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6.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7" r:id="rId2"/>
    <p:sldMasterId id="2147483705" r:id="rId3"/>
    <p:sldMasterId id="2147483708" r:id="rId4"/>
    <p:sldMasterId id="2147483713" r:id="rId5"/>
    <p:sldMasterId id="2147483870" r:id="rId6"/>
    <p:sldMasterId id="2147483882" r:id="rId7"/>
  </p:sldMasterIdLst>
  <p:notesMasterIdLst>
    <p:notesMasterId r:id="rId17"/>
  </p:notesMasterIdLst>
  <p:handoutMasterIdLst>
    <p:handoutMasterId r:id="rId18"/>
  </p:handoutMasterIdLst>
  <p:sldIdLst>
    <p:sldId id="2679" r:id="rId8"/>
    <p:sldId id="2695" r:id="rId9"/>
    <p:sldId id="2680" r:id="rId10"/>
    <p:sldId id="2681" r:id="rId11"/>
    <p:sldId id="2580" r:id="rId12"/>
    <p:sldId id="2692" r:id="rId13"/>
    <p:sldId id="2693" r:id="rId14"/>
    <p:sldId id="2691" r:id="rId15"/>
    <p:sldId id="2241" r:id="rId16"/>
  </p:sldIdLst>
  <p:sldSz cx="24387175" cy="13716000"/>
  <p:notesSz cx="7010400" cy="9296400"/>
  <p:defaultTex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p15:clr>
            <a:srgbClr val="A4A3A4"/>
          </p15:clr>
        </p15:guide>
        <p15:guide id="2" pos="768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99AC"/>
    <a:srgbClr val="CDE2ED"/>
    <a:srgbClr val="002060"/>
    <a:srgbClr val="3781B2"/>
    <a:srgbClr val="0099FF"/>
    <a:srgbClr val="FFFFCC"/>
    <a:srgbClr val="FFFFFF"/>
    <a:srgbClr val="50C8A0"/>
    <a:srgbClr val="67B89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822" autoAdjust="0"/>
  </p:normalViewPr>
  <p:slideViewPr>
    <p:cSldViewPr snapToGrid="0" snapToObjects="1">
      <p:cViewPr varScale="1">
        <p:scale>
          <a:sx n="81" d="100"/>
          <a:sy n="81" d="100"/>
        </p:scale>
        <p:origin x="150" y="180"/>
      </p:cViewPr>
      <p:guideLst>
        <p:guide orient="horz" pos="4320"/>
        <p:guide pos="768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0" d="100"/>
        <a:sy n="40" d="100"/>
      </p:scale>
      <p:origin x="0" y="0"/>
    </p:cViewPr>
  </p:sorterViewPr>
  <p:notesViewPr>
    <p:cSldViewPr snapToGrid="0" snapToObjects="1">
      <p:cViewPr varScale="1">
        <p:scale>
          <a:sx n="66" d="100"/>
          <a:sy n="66" d="100"/>
        </p:scale>
        <p:origin x="3134"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5" Type="http://schemas.openxmlformats.org/officeDocument/2006/relationships/slideMaster" Target="slideMasters/slideMaster5.xml"/><Relationship Id="rId15" Type="http://schemas.openxmlformats.org/officeDocument/2006/relationships/slide" Target="slides/slide8.xml"/><Relationship Id="rId10" Type="http://schemas.openxmlformats.org/officeDocument/2006/relationships/slide" Target="slides/slide3.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E0400AD-D7B7-46E4-B288-25840411590E}"/>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58DA469E-8624-455B-875B-47C2DB8D70EA}"/>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ABF51727-F1BB-4AD8-8D18-29F342082EC0}" type="datetimeFigureOut">
              <a:rPr lang="en-US" smtClean="0"/>
              <a:t>11/7/2019</a:t>
            </a:fld>
            <a:endParaRPr lang="en-US"/>
          </a:p>
        </p:txBody>
      </p:sp>
      <p:sp>
        <p:nvSpPr>
          <p:cNvPr id="4" name="Footer Placeholder 3">
            <a:extLst>
              <a:ext uri="{FF2B5EF4-FFF2-40B4-BE49-F238E27FC236}">
                <a16:creationId xmlns:a16="http://schemas.microsoft.com/office/drawing/2014/main" id="{8565E9D1-FBBF-4E81-8918-8280741EE9FF}"/>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C3EB918-1F54-4D54-A16F-9374B64B14FC}"/>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A9274E3-12CD-481D-B391-5503984453CB}" type="slidenum">
              <a:rPr lang="en-US" smtClean="0"/>
              <a:t>‹#›</a:t>
            </a:fld>
            <a:endParaRPr lang="en-US"/>
          </a:p>
        </p:txBody>
      </p:sp>
    </p:spTree>
    <p:extLst>
      <p:ext uri="{BB962C8B-B14F-4D97-AF65-F5344CB8AC3E}">
        <p14:creationId xmlns:p14="http://schemas.microsoft.com/office/powerpoint/2010/main" val="4340087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7651852-C66B-CF4A-BBB4-7314DD084C77}" type="datetimeFigureOut">
              <a:rPr lang="en-US" smtClean="0"/>
              <a:t>11/7/2019</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3E44481-CC7E-F441-937B-548163903822}" type="slidenum">
              <a:rPr lang="en-US" smtClean="0"/>
              <a:t>‹#›</a:t>
            </a:fld>
            <a:endParaRPr lang="en-US"/>
          </a:p>
        </p:txBody>
      </p:sp>
    </p:spTree>
    <p:extLst>
      <p:ext uri="{BB962C8B-B14F-4D97-AF65-F5344CB8AC3E}">
        <p14:creationId xmlns:p14="http://schemas.microsoft.com/office/powerpoint/2010/main" val="41481896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194674" rtl="0" eaLnBrk="1" fontAlgn="auto" latinLnBrk="0" hangingPunct="1">
              <a:lnSpc>
                <a:spcPct val="100000"/>
              </a:lnSpc>
              <a:spcBef>
                <a:spcPts val="0"/>
              </a:spcBef>
              <a:spcAft>
                <a:spcPts val="0"/>
              </a:spcAft>
              <a:buClrTx/>
              <a:buSzTx/>
              <a:buFontTx/>
              <a:buNone/>
              <a:tabLst/>
              <a:defRPr/>
            </a:pPr>
            <a:fld id="{03E44481-CC7E-F441-937B-54816390382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1194674"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8489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026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54133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457200"/>
            <a:ext cx="5487114"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359" y="457200"/>
            <a:ext cx="1605489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663374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155" y="920367"/>
            <a:ext cx="23483947" cy="2567902"/>
          </a:xfrm>
          <a:prstGeom prst="rect">
            <a:avLst/>
          </a:prstGeom>
        </p:spPr>
        <p:txBody>
          <a:bodyPr lIns="90964" tIns="45482" rIns="90964" bIns="45482"/>
          <a:lstStyle>
            <a:lvl1pPr algn="ctr">
              <a:lnSpc>
                <a:spcPts val="5532"/>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987" y="3613708"/>
            <a:ext cx="23483947" cy="737372"/>
          </a:xfrm>
          <a:prstGeom prst="rect">
            <a:avLst/>
          </a:prstGeom>
        </p:spPr>
        <p:txBody>
          <a:bodyPr vert="horz" lIns="90964" tIns="45482" rIns="90964" bIns="45482"/>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8070" y="13242997"/>
            <a:ext cx="14835531" cy="473074"/>
          </a:xfrm>
          <a:prstGeom prst="rect">
            <a:avLst/>
          </a:prstGeom>
        </p:spPr>
        <p:txBody>
          <a:bodyPr vert="horz" lIns="90964" tIns="45482" rIns="90964" bIns="45482"/>
          <a:lstStyle>
            <a:lvl1pPr marL="0" indent="0">
              <a:buNone/>
              <a:defRPr sz="1800"/>
            </a:lvl1pPr>
            <a:lvl2pPr marL="909776" indent="0">
              <a:buNone/>
              <a:defRPr/>
            </a:lvl2pPr>
            <a:lvl3pPr marL="1819486" indent="0">
              <a:buNone/>
              <a:defRPr/>
            </a:lvl3pPr>
            <a:lvl4pPr marL="2729242" indent="0">
              <a:buNone/>
              <a:defRPr/>
            </a:lvl4pPr>
            <a:lvl5pPr marL="3638988" indent="0">
              <a:buNone/>
              <a:defRPr/>
            </a:lvl5pPr>
          </a:lstStyle>
          <a:p>
            <a:r>
              <a:rPr lang="en-US" sz="1600" dirty="0"/>
              <a:t>Source: Insert Source Line Text  </a:t>
            </a:r>
          </a:p>
        </p:txBody>
      </p:sp>
    </p:spTree>
    <p:extLst>
      <p:ext uri="{BB962C8B-B14F-4D97-AF65-F5344CB8AC3E}">
        <p14:creationId xmlns:p14="http://schemas.microsoft.com/office/powerpoint/2010/main" val="362616784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155" y="920367"/>
            <a:ext cx="23483947" cy="2567902"/>
          </a:xfrm>
          <a:prstGeom prst="rect">
            <a:avLst/>
          </a:prstGeom>
        </p:spPr>
        <p:txBody>
          <a:bodyPr lIns="90964" tIns="45482" rIns="90964" bIns="45482"/>
          <a:lstStyle>
            <a:lvl1pPr algn="ctr">
              <a:lnSpc>
                <a:spcPts val="5532"/>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987" y="3613708"/>
            <a:ext cx="23483947" cy="737372"/>
          </a:xfrm>
          <a:prstGeom prst="rect">
            <a:avLst/>
          </a:prstGeom>
        </p:spPr>
        <p:txBody>
          <a:bodyPr vert="horz" lIns="90964" tIns="45482" rIns="90964" bIns="45482"/>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8070" y="13242997"/>
            <a:ext cx="14835531" cy="473074"/>
          </a:xfrm>
          <a:prstGeom prst="rect">
            <a:avLst/>
          </a:prstGeom>
        </p:spPr>
        <p:txBody>
          <a:bodyPr vert="horz" lIns="90964" tIns="45482" rIns="90964" bIns="45482"/>
          <a:lstStyle>
            <a:lvl1pPr marL="0" indent="0">
              <a:buNone/>
              <a:defRPr sz="1800"/>
            </a:lvl1pPr>
            <a:lvl2pPr marL="909776" indent="0">
              <a:buNone/>
              <a:defRPr/>
            </a:lvl2pPr>
            <a:lvl3pPr marL="1819486" indent="0">
              <a:buNone/>
              <a:defRPr/>
            </a:lvl3pPr>
            <a:lvl4pPr marL="2729242" indent="0">
              <a:buNone/>
              <a:defRPr/>
            </a:lvl4pPr>
            <a:lvl5pPr marL="3638988" indent="0">
              <a:buNone/>
              <a:defRPr/>
            </a:lvl5pPr>
          </a:lstStyle>
          <a:p>
            <a:r>
              <a:rPr lang="en-US" sz="1600" dirty="0"/>
              <a:t>Source: Insert Source Line Text  </a:t>
            </a:r>
          </a:p>
        </p:txBody>
      </p:sp>
      <p:sp>
        <p:nvSpPr>
          <p:cNvPr id="11" name="Text Placeholder 10"/>
          <p:cNvSpPr>
            <a:spLocks noGrp="1"/>
          </p:cNvSpPr>
          <p:nvPr>
            <p:ph type="body" sz="quarter" idx="18" hasCustomPrompt="1"/>
          </p:nvPr>
        </p:nvSpPr>
        <p:spPr>
          <a:xfrm>
            <a:off x="453030" y="10670128"/>
            <a:ext cx="23459952" cy="1776940"/>
          </a:xfrm>
          <a:prstGeom prst="rect">
            <a:avLst/>
          </a:prstGeom>
        </p:spPr>
        <p:txBody>
          <a:bodyPr vert="horz" lIns="90964" tIns="45482" rIns="90964" bIns="45482"/>
          <a:lstStyle>
            <a:lvl1pPr marL="0" indent="0" algn="ctr" defTabSz="914400" fontAlgn="base">
              <a:lnSpc>
                <a:spcPts val="4600"/>
              </a:lnSpc>
              <a:spcBef>
                <a:spcPct val="0"/>
              </a:spcBef>
              <a:spcAft>
                <a:spcPct val="0"/>
              </a:spcAft>
              <a:buFontTx/>
              <a:buNone/>
              <a:defRPr sz="2200"/>
            </a:lvl1pPr>
            <a:lvl5pPr marL="3638988"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909517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087" y="920367"/>
            <a:ext cx="23483947"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919" y="3613708"/>
            <a:ext cx="23483947"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8070" y="13242929"/>
            <a:ext cx="14835531"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7" name="Text Placeholder 6"/>
          <p:cNvSpPr>
            <a:spLocks noGrp="1"/>
          </p:cNvSpPr>
          <p:nvPr>
            <p:ph type="body" sz="quarter" idx="15" hasCustomPrompt="1"/>
          </p:nvPr>
        </p:nvSpPr>
        <p:spPr>
          <a:xfrm>
            <a:off x="877829" y="12379332"/>
            <a:ext cx="4586707"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Tree>
    <p:extLst>
      <p:ext uri="{BB962C8B-B14F-4D97-AF65-F5344CB8AC3E}">
        <p14:creationId xmlns:p14="http://schemas.microsoft.com/office/powerpoint/2010/main" val="1544785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087" y="920367"/>
            <a:ext cx="23483947"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919" y="3613708"/>
            <a:ext cx="23483947"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8070" y="13242929"/>
            <a:ext cx="14835531"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6" name="Text Placeholder 6"/>
          <p:cNvSpPr>
            <a:spLocks noGrp="1"/>
          </p:cNvSpPr>
          <p:nvPr>
            <p:ph type="body" sz="quarter" idx="15" hasCustomPrompt="1"/>
          </p:nvPr>
        </p:nvSpPr>
        <p:spPr>
          <a:xfrm>
            <a:off x="877829" y="12379332"/>
            <a:ext cx="4586707"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453030" y="10670128"/>
            <a:ext cx="23459952" cy="1776940"/>
          </a:xfrm>
          <a:prstGeom prst="rect">
            <a:avLst/>
          </a:prstGeom>
        </p:spPr>
        <p:txBody>
          <a:bodyPr vert="horz"/>
          <a:lstStyle>
            <a:lvl1pPr marL="0" indent="0" algn="ctr" defTabSz="914400" fontAlgn="base">
              <a:lnSpc>
                <a:spcPts val="4600"/>
              </a:lnSpc>
              <a:spcBef>
                <a:spcPct val="0"/>
              </a:spcBef>
              <a:spcAft>
                <a:spcPct val="0"/>
              </a:spcAft>
              <a:buFontTx/>
              <a:buNone/>
              <a:defRPr sz="2200"/>
            </a:lvl1pPr>
            <a:lvl5pPr marL="3657600"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20978927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087" y="920367"/>
            <a:ext cx="23483947"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919" y="3613708"/>
            <a:ext cx="23483947"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8070" y="13242929"/>
            <a:ext cx="14835531"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7" name="Text Placeholder 6"/>
          <p:cNvSpPr>
            <a:spLocks noGrp="1"/>
          </p:cNvSpPr>
          <p:nvPr>
            <p:ph type="body" sz="quarter" idx="15" hasCustomPrompt="1"/>
          </p:nvPr>
        </p:nvSpPr>
        <p:spPr>
          <a:xfrm>
            <a:off x="877829" y="12379332"/>
            <a:ext cx="4586707"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Tree>
    <p:extLst>
      <p:ext uri="{BB962C8B-B14F-4D97-AF65-F5344CB8AC3E}">
        <p14:creationId xmlns:p14="http://schemas.microsoft.com/office/powerpoint/2010/main" val="1829201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087" y="920367"/>
            <a:ext cx="23483947"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919" y="3613708"/>
            <a:ext cx="23483947"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8070" y="13242929"/>
            <a:ext cx="14835531"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6" name="Text Placeholder 6"/>
          <p:cNvSpPr>
            <a:spLocks noGrp="1"/>
          </p:cNvSpPr>
          <p:nvPr>
            <p:ph type="body" sz="quarter" idx="15" hasCustomPrompt="1"/>
          </p:nvPr>
        </p:nvSpPr>
        <p:spPr>
          <a:xfrm>
            <a:off x="877829" y="12379332"/>
            <a:ext cx="4586707"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453030" y="10670128"/>
            <a:ext cx="23459952" cy="1776940"/>
          </a:xfrm>
          <a:prstGeom prst="rect">
            <a:avLst/>
          </a:prstGeom>
        </p:spPr>
        <p:txBody>
          <a:bodyPr vert="horz"/>
          <a:lstStyle>
            <a:lvl1pPr marL="0" indent="0" algn="ctr" defTabSz="914400" fontAlgn="base">
              <a:lnSpc>
                <a:spcPts val="4600"/>
              </a:lnSpc>
              <a:spcBef>
                <a:spcPct val="0"/>
              </a:spcBef>
              <a:spcAft>
                <a:spcPct val="0"/>
              </a:spcAft>
              <a:buFontTx/>
              <a:buNone/>
              <a:defRPr sz="2200"/>
            </a:lvl1pPr>
            <a:lvl5pPr marL="3657600"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23454063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9038" y="4260853"/>
            <a:ext cx="20729099" cy="2940050"/>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658076" y="7772400"/>
            <a:ext cx="17071023" cy="3505200"/>
          </a:xfrm>
          <a:prstGeom prst="rect">
            <a:avLst/>
          </a:prstGeo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219359" y="12712703"/>
            <a:ext cx="5690341" cy="730250"/>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8332285" y="12712703"/>
            <a:ext cx="7722605" cy="730250"/>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7477475" y="12712703"/>
            <a:ext cx="5690341" cy="730250"/>
          </a:xfrm>
          <a:prstGeom prst="rect">
            <a:avLst/>
          </a:prstGeom>
        </p:spPr>
        <p:txBody>
          <a:bodyPr/>
          <a:lstStyle/>
          <a:p>
            <a:fld id="{04F9D6DC-8C4E-4599-BF21-177D7E9FD0B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030468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2517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243989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085" y="920365"/>
            <a:ext cx="23483948"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917" y="3613708"/>
            <a:ext cx="23483948"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8069" y="13242927"/>
            <a:ext cx="14835531"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7" name="Text Placeholder 6"/>
          <p:cNvSpPr>
            <a:spLocks noGrp="1"/>
          </p:cNvSpPr>
          <p:nvPr>
            <p:ph type="body" sz="quarter" idx="15" hasCustomPrompt="1"/>
          </p:nvPr>
        </p:nvSpPr>
        <p:spPr>
          <a:xfrm>
            <a:off x="877828" y="12379332"/>
            <a:ext cx="4586706"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Tree>
    <p:extLst>
      <p:ext uri="{BB962C8B-B14F-4D97-AF65-F5344CB8AC3E}">
        <p14:creationId xmlns:p14="http://schemas.microsoft.com/office/powerpoint/2010/main" val="2980726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085" y="920365"/>
            <a:ext cx="23483948"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917" y="3613708"/>
            <a:ext cx="23483948"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8069" y="13242927"/>
            <a:ext cx="14835531"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6" name="Text Placeholder 6"/>
          <p:cNvSpPr>
            <a:spLocks noGrp="1"/>
          </p:cNvSpPr>
          <p:nvPr>
            <p:ph type="body" sz="quarter" idx="15" hasCustomPrompt="1"/>
          </p:nvPr>
        </p:nvSpPr>
        <p:spPr>
          <a:xfrm>
            <a:off x="877828" y="12379332"/>
            <a:ext cx="4586706"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453028" y="10670128"/>
            <a:ext cx="23459953" cy="1776940"/>
          </a:xfrm>
          <a:prstGeom prst="rect">
            <a:avLst/>
          </a:prstGeom>
        </p:spPr>
        <p:txBody>
          <a:bodyPr vert="horz"/>
          <a:lstStyle>
            <a:lvl1pPr marL="0" indent="0" algn="ctr" defTabSz="914400" fontAlgn="base">
              <a:lnSpc>
                <a:spcPts val="4600"/>
              </a:lnSpc>
              <a:spcBef>
                <a:spcPct val="0"/>
              </a:spcBef>
              <a:spcAft>
                <a:spcPct val="0"/>
              </a:spcAft>
              <a:buFontTx/>
              <a:buNone/>
              <a:defRPr sz="2200"/>
            </a:lvl1pPr>
            <a:lvl5pPr marL="3657600"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25709863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44722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35014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19" y="8813802"/>
            <a:ext cx="20729099" cy="2724152"/>
          </a:xfrm>
        </p:spPr>
        <p:txBody>
          <a:bodyPr anchor="t"/>
          <a:lstStyle>
            <a:lvl1pPr algn="l">
              <a:defRPr sz="10198" b="1" cap="all"/>
            </a:lvl1pPr>
          </a:lstStyle>
          <a:p>
            <a:r>
              <a:rPr lang="en-US"/>
              <a:t>Click to edit Master title style</a:t>
            </a:r>
          </a:p>
        </p:txBody>
      </p:sp>
      <p:sp>
        <p:nvSpPr>
          <p:cNvPr id="3" name="Text Placeholder 2"/>
          <p:cNvSpPr>
            <a:spLocks noGrp="1"/>
          </p:cNvSpPr>
          <p:nvPr>
            <p:ph type="body" idx="1"/>
          </p:nvPr>
        </p:nvSpPr>
        <p:spPr>
          <a:xfrm>
            <a:off x="1926419" y="5813427"/>
            <a:ext cx="20729099" cy="3000374"/>
          </a:xfrm>
        </p:spPr>
        <p:txBody>
          <a:bodyPr anchor="b"/>
          <a:lstStyle>
            <a:lvl1pPr marL="0" indent="0">
              <a:buNone/>
              <a:defRPr sz="5000">
                <a:solidFill>
                  <a:schemeClr val="tx1">
                    <a:tint val="75000"/>
                  </a:schemeClr>
                </a:solidFill>
              </a:defRPr>
            </a:lvl1pPr>
            <a:lvl2pPr marL="1166122" indent="0">
              <a:buNone/>
              <a:defRPr sz="4600">
                <a:solidFill>
                  <a:schemeClr val="tx1">
                    <a:tint val="75000"/>
                  </a:schemeClr>
                </a:solidFill>
              </a:defRPr>
            </a:lvl2pPr>
            <a:lvl3pPr marL="2332286" indent="0">
              <a:buNone/>
              <a:defRPr sz="4000">
                <a:solidFill>
                  <a:schemeClr val="tx1">
                    <a:tint val="75000"/>
                  </a:schemeClr>
                </a:solidFill>
              </a:defRPr>
            </a:lvl3pPr>
            <a:lvl4pPr marL="3498426" indent="0">
              <a:buNone/>
              <a:defRPr sz="3600">
                <a:solidFill>
                  <a:schemeClr val="tx1">
                    <a:tint val="75000"/>
                  </a:schemeClr>
                </a:solidFill>
              </a:defRPr>
            </a:lvl4pPr>
            <a:lvl5pPr marL="4664568" indent="0">
              <a:buNone/>
              <a:defRPr sz="3600">
                <a:solidFill>
                  <a:schemeClr val="tx1">
                    <a:tint val="75000"/>
                  </a:schemeClr>
                </a:solidFill>
              </a:defRPr>
            </a:lvl5pPr>
            <a:lvl6pPr marL="5830708" indent="0">
              <a:buNone/>
              <a:defRPr sz="3600">
                <a:solidFill>
                  <a:schemeClr val="tx1">
                    <a:tint val="75000"/>
                  </a:schemeClr>
                </a:solidFill>
              </a:defRPr>
            </a:lvl6pPr>
            <a:lvl7pPr marL="6996850" indent="0">
              <a:buNone/>
              <a:defRPr sz="3600">
                <a:solidFill>
                  <a:schemeClr val="tx1">
                    <a:tint val="75000"/>
                  </a:schemeClr>
                </a:solidFill>
              </a:defRPr>
            </a:lvl7pPr>
            <a:lvl8pPr marL="8162992" indent="0">
              <a:buNone/>
              <a:defRPr sz="3600">
                <a:solidFill>
                  <a:schemeClr val="tx1">
                    <a:tint val="75000"/>
                  </a:schemeClr>
                </a:solidFill>
              </a:defRPr>
            </a:lvl8pPr>
            <a:lvl9pPr marL="9329134" indent="0">
              <a:buNone/>
              <a:defRPr sz="3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68434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359" y="2667000"/>
            <a:ext cx="10771002" cy="7543800"/>
          </a:xfrm>
        </p:spPr>
        <p:txBody>
          <a:bodyPr/>
          <a:lstStyle>
            <a:lvl1pPr>
              <a:defRPr sz="7198"/>
            </a:lvl1pPr>
            <a:lvl2pPr>
              <a:defRPr sz="6198"/>
            </a:lvl2pPr>
            <a:lvl3pPr>
              <a:defRPr sz="5000"/>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6814" y="2667000"/>
            <a:ext cx="10771002" cy="7543800"/>
          </a:xfrm>
        </p:spPr>
        <p:txBody>
          <a:bodyPr/>
          <a:lstStyle>
            <a:lvl1pPr>
              <a:defRPr sz="7198"/>
            </a:lvl1pPr>
            <a:lvl2pPr>
              <a:defRPr sz="6198"/>
            </a:lvl2pPr>
            <a:lvl3pPr>
              <a:defRPr sz="5000"/>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58946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359" y="549276"/>
            <a:ext cx="21948458" cy="2286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359" y="3070228"/>
            <a:ext cx="10775239" cy="1279524"/>
          </a:xfrm>
        </p:spPr>
        <p:txBody>
          <a:bodyPr anchor="b"/>
          <a:lstStyle>
            <a:lvl1pPr marL="0" indent="0">
              <a:buNone/>
              <a:defRPr sz="6198" b="1"/>
            </a:lvl1pPr>
            <a:lvl2pPr marL="1166122" indent="0">
              <a:buNone/>
              <a:defRPr sz="5000" b="1"/>
            </a:lvl2pPr>
            <a:lvl3pPr marL="2332286" indent="0">
              <a:buNone/>
              <a:defRPr sz="4600" b="1"/>
            </a:lvl3pPr>
            <a:lvl4pPr marL="3498426" indent="0">
              <a:buNone/>
              <a:defRPr sz="4000" b="1"/>
            </a:lvl4pPr>
            <a:lvl5pPr marL="4664568" indent="0">
              <a:buNone/>
              <a:defRPr sz="4000" b="1"/>
            </a:lvl5pPr>
            <a:lvl6pPr marL="5830708" indent="0">
              <a:buNone/>
              <a:defRPr sz="4000" b="1"/>
            </a:lvl6pPr>
            <a:lvl7pPr marL="6996850" indent="0">
              <a:buNone/>
              <a:defRPr sz="4000" b="1"/>
            </a:lvl7pPr>
            <a:lvl8pPr marL="8162992" indent="0">
              <a:buNone/>
              <a:defRPr sz="4000" b="1"/>
            </a:lvl8pPr>
            <a:lvl9pPr marL="9329134" indent="0">
              <a:buNone/>
              <a:defRPr sz="4000" b="1"/>
            </a:lvl9pPr>
          </a:lstStyle>
          <a:p>
            <a:pPr lvl="0"/>
            <a:r>
              <a:rPr lang="en-US"/>
              <a:t>Click to edit Master text styles</a:t>
            </a:r>
          </a:p>
        </p:txBody>
      </p:sp>
      <p:sp>
        <p:nvSpPr>
          <p:cNvPr id="4" name="Content Placeholder 3"/>
          <p:cNvSpPr>
            <a:spLocks noGrp="1"/>
          </p:cNvSpPr>
          <p:nvPr>
            <p:ph sz="half" idx="2"/>
          </p:nvPr>
        </p:nvSpPr>
        <p:spPr>
          <a:xfrm>
            <a:off x="1219359" y="4349750"/>
            <a:ext cx="10775239" cy="7902576"/>
          </a:xfrm>
        </p:spPr>
        <p:txBody>
          <a:bodyPr/>
          <a:lstStyle>
            <a:lvl1pPr>
              <a:defRPr sz="6198"/>
            </a:lvl1pPr>
            <a:lvl2pPr>
              <a:defRPr sz="5000"/>
            </a:lvl2pPr>
            <a:lvl3pPr>
              <a:defRPr sz="46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8420" y="3070228"/>
            <a:ext cx="10779469" cy="1279524"/>
          </a:xfrm>
        </p:spPr>
        <p:txBody>
          <a:bodyPr anchor="b"/>
          <a:lstStyle>
            <a:lvl1pPr marL="0" indent="0">
              <a:buNone/>
              <a:defRPr sz="6198" b="1"/>
            </a:lvl1pPr>
            <a:lvl2pPr marL="1166122" indent="0">
              <a:buNone/>
              <a:defRPr sz="5000" b="1"/>
            </a:lvl2pPr>
            <a:lvl3pPr marL="2332286" indent="0">
              <a:buNone/>
              <a:defRPr sz="4600" b="1"/>
            </a:lvl3pPr>
            <a:lvl4pPr marL="3498426" indent="0">
              <a:buNone/>
              <a:defRPr sz="4000" b="1"/>
            </a:lvl4pPr>
            <a:lvl5pPr marL="4664568" indent="0">
              <a:buNone/>
              <a:defRPr sz="4000" b="1"/>
            </a:lvl5pPr>
            <a:lvl6pPr marL="5830708" indent="0">
              <a:buNone/>
              <a:defRPr sz="4000" b="1"/>
            </a:lvl6pPr>
            <a:lvl7pPr marL="6996850" indent="0">
              <a:buNone/>
              <a:defRPr sz="4000" b="1"/>
            </a:lvl7pPr>
            <a:lvl8pPr marL="8162992" indent="0">
              <a:buNone/>
              <a:defRPr sz="4000" b="1"/>
            </a:lvl8pPr>
            <a:lvl9pPr marL="9329134" indent="0">
              <a:buNone/>
              <a:defRPr sz="4000" b="1"/>
            </a:lvl9pPr>
          </a:lstStyle>
          <a:p>
            <a:pPr lvl="0"/>
            <a:r>
              <a:rPr lang="en-US"/>
              <a:t>Click to edit Master text styles</a:t>
            </a:r>
          </a:p>
        </p:txBody>
      </p:sp>
      <p:sp>
        <p:nvSpPr>
          <p:cNvPr id="6" name="Content Placeholder 5"/>
          <p:cNvSpPr>
            <a:spLocks noGrp="1"/>
          </p:cNvSpPr>
          <p:nvPr>
            <p:ph sz="quarter" idx="4"/>
          </p:nvPr>
        </p:nvSpPr>
        <p:spPr>
          <a:xfrm>
            <a:off x="12388420" y="4349750"/>
            <a:ext cx="10779469" cy="7902576"/>
          </a:xfrm>
        </p:spPr>
        <p:txBody>
          <a:bodyPr/>
          <a:lstStyle>
            <a:lvl1pPr>
              <a:defRPr sz="6198"/>
            </a:lvl1pPr>
            <a:lvl2pPr>
              <a:defRPr sz="5000"/>
            </a:lvl2pPr>
            <a:lvl3pPr>
              <a:defRPr sz="46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05514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69471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91546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63" y="546102"/>
            <a:ext cx="8023213" cy="2324100"/>
          </a:xfrm>
        </p:spPr>
        <p:txBody>
          <a:bodyPr anchor="b"/>
          <a:lstStyle>
            <a:lvl1pPr algn="l">
              <a:defRPr sz="5000" b="1"/>
            </a:lvl1pPr>
          </a:lstStyle>
          <a:p>
            <a:r>
              <a:rPr lang="en-US"/>
              <a:t>Click to edit Master title style</a:t>
            </a:r>
          </a:p>
        </p:txBody>
      </p:sp>
      <p:sp>
        <p:nvSpPr>
          <p:cNvPr id="3" name="Content Placeholder 2"/>
          <p:cNvSpPr>
            <a:spLocks noGrp="1"/>
          </p:cNvSpPr>
          <p:nvPr>
            <p:ph idx="1"/>
          </p:nvPr>
        </p:nvSpPr>
        <p:spPr>
          <a:xfrm>
            <a:off x="9534776" y="546107"/>
            <a:ext cx="13633109" cy="11706226"/>
          </a:xfrm>
        </p:spPr>
        <p:txBody>
          <a:bodyPr/>
          <a:lstStyle>
            <a:lvl1pPr>
              <a:defRPr sz="8198"/>
            </a:lvl1pPr>
            <a:lvl2pPr>
              <a:defRPr sz="7198"/>
            </a:lvl2pPr>
            <a:lvl3pPr>
              <a:defRPr sz="6198"/>
            </a:lvl3pPr>
            <a:lvl4pPr>
              <a:defRPr sz="5000"/>
            </a:lvl4pPr>
            <a:lvl5pPr>
              <a:defRPr sz="5000"/>
            </a:lvl5pPr>
            <a:lvl6pPr>
              <a:defRPr sz="5000"/>
            </a:lvl6pPr>
            <a:lvl7pPr>
              <a:defRPr sz="5000"/>
            </a:lvl7pPr>
            <a:lvl8pPr>
              <a:defRPr sz="5000"/>
            </a:lvl8pPr>
            <a:lvl9pPr>
              <a:defRPr sz="5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363" y="2870207"/>
            <a:ext cx="8023213" cy="9382126"/>
          </a:xfrm>
        </p:spPr>
        <p:txBody>
          <a:bodyPr/>
          <a:lstStyle>
            <a:lvl1pPr marL="0" indent="0">
              <a:buNone/>
              <a:defRPr sz="3600"/>
            </a:lvl1pPr>
            <a:lvl2pPr marL="1166122" indent="0">
              <a:buNone/>
              <a:defRPr sz="3000"/>
            </a:lvl2pPr>
            <a:lvl3pPr marL="2332286" indent="0">
              <a:buNone/>
              <a:defRPr sz="2600"/>
            </a:lvl3pPr>
            <a:lvl4pPr marL="3498426" indent="0">
              <a:buNone/>
              <a:defRPr sz="2200"/>
            </a:lvl4pPr>
            <a:lvl5pPr marL="4664568" indent="0">
              <a:buNone/>
              <a:defRPr sz="2200"/>
            </a:lvl5pPr>
            <a:lvl6pPr marL="5830708" indent="0">
              <a:buNone/>
              <a:defRPr sz="2200"/>
            </a:lvl6pPr>
            <a:lvl7pPr marL="6996850" indent="0">
              <a:buNone/>
              <a:defRPr sz="2200"/>
            </a:lvl7pPr>
            <a:lvl8pPr marL="8162992" indent="0">
              <a:buNone/>
              <a:defRPr sz="2200"/>
            </a:lvl8pPr>
            <a:lvl9pPr marL="9329134" indent="0">
              <a:buNone/>
              <a:defRPr sz="22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324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19" y="8813802"/>
            <a:ext cx="20729099" cy="2724151"/>
          </a:xfrm>
        </p:spPr>
        <p:txBody>
          <a:bodyPr anchor="t"/>
          <a:lstStyle>
            <a:lvl1pPr algn="l">
              <a:defRPr sz="10300" b="1" cap="all"/>
            </a:lvl1pPr>
          </a:lstStyle>
          <a:p>
            <a:r>
              <a:rPr lang="en-US"/>
              <a:t>Click to edit Master title style</a:t>
            </a:r>
          </a:p>
        </p:txBody>
      </p:sp>
      <p:sp>
        <p:nvSpPr>
          <p:cNvPr id="3" name="Text Placeholder 2"/>
          <p:cNvSpPr>
            <a:spLocks noGrp="1"/>
          </p:cNvSpPr>
          <p:nvPr>
            <p:ph type="body" idx="1"/>
          </p:nvPr>
        </p:nvSpPr>
        <p:spPr>
          <a:xfrm>
            <a:off x="1926419" y="5813427"/>
            <a:ext cx="20729099" cy="3000374"/>
          </a:xfrm>
        </p:spPr>
        <p:txBody>
          <a:bodyPr anchor="b"/>
          <a:lstStyle>
            <a:lvl1pPr marL="0" indent="0">
              <a:buNone/>
              <a:defRPr sz="5100">
                <a:solidFill>
                  <a:schemeClr val="tx1">
                    <a:tint val="75000"/>
                  </a:schemeClr>
                </a:solidFill>
              </a:defRPr>
            </a:lvl1pPr>
            <a:lvl2pPr marL="1172398" indent="0">
              <a:buNone/>
              <a:defRPr sz="4600">
                <a:solidFill>
                  <a:schemeClr val="tx1">
                    <a:tint val="75000"/>
                  </a:schemeClr>
                </a:solidFill>
              </a:defRPr>
            </a:lvl2pPr>
            <a:lvl3pPr marL="2344796" indent="0">
              <a:buNone/>
              <a:defRPr sz="4100">
                <a:solidFill>
                  <a:schemeClr val="tx1">
                    <a:tint val="75000"/>
                  </a:schemeClr>
                </a:solidFill>
              </a:defRPr>
            </a:lvl3pPr>
            <a:lvl4pPr marL="3517194" indent="0">
              <a:buNone/>
              <a:defRPr sz="3600">
                <a:solidFill>
                  <a:schemeClr val="tx1">
                    <a:tint val="75000"/>
                  </a:schemeClr>
                </a:solidFill>
              </a:defRPr>
            </a:lvl4pPr>
            <a:lvl5pPr marL="4689592" indent="0">
              <a:buNone/>
              <a:defRPr sz="3600">
                <a:solidFill>
                  <a:schemeClr val="tx1">
                    <a:tint val="75000"/>
                  </a:schemeClr>
                </a:solidFill>
              </a:defRPr>
            </a:lvl5pPr>
            <a:lvl6pPr marL="5861990" indent="0">
              <a:buNone/>
              <a:defRPr sz="3600">
                <a:solidFill>
                  <a:schemeClr val="tx1">
                    <a:tint val="75000"/>
                  </a:schemeClr>
                </a:solidFill>
              </a:defRPr>
            </a:lvl6pPr>
            <a:lvl7pPr marL="7034388" indent="0">
              <a:buNone/>
              <a:defRPr sz="3600">
                <a:solidFill>
                  <a:schemeClr val="tx1">
                    <a:tint val="75000"/>
                  </a:schemeClr>
                </a:solidFill>
              </a:defRPr>
            </a:lvl7pPr>
            <a:lvl8pPr marL="8206786" indent="0">
              <a:buNone/>
              <a:defRPr sz="3600">
                <a:solidFill>
                  <a:schemeClr val="tx1">
                    <a:tint val="75000"/>
                  </a:schemeClr>
                </a:solidFill>
              </a:defRPr>
            </a:lvl8pPr>
            <a:lvl9pPr marL="9379184" indent="0">
              <a:buNone/>
              <a:defRPr sz="3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F143A3-1807-A143-B19D-72AF373C2C97}" type="datetimeFigureOut">
              <a:rPr lang="en-US" smtClean="0"/>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5218547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58" y="9601269"/>
            <a:ext cx="14632305" cy="1133478"/>
          </a:xfrm>
        </p:spPr>
        <p:txBody>
          <a:bodyPr anchor="b"/>
          <a:lstStyle>
            <a:lvl1pPr algn="l">
              <a:defRPr sz="5000" b="1"/>
            </a:lvl1pPr>
          </a:lstStyle>
          <a:p>
            <a:r>
              <a:rPr lang="en-US"/>
              <a:t>Click to edit Master title style</a:t>
            </a:r>
          </a:p>
        </p:txBody>
      </p:sp>
      <p:sp>
        <p:nvSpPr>
          <p:cNvPr id="3" name="Picture Placeholder 2"/>
          <p:cNvSpPr>
            <a:spLocks noGrp="1"/>
          </p:cNvSpPr>
          <p:nvPr>
            <p:ph type="pic" idx="1"/>
          </p:nvPr>
        </p:nvSpPr>
        <p:spPr>
          <a:xfrm>
            <a:off x="4780058" y="1225550"/>
            <a:ext cx="14632305" cy="8229600"/>
          </a:xfrm>
        </p:spPr>
        <p:txBody>
          <a:bodyPr/>
          <a:lstStyle>
            <a:lvl1pPr marL="0" indent="0">
              <a:buNone/>
              <a:defRPr sz="8198"/>
            </a:lvl1pPr>
            <a:lvl2pPr marL="1166122" indent="0">
              <a:buNone/>
              <a:defRPr sz="7198"/>
            </a:lvl2pPr>
            <a:lvl3pPr marL="2332286" indent="0">
              <a:buNone/>
              <a:defRPr sz="6198"/>
            </a:lvl3pPr>
            <a:lvl4pPr marL="3498426" indent="0">
              <a:buNone/>
              <a:defRPr sz="5000"/>
            </a:lvl4pPr>
            <a:lvl5pPr marL="4664568" indent="0">
              <a:buNone/>
              <a:defRPr sz="5000"/>
            </a:lvl5pPr>
            <a:lvl6pPr marL="5830708" indent="0">
              <a:buNone/>
              <a:defRPr sz="5000"/>
            </a:lvl6pPr>
            <a:lvl7pPr marL="6996850" indent="0">
              <a:buNone/>
              <a:defRPr sz="5000"/>
            </a:lvl7pPr>
            <a:lvl8pPr marL="8162992" indent="0">
              <a:buNone/>
              <a:defRPr sz="5000"/>
            </a:lvl8pPr>
            <a:lvl9pPr marL="9329134" indent="0">
              <a:buNone/>
              <a:defRPr sz="5000"/>
            </a:lvl9pPr>
          </a:lstStyle>
          <a:p>
            <a:endParaRPr lang="en-US"/>
          </a:p>
        </p:txBody>
      </p:sp>
      <p:sp>
        <p:nvSpPr>
          <p:cNvPr id="4" name="Text Placeholder 3"/>
          <p:cNvSpPr>
            <a:spLocks noGrp="1"/>
          </p:cNvSpPr>
          <p:nvPr>
            <p:ph type="body" sz="half" idx="2"/>
          </p:nvPr>
        </p:nvSpPr>
        <p:spPr>
          <a:xfrm>
            <a:off x="4780058" y="10734678"/>
            <a:ext cx="14632305" cy="1609724"/>
          </a:xfrm>
        </p:spPr>
        <p:txBody>
          <a:bodyPr/>
          <a:lstStyle>
            <a:lvl1pPr marL="0" indent="0">
              <a:buNone/>
              <a:defRPr sz="3600"/>
            </a:lvl1pPr>
            <a:lvl2pPr marL="1166122" indent="0">
              <a:buNone/>
              <a:defRPr sz="3000"/>
            </a:lvl2pPr>
            <a:lvl3pPr marL="2332286" indent="0">
              <a:buNone/>
              <a:defRPr sz="2600"/>
            </a:lvl3pPr>
            <a:lvl4pPr marL="3498426" indent="0">
              <a:buNone/>
              <a:defRPr sz="2200"/>
            </a:lvl4pPr>
            <a:lvl5pPr marL="4664568" indent="0">
              <a:buNone/>
              <a:defRPr sz="2200"/>
            </a:lvl5pPr>
            <a:lvl6pPr marL="5830708" indent="0">
              <a:buNone/>
              <a:defRPr sz="2200"/>
            </a:lvl6pPr>
            <a:lvl7pPr marL="6996850" indent="0">
              <a:buNone/>
              <a:defRPr sz="2200"/>
            </a:lvl7pPr>
            <a:lvl8pPr marL="8162992" indent="0">
              <a:buNone/>
              <a:defRPr sz="2200"/>
            </a:lvl8pPr>
            <a:lvl9pPr marL="9329134" indent="0">
              <a:buNone/>
              <a:defRPr sz="22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14574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17602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457200"/>
            <a:ext cx="5487114"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359" y="457200"/>
            <a:ext cx="1605489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5690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086" y="920365"/>
            <a:ext cx="23483948"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918" y="3613708"/>
            <a:ext cx="23483948"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8069" y="13242927"/>
            <a:ext cx="14835531"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7" name="Text Placeholder 6"/>
          <p:cNvSpPr>
            <a:spLocks noGrp="1"/>
          </p:cNvSpPr>
          <p:nvPr>
            <p:ph type="body" sz="quarter" idx="15" hasCustomPrompt="1"/>
          </p:nvPr>
        </p:nvSpPr>
        <p:spPr>
          <a:xfrm>
            <a:off x="877829" y="12379332"/>
            <a:ext cx="4586706"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Tree>
    <p:extLst>
      <p:ext uri="{BB962C8B-B14F-4D97-AF65-F5344CB8AC3E}">
        <p14:creationId xmlns:p14="http://schemas.microsoft.com/office/powerpoint/2010/main" val="35968577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086" y="920365"/>
            <a:ext cx="23483948"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918" y="3613708"/>
            <a:ext cx="23483948"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8069" y="13242927"/>
            <a:ext cx="14835531"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6" name="Text Placeholder 6"/>
          <p:cNvSpPr>
            <a:spLocks noGrp="1"/>
          </p:cNvSpPr>
          <p:nvPr>
            <p:ph type="body" sz="quarter" idx="15" hasCustomPrompt="1"/>
          </p:nvPr>
        </p:nvSpPr>
        <p:spPr>
          <a:xfrm>
            <a:off x="877829" y="12379332"/>
            <a:ext cx="4586706"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453029" y="10670128"/>
            <a:ext cx="23459953" cy="1776940"/>
          </a:xfrm>
          <a:prstGeom prst="rect">
            <a:avLst/>
          </a:prstGeom>
        </p:spPr>
        <p:txBody>
          <a:bodyPr vert="horz"/>
          <a:lstStyle>
            <a:lvl1pPr marL="0" indent="0" algn="ctr" defTabSz="457200" fontAlgn="base">
              <a:lnSpc>
                <a:spcPts val="4600"/>
              </a:lnSpc>
              <a:spcBef>
                <a:spcPct val="0"/>
              </a:spcBef>
              <a:spcAft>
                <a:spcPct val="0"/>
              </a:spcAft>
              <a:buFontTx/>
              <a:buNone/>
              <a:defRPr sz="2200"/>
            </a:lvl1pPr>
            <a:lvl5pPr marL="3657600"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11159466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7517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359" y="549276"/>
            <a:ext cx="21948458" cy="2286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19359" y="3200403"/>
            <a:ext cx="21948458" cy="905192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19359" y="12712703"/>
            <a:ext cx="5690341" cy="730250"/>
          </a:xfrm>
          <a:prstGeom prst="rect">
            <a:avLst/>
          </a:prstGeom>
        </p:spPr>
        <p:txBody>
          <a:bodyPr/>
          <a:lstStyle/>
          <a:p>
            <a:pPr>
              <a:defRPr/>
            </a:pPr>
            <a:endParaRPr lang="en-US">
              <a:solidFill>
                <a:prstClr val="black"/>
              </a:solidFill>
            </a:endParaRPr>
          </a:p>
        </p:txBody>
      </p:sp>
      <p:sp>
        <p:nvSpPr>
          <p:cNvPr id="5" name="Footer Placeholder 4"/>
          <p:cNvSpPr>
            <a:spLocks noGrp="1"/>
          </p:cNvSpPr>
          <p:nvPr>
            <p:ph type="ftr" sz="quarter" idx="11"/>
          </p:nvPr>
        </p:nvSpPr>
        <p:spPr>
          <a:xfrm>
            <a:off x="8332285" y="12712703"/>
            <a:ext cx="7722605" cy="730250"/>
          </a:xfrm>
          <a:prstGeom prst="rect">
            <a:avLst/>
          </a:prstGeom>
        </p:spPr>
        <p:txBody>
          <a:bodyPr/>
          <a:lstStyle/>
          <a:p>
            <a:pPr>
              <a:defRPr/>
            </a:pPr>
            <a:endParaRPr lang="en-US">
              <a:solidFill>
                <a:prstClr val="black"/>
              </a:solidFill>
            </a:endParaRPr>
          </a:p>
        </p:txBody>
      </p:sp>
      <p:sp>
        <p:nvSpPr>
          <p:cNvPr id="6" name="Slide Number Placeholder 5"/>
          <p:cNvSpPr>
            <a:spLocks noGrp="1"/>
          </p:cNvSpPr>
          <p:nvPr>
            <p:ph type="sldNum" sz="quarter" idx="12"/>
          </p:nvPr>
        </p:nvSpPr>
        <p:spPr>
          <a:xfrm>
            <a:off x="17477475" y="12712703"/>
            <a:ext cx="5690341" cy="730250"/>
          </a:xfrm>
          <a:prstGeom prst="rect">
            <a:avLst/>
          </a:prstGeom>
        </p:spPr>
        <p:txBody>
          <a:bodyPr/>
          <a:lstStyle/>
          <a:p>
            <a:pPr>
              <a:defRPr/>
            </a:pPr>
            <a:fld id="{B1430F60-B2A5-4C6E-8F21-A235B545F79A}"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83676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359" y="2667000"/>
            <a:ext cx="10771002" cy="7543800"/>
          </a:xfrm>
        </p:spPr>
        <p:txBody>
          <a:bodyPr/>
          <a:lstStyle>
            <a:lvl1pPr>
              <a:defRPr sz="7200"/>
            </a:lvl1pPr>
            <a:lvl2pPr>
              <a:defRPr sz="6200"/>
            </a:lvl2pPr>
            <a:lvl3pPr>
              <a:defRPr sz="5100"/>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6814" y="2667000"/>
            <a:ext cx="10771002" cy="7543800"/>
          </a:xfrm>
        </p:spPr>
        <p:txBody>
          <a:bodyPr/>
          <a:lstStyle>
            <a:lvl1pPr>
              <a:defRPr sz="7200"/>
            </a:lvl1pPr>
            <a:lvl2pPr>
              <a:defRPr sz="6200"/>
            </a:lvl2pPr>
            <a:lvl3pPr>
              <a:defRPr sz="5100"/>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F143A3-1807-A143-B19D-72AF373C2C97}" type="datetimeFigureOut">
              <a:rPr lang="en-US" smtClean="0"/>
              <a:t>11/7/2019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324996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359" y="549276"/>
            <a:ext cx="21948458" cy="2286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359" y="3070228"/>
            <a:ext cx="10775238" cy="1279524"/>
          </a:xfrm>
        </p:spPr>
        <p:txBody>
          <a:bodyPr anchor="b"/>
          <a:lstStyle>
            <a:lvl1pPr marL="0" indent="0">
              <a:buNone/>
              <a:defRPr sz="6200" b="1"/>
            </a:lvl1pPr>
            <a:lvl2pPr marL="1172398" indent="0">
              <a:buNone/>
              <a:defRPr sz="5100" b="1"/>
            </a:lvl2pPr>
            <a:lvl3pPr marL="2344796" indent="0">
              <a:buNone/>
              <a:defRPr sz="4600" b="1"/>
            </a:lvl3pPr>
            <a:lvl4pPr marL="3517194" indent="0">
              <a:buNone/>
              <a:defRPr sz="4100" b="1"/>
            </a:lvl4pPr>
            <a:lvl5pPr marL="4689592" indent="0">
              <a:buNone/>
              <a:defRPr sz="4100" b="1"/>
            </a:lvl5pPr>
            <a:lvl6pPr marL="5861990" indent="0">
              <a:buNone/>
              <a:defRPr sz="4100" b="1"/>
            </a:lvl6pPr>
            <a:lvl7pPr marL="7034388" indent="0">
              <a:buNone/>
              <a:defRPr sz="4100" b="1"/>
            </a:lvl7pPr>
            <a:lvl8pPr marL="8206786" indent="0">
              <a:buNone/>
              <a:defRPr sz="4100" b="1"/>
            </a:lvl8pPr>
            <a:lvl9pPr marL="9379184" indent="0">
              <a:buNone/>
              <a:defRPr sz="4100" b="1"/>
            </a:lvl9pPr>
          </a:lstStyle>
          <a:p>
            <a:pPr lvl="0"/>
            <a:r>
              <a:rPr lang="en-US"/>
              <a:t>Click to edit Master text styles</a:t>
            </a:r>
          </a:p>
        </p:txBody>
      </p:sp>
      <p:sp>
        <p:nvSpPr>
          <p:cNvPr id="4" name="Content Placeholder 3"/>
          <p:cNvSpPr>
            <a:spLocks noGrp="1"/>
          </p:cNvSpPr>
          <p:nvPr>
            <p:ph sz="half" idx="2"/>
          </p:nvPr>
        </p:nvSpPr>
        <p:spPr>
          <a:xfrm>
            <a:off x="1219359" y="4349750"/>
            <a:ext cx="10775238" cy="7902576"/>
          </a:xfrm>
        </p:spPr>
        <p:txBody>
          <a:bodyPr/>
          <a:lstStyle>
            <a:lvl1pPr>
              <a:defRPr sz="6200"/>
            </a:lvl1pPr>
            <a:lvl2pPr>
              <a:defRPr sz="5100"/>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8350" y="3070228"/>
            <a:ext cx="10779470" cy="1279524"/>
          </a:xfrm>
        </p:spPr>
        <p:txBody>
          <a:bodyPr anchor="b"/>
          <a:lstStyle>
            <a:lvl1pPr marL="0" indent="0">
              <a:buNone/>
              <a:defRPr sz="6200" b="1"/>
            </a:lvl1pPr>
            <a:lvl2pPr marL="1172398" indent="0">
              <a:buNone/>
              <a:defRPr sz="5100" b="1"/>
            </a:lvl2pPr>
            <a:lvl3pPr marL="2344796" indent="0">
              <a:buNone/>
              <a:defRPr sz="4600" b="1"/>
            </a:lvl3pPr>
            <a:lvl4pPr marL="3517194" indent="0">
              <a:buNone/>
              <a:defRPr sz="4100" b="1"/>
            </a:lvl4pPr>
            <a:lvl5pPr marL="4689592" indent="0">
              <a:buNone/>
              <a:defRPr sz="4100" b="1"/>
            </a:lvl5pPr>
            <a:lvl6pPr marL="5861990" indent="0">
              <a:buNone/>
              <a:defRPr sz="4100" b="1"/>
            </a:lvl6pPr>
            <a:lvl7pPr marL="7034388" indent="0">
              <a:buNone/>
              <a:defRPr sz="4100" b="1"/>
            </a:lvl7pPr>
            <a:lvl8pPr marL="8206786" indent="0">
              <a:buNone/>
              <a:defRPr sz="4100" b="1"/>
            </a:lvl8pPr>
            <a:lvl9pPr marL="9379184" indent="0">
              <a:buNone/>
              <a:defRPr sz="4100" b="1"/>
            </a:lvl9pPr>
          </a:lstStyle>
          <a:p>
            <a:pPr lvl="0"/>
            <a:r>
              <a:rPr lang="en-US"/>
              <a:t>Click to edit Master text styles</a:t>
            </a:r>
          </a:p>
        </p:txBody>
      </p:sp>
      <p:sp>
        <p:nvSpPr>
          <p:cNvPr id="6" name="Content Placeholder 5"/>
          <p:cNvSpPr>
            <a:spLocks noGrp="1"/>
          </p:cNvSpPr>
          <p:nvPr>
            <p:ph sz="quarter" idx="4"/>
          </p:nvPr>
        </p:nvSpPr>
        <p:spPr>
          <a:xfrm>
            <a:off x="12388350" y="4349750"/>
            <a:ext cx="10779470" cy="7902576"/>
          </a:xfrm>
        </p:spPr>
        <p:txBody>
          <a:bodyPr/>
          <a:lstStyle>
            <a:lvl1pPr>
              <a:defRPr sz="6200"/>
            </a:lvl1pPr>
            <a:lvl2pPr>
              <a:defRPr sz="5100"/>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F143A3-1807-A143-B19D-72AF373C2C97}" type="datetimeFigureOut">
              <a:rPr lang="en-US" smtClean="0"/>
              <a:t>11/7/2019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877786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F143A3-1807-A143-B19D-72AF373C2C97}" type="datetimeFigureOut">
              <a:rPr lang="en-US" smtClean="0"/>
              <a:t>11/7/2019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590304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F143A3-1807-A143-B19D-72AF373C2C97}" type="datetimeFigureOut">
              <a:rPr lang="en-US" smtClean="0"/>
              <a:t>11/7/2019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152704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63" y="546102"/>
            <a:ext cx="8023213" cy="2324100"/>
          </a:xfrm>
        </p:spPr>
        <p:txBody>
          <a:bodyPr anchor="b"/>
          <a:lstStyle>
            <a:lvl1pPr algn="l">
              <a:defRPr sz="5100" b="1"/>
            </a:lvl1pPr>
          </a:lstStyle>
          <a:p>
            <a:r>
              <a:rPr lang="en-US"/>
              <a:t>Click to edit Master title style</a:t>
            </a:r>
          </a:p>
        </p:txBody>
      </p:sp>
      <p:sp>
        <p:nvSpPr>
          <p:cNvPr id="3" name="Content Placeholder 2"/>
          <p:cNvSpPr>
            <a:spLocks noGrp="1"/>
          </p:cNvSpPr>
          <p:nvPr>
            <p:ph idx="1"/>
          </p:nvPr>
        </p:nvSpPr>
        <p:spPr>
          <a:xfrm>
            <a:off x="9534708" y="546101"/>
            <a:ext cx="13633108" cy="11706226"/>
          </a:xfrm>
        </p:spPr>
        <p:txBody>
          <a:bodyPr/>
          <a:lstStyle>
            <a:lvl1pPr>
              <a:defRPr sz="8200"/>
            </a:lvl1pPr>
            <a:lvl2pPr>
              <a:defRPr sz="7200"/>
            </a:lvl2pPr>
            <a:lvl3pPr>
              <a:defRPr sz="6200"/>
            </a:lvl3pPr>
            <a:lvl4pPr>
              <a:defRPr sz="5100"/>
            </a:lvl4pPr>
            <a:lvl5pPr>
              <a:defRPr sz="5100"/>
            </a:lvl5pPr>
            <a:lvl6pPr>
              <a:defRPr sz="5100"/>
            </a:lvl6pPr>
            <a:lvl7pPr>
              <a:defRPr sz="5100"/>
            </a:lvl7pPr>
            <a:lvl8pPr>
              <a:defRPr sz="5100"/>
            </a:lvl8pPr>
            <a:lvl9pPr>
              <a:defRPr sz="5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363" y="2870202"/>
            <a:ext cx="8023213" cy="9382126"/>
          </a:xfrm>
        </p:spPr>
        <p:txBody>
          <a:bodyPr/>
          <a:lstStyle>
            <a:lvl1pPr marL="0" indent="0">
              <a:buNone/>
              <a:defRPr sz="3600"/>
            </a:lvl1pPr>
            <a:lvl2pPr marL="1172398" indent="0">
              <a:buNone/>
              <a:defRPr sz="3100"/>
            </a:lvl2pPr>
            <a:lvl3pPr marL="2344796" indent="0">
              <a:buNone/>
              <a:defRPr sz="2600"/>
            </a:lvl3pPr>
            <a:lvl4pPr marL="3517194" indent="0">
              <a:buNone/>
              <a:defRPr sz="2300"/>
            </a:lvl4pPr>
            <a:lvl5pPr marL="4689592" indent="0">
              <a:buNone/>
              <a:defRPr sz="2300"/>
            </a:lvl5pPr>
            <a:lvl6pPr marL="5861990" indent="0">
              <a:buNone/>
              <a:defRPr sz="2300"/>
            </a:lvl6pPr>
            <a:lvl7pPr marL="7034388" indent="0">
              <a:buNone/>
              <a:defRPr sz="2300"/>
            </a:lvl7pPr>
            <a:lvl8pPr marL="8206786" indent="0">
              <a:buNone/>
              <a:defRPr sz="2300"/>
            </a:lvl8pPr>
            <a:lvl9pPr marL="9379184" indent="0">
              <a:buNone/>
              <a:defRPr sz="2300"/>
            </a:lvl9pPr>
          </a:lstStyle>
          <a:p>
            <a:pPr lvl="0"/>
            <a:r>
              <a:rPr lang="en-US"/>
              <a:t>Click to edit Master text styles</a:t>
            </a:r>
          </a:p>
        </p:txBody>
      </p:sp>
      <p:sp>
        <p:nvSpPr>
          <p:cNvPr id="5" name="Date Placeholder 4"/>
          <p:cNvSpPr>
            <a:spLocks noGrp="1"/>
          </p:cNvSpPr>
          <p:nvPr>
            <p:ph type="dt" sz="half" idx="10"/>
          </p:nvPr>
        </p:nvSpPr>
        <p:spPr/>
        <p:txBody>
          <a:bodyPr/>
          <a:lstStyle/>
          <a:p>
            <a:fld id="{17F143A3-1807-A143-B19D-72AF373C2C97}" type="datetimeFigureOut">
              <a:rPr lang="en-US" smtClean="0"/>
              <a:t>11/7/2019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135333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57" y="9601200"/>
            <a:ext cx="14632305" cy="1133477"/>
          </a:xfrm>
        </p:spPr>
        <p:txBody>
          <a:bodyPr anchor="b"/>
          <a:lstStyle>
            <a:lvl1pPr algn="l">
              <a:defRPr sz="5100" b="1"/>
            </a:lvl1pPr>
          </a:lstStyle>
          <a:p>
            <a:r>
              <a:rPr lang="en-US"/>
              <a:t>Click to edit Master title style</a:t>
            </a:r>
          </a:p>
        </p:txBody>
      </p:sp>
      <p:sp>
        <p:nvSpPr>
          <p:cNvPr id="3" name="Picture Placeholder 2"/>
          <p:cNvSpPr>
            <a:spLocks noGrp="1"/>
          </p:cNvSpPr>
          <p:nvPr>
            <p:ph type="pic" idx="1"/>
          </p:nvPr>
        </p:nvSpPr>
        <p:spPr>
          <a:xfrm>
            <a:off x="4780057" y="1225550"/>
            <a:ext cx="14632305" cy="8229600"/>
          </a:xfrm>
        </p:spPr>
        <p:txBody>
          <a:bodyPr/>
          <a:lstStyle>
            <a:lvl1pPr marL="0" indent="0">
              <a:buNone/>
              <a:defRPr sz="8200"/>
            </a:lvl1pPr>
            <a:lvl2pPr marL="1172398" indent="0">
              <a:buNone/>
              <a:defRPr sz="7200"/>
            </a:lvl2pPr>
            <a:lvl3pPr marL="2344796" indent="0">
              <a:buNone/>
              <a:defRPr sz="6200"/>
            </a:lvl3pPr>
            <a:lvl4pPr marL="3517194" indent="0">
              <a:buNone/>
              <a:defRPr sz="5100"/>
            </a:lvl4pPr>
            <a:lvl5pPr marL="4689592" indent="0">
              <a:buNone/>
              <a:defRPr sz="5100"/>
            </a:lvl5pPr>
            <a:lvl6pPr marL="5861990" indent="0">
              <a:buNone/>
              <a:defRPr sz="5100"/>
            </a:lvl6pPr>
            <a:lvl7pPr marL="7034388" indent="0">
              <a:buNone/>
              <a:defRPr sz="5100"/>
            </a:lvl7pPr>
            <a:lvl8pPr marL="8206786" indent="0">
              <a:buNone/>
              <a:defRPr sz="5100"/>
            </a:lvl8pPr>
            <a:lvl9pPr marL="9379184" indent="0">
              <a:buNone/>
              <a:defRPr sz="5100"/>
            </a:lvl9pPr>
          </a:lstStyle>
          <a:p>
            <a:endParaRPr lang="en-US"/>
          </a:p>
        </p:txBody>
      </p:sp>
      <p:sp>
        <p:nvSpPr>
          <p:cNvPr id="4" name="Text Placeholder 3"/>
          <p:cNvSpPr>
            <a:spLocks noGrp="1"/>
          </p:cNvSpPr>
          <p:nvPr>
            <p:ph type="body" sz="half" idx="2"/>
          </p:nvPr>
        </p:nvSpPr>
        <p:spPr>
          <a:xfrm>
            <a:off x="4780057" y="10734677"/>
            <a:ext cx="14632305" cy="1609723"/>
          </a:xfrm>
        </p:spPr>
        <p:txBody>
          <a:bodyPr/>
          <a:lstStyle>
            <a:lvl1pPr marL="0" indent="0">
              <a:buNone/>
              <a:defRPr sz="3600"/>
            </a:lvl1pPr>
            <a:lvl2pPr marL="1172398" indent="0">
              <a:buNone/>
              <a:defRPr sz="3100"/>
            </a:lvl2pPr>
            <a:lvl3pPr marL="2344796" indent="0">
              <a:buNone/>
              <a:defRPr sz="2600"/>
            </a:lvl3pPr>
            <a:lvl4pPr marL="3517194" indent="0">
              <a:buNone/>
              <a:defRPr sz="2300"/>
            </a:lvl4pPr>
            <a:lvl5pPr marL="4689592" indent="0">
              <a:buNone/>
              <a:defRPr sz="2300"/>
            </a:lvl5pPr>
            <a:lvl6pPr marL="5861990" indent="0">
              <a:buNone/>
              <a:defRPr sz="2300"/>
            </a:lvl6pPr>
            <a:lvl7pPr marL="7034388" indent="0">
              <a:buNone/>
              <a:defRPr sz="2300"/>
            </a:lvl7pPr>
            <a:lvl8pPr marL="8206786" indent="0">
              <a:buNone/>
              <a:defRPr sz="2300"/>
            </a:lvl8pPr>
            <a:lvl9pPr marL="9379184" indent="0">
              <a:buNone/>
              <a:defRPr sz="2300"/>
            </a:lvl9pPr>
          </a:lstStyle>
          <a:p>
            <a:pPr lvl="0"/>
            <a:r>
              <a:rPr lang="en-US"/>
              <a:t>Click to edit Master text styles</a:t>
            </a:r>
          </a:p>
        </p:txBody>
      </p:sp>
      <p:sp>
        <p:nvSpPr>
          <p:cNvPr id="5" name="Date Placeholder 4"/>
          <p:cNvSpPr>
            <a:spLocks noGrp="1"/>
          </p:cNvSpPr>
          <p:nvPr>
            <p:ph type="dt" sz="half" idx="10"/>
          </p:nvPr>
        </p:nvSpPr>
        <p:spPr/>
        <p:txBody>
          <a:bodyPr/>
          <a:lstStyle/>
          <a:p>
            <a:fld id="{17F143A3-1807-A143-B19D-72AF373C2C97}" type="datetimeFigureOut">
              <a:rPr lang="en-US" smtClean="0"/>
              <a:t>11/7/2019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468003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2.jpeg"/><Relationship Id="rId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1.jpg"/><Relationship Id="rId5" Type="http://schemas.openxmlformats.org/officeDocument/2006/relationships/theme" Target="../theme/theme4.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6.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5" Type="http://schemas.openxmlformats.org/officeDocument/2006/relationships/theme" Target="../theme/theme7.xml"/><Relationship Id="rId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59" y="549276"/>
            <a:ext cx="21948458" cy="2286000"/>
          </a:xfrm>
          <a:prstGeom prst="rect">
            <a:avLst/>
          </a:prstGeom>
        </p:spPr>
        <p:txBody>
          <a:bodyPr vert="horz" lIns="234480" tIns="117240" rIns="234480" bIns="117240" rtlCol="0" anchor="ctr">
            <a:normAutofit/>
          </a:bodyPr>
          <a:lstStyle/>
          <a:p>
            <a:r>
              <a:rPr lang="en-US"/>
              <a:t>Click to edit Master title style</a:t>
            </a:r>
          </a:p>
        </p:txBody>
      </p:sp>
      <p:sp>
        <p:nvSpPr>
          <p:cNvPr id="3" name="Text Placeholder 2"/>
          <p:cNvSpPr>
            <a:spLocks noGrp="1"/>
          </p:cNvSpPr>
          <p:nvPr>
            <p:ph type="body" idx="1"/>
          </p:nvPr>
        </p:nvSpPr>
        <p:spPr>
          <a:xfrm>
            <a:off x="1219359" y="3200400"/>
            <a:ext cx="21948458" cy="9051926"/>
          </a:xfrm>
          <a:prstGeom prst="rect">
            <a:avLst/>
          </a:prstGeom>
        </p:spPr>
        <p:txBody>
          <a:bodyPr vert="horz" lIns="234480" tIns="117240" rIns="234480" bIns="1172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19359" y="12712703"/>
            <a:ext cx="5690341" cy="730250"/>
          </a:xfrm>
          <a:prstGeom prst="rect">
            <a:avLst/>
          </a:prstGeom>
        </p:spPr>
        <p:txBody>
          <a:bodyPr vert="horz" lIns="234480" tIns="117240" rIns="234480" bIns="117240" rtlCol="0" anchor="ctr"/>
          <a:lstStyle>
            <a:lvl1pPr algn="l">
              <a:defRPr sz="3100">
                <a:solidFill>
                  <a:schemeClr val="tx1">
                    <a:tint val="75000"/>
                  </a:schemeClr>
                </a:solidFill>
              </a:defRPr>
            </a:lvl1pPr>
          </a:lstStyle>
          <a:p>
            <a:fld id="{17F143A3-1807-A143-B19D-72AF373C2C97}" type="datetimeFigureOut">
              <a:rPr lang="en-US" smtClean="0"/>
              <a:t>11/7/2019</a:t>
            </a:fld>
            <a:endParaRPr lang="en-US"/>
          </a:p>
        </p:txBody>
      </p:sp>
      <p:sp>
        <p:nvSpPr>
          <p:cNvPr id="5" name="Footer Placeholder 4"/>
          <p:cNvSpPr>
            <a:spLocks noGrp="1"/>
          </p:cNvSpPr>
          <p:nvPr>
            <p:ph type="ftr" sz="quarter" idx="3"/>
          </p:nvPr>
        </p:nvSpPr>
        <p:spPr>
          <a:xfrm>
            <a:off x="8332285" y="12712703"/>
            <a:ext cx="7722605" cy="730250"/>
          </a:xfrm>
          <a:prstGeom prst="rect">
            <a:avLst/>
          </a:prstGeom>
        </p:spPr>
        <p:txBody>
          <a:bodyPr vert="horz" lIns="234480" tIns="117240" rIns="234480" bIns="117240" rtlCol="0" anchor="ctr"/>
          <a:lstStyle>
            <a:lvl1pPr algn="ctr">
              <a:defRPr sz="31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477475" y="12712703"/>
            <a:ext cx="5690341" cy="730250"/>
          </a:xfrm>
          <a:prstGeom prst="rect">
            <a:avLst/>
          </a:prstGeom>
        </p:spPr>
        <p:txBody>
          <a:bodyPr vert="horz" lIns="234480" tIns="117240" rIns="234480" bIns="117240" rtlCol="0" anchor="ctr"/>
          <a:lstStyle>
            <a:lvl1pPr algn="r">
              <a:defRPr sz="310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5133664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172398" rtl="0" eaLnBrk="1" latinLnBrk="0" hangingPunct="1">
        <a:spcBef>
          <a:spcPct val="0"/>
        </a:spcBef>
        <a:buNone/>
        <a:defRPr sz="11300" kern="1200">
          <a:solidFill>
            <a:schemeClr val="tx1"/>
          </a:solidFill>
          <a:latin typeface="+mj-lt"/>
          <a:ea typeface="+mj-ea"/>
          <a:cs typeface="+mj-cs"/>
        </a:defRPr>
      </a:lvl1pPr>
    </p:titleStyle>
    <p:bodyStyle>
      <a:lvl1pPr marL="879298" indent="-879298" algn="l" defTabSz="1172398" rtl="0" eaLnBrk="1" latinLnBrk="0" hangingPunct="1">
        <a:spcBef>
          <a:spcPct val="20000"/>
        </a:spcBef>
        <a:buFont typeface="Arial"/>
        <a:buChar char="•"/>
        <a:defRPr sz="8200" kern="1200">
          <a:solidFill>
            <a:schemeClr val="tx1"/>
          </a:solidFill>
          <a:latin typeface="+mn-lt"/>
          <a:ea typeface="+mn-ea"/>
          <a:cs typeface="+mn-cs"/>
        </a:defRPr>
      </a:lvl1pPr>
      <a:lvl2pPr marL="1905147" indent="-732749" algn="l" defTabSz="1172398" rtl="0" eaLnBrk="1" latinLnBrk="0" hangingPunct="1">
        <a:spcBef>
          <a:spcPct val="20000"/>
        </a:spcBef>
        <a:buFont typeface="Arial"/>
        <a:buChar char="–"/>
        <a:defRPr sz="7200" kern="1200">
          <a:solidFill>
            <a:schemeClr val="tx1"/>
          </a:solidFill>
          <a:latin typeface="+mn-lt"/>
          <a:ea typeface="+mn-ea"/>
          <a:cs typeface="+mn-cs"/>
        </a:defRPr>
      </a:lvl2pPr>
      <a:lvl3pPr marL="2930995" indent="-586199" algn="l" defTabSz="1172398" rtl="0" eaLnBrk="1" latinLnBrk="0" hangingPunct="1">
        <a:spcBef>
          <a:spcPct val="20000"/>
        </a:spcBef>
        <a:buFont typeface="Arial"/>
        <a:buChar char="•"/>
        <a:defRPr sz="6200" kern="1200">
          <a:solidFill>
            <a:schemeClr val="tx1"/>
          </a:solidFill>
          <a:latin typeface="+mn-lt"/>
          <a:ea typeface="+mn-ea"/>
          <a:cs typeface="+mn-cs"/>
        </a:defRPr>
      </a:lvl3pPr>
      <a:lvl4pPr marL="4103393" indent="-586199" algn="l" defTabSz="1172398" rtl="0" eaLnBrk="1" latinLnBrk="0" hangingPunct="1">
        <a:spcBef>
          <a:spcPct val="20000"/>
        </a:spcBef>
        <a:buFont typeface="Arial"/>
        <a:buChar char="–"/>
        <a:defRPr sz="5100" kern="1200">
          <a:solidFill>
            <a:schemeClr val="tx1"/>
          </a:solidFill>
          <a:latin typeface="+mn-lt"/>
          <a:ea typeface="+mn-ea"/>
          <a:cs typeface="+mn-cs"/>
        </a:defRPr>
      </a:lvl4pPr>
      <a:lvl5pPr marL="5275791" indent="-586199" algn="l" defTabSz="1172398" rtl="0" eaLnBrk="1" latinLnBrk="0" hangingPunct="1">
        <a:spcBef>
          <a:spcPct val="20000"/>
        </a:spcBef>
        <a:buFont typeface="Arial"/>
        <a:buChar char="»"/>
        <a:defRPr sz="5100" kern="1200">
          <a:solidFill>
            <a:schemeClr val="tx1"/>
          </a:solidFill>
          <a:latin typeface="+mn-lt"/>
          <a:ea typeface="+mn-ea"/>
          <a:cs typeface="+mn-cs"/>
        </a:defRPr>
      </a:lvl5pPr>
      <a:lvl6pPr marL="6448189" indent="-586199" algn="l" defTabSz="1172398" rtl="0" eaLnBrk="1" latinLnBrk="0" hangingPunct="1">
        <a:spcBef>
          <a:spcPct val="20000"/>
        </a:spcBef>
        <a:buFont typeface="Arial"/>
        <a:buChar char="•"/>
        <a:defRPr sz="5100" kern="1200">
          <a:solidFill>
            <a:schemeClr val="tx1"/>
          </a:solidFill>
          <a:latin typeface="+mn-lt"/>
          <a:ea typeface="+mn-ea"/>
          <a:cs typeface="+mn-cs"/>
        </a:defRPr>
      </a:lvl6pPr>
      <a:lvl7pPr marL="7620587" indent="-586199" algn="l" defTabSz="1172398" rtl="0" eaLnBrk="1" latinLnBrk="0" hangingPunct="1">
        <a:spcBef>
          <a:spcPct val="20000"/>
        </a:spcBef>
        <a:buFont typeface="Arial"/>
        <a:buChar char="•"/>
        <a:defRPr sz="5100" kern="1200">
          <a:solidFill>
            <a:schemeClr val="tx1"/>
          </a:solidFill>
          <a:latin typeface="+mn-lt"/>
          <a:ea typeface="+mn-ea"/>
          <a:cs typeface="+mn-cs"/>
        </a:defRPr>
      </a:lvl7pPr>
      <a:lvl8pPr marL="8792985" indent="-586199" algn="l" defTabSz="1172398" rtl="0" eaLnBrk="1" latinLnBrk="0" hangingPunct="1">
        <a:spcBef>
          <a:spcPct val="20000"/>
        </a:spcBef>
        <a:buFont typeface="Arial"/>
        <a:buChar char="•"/>
        <a:defRPr sz="5100" kern="1200">
          <a:solidFill>
            <a:schemeClr val="tx1"/>
          </a:solidFill>
          <a:latin typeface="+mn-lt"/>
          <a:ea typeface="+mn-ea"/>
          <a:cs typeface="+mn-cs"/>
        </a:defRPr>
      </a:lvl8pPr>
      <a:lvl9pPr marL="9965383" indent="-586199" algn="l" defTabSz="1172398" rtl="0" eaLnBrk="1" latinLnBrk="0" hangingPunct="1">
        <a:spcBef>
          <a:spcPct val="20000"/>
        </a:spcBef>
        <a:buFont typeface="Arial"/>
        <a:buChar char="•"/>
        <a:defRPr sz="5100" kern="1200">
          <a:solidFill>
            <a:schemeClr val="tx1"/>
          </a:solidFill>
          <a:latin typeface="+mn-lt"/>
          <a:ea typeface="+mn-ea"/>
          <a:cs typeface="+mn-cs"/>
        </a:defRPr>
      </a:lvl9pPr>
    </p:bodyStyle>
    <p:other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0538500"/>
      </p:ext>
    </p:extLst>
  </p:cSld>
  <p:clrMap bg1="lt1" tx1="dk1" bg2="lt2" tx2="dk2" accent1="accent1" accent2="accent2" accent3="accent3" accent4="accent4" accent5="accent5" accent6="accent6" hlink="hlink" folHlink="folHlink"/>
  <p:sldLayoutIdLst>
    <p:sldLayoutId id="2147483688" r:id="rId1"/>
    <p:sldLayoutId id="2147483689" r:id="rId2"/>
  </p:sldLayoutIdLst>
  <p:hf sldNum="0" hdr="0" ftr="0"/>
  <p:txStyles>
    <p:titleStyle>
      <a:lvl1pPr algn="ctr" defTabSz="909776" rtl="0" eaLnBrk="1" latinLnBrk="0" hangingPunct="1">
        <a:spcBef>
          <a:spcPct val="0"/>
        </a:spcBef>
        <a:buNone/>
        <a:defRPr sz="8800" kern="1200">
          <a:solidFill>
            <a:schemeClr val="tx1"/>
          </a:solidFill>
          <a:latin typeface="+mj-lt"/>
          <a:ea typeface="+mj-ea"/>
          <a:cs typeface="+mj-cs"/>
        </a:defRPr>
      </a:lvl1pPr>
    </p:titleStyle>
    <p:bodyStyle>
      <a:lvl1pPr marL="682314" indent="-682314" algn="l" defTabSz="909776" rtl="0" eaLnBrk="1" latinLnBrk="0" hangingPunct="1">
        <a:spcBef>
          <a:spcPct val="20000"/>
        </a:spcBef>
        <a:buFont typeface="Arial"/>
        <a:buChar char="•"/>
        <a:defRPr sz="6400" kern="1200">
          <a:solidFill>
            <a:schemeClr val="tx1"/>
          </a:solidFill>
          <a:latin typeface="+mn-lt"/>
          <a:ea typeface="+mn-ea"/>
          <a:cs typeface="+mn-cs"/>
        </a:defRPr>
      </a:lvl1pPr>
      <a:lvl2pPr marL="1478342" indent="-568576" algn="l" defTabSz="909776" rtl="0" eaLnBrk="1" latinLnBrk="0" hangingPunct="1">
        <a:spcBef>
          <a:spcPct val="20000"/>
        </a:spcBef>
        <a:buFont typeface="Arial"/>
        <a:buChar char="–"/>
        <a:defRPr sz="5600" kern="1200">
          <a:solidFill>
            <a:schemeClr val="tx1"/>
          </a:solidFill>
          <a:latin typeface="+mn-lt"/>
          <a:ea typeface="+mn-ea"/>
          <a:cs typeface="+mn-cs"/>
        </a:defRPr>
      </a:lvl2pPr>
      <a:lvl3pPr marL="2274366" indent="-454888" algn="l" defTabSz="909776" rtl="0" eaLnBrk="1" latinLnBrk="0" hangingPunct="1">
        <a:spcBef>
          <a:spcPct val="20000"/>
        </a:spcBef>
        <a:buFont typeface="Arial"/>
        <a:buChar char="•"/>
        <a:defRPr sz="4800" kern="1200">
          <a:solidFill>
            <a:schemeClr val="tx1"/>
          </a:solidFill>
          <a:latin typeface="+mn-lt"/>
          <a:ea typeface="+mn-ea"/>
          <a:cs typeface="+mn-cs"/>
        </a:defRPr>
      </a:lvl3pPr>
      <a:lvl4pPr marL="3184122" indent="-454888" algn="l" defTabSz="909776" rtl="0" eaLnBrk="1" latinLnBrk="0" hangingPunct="1">
        <a:spcBef>
          <a:spcPct val="20000"/>
        </a:spcBef>
        <a:buFont typeface="Arial"/>
        <a:buChar char="–"/>
        <a:defRPr sz="4000" kern="1200">
          <a:solidFill>
            <a:schemeClr val="tx1"/>
          </a:solidFill>
          <a:latin typeface="+mn-lt"/>
          <a:ea typeface="+mn-ea"/>
          <a:cs typeface="+mn-cs"/>
        </a:defRPr>
      </a:lvl4pPr>
      <a:lvl5pPr marL="4093870" indent="-454888" algn="l" defTabSz="909776" rtl="0" eaLnBrk="1" latinLnBrk="0" hangingPunct="1">
        <a:spcBef>
          <a:spcPct val="20000"/>
        </a:spcBef>
        <a:buFont typeface="Arial"/>
        <a:buChar char="»"/>
        <a:defRPr sz="4000" kern="1200">
          <a:solidFill>
            <a:schemeClr val="tx1"/>
          </a:solidFill>
          <a:latin typeface="+mn-lt"/>
          <a:ea typeface="+mn-ea"/>
          <a:cs typeface="+mn-cs"/>
        </a:defRPr>
      </a:lvl5pPr>
      <a:lvl6pPr marL="5003608" indent="-454888" algn="l" defTabSz="909776" rtl="0" eaLnBrk="1" latinLnBrk="0" hangingPunct="1">
        <a:spcBef>
          <a:spcPct val="20000"/>
        </a:spcBef>
        <a:buFont typeface="Arial"/>
        <a:buChar char="•"/>
        <a:defRPr sz="4000" kern="1200">
          <a:solidFill>
            <a:schemeClr val="tx1"/>
          </a:solidFill>
          <a:latin typeface="+mn-lt"/>
          <a:ea typeface="+mn-ea"/>
          <a:cs typeface="+mn-cs"/>
        </a:defRPr>
      </a:lvl6pPr>
      <a:lvl7pPr marL="5913356" indent="-454888" algn="l" defTabSz="909776" rtl="0" eaLnBrk="1" latinLnBrk="0" hangingPunct="1">
        <a:spcBef>
          <a:spcPct val="20000"/>
        </a:spcBef>
        <a:buFont typeface="Arial"/>
        <a:buChar char="•"/>
        <a:defRPr sz="4000" kern="1200">
          <a:solidFill>
            <a:schemeClr val="tx1"/>
          </a:solidFill>
          <a:latin typeface="+mn-lt"/>
          <a:ea typeface="+mn-ea"/>
          <a:cs typeface="+mn-cs"/>
        </a:defRPr>
      </a:lvl7pPr>
      <a:lvl8pPr marL="6823112" indent="-454888" algn="l" defTabSz="909776" rtl="0" eaLnBrk="1" latinLnBrk="0" hangingPunct="1">
        <a:spcBef>
          <a:spcPct val="20000"/>
        </a:spcBef>
        <a:buFont typeface="Arial"/>
        <a:buChar char="•"/>
        <a:defRPr sz="4000" kern="1200">
          <a:solidFill>
            <a:schemeClr val="tx1"/>
          </a:solidFill>
          <a:latin typeface="+mn-lt"/>
          <a:ea typeface="+mn-ea"/>
          <a:cs typeface="+mn-cs"/>
        </a:defRPr>
      </a:lvl8pPr>
      <a:lvl9pPr marL="7732856" indent="-454888" algn="l" defTabSz="909776"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09776" rtl="0" eaLnBrk="1" latinLnBrk="0" hangingPunct="1">
        <a:defRPr sz="3600" kern="1200">
          <a:solidFill>
            <a:schemeClr val="tx1"/>
          </a:solidFill>
          <a:latin typeface="+mn-lt"/>
          <a:ea typeface="+mn-ea"/>
          <a:cs typeface="+mn-cs"/>
        </a:defRPr>
      </a:lvl1pPr>
      <a:lvl2pPr marL="909776" algn="l" defTabSz="909776" rtl="0" eaLnBrk="1" latinLnBrk="0" hangingPunct="1">
        <a:defRPr sz="3600" kern="1200">
          <a:solidFill>
            <a:schemeClr val="tx1"/>
          </a:solidFill>
          <a:latin typeface="+mn-lt"/>
          <a:ea typeface="+mn-ea"/>
          <a:cs typeface="+mn-cs"/>
        </a:defRPr>
      </a:lvl2pPr>
      <a:lvl3pPr marL="1819486" algn="l" defTabSz="909776" rtl="0" eaLnBrk="1" latinLnBrk="0" hangingPunct="1">
        <a:defRPr sz="3600" kern="1200">
          <a:solidFill>
            <a:schemeClr val="tx1"/>
          </a:solidFill>
          <a:latin typeface="+mn-lt"/>
          <a:ea typeface="+mn-ea"/>
          <a:cs typeface="+mn-cs"/>
        </a:defRPr>
      </a:lvl3pPr>
      <a:lvl4pPr marL="2729242" algn="l" defTabSz="909776" rtl="0" eaLnBrk="1" latinLnBrk="0" hangingPunct="1">
        <a:defRPr sz="3600" kern="1200">
          <a:solidFill>
            <a:schemeClr val="tx1"/>
          </a:solidFill>
          <a:latin typeface="+mn-lt"/>
          <a:ea typeface="+mn-ea"/>
          <a:cs typeface="+mn-cs"/>
        </a:defRPr>
      </a:lvl4pPr>
      <a:lvl5pPr marL="3638988" algn="l" defTabSz="909776" rtl="0" eaLnBrk="1" latinLnBrk="0" hangingPunct="1">
        <a:defRPr sz="3600" kern="1200">
          <a:solidFill>
            <a:schemeClr val="tx1"/>
          </a:solidFill>
          <a:latin typeface="+mn-lt"/>
          <a:ea typeface="+mn-ea"/>
          <a:cs typeface="+mn-cs"/>
        </a:defRPr>
      </a:lvl5pPr>
      <a:lvl6pPr marL="4548738" algn="l" defTabSz="909776" rtl="0" eaLnBrk="1" latinLnBrk="0" hangingPunct="1">
        <a:defRPr sz="3600" kern="1200">
          <a:solidFill>
            <a:schemeClr val="tx1"/>
          </a:solidFill>
          <a:latin typeface="+mn-lt"/>
          <a:ea typeface="+mn-ea"/>
          <a:cs typeface="+mn-cs"/>
        </a:defRPr>
      </a:lvl6pPr>
      <a:lvl7pPr marL="5458484" algn="l" defTabSz="909776" rtl="0" eaLnBrk="1" latinLnBrk="0" hangingPunct="1">
        <a:defRPr sz="3600" kern="1200">
          <a:solidFill>
            <a:schemeClr val="tx1"/>
          </a:solidFill>
          <a:latin typeface="+mn-lt"/>
          <a:ea typeface="+mn-ea"/>
          <a:cs typeface="+mn-cs"/>
        </a:defRPr>
      </a:lvl7pPr>
      <a:lvl8pPr marL="6368236" algn="l" defTabSz="909776" rtl="0" eaLnBrk="1" latinLnBrk="0" hangingPunct="1">
        <a:defRPr sz="3600" kern="1200">
          <a:solidFill>
            <a:schemeClr val="tx1"/>
          </a:solidFill>
          <a:latin typeface="+mn-lt"/>
          <a:ea typeface="+mn-ea"/>
          <a:cs typeface="+mn-cs"/>
        </a:defRPr>
      </a:lvl8pPr>
      <a:lvl9pPr marL="7277982" algn="l" defTabSz="909776"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2C1BD5-845B-4772-8DB4-DE7754BDBB94}"/>
              </a:ext>
            </a:extLst>
          </p:cNvPr>
          <p:cNvPicPr>
            <a:picLocks noChangeAspect="1"/>
          </p:cNvPicPr>
          <p:nvPr userDrawn="1"/>
        </p:nvPicPr>
        <p:blipFill>
          <a:blip r:embed="rId5"/>
          <a:stretch>
            <a:fillRect/>
          </a:stretch>
        </p:blipFill>
        <p:spPr>
          <a:xfrm>
            <a:off x="20280317" y="12202543"/>
            <a:ext cx="3350018" cy="1164946"/>
          </a:xfrm>
          <a:prstGeom prst="rect">
            <a:avLst/>
          </a:prstGeom>
        </p:spPr>
      </p:pic>
      <p:sp>
        <p:nvSpPr>
          <p:cNvPr id="4" name="Rectangle 3">
            <a:extLst>
              <a:ext uri="{FF2B5EF4-FFF2-40B4-BE49-F238E27FC236}">
                <a16:creationId xmlns:a16="http://schemas.microsoft.com/office/drawing/2014/main" id="{41199EFF-A813-4727-8848-12491FBEFAAD}"/>
              </a:ext>
            </a:extLst>
          </p:cNvPr>
          <p:cNvSpPr/>
          <p:nvPr userDrawn="1"/>
        </p:nvSpPr>
        <p:spPr>
          <a:xfrm>
            <a:off x="20148102" y="12206139"/>
            <a:ext cx="3454968" cy="114011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200" dirty="0"/>
          </a:p>
        </p:txBody>
      </p:sp>
    </p:spTree>
    <p:extLst>
      <p:ext uri="{BB962C8B-B14F-4D97-AF65-F5344CB8AC3E}">
        <p14:creationId xmlns:p14="http://schemas.microsoft.com/office/powerpoint/2010/main" val="3024357914"/>
      </p:ext>
    </p:extLst>
  </p:cSld>
  <p:clrMap bg1="lt1" tx1="dk1" bg2="lt2" tx2="dk2" accent1="accent1" accent2="accent2" accent3="accent3" accent4="accent4" accent5="accent5" accent6="accent6" hlink="hlink" folHlink="folHlink"/>
  <p:sldLayoutIdLst>
    <p:sldLayoutId id="2147483706" r:id="rId1"/>
    <p:sldLayoutId id="2147483707" r:id="rId2"/>
  </p:sldLayoutIdLst>
  <p:hf hdr="0" ftr="0" dt="0"/>
  <p:txStyles>
    <p:titleStyle>
      <a:lvl1pPr algn="ctr" defTabSz="9144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22434969" y="13241866"/>
            <a:ext cx="1480065" cy="4572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2000" smtClean="0">
                <a:solidFill>
                  <a:srgbClr val="508ABA"/>
                </a:solidFill>
                <a:latin typeface="Trebuchet MS"/>
                <a:cs typeface="Trebuchet MS"/>
              </a:rPr>
              <a:pPr algn="r"/>
              <a:t>‹#›</a:t>
            </a:fld>
            <a:endParaRPr lang="en-US" sz="2000" dirty="0">
              <a:solidFill>
                <a:srgbClr val="508ABA"/>
              </a:solidFill>
              <a:latin typeface="Trebuchet MS"/>
              <a:cs typeface="Trebuchet MS"/>
            </a:endParaRPr>
          </a:p>
        </p:txBody>
      </p:sp>
    </p:spTree>
    <p:extLst>
      <p:ext uri="{BB962C8B-B14F-4D97-AF65-F5344CB8AC3E}">
        <p14:creationId xmlns:p14="http://schemas.microsoft.com/office/powerpoint/2010/main" val="16633679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Lst>
  <p:hf hdr="0" ftr="0" dt="0"/>
  <p:txStyles>
    <p:titleStyle>
      <a:lvl1pPr algn="ctr" defTabSz="9144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p:nvSpPr>
        <p:spPr>
          <a:xfrm>
            <a:off x="22434969" y="13241866"/>
            <a:ext cx="1480065" cy="4572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2000" smtClean="0">
                <a:solidFill>
                  <a:srgbClr val="508ABA"/>
                </a:solidFill>
                <a:latin typeface="Trebuchet MS"/>
                <a:cs typeface="Trebuchet MS"/>
              </a:rPr>
              <a:pPr algn="r"/>
              <a:t>‹#›</a:t>
            </a:fld>
            <a:endParaRPr lang="en-US" sz="2000" dirty="0">
              <a:solidFill>
                <a:srgbClr val="508ABA"/>
              </a:solidFill>
              <a:latin typeface="Trebuchet MS"/>
              <a:cs typeface="Trebuchet MS"/>
            </a:endParaRPr>
          </a:p>
        </p:txBody>
      </p:sp>
    </p:spTree>
    <p:extLst>
      <p:ext uri="{BB962C8B-B14F-4D97-AF65-F5344CB8AC3E}">
        <p14:creationId xmlns:p14="http://schemas.microsoft.com/office/powerpoint/2010/main" val="530236327"/>
      </p:ext>
    </p:extLst>
  </p:cSld>
  <p:clrMap bg1="lt1" tx1="dk1" bg2="lt2" tx2="dk2" accent1="accent1" accent2="accent2" accent3="accent3" accent4="accent4" accent5="accent5" accent6="accent6" hlink="hlink" folHlink="folHlink"/>
  <p:sldLayoutIdLst>
    <p:sldLayoutId id="2147483714" r:id="rId1"/>
    <p:sldLayoutId id="2147483715" r:id="rId2"/>
  </p:sldLayoutIdLst>
  <p:hf hdr="0" ftr="0" dt="0"/>
  <p:txStyles>
    <p:titleStyle>
      <a:lvl1pPr algn="ctr" defTabSz="9144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59" y="549276"/>
            <a:ext cx="21948458" cy="2286000"/>
          </a:xfrm>
          <a:prstGeom prst="rect">
            <a:avLst/>
          </a:prstGeom>
        </p:spPr>
        <p:txBody>
          <a:bodyPr vert="horz" lIns="116656" tIns="58311" rIns="116656" bIns="58311" rtlCol="0" anchor="ctr">
            <a:normAutofit/>
          </a:bodyPr>
          <a:lstStyle/>
          <a:p>
            <a:r>
              <a:rPr lang="en-US"/>
              <a:t>Click to edit Master title style</a:t>
            </a:r>
          </a:p>
        </p:txBody>
      </p:sp>
      <p:sp>
        <p:nvSpPr>
          <p:cNvPr id="3" name="Text Placeholder 2"/>
          <p:cNvSpPr>
            <a:spLocks noGrp="1"/>
          </p:cNvSpPr>
          <p:nvPr>
            <p:ph type="body" idx="1"/>
          </p:nvPr>
        </p:nvSpPr>
        <p:spPr>
          <a:xfrm>
            <a:off x="1219359" y="3200411"/>
            <a:ext cx="21948458" cy="9051926"/>
          </a:xfrm>
          <a:prstGeom prst="rect">
            <a:avLst/>
          </a:prstGeom>
        </p:spPr>
        <p:txBody>
          <a:bodyPr vert="horz" lIns="116656" tIns="58311" rIns="116656" bIns="5831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8332285" y="12712773"/>
            <a:ext cx="7722605" cy="730250"/>
          </a:xfrm>
          <a:prstGeom prst="rect">
            <a:avLst/>
          </a:prstGeom>
        </p:spPr>
        <p:txBody>
          <a:bodyPr vert="horz" lIns="116656" tIns="58311" rIns="116656" bIns="58311" rtlCol="0" anchor="ctr"/>
          <a:lstStyle>
            <a:lvl1pPr algn="ctr">
              <a:defRPr sz="3000">
                <a:solidFill>
                  <a:schemeClr val="tx1">
                    <a:tint val="75000"/>
                  </a:schemeClr>
                </a:solidFill>
              </a:defRPr>
            </a:lvl1pPr>
          </a:lstStyle>
          <a:p>
            <a:pPr defTabSz="1166122"/>
            <a:endParaRPr lang="en-US">
              <a:solidFill>
                <a:prstClr val="black">
                  <a:tint val="75000"/>
                </a:prstClr>
              </a:solidFill>
            </a:endParaRPr>
          </a:p>
        </p:txBody>
      </p:sp>
      <p:sp>
        <p:nvSpPr>
          <p:cNvPr id="6" name="Slide Number Placeholder 5"/>
          <p:cNvSpPr>
            <a:spLocks noGrp="1"/>
          </p:cNvSpPr>
          <p:nvPr>
            <p:ph type="sldNum" sz="quarter" idx="4"/>
          </p:nvPr>
        </p:nvSpPr>
        <p:spPr>
          <a:xfrm>
            <a:off x="17477475" y="12712773"/>
            <a:ext cx="5690341" cy="730250"/>
          </a:xfrm>
          <a:prstGeom prst="rect">
            <a:avLst/>
          </a:prstGeom>
        </p:spPr>
        <p:txBody>
          <a:bodyPr vert="horz" lIns="116656" tIns="58311" rIns="116656" bIns="58311" rtlCol="0" anchor="ctr"/>
          <a:lstStyle>
            <a:lvl1pPr algn="r">
              <a:defRPr sz="3000">
                <a:solidFill>
                  <a:schemeClr val="tx1">
                    <a:tint val="75000"/>
                  </a:schemeClr>
                </a:solidFill>
              </a:defRPr>
            </a:lvl1pPr>
          </a:lstStyle>
          <a:p>
            <a:pPr defTabSz="1166122"/>
            <a:fld id="{FC623D9C-B141-0E44-9A0E-426DA6A043B9}" type="slidenum">
              <a:rPr lang="en-US" smtClean="0">
                <a:solidFill>
                  <a:prstClr val="black">
                    <a:tint val="75000"/>
                  </a:prstClr>
                </a:solidFill>
              </a:rPr>
              <a:pPr defTabSz="1166122"/>
              <a:t>‹#›</a:t>
            </a:fld>
            <a:endParaRPr lang="en-US">
              <a:solidFill>
                <a:prstClr val="black">
                  <a:tint val="75000"/>
                </a:prstClr>
              </a:solidFill>
            </a:endParaRPr>
          </a:p>
        </p:txBody>
      </p:sp>
    </p:spTree>
    <p:extLst>
      <p:ext uri="{BB962C8B-B14F-4D97-AF65-F5344CB8AC3E}">
        <p14:creationId xmlns:p14="http://schemas.microsoft.com/office/powerpoint/2010/main" val="3586619919"/>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hf sldNum="0" hdr="0" ftr="0"/>
  <p:txStyles>
    <p:titleStyle>
      <a:lvl1pPr algn="ctr" defTabSz="1166122" rtl="0" eaLnBrk="1" latinLnBrk="0" hangingPunct="1">
        <a:spcBef>
          <a:spcPct val="0"/>
        </a:spcBef>
        <a:buNone/>
        <a:defRPr sz="11198" kern="1200">
          <a:solidFill>
            <a:schemeClr val="tx1"/>
          </a:solidFill>
          <a:latin typeface="+mj-lt"/>
          <a:ea typeface="+mj-ea"/>
          <a:cs typeface="+mj-cs"/>
        </a:defRPr>
      </a:lvl1pPr>
    </p:titleStyle>
    <p:body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p:bodyStyle>
    <p:otherStyle>
      <a:defPPr>
        <a:defRPr lang="en-US"/>
      </a:defPPr>
      <a:lvl1pPr marL="0" algn="l" defTabSz="1166122" rtl="0" eaLnBrk="1" latinLnBrk="0" hangingPunct="1">
        <a:defRPr sz="4600" kern="1200">
          <a:solidFill>
            <a:schemeClr val="tx1"/>
          </a:solidFill>
          <a:latin typeface="+mn-lt"/>
          <a:ea typeface="+mn-ea"/>
          <a:cs typeface="+mn-cs"/>
        </a:defRPr>
      </a:lvl1pPr>
      <a:lvl2pPr marL="1166122" algn="l" defTabSz="1166122" rtl="0" eaLnBrk="1" latinLnBrk="0" hangingPunct="1">
        <a:defRPr sz="4600" kern="1200">
          <a:solidFill>
            <a:schemeClr val="tx1"/>
          </a:solidFill>
          <a:latin typeface="+mn-lt"/>
          <a:ea typeface="+mn-ea"/>
          <a:cs typeface="+mn-cs"/>
        </a:defRPr>
      </a:lvl2pPr>
      <a:lvl3pPr marL="2332286" algn="l" defTabSz="1166122" rtl="0" eaLnBrk="1" latinLnBrk="0" hangingPunct="1">
        <a:defRPr sz="4600" kern="1200">
          <a:solidFill>
            <a:schemeClr val="tx1"/>
          </a:solidFill>
          <a:latin typeface="+mn-lt"/>
          <a:ea typeface="+mn-ea"/>
          <a:cs typeface="+mn-cs"/>
        </a:defRPr>
      </a:lvl3pPr>
      <a:lvl4pPr marL="3498426" algn="l" defTabSz="1166122" rtl="0" eaLnBrk="1" latinLnBrk="0" hangingPunct="1">
        <a:defRPr sz="4600" kern="1200">
          <a:solidFill>
            <a:schemeClr val="tx1"/>
          </a:solidFill>
          <a:latin typeface="+mn-lt"/>
          <a:ea typeface="+mn-ea"/>
          <a:cs typeface="+mn-cs"/>
        </a:defRPr>
      </a:lvl4pPr>
      <a:lvl5pPr marL="4664568" algn="l" defTabSz="1166122" rtl="0" eaLnBrk="1" latinLnBrk="0" hangingPunct="1">
        <a:defRPr sz="4600" kern="1200">
          <a:solidFill>
            <a:schemeClr val="tx1"/>
          </a:solidFill>
          <a:latin typeface="+mn-lt"/>
          <a:ea typeface="+mn-ea"/>
          <a:cs typeface="+mn-cs"/>
        </a:defRPr>
      </a:lvl5pPr>
      <a:lvl6pPr marL="5830708" algn="l" defTabSz="1166122" rtl="0" eaLnBrk="1" latinLnBrk="0" hangingPunct="1">
        <a:defRPr sz="4600" kern="1200">
          <a:solidFill>
            <a:schemeClr val="tx1"/>
          </a:solidFill>
          <a:latin typeface="+mn-lt"/>
          <a:ea typeface="+mn-ea"/>
          <a:cs typeface="+mn-cs"/>
        </a:defRPr>
      </a:lvl6pPr>
      <a:lvl7pPr marL="6996850" algn="l" defTabSz="1166122" rtl="0" eaLnBrk="1" latinLnBrk="0" hangingPunct="1">
        <a:defRPr sz="4600" kern="1200">
          <a:solidFill>
            <a:schemeClr val="tx1"/>
          </a:solidFill>
          <a:latin typeface="+mn-lt"/>
          <a:ea typeface="+mn-ea"/>
          <a:cs typeface="+mn-cs"/>
        </a:defRPr>
      </a:lvl7pPr>
      <a:lvl8pPr marL="8162992" algn="l" defTabSz="1166122" rtl="0" eaLnBrk="1" latinLnBrk="0" hangingPunct="1">
        <a:defRPr sz="4600" kern="1200">
          <a:solidFill>
            <a:schemeClr val="tx1"/>
          </a:solidFill>
          <a:latin typeface="+mn-lt"/>
          <a:ea typeface="+mn-ea"/>
          <a:cs typeface="+mn-cs"/>
        </a:defRPr>
      </a:lvl8pPr>
      <a:lvl9pPr marL="9329134" algn="l" defTabSz="1166122" rtl="0" eaLnBrk="1" latinLnBrk="0" hangingPunct="1">
        <a:defRPr sz="4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18870560" y="12735657"/>
            <a:ext cx="5487114"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1525004726"/>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Lst>
  <p:hf hdr="0" ftr="0" dt="0"/>
  <p:txStyles>
    <p:titleStyle>
      <a:lvl1pPr algn="ctr" defTabSz="9144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thevab.com/insights" TargetMode="External"/><Relationship Id="rId1" Type="http://schemas.openxmlformats.org/officeDocument/2006/relationships/slideLayout" Target="../slideLayouts/slideLayout2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6" Type="http://schemas.openxmlformats.org/officeDocument/2006/relationships/image" Target="../media/image6.png"/><Relationship Id="rId1" Type="http://schemas.openxmlformats.org/officeDocument/2006/relationships/slideLayout" Target="../slideLayouts/slideLayout2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8.png"/><Relationship Id="rId3" Type="http://schemas.openxmlformats.org/officeDocument/2006/relationships/image" Target="../media/image17.png"/><Relationship Id="rId7" Type="http://schemas.openxmlformats.org/officeDocument/2006/relationships/image" Target="../media/image10.png"/><Relationship Id="rId12" Type="http://schemas.openxmlformats.org/officeDocument/2006/relationships/image" Target="../media/image16.png"/><Relationship Id="rId2" Type="http://schemas.openxmlformats.org/officeDocument/2006/relationships/image" Target="../media/image14.png"/><Relationship Id="rId16" Type="http://schemas.openxmlformats.org/officeDocument/2006/relationships/image" Target="../media/image6.png"/><Relationship Id="rId1" Type="http://schemas.openxmlformats.org/officeDocument/2006/relationships/slideLayout" Target="../slideLayouts/slideLayout22.xml"/><Relationship Id="rId6" Type="http://schemas.openxmlformats.org/officeDocument/2006/relationships/image" Target="../media/image9.jpeg"/><Relationship Id="rId11" Type="http://schemas.openxmlformats.org/officeDocument/2006/relationships/image" Target="../media/image15.png"/><Relationship Id="rId5" Type="http://schemas.openxmlformats.org/officeDocument/2006/relationships/image" Target="../media/image8.jpeg"/><Relationship Id="rId15" Type="http://schemas.openxmlformats.org/officeDocument/2006/relationships/image" Target="../media/image20.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png"/><Relationship Id="rId1" Type="http://schemas.openxmlformats.org/officeDocument/2006/relationships/slideLayout" Target="../slideLayouts/slideLayout22.xml"/><Relationship Id="rId6" Type="http://schemas.openxmlformats.org/officeDocument/2006/relationships/image" Target="../media/image11.png"/><Relationship Id="rId5" Type="http://schemas.openxmlformats.org/officeDocument/2006/relationships/image" Target="../media/image20.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Layout" Target="../slideLayouts/slideLayout22.xml"/><Relationship Id="rId6" Type="http://schemas.openxmlformats.org/officeDocument/2006/relationships/image" Target="../media/image23.png"/><Relationship Id="rId5" Type="http://schemas.openxmlformats.org/officeDocument/2006/relationships/image" Target="../media/image15.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22.xml"/><Relationship Id="rId5" Type="http://schemas.openxmlformats.org/officeDocument/2006/relationships/image" Target="../media/image16.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twitter.com/VABintel" TargetMode="External"/><Relationship Id="rId7" Type="http://schemas.openxmlformats.org/officeDocument/2006/relationships/image" Target="../media/image25.png"/><Relationship Id="rId2" Type="http://schemas.openxmlformats.org/officeDocument/2006/relationships/hyperlink" Target="https://www.thevab.com/" TargetMode="External"/><Relationship Id="rId1" Type="http://schemas.openxmlformats.org/officeDocument/2006/relationships/slideLayout" Target="../slideLayouts/slideLayout22.xml"/><Relationship Id="rId6" Type="http://schemas.openxmlformats.org/officeDocument/2006/relationships/image" Target="../media/image24.png"/><Relationship Id="rId5" Type="http://schemas.openxmlformats.org/officeDocument/2006/relationships/hyperlink" Target="https://www.thevab.com/mailing-list/" TargetMode="External"/><Relationship Id="rId4" Type="http://schemas.openxmlformats.org/officeDocument/2006/relationships/hyperlink" Target="https://www.linkedin.com/company/videoadvertisingbureauvab/" TargetMode="External"/><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6" name="Rectangle 5"/>
          <p:cNvSpPr/>
          <p:nvPr/>
        </p:nvSpPr>
        <p:spPr>
          <a:xfrm>
            <a:off x="3438441" y="9162689"/>
            <a:ext cx="16489191" cy="4381501"/>
          </a:xfrm>
          <a:prstGeom prst="rect">
            <a:avLst/>
          </a:prstGeom>
          <a:solidFill>
            <a:srgbClr val="000000">
              <a:alpha val="8509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EC2BD984-A405-4EFC-8A8C-2B87A80417F8}"/>
              </a:ext>
            </a:extLst>
          </p:cNvPr>
          <p:cNvSpPr txBox="1"/>
          <p:nvPr/>
        </p:nvSpPr>
        <p:spPr>
          <a:xfrm>
            <a:off x="3453614" y="12361940"/>
            <a:ext cx="16489191" cy="83099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How TV Drives Brand Consideration For Credit Cards</a:t>
            </a:r>
            <a:endParaRPr kumimoji="0" lang="en-US" sz="3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C4B415A4-BC0D-438B-80D9-023A571022F3}"/>
              </a:ext>
            </a:extLst>
          </p:cNvPr>
          <p:cNvSpPr txBox="1"/>
          <p:nvPr/>
        </p:nvSpPr>
        <p:spPr>
          <a:xfrm>
            <a:off x="3456368" y="10432684"/>
            <a:ext cx="16489191" cy="1446550"/>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Taking Charge</a:t>
            </a:r>
          </a:p>
        </p:txBody>
      </p:sp>
      <p:sp>
        <p:nvSpPr>
          <p:cNvPr id="7" name="TextBox 6">
            <a:extLst>
              <a:ext uri="{FF2B5EF4-FFF2-40B4-BE49-F238E27FC236}">
                <a16:creationId xmlns:a16="http://schemas.microsoft.com/office/drawing/2014/main" id="{523B4369-06EF-4982-BB35-982436809602}"/>
              </a:ext>
            </a:extLst>
          </p:cNvPr>
          <p:cNvSpPr txBox="1"/>
          <p:nvPr/>
        </p:nvSpPr>
        <p:spPr>
          <a:xfrm>
            <a:off x="3438440" y="9537777"/>
            <a:ext cx="16489191" cy="477054"/>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50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VAB - 2019</a:t>
            </a:r>
          </a:p>
        </p:txBody>
      </p:sp>
      <p:grpSp>
        <p:nvGrpSpPr>
          <p:cNvPr id="5" name="Group 4"/>
          <p:cNvGrpSpPr/>
          <p:nvPr/>
        </p:nvGrpSpPr>
        <p:grpSpPr>
          <a:xfrm>
            <a:off x="20085472" y="9162689"/>
            <a:ext cx="525945" cy="4381501"/>
            <a:chOff x="20190139" y="4952998"/>
            <a:chExt cx="525945" cy="4381501"/>
          </a:xfrm>
        </p:grpSpPr>
        <p:sp>
          <p:nvSpPr>
            <p:cNvPr id="2" name="Rectangle 1"/>
            <p:cNvSpPr/>
            <p:nvPr/>
          </p:nvSpPr>
          <p:spPr>
            <a:xfrm>
              <a:off x="20190139" y="4952998"/>
              <a:ext cx="221585" cy="4381501"/>
            </a:xfrm>
            <a:prstGeom prst="rect">
              <a:avLst/>
            </a:prstGeom>
            <a:solidFill>
              <a:srgbClr val="0099FF">
                <a:alpha val="6588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Isosceles Triangle 2"/>
            <p:cNvSpPr/>
            <p:nvPr/>
          </p:nvSpPr>
          <p:spPr>
            <a:xfrm rot="5400000">
              <a:off x="20387375" y="6896320"/>
              <a:ext cx="353058" cy="304360"/>
            </a:xfrm>
            <a:prstGeom prst="triangle">
              <a:avLst/>
            </a:prstGeom>
            <a:solidFill>
              <a:srgbClr val="0099FF">
                <a:alpha val="6588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94" y="216879"/>
            <a:ext cx="2699110" cy="1518249"/>
          </a:xfrm>
          <a:prstGeom prst="rect">
            <a:avLst/>
          </a:prstGeom>
        </p:spPr>
      </p:pic>
    </p:spTree>
    <p:extLst>
      <p:ext uri="{BB962C8B-B14F-4D97-AF65-F5344CB8AC3E}">
        <p14:creationId xmlns:p14="http://schemas.microsoft.com/office/powerpoint/2010/main" val="876410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A99AC"/>
        </a:solidFill>
        <a:effectLst/>
      </p:bgPr>
    </p:bg>
    <p:spTree>
      <p:nvGrpSpPr>
        <p:cNvPr id="1" name=""/>
        <p:cNvGrpSpPr/>
        <p:nvPr/>
      </p:nvGrpSpPr>
      <p:grpSpPr>
        <a:xfrm>
          <a:off x="0" y="0"/>
          <a:ext cx="0" cy="0"/>
          <a:chOff x="0" y="0"/>
          <a:chExt cx="0" cy="0"/>
        </a:xfrm>
      </p:grpSpPr>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2</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7" name="Title 1">
            <a:extLst>
              <a:ext uri="{FF2B5EF4-FFF2-40B4-BE49-F238E27FC236}">
                <a16:creationId xmlns:a16="http://schemas.microsoft.com/office/drawing/2014/main" id="{38335D35-F9D5-4FEB-A08F-9B39CDA3718B}"/>
              </a:ext>
            </a:extLst>
          </p:cNvPr>
          <p:cNvSpPr txBox="1">
            <a:spLocks/>
          </p:cNvSpPr>
          <p:nvPr/>
        </p:nvSpPr>
        <p:spPr>
          <a:xfrm>
            <a:off x="9191500" y="841248"/>
            <a:ext cx="14875507" cy="10713444"/>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How TV Drives Brand Consideration &amp; Intent Within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The Credit Card Category</a:t>
            </a:r>
          </a:p>
          <a:p>
            <a:pPr marL="0" marR="0" lvl="0" indent="0" algn="l" defTabSz="18288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Credit cards is a highly competitive category within the financial sector with over 10 major brands collectively investing nearly $1 billion in the TV marketplace annually to support their initiatives.</a:t>
            </a:r>
          </a:p>
          <a:p>
            <a:pPr marL="0" marR="0" lvl="0" indent="0" algn="l" defTabSz="1828800" rtl="0" eaLnBrk="1" fontAlgn="auto" latinLnBrk="0" hangingPunct="1">
              <a:lnSpc>
                <a:spcPct val="100000"/>
              </a:lnSpc>
              <a:spcBef>
                <a:spcPct val="0"/>
              </a:spcBef>
              <a:spcAft>
                <a:spcPts val="0"/>
              </a:spcAft>
              <a:buClrTx/>
              <a:buSzTx/>
              <a:buFontTx/>
              <a:buNone/>
              <a:tabLst/>
              <a:defRPr/>
            </a:pPr>
            <a:endParaRPr kumimoji="0" lang="en-US" sz="26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Although the category, as a whole, was up 14% in TV spend over the last 12 months vs. the prior 12 months, some brands have decreased their TV investment during this time period.</a:t>
            </a:r>
          </a:p>
          <a:p>
            <a:pPr marL="0" marR="0" lvl="0" indent="0" algn="l" defTabSz="1828800" rtl="0" eaLnBrk="1" fontAlgn="auto" latinLnBrk="0" hangingPunct="1">
              <a:lnSpc>
                <a:spcPct val="100000"/>
              </a:lnSpc>
              <a:spcBef>
                <a:spcPct val="0"/>
              </a:spcBef>
              <a:spcAft>
                <a:spcPts val="0"/>
              </a:spcAft>
              <a:buClrTx/>
              <a:buSzTx/>
              <a:buFontTx/>
              <a:buNone/>
              <a:tabLst/>
              <a:defRPr/>
            </a:pPr>
            <a:endParaRPr kumimoji="0" lang="en-US" sz="26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0" normalizeH="0" baseline="0" noProof="0" dirty="0">
                <a:ln>
                  <a:noFill/>
                </a:ln>
                <a:solidFill>
                  <a:schemeClr val="bg1"/>
                </a:solidFill>
                <a:effectLst/>
                <a:uLnTx/>
                <a:uFillTx/>
                <a:latin typeface="Open Sans" panose="020B0606030504020204" pitchFamily="34" charset="0"/>
                <a:ea typeface="+mj-ea"/>
                <a:cs typeface="+mj-cs"/>
              </a:rPr>
              <a:t>In this report, </a:t>
            </a:r>
            <a:r>
              <a:rPr kumimoji="0" lang="en-US" sz="2600" b="0" i="1" u="none" strike="noStrike" kern="1200" cap="none" spc="0" normalizeH="0" baseline="0" noProof="0" dirty="0">
                <a:ln>
                  <a:noFill/>
                </a:ln>
                <a:solidFill>
                  <a:schemeClr val="bg1"/>
                </a:solidFill>
                <a:effectLst/>
                <a:uLnTx/>
                <a:uFillTx/>
                <a:latin typeface="Open Sans" panose="020B0606030504020204" pitchFamily="34" charset="0"/>
                <a:ea typeface="+mj-ea"/>
                <a:cs typeface="+mj-cs"/>
              </a:rPr>
              <a:t>Taking Charge</a:t>
            </a:r>
            <a:r>
              <a:rPr kumimoji="0" lang="en-US" sz="2600" b="0" i="0" u="none" strike="noStrike" kern="1200" cap="none" spc="0" normalizeH="0" baseline="0" noProof="0" dirty="0">
                <a:ln>
                  <a:noFill/>
                </a:ln>
                <a:solidFill>
                  <a:schemeClr val="bg1"/>
                </a:solidFill>
                <a:effectLst/>
                <a:uLnTx/>
                <a:uFillTx/>
                <a:latin typeface="Open Sans" panose="020B0606030504020204" pitchFamily="34" charset="0"/>
                <a:ea typeface="+mj-ea"/>
                <a:cs typeface="+mj-cs"/>
              </a:rPr>
              <a:t>, we examine the TV spend of 14 major credit card brands over the last 24 months (September 2017 – August 2019) in relation to website traffic to understand what, if any, effect their TV investment had on brand consideration and intent.</a:t>
            </a:r>
          </a:p>
          <a:p>
            <a:pPr marL="0" marR="0" lvl="0" indent="0" algn="l" defTabSz="1828800" rtl="0" eaLnBrk="1" fontAlgn="auto" latinLnBrk="0" hangingPunct="1">
              <a:lnSpc>
                <a:spcPct val="100000"/>
              </a:lnSpc>
              <a:spcBef>
                <a:spcPct val="0"/>
              </a:spcBef>
              <a:spcAft>
                <a:spcPts val="0"/>
              </a:spcAft>
              <a:buClrTx/>
              <a:buSzTx/>
              <a:buFontTx/>
              <a:buNone/>
              <a:tabLst/>
              <a:defRPr/>
            </a:pPr>
            <a:endParaRPr kumimoji="0" lang="en-US" sz="2600" b="0" i="0" u="none" strike="noStrike" kern="1200" cap="none" spc="0" normalizeH="0" baseline="0" noProof="0" dirty="0">
              <a:ln>
                <a:noFill/>
              </a:ln>
              <a:solidFill>
                <a:schemeClr val="bg1"/>
              </a:solidFill>
              <a:effectLst/>
              <a:uLnTx/>
              <a:uFillTx/>
              <a:latin typeface="Open Sans" panose="020B0606030504020204" pitchFamily="34" charset="0"/>
              <a:ea typeface="+mj-ea"/>
              <a:cs typeface="+mj-cs"/>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0" normalizeH="0" baseline="0" noProof="0" dirty="0">
                <a:ln>
                  <a:noFill/>
                </a:ln>
                <a:solidFill>
                  <a:schemeClr val="bg1"/>
                </a:solidFill>
                <a:effectLst/>
                <a:uLnTx/>
                <a:uFillTx/>
                <a:latin typeface="Open Sans" panose="020B0606030504020204" pitchFamily="34" charset="0"/>
                <a:ea typeface="+mj-ea"/>
                <a:cs typeface="+mj-cs"/>
              </a:rPr>
              <a:t>Utilizing recognized and trusted third-party data monitoring and measurement providers such as Nielsen (TV spend) and </a:t>
            </a:r>
            <a:r>
              <a:rPr kumimoji="0" lang="en-US" sz="2600" b="0" i="0" u="none" strike="noStrike" kern="1200" cap="none" spc="0" normalizeH="0" baseline="0" noProof="0" dirty="0" err="1">
                <a:ln>
                  <a:noFill/>
                </a:ln>
                <a:solidFill>
                  <a:schemeClr val="bg1"/>
                </a:solidFill>
                <a:effectLst/>
                <a:uLnTx/>
                <a:uFillTx/>
                <a:latin typeface="Open Sans" panose="020B0606030504020204" pitchFamily="34" charset="0"/>
                <a:ea typeface="+mj-ea"/>
                <a:cs typeface="+mj-cs"/>
              </a:rPr>
              <a:t>Comscore</a:t>
            </a:r>
            <a:r>
              <a:rPr kumimoji="0" lang="en-US" sz="2600" b="0" i="0" u="none" strike="noStrike" kern="1200" cap="none" spc="0" normalizeH="0" baseline="0" noProof="0" dirty="0">
                <a:ln>
                  <a:noFill/>
                </a:ln>
                <a:solidFill>
                  <a:schemeClr val="bg1"/>
                </a:solidFill>
                <a:effectLst/>
                <a:uLnTx/>
                <a:uFillTx/>
                <a:latin typeface="Open Sans" panose="020B0606030504020204" pitchFamily="34" charset="0"/>
                <a:ea typeface="+mj-ea"/>
                <a:cs typeface="+mj-cs"/>
              </a:rPr>
              <a:t> (website traffic), we uncovered the following facts from our analysis:</a:t>
            </a:r>
          </a:p>
          <a:p>
            <a:pPr marL="1629598" marR="0" lvl="1" indent="-457200" algn="l" defTabSz="18288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chemeClr val="bg1"/>
              </a:solidFill>
              <a:effectLst/>
              <a:uLnTx/>
              <a:uFillTx/>
              <a:latin typeface="Open Sans" panose="020B0606030504020204" pitchFamily="34" charset="0"/>
              <a:ea typeface="+mn-ea"/>
              <a:cs typeface="+mn-cs"/>
            </a:endParaRPr>
          </a:p>
          <a:p>
            <a:pPr marL="1629598" marR="0" lvl="1" indent="-457200" algn="l" defTabSz="18288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chemeClr val="bg1"/>
                </a:solidFill>
                <a:effectLst/>
                <a:uLnTx/>
                <a:uFillTx/>
                <a:latin typeface="Open Sans" panose="020B0606030504020204" pitchFamily="34" charset="0"/>
                <a:ea typeface="+mn-ea"/>
                <a:cs typeface="+mn-cs"/>
              </a:rPr>
              <a:t>86% of brands (12 out of 14) had a direct correlation</a:t>
            </a:r>
            <a:r>
              <a:rPr kumimoji="0" lang="en-US" sz="2200" b="0" i="0" u="none" strike="noStrike" kern="1200" cap="none" spc="0" normalizeH="0" baseline="0" noProof="0" dirty="0">
                <a:ln>
                  <a:noFill/>
                </a:ln>
                <a:solidFill>
                  <a:schemeClr val="bg1"/>
                </a:solidFill>
                <a:effectLst/>
                <a:uLnTx/>
                <a:uFillTx/>
                <a:latin typeface="Open Sans" panose="020B0606030504020204" pitchFamily="34" charset="0"/>
                <a:ea typeface="+mn-ea"/>
                <a:cs typeface="+mn-cs"/>
              </a:rPr>
              <a:t> between TV spend and website traffic</a:t>
            </a:r>
          </a:p>
          <a:p>
            <a:pPr marL="2801996" marR="0" lvl="2" indent="-457200" algn="l" defTabSz="18288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Open Sans" panose="020B0606030504020204" pitchFamily="34" charset="0"/>
                <a:ea typeface="+mn-ea"/>
                <a:cs typeface="+mn-cs"/>
              </a:rPr>
              <a:t>In fact, several brands exhibited a very tight correlation between their shifts in TV spend and the variances in their website </a:t>
            </a:r>
            <a:r>
              <a:rPr kumimoji="0" lang="en-US" sz="1800" b="0" i="0" u="none" strike="noStrike" kern="1200" cap="none" spc="0" normalizeH="0" baseline="0" noProof="0" dirty="0">
                <a:ln>
                  <a:noFill/>
                </a:ln>
                <a:solidFill>
                  <a:schemeClr val="bg1"/>
                </a:solidFill>
                <a:effectLst/>
                <a:uLnTx/>
                <a:uFillTx/>
                <a:latin typeface="Open Sans" panose="020B0606030504020204" pitchFamily="34" charset="0"/>
              </a:rPr>
              <a:t>traffic</a:t>
            </a:r>
            <a:endParaRPr kumimoji="0" lang="en-US" sz="20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629598" marR="0" lvl="1" indent="-457200" algn="l" defTabSz="18288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chemeClr val="bg1"/>
              </a:solidFill>
              <a:effectLst/>
              <a:uLnTx/>
              <a:uFillTx/>
              <a:latin typeface="Open Sans" panose="020B0606030504020204" pitchFamily="34" charset="0"/>
              <a:ea typeface="+mn-ea"/>
              <a:cs typeface="+mn-cs"/>
            </a:endParaRPr>
          </a:p>
          <a:p>
            <a:pPr marL="1629598" marR="0" lvl="1" indent="-457200" algn="l" defTabSz="18288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chemeClr val="bg1"/>
                </a:solidFill>
                <a:effectLst/>
                <a:uLnTx/>
                <a:uFillTx/>
                <a:latin typeface="Open Sans" panose="020B0606030504020204" pitchFamily="34" charset="0"/>
                <a:ea typeface="+mn-ea"/>
                <a:cs typeface="+mn-cs"/>
              </a:rPr>
              <a:t>Among the brands with a definitive correlation, those that increased their TV spend saw an </a:t>
            </a:r>
            <a:r>
              <a:rPr kumimoji="0" lang="en-US" sz="2200" b="1" i="0" u="none" strike="noStrike" kern="1200" cap="none" spc="0" normalizeH="0" baseline="0" noProof="0" dirty="0">
                <a:ln>
                  <a:noFill/>
                </a:ln>
                <a:solidFill>
                  <a:schemeClr val="bg1"/>
                </a:solidFill>
                <a:effectLst/>
                <a:uLnTx/>
                <a:uFillTx/>
                <a:latin typeface="Open Sans" panose="020B0606030504020204" pitchFamily="34" charset="0"/>
                <a:ea typeface="+mn-ea"/>
                <a:cs typeface="+mn-cs"/>
              </a:rPr>
              <a:t>average increase of 2.2MM monthly unique visitors</a:t>
            </a:r>
            <a:r>
              <a:rPr kumimoji="0" lang="en-US" sz="2200" b="0" i="0" u="none" strike="noStrike" kern="1200" cap="none" spc="0" normalizeH="0" baseline="0" noProof="0" dirty="0">
                <a:ln>
                  <a:noFill/>
                </a:ln>
                <a:solidFill>
                  <a:schemeClr val="bg1"/>
                </a:solidFill>
                <a:effectLst/>
                <a:uLnTx/>
                <a:uFillTx/>
                <a:latin typeface="Open Sans" panose="020B0606030504020204" pitchFamily="34" charset="0"/>
                <a:ea typeface="+mn-ea"/>
                <a:cs typeface="+mn-cs"/>
              </a:rPr>
              <a:t> to their website (i.e., potential new customers) and those that decreased their </a:t>
            </a:r>
            <a:r>
              <a:rPr lang="en-US" sz="2200" dirty="0">
                <a:solidFill>
                  <a:schemeClr val="bg1"/>
                </a:solidFill>
                <a:latin typeface="Open Sans" panose="020B0606030504020204" pitchFamily="34" charset="0"/>
              </a:rPr>
              <a:t>TV spend </a:t>
            </a:r>
            <a:r>
              <a:rPr kumimoji="0" lang="en-US" sz="2200" b="0" i="0" u="none" strike="noStrike" kern="1200" cap="none" spc="0" normalizeH="0" baseline="0" noProof="0" dirty="0">
                <a:ln>
                  <a:noFill/>
                </a:ln>
                <a:solidFill>
                  <a:schemeClr val="bg1"/>
                </a:solidFill>
                <a:effectLst/>
                <a:uLnTx/>
                <a:uFillTx/>
                <a:latin typeface="Open Sans" panose="020B0606030504020204" pitchFamily="34" charset="0"/>
                <a:ea typeface="+mn-ea"/>
                <a:cs typeface="+mn-cs"/>
              </a:rPr>
              <a:t>saw an </a:t>
            </a:r>
            <a:r>
              <a:rPr kumimoji="0" lang="en-US" sz="2200" b="1" i="0" u="none" strike="noStrike" kern="1200" cap="none" spc="0" normalizeH="0" baseline="0" noProof="0" dirty="0">
                <a:ln>
                  <a:noFill/>
                </a:ln>
                <a:solidFill>
                  <a:schemeClr val="bg1"/>
                </a:solidFill>
                <a:effectLst/>
                <a:uLnTx/>
                <a:uFillTx/>
                <a:latin typeface="Open Sans" panose="020B0606030504020204" pitchFamily="34" charset="0"/>
                <a:ea typeface="+mn-ea"/>
                <a:cs typeface="+mn-cs"/>
              </a:rPr>
              <a:t>average decrease of 1.4MM monthly unique visitors</a:t>
            </a:r>
          </a:p>
          <a:p>
            <a:pPr marL="0" marR="0" lvl="0" indent="0" algn="l" defTabSz="1828800" rtl="0" eaLnBrk="1" fontAlgn="auto" latinLnBrk="0" hangingPunct="1">
              <a:lnSpc>
                <a:spcPct val="100000"/>
              </a:lnSpc>
              <a:spcBef>
                <a:spcPct val="0"/>
              </a:spcBef>
              <a:spcAft>
                <a:spcPts val="0"/>
              </a:spcAft>
              <a:buClrTx/>
              <a:buSzTx/>
              <a:buFontTx/>
              <a:buNone/>
              <a:tabLst/>
              <a:defRPr/>
            </a:pPr>
            <a:endParaRPr kumimoji="0" lang="en-US" sz="26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This report serves as another proof point in our series of analyses that highlight the strong correlation between TV investment and consumer action throughout the purchasing funnel.  To see similar analyses across other categories such as direct-to-consumer, automotive, bedding/mattresses and mobile apps, click </a:t>
            </a:r>
            <a:r>
              <a:rPr kumimoji="0" lang="en-US" sz="2600" b="0" i="0" u="none" strike="noStrike" kern="1200" cap="none" spc="0" normalizeH="0" baseline="0" noProof="0" dirty="0">
                <a:ln>
                  <a:noFill/>
                </a:ln>
                <a:solidFill>
                  <a:schemeClr val="tx2"/>
                </a:solidFill>
                <a:effectLst/>
                <a:uLnTx/>
                <a:uFillTx/>
                <a:latin typeface="Trebuchet MS"/>
                <a:ea typeface="+mj-ea"/>
                <a:cs typeface="+mj-cs"/>
                <a:hlinkClick r:id="rId2">
                  <a:extLst>
                    <a:ext uri="{A12FA001-AC4F-418D-AE19-62706E023703}">
                      <ahyp:hlinkClr xmlns:ahyp="http://schemas.microsoft.com/office/drawing/2018/hyperlinkcolor" val="tx"/>
                    </a:ext>
                  </a:extLst>
                </a:hlinkClick>
              </a:rPr>
              <a:t>here</a:t>
            </a:r>
            <a:r>
              <a:rPr kumimoji="0" lang="en-US" sz="26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to visit the Insights page on the VAB website.  </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1774" r="14350"/>
          <a:stretch/>
        </p:blipFill>
        <p:spPr>
          <a:xfrm>
            <a:off x="-29497" y="0"/>
            <a:ext cx="9026013" cy="13716000"/>
          </a:xfrm>
          <a:prstGeom prst="rect">
            <a:avLst/>
          </a:prstGeom>
        </p:spPr>
      </p:pic>
      <p:pic>
        <p:nvPicPr>
          <p:cNvPr id="8" name="Picture 7" descr="A close up of a sign&#10;&#10;Description automatically generated">
            <a:extLst>
              <a:ext uri="{FF2B5EF4-FFF2-40B4-BE49-F238E27FC236}">
                <a16:creationId xmlns:a16="http://schemas.microsoft.com/office/drawing/2014/main" id="{85456751-E569-4DA6-9DB3-8080AA2DAAB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349361" y="12913357"/>
            <a:ext cx="1328176" cy="699369"/>
          </a:xfrm>
          <a:prstGeom prst="rect">
            <a:avLst/>
          </a:prstGeom>
        </p:spPr>
      </p:pic>
    </p:spTree>
    <p:extLst>
      <p:ext uri="{BB962C8B-B14F-4D97-AF65-F5344CB8AC3E}">
        <p14:creationId xmlns:p14="http://schemas.microsoft.com/office/powerpoint/2010/main" val="3871384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A99AC"/>
        </a:solid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D69D5A70-248D-42C9-A284-052DBDAA558E}"/>
              </a:ext>
            </a:extLst>
          </p:cNvPr>
          <p:cNvSpPr txBox="1"/>
          <p:nvPr/>
        </p:nvSpPr>
        <p:spPr>
          <a:xfrm>
            <a:off x="247650" y="544447"/>
            <a:ext cx="23885980" cy="1569660"/>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Credit Card Category Correlation Analysis</a:t>
            </a:r>
            <a:r>
              <a:rPr kumimoji="0" lang="en-US" sz="48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14 Major Credit Card Brands Were Examined</a:t>
            </a: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3</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99" name="TextBox 98">
            <a:extLst>
              <a:ext uri="{FF2B5EF4-FFF2-40B4-BE49-F238E27FC236}">
                <a16:creationId xmlns:a16="http://schemas.microsoft.com/office/drawing/2014/main" id="{756929CB-593D-46AD-831B-F9006261BADB}"/>
              </a:ext>
            </a:extLst>
          </p:cNvPr>
          <p:cNvSpPr txBox="1"/>
          <p:nvPr/>
        </p:nvSpPr>
        <p:spPr>
          <a:xfrm>
            <a:off x="1406693" y="2368045"/>
            <a:ext cx="21058730" cy="95410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For each company, we examined their TV spend and website traffic over the last 24 months (September 2017 – August 2019) to understand what, if any, effect their TV investment had on brand consideration and intent</a:t>
            </a:r>
          </a:p>
        </p:txBody>
      </p:sp>
      <p:sp>
        <p:nvSpPr>
          <p:cNvPr id="104" name="Rectangle: Rounded Corners 73">
            <a:extLst>
              <a:ext uri="{FF2B5EF4-FFF2-40B4-BE49-F238E27FC236}">
                <a16:creationId xmlns:a16="http://schemas.microsoft.com/office/drawing/2014/main" id="{4EA8D84C-F408-4776-90CC-3FC41910F2D4}"/>
              </a:ext>
            </a:extLst>
          </p:cNvPr>
          <p:cNvSpPr/>
          <p:nvPr/>
        </p:nvSpPr>
        <p:spPr>
          <a:xfrm>
            <a:off x="2864721" y="3648023"/>
            <a:ext cx="18348960" cy="934111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pic>
        <p:nvPicPr>
          <p:cNvPr id="105" name="Picture 2" descr="American Express Blue Box Logo (Full)">
            <a:extLst>
              <a:ext uri="{FF2B5EF4-FFF2-40B4-BE49-F238E27FC236}">
                <a16:creationId xmlns:a16="http://schemas.microsoft.com/office/drawing/2014/main" id="{BE64BF56-53F4-47AA-81A4-2B74B783AB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628" t="12293" r="12550" b="12293"/>
          <a:stretch/>
        </p:blipFill>
        <p:spPr bwMode="auto">
          <a:xfrm>
            <a:off x="4080619" y="4101259"/>
            <a:ext cx="2398870" cy="2385973"/>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4" descr="Image result for bank of america logo png&quot;">
            <a:extLst>
              <a:ext uri="{FF2B5EF4-FFF2-40B4-BE49-F238E27FC236}">
                <a16:creationId xmlns:a16="http://schemas.microsoft.com/office/drawing/2014/main" id="{1971EC09-9AA2-4794-962F-08FFC82F6B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8624" y="3933507"/>
            <a:ext cx="3646990" cy="2431327"/>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8" descr="Image result for barclays bank logo png&quot;">
            <a:extLst>
              <a:ext uri="{FF2B5EF4-FFF2-40B4-BE49-F238E27FC236}">
                <a16:creationId xmlns:a16="http://schemas.microsoft.com/office/drawing/2014/main" id="{53C973A9-207E-4BDF-8C2A-52E63C9DFB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06744" y="4068316"/>
            <a:ext cx="4077736" cy="1834981"/>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10" descr="Image result for capital one logo png&quot;">
            <a:extLst>
              <a:ext uri="{FF2B5EF4-FFF2-40B4-BE49-F238E27FC236}">
                <a16:creationId xmlns:a16="http://schemas.microsoft.com/office/drawing/2014/main" id="{439A68F9-506B-42F5-980C-B4CE72CA4B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52869" y="4264485"/>
            <a:ext cx="4190028" cy="1509065"/>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2" descr="Image result for chase bank logo png&quot;">
            <a:extLst>
              <a:ext uri="{FF2B5EF4-FFF2-40B4-BE49-F238E27FC236}">
                <a16:creationId xmlns:a16="http://schemas.microsoft.com/office/drawing/2014/main" id="{E360BC3B-1F94-4B00-9228-6037A7C3DF0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6351" b="20999"/>
          <a:stretch/>
        </p:blipFill>
        <p:spPr bwMode="auto">
          <a:xfrm>
            <a:off x="3843902" y="6620646"/>
            <a:ext cx="4547768" cy="1326432"/>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4" descr="Image result for citicards logo png&quot;">
            <a:extLst>
              <a:ext uri="{FF2B5EF4-FFF2-40B4-BE49-F238E27FC236}">
                <a16:creationId xmlns:a16="http://schemas.microsoft.com/office/drawing/2014/main" id="{7356C049-C947-4A4B-9D54-E3374D0886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96269" y="5998268"/>
            <a:ext cx="2725894" cy="1771830"/>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16" descr="Image result for credit one logo png&quot;">
            <a:extLst>
              <a:ext uri="{FF2B5EF4-FFF2-40B4-BE49-F238E27FC236}">
                <a16:creationId xmlns:a16="http://schemas.microsoft.com/office/drawing/2014/main" id="{E69152A7-F1A8-4DE4-83D9-461B6401FF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82591" y="6364834"/>
            <a:ext cx="4342087" cy="1505256"/>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18" descr="Image result for discover card logo png&quot;">
            <a:extLst>
              <a:ext uri="{FF2B5EF4-FFF2-40B4-BE49-F238E27FC236}">
                <a16:creationId xmlns:a16="http://schemas.microsoft.com/office/drawing/2014/main" id="{957FA161-7C0D-4AC8-8947-9D52DF794E6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07352" y="8962777"/>
            <a:ext cx="4620869" cy="765331"/>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0" descr="Image result for green dot bank logo png&quot;">
            <a:extLst>
              <a:ext uri="{FF2B5EF4-FFF2-40B4-BE49-F238E27FC236}">
                <a16:creationId xmlns:a16="http://schemas.microsoft.com/office/drawing/2014/main" id="{A5B75C68-0A37-455A-9217-C322316680D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57041" y="8188813"/>
            <a:ext cx="2301609" cy="2301609"/>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2" descr="Image result for mastercard logo png&quot;">
            <a:extLst>
              <a:ext uri="{FF2B5EF4-FFF2-40B4-BE49-F238E27FC236}">
                <a16:creationId xmlns:a16="http://schemas.microsoft.com/office/drawing/2014/main" id="{1D358988-0A1F-4E7C-913A-2B367A5BF21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238402" y="7970081"/>
            <a:ext cx="3165098" cy="2600513"/>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24" descr="Image result for navy federal credit union logo png&quot;">
            <a:extLst>
              <a:ext uri="{FF2B5EF4-FFF2-40B4-BE49-F238E27FC236}">
                <a16:creationId xmlns:a16="http://schemas.microsoft.com/office/drawing/2014/main" id="{3FE2516A-4439-4F77-A55F-D52F3B7FB3B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43765"/>
          <a:stretch/>
        </p:blipFill>
        <p:spPr bwMode="auto">
          <a:xfrm>
            <a:off x="17414725" y="8421090"/>
            <a:ext cx="3165098" cy="1805094"/>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6" descr="Image result for synchorny financial logo png&quot;">
            <a:extLst>
              <a:ext uri="{FF2B5EF4-FFF2-40B4-BE49-F238E27FC236}">
                <a16:creationId xmlns:a16="http://schemas.microsoft.com/office/drawing/2014/main" id="{5309FB78-ECD7-4ACE-BB36-1DC3DC0A3650}"/>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9216" t="31185" r="9531" b="29392"/>
          <a:stretch/>
        </p:blipFill>
        <p:spPr bwMode="auto">
          <a:xfrm>
            <a:off x="3684322" y="10867588"/>
            <a:ext cx="5030107" cy="1326432"/>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8" descr="Image result for visa logo png&quot;">
            <a:extLst>
              <a:ext uri="{FF2B5EF4-FFF2-40B4-BE49-F238E27FC236}">
                <a16:creationId xmlns:a16="http://schemas.microsoft.com/office/drawing/2014/main" id="{54242180-5663-49FC-BB2E-CEB160121BF0}"/>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a:stretch/>
        </p:blipFill>
        <p:spPr bwMode="auto">
          <a:xfrm>
            <a:off x="10596125" y="10917179"/>
            <a:ext cx="3708101" cy="1505255"/>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30" descr="Image result for wells fargo logo png&quot;">
            <a:extLst>
              <a:ext uri="{FF2B5EF4-FFF2-40B4-BE49-F238E27FC236}">
                <a16:creationId xmlns:a16="http://schemas.microsoft.com/office/drawing/2014/main" id="{037213E0-482B-4F64-AA21-BEC92020A1ED}"/>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24250" b="25917"/>
          <a:stretch/>
        </p:blipFill>
        <p:spPr bwMode="auto">
          <a:xfrm>
            <a:off x="15676667" y="10720931"/>
            <a:ext cx="3165098" cy="157727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A close up of a sign&#10;&#10;Description automatically generated">
            <a:extLst>
              <a:ext uri="{FF2B5EF4-FFF2-40B4-BE49-F238E27FC236}">
                <a16:creationId xmlns:a16="http://schemas.microsoft.com/office/drawing/2014/main" id="{F151D601-0FA0-4EBA-8D39-D0ABA8CF0C77}"/>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22349361" y="12913357"/>
            <a:ext cx="1328176" cy="699369"/>
          </a:xfrm>
          <a:prstGeom prst="rect">
            <a:avLst/>
          </a:prstGeom>
        </p:spPr>
      </p:pic>
      <p:sp>
        <p:nvSpPr>
          <p:cNvPr id="22" name="Text Placeholder 3">
            <a:extLst>
              <a:ext uri="{FF2B5EF4-FFF2-40B4-BE49-F238E27FC236}">
                <a16:creationId xmlns:a16="http://schemas.microsoft.com/office/drawing/2014/main" id="{FAA86A53-3D82-40D0-A6B7-76768E577DDF}"/>
              </a:ext>
            </a:extLst>
          </p:cNvPr>
          <p:cNvSpPr txBox="1">
            <a:spLocks/>
          </p:cNvSpPr>
          <p:nvPr/>
        </p:nvSpPr>
        <p:spPr>
          <a:xfrm>
            <a:off x="709638" y="13135348"/>
            <a:ext cx="21058730" cy="347569"/>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chemeClr val="bg1"/>
                </a:solidFill>
                <a:effectLst/>
                <a:uLnTx/>
                <a:uFillTx/>
                <a:latin typeface="Trebuchet MS"/>
                <a:ea typeface="+mn-ea"/>
                <a:cs typeface="+mn-cs"/>
              </a:rPr>
              <a:t>Note: The brands included in this analysis have TV spend within the credit card category per Nielsen </a:t>
            </a:r>
            <a:r>
              <a:rPr kumimoji="0" lang="en-US" sz="1200" b="0" i="0" u="none" strike="noStrike" kern="1200" cap="none" spc="0" normalizeH="0" baseline="0" noProof="0" dirty="0" err="1">
                <a:ln>
                  <a:noFill/>
                </a:ln>
                <a:solidFill>
                  <a:schemeClr val="bg1"/>
                </a:solidFill>
                <a:effectLst/>
                <a:uLnTx/>
                <a:uFillTx/>
                <a:latin typeface="Trebuchet MS"/>
                <a:ea typeface="+mn-ea"/>
                <a:cs typeface="+mn-cs"/>
              </a:rPr>
              <a:t>AdIntel</a:t>
            </a:r>
            <a:r>
              <a:rPr kumimoji="0" lang="en-US" sz="1200" b="0" i="0" u="none" strike="noStrike" kern="1200" cap="none" spc="0" normalizeH="0" baseline="0" noProof="0" dirty="0">
                <a:ln>
                  <a:noFill/>
                </a:ln>
                <a:solidFill>
                  <a:schemeClr val="bg1"/>
                </a:solidFill>
                <a:effectLst/>
                <a:uLnTx/>
                <a:uFillTx/>
                <a:latin typeface="Trebuchet MS"/>
                <a:ea typeface="+mn-ea"/>
                <a:cs typeface="+mn-cs"/>
              </a:rPr>
              <a:t> and their branded website is measured in </a:t>
            </a:r>
            <a:r>
              <a:rPr kumimoji="0" lang="en-US" sz="1200" b="0" i="0" u="none" strike="noStrike" kern="1200" cap="none" spc="0" normalizeH="0" baseline="0" noProof="0" dirty="0" err="1">
                <a:ln>
                  <a:noFill/>
                </a:ln>
                <a:solidFill>
                  <a:schemeClr val="bg1"/>
                </a:solidFill>
                <a:effectLst/>
                <a:uLnTx/>
                <a:uFillTx/>
                <a:latin typeface="Trebuchet MS"/>
                <a:ea typeface="+mn-ea"/>
                <a:cs typeface="+mn-cs"/>
              </a:rPr>
              <a:t>Comscore</a:t>
            </a:r>
            <a:endParaRPr kumimoji="0" lang="en-US" sz="1200" b="0" i="0" u="none" strike="noStrike" kern="1200" cap="none" spc="0" normalizeH="0" baseline="0" noProof="0" dirty="0">
              <a:ln>
                <a:noFill/>
              </a:ln>
              <a:solidFill>
                <a:schemeClr val="bg1"/>
              </a:solidFill>
              <a:effectLst/>
              <a:uLnTx/>
              <a:uFillTx/>
              <a:latin typeface="Trebuchet MS"/>
              <a:ea typeface="+mn-ea"/>
              <a:cs typeface="+mn-cs"/>
            </a:endParaRPr>
          </a:p>
        </p:txBody>
      </p:sp>
    </p:spTree>
    <p:extLst>
      <p:ext uri="{BB962C8B-B14F-4D97-AF65-F5344CB8AC3E}">
        <p14:creationId xmlns:p14="http://schemas.microsoft.com/office/powerpoint/2010/main" val="2029257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A99AC"/>
        </a:solid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D69D5A70-248D-42C9-A284-052DBDAA558E}"/>
              </a:ext>
            </a:extLst>
          </p:cNvPr>
          <p:cNvSpPr txBox="1"/>
          <p:nvPr/>
        </p:nvSpPr>
        <p:spPr>
          <a:xfrm>
            <a:off x="247650" y="544447"/>
            <a:ext cx="23885980" cy="150810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‘Total Universe’ Findings</a:t>
            </a:r>
            <a:r>
              <a:rPr kumimoji="0" lang="en-US" sz="48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 </a:t>
            </a:r>
            <a:r>
              <a:rPr kumimoji="0" lang="en-US" sz="4400" b="0" i="1"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Definitive</a:t>
            </a:r>
            <a:r>
              <a:rPr kumimoji="0" lang="en-US" sz="4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Correlation Between TV Spend &amp; Website Traffic</a:t>
            </a: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4</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41" name="Text Placeholder 3">
            <a:extLst>
              <a:ext uri="{FF2B5EF4-FFF2-40B4-BE49-F238E27FC236}">
                <a16:creationId xmlns:a16="http://schemas.microsoft.com/office/drawing/2014/main" id="{CF3EEF2D-07A1-48E3-9786-E14BD249A455}"/>
              </a:ext>
            </a:extLst>
          </p:cNvPr>
          <p:cNvSpPr txBox="1">
            <a:spLocks/>
          </p:cNvSpPr>
          <p:nvPr/>
        </p:nvSpPr>
        <p:spPr>
          <a:xfrm>
            <a:off x="709638" y="13117419"/>
            <a:ext cx="21058730" cy="483312"/>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chemeClr val="bg1"/>
                </a:solidFill>
                <a:effectLst/>
                <a:uLnTx/>
                <a:uFillTx/>
                <a:latin typeface="Trebuchet MS"/>
                <a:ea typeface="+mn-ea"/>
                <a:cs typeface="+mn-cs"/>
              </a:rPr>
              <a:t>Source: VAB analysis of Nielsen Ad Intel data, TV spend (national cable TV, national broadcast TV, Spanish language broadcast TV, Spanish language cable TV, spot TV, syndication TV), September ‘17 – August ’19 (calendar months). VAB analysis of </a:t>
            </a:r>
            <a:r>
              <a:rPr kumimoji="0" lang="en-US" sz="1200" b="0" i="0" u="none" strike="noStrike" kern="1200" cap="none" spc="0" normalizeH="0" baseline="0" noProof="0" dirty="0" err="1">
                <a:ln>
                  <a:noFill/>
                </a:ln>
                <a:solidFill>
                  <a:schemeClr val="bg1"/>
                </a:solidFill>
                <a:effectLst/>
                <a:uLnTx/>
                <a:uFillTx/>
                <a:latin typeface="Trebuchet MS"/>
                <a:ea typeface="+mn-ea"/>
                <a:cs typeface="+mn-cs"/>
              </a:rPr>
              <a:t>Comscore</a:t>
            </a:r>
            <a:r>
              <a:rPr kumimoji="0" lang="en-US" sz="1200" b="0" i="0" u="none" strike="noStrike" kern="1200" cap="none" spc="0" normalizeH="0" baseline="0" noProof="0" dirty="0">
                <a:ln>
                  <a:noFill/>
                </a:ln>
                <a:solidFill>
                  <a:schemeClr val="bg1"/>
                </a:solidFill>
                <a:effectLst/>
                <a:uLnTx/>
                <a:uFillTx/>
                <a:latin typeface="Trebuchet MS"/>
                <a:ea typeface="+mn-ea"/>
                <a:cs typeface="+mn-cs"/>
              </a:rPr>
              <a:t> </a:t>
            </a:r>
            <a:r>
              <a:rPr kumimoji="0" lang="en-US" sz="1200" b="0" i="0" u="none" strike="noStrike" kern="1200" cap="none" spc="0" normalizeH="0" baseline="0" noProof="0" dirty="0" err="1">
                <a:ln>
                  <a:noFill/>
                </a:ln>
                <a:solidFill>
                  <a:schemeClr val="bg1"/>
                </a:solidFill>
                <a:effectLst/>
                <a:uLnTx/>
                <a:uFillTx/>
                <a:latin typeface="Trebuchet MS"/>
                <a:ea typeface="+mn-ea"/>
                <a:cs typeface="+mn-cs"/>
              </a:rPr>
              <a:t>mediametrix</a:t>
            </a:r>
            <a:r>
              <a:rPr kumimoji="0" lang="en-US" sz="1200" b="0" i="0" u="none" strike="noStrike" kern="1200" cap="none" spc="0" normalizeH="0" baseline="0" noProof="0" dirty="0">
                <a:ln>
                  <a:noFill/>
                </a:ln>
                <a:solidFill>
                  <a:schemeClr val="bg1"/>
                </a:solidFill>
                <a:effectLst/>
                <a:uLnTx/>
                <a:uFillTx/>
                <a:latin typeface="Trebuchet MS"/>
                <a:ea typeface="+mn-ea"/>
                <a:cs typeface="+mn-cs"/>
              </a:rPr>
              <a:t> multiplatform media trend data; total audience (Desktop P2+, Mobile 18+), September ’17 – August ’19 (calendar months).</a:t>
            </a:r>
          </a:p>
        </p:txBody>
      </p:sp>
      <p:sp>
        <p:nvSpPr>
          <p:cNvPr id="15" name="Rectangle: Rounded Corners 73">
            <a:extLst>
              <a:ext uri="{FF2B5EF4-FFF2-40B4-BE49-F238E27FC236}">
                <a16:creationId xmlns:a16="http://schemas.microsoft.com/office/drawing/2014/main" id="{79F575FA-B632-47DB-9040-AE2DA60A96E2}"/>
              </a:ext>
            </a:extLst>
          </p:cNvPr>
          <p:cNvSpPr/>
          <p:nvPr/>
        </p:nvSpPr>
        <p:spPr>
          <a:xfrm>
            <a:off x="3719736" y="5834360"/>
            <a:ext cx="9794375" cy="6790664"/>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16" name="TextBox 15">
            <a:extLst>
              <a:ext uri="{FF2B5EF4-FFF2-40B4-BE49-F238E27FC236}">
                <a16:creationId xmlns:a16="http://schemas.microsoft.com/office/drawing/2014/main" id="{862D41F6-8317-441E-B535-8994F6774162}"/>
              </a:ext>
            </a:extLst>
          </p:cNvPr>
          <p:cNvSpPr txBox="1"/>
          <p:nvPr/>
        </p:nvSpPr>
        <p:spPr>
          <a:xfrm>
            <a:off x="247650" y="2619050"/>
            <a:ext cx="23502998" cy="101566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en-US" sz="3200" b="1" i="1" u="sng"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12</a:t>
            </a:r>
            <a:r>
              <a:rPr kumimoji="0" lang="en-US" altLang="en-US" sz="3200" b="1" i="1" u="sng" strike="noStrike" kern="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of the </a:t>
            </a:r>
            <a:r>
              <a:rPr lang="en-US" altLang="en-US" sz="3200" b="1" i="1" u="sng"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14</a:t>
            </a:r>
            <a:r>
              <a:rPr kumimoji="0" lang="en-US" altLang="en-US" sz="3200" b="1" i="1" u="sng" strike="noStrike" kern="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Credit Card brands (86%)</a:t>
            </a:r>
            <a:r>
              <a:rPr kumimoji="0" lang="en-US" altLang="en-US" sz="3200" i="1" u="none" strike="noStrike" kern="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en-US" sz="3200" i="0" u="none" strike="noStrike" kern="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analyzed exhibited a direct correlation between TV spend &amp; website traffic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2800" i="0" u="none" strike="noStrike" kern="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(Sep ‘17 – Aug ‘18 vs. Sep ‘18 – Aug ‘19)</a:t>
            </a:r>
          </a:p>
        </p:txBody>
      </p:sp>
      <p:sp>
        <p:nvSpPr>
          <p:cNvPr id="17" name="Rounded Rectangle 113">
            <a:extLst>
              <a:ext uri="{FF2B5EF4-FFF2-40B4-BE49-F238E27FC236}">
                <a16:creationId xmlns:a16="http://schemas.microsoft.com/office/drawing/2014/main" id="{A3289F5B-16BC-40C7-BDB8-2AA317DB7260}"/>
              </a:ext>
            </a:extLst>
          </p:cNvPr>
          <p:cNvSpPr/>
          <p:nvPr/>
        </p:nvSpPr>
        <p:spPr>
          <a:xfrm>
            <a:off x="3650562" y="4873924"/>
            <a:ext cx="9901253" cy="8638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 b="1" i="0" u="sng" strike="noStrike" kern="0" cap="none" spc="0" normalizeH="0" baseline="0" noProof="0" dirty="0">
              <a:ln>
                <a:noFill/>
              </a:ln>
              <a:solidFill>
                <a:schemeClr val="bg1"/>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sng" strike="noStrike" kern="0" cap="none" spc="0" normalizeH="0" baseline="0" noProof="0" dirty="0">
                <a:ln>
                  <a:noFill/>
                </a:ln>
                <a:solidFill>
                  <a:schemeClr val="bg1"/>
                </a:solidFill>
                <a:effectLst/>
                <a:uLnTx/>
                <a:uFillTx/>
              </a:rPr>
              <a:t>9 Brands Were    In Both TV Spend &amp; Monthly Unique Visitors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sng" strike="noStrike" kern="0" cap="none" spc="0" normalizeH="0" baseline="0" noProof="0" dirty="0">
              <a:ln>
                <a:noFill/>
              </a:ln>
              <a:solidFill>
                <a:schemeClr val="bg1"/>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dirty="0">
                <a:solidFill>
                  <a:schemeClr val="bg1"/>
                </a:solidFill>
              </a:rPr>
              <a:t> </a:t>
            </a:r>
            <a:r>
              <a:rPr lang="en-US" sz="2000" u="sng" kern="0" dirty="0">
                <a:solidFill>
                  <a:schemeClr val="bg1"/>
                </a:solidFill>
              </a:rPr>
              <a:t>3 Brands Were      In Both TV Spend </a:t>
            </a:r>
            <a:r>
              <a:rPr kumimoji="0" lang="en-US" sz="2000" b="0" i="0" u="sng" strike="noStrike" kern="0" cap="none" spc="0" normalizeH="0" noProof="0" dirty="0">
                <a:ln>
                  <a:noFill/>
                </a:ln>
                <a:solidFill>
                  <a:schemeClr val="bg1"/>
                </a:solidFill>
                <a:effectLst/>
                <a:uLnTx/>
                <a:uFillTx/>
              </a:rPr>
              <a:t>&amp; Monthly Unique Visitors</a:t>
            </a:r>
            <a:endParaRPr kumimoji="0" lang="en-US" sz="2400" b="0" i="0" u="sng" strike="noStrike" kern="0" cap="none" spc="0" normalizeH="0" baseline="0" noProof="0" dirty="0">
              <a:ln>
                <a:noFill/>
              </a:ln>
              <a:solidFill>
                <a:schemeClr val="bg1"/>
              </a:solidFill>
              <a:effectLst/>
              <a:uLnTx/>
              <a:uFillTx/>
            </a:endParaRPr>
          </a:p>
        </p:txBody>
      </p:sp>
      <p:sp>
        <p:nvSpPr>
          <p:cNvPr id="18" name="Down Arrow 114">
            <a:extLst>
              <a:ext uri="{FF2B5EF4-FFF2-40B4-BE49-F238E27FC236}">
                <a16:creationId xmlns:a16="http://schemas.microsoft.com/office/drawing/2014/main" id="{638DDC84-ABD3-4B7D-8621-5B0DB2CA5B9E}"/>
              </a:ext>
            </a:extLst>
          </p:cNvPr>
          <p:cNvSpPr/>
          <p:nvPr/>
        </p:nvSpPr>
        <p:spPr>
          <a:xfrm>
            <a:off x="6822332" y="5298693"/>
            <a:ext cx="296904" cy="37093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 name="Down Arrow 115">
            <a:extLst>
              <a:ext uri="{FF2B5EF4-FFF2-40B4-BE49-F238E27FC236}">
                <a16:creationId xmlns:a16="http://schemas.microsoft.com/office/drawing/2014/main" id="{B7EA8309-4036-4A3A-8936-EC1045B8F8D7}"/>
              </a:ext>
            </a:extLst>
          </p:cNvPr>
          <p:cNvSpPr/>
          <p:nvPr/>
        </p:nvSpPr>
        <p:spPr>
          <a:xfrm rot="10800000">
            <a:off x="6816405" y="4809502"/>
            <a:ext cx="296905" cy="385109"/>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 name="Rounded Rectangle 113">
            <a:extLst>
              <a:ext uri="{FF2B5EF4-FFF2-40B4-BE49-F238E27FC236}">
                <a16:creationId xmlns:a16="http://schemas.microsoft.com/office/drawing/2014/main" id="{447E3E16-A4F9-4C29-B692-7803555A788E}"/>
              </a:ext>
            </a:extLst>
          </p:cNvPr>
          <p:cNvSpPr/>
          <p:nvPr/>
        </p:nvSpPr>
        <p:spPr>
          <a:xfrm>
            <a:off x="3719735" y="4006674"/>
            <a:ext cx="9794375" cy="8638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u="sng" kern="0" noProof="0" dirty="0">
                <a:solidFill>
                  <a:schemeClr val="bg1"/>
                </a:solidFill>
              </a:rPr>
              <a:t>12</a:t>
            </a:r>
            <a:r>
              <a:rPr kumimoji="0" lang="en-US" sz="3600" b="1" i="0" u="sng" strike="noStrike" kern="0" cap="none" spc="0" normalizeH="0" baseline="0" noProof="0" dirty="0">
                <a:ln>
                  <a:noFill/>
                </a:ln>
                <a:solidFill>
                  <a:schemeClr val="bg1"/>
                </a:solidFill>
                <a:effectLst/>
                <a:uLnTx/>
                <a:uFillTx/>
              </a:rPr>
              <a:t> Brands</a:t>
            </a:r>
            <a:endParaRPr kumimoji="0" lang="en-US" sz="2400" b="0" i="0" u="sng" strike="noStrike" kern="0" cap="none" spc="0" normalizeH="0" baseline="0" noProof="0" dirty="0">
              <a:ln>
                <a:noFill/>
              </a:ln>
              <a:solidFill>
                <a:schemeClr val="bg1"/>
              </a:solidFill>
              <a:effectLst/>
              <a:uLnTx/>
              <a:uFillTx/>
            </a:endParaRPr>
          </a:p>
        </p:txBody>
      </p:sp>
      <p:sp>
        <p:nvSpPr>
          <p:cNvPr id="28" name="Rectangle: Rounded Corners 73">
            <a:extLst>
              <a:ext uri="{FF2B5EF4-FFF2-40B4-BE49-F238E27FC236}">
                <a16:creationId xmlns:a16="http://schemas.microsoft.com/office/drawing/2014/main" id="{8F14A441-2DC1-42B0-BF2F-F4380F5E89ED}"/>
              </a:ext>
            </a:extLst>
          </p:cNvPr>
          <p:cNvSpPr/>
          <p:nvPr/>
        </p:nvSpPr>
        <p:spPr>
          <a:xfrm>
            <a:off x="14998536" y="5832382"/>
            <a:ext cx="4595750" cy="1292813"/>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29" name="Rounded Rectangle 113">
            <a:extLst>
              <a:ext uri="{FF2B5EF4-FFF2-40B4-BE49-F238E27FC236}">
                <a16:creationId xmlns:a16="http://schemas.microsoft.com/office/drawing/2014/main" id="{8A7B9313-5B60-401D-8945-FEF30F0CED8C}"/>
              </a:ext>
            </a:extLst>
          </p:cNvPr>
          <p:cNvSpPr/>
          <p:nvPr/>
        </p:nvSpPr>
        <p:spPr>
          <a:xfrm>
            <a:off x="14904566" y="4883822"/>
            <a:ext cx="4892631" cy="8638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 b="1" i="0" u="sng" strike="noStrike" kern="0" cap="none" spc="0" normalizeH="0" baseline="0" noProof="0" dirty="0">
              <a:ln>
                <a:noFill/>
              </a:ln>
              <a:solidFill>
                <a:schemeClr val="bg1"/>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1" u="sng" strike="noStrike" kern="0" cap="none" spc="0" normalizeH="0" baseline="0" noProof="0" dirty="0">
                <a:ln>
                  <a:noFill/>
                </a:ln>
                <a:solidFill>
                  <a:schemeClr val="bg1"/>
                </a:solidFill>
                <a:effectLst/>
                <a:uLnTx/>
                <a:uFillTx/>
              </a:rPr>
              <a:t>Lack of correlation</a:t>
            </a:r>
            <a:r>
              <a:rPr kumimoji="0" lang="en-US" sz="2000" b="0" i="0" u="sng" strike="noStrike" kern="0" cap="none" spc="0" normalizeH="0" baseline="0" noProof="0" dirty="0">
                <a:ln>
                  <a:noFill/>
                </a:ln>
                <a:solidFill>
                  <a:schemeClr val="bg1"/>
                </a:solidFill>
                <a:effectLst/>
                <a:uLnTx/>
                <a:uFillTx/>
              </a:rPr>
              <a:t> between TV Spend &amp; Monthly Unique Visitors</a:t>
            </a:r>
            <a:endParaRPr kumimoji="0" lang="en-US" sz="2400" b="0" i="0" u="sng" strike="noStrike" kern="0" cap="none" spc="0" normalizeH="0" baseline="0" noProof="0" dirty="0">
              <a:ln>
                <a:noFill/>
              </a:ln>
              <a:solidFill>
                <a:schemeClr val="bg1"/>
              </a:solidFill>
              <a:effectLst/>
              <a:uLnTx/>
              <a:uFillTx/>
            </a:endParaRPr>
          </a:p>
        </p:txBody>
      </p:sp>
      <p:sp>
        <p:nvSpPr>
          <p:cNvPr id="31" name="Rounded Rectangle 113">
            <a:extLst>
              <a:ext uri="{FF2B5EF4-FFF2-40B4-BE49-F238E27FC236}">
                <a16:creationId xmlns:a16="http://schemas.microsoft.com/office/drawing/2014/main" id="{5C2809E2-4E68-4D77-A07D-A584DB5E8A0E}"/>
              </a:ext>
            </a:extLst>
          </p:cNvPr>
          <p:cNvSpPr/>
          <p:nvPr/>
        </p:nvSpPr>
        <p:spPr>
          <a:xfrm>
            <a:off x="15078050" y="4003318"/>
            <a:ext cx="4571997" cy="8638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u="sng" kern="0" noProof="0" dirty="0">
                <a:solidFill>
                  <a:schemeClr val="bg1"/>
                </a:solidFill>
              </a:rPr>
              <a:t>2</a:t>
            </a:r>
            <a:r>
              <a:rPr kumimoji="0" lang="en-US" sz="3600" b="1" i="0" u="sng" strike="noStrike" kern="0" cap="none" spc="0" normalizeH="0" baseline="0" noProof="0" dirty="0">
                <a:ln>
                  <a:noFill/>
                </a:ln>
                <a:solidFill>
                  <a:schemeClr val="bg1"/>
                </a:solidFill>
                <a:effectLst/>
                <a:uLnTx/>
                <a:uFillTx/>
              </a:rPr>
              <a:t> Brands</a:t>
            </a:r>
            <a:endParaRPr kumimoji="0" lang="en-US" sz="2400" b="0" i="0" u="sng" strike="noStrike" kern="0" cap="none" spc="0" normalizeH="0" baseline="0" noProof="0" dirty="0">
              <a:ln>
                <a:noFill/>
              </a:ln>
              <a:solidFill>
                <a:schemeClr val="bg1"/>
              </a:solidFill>
              <a:effectLst/>
              <a:uLnTx/>
              <a:uFillTx/>
            </a:endParaRPr>
          </a:p>
        </p:txBody>
      </p:sp>
      <p:pic>
        <p:nvPicPr>
          <p:cNvPr id="20" name="Picture 18" descr="Image result for discover card logo png&quot;">
            <a:extLst>
              <a:ext uri="{FF2B5EF4-FFF2-40B4-BE49-F238E27FC236}">
                <a16:creationId xmlns:a16="http://schemas.microsoft.com/office/drawing/2014/main" id="{F1245C35-96B1-4FB8-B6C9-27C829E6B9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3122" y="6290921"/>
            <a:ext cx="2324304" cy="3849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4" descr="Image result for navy federal credit union logo png&quot;">
            <a:extLst>
              <a:ext uri="{FF2B5EF4-FFF2-40B4-BE49-F238E27FC236}">
                <a16:creationId xmlns:a16="http://schemas.microsoft.com/office/drawing/2014/main" id="{C5236868-2A11-48F6-8323-4E538505D6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3765"/>
          <a:stretch/>
        </p:blipFill>
        <p:spPr bwMode="auto">
          <a:xfrm>
            <a:off x="17932011" y="6111746"/>
            <a:ext cx="1323906" cy="7550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American Express Blue Box Logo (Full)">
            <a:extLst>
              <a:ext uri="{FF2B5EF4-FFF2-40B4-BE49-F238E27FC236}">
                <a16:creationId xmlns:a16="http://schemas.microsoft.com/office/drawing/2014/main" id="{C0EC6803-1ABD-4946-97EC-648708A95B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628" t="12293" r="12550" b="12293"/>
          <a:stretch/>
        </p:blipFill>
        <p:spPr bwMode="auto">
          <a:xfrm>
            <a:off x="4441284" y="6206995"/>
            <a:ext cx="1793256" cy="178361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Image result for bank of america logo png&quot;">
            <a:extLst>
              <a:ext uri="{FF2B5EF4-FFF2-40B4-BE49-F238E27FC236}">
                <a16:creationId xmlns:a16="http://schemas.microsoft.com/office/drawing/2014/main" id="{4A5EC50D-DF23-4334-9D44-8E823FD3C2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0397" y="5998399"/>
            <a:ext cx="2583895" cy="172259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Image result for barclays bank logo png&quot;">
            <a:extLst>
              <a:ext uri="{FF2B5EF4-FFF2-40B4-BE49-F238E27FC236}">
                <a16:creationId xmlns:a16="http://schemas.microsoft.com/office/drawing/2014/main" id="{8FF22280-95A5-4FF2-89B8-75740613E7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12146" y="6109765"/>
            <a:ext cx="3112807" cy="14007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Image result for capital one logo png&quot;">
            <a:extLst>
              <a:ext uri="{FF2B5EF4-FFF2-40B4-BE49-F238E27FC236}">
                <a16:creationId xmlns:a16="http://schemas.microsoft.com/office/drawing/2014/main" id="{B62AFFB7-B101-406C-AF28-2780369459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7020" y="8282815"/>
            <a:ext cx="3375244" cy="121561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Image result for chase bank logo png&quot;">
            <a:extLst>
              <a:ext uri="{FF2B5EF4-FFF2-40B4-BE49-F238E27FC236}">
                <a16:creationId xmlns:a16="http://schemas.microsoft.com/office/drawing/2014/main" id="{340DA4D2-3C90-4F81-A93D-8F769D4A767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6351" b="20999"/>
          <a:stretch/>
        </p:blipFill>
        <p:spPr bwMode="auto">
          <a:xfrm>
            <a:off x="3989803" y="9787173"/>
            <a:ext cx="3727475" cy="108718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4" descr="Image result for citicards logo png&quot;">
            <a:extLst>
              <a:ext uri="{FF2B5EF4-FFF2-40B4-BE49-F238E27FC236}">
                <a16:creationId xmlns:a16="http://schemas.microsoft.com/office/drawing/2014/main" id="{1E689DA7-483F-4409-895B-A9C189EBE62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96757" y="7652572"/>
            <a:ext cx="2155021" cy="140076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6" descr="Image result for credit one logo png&quot;">
            <a:extLst>
              <a:ext uri="{FF2B5EF4-FFF2-40B4-BE49-F238E27FC236}">
                <a16:creationId xmlns:a16="http://schemas.microsoft.com/office/drawing/2014/main" id="{FB978CF8-CE48-4495-9DB8-AE63D6BC585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01509" y="7750575"/>
            <a:ext cx="2962871" cy="102712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0" descr="Image result for green dot bank logo png&quot;">
            <a:extLst>
              <a:ext uri="{FF2B5EF4-FFF2-40B4-BE49-F238E27FC236}">
                <a16:creationId xmlns:a16="http://schemas.microsoft.com/office/drawing/2014/main" id="{75D68BA3-F251-41B1-8BD9-B48C529D53A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40765" y="9338543"/>
            <a:ext cx="1644851" cy="164485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2" descr="Image result for mastercard logo png&quot;">
            <a:extLst>
              <a:ext uri="{FF2B5EF4-FFF2-40B4-BE49-F238E27FC236}">
                <a16:creationId xmlns:a16="http://schemas.microsoft.com/office/drawing/2014/main" id="{7469807E-2F0C-4D0B-A89A-018A07F1BF0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51899" y="8823593"/>
            <a:ext cx="2585395" cy="212421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6" descr="Image result for synchorny financial logo png&quot;">
            <a:extLst>
              <a:ext uri="{FF2B5EF4-FFF2-40B4-BE49-F238E27FC236}">
                <a16:creationId xmlns:a16="http://schemas.microsoft.com/office/drawing/2014/main" id="{BBF4AAD3-AFDC-4203-8046-41B865F132CE}"/>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9216" t="31185" r="9531" b="29392"/>
          <a:stretch/>
        </p:blipFill>
        <p:spPr bwMode="auto">
          <a:xfrm>
            <a:off x="4050891" y="10978909"/>
            <a:ext cx="4019760" cy="106000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8" descr="Image result for visa logo png&quot;">
            <a:extLst>
              <a:ext uri="{FF2B5EF4-FFF2-40B4-BE49-F238E27FC236}">
                <a16:creationId xmlns:a16="http://schemas.microsoft.com/office/drawing/2014/main" id="{8FC504D2-A09A-42D5-8219-E0AD75D4BBE3}"/>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a:stretch/>
        </p:blipFill>
        <p:spPr bwMode="auto">
          <a:xfrm>
            <a:off x="8070651" y="11223441"/>
            <a:ext cx="2549859" cy="103508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0" descr="Image result for wells fargo logo png&quot;">
            <a:extLst>
              <a:ext uri="{FF2B5EF4-FFF2-40B4-BE49-F238E27FC236}">
                <a16:creationId xmlns:a16="http://schemas.microsoft.com/office/drawing/2014/main" id="{94E8E25E-B9A0-428E-AC98-AE25A35A4EC8}"/>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24250" b="25917"/>
          <a:stretch/>
        </p:blipFill>
        <p:spPr bwMode="auto">
          <a:xfrm>
            <a:off x="10974685" y="11096950"/>
            <a:ext cx="2061126" cy="102712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A close up of a sign&#10;&#10;Description automatically generated">
            <a:extLst>
              <a:ext uri="{FF2B5EF4-FFF2-40B4-BE49-F238E27FC236}">
                <a16:creationId xmlns:a16="http://schemas.microsoft.com/office/drawing/2014/main" id="{662193AC-084B-4DA7-983A-91E18FDD59F3}"/>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22349361" y="12913357"/>
            <a:ext cx="1328176" cy="699369"/>
          </a:xfrm>
          <a:prstGeom prst="rect">
            <a:avLst/>
          </a:prstGeom>
        </p:spPr>
      </p:pic>
    </p:spTree>
    <p:extLst>
      <p:ext uri="{BB962C8B-B14F-4D97-AF65-F5344CB8AC3E}">
        <p14:creationId xmlns:p14="http://schemas.microsoft.com/office/powerpoint/2010/main" val="1182844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A99AC"/>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16EBEE8E-BDD1-4CEF-9641-F0C6CBD52694}"/>
              </a:ext>
            </a:extLst>
          </p:cNvPr>
          <p:cNvSpPr/>
          <p:nvPr/>
        </p:nvSpPr>
        <p:spPr>
          <a:xfrm>
            <a:off x="12102354" y="5779066"/>
            <a:ext cx="91233" cy="307646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D69D5A70-248D-42C9-A284-052DBDAA558E}"/>
              </a:ext>
            </a:extLst>
          </p:cNvPr>
          <p:cNvSpPr txBox="1"/>
          <p:nvPr/>
        </p:nvSpPr>
        <p:spPr>
          <a:xfrm>
            <a:off x="247650" y="615698"/>
            <a:ext cx="23885980" cy="1569660"/>
          </a:xfrm>
          <a:prstGeom prst="rect">
            <a:avLst/>
          </a:prstGeom>
          <a:noFill/>
          <a:ln>
            <a:noFill/>
          </a:ln>
        </p:spPr>
        <p:txBody>
          <a:bodyPr wrap="square" rtlCol="0">
            <a:spAutoFit/>
          </a:bodyPr>
          <a:lstStyle/>
          <a:p>
            <a:pPr algn="ctr">
              <a:defRPr/>
            </a:pPr>
            <a:r>
              <a:rPr lang="en-US" sz="4800" b="1"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Topline Findings</a:t>
            </a:r>
            <a:r>
              <a:rPr lang="en-US" sz="48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TV Spend Impact On Credit Card Brands With A Definitive Correlation</a:t>
            </a: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5</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99" name="TextBox 98">
            <a:extLst>
              <a:ext uri="{FF2B5EF4-FFF2-40B4-BE49-F238E27FC236}">
                <a16:creationId xmlns:a16="http://schemas.microsoft.com/office/drawing/2014/main" id="{756929CB-593D-46AD-831B-F9006261BADB}"/>
              </a:ext>
            </a:extLst>
          </p:cNvPr>
          <p:cNvSpPr txBox="1"/>
          <p:nvPr/>
        </p:nvSpPr>
        <p:spPr>
          <a:xfrm>
            <a:off x="1068131" y="2976380"/>
            <a:ext cx="21906283" cy="584775"/>
          </a:xfrm>
          <a:prstGeom prst="rect">
            <a:avLst/>
          </a:prstGeom>
          <a:noFill/>
          <a:ln>
            <a:noFill/>
          </a:ln>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Shifts in credit card brands’ TV spending aids in increasing, or decreasing, website traffic</a:t>
            </a:r>
          </a:p>
        </p:txBody>
      </p:sp>
      <p:sp>
        <p:nvSpPr>
          <p:cNvPr id="21" name="Rectangle 6">
            <a:extLst>
              <a:ext uri="{FF2B5EF4-FFF2-40B4-BE49-F238E27FC236}">
                <a16:creationId xmlns:a16="http://schemas.microsoft.com/office/drawing/2014/main" id="{7FCC4AC8-8447-4C59-8ECA-0F9340364425}"/>
              </a:ext>
            </a:extLst>
          </p:cNvPr>
          <p:cNvSpPr>
            <a:spLocks noChangeArrowheads="1"/>
          </p:cNvSpPr>
          <p:nvPr/>
        </p:nvSpPr>
        <p:spPr bwMode="auto">
          <a:xfrm>
            <a:off x="4267196" y="4376030"/>
            <a:ext cx="15735490" cy="1586427"/>
          </a:xfrm>
          <a:prstGeom prst="rect">
            <a:avLst/>
          </a:prstGeom>
          <a:solidFill>
            <a:schemeClr val="bg1"/>
          </a:solidFill>
          <a:ln w="38100">
            <a:solidFill>
              <a:schemeClr val="tx1"/>
            </a:solidFill>
          </a:ln>
        </p:spPr>
        <p:txBody>
          <a:bodyPr/>
          <a:lstStyle>
            <a:lvl1pPr>
              <a:defRPr sz="3200">
                <a:solidFill>
                  <a:schemeClr val="tx1"/>
                </a:solidFill>
                <a:latin typeface="Trebuchet MS" pitchFamily="34" charset="0"/>
                <a:ea typeface="ＭＳ Ｐゴシック" pitchFamily="34" charset="-128"/>
              </a:defRPr>
            </a:lvl1pPr>
            <a:lvl2pPr marL="742950" indent="-285750">
              <a:defRPr sz="3200">
                <a:solidFill>
                  <a:schemeClr val="tx1"/>
                </a:solidFill>
                <a:latin typeface="Trebuchet MS" pitchFamily="34" charset="0"/>
                <a:ea typeface="ＭＳ Ｐゴシック" pitchFamily="34" charset="-128"/>
              </a:defRPr>
            </a:lvl2pPr>
            <a:lvl3pPr marL="1143000" indent="-228600">
              <a:defRPr sz="3200">
                <a:solidFill>
                  <a:schemeClr val="tx1"/>
                </a:solidFill>
                <a:latin typeface="Trebuchet MS" pitchFamily="34" charset="0"/>
                <a:ea typeface="ＭＳ Ｐゴシック" pitchFamily="34" charset="-128"/>
              </a:defRPr>
            </a:lvl3pPr>
            <a:lvl4pPr marL="1600200" indent="-228600">
              <a:defRPr sz="3200">
                <a:solidFill>
                  <a:schemeClr val="tx1"/>
                </a:solidFill>
                <a:latin typeface="Trebuchet MS" pitchFamily="34" charset="0"/>
                <a:ea typeface="ＭＳ Ｐゴシック" pitchFamily="34" charset="-128"/>
              </a:defRPr>
            </a:lvl4pPr>
            <a:lvl5pPr marL="2057400" indent="-228600">
              <a:defRPr sz="3200">
                <a:solidFill>
                  <a:schemeClr val="tx1"/>
                </a:solidFill>
                <a:latin typeface="Trebuchet MS"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Trebuchet MS"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Trebuchet MS"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Trebuchet MS"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Trebuchet MS" pitchFamily="34" charset="0"/>
                <a:ea typeface="ＭＳ Ｐゴシック"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en-US" sz="4000" kern="0" dirty="0"/>
              <a:t>12</a:t>
            </a:r>
            <a:r>
              <a:rPr kumimoji="0" lang="en-US" altLang="en-US" sz="4000" b="0" i="0" u="none" strike="noStrike" kern="0" cap="none" spc="0" normalizeH="0" baseline="0" noProof="0" dirty="0">
                <a:ln>
                  <a:noFill/>
                </a:ln>
                <a:effectLst/>
                <a:uLnTx/>
                <a:uFillTx/>
                <a:latin typeface="Trebuchet MS" pitchFamily="34" charset="0"/>
                <a:ea typeface="ＭＳ Ｐゴシック" pitchFamily="34" charset="-128"/>
              </a:rPr>
              <a:t> Credit Card Brands: TV Spend vs. Unique </a:t>
            </a:r>
            <a:r>
              <a:rPr lang="en-US" altLang="en-US" sz="4000" kern="0" dirty="0"/>
              <a:t>Website </a:t>
            </a:r>
            <a:r>
              <a:rPr kumimoji="0" lang="en-US" altLang="en-US" sz="4000" b="0" i="0" u="none" strike="noStrike" kern="0" cap="none" spc="0" normalizeH="0" baseline="0" noProof="0" dirty="0">
                <a:ln>
                  <a:noFill/>
                </a:ln>
                <a:effectLst/>
                <a:uLnTx/>
                <a:uFillTx/>
                <a:latin typeface="Trebuchet MS" pitchFamily="34" charset="0"/>
                <a:ea typeface="ＭＳ Ｐゴシック" pitchFamily="34" charset="-128"/>
              </a:rPr>
              <a:t>Visitors</a:t>
            </a:r>
          </a:p>
          <a:p>
            <a:pPr marL="0" marR="0" lvl="0" indent="0" algn="ctr" defTabSz="914400" eaLnBrk="1" fontAlgn="auto" latinLnBrk="0" hangingPunct="1">
              <a:lnSpc>
                <a:spcPct val="100000"/>
              </a:lnSpc>
              <a:spcBef>
                <a:spcPts val="0"/>
              </a:spcBef>
              <a:spcAft>
                <a:spcPts val="0"/>
              </a:spcAft>
              <a:buClrTx/>
              <a:buSzTx/>
              <a:buFontTx/>
              <a:buNone/>
              <a:tabLst/>
              <a:defRPr/>
            </a:pPr>
            <a:r>
              <a:rPr lang="en-US" altLang="en-US" kern="0" dirty="0"/>
              <a:t>12-Month vs. 12-Month Comparison </a:t>
            </a:r>
          </a:p>
          <a:p>
            <a:pPr marL="0" marR="0" lvl="0" indent="0" algn="ctr" defTabSz="914400" eaLnBrk="1" fontAlgn="auto" latinLnBrk="0" hangingPunct="1">
              <a:lnSpc>
                <a:spcPct val="100000"/>
              </a:lnSpc>
              <a:spcBef>
                <a:spcPts val="0"/>
              </a:spcBef>
              <a:spcAft>
                <a:spcPts val="0"/>
              </a:spcAft>
              <a:buClrTx/>
              <a:buSzTx/>
              <a:buFontTx/>
              <a:buNone/>
              <a:tabLst/>
              <a:defRPr/>
            </a:pPr>
            <a:r>
              <a:rPr lang="en-US" altLang="en-US" sz="2400" kern="0" dirty="0"/>
              <a:t>(Sep ’17 – Aug ‘18 vs. Sep ’18 – Aug‘19</a:t>
            </a:r>
            <a:r>
              <a:rPr kumimoji="0" lang="en-US" altLang="en-US" sz="2400" b="0" i="0" u="none" strike="noStrike" kern="0" cap="none" spc="0" normalizeH="0" baseline="0" noProof="0" dirty="0">
                <a:ln>
                  <a:noFill/>
                </a:ln>
                <a:effectLst/>
                <a:uLnTx/>
                <a:uFillTx/>
                <a:latin typeface="Trebuchet MS" pitchFamily="34" charset="0"/>
                <a:ea typeface="ＭＳ Ｐゴシック" pitchFamily="34" charset="-128"/>
              </a:rPr>
              <a:t>)</a:t>
            </a:r>
          </a:p>
        </p:txBody>
      </p:sp>
      <p:sp>
        <p:nvSpPr>
          <p:cNvPr id="22" name="Rectangle 30">
            <a:extLst>
              <a:ext uri="{FF2B5EF4-FFF2-40B4-BE49-F238E27FC236}">
                <a16:creationId xmlns:a16="http://schemas.microsoft.com/office/drawing/2014/main" id="{A2314A6C-6EBF-415E-A6D6-16845743B06A}"/>
              </a:ext>
            </a:extLst>
          </p:cNvPr>
          <p:cNvSpPr>
            <a:spLocks noChangeArrowheads="1"/>
          </p:cNvSpPr>
          <p:nvPr/>
        </p:nvSpPr>
        <p:spPr bwMode="auto">
          <a:xfrm>
            <a:off x="2613205" y="8224592"/>
            <a:ext cx="5133337" cy="1374488"/>
          </a:xfrm>
          <a:prstGeom prst="rect">
            <a:avLst/>
          </a:prstGeom>
          <a:solidFill>
            <a:srgbClr val="00B050"/>
          </a:solidFill>
          <a:ln w="9525">
            <a:solidFill>
              <a:schemeClr val="tx1"/>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0"/>
              </a:spcBef>
              <a:spcAft>
                <a:spcPct val="0"/>
              </a:spcAft>
              <a:buFont typeface="Arial" charset="0"/>
              <a:buNone/>
            </a:pPr>
            <a:r>
              <a:rPr lang="en-US" altLang="en-US" dirty="0">
                <a:solidFill>
                  <a:schemeClr val="bg1"/>
                </a:solidFill>
                <a:latin typeface="Trebuchet MS" pitchFamily="34" charset="0"/>
                <a:ea typeface="ＭＳ Ｐゴシック" pitchFamily="34" charset="-128"/>
                <a:cs typeface="Arial" charset="0"/>
              </a:rPr>
              <a:t>TV Spend Up / </a:t>
            </a:r>
          </a:p>
          <a:p>
            <a:pPr algn="ctr" fontAlgn="base">
              <a:spcBef>
                <a:spcPct val="0"/>
              </a:spcBef>
              <a:spcAft>
                <a:spcPct val="0"/>
              </a:spcAft>
              <a:buFont typeface="Arial" charset="0"/>
              <a:buNone/>
            </a:pPr>
            <a:r>
              <a:rPr lang="en-US" altLang="en-US" dirty="0" err="1">
                <a:solidFill>
                  <a:schemeClr val="bg1"/>
                </a:solidFill>
                <a:latin typeface="Trebuchet MS" pitchFamily="34" charset="0"/>
                <a:ea typeface="ＭＳ Ｐゴシック" pitchFamily="34" charset="-128"/>
                <a:cs typeface="Arial" charset="0"/>
              </a:rPr>
              <a:t>Uniques</a:t>
            </a:r>
            <a:r>
              <a:rPr lang="en-US" altLang="en-US" dirty="0">
                <a:solidFill>
                  <a:schemeClr val="bg1"/>
                </a:solidFill>
                <a:latin typeface="Trebuchet MS" pitchFamily="34" charset="0"/>
                <a:ea typeface="ＭＳ Ｐゴシック" pitchFamily="34" charset="-128"/>
                <a:cs typeface="Arial" charset="0"/>
              </a:rPr>
              <a:t> Up</a:t>
            </a:r>
            <a:endParaRPr lang="en-US" altLang="en-US" b="1" i="1" u="sng" dirty="0">
              <a:solidFill>
                <a:schemeClr val="bg1"/>
              </a:solidFill>
              <a:latin typeface="Trebuchet MS" pitchFamily="34" charset="0"/>
              <a:ea typeface="ＭＳ Ｐゴシック" pitchFamily="34" charset="-128"/>
              <a:cs typeface="Arial" charset="0"/>
            </a:endParaRPr>
          </a:p>
        </p:txBody>
      </p:sp>
      <p:sp>
        <p:nvSpPr>
          <p:cNvPr id="23" name="Rectangle 30">
            <a:extLst>
              <a:ext uri="{FF2B5EF4-FFF2-40B4-BE49-F238E27FC236}">
                <a16:creationId xmlns:a16="http://schemas.microsoft.com/office/drawing/2014/main" id="{9B0942E5-6EC6-49AC-A35A-D337540241DA}"/>
              </a:ext>
            </a:extLst>
          </p:cNvPr>
          <p:cNvSpPr>
            <a:spLocks noChangeArrowheads="1"/>
          </p:cNvSpPr>
          <p:nvPr/>
        </p:nvSpPr>
        <p:spPr bwMode="auto">
          <a:xfrm>
            <a:off x="16250546" y="8218594"/>
            <a:ext cx="5166129" cy="1374488"/>
          </a:xfrm>
          <a:prstGeom prst="rect">
            <a:avLst/>
          </a:prstGeom>
          <a:solidFill>
            <a:srgbClr val="FF0000"/>
          </a:solidFill>
          <a:ln w="9525">
            <a:solidFill>
              <a:schemeClr val="tx1"/>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0"/>
              </a:spcBef>
              <a:spcAft>
                <a:spcPct val="0"/>
              </a:spcAft>
              <a:buFont typeface="Arial" charset="0"/>
              <a:buNone/>
            </a:pPr>
            <a:r>
              <a:rPr lang="en-US" altLang="en-US" dirty="0">
                <a:solidFill>
                  <a:schemeClr val="bg1"/>
                </a:solidFill>
                <a:latin typeface="Trebuchet MS" pitchFamily="34" charset="0"/>
                <a:ea typeface="ＭＳ Ｐゴシック" pitchFamily="34" charset="-128"/>
                <a:cs typeface="Arial" charset="0"/>
              </a:rPr>
              <a:t>TV Spend Down / </a:t>
            </a:r>
            <a:r>
              <a:rPr lang="en-US" altLang="en-US" dirty="0" err="1">
                <a:solidFill>
                  <a:schemeClr val="bg1"/>
                </a:solidFill>
                <a:latin typeface="Trebuchet MS" pitchFamily="34" charset="0"/>
                <a:ea typeface="ＭＳ Ｐゴシック" pitchFamily="34" charset="-128"/>
                <a:cs typeface="Arial" charset="0"/>
              </a:rPr>
              <a:t>Uniques</a:t>
            </a:r>
            <a:r>
              <a:rPr lang="en-US" altLang="en-US" dirty="0">
                <a:solidFill>
                  <a:schemeClr val="bg1"/>
                </a:solidFill>
                <a:latin typeface="Trebuchet MS" pitchFamily="34" charset="0"/>
                <a:ea typeface="ＭＳ Ｐゴシック" pitchFamily="34" charset="-128"/>
                <a:cs typeface="Arial" charset="0"/>
              </a:rPr>
              <a:t> Down</a:t>
            </a:r>
            <a:endParaRPr lang="en-US" altLang="en-US" b="1" i="1" u="sng" dirty="0">
              <a:solidFill>
                <a:schemeClr val="bg1"/>
              </a:solidFill>
              <a:latin typeface="Trebuchet MS" pitchFamily="34" charset="0"/>
              <a:ea typeface="ＭＳ Ｐゴシック" pitchFamily="34" charset="-128"/>
              <a:cs typeface="Arial" charset="0"/>
            </a:endParaRPr>
          </a:p>
        </p:txBody>
      </p:sp>
      <p:sp>
        <p:nvSpPr>
          <p:cNvPr id="25" name="Rectangle 30">
            <a:extLst>
              <a:ext uri="{FF2B5EF4-FFF2-40B4-BE49-F238E27FC236}">
                <a16:creationId xmlns:a16="http://schemas.microsoft.com/office/drawing/2014/main" id="{9ED6014E-BD1E-4E1D-B692-6C8432977394}"/>
              </a:ext>
            </a:extLst>
          </p:cNvPr>
          <p:cNvSpPr>
            <a:spLocks noChangeArrowheads="1"/>
          </p:cNvSpPr>
          <p:nvPr/>
        </p:nvSpPr>
        <p:spPr bwMode="auto">
          <a:xfrm>
            <a:off x="16250546" y="9858127"/>
            <a:ext cx="5120447" cy="1586426"/>
          </a:xfrm>
          <a:prstGeom prst="rect">
            <a:avLst/>
          </a:prstGeom>
          <a:solidFill>
            <a:schemeClr val="bg1"/>
          </a:solidFill>
          <a:ln>
            <a:solidFill>
              <a:schemeClr val="tx1"/>
            </a:solid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0"/>
              </a:spcBef>
              <a:spcAft>
                <a:spcPct val="0"/>
              </a:spcAft>
              <a:buFont typeface="Arial" charset="0"/>
              <a:buNone/>
            </a:pPr>
            <a:r>
              <a:rPr lang="en-US" altLang="en-US" sz="2400" b="1" u="sng" dirty="0">
                <a:latin typeface="Trebuchet MS" pitchFamily="34" charset="0"/>
                <a:ea typeface="ＭＳ Ｐゴシック" pitchFamily="34" charset="-128"/>
                <a:cs typeface="Arial" charset="0"/>
              </a:rPr>
              <a:t>3 Advertisers </a:t>
            </a:r>
          </a:p>
          <a:p>
            <a:pPr algn="ctr" fontAlgn="base">
              <a:spcBef>
                <a:spcPct val="0"/>
              </a:spcBef>
              <a:spcAft>
                <a:spcPct val="0"/>
              </a:spcAft>
              <a:buFont typeface="Arial" charset="0"/>
              <a:buNone/>
            </a:pPr>
            <a:r>
              <a:rPr lang="en-US" altLang="en-US" sz="2400" b="1" i="1" dirty="0">
                <a:latin typeface="Trebuchet MS" pitchFamily="34" charset="0"/>
                <a:ea typeface="ＭＳ Ｐゴシック" pitchFamily="34" charset="-128"/>
                <a:cs typeface="Arial" charset="0"/>
              </a:rPr>
              <a:t>On average:</a:t>
            </a:r>
          </a:p>
          <a:p>
            <a:pPr algn="ctr" fontAlgn="base">
              <a:spcBef>
                <a:spcPct val="0"/>
              </a:spcBef>
              <a:spcAft>
                <a:spcPct val="0"/>
              </a:spcAft>
              <a:buFont typeface="Arial" charset="0"/>
              <a:buNone/>
            </a:pPr>
            <a:r>
              <a:rPr lang="en-US" altLang="en-US" sz="2400" b="1" i="1" u="sng" dirty="0">
                <a:solidFill>
                  <a:srgbClr val="FF0000"/>
                </a:solidFill>
                <a:latin typeface="Trebuchet MS" pitchFamily="34" charset="0"/>
                <a:ea typeface="ＭＳ Ｐゴシック" pitchFamily="34" charset="-128"/>
                <a:cs typeface="Arial" charset="0"/>
              </a:rPr>
              <a:t>-27% less</a:t>
            </a:r>
            <a:r>
              <a:rPr lang="en-US" altLang="en-US" sz="2400" b="1" i="1" dirty="0">
                <a:solidFill>
                  <a:srgbClr val="000000"/>
                </a:solidFill>
                <a:latin typeface="Trebuchet MS" pitchFamily="34" charset="0"/>
                <a:ea typeface="ＭＳ Ｐゴシック" pitchFamily="34" charset="-128"/>
                <a:cs typeface="Arial" charset="0"/>
              </a:rPr>
              <a:t> </a:t>
            </a:r>
            <a:r>
              <a:rPr lang="en-US" altLang="en-US" sz="2400" b="1" i="1" dirty="0">
                <a:latin typeface="Trebuchet MS" pitchFamily="34" charset="0"/>
                <a:ea typeface="ＭＳ Ｐゴシック" pitchFamily="34" charset="-128"/>
                <a:cs typeface="Arial" charset="0"/>
              </a:rPr>
              <a:t>TV Spend</a:t>
            </a:r>
          </a:p>
          <a:p>
            <a:pPr algn="ctr" fontAlgn="base">
              <a:spcBef>
                <a:spcPct val="0"/>
              </a:spcBef>
              <a:spcAft>
                <a:spcPct val="0"/>
              </a:spcAft>
              <a:buFont typeface="Arial" charset="0"/>
              <a:buNone/>
            </a:pPr>
            <a:r>
              <a:rPr lang="en-US" altLang="en-US" sz="2400" b="1" i="1" u="sng" dirty="0">
                <a:solidFill>
                  <a:srgbClr val="FF0000"/>
                </a:solidFill>
                <a:latin typeface="Trebuchet MS" pitchFamily="34" charset="0"/>
                <a:ea typeface="ＭＳ Ｐゴシック" pitchFamily="34" charset="-128"/>
                <a:cs typeface="Arial" charset="0"/>
              </a:rPr>
              <a:t>-16% less</a:t>
            </a:r>
            <a:r>
              <a:rPr lang="en-US" altLang="en-US" sz="2400" dirty="0">
                <a:solidFill>
                  <a:srgbClr val="FF0000"/>
                </a:solidFill>
                <a:latin typeface="Trebuchet MS" pitchFamily="34" charset="0"/>
                <a:ea typeface="ＭＳ Ｐゴシック" pitchFamily="34" charset="-128"/>
                <a:cs typeface="Arial" charset="0"/>
              </a:rPr>
              <a:t> </a:t>
            </a:r>
            <a:r>
              <a:rPr lang="en-US" altLang="en-US" sz="2400" b="1" i="1" dirty="0">
                <a:latin typeface="Trebuchet MS" pitchFamily="34" charset="0"/>
                <a:ea typeface="ＭＳ Ｐゴシック" pitchFamily="34" charset="-128"/>
                <a:cs typeface="Arial" charset="0"/>
              </a:rPr>
              <a:t>Unique Visitors </a:t>
            </a:r>
          </a:p>
        </p:txBody>
      </p:sp>
      <p:sp>
        <p:nvSpPr>
          <p:cNvPr id="26" name="Rectangle 30">
            <a:extLst>
              <a:ext uri="{FF2B5EF4-FFF2-40B4-BE49-F238E27FC236}">
                <a16:creationId xmlns:a16="http://schemas.microsoft.com/office/drawing/2014/main" id="{F0FE9CC5-1C29-4E4A-B30C-E90762BD7867}"/>
              </a:ext>
            </a:extLst>
          </p:cNvPr>
          <p:cNvSpPr>
            <a:spLocks noChangeArrowheads="1"/>
          </p:cNvSpPr>
          <p:nvPr/>
        </p:nvSpPr>
        <p:spPr bwMode="auto">
          <a:xfrm>
            <a:off x="2636606" y="9855291"/>
            <a:ext cx="5133337" cy="1589261"/>
          </a:xfrm>
          <a:prstGeom prst="rect">
            <a:avLst/>
          </a:prstGeom>
          <a:solidFill>
            <a:schemeClr val="bg1"/>
          </a:solidFill>
          <a:ln>
            <a:solidFill>
              <a:schemeClr val="tx1"/>
            </a:solid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0"/>
              </a:spcBef>
              <a:spcAft>
                <a:spcPct val="0"/>
              </a:spcAft>
              <a:buFont typeface="Arial" charset="0"/>
              <a:buNone/>
            </a:pPr>
            <a:r>
              <a:rPr lang="en-US" altLang="en-US" sz="2400" b="1" u="sng" dirty="0">
                <a:latin typeface="Trebuchet MS" pitchFamily="34" charset="0"/>
                <a:ea typeface="ＭＳ Ｐゴシック" pitchFamily="34" charset="-128"/>
                <a:cs typeface="Arial" charset="0"/>
              </a:rPr>
              <a:t>9 Advertisers </a:t>
            </a:r>
          </a:p>
          <a:p>
            <a:pPr algn="ctr" fontAlgn="base">
              <a:spcBef>
                <a:spcPct val="0"/>
              </a:spcBef>
              <a:spcAft>
                <a:spcPct val="0"/>
              </a:spcAft>
              <a:buFont typeface="Arial" charset="0"/>
              <a:buNone/>
            </a:pPr>
            <a:r>
              <a:rPr lang="en-US" altLang="en-US" sz="2400" b="1" i="1" dirty="0">
                <a:latin typeface="Trebuchet MS" pitchFamily="34" charset="0"/>
                <a:ea typeface="ＭＳ Ｐゴシック" pitchFamily="34" charset="-128"/>
                <a:cs typeface="Arial" charset="0"/>
              </a:rPr>
              <a:t>On average:</a:t>
            </a:r>
          </a:p>
          <a:p>
            <a:pPr algn="ctr" fontAlgn="base">
              <a:spcBef>
                <a:spcPct val="0"/>
              </a:spcBef>
              <a:spcAft>
                <a:spcPct val="0"/>
              </a:spcAft>
              <a:buFont typeface="Arial" charset="0"/>
              <a:buNone/>
            </a:pPr>
            <a:r>
              <a:rPr lang="en-US" altLang="en-US" sz="2400" b="1" i="1" u="sng" dirty="0">
                <a:solidFill>
                  <a:srgbClr val="00B050"/>
                </a:solidFill>
                <a:latin typeface="Trebuchet MS" pitchFamily="34" charset="0"/>
                <a:ea typeface="ＭＳ Ｐゴシック" pitchFamily="34" charset="-128"/>
                <a:cs typeface="Arial" charset="0"/>
              </a:rPr>
              <a:t>+49% more</a:t>
            </a:r>
            <a:r>
              <a:rPr lang="en-US" altLang="en-US" sz="2400" b="1" i="1" dirty="0">
                <a:solidFill>
                  <a:srgbClr val="00B050"/>
                </a:solidFill>
                <a:latin typeface="Trebuchet MS" pitchFamily="34" charset="0"/>
                <a:ea typeface="ＭＳ Ｐゴシック" pitchFamily="34" charset="-128"/>
                <a:cs typeface="Arial" charset="0"/>
              </a:rPr>
              <a:t> </a:t>
            </a:r>
            <a:r>
              <a:rPr lang="en-US" altLang="en-US" sz="2400" b="1" i="1" dirty="0">
                <a:latin typeface="Trebuchet MS" pitchFamily="34" charset="0"/>
                <a:ea typeface="ＭＳ Ｐゴシック" pitchFamily="34" charset="-128"/>
                <a:cs typeface="Arial" charset="0"/>
              </a:rPr>
              <a:t>TV Spend</a:t>
            </a:r>
          </a:p>
          <a:p>
            <a:pPr algn="ctr" fontAlgn="base">
              <a:spcBef>
                <a:spcPct val="0"/>
              </a:spcBef>
              <a:spcAft>
                <a:spcPct val="0"/>
              </a:spcAft>
              <a:buFont typeface="Arial" charset="0"/>
              <a:buNone/>
            </a:pPr>
            <a:r>
              <a:rPr lang="en-US" altLang="en-US" sz="2400" b="1" i="1" u="sng" dirty="0">
                <a:solidFill>
                  <a:srgbClr val="00B050"/>
                </a:solidFill>
                <a:latin typeface="Trebuchet MS" pitchFamily="34" charset="0"/>
                <a:ea typeface="ＭＳ Ｐゴシック" pitchFamily="34" charset="-128"/>
                <a:cs typeface="Arial" charset="0"/>
              </a:rPr>
              <a:t>+13% more</a:t>
            </a:r>
            <a:r>
              <a:rPr lang="en-US" altLang="en-US" sz="2400" dirty="0">
                <a:solidFill>
                  <a:srgbClr val="00B050"/>
                </a:solidFill>
                <a:latin typeface="Trebuchet MS" pitchFamily="34" charset="0"/>
                <a:ea typeface="ＭＳ Ｐゴシック" pitchFamily="34" charset="-128"/>
                <a:cs typeface="Arial" charset="0"/>
              </a:rPr>
              <a:t> </a:t>
            </a:r>
            <a:r>
              <a:rPr lang="en-US" altLang="en-US" sz="2400" b="1" i="1" dirty="0">
                <a:latin typeface="Trebuchet MS" pitchFamily="34" charset="0"/>
                <a:ea typeface="ＭＳ Ｐゴシック" pitchFamily="34" charset="-128"/>
                <a:cs typeface="Arial" charset="0"/>
              </a:rPr>
              <a:t>Unique Visitors </a:t>
            </a:r>
          </a:p>
        </p:txBody>
      </p:sp>
      <p:cxnSp>
        <p:nvCxnSpPr>
          <p:cNvPr id="5" name="Straight Arrow Connector 4">
            <a:extLst>
              <a:ext uri="{FF2B5EF4-FFF2-40B4-BE49-F238E27FC236}">
                <a16:creationId xmlns:a16="http://schemas.microsoft.com/office/drawing/2014/main" id="{6DC6E09F-E55D-41AB-8E56-9CB68A571C65}"/>
              </a:ext>
            </a:extLst>
          </p:cNvPr>
          <p:cNvCxnSpPr>
            <a:cxnSpLocks/>
          </p:cNvCxnSpPr>
          <p:nvPr/>
        </p:nvCxnSpPr>
        <p:spPr>
          <a:xfrm flipV="1">
            <a:off x="8039593" y="8855535"/>
            <a:ext cx="7961573" cy="32988"/>
          </a:xfrm>
          <a:prstGeom prst="straightConnector1">
            <a:avLst/>
          </a:prstGeom>
          <a:ln w="57150">
            <a:solidFill>
              <a:schemeClr val="bg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4" name="Text Placeholder 3">
            <a:extLst>
              <a:ext uri="{FF2B5EF4-FFF2-40B4-BE49-F238E27FC236}">
                <a16:creationId xmlns:a16="http://schemas.microsoft.com/office/drawing/2014/main" id="{A0A25E23-3065-48B9-BD2E-86C12D138B32}"/>
              </a:ext>
            </a:extLst>
          </p:cNvPr>
          <p:cNvSpPr txBox="1">
            <a:spLocks/>
          </p:cNvSpPr>
          <p:nvPr/>
        </p:nvSpPr>
        <p:spPr>
          <a:xfrm>
            <a:off x="709638" y="13117419"/>
            <a:ext cx="21058730" cy="483312"/>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chemeClr val="bg1"/>
                </a:solidFill>
                <a:effectLst/>
                <a:uLnTx/>
                <a:uFillTx/>
                <a:latin typeface="Trebuchet MS"/>
                <a:ea typeface="+mn-ea"/>
                <a:cs typeface="+mn-cs"/>
              </a:rPr>
              <a:t>Source: VAB analysis of Nielsen Ad Intel data, TV spend (national cable TV, national broadcast TV, Spanish language broadcast TV, Spanish language cable TV, spot TV, syndication TV), September ‘17 – August ’19 (calendar months). VAB analysis of </a:t>
            </a:r>
            <a:r>
              <a:rPr kumimoji="0" lang="en-US" sz="1200" b="0" i="0" u="none" strike="noStrike" kern="1200" cap="none" spc="0" normalizeH="0" baseline="0" noProof="0" dirty="0" err="1">
                <a:ln>
                  <a:noFill/>
                </a:ln>
                <a:solidFill>
                  <a:schemeClr val="bg1"/>
                </a:solidFill>
                <a:effectLst/>
                <a:uLnTx/>
                <a:uFillTx/>
                <a:latin typeface="Trebuchet MS"/>
                <a:ea typeface="+mn-ea"/>
                <a:cs typeface="+mn-cs"/>
              </a:rPr>
              <a:t>Comscore</a:t>
            </a:r>
            <a:r>
              <a:rPr kumimoji="0" lang="en-US" sz="1200" b="0" i="0" u="none" strike="noStrike" kern="1200" cap="none" spc="0" normalizeH="0" baseline="0" noProof="0" dirty="0">
                <a:ln>
                  <a:noFill/>
                </a:ln>
                <a:solidFill>
                  <a:schemeClr val="bg1"/>
                </a:solidFill>
                <a:effectLst/>
                <a:uLnTx/>
                <a:uFillTx/>
                <a:latin typeface="Trebuchet MS"/>
                <a:ea typeface="+mn-ea"/>
                <a:cs typeface="+mn-cs"/>
              </a:rPr>
              <a:t> </a:t>
            </a:r>
            <a:r>
              <a:rPr kumimoji="0" lang="en-US" sz="1200" b="0" i="0" u="none" strike="noStrike" kern="1200" cap="none" spc="0" normalizeH="0" baseline="0" noProof="0" dirty="0" err="1">
                <a:ln>
                  <a:noFill/>
                </a:ln>
                <a:solidFill>
                  <a:schemeClr val="bg1"/>
                </a:solidFill>
                <a:effectLst/>
                <a:uLnTx/>
                <a:uFillTx/>
                <a:latin typeface="Trebuchet MS"/>
                <a:ea typeface="+mn-ea"/>
                <a:cs typeface="+mn-cs"/>
              </a:rPr>
              <a:t>mediametrix</a:t>
            </a:r>
            <a:r>
              <a:rPr kumimoji="0" lang="en-US" sz="1200" b="0" i="0" u="none" strike="noStrike" kern="1200" cap="none" spc="0" normalizeH="0" baseline="0" noProof="0" dirty="0">
                <a:ln>
                  <a:noFill/>
                </a:ln>
                <a:solidFill>
                  <a:schemeClr val="bg1"/>
                </a:solidFill>
                <a:effectLst/>
                <a:uLnTx/>
                <a:uFillTx/>
                <a:latin typeface="Trebuchet MS"/>
                <a:ea typeface="+mn-ea"/>
                <a:cs typeface="+mn-cs"/>
              </a:rPr>
              <a:t> multiplatform media trend data; total audience (Desktop P2+, Mobile 18+), September ’17 – August ’19 (calendar months).</a:t>
            </a:r>
          </a:p>
        </p:txBody>
      </p:sp>
      <p:pic>
        <p:nvPicPr>
          <p:cNvPr id="15" name="Picture 14" descr="A close up of a sign&#10;&#10;Description automatically generated">
            <a:extLst>
              <a:ext uri="{FF2B5EF4-FFF2-40B4-BE49-F238E27FC236}">
                <a16:creationId xmlns:a16="http://schemas.microsoft.com/office/drawing/2014/main" id="{7195ECCE-F8FC-474E-85DD-C17A351A20A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49361" y="12913357"/>
            <a:ext cx="1328176" cy="699369"/>
          </a:xfrm>
          <a:prstGeom prst="rect">
            <a:avLst/>
          </a:prstGeom>
        </p:spPr>
      </p:pic>
      <p:sp>
        <p:nvSpPr>
          <p:cNvPr id="16" name="Rectangle 30">
            <a:extLst>
              <a:ext uri="{FF2B5EF4-FFF2-40B4-BE49-F238E27FC236}">
                <a16:creationId xmlns:a16="http://schemas.microsoft.com/office/drawing/2014/main" id="{FFA1FC52-BEA3-49C2-8DB1-32F38D613DD4}"/>
              </a:ext>
            </a:extLst>
          </p:cNvPr>
          <p:cNvSpPr>
            <a:spLocks noChangeArrowheads="1"/>
          </p:cNvSpPr>
          <p:nvPr/>
        </p:nvSpPr>
        <p:spPr bwMode="auto">
          <a:xfrm>
            <a:off x="2613205" y="11728912"/>
            <a:ext cx="5168163" cy="483312"/>
          </a:xfrm>
          <a:prstGeom prst="rect">
            <a:avLst/>
          </a:prstGeom>
          <a:solidFill>
            <a:schemeClr val="bg1"/>
          </a:solidFill>
          <a:ln>
            <a:solidFill>
              <a:schemeClr val="tx1"/>
            </a:solid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0"/>
              </a:spcBef>
              <a:spcAft>
                <a:spcPct val="0"/>
              </a:spcAft>
              <a:buFont typeface="Arial" charset="0"/>
              <a:buNone/>
            </a:pPr>
            <a:r>
              <a:rPr lang="en-US" altLang="en-US" sz="2000" i="1" u="sng" dirty="0">
                <a:solidFill>
                  <a:srgbClr val="00B050"/>
                </a:solidFill>
                <a:latin typeface="Trebuchet MS" pitchFamily="34" charset="0"/>
                <a:ea typeface="ＭＳ Ｐゴシック" pitchFamily="34" charset="-128"/>
                <a:cs typeface="Arial" charset="0"/>
              </a:rPr>
              <a:t>+2.2MM</a:t>
            </a:r>
            <a:r>
              <a:rPr lang="en-US" altLang="en-US" sz="2000" i="1" dirty="0">
                <a:solidFill>
                  <a:srgbClr val="00B050"/>
                </a:solidFill>
                <a:latin typeface="Trebuchet MS" pitchFamily="34" charset="0"/>
                <a:ea typeface="ＭＳ Ｐゴシック" pitchFamily="34" charset="-128"/>
                <a:cs typeface="Arial" charset="0"/>
              </a:rPr>
              <a:t> </a:t>
            </a:r>
            <a:r>
              <a:rPr lang="en-US" altLang="en-US" sz="2000" i="1" dirty="0">
                <a:latin typeface="Trebuchet MS" pitchFamily="34" charset="0"/>
                <a:ea typeface="ＭＳ Ｐゴシック" pitchFamily="34" charset="-128"/>
                <a:cs typeface="Arial" charset="0"/>
              </a:rPr>
              <a:t>Avg Monthly </a:t>
            </a:r>
            <a:r>
              <a:rPr lang="en-US" altLang="en-US" sz="2000" i="1" dirty="0" err="1">
                <a:latin typeface="Trebuchet MS" pitchFamily="34" charset="0"/>
                <a:ea typeface="ＭＳ Ｐゴシック" pitchFamily="34" charset="-128"/>
                <a:cs typeface="Arial" charset="0"/>
              </a:rPr>
              <a:t>Uniques</a:t>
            </a:r>
            <a:r>
              <a:rPr lang="en-US" altLang="en-US" sz="2000" i="1" dirty="0">
                <a:latin typeface="Trebuchet MS" pitchFamily="34" charset="0"/>
                <a:ea typeface="ＭＳ Ｐゴシック" pitchFamily="34" charset="-128"/>
                <a:cs typeface="Arial" charset="0"/>
              </a:rPr>
              <a:t> Increase</a:t>
            </a:r>
          </a:p>
        </p:txBody>
      </p:sp>
      <p:sp>
        <p:nvSpPr>
          <p:cNvPr id="17" name="Rectangle 30">
            <a:extLst>
              <a:ext uri="{FF2B5EF4-FFF2-40B4-BE49-F238E27FC236}">
                <a16:creationId xmlns:a16="http://schemas.microsoft.com/office/drawing/2014/main" id="{B0CB4D23-DA6E-4CF9-917D-A7CEDFBBC5CA}"/>
              </a:ext>
            </a:extLst>
          </p:cNvPr>
          <p:cNvSpPr>
            <a:spLocks noChangeArrowheads="1"/>
          </p:cNvSpPr>
          <p:nvPr/>
        </p:nvSpPr>
        <p:spPr bwMode="auto">
          <a:xfrm>
            <a:off x="16248512" y="11719951"/>
            <a:ext cx="5122481" cy="483312"/>
          </a:xfrm>
          <a:prstGeom prst="rect">
            <a:avLst/>
          </a:prstGeom>
          <a:solidFill>
            <a:schemeClr val="bg1"/>
          </a:solidFill>
          <a:ln>
            <a:solidFill>
              <a:schemeClr val="tx1"/>
            </a:solid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0"/>
              </a:spcBef>
              <a:spcAft>
                <a:spcPct val="0"/>
              </a:spcAft>
              <a:buFont typeface="Arial" charset="0"/>
              <a:buNone/>
            </a:pPr>
            <a:r>
              <a:rPr lang="en-US" altLang="en-US" sz="2000" i="1" u="sng" dirty="0">
                <a:solidFill>
                  <a:srgbClr val="FF0000"/>
                </a:solidFill>
                <a:latin typeface="Trebuchet MS" pitchFamily="34" charset="0"/>
                <a:ea typeface="ＭＳ Ｐゴシック" pitchFamily="34" charset="-128"/>
                <a:cs typeface="Arial" charset="0"/>
              </a:rPr>
              <a:t>-1.4MM</a:t>
            </a:r>
            <a:r>
              <a:rPr lang="en-US" altLang="en-US" sz="2000" i="1" dirty="0">
                <a:solidFill>
                  <a:srgbClr val="FF0000"/>
                </a:solidFill>
                <a:latin typeface="Trebuchet MS" pitchFamily="34" charset="0"/>
                <a:ea typeface="ＭＳ Ｐゴシック" pitchFamily="34" charset="-128"/>
                <a:cs typeface="Arial" charset="0"/>
              </a:rPr>
              <a:t> </a:t>
            </a:r>
            <a:r>
              <a:rPr lang="en-US" altLang="en-US" sz="2000" i="1" dirty="0">
                <a:latin typeface="Trebuchet MS" pitchFamily="34" charset="0"/>
                <a:ea typeface="ＭＳ Ｐゴシック" pitchFamily="34" charset="-128"/>
                <a:cs typeface="Arial" charset="0"/>
              </a:rPr>
              <a:t>Avg Monthly </a:t>
            </a:r>
            <a:r>
              <a:rPr lang="en-US" altLang="en-US" sz="2000" i="1" dirty="0" err="1">
                <a:latin typeface="Trebuchet MS" pitchFamily="34" charset="0"/>
                <a:ea typeface="ＭＳ Ｐゴシック" pitchFamily="34" charset="-128"/>
                <a:cs typeface="Arial" charset="0"/>
              </a:rPr>
              <a:t>Uniques</a:t>
            </a:r>
            <a:r>
              <a:rPr lang="en-US" altLang="en-US" sz="2000" i="1" dirty="0">
                <a:latin typeface="Trebuchet MS" pitchFamily="34" charset="0"/>
                <a:ea typeface="ＭＳ Ｐゴシック" pitchFamily="34" charset="-128"/>
                <a:cs typeface="Arial" charset="0"/>
              </a:rPr>
              <a:t> Decrease</a:t>
            </a:r>
          </a:p>
        </p:txBody>
      </p:sp>
    </p:spTree>
    <p:extLst>
      <p:ext uri="{BB962C8B-B14F-4D97-AF65-F5344CB8AC3E}">
        <p14:creationId xmlns:p14="http://schemas.microsoft.com/office/powerpoint/2010/main" val="3840670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406741-2E83-41B0-B23F-BA18E927C2CD}"/>
              </a:ext>
            </a:extLst>
          </p:cNvPr>
          <p:cNvSpPr/>
          <p:nvPr/>
        </p:nvSpPr>
        <p:spPr>
          <a:xfrm>
            <a:off x="2125682" y="10827420"/>
            <a:ext cx="19780416" cy="954106"/>
          </a:xfrm>
          <a:prstGeom prst="rect">
            <a:avLst/>
          </a:prstGeom>
          <a:solidFill>
            <a:srgbClr val="00B050"/>
          </a:solidFill>
          <a:ln w="9525">
            <a:solidFill>
              <a:schemeClr val="tx1"/>
            </a:solidFill>
            <a:miter lim="800000"/>
            <a:headEnd/>
            <a:tailEnd/>
          </a:ln>
        </p:spPr>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2" name="Rectangle 81">
            <a:extLst>
              <a:ext uri="{FF2B5EF4-FFF2-40B4-BE49-F238E27FC236}">
                <a16:creationId xmlns:a16="http://schemas.microsoft.com/office/drawing/2014/main" id="{13D3C1C9-FDC7-4C12-A932-3428FB55C593}"/>
              </a:ext>
            </a:extLst>
          </p:cNvPr>
          <p:cNvSpPr/>
          <p:nvPr/>
        </p:nvSpPr>
        <p:spPr>
          <a:xfrm>
            <a:off x="2125357" y="6690205"/>
            <a:ext cx="19772741" cy="954106"/>
          </a:xfrm>
          <a:prstGeom prst="rect">
            <a:avLst/>
          </a:prstGeom>
          <a:solidFill>
            <a:srgbClr val="00B050"/>
          </a:solidFill>
          <a:ln w="9525">
            <a:solidFill>
              <a:schemeClr val="tx1"/>
            </a:solidFill>
            <a:miter lim="800000"/>
            <a:headEnd/>
            <a:tailEnd/>
          </a:ln>
        </p:spPr>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6</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7" name="Rectangle 30">
            <a:extLst>
              <a:ext uri="{FF2B5EF4-FFF2-40B4-BE49-F238E27FC236}">
                <a16:creationId xmlns:a16="http://schemas.microsoft.com/office/drawing/2014/main" id="{C806A2C5-DD45-4A1B-B166-2972B9593FE6}"/>
              </a:ext>
            </a:extLst>
          </p:cNvPr>
          <p:cNvSpPr>
            <a:spLocks noChangeArrowheads="1"/>
          </p:cNvSpPr>
          <p:nvPr/>
        </p:nvSpPr>
        <p:spPr bwMode="auto">
          <a:xfrm>
            <a:off x="2004224" y="7951429"/>
            <a:ext cx="6651684" cy="649287"/>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sng" strike="noStrike" kern="1200" cap="none" spc="0" normalizeH="0" baseline="0" noProof="0" dirty="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Avg</a:t>
            </a:r>
            <a:r>
              <a:rPr kumimoji="0" lang="en-US" altLang="en-US" sz="2800" b="1" i="0" u="sng"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Monthly Unique Visitors (000): </a:t>
            </a:r>
            <a:endParaRPr kumimoji="0" lang="en-US" altLang="en-US" sz="2800" b="0" i="0" u="sng"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30">
            <a:extLst>
              <a:ext uri="{FF2B5EF4-FFF2-40B4-BE49-F238E27FC236}">
                <a16:creationId xmlns:a16="http://schemas.microsoft.com/office/drawing/2014/main" id="{FA9BE497-6DA4-4A66-B47B-D1FA4A3BEC3A}"/>
              </a:ext>
            </a:extLst>
          </p:cNvPr>
          <p:cNvSpPr>
            <a:spLocks noChangeArrowheads="1"/>
          </p:cNvSpPr>
          <p:nvPr/>
        </p:nvSpPr>
        <p:spPr bwMode="auto">
          <a:xfrm>
            <a:off x="5496905" y="11010153"/>
            <a:ext cx="3145221" cy="5334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Difference:</a:t>
            </a:r>
            <a:endParaRPr kumimoji="0" lang="en-US" altLang="en-US"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 name="Rectangle 57">
            <a:extLst>
              <a:ext uri="{FF2B5EF4-FFF2-40B4-BE49-F238E27FC236}">
                <a16:creationId xmlns:a16="http://schemas.microsoft.com/office/drawing/2014/main" id="{4F99063F-92EC-437D-B9C2-3CC7194B4ED7}"/>
              </a:ext>
            </a:extLst>
          </p:cNvPr>
          <p:cNvSpPr>
            <a:spLocks noChangeArrowheads="1"/>
          </p:cNvSpPr>
          <p:nvPr/>
        </p:nvSpPr>
        <p:spPr bwMode="auto">
          <a:xfrm>
            <a:off x="12890625" y="1108635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+6%</a:t>
            </a:r>
            <a:endParaRPr kumimoji="0" lang="en-US" altLang="en-US"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6" name="Rectangle 30">
            <a:extLst>
              <a:ext uri="{FF2B5EF4-FFF2-40B4-BE49-F238E27FC236}">
                <a16:creationId xmlns:a16="http://schemas.microsoft.com/office/drawing/2014/main" id="{4A35AEC0-B780-4998-A4E0-A8C3224A1645}"/>
              </a:ext>
            </a:extLst>
          </p:cNvPr>
          <p:cNvSpPr>
            <a:spLocks noChangeArrowheads="1"/>
          </p:cNvSpPr>
          <p:nvPr/>
        </p:nvSpPr>
        <p:spPr bwMode="auto">
          <a:xfrm>
            <a:off x="4763541" y="8881232"/>
            <a:ext cx="3878585" cy="4937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Sep ‘17 - Aug ’18:</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7" name="Rectangle 30">
            <a:extLst>
              <a:ext uri="{FF2B5EF4-FFF2-40B4-BE49-F238E27FC236}">
                <a16:creationId xmlns:a16="http://schemas.microsoft.com/office/drawing/2014/main" id="{C3ED6E38-537F-4B02-B3F8-F5E45351ABEF}"/>
              </a:ext>
            </a:extLst>
          </p:cNvPr>
          <p:cNvSpPr>
            <a:spLocks noChangeArrowheads="1"/>
          </p:cNvSpPr>
          <p:nvPr/>
        </p:nvSpPr>
        <p:spPr bwMode="auto">
          <a:xfrm>
            <a:off x="5148605" y="9845825"/>
            <a:ext cx="3493521" cy="5699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Sep ‘18 – Aug ‘19:</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5" name="Rectangle 57">
            <a:extLst>
              <a:ext uri="{FF2B5EF4-FFF2-40B4-BE49-F238E27FC236}">
                <a16:creationId xmlns:a16="http://schemas.microsoft.com/office/drawing/2014/main" id="{CD63ABA9-3BED-47AC-B652-2A0005109C06}"/>
              </a:ext>
            </a:extLst>
          </p:cNvPr>
          <p:cNvSpPr>
            <a:spLocks noChangeArrowheads="1"/>
          </p:cNvSpPr>
          <p:nvPr/>
        </p:nvSpPr>
        <p:spPr bwMode="auto">
          <a:xfrm>
            <a:off x="9702043" y="1108635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+58%</a:t>
            </a:r>
            <a:endParaRPr kumimoji="0" lang="en-US" altLang="en-US"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7" name="Rectangle 30">
            <a:extLst>
              <a:ext uri="{FF2B5EF4-FFF2-40B4-BE49-F238E27FC236}">
                <a16:creationId xmlns:a16="http://schemas.microsoft.com/office/drawing/2014/main" id="{A0EA097F-3B6B-4B0C-896C-3BC469F79D9F}"/>
              </a:ext>
            </a:extLst>
          </p:cNvPr>
          <p:cNvSpPr>
            <a:spLocks noChangeArrowheads="1"/>
          </p:cNvSpPr>
          <p:nvPr/>
        </p:nvSpPr>
        <p:spPr bwMode="auto">
          <a:xfrm>
            <a:off x="2125357" y="2185333"/>
            <a:ext cx="19772741" cy="914475"/>
          </a:xfrm>
          <a:prstGeom prst="rect">
            <a:avLst/>
          </a:prstGeom>
          <a:solidFill>
            <a:srgbClr val="00B050"/>
          </a:solidFill>
          <a:ln w="9525">
            <a:solidFill>
              <a:schemeClr val="tx1"/>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TV Spend </a:t>
            </a:r>
            <a:r>
              <a:rPr lang="en-US" altLang="en-US" b="1" dirty="0">
                <a:solidFill>
                  <a:srgbClr val="FFFFFF"/>
                </a:solidFill>
                <a:latin typeface="Open Sans" panose="020B0606030504020204" pitchFamily="34" charset="0"/>
                <a:ea typeface="Open Sans" panose="020B0606030504020204" pitchFamily="34" charset="0"/>
                <a:cs typeface="Open Sans" panose="020B0606030504020204" pitchFamily="34" charset="0"/>
              </a:rPr>
              <a:t>Up</a:t>
            </a:r>
            <a:r>
              <a:rPr kumimoji="0" lang="en-US" altLang="en-US" sz="32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 Website Traffic Up</a:t>
            </a:r>
          </a:p>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20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(12-Month vs. 12-Month Comparison: Sep ’17 – Aug ’18 vs. Sep ‘18 – Aug ‘19)</a:t>
            </a:r>
            <a:endParaRPr kumimoji="0" lang="en-US" altLang="en-US" sz="2000" b="0" i="1" u="sng"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5" name="Rectangle 57">
            <a:extLst>
              <a:ext uri="{FF2B5EF4-FFF2-40B4-BE49-F238E27FC236}">
                <a16:creationId xmlns:a16="http://schemas.microsoft.com/office/drawing/2014/main" id="{133DE2A8-BA8C-42DB-821D-2FF87B80653B}"/>
              </a:ext>
            </a:extLst>
          </p:cNvPr>
          <p:cNvSpPr>
            <a:spLocks noChangeArrowheads="1"/>
          </p:cNvSpPr>
          <p:nvPr/>
        </p:nvSpPr>
        <p:spPr bwMode="auto">
          <a:xfrm>
            <a:off x="16187306" y="1108635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+21%</a:t>
            </a:r>
            <a:endParaRPr kumimoji="0" lang="en-US" altLang="en-US"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7" name="Rectangle 30">
            <a:extLst>
              <a:ext uri="{FF2B5EF4-FFF2-40B4-BE49-F238E27FC236}">
                <a16:creationId xmlns:a16="http://schemas.microsoft.com/office/drawing/2014/main" id="{84D75BB3-E691-4AD6-A691-4F7756EBC40E}"/>
              </a:ext>
            </a:extLst>
          </p:cNvPr>
          <p:cNvSpPr>
            <a:spLocks noChangeArrowheads="1"/>
          </p:cNvSpPr>
          <p:nvPr/>
        </p:nvSpPr>
        <p:spPr bwMode="auto">
          <a:xfrm>
            <a:off x="9702043" y="8937588"/>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1,317</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8" name="Rectangle 30">
            <a:extLst>
              <a:ext uri="{FF2B5EF4-FFF2-40B4-BE49-F238E27FC236}">
                <a16:creationId xmlns:a16="http://schemas.microsoft.com/office/drawing/2014/main" id="{47E7521C-B687-4BAF-97C5-2675307E0943}"/>
              </a:ext>
            </a:extLst>
          </p:cNvPr>
          <p:cNvSpPr>
            <a:spLocks noChangeArrowheads="1"/>
          </p:cNvSpPr>
          <p:nvPr/>
        </p:nvSpPr>
        <p:spPr bwMode="auto">
          <a:xfrm>
            <a:off x="9702043" y="9940281"/>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2,082</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9" name="Rectangle 30">
            <a:extLst>
              <a:ext uri="{FF2B5EF4-FFF2-40B4-BE49-F238E27FC236}">
                <a16:creationId xmlns:a16="http://schemas.microsoft.com/office/drawing/2014/main" id="{B410CBD9-58F9-4A62-94AB-FF5A9B9883ED}"/>
              </a:ext>
            </a:extLst>
          </p:cNvPr>
          <p:cNvSpPr>
            <a:spLocks noChangeArrowheads="1"/>
          </p:cNvSpPr>
          <p:nvPr/>
        </p:nvSpPr>
        <p:spPr bwMode="auto">
          <a:xfrm>
            <a:off x="12890625" y="8937588"/>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32,200</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0" name="Rectangle 30">
            <a:extLst>
              <a:ext uri="{FF2B5EF4-FFF2-40B4-BE49-F238E27FC236}">
                <a16:creationId xmlns:a16="http://schemas.microsoft.com/office/drawing/2014/main" id="{DA594024-4220-4504-A344-227F0875FE1C}"/>
              </a:ext>
            </a:extLst>
          </p:cNvPr>
          <p:cNvSpPr>
            <a:spLocks noChangeArrowheads="1"/>
          </p:cNvSpPr>
          <p:nvPr/>
        </p:nvSpPr>
        <p:spPr bwMode="auto">
          <a:xfrm>
            <a:off x="12890625" y="9940281"/>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34,262</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1" name="Rectangle 30">
            <a:extLst>
              <a:ext uri="{FF2B5EF4-FFF2-40B4-BE49-F238E27FC236}">
                <a16:creationId xmlns:a16="http://schemas.microsoft.com/office/drawing/2014/main" id="{23FB9623-F4B0-429C-83BF-1015B7EC38E6}"/>
              </a:ext>
            </a:extLst>
          </p:cNvPr>
          <p:cNvSpPr>
            <a:spLocks noChangeArrowheads="1"/>
          </p:cNvSpPr>
          <p:nvPr/>
        </p:nvSpPr>
        <p:spPr bwMode="auto">
          <a:xfrm>
            <a:off x="16187306" y="8937588"/>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2,510</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2" name="Rectangle 30">
            <a:extLst>
              <a:ext uri="{FF2B5EF4-FFF2-40B4-BE49-F238E27FC236}">
                <a16:creationId xmlns:a16="http://schemas.microsoft.com/office/drawing/2014/main" id="{DA7F9D52-8113-46EA-9B90-18729AAC1425}"/>
              </a:ext>
            </a:extLst>
          </p:cNvPr>
          <p:cNvSpPr>
            <a:spLocks noChangeArrowheads="1"/>
          </p:cNvSpPr>
          <p:nvPr/>
        </p:nvSpPr>
        <p:spPr bwMode="auto">
          <a:xfrm>
            <a:off x="16187306" y="9940281"/>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3,048</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0" name="Rectangle 30">
            <a:extLst>
              <a:ext uri="{FF2B5EF4-FFF2-40B4-BE49-F238E27FC236}">
                <a16:creationId xmlns:a16="http://schemas.microsoft.com/office/drawing/2014/main" id="{46DAE901-A482-4952-B0ED-05CEDA047970}"/>
              </a:ext>
            </a:extLst>
          </p:cNvPr>
          <p:cNvSpPr>
            <a:spLocks noChangeArrowheads="1"/>
          </p:cNvSpPr>
          <p:nvPr/>
        </p:nvSpPr>
        <p:spPr bwMode="auto">
          <a:xfrm>
            <a:off x="3189420" y="3814214"/>
            <a:ext cx="5466488" cy="649287"/>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sng"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Avg Monthly TV Spend (000): </a:t>
            </a:r>
            <a:endParaRPr kumimoji="0" lang="en-US" altLang="en-US" sz="2800" b="0" i="0" u="sng"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1" name="Rectangle 30">
            <a:extLst>
              <a:ext uri="{FF2B5EF4-FFF2-40B4-BE49-F238E27FC236}">
                <a16:creationId xmlns:a16="http://schemas.microsoft.com/office/drawing/2014/main" id="{A7A6ACDC-3178-45DD-9FD1-50562B7C59E1}"/>
              </a:ext>
            </a:extLst>
          </p:cNvPr>
          <p:cNvSpPr>
            <a:spLocks noChangeArrowheads="1"/>
          </p:cNvSpPr>
          <p:nvPr/>
        </p:nvSpPr>
        <p:spPr bwMode="auto">
          <a:xfrm>
            <a:off x="5487941" y="6872938"/>
            <a:ext cx="3145221" cy="5334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Difference:</a:t>
            </a:r>
            <a:endParaRPr kumimoji="0" lang="en-US" altLang="en-US"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3" name="Rectangle 57">
            <a:extLst>
              <a:ext uri="{FF2B5EF4-FFF2-40B4-BE49-F238E27FC236}">
                <a16:creationId xmlns:a16="http://schemas.microsoft.com/office/drawing/2014/main" id="{0D1DAD02-0AD0-4D50-A098-DAEE4AEEB4C9}"/>
              </a:ext>
            </a:extLst>
          </p:cNvPr>
          <p:cNvSpPr>
            <a:spLocks noChangeArrowheads="1"/>
          </p:cNvSpPr>
          <p:nvPr/>
        </p:nvSpPr>
        <p:spPr bwMode="auto">
          <a:xfrm>
            <a:off x="12881661" y="6949138"/>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+10%</a:t>
            </a:r>
            <a:endParaRPr kumimoji="0" lang="en-US" altLang="en-US"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7" name="Rectangle 30">
            <a:extLst>
              <a:ext uri="{FF2B5EF4-FFF2-40B4-BE49-F238E27FC236}">
                <a16:creationId xmlns:a16="http://schemas.microsoft.com/office/drawing/2014/main" id="{DA4E2FE2-1373-423E-8965-DA149FD04E91}"/>
              </a:ext>
            </a:extLst>
          </p:cNvPr>
          <p:cNvSpPr>
            <a:spLocks noChangeArrowheads="1"/>
          </p:cNvSpPr>
          <p:nvPr/>
        </p:nvSpPr>
        <p:spPr bwMode="auto">
          <a:xfrm>
            <a:off x="4754577" y="4744017"/>
            <a:ext cx="3878585" cy="4937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Sep ‘17 - Aug ’18:</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8" name="Rectangle 30">
            <a:extLst>
              <a:ext uri="{FF2B5EF4-FFF2-40B4-BE49-F238E27FC236}">
                <a16:creationId xmlns:a16="http://schemas.microsoft.com/office/drawing/2014/main" id="{50825CF9-62BA-4352-A66C-959B3A635CDD}"/>
              </a:ext>
            </a:extLst>
          </p:cNvPr>
          <p:cNvSpPr>
            <a:spLocks noChangeArrowheads="1"/>
          </p:cNvSpPr>
          <p:nvPr/>
        </p:nvSpPr>
        <p:spPr bwMode="auto">
          <a:xfrm>
            <a:off x="5139641" y="5708610"/>
            <a:ext cx="3493521" cy="5699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Sep ‘18 – Aug ‘19:</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9" name="Rectangle 57">
            <a:extLst>
              <a:ext uri="{FF2B5EF4-FFF2-40B4-BE49-F238E27FC236}">
                <a16:creationId xmlns:a16="http://schemas.microsoft.com/office/drawing/2014/main" id="{2AD8120A-F847-4271-91F4-05E0D30B76F6}"/>
              </a:ext>
            </a:extLst>
          </p:cNvPr>
          <p:cNvSpPr>
            <a:spLocks noChangeArrowheads="1"/>
          </p:cNvSpPr>
          <p:nvPr/>
        </p:nvSpPr>
        <p:spPr bwMode="auto">
          <a:xfrm>
            <a:off x="9693079" y="6949138"/>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+50%</a:t>
            </a:r>
            <a:endParaRPr kumimoji="0" lang="en-US" altLang="en-US"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1" name="Rectangle 57">
            <a:extLst>
              <a:ext uri="{FF2B5EF4-FFF2-40B4-BE49-F238E27FC236}">
                <a16:creationId xmlns:a16="http://schemas.microsoft.com/office/drawing/2014/main" id="{E542F320-D24A-4850-B7D5-A4860B81BA38}"/>
              </a:ext>
            </a:extLst>
          </p:cNvPr>
          <p:cNvSpPr>
            <a:spLocks noChangeArrowheads="1"/>
          </p:cNvSpPr>
          <p:nvPr/>
        </p:nvSpPr>
        <p:spPr bwMode="auto">
          <a:xfrm>
            <a:off x="16178342" y="6949138"/>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+41%</a:t>
            </a:r>
            <a:endParaRPr kumimoji="0" lang="en-US" altLang="en-US"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3" name="Rectangle 30">
            <a:extLst>
              <a:ext uri="{FF2B5EF4-FFF2-40B4-BE49-F238E27FC236}">
                <a16:creationId xmlns:a16="http://schemas.microsoft.com/office/drawing/2014/main" id="{9F23C9AB-11B7-45D8-B07C-321E50A20282}"/>
              </a:ext>
            </a:extLst>
          </p:cNvPr>
          <p:cNvSpPr>
            <a:spLocks noChangeArrowheads="1"/>
          </p:cNvSpPr>
          <p:nvPr/>
        </p:nvSpPr>
        <p:spPr bwMode="auto">
          <a:xfrm>
            <a:off x="9693079" y="480037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$2,505</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4" name="Rectangle 30">
            <a:extLst>
              <a:ext uri="{FF2B5EF4-FFF2-40B4-BE49-F238E27FC236}">
                <a16:creationId xmlns:a16="http://schemas.microsoft.com/office/drawing/2014/main" id="{2FE92E56-049F-4FFC-BC71-D14F51F6D98F}"/>
              </a:ext>
            </a:extLst>
          </p:cNvPr>
          <p:cNvSpPr>
            <a:spLocks noChangeArrowheads="1"/>
          </p:cNvSpPr>
          <p:nvPr/>
        </p:nvSpPr>
        <p:spPr bwMode="auto">
          <a:xfrm>
            <a:off x="9535585" y="5803066"/>
            <a:ext cx="1691020"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$3,761</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5" name="Rectangle 30">
            <a:extLst>
              <a:ext uri="{FF2B5EF4-FFF2-40B4-BE49-F238E27FC236}">
                <a16:creationId xmlns:a16="http://schemas.microsoft.com/office/drawing/2014/main" id="{93896F58-B59B-4EDE-B5EA-C85F4E84DFF4}"/>
              </a:ext>
            </a:extLst>
          </p:cNvPr>
          <p:cNvSpPr>
            <a:spLocks noChangeArrowheads="1"/>
          </p:cNvSpPr>
          <p:nvPr/>
        </p:nvSpPr>
        <p:spPr bwMode="auto">
          <a:xfrm>
            <a:off x="12881661" y="480037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$14,577</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6" name="Rectangle 30">
            <a:extLst>
              <a:ext uri="{FF2B5EF4-FFF2-40B4-BE49-F238E27FC236}">
                <a16:creationId xmlns:a16="http://schemas.microsoft.com/office/drawing/2014/main" id="{8DF5F171-AB8A-46A8-B921-C1484E6C30D3}"/>
              </a:ext>
            </a:extLst>
          </p:cNvPr>
          <p:cNvSpPr>
            <a:spLocks noChangeArrowheads="1"/>
          </p:cNvSpPr>
          <p:nvPr/>
        </p:nvSpPr>
        <p:spPr bwMode="auto">
          <a:xfrm>
            <a:off x="12724167" y="5803066"/>
            <a:ext cx="1691019"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$16,095</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7" name="Rectangle 30">
            <a:extLst>
              <a:ext uri="{FF2B5EF4-FFF2-40B4-BE49-F238E27FC236}">
                <a16:creationId xmlns:a16="http://schemas.microsoft.com/office/drawing/2014/main" id="{597D7886-6807-41C9-AFA0-D50C31FA221A}"/>
              </a:ext>
            </a:extLst>
          </p:cNvPr>
          <p:cNvSpPr>
            <a:spLocks noChangeArrowheads="1"/>
          </p:cNvSpPr>
          <p:nvPr/>
        </p:nvSpPr>
        <p:spPr bwMode="auto">
          <a:xfrm>
            <a:off x="16178342" y="480037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$192</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8" name="Rectangle 30">
            <a:extLst>
              <a:ext uri="{FF2B5EF4-FFF2-40B4-BE49-F238E27FC236}">
                <a16:creationId xmlns:a16="http://schemas.microsoft.com/office/drawing/2014/main" id="{0FFD788F-EABF-47EA-9942-83B4B1F6C896}"/>
              </a:ext>
            </a:extLst>
          </p:cNvPr>
          <p:cNvSpPr>
            <a:spLocks noChangeArrowheads="1"/>
          </p:cNvSpPr>
          <p:nvPr/>
        </p:nvSpPr>
        <p:spPr bwMode="auto">
          <a:xfrm>
            <a:off x="16005318" y="5803066"/>
            <a:ext cx="1706550"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$271</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5" name="Rectangle 30">
            <a:extLst>
              <a:ext uri="{FF2B5EF4-FFF2-40B4-BE49-F238E27FC236}">
                <a16:creationId xmlns:a16="http://schemas.microsoft.com/office/drawing/2014/main" id="{0188A1E1-06F8-4442-9876-B00E684EDEC6}"/>
              </a:ext>
            </a:extLst>
          </p:cNvPr>
          <p:cNvSpPr>
            <a:spLocks noChangeArrowheads="1"/>
          </p:cNvSpPr>
          <p:nvPr/>
        </p:nvSpPr>
        <p:spPr bwMode="auto">
          <a:xfrm>
            <a:off x="2125357" y="12055621"/>
            <a:ext cx="6530551" cy="5699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0"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Avg Monthly Unique Visitors Increase (000):</a:t>
            </a:r>
          </a:p>
        </p:txBody>
      </p:sp>
      <p:sp>
        <p:nvSpPr>
          <p:cNvPr id="116" name="Rectangle 30">
            <a:extLst>
              <a:ext uri="{FF2B5EF4-FFF2-40B4-BE49-F238E27FC236}">
                <a16:creationId xmlns:a16="http://schemas.microsoft.com/office/drawing/2014/main" id="{8F001C3F-D793-40E9-BD3E-217975C53AB9}"/>
              </a:ext>
            </a:extLst>
          </p:cNvPr>
          <p:cNvSpPr>
            <a:spLocks noChangeArrowheads="1"/>
          </p:cNvSpPr>
          <p:nvPr/>
        </p:nvSpPr>
        <p:spPr bwMode="auto">
          <a:xfrm>
            <a:off x="9706526" y="1215007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0"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+764</a:t>
            </a:r>
          </a:p>
        </p:txBody>
      </p:sp>
      <p:sp>
        <p:nvSpPr>
          <p:cNvPr id="117" name="Rectangle 30">
            <a:extLst>
              <a:ext uri="{FF2B5EF4-FFF2-40B4-BE49-F238E27FC236}">
                <a16:creationId xmlns:a16="http://schemas.microsoft.com/office/drawing/2014/main" id="{523D8E9D-CBE3-4C6F-8E7A-4002A287139C}"/>
              </a:ext>
            </a:extLst>
          </p:cNvPr>
          <p:cNvSpPr>
            <a:spLocks noChangeArrowheads="1"/>
          </p:cNvSpPr>
          <p:nvPr/>
        </p:nvSpPr>
        <p:spPr bwMode="auto">
          <a:xfrm>
            <a:off x="12895108" y="1215007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0"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+2,062</a:t>
            </a:r>
          </a:p>
        </p:txBody>
      </p:sp>
      <p:sp>
        <p:nvSpPr>
          <p:cNvPr id="118" name="Rectangle 30">
            <a:extLst>
              <a:ext uri="{FF2B5EF4-FFF2-40B4-BE49-F238E27FC236}">
                <a16:creationId xmlns:a16="http://schemas.microsoft.com/office/drawing/2014/main" id="{F7255171-55C9-4DBD-8E5A-C7FC91FD5C9D}"/>
              </a:ext>
            </a:extLst>
          </p:cNvPr>
          <p:cNvSpPr>
            <a:spLocks noChangeArrowheads="1"/>
          </p:cNvSpPr>
          <p:nvPr/>
        </p:nvSpPr>
        <p:spPr bwMode="auto">
          <a:xfrm>
            <a:off x="16191789" y="1215007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0"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+537</a:t>
            </a:r>
          </a:p>
        </p:txBody>
      </p:sp>
      <p:sp>
        <p:nvSpPr>
          <p:cNvPr id="71" name="TextBox 70">
            <a:extLst>
              <a:ext uri="{FF2B5EF4-FFF2-40B4-BE49-F238E27FC236}">
                <a16:creationId xmlns:a16="http://schemas.microsoft.com/office/drawing/2014/main" id="{F75510F3-E9B8-4BC1-A2CC-60D71560C217}"/>
              </a:ext>
            </a:extLst>
          </p:cNvPr>
          <p:cNvSpPr txBox="1"/>
          <p:nvPr/>
        </p:nvSpPr>
        <p:spPr>
          <a:xfrm>
            <a:off x="517849" y="449048"/>
            <a:ext cx="23434681" cy="1446550"/>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 Tight </a:t>
            </a:r>
            <a:r>
              <a:rPr kumimoji="0" lang="en-US" sz="4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Positive Correlation </a:t>
            </a:r>
            <a:r>
              <a:rPr kumimoji="0" lang="en-US" sz="4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Exists Between TV Spend And Website Traffic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For Credit Card Brands That Increased Their TV Investment</a:t>
            </a:r>
          </a:p>
        </p:txBody>
      </p:sp>
      <p:pic>
        <p:nvPicPr>
          <p:cNvPr id="70" name="Picture 6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70323" y="13063726"/>
            <a:ext cx="1139485" cy="600010"/>
          </a:xfrm>
          <a:prstGeom prst="rect">
            <a:avLst/>
          </a:prstGeom>
        </p:spPr>
      </p:pic>
      <p:sp>
        <p:nvSpPr>
          <p:cNvPr id="66" name="Text Placeholder 3">
            <a:extLst>
              <a:ext uri="{FF2B5EF4-FFF2-40B4-BE49-F238E27FC236}">
                <a16:creationId xmlns:a16="http://schemas.microsoft.com/office/drawing/2014/main" id="{0228C906-43CE-4CD6-A9A0-0885D1FD503C}"/>
              </a:ext>
            </a:extLst>
          </p:cNvPr>
          <p:cNvSpPr txBox="1">
            <a:spLocks/>
          </p:cNvSpPr>
          <p:nvPr/>
        </p:nvSpPr>
        <p:spPr>
          <a:xfrm>
            <a:off x="709638" y="13117419"/>
            <a:ext cx="21058730" cy="483312"/>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Source: VAB analysis of Nielsen Ad Intel data, TV spend (national cable TV, national broadcast TV, Spanish language broadcast TV, Spanish language cable TV, spot TV, syndication TV), September ‘17 – August ’19 (calendar months). VAB analysis of </a:t>
            </a:r>
            <a:r>
              <a:rPr kumimoji="0" lang="en-US" sz="1200" b="0" i="0" u="none" strike="noStrike" kern="1200" cap="none" spc="0" normalizeH="0" baseline="0" noProof="0" dirty="0" err="1">
                <a:ln>
                  <a:noFill/>
                </a:ln>
                <a:solidFill>
                  <a:prstClr val="black"/>
                </a:solidFill>
                <a:effectLst/>
                <a:uLnTx/>
                <a:uFillTx/>
                <a:latin typeface="Trebuchet MS"/>
                <a:ea typeface="+mn-ea"/>
                <a:cs typeface="+mn-cs"/>
              </a:rPr>
              <a:t>Comscore</a:t>
            </a:r>
            <a:r>
              <a:rPr kumimoji="0" lang="en-US" sz="1200" b="0" i="0" u="none" strike="noStrike" kern="1200" cap="none" spc="0" normalizeH="0" baseline="0" noProof="0" dirty="0">
                <a:ln>
                  <a:noFill/>
                </a:ln>
                <a:solidFill>
                  <a:prstClr val="black"/>
                </a:solidFill>
                <a:effectLst/>
                <a:uLnTx/>
                <a:uFillTx/>
                <a:latin typeface="Trebuchet MS"/>
                <a:ea typeface="+mn-ea"/>
                <a:cs typeface="+mn-cs"/>
              </a:rPr>
              <a:t> </a:t>
            </a:r>
            <a:r>
              <a:rPr kumimoji="0" lang="en-US" sz="1200" b="0" i="0" u="none" strike="noStrike" kern="1200" cap="none" spc="0" normalizeH="0" baseline="0" noProof="0" dirty="0" err="1">
                <a:ln>
                  <a:noFill/>
                </a:ln>
                <a:solidFill>
                  <a:prstClr val="black"/>
                </a:solidFill>
                <a:effectLst/>
                <a:uLnTx/>
                <a:uFillTx/>
                <a:latin typeface="Trebuchet MS"/>
                <a:ea typeface="+mn-ea"/>
                <a:cs typeface="+mn-cs"/>
              </a:rPr>
              <a:t>mediametrix</a:t>
            </a:r>
            <a:r>
              <a:rPr kumimoji="0" lang="en-US" sz="1200" b="0" i="0" u="none" strike="noStrike" kern="1200" cap="none" spc="0" normalizeH="0" baseline="0" noProof="0" dirty="0">
                <a:ln>
                  <a:noFill/>
                </a:ln>
                <a:solidFill>
                  <a:prstClr val="black"/>
                </a:solidFill>
                <a:effectLst/>
                <a:uLnTx/>
                <a:uFillTx/>
                <a:latin typeface="Trebuchet MS"/>
                <a:ea typeface="+mn-ea"/>
                <a:cs typeface="+mn-cs"/>
              </a:rPr>
              <a:t> multiplatform media trend data; total audience (Desktop P2+, Mobile 18+), September ’17 – August ’19 (calendar months). TV spend based on parent company level expenditures except for Citi.  Citi web traffic is based on citicards.com and its TV spending is based on their credit card segment only.</a:t>
            </a:r>
          </a:p>
        </p:txBody>
      </p:sp>
      <p:sp>
        <p:nvSpPr>
          <p:cNvPr id="42" name="Rectangle 57">
            <a:extLst>
              <a:ext uri="{FF2B5EF4-FFF2-40B4-BE49-F238E27FC236}">
                <a16:creationId xmlns:a16="http://schemas.microsoft.com/office/drawing/2014/main" id="{9CFDBC68-D23F-4721-B75F-E26BDBF264AB}"/>
              </a:ext>
            </a:extLst>
          </p:cNvPr>
          <p:cNvSpPr>
            <a:spLocks noChangeArrowheads="1"/>
          </p:cNvSpPr>
          <p:nvPr/>
        </p:nvSpPr>
        <p:spPr bwMode="auto">
          <a:xfrm>
            <a:off x="19581663" y="1108437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+11%</a:t>
            </a:r>
            <a:endParaRPr kumimoji="0" lang="en-US" altLang="en-US"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3" name="Rectangle 30">
            <a:extLst>
              <a:ext uri="{FF2B5EF4-FFF2-40B4-BE49-F238E27FC236}">
                <a16:creationId xmlns:a16="http://schemas.microsoft.com/office/drawing/2014/main" id="{2006AA01-2128-405A-9469-E2E109F45FC2}"/>
              </a:ext>
            </a:extLst>
          </p:cNvPr>
          <p:cNvSpPr>
            <a:spLocks noChangeArrowheads="1"/>
          </p:cNvSpPr>
          <p:nvPr/>
        </p:nvSpPr>
        <p:spPr bwMode="auto">
          <a:xfrm>
            <a:off x="19581663" y="893560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39,396</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4" name="Rectangle 30">
            <a:extLst>
              <a:ext uri="{FF2B5EF4-FFF2-40B4-BE49-F238E27FC236}">
                <a16:creationId xmlns:a16="http://schemas.microsoft.com/office/drawing/2014/main" id="{B3AFA7BA-374A-4CC8-9C63-895FB547D27F}"/>
              </a:ext>
            </a:extLst>
          </p:cNvPr>
          <p:cNvSpPr>
            <a:spLocks noChangeArrowheads="1"/>
          </p:cNvSpPr>
          <p:nvPr/>
        </p:nvSpPr>
        <p:spPr bwMode="auto">
          <a:xfrm>
            <a:off x="19581663" y="9938302"/>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43,913</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6" name="Rectangle 57">
            <a:extLst>
              <a:ext uri="{FF2B5EF4-FFF2-40B4-BE49-F238E27FC236}">
                <a16:creationId xmlns:a16="http://schemas.microsoft.com/office/drawing/2014/main" id="{B39285CB-E48E-4E18-A97F-402A0901EF14}"/>
              </a:ext>
            </a:extLst>
          </p:cNvPr>
          <p:cNvSpPr>
            <a:spLocks noChangeArrowheads="1"/>
          </p:cNvSpPr>
          <p:nvPr/>
        </p:nvSpPr>
        <p:spPr bwMode="auto">
          <a:xfrm>
            <a:off x="19572699" y="694715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a:t>
            </a:r>
            <a:endParaRPr kumimoji="0" lang="en-US" altLang="en-US"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3" name="Rectangle 30">
            <a:extLst>
              <a:ext uri="{FF2B5EF4-FFF2-40B4-BE49-F238E27FC236}">
                <a16:creationId xmlns:a16="http://schemas.microsoft.com/office/drawing/2014/main" id="{3045A4A9-17C7-4C0E-8B10-4C89C354C138}"/>
              </a:ext>
            </a:extLst>
          </p:cNvPr>
          <p:cNvSpPr>
            <a:spLocks noChangeArrowheads="1"/>
          </p:cNvSpPr>
          <p:nvPr/>
        </p:nvSpPr>
        <p:spPr bwMode="auto">
          <a:xfrm>
            <a:off x="19572699" y="479839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$15,572</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4" name="Rectangle 30">
            <a:extLst>
              <a:ext uri="{FF2B5EF4-FFF2-40B4-BE49-F238E27FC236}">
                <a16:creationId xmlns:a16="http://schemas.microsoft.com/office/drawing/2014/main" id="{D9D82C78-E081-4A40-A6D4-F5D5D9AD5AD6}"/>
              </a:ext>
            </a:extLst>
          </p:cNvPr>
          <p:cNvSpPr>
            <a:spLocks noChangeArrowheads="1"/>
          </p:cNvSpPr>
          <p:nvPr/>
        </p:nvSpPr>
        <p:spPr bwMode="auto">
          <a:xfrm>
            <a:off x="19399675" y="5801087"/>
            <a:ext cx="1706550"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$15,969</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5" name="Rectangle 30">
            <a:extLst>
              <a:ext uri="{FF2B5EF4-FFF2-40B4-BE49-F238E27FC236}">
                <a16:creationId xmlns:a16="http://schemas.microsoft.com/office/drawing/2014/main" id="{F4484923-F2D2-4C07-8F4A-6400E5497A9D}"/>
              </a:ext>
            </a:extLst>
          </p:cNvPr>
          <p:cNvSpPr>
            <a:spLocks noChangeArrowheads="1"/>
          </p:cNvSpPr>
          <p:nvPr/>
        </p:nvSpPr>
        <p:spPr bwMode="auto">
          <a:xfrm>
            <a:off x="19586146" y="12148098"/>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0"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+4,518</a:t>
            </a:r>
          </a:p>
        </p:txBody>
      </p:sp>
      <p:pic>
        <p:nvPicPr>
          <p:cNvPr id="57" name="Picture 14" descr="Image result for citicards logo png&quot;">
            <a:extLst>
              <a:ext uri="{FF2B5EF4-FFF2-40B4-BE49-F238E27FC236}">
                <a16:creationId xmlns:a16="http://schemas.microsoft.com/office/drawing/2014/main" id="{8E23A5CC-7133-4672-800B-90717A1D23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0330" y="3288333"/>
            <a:ext cx="1846806" cy="12004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barclays bank logo png&quot;">
            <a:extLst>
              <a:ext uri="{FF2B5EF4-FFF2-40B4-BE49-F238E27FC236}">
                <a16:creationId xmlns:a16="http://schemas.microsoft.com/office/drawing/2014/main" id="{FFD5375A-ADD3-49F8-B09D-CA1CD38F11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38582" y="3196117"/>
            <a:ext cx="2769708" cy="138485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30" descr="Image result for wells fargo logo png&quot;">
            <a:extLst>
              <a:ext uri="{FF2B5EF4-FFF2-40B4-BE49-F238E27FC236}">
                <a16:creationId xmlns:a16="http://schemas.microsoft.com/office/drawing/2014/main" id="{626AC2D2-D6E5-4400-91D5-177C56CB5FA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4250" b="25917"/>
          <a:stretch/>
        </p:blipFill>
        <p:spPr bwMode="auto">
          <a:xfrm>
            <a:off x="19353484" y="3493730"/>
            <a:ext cx="2061126" cy="102712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2" descr="Image result for chase bank logo png&quot;">
            <a:extLst>
              <a:ext uri="{FF2B5EF4-FFF2-40B4-BE49-F238E27FC236}">
                <a16:creationId xmlns:a16="http://schemas.microsoft.com/office/drawing/2014/main" id="{B1365C12-FA5D-471E-B66F-AF1910B8531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6351" b="20999"/>
          <a:stretch/>
        </p:blipFill>
        <p:spPr bwMode="auto">
          <a:xfrm>
            <a:off x="12153367" y="3465730"/>
            <a:ext cx="3062156" cy="989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403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406741-2E83-41B0-B23F-BA18E927C2CD}"/>
              </a:ext>
            </a:extLst>
          </p:cNvPr>
          <p:cNvSpPr/>
          <p:nvPr/>
        </p:nvSpPr>
        <p:spPr>
          <a:xfrm>
            <a:off x="2125682" y="10827420"/>
            <a:ext cx="19780416" cy="954106"/>
          </a:xfrm>
          <a:prstGeom prst="rect">
            <a:avLst/>
          </a:prstGeom>
          <a:solidFill>
            <a:srgbClr val="00B050"/>
          </a:solidFill>
          <a:ln w="9525">
            <a:solidFill>
              <a:schemeClr val="tx1"/>
            </a:solidFill>
            <a:miter lim="800000"/>
            <a:headEnd/>
            <a:tailEnd/>
          </a:ln>
        </p:spPr>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2" name="Rectangle 81">
            <a:extLst>
              <a:ext uri="{FF2B5EF4-FFF2-40B4-BE49-F238E27FC236}">
                <a16:creationId xmlns:a16="http://schemas.microsoft.com/office/drawing/2014/main" id="{13D3C1C9-FDC7-4C12-A932-3428FB55C593}"/>
              </a:ext>
            </a:extLst>
          </p:cNvPr>
          <p:cNvSpPr/>
          <p:nvPr/>
        </p:nvSpPr>
        <p:spPr>
          <a:xfrm>
            <a:off x="2125357" y="6690205"/>
            <a:ext cx="19772741" cy="954106"/>
          </a:xfrm>
          <a:prstGeom prst="rect">
            <a:avLst/>
          </a:prstGeom>
          <a:solidFill>
            <a:srgbClr val="00B050"/>
          </a:solidFill>
          <a:ln w="9525">
            <a:solidFill>
              <a:schemeClr val="tx1"/>
            </a:solidFill>
            <a:miter lim="800000"/>
            <a:headEnd/>
            <a:tailEnd/>
          </a:ln>
        </p:spPr>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7</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7" name="Rectangle 30">
            <a:extLst>
              <a:ext uri="{FF2B5EF4-FFF2-40B4-BE49-F238E27FC236}">
                <a16:creationId xmlns:a16="http://schemas.microsoft.com/office/drawing/2014/main" id="{C806A2C5-DD45-4A1B-B166-2972B9593FE6}"/>
              </a:ext>
            </a:extLst>
          </p:cNvPr>
          <p:cNvSpPr>
            <a:spLocks noChangeArrowheads="1"/>
          </p:cNvSpPr>
          <p:nvPr/>
        </p:nvSpPr>
        <p:spPr bwMode="auto">
          <a:xfrm>
            <a:off x="2004224" y="7951429"/>
            <a:ext cx="6651684" cy="649287"/>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sng" strike="noStrike" kern="1200" cap="none" spc="0" normalizeH="0" baseline="0" noProof="0" dirty="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Avg</a:t>
            </a:r>
            <a:r>
              <a:rPr kumimoji="0" lang="en-US" altLang="en-US" sz="2800" b="1" i="0" u="sng"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Monthly Unique Visitors (000): </a:t>
            </a:r>
            <a:endParaRPr kumimoji="0" lang="en-US" altLang="en-US" sz="2800" b="0" i="0" u="sng"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30">
            <a:extLst>
              <a:ext uri="{FF2B5EF4-FFF2-40B4-BE49-F238E27FC236}">
                <a16:creationId xmlns:a16="http://schemas.microsoft.com/office/drawing/2014/main" id="{FA9BE497-6DA4-4A66-B47B-D1FA4A3BEC3A}"/>
              </a:ext>
            </a:extLst>
          </p:cNvPr>
          <p:cNvSpPr>
            <a:spLocks noChangeArrowheads="1"/>
          </p:cNvSpPr>
          <p:nvPr/>
        </p:nvSpPr>
        <p:spPr bwMode="auto">
          <a:xfrm>
            <a:off x="5496905" y="11010153"/>
            <a:ext cx="3145221" cy="5334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Difference:</a:t>
            </a:r>
            <a:endParaRPr kumimoji="0" lang="en-US" altLang="en-US"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 name="Rectangle 57">
            <a:extLst>
              <a:ext uri="{FF2B5EF4-FFF2-40B4-BE49-F238E27FC236}">
                <a16:creationId xmlns:a16="http://schemas.microsoft.com/office/drawing/2014/main" id="{4F99063F-92EC-437D-B9C2-3CC7194B4ED7}"/>
              </a:ext>
            </a:extLst>
          </p:cNvPr>
          <p:cNvSpPr>
            <a:spLocks noChangeArrowheads="1"/>
          </p:cNvSpPr>
          <p:nvPr/>
        </p:nvSpPr>
        <p:spPr bwMode="auto">
          <a:xfrm>
            <a:off x="12890625" y="1108635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+92%</a:t>
            </a:r>
            <a:endParaRPr kumimoji="0" lang="en-US" altLang="en-US"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6" name="Rectangle 30">
            <a:extLst>
              <a:ext uri="{FF2B5EF4-FFF2-40B4-BE49-F238E27FC236}">
                <a16:creationId xmlns:a16="http://schemas.microsoft.com/office/drawing/2014/main" id="{4A35AEC0-B780-4998-A4E0-A8C3224A1645}"/>
              </a:ext>
            </a:extLst>
          </p:cNvPr>
          <p:cNvSpPr>
            <a:spLocks noChangeArrowheads="1"/>
          </p:cNvSpPr>
          <p:nvPr/>
        </p:nvSpPr>
        <p:spPr bwMode="auto">
          <a:xfrm>
            <a:off x="4763541" y="8881232"/>
            <a:ext cx="3878585" cy="4937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Sep ‘17 - Aug ’18:</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7" name="Rectangle 30">
            <a:extLst>
              <a:ext uri="{FF2B5EF4-FFF2-40B4-BE49-F238E27FC236}">
                <a16:creationId xmlns:a16="http://schemas.microsoft.com/office/drawing/2014/main" id="{C3ED6E38-537F-4B02-B3F8-F5E45351ABEF}"/>
              </a:ext>
            </a:extLst>
          </p:cNvPr>
          <p:cNvSpPr>
            <a:spLocks noChangeArrowheads="1"/>
          </p:cNvSpPr>
          <p:nvPr/>
        </p:nvSpPr>
        <p:spPr bwMode="auto">
          <a:xfrm>
            <a:off x="5148605" y="9845825"/>
            <a:ext cx="3493521" cy="5699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Sep ‘18 – Aug ‘19:</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5" name="Rectangle 57">
            <a:extLst>
              <a:ext uri="{FF2B5EF4-FFF2-40B4-BE49-F238E27FC236}">
                <a16:creationId xmlns:a16="http://schemas.microsoft.com/office/drawing/2014/main" id="{CD63ABA9-3BED-47AC-B652-2A0005109C06}"/>
              </a:ext>
            </a:extLst>
          </p:cNvPr>
          <p:cNvSpPr>
            <a:spLocks noChangeArrowheads="1"/>
          </p:cNvSpPr>
          <p:nvPr/>
        </p:nvSpPr>
        <p:spPr bwMode="auto">
          <a:xfrm>
            <a:off x="9702043" y="1108635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+14%</a:t>
            </a:r>
            <a:endParaRPr kumimoji="0" lang="en-US" altLang="en-US"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7" name="Rectangle 30">
            <a:extLst>
              <a:ext uri="{FF2B5EF4-FFF2-40B4-BE49-F238E27FC236}">
                <a16:creationId xmlns:a16="http://schemas.microsoft.com/office/drawing/2014/main" id="{A0EA097F-3B6B-4B0C-896C-3BC469F79D9F}"/>
              </a:ext>
            </a:extLst>
          </p:cNvPr>
          <p:cNvSpPr>
            <a:spLocks noChangeArrowheads="1"/>
          </p:cNvSpPr>
          <p:nvPr/>
        </p:nvSpPr>
        <p:spPr bwMode="auto">
          <a:xfrm>
            <a:off x="2125357" y="2185333"/>
            <a:ext cx="19772741" cy="914475"/>
          </a:xfrm>
          <a:prstGeom prst="rect">
            <a:avLst/>
          </a:prstGeom>
          <a:solidFill>
            <a:srgbClr val="00B050"/>
          </a:solidFill>
          <a:ln w="9525">
            <a:solidFill>
              <a:schemeClr val="tx1"/>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TV Spend Up, Website Traffic Up</a:t>
            </a:r>
          </a:p>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20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(12-Month vs. 12-Month Comparison: Sep ’17 – Aug ’18 vs. Sep ‘18 – Aug ‘19)</a:t>
            </a:r>
            <a:endParaRPr kumimoji="0" lang="en-US" altLang="en-US" sz="2000" b="0" i="1" u="sng"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5" name="Rectangle 57">
            <a:extLst>
              <a:ext uri="{FF2B5EF4-FFF2-40B4-BE49-F238E27FC236}">
                <a16:creationId xmlns:a16="http://schemas.microsoft.com/office/drawing/2014/main" id="{133DE2A8-BA8C-42DB-821D-2FF87B80653B}"/>
              </a:ext>
            </a:extLst>
          </p:cNvPr>
          <p:cNvSpPr>
            <a:spLocks noChangeArrowheads="1"/>
          </p:cNvSpPr>
          <p:nvPr/>
        </p:nvSpPr>
        <p:spPr bwMode="auto">
          <a:xfrm>
            <a:off x="15961675" y="1108635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+26%</a:t>
            </a:r>
            <a:endParaRPr kumimoji="0" lang="en-US" altLang="en-US"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7" name="Rectangle 30">
            <a:extLst>
              <a:ext uri="{FF2B5EF4-FFF2-40B4-BE49-F238E27FC236}">
                <a16:creationId xmlns:a16="http://schemas.microsoft.com/office/drawing/2014/main" id="{84D75BB3-E691-4AD6-A691-4F7756EBC40E}"/>
              </a:ext>
            </a:extLst>
          </p:cNvPr>
          <p:cNvSpPr>
            <a:spLocks noChangeArrowheads="1"/>
          </p:cNvSpPr>
          <p:nvPr/>
        </p:nvSpPr>
        <p:spPr bwMode="auto">
          <a:xfrm>
            <a:off x="9702043" y="8937588"/>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27,941</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8" name="Rectangle 30">
            <a:extLst>
              <a:ext uri="{FF2B5EF4-FFF2-40B4-BE49-F238E27FC236}">
                <a16:creationId xmlns:a16="http://schemas.microsoft.com/office/drawing/2014/main" id="{47E7521C-B687-4BAF-97C5-2675307E0943}"/>
              </a:ext>
            </a:extLst>
          </p:cNvPr>
          <p:cNvSpPr>
            <a:spLocks noChangeArrowheads="1"/>
          </p:cNvSpPr>
          <p:nvPr/>
        </p:nvSpPr>
        <p:spPr bwMode="auto">
          <a:xfrm>
            <a:off x="9702043" y="9940281"/>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31,808</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9" name="Rectangle 30">
            <a:extLst>
              <a:ext uri="{FF2B5EF4-FFF2-40B4-BE49-F238E27FC236}">
                <a16:creationId xmlns:a16="http://schemas.microsoft.com/office/drawing/2014/main" id="{B410CBD9-58F9-4A62-94AB-FF5A9B9883ED}"/>
              </a:ext>
            </a:extLst>
          </p:cNvPr>
          <p:cNvSpPr>
            <a:spLocks noChangeArrowheads="1"/>
          </p:cNvSpPr>
          <p:nvPr/>
        </p:nvSpPr>
        <p:spPr bwMode="auto">
          <a:xfrm>
            <a:off x="12890625" y="8937588"/>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2,702</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0" name="Rectangle 30">
            <a:extLst>
              <a:ext uri="{FF2B5EF4-FFF2-40B4-BE49-F238E27FC236}">
                <a16:creationId xmlns:a16="http://schemas.microsoft.com/office/drawing/2014/main" id="{DA594024-4220-4504-A344-227F0875FE1C}"/>
              </a:ext>
            </a:extLst>
          </p:cNvPr>
          <p:cNvSpPr>
            <a:spLocks noChangeArrowheads="1"/>
          </p:cNvSpPr>
          <p:nvPr/>
        </p:nvSpPr>
        <p:spPr bwMode="auto">
          <a:xfrm>
            <a:off x="12890625" y="9940281"/>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5,179</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1" name="Rectangle 30">
            <a:extLst>
              <a:ext uri="{FF2B5EF4-FFF2-40B4-BE49-F238E27FC236}">
                <a16:creationId xmlns:a16="http://schemas.microsoft.com/office/drawing/2014/main" id="{23FB9623-F4B0-429C-83BF-1015B7EC38E6}"/>
              </a:ext>
            </a:extLst>
          </p:cNvPr>
          <p:cNvSpPr>
            <a:spLocks noChangeArrowheads="1"/>
          </p:cNvSpPr>
          <p:nvPr/>
        </p:nvSpPr>
        <p:spPr bwMode="auto">
          <a:xfrm>
            <a:off x="15961675" y="8937588"/>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9,833</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2" name="Rectangle 30">
            <a:extLst>
              <a:ext uri="{FF2B5EF4-FFF2-40B4-BE49-F238E27FC236}">
                <a16:creationId xmlns:a16="http://schemas.microsoft.com/office/drawing/2014/main" id="{DA7F9D52-8113-46EA-9B90-18729AAC1425}"/>
              </a:ext>
            </a:extLst>
          </p:cNvPr>
          <p:cNvSpPr>
            <a:spLocks noChangeArrowheads="1"/>
          </p:cNvSpPr>
          <p:nvPr/>
        </p:nvSpPr>
        <p:spPr bwMode="auto">
          <a:xfrm>
            <a:off x="15961675" y="9940281"/>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12,388</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0" name="Rectangle 30">
            <a:extLst>
              <a:ext uri="{FF2B5EF4-FFF2-40B4-BE49-F238E27FC236}">
                <a16:creationId xmlns:a16="http://schemas.microsoft.com/office/drawing/2014/main" id="{46DAE901-A482-4952-B0ED-05CEDA047970}"/>
              </a:ext>
            </a:extLst>
          </p:cNvPr>
          <p:cNvSpPr>
            <a:spLocks noChangeArrowheads="1"/>
          </p:cNvSpPr>
          <p:nvPr/>
        </p:nvSpPr>
        <p:spPr bwMode="auto">
          <a:xfrm>
            <a:off x="3189420" y="3814214"/>
            <a:ext cx="5466488" cy="649287"/>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sng"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Avg Monthly TV Spend (000): </a:t>
            </a:r>
            <a:endParaRPr kumimoji="0" lang="en-US" altLang="en-US" sz="2800" b="0" i="0" u="sng"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1" name="Rectangle 30">
            <a:extLst>
              <a:ext uri="{FF2B5EF4-FFF2-40B4-BE49-F238E27FC236}">
                <a16:creationId xmlns:a16="http://schemas.microsoft.com/office/drawing/2014/main" id="{A7A6ACDC-3178-45DD-9FD1-50562B7C59E1}"/>
              </a:ext>
            </a:extLst>
          </p:cNvPr>
          <p:cNvSpPr>
            <a:spLocks noChangeArrowheads="1"/>
          </p:cNvSpPr>
          <p:nvPr/>
        </p:nvSpPr>
        <p:spPr bwMode="auto">
          <a:xfrm>
            <a:off x="5487941" y="6872938"/>
            <a:ext cx="3145221" cy="5334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Difference:</a:t>
            </a:r>
            <a:endParaRPr kumimoji="0" lang="en-US" altLang="en-US"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3" name="Rectangle 57">
            <a:extLst>
              <a:ext uri="{FF2B5EF4-FFF2-40B4-BE49-F238E27FC236}">
                <a16:creationId xmlns:a16="http://schemas.microsoft.com/office/drawing/2014/main" id="{0D1DAD02-0AD0-4D50-A098-DAEE4AEEB4C9}"/>
              </a:ext>
            </a:extLst>
          </p:cNvPr>
          <p:cNvSpPr>
            <a:spLocks noChangeArrowheads="1"/>
          </p:cNvSpPr>
          <p:nvPr/>
        </p:nvSpPr>
        <p:spPr bwMode="auto">
          <a:xfrm>
            <a:off x="12881661" y="6949138"/>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+622%</a:t>
            </a:r>
            <a:endParaRPr kumimoji="0" lang="en-US" altLang="en-US"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7" name="Rectangle 30">
            <a:extLst>
              <a:ext uri="{FF2B5EF4-FFF2-40B4-BE49-F238E27FC236}">
                <a16:creationId xmlns:a16="http://schemas.microsoft.com/office/drawing/2014/main" id="{DA4E2FE2-1373-423E-8965-DA149FD04E91}"/>
              </a:ext>
            </a:extLst>
          </p:cNvPr>
          <p:cNvSpPr>
            <a:spLocks noChangeArrowheads="1"/>
          </p:cNvSpPr>
          <p:nvPr/>
        </p:nvSpPr>
        <p:spPr bwMode="auto">
          <a:xfrm>
            <a:off x="4754577" y="4744017"/>
            <a:ext cx="3878585" cy="4937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Sep ‘17 - Aug ’18:</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8" name="Rectangle 30">
            <a:extLst>
              <a:ext uri="{FF2B5EF4-FFF2-40B4-BE49-F238E27FC236}">
                <a16:creationId xmlns:a16="http://schemas.microsoft.com/office/drawing/2014/main" id="{50825CF9-62BA-4352-A66C-959B3A635CDD}"/>
              </a:ext>
            </a:extLst>
          </p:cNvPr>
          <p:cNvSpPr>
            <a:spLocks noChangeArrowheads="1"/>
          </p:cNvSpPr>
          <p:nvPr/>
        </p:nvSpPr>
        <p:spPr bwMode="auto">
          <a:xfrm>
            <a:off x="5139641" y="5708610"/>
            <a:ext cx="3493521" cy="5699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Sep ‘18 – Aug ‘19:</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9" name="Rectangle 57">
            <a:extLst>
              <a:ext uri="{FF2B5EF4-FFF2-40B4-BE49-F238E27FC236}">
                <a16:creationId xmlns:a16="http://schemas.microsoft.com/office/drawing/2014/main" id="{2AD8120A-F847-4271-91F4-05E0D30B76F6}"/>
              </a:ext>
            </a:extLst>
          </p:cNvPr>
          <p:cNvSpPr>
            <a:spLocks noChangeArrowheads="1"/>
          </p:cNvSpPr>
          <p:nvPr/>
        </p:nvSpPr>
        <p:spPr bwMode="auto">
          <a:xfrm>
            <a:off x="9693079" y="6949138"/>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+97%</a:t>
            </a:r>
            <a:endParaRPr kumimoji="0" lang="en-US" altLang="en-US"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1" name="Rectangle 57">
            <a:extLst>
              <a:ext uri="{FF2B5EF4-FFF2-40B4-BE49-F238E27FC236}">
                <a16:creationId xmlns:a16="http://schemas.microsoft.com/office/drawing/2014/main" id="{E542F320-D24A-4850-B7D5-A4860B81BA38}"/>
              </a:ext>
            </a:extLst>
          </p:cNvPr>
          <p:cNvSpPr>
            <a:spLocks noChangeArrowheads="1"/>
          </p:cNvSpPr>
          <p:nvPr/>
        </p:nvSpPr>
        <p:spPr bwMode="auto">
          <a:xfrm>
            <a:off x="15568551" y="6949138"/>
            <a:ext cx="191768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+1,573%</a:t>
            </a:r>
            <a:endParaRPr kumimoji="0" lang="en-US" altLang="en-US"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3" name="Rectangle 30">
            <a:extLst>
              <a:ext uri="{FF2B5EF4-FFF2-40B4-BE49-F238E27FC236}">
                <a16:creationId xmlns:a16="http://schemas.microsoft.com/office/drawing/2014/main" id="{9F23C9AB-11B7-45D8-B07C-321E50A20282}"/>
              </a:ext>
            </a:extLst>
          </p:cNvPr>
          <p:cNvSpPr>
            <a:spLocks noChangeArrowheads="1"/>
          </p:cNvSpPr>
          <p:nvPr/>
        </p:nvSpPr>
        <p:spPr bwMode="auto">
          <a:xfrm>
            <a:off x="9693079" y="480037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$19,741</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4" name="Rectangle 30">
            <a:extLst>
              <a:ext uri="{FF2B5EF4-FFF2-40B4-BE49-F238E27FC236}">
                <a16:creationId xmlns:a16="http://schemas.microsoft.com/office/drawing/2014/main" id="{2FE92E56-049F-4FFC-BC71-D14F51F6D98F}"/>
              </a:ext>
            </a:extLst>
          </p:cNvPr>
          <p:cNvSpPr>
            <a:spLocks noChangeArrowheads="1"/>
          </p:cNvSpPr>
          <p:nvPr/>
        </p:nvSpPr>
        <p:spPr bwMode="auto">
          <a:xfrm>
            <a:off x="9535585" y="5803066"/>
            <a:ext cx="1691020"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$38,825</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5" name="Rectangle 30">
            <a:extLst>
              <a:ext uri="{FF2B5EF4-FFF2-40B4-BE49-F238E27FC236}">
                <a16:creationId xmlns:a16="http://schemas.microsoft.com/office/drawing/2014/main" id="{93896F58-B59B-4EDE-B5EA-C85F4E84DFF4}"/>
              </a:ext>
            </a:extLst>
          </p:cNvPr>
          <p:cNvSpPr>
            <a:spLocks noChangeArrowheads="1"/>
          </p:cNvSpPr>
          <p:nvPr/>
        </p:nvSpPr>
        <p:spPr bwMode="auto">
          <a:xfrm>
            <a:off x="12881661" y="480037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$159</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6" name="Rectangle 30">
            <a:extLst>
              <a:ext uri="{FF2B5EF4-FFF2-40B4-BE49-F238E27FC236}">
                <a16:creationId xmlns:a16="http://schemas.microsoft.com/office/drawing/2014/main" id="{8DF5F171-AB8A-46A8-B921-C1484E6C30D3}"/>
              </a:ext>
            </a:extLst>
          </p:cNvPr>
          <p:cNvSpPr>
            <a:spLocks noChangeArrowheads="1"/>
          </p:cNvSpPr>
          <p:nvPr/>
        </p:nvSpPr>
        <p:spPr bwMode="auto">
          <a:xfrm>
            <a:off x="12724167" y="5803066"/>
            <a:ext cx="1691019"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$1,148</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7" name="Rectangle 30">
            <a:extLst>
              <a:ext uri="{FF2B5EF4-FFF2-40B4-BE49-F238E27FC236}">
                <a16:creationId xmlns:a16="http://schemas.microsoft.com/office/drawing/2014/main" id="{597D7886-6807-41C9-AFA0-D50C31FA221A}"/>
              </a:ext>
            </a:extLst>
          </p:cNvPr>
          <p:cNvSpPr>
            <a:spLocks noChangeArrowheads="1"/>
          </p:cNvSpPr>
          <p:nvPr/>
        </p:nvSpPr>
        <p:spPr bwMode="auto">
          <a:xfrm>
            <a:off x="15952711" y="480037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$39</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8" name="Rectangle 30">
            <a:extLst>
              <a:ext uri="{FF2B5EF4-FFF2-40B4-BE49-F238E27FC236}">
                <a16:creationId xmlns:a16="http://schemas.microsoft.com/office/drawing/2014/main" id="{0FFD788F-EABF-47EA-9942-83B4B1F6C896}"/>
              </a:ext>
            </a:extLst>
          </p:cNvPr>
          <p:cNvSpPr>
            <a:spLocks noChangeArrowheads="1"/>
          </p:cNvSpPr>
          <p:nvPr/>
        </p:nvSpPr>
        <p:spPr bwMode="auto">
          <a:xfrm>
            <a:off x="15779687" y="5803066"/>
            <a:ext cx="1706550"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$647</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5" name="Rectangle 30">
            <a:extLst>
              <a:ext uri="{FF2B5EF4-FFF2-40B4-BE49-F238E27FC236}">
                <a16:creationId xmlns:a16="http://schemas.microsoft.com/office/drawing/2014/main" id="{0188A1E1-06F8-4442-9876-B00E684EDEC6}"/>
              </a:ext>
            </a:extLst>
          </p:cNvPr>
          <p:cNvSpPr>
            <a:spLocks noChangeArrowheads="1"/>
          </p:cNvSpPr>
          <p:nvPr/>
        </p:nvSpPr>
        <p:spPr bwMode="auto">
          <a:xfrm>
            <a:off x="2125357" y="12055621"/>
            <a:ext cx="6530551" cy="5699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0"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Avg Monthly Unique Visitors Increase (000):</a:t>
            </a:r>
          </a:p>
        </p:txBody>
      </p:sp>
      <p:sp>
        <p:nvSpPr>
          <p:cNvPr id="116" name="Rectangle 30">
            <a:extLst>
              <a:ext uri="{FF2B5EF4-FFF2-40B4-BE49-F238E27FC236}">
                <a16:creationId xmlns:a16="http://schemas.microsoft.com/office/drawing/2014/main" id="{8F001C3F-D793-40E9-BD3E-217975C53AB9}"/>
              </a:ext>
            </a:extLst>
          </p:cNvPr>
          <p:cNvSpPr>
            <a:spLocks noChangeArrowheads="1"/>
          </p:cNvSpPr>
          <p:nvPr/>
        </p:nvSpPr>
        <p:spPr bwMode="auto">
          <a:xfrm>
            <a:off x="9706526" y="1215007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0"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+3,868</a:t>
            </a:r>
          </a:p>
        </p:txBody>
      </p:sp>
      <p:sp>
        <p:nvSpPr>
          <p:cNvPr id="117" name="Rectangle 30">
            <a:extLst>
              <a:ext uri="{FF2B5EF4-FFF2-40B4-BE49-F238E27FC236}">
                <a16:creationId xmlns:a16="http://schemas.microsoft.com/office/drawing/2014/main" id="{523D8E9D-CBE3-4C6F-8E7A-4002A287139C}"/>
              </a:ext>
            </a:extLst>
          </p:cNvPr>
          <p:cNvSpPr>
            <a:spLocks noChangeArrowheads="1"/>
          </p:cNvSpPr>
          <p:nvPr/>
        </p:nvSpPr>
        <p:spPr bwMode="auto">
          <a:xfrm>
            <a:off x="12895108" y="1215007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0"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+2,477</a:t>
            </a:r>
          </a:p>
        </p:txBody>
      </p:sp>
      <p:sp>
        <p:nvSpPr>
          <p:cNvPr id="118" name="Rectangle 30">
            <a:extLst>
              <a:ext uri="{FF2B5EF4-FFF2-40B4-BE49-F238E27FC236}">
                <a16:creationId xmlns:a16="http://schemas.microsoft.com/office/drawing/2014/main" id="{F7255171-55C9-4DBD-8E5A-C7FC91FD5C9D}"/>
              </a:ext>
            </a:extLst>
          </p:cNvPr>
          <p:cNvSpPr>
            <a:spLocks noChangeArrowheads="1"/>
          </p:cNvSpPr>
          <p:nvPr/>
        </p:nvSpPr>
        <p:spPr bwMode="auto">
          <a:xfrm>
            <a:off x="15966158" y="1215007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0"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+2,555</a:t>
            </a:r>
          </a:p>
        </p:txBody>
      </p:sp>
      <p:pic>
        <p:nvPicPr>
          <p:cNvPr id="70" name="Picture 6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70323" y="13063726"/>
            <a:ext cx="1139485" cy="600010"/>
          </a:xfrm>
          <a:prstGeom prst="rect">
            <a:avLst/>
          </a:prstGeom>
        </p:spPr>
      </p:pic>
      <p:sp>
        <p:nvSpPr>
          <p:cNvPr id="66" name="Text Placeholder 3">
            <a:extLst>
              <a:ext uri="{FF2B5EF4-FFF2-40B4-BE49-F238E27FC236}">
                <a16:creationId xmlns:a16="http://schemas.microsoft.com/office/drawing/2014/main" id="{0228C906-43CE-4CD6-A9A0-0885D1FD503C}"/>
              </a:ext>
            </a:extLst>
          </p:cNvPr>
          <p:cNvSpPr txBox="1">
            <a:spLocks/>
          </p:cNvSpPr>
          <p:nvPr/>
        </p:nvSpPr>
        <p:spPr>
          <a:xfrm>
            <a:off x="709638" y="13117419"/>
            <a:ext cx="21058730" cy="483312"/>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Source: VAB analysis of Nielsen Ad Intel data, TV spend (national cable TV, national broadcast TV, Spanish language broadcast TV, Spanish language cable TV, spot TV, syndication TV), September ‘17 – August ’19 (calendar months). VAB analysis of </a:t>
            </a:r>
            <a:r>
              <a:rPr kumimoji="0" lang="en-US" sz="1200" b="0" i="0" u="none" strike="noStrike" kern="1200" cap="none" spc="0" normalizeH="0" baseline="0" noProof="0" dirty="0" err="1">
                <a:ln>
                  <a:noFill/>
                </a:ln>
                <a:solidFill>
                  <a:prstClr val="black"/>
                </a:solidFill>
                <a:effectLst/>
                <a:uLnTx/>
                <a:uFillTx/>
                <a:latin typeface="Trebuchet MS"/>
                <a:ea typeface="+mn-ea"/>
                <a:cs typeface="+mn-cs"/>
              </a:rPr>
              <a:t>Comscore</a:t>
            </a:r>
            <a:r>
              <a:rPr kumimoji="0" lang="en-US" sz="1200" b="0" i="0" u="none" strike="noStrike" kern="1200" cap="none" spc="0" normalizeH="0" baseline="0" noProof="0" dirty="0">
                <a:ln>
                  <a:noFill/>
                </a:ln>
                <a:solidFill>
                  <a:prstClr val="black"/>
                </a:solidFill>
                <a:effectLst/>
                <a:uLnTx/>
                <a:uFillTx/>
                <a:latin typeface="Trebuchet MS"/>
                <a:ea typeface="+mn-ea"/>
                <a:cs typeface="+mn-cs"/>
              </a:rPr>
              <a:t> </a:t>
            </a:r>
            <a:r>
              <a:rPr kumimoji="0" lang="en-US" sz="1200" b="0" i="0" u="none" strike="noStrike" kern="1200" cap="none" spc="0" normalizeH="0" baseline="0" noProof="0" dirty="0" err="1">
                <a:ln>
                  <a:noFill/>
                </a:ln>
                <a:solidFill>
                  <a:prstClr val="black"/>
                </a:solidFill>
                <a:effectLst/>
                <a:uLnTx/>
                <a:uFillTx/>
                <a:latin typeface="Trebuchet MS"/>
                <a:ea typeface="+mn-ea"/>
                <a:cs typeface="+mn-cs"/>
              </a:rPr>
              <a:t>mediametrix</a:t>
            </a:r>
            <a:r>
              <a:rPr kumimoji="0" lang="en-US" sz="1200" b="0" i="0" u="none" strike="noStrike" kern="1200" cap="none" spc="0" normalizeH="0" baseline="0" noProof="0" dirty="0">
                <a:ln>
                  <a:noFill/>
                </a:ln>
                <a:solidFill>
                  <a:prstClr val="black"/>
                </a:solidFill>
                <a:effectLst/>
                <a:uLnTx/>
                <a:uFillTx/>
                <a:latin typeface="Trebuchet MS"/>
                <a:ea typeface="+mn-ea"/>
                <a:cs typeface="+mn-cs"/>
              </a:rPr>
              <a:t> multiplatform media trend data; total audience (Desktop P2+, Mobile 18+), September ’17 – August ’19 (calendar months). </a:t>
            </a:r>
            <a:r>
              <a:rPr lang="en-US" sz="1200" dirty="0">
                <a:solidFill>
                  <a:prstClr val="black"/>
                </a:solidFill>
              </a:rPr>
              <a:t>TV spend based on parent company level expenditures except for Citi.</a:t>
            </a:r>
            <a:endParaRPr kumimoji="0" lang="en-US" sz="12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42" name="Rectangle 57">
            <a:extLst>
              <a:ext uri="{FF2B5EF4-FFF2-40B4-BE49-F238E27FC236}">
                <a16:creationId xmlns:a16="http://schemas.microsoft.com/office/drawing/2014/main" id="{9CFDBC68-D23F-4721-B75F-E26BDBF264AB}"/>
              </a:ext>
            </a:extLst>
          </p:cNvPr>
          <p:cNvSpPr>
            <a:spLocks noChangeArrowheads="1"/>
          </p:cNvSpPr>
          <p:nvPr/>
        </p:nvSpPr>
        <p:spPr bwMode="auto">
          <a:xfrm>
            <a:off x="19581663" y="1108437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+14%</a:t>
            </a:r>
            <a:endParaRPr kumimoji="0" lang="en-US" altLang="en-US"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3" name="Rectangle 30">
            <a:extLst>
              <a:ext uri="{FF2B5EF4-FFF2-40B4-BE49-F238E27FC236}">
                <a16:creationId xmlns:a16="http://schemas.microsoft.com/office/drawing/2014/main" id="{2006AA01-2128-405A-9469-E2E109F45FC2}"/>
              </a:ext>
            </a:extLst>
          </p:cNvPr>
          <p:cNvSpPr>
            <a:spLocks noChangeArrowheads="1"/>
          </p:cNvSpPr>
          <p:nvPr/>
        </p:nvSpPr>
        <p:spPr bwMode="auto">
          <a:xfrm>
            <a:off x="19581663" y="893560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16,984</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4" name="Rectangle 30">
            <a:extLst>
              <a:ext uri="{FF2B5EF4-FFF2-40B4-BE49-F238E27FC236}">
                <a16:creationId xmlns:a16="http://schemas.microsoft.com/office/drawing/2014/main" id="{B3AFA7BA-374A-4CC8-9C63-895FB547D27F}"/>
              </a:ext>
            </a:extLst>
          </p:cNvPr>
          <p:cNvSpPr>
            <a:spLocks noChangeArrowheads="1"/>
          </p:cNvSpPr>
          <p:nvPr/>
        </p:nvSpPr>
        <p:spPr bwMode="auto">
          <a:xfrm>
            <a:off x="19581663" y="9938302"/>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19,363</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6" name="Rectangle 57">
            <a:extLst>
              <a:ext uri="{FF2B5EF4-FFF2-40B4-BE49-F238E27FC236}">
                <a16:creationId xmlns:a16="http://schemas.microsoft.com/office/drawing/2014/main" id="{B39285CB-E48E-4E18-A97F-402A0901EF14}"/>
              </a:ext>
            </a:extLst>
          </p:cNvPr>
          <p:cNvSpPr>
            <a:spLocks noChangeArrowheads="1"/>
          </p:cNvSpPr>
          <p:nvPr/>
        </p:nvSpPr>
        <p:spPr bwMode="auto">
          <a:xfrm>
            <a:off x="19572699" y="694715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+477%</a:t>
            </a:r>
            <a:endParaRPr kumimoji="0" lang="en-US" altLang="en-US"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3" name="Rectangle 30">
            <a:extLst>
              <a:ext uri="{FF2B5EF4-FFF2-40B4-BE49-F238E27FC236}">
                <a16:creationId xmlns:a16="http://schemas.microsoft.com/office/drawing/2014/main" id="{3045A4A9-17C7-4C0E-8B10-4C89C354C138}"/>
              </a:ext>
            </a:extLst>
          </p:cNvPr>
          <p:cNvSpPr>
            <a:spLocks noChangeArrowheads="1"/>
          </p:cNvSpPr>
          <p:nvPr/>
        </p:nvSpPr>
        <p:spPr bwMode="auto">
          <a:xfrm>
            <a:off x="19572699" y="479839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$186</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4" name="Rectangle 30">
            <a:extLst>
              <a:ext uri="{FF2B5EF4-FFF2-40B4-BE49-F238E27FC236}">
                <a16:creationId xmlns:a16="http://schemas.microsoft.com/office/drawing/2014/main" id="{D9D82C78-E081-4A40-A6D4-F5D5D9AD5AD6}"/>
              </a:ext>
            </a:extLst>
          </p:cNvPr>
          <p:cNvSpPr>
            <a:spLocks noChangeArrowheads="1"/>
          </p:cNvSpPr>
          <p:nvPr/>
        </p:nvSpPr>
        <p:spPr bwMode="auto">
          <a:xfrm>
            <a:off x="19399675" y="5801087"/>
            <a:ext cx="1706550"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$1,073</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5" name="Rectangle 30">
            <a:extLst>
              <a:ext uri="{FF2B5EF4-FFF2-40B4-BE49-F238E27FC236}">
                <a16:creationId xmlns:a16="http://schemas.microsoft.com/office/drawing/2014/main" id="{F4484923-F2D2-4C07-8F4A-6400E5497A9D}"/>
              </a:ext>
            </a:extLst>
          </p:cNvPr>
          <p:cNvSpPr>
            <a:spLocks noChangeArrowheads="1"/>
          </p:cNvSpPr>
          <p:nvPr/>
        </p:nvSpPr>
        <p:spPr bwMode="auto">
          <a:xfrm>
            <a:off x="19586146" y="12148098"/>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0"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+2,379</a:t>
            </a:r>
          </a:p>
        </p:txBody>
      </p:sp>
      <p:sp>
        <p:nvSpPr>
          <p:cNvPr id="56" name="TextBox 55">
            <a:extLst>
              <a:ext uri="{FF2B5EF4-FFF2-40B4-BE49-F238E27FC236}">
                <a16:creationId xmlns:a16="http://schemas.microsoft.com/office/drawing/2014/main" id="{5FB0EDF1-6E0A-4550-876E-0B14A50BF426}"/>
              </a:ext>
            </a:extLst>
          </p:cNvPr>
          <p:cNvSpPr txBox="1"/>
          <p:nvPr/>
        </p:nvSpPr>
        <p:spPr>
          <a:xfrm>
            <a:off x="517849" y="484674"/>
            <a:ext cx="23091959" cy="1446550"/>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Additional Examples Of Brands That Saw A Spike In Web Traffic With Increased TV Spend</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(Each With </a:t>
            </a:r>
            <a:r>
              <a:rPr kumimoji="0" lang="en-US" sz="4400" b="1" i="0"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2MM+ Monthly Unique Visitor Growth</a:t>
            </a:r>
            <a:r>
              <a:rPr kumimoji="0" lang="en-US" sz="44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sz="44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8" name="Picture 10" descr="Image result for capital one logo png&quot;">
            <a:extLst>
              <a:ext uri="{FF2B5EF4-FFF2-40B4-BE49-F238E27FC236}">
                <a16:creationId xmlns:a16="http://schemas.microsoft.com/office/drawing/2014/main" id="{2937980C-6425-4022-ABBB-B1BE835684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5028" y="3386962"/>
            <a:ext cx="2989088" cy="1076539"/>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6" descr="Image result for credit one logo png&quot;">
            <a:extLst>
              <a:ext uri="{FF2B5EF4-FFF2-40B4-BE49-F238E27FC236}">
                <a16:creationId xmlns:a16="http://schemas.microsoft.com/office/drawing/2014/main" id="{DE51136E-38D0-4663-81BD-B6CAC23AA2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69937" y="3463926"/>
            <a:ext cx="2922322" cy="101307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0" descr="Image result for green dot bank logo png&quot;">
            <a:extLst>
              <a:ext uri="{FF2B5EF4-FFF2-40B4-BE49-F238E27FC236}">
                <a16:creationId xmlns:a16="http://schemas.microsoft.com/office/drawing/2014/main" id="{21FD940C-9E4B-40FF-9CA3-9E12665B1C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75567" y="3176225"/>
            <a:ext cx="1494458" cy="149445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synchrony financial logo png&quot;">
            <a:extLst>
              <a:ext uri="{FF2B5EF4-FFF2-40B4-BE49-F238E27FC236}">
                <a16:creationId xmlns:a16="http://schemas.microsoft.com/office/drawing/2014/main" id="{9FC0B860-E710-41B9-85BF-08DBDAA083E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5849" b="36995"/>
          <a:stretch/>
        </p:blipFill>
        <p:spPr bwMode="auto">
          <a:xfrm>
            <a:off x="18578945" y="3499933"/>
            <a:ext cx="3367553" cy="914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433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406741-2E83-41B0-B23F-BA18E927C2CD}"/>
              </a:ext>
            </a:extLst>
          </p:cNvPr>
          <p:cNvSpPr/>
          <p:nvPr/>
        </p:nvSpPr>
        <p:spPr>
          <a:xfrm>
            <a:off x="2125682" y="10827420"/>
            <a:ext cx="19780416" cy="954106"/>
          </a:xfrm>
          <a:prstGeom prst="rect">
            <a:avLst/>
          </a:prstGeom>
          <a:solidFill>
            <a:srgbClr val="FF0000"/>
          </a:solidFill>
          <a:ln w="9525">
            <a:solidFill>
              <a:schemeClr val="tx1"/>
            </a:solidFill>
            <a:miter lim="800000"/>
            <a:headEnd/>
            <a:tailEnd/>
          </a:ln>
        </p:spPr>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2" name="Rectangle 81">
            <a:extLst>
              <a:ext uri="{FF2B5EF4-FFF2-40B4-BE49-F238E27FC236}">
                <a16:creationId xmlns:a16="http://schemas.microsoft.com/office/drawing/2014/main" id="{13D3C1C9-FDC7-4C12-A932-3428FB55C593}"/>
              </a:ext>
            </a:extLst>
          </p:cNvPr>
          <p:cNvSpPr/>
          <p:nvPr/>
        </p:nvSpPr>
        <p:spPr>
          <a:xfrm>
            <a:off x="2125357" y="6690205"/>
            <a:ext cx="19772741" cy="954106"/>
          </a:xfrm>
          <a:prstGeom prst="rect">
            <a:avLst/>
          </a:prstGeom>
          <a:solidFill>
            <a:srgbClr val="FF0000"/>
          </a:solidFill>
          <a:ln w="9525">
            <a:solidFill>
              <a:schemeClr val="tx1"/>
            </a:solidFill>
            <a:miter lim="800000"/>
            <a:headEnd/>
            <a:tailEnd/>
          </a:ln>
        </p:spPr>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8</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7" name="Rectangle 30">
            <a:extLst>
              <a:ext uri="{FF2B5EF4-FFF2-40B4-BE49-F238E27FC236}">
                <a16:creationId xmlns:a16="http://schemas.microsoft.com/office/drawing/2014/main" id="{C806A2C5-DD45-4A1B-B166-2972B9593FE6}"/>
              </a:ext>
            </a:extLst>
          </p:cNvPr>
          <p:cNvSpPr>
            <a:spLocks noChangeArrowheads="1"/>
          </p:cNvSpPr>
          <p:nvPr/>
        </p:nvSpPr>
        <p:spPr bwMode="auto">
          <a:xfrm>
            <a:off x="2004224" y="7951429"/>
            <a:ext cx="6651684" cy="649287"/>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sng" strike="noStrike" kern="1200" cap="none" spc="0" normalizeH="0" baseline="0" noProof="0" dirty="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Avg</a:t>
            </a:r>
            <a:r>
              <a:rPr kumimoji="0" lang="en-US" altLang="en-US" sz="2800" b="1" i="0" u="sng"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Monthly Unique Visitors (000): </a:t>
            </a:r>
            <a:endParaRPr kumimoji="0" lang="en-US" altLang="en-US" sz="2800" b="0" i="0" u="sng"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30">
            <a:extLst>
              <a:ext uri="{FF2B5EF4-FFF2-40B4-BE49-F238E27FC236}">
                <a16:creationId xmlns:a16="http://schemas.microsoft.com/office/drawing/2014/main" id="{FA9BE497-6DA4-4A66-B47B-D1FA4A3BEC3A}"/>
              </a:ext>
            </a:extLst>
          </p:cNvPr>
          <p:cNvSpPr>
            <a:spLocks noChangeArrowheads="1"/>
          </p:cNvSpPr>
          <p:nvPr/>
        </p:nvSpPr>
        <p:spPr bwMode="auto">
          <a:xfrm>
            <a:off x="5496905" y="11010153"/>
            <a:ext cx="3145221" cy="5334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Difference:</a:t>
            </a:r>
            <a:endParaRPr kumimoji="0" lang="en-US" altLang="en-US"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 name="Rectangle 57">
            <a:extLst>
              <a:ext uri="{FF2B5EF4-FFF2-40B4-BE49-F238E27FC236}">
                <a16:creationId xmlns:a16="http://schemas.microsoft.com/office/drawing/2014/main" id="{4F99063F-92EC-437D-B9C2-3CC7194B4ED7}"/>
              </a:ext>
            </a:extLst>
          </p:cNvPr>
          <p:cNvSpPr>
            <a:spLocks noChangeArrowheads="1"/>
          </p:cNvSpPr>
          <p:nvPr/>
        </p:nvSpPr>
        <p:spPr bwMode="auto">
          <a:xfrm>
            <a:off x="13911904" y="1108635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-23%</a:t>
            </a:r>
            <a:endParaRPr kumimoji="0" lang="en-US" altLang="en-US"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6" name="Rectangle 30">
            <a:extLst>
              <a:ext uri="{FF2B5EF4-FFF2-40B4-BE49-F238E27FC236}">
                <a16:creationId xmlns:a16="http://schemas.microsoft.com/office/drawing/2014/main" id="{4A35AEC0-B780-4998-A4E0-A8C3224A1645}"/>
              </a:ext>
            </a:extLst>
          </p:cNvPr>
          <p:cNvSpPr>
            <a:spLocks noChangeArrowheads="1"/>
          </p:cNvSpPr>
          <p:nvPr/>
        </p:nvSpPr>
        <p:spPr bwMode="auto">
          <a:xfrm>
            <a:off x="4763541" y="8881232"/>
            <a:ext cx="3878585" cy="4937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Sep ‘17 - Aug ’18:</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7" name="Rectangle 30">
            <a:extLst>
              <a:ext uri="{FF2B5EF4-FFF2-40B4-BE49-F238E27FC236}">
                <a16:creationId xmlns:a16="http://schemas.microsoft.com/office/drawing/2014/main" id="{C3ED6E38-537F-4B02-B3F8-F5E45351ABEF}"/>
              </a:ext>
            </a:extLst>
          </p:cNvPr>
          <p:cNvSpPr>
            <a:spLocks noChangeArrowheads="1"/>
          </p:cNvSpPr>
          <p:nvPr/>
        </p:nvSpPr>
        <p:spPr bwMode="auto">
          <a:xfrm>
            <a:off x="5148605" y="9845825"/>
            <a:ext cx="3493521" cy="5699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Sep ‘18 – Aug ‘19:</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5" name="Rectangle 57">
            <a:extLst>
              <a:ext uri="{FF2B5EF4-FFF2-40B4-BE49-F238E27FC236}">
                <a16:creationId xmlns:a16="http://schemas.microsoft.com/office/drawing/2014/main" id="{CD63ABA9-3BED-47AC-B652-2A0005109C06}"/>
              </a:ext>
            </a:extLst>
          </p:cNvPr>
          <p:cNvSpPr>
            <a:spLocks noChangeArrowheads="1"/>
          </p:cNvSpPr>
          <p:nvPr/>
        </p:nvSpPr>
        <p:spPr bwMode="auto">
          <a:xfrm>
            <a:off x="10212680" y="1108635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-11%</a:t>
            </a:r>
            <a:endParaRPr kumimoji="0" lang="en-US" altLang="en-US"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7" name="Rectangle 30">
            <a:extLst>
              <a:ext uri="{FF2B5EF4-FFF2-40B4-BE49-F238E27FC236}">
                <a16:creationId xmlns:a16="http://schemas.microsoft.com/office/drawing/2014/main" id="{A0EA097F-3B6B-4B0C-896C-3BC469F79D9F}"/>
              </a:ext>
            </a:extLst>
          </p:cNvPr>
          <p:cNvSpPr>
            <a:spLocks noChangeArrowheads="1"/>
          </p:cNvSpPr>
          <p:nvPr/>
        </p:nvSpPr>
        <p:spPr bwMode="auto">
          <a:xfrm>
            <a:off x="2125357" y="2185333"/>
            <a:ext cx="19772741" cy="914475"/>
          </a:xfrm>
          <a:prstGeom prst="rect">
            <a:avLst/>
          </a:prstGeom>
          <a:solidFill>
            <a:srgbClr val="FF0000"/>
          </a:solidFill>
          <a:ln w="9525">
            <a:solidFill>
              <a:schemeClr val="tx1"/>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TV Spend Down, Website Traffic Down </a:t>
            </a:r>
          </a:p>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20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(12-Month vs. 12-Month Comparison: Sep ’17 – Aug ’18 vs. Sep ‘18 – Aug ‘19)</a:t>
            </a:r>
            <a:endParaRPr kumimoji="0" lang="en-US" altLang="en-US" sz="2000" b="0" i="1" u="sng"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5" name="Rectangle 57">
            <a:extLst>
              <a:ext uri="{FF2B5EF4-FFF2-40B4-BE49-F238E27FC236}">
                <a16:creationId xmlns:a16="http://schemas.microsoft.com/office/drawing/2014/main" id="{133DE2A8-BA8C-42DB-821D-2FF87B80653B}"/>
              </a:ext>
            </a:extLst>
          </p:cNvPr>
          <p:cNvSpPr>
            <a:spLocks noChangeArrowheads="1"/>
          </p:cNvSpPr>
          <p:nvPr/>
        </p:nvSpPr>
        <p:spPr bwMode="auto">
          <a:xfrm>
            <a:off x="18146724" y="1108635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-30%</a:t>
            </a:r>
            <a:endParaRPr kumimoji="0" lang="en-US" altLang="en-US"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7" name="Rectangle 30">
            <a:extLst>
              <a:ext uri="{FF2B5EF4-FFF2-40B4-BE49-F238E27FC236}">
                <a16:creationId xmlns:a16="http://schemas.microsoft.com/office/drawing/2014/main" id="{84D75BB3-E691-4AD6-A691-4F7756EBC40E}"/>
              </a:ext>
            </a:extLst>
          </p:cNvPr>
          <p:cNvSpPr>
            <a:spLocks noChangeArrowheads="1"/>
          </p:cNvSpPr>
          <p:nvPr/>
        </p:nvSpPr>
        <p:spPr bwMode="auto">
          <a:xfrm>
            <a:off x="10212680" y="8937588"/>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16,493</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8" name="Rectangle 30">
            <a:extLst>
              <a:ext uri="{FF2B5EF4-FFF2-40B4-BE49-F238E27FC236}">
                <a16:creationId xmlns:a16="http://schemas.microsoft.com/office/drawing/2014/main" id="{47E7521C-B687-4BAF-97C5-2675307E0943}"/>
              </a:ext>
            </a:extLst>
          </p:cNvPr>
          <p:cNvSpPr>
            <a:spLocks noChangeArrowheads="1"/>
          </p:cNvSpPr>
          <p:nvPr/>
        </p:nvSpPr>
        <p:spPr bwMode="auto">
          <a:xfrm>
            <a:off x="10212680" y="9940281"/>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14,625</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9" name="Rectangle 30">
            <a:extLst>
              <a:ext uri="{FF2B5EF4-FFF2-40B4-BE49-F238E27FC236}">
                <a16:creationId xmlns:a16="http://schemas.microsoft.com/office/drawing/2014/main" id="{B410CBD9-58F9-4A62-94AB-FF5A9B9883ED}"/>
              </a:ext>
            </a:extLst>
          </p:cNvPr>
          <p:cNvSpPr>
            <a:spLocks noChangeArrowheads="1"/>
          </p:cNvSpPr>
          <p:nvPr/>
        </p:nvSpPr>
        <p:spPr bwMode="auto">
          <a:xfrm>
            <a:off x="13911904" y="8937588"/>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5,585</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0" name="Rectangle 30">
            <a:extLst>
              <a:ext uri="{FF2B5EF4-FFF2-40B4-BE49-F238E27FC236}">
                <a16:creationId xmlns:a16="http://schemas.microsoft.com/office/drawing/2014/main" id="{DA594024-4220-4504-A344-227F0875FE1C}"/>
              </a:ext>
            </a:extLst>
          </p:cNvPr>
          <p:cNvSpPr>
            <a:spLocks noChangeArrowheads="1"/>
          </p:cNvSpPr>
          <p:nvPr/>
        </p:nvSpPr>
        <p:spPr bwMode="auto">
          <a:xfrm>
            <a:off x="13911904" y="9940281"/>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4,298</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1" name="Rectangle 30">
            <a:extLst>
              <a:ext uri="{FF2B5EF4-FFF2-40B4-BE49-F238E27FC236}">
                <a16:creationId xmlns:a16="http://schemas.microsoft.com/office/drawing/2014/main" id="{23FB9623-F4B0-429C-83BF-1015B7EC38E6}"/>
              </a:ext>
            </a:extLst>
          </p:cNvPr>
          <p:cNvSpPr>
            <a:spLocks noChangeArrowheads="1"/>
          </p:cNvSpPr>
          <p:nvPr/>
        </p:nvSpPr>
        <p:spPr bwMode="auto">
          <a:xfrm>
            <a:off x="18146724" y="8937588"/>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3,649</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2" name="Rectangle 30">
            <a:extLst>
              <a:ext uri="{FF2B5EF4-FFF2-40B4-BE49-F238E27FC236}">
                <a16:creationId xmlns:a16="http://schemas.microsoft.com/office/drawing/2014/main" id="{DA7F9D52-8113-46EA-9B90-18729AAC1425}"/>
              </a:ext>
            </a:extLst>
          </p:cNvPr>
          <p:cNvSpPr>
            <a:spLocks noChangeArrowheads="1"/>
          </p:cNvSpPr>
          <p:nvPr/>
        </p:nvSpPr>
        <p:spPr bwMode="auto">
          <a:xfrm>
            <a:off x="18146724" y="9940281"/>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2,559</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0" name="Rectangle 30">
            <a:extLst>
              <a:ext uri="{FF2B5EF4-FFF2-40B4-BE49-F238E27FC236}">
                <a16:creationId xmlns:a16="http://schemas.microsoft.com/office/drawing/2014/main" id="{46DAE901-A482-4952-B0ED-05CEDA047970}"/>
              </a:ext>
            </a:extLst>
          </p:cNvPr>
          <p:cNvSpPr>
            <a:spLocks noChangeArrowheads="1"/>
          </p:cNvSpPr>
          <p:nvPr/>
        </p:nvSpPr>
        <p:spPr bwMode="auto">
          <a:xfrm>
            <a:off x="3189420" y="3814214"/>
            <a:ext cx="5466488" cy="649287"/>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sng"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Avg Monthly TV Spend (000): </a:t>
            </a:r>
            <a:endParaRPr kumimoji="0" lang="en-US" altLang="en-US" sz="2800" b="0" i="0" u="sng"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1" name="Rectangle 30">
            <a:extLst>
              <a:ext uri="{FF2B5EF4-FFF2-40B4-BE49-F238E27FC236}">
                <a16:creationId xmlns:a16="http://schemas.microsoft.com/office/drawing/2014/main" id="{A7A6ACDC-3178-45DD-9FD1-50562B7C59E1}"/>
              </a:ext>
            </a:extLst>
          </p:cNvPr>
          <p:cNvSpPr>
            <a:spLocks noChangeArrowheads="1"/>
          </p:cNvSpPr>
          <p:nvPr/>
        </p:nvSpPr>
        <p:spPr bwMode="auto">
          <a:xfrm>
            <a:off x="5487941" y="6872938"/>
            <a:ext cx="3145221" cy="5334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Difference:</a:t>
            </a:r>
            <a:endParaRPr kumimoji="0" lang="en-US" altLang="en-US"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3" name="Rectangle 57">
            <a:extLst>
              <a:ext uri="{FF2B5EF4-FFF2-40B4-BE49-F238E27FC236}">
                <a16:creationId xmlns:a16="http://schemas.microsoft.com/office/drawing/2014/main" id="{0D1DAD02-0AD0-4D50-A098-DAEE4AEEB4C9}"/>
              </a:ext>
            </a:extLst>
          </p:cNvPr>
          <p:cNvSpPr>
            <a:spLocks noChangeArrowheads="1"/>
          </p:cNvSpPr>
          <p:nvPr/>
        </p:nvSpPr>
        <p:spPr bwMode="auto">
          <a:xfrm>
            <a:off x="13902940" y="6949138"/>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-28%</a:t>
            </a:r>
            <a:endParaRPr kumimoji="0" lang="en-US" altLang="en-US"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7" name="Rectangle 30">
            <a:extLst>
              <a:ext uri="{FF2B5EF4-FFF2-40B4-BE49-F238E27FC236}">
                <a16:creationId xmlns:a16="http://schemas.microsoft.com/office/drawing/2014/main" id="{DA4E2FE2-1373-423E-8965-DA149FD04E91}"/>
              </a:ext>
            </a:extLst>
          </p:cNvPr>
          <p:cNvSpPr>
            <a:spLocks noChangeArrowheads="1"/>
          </p:cNvSpPr>
          <p:nvPr/>
        </p:nvSpPr>
        <p:spPr bwMode="auto">
          <a:xfrm>
            <a:off x="4754577" y="4744017"/>
            <a:ext cx="3878585" cy="4937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Sep ‘17 - Aug ’18:</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8" name="Rectangle 30">
            <a:extLst>
              <a:ext uri="{FF2B5EF4-FFF2-40B4-BE49-F238E27FC236}">
                <a16:creationId xmlns:a16="http://schemas.microsoft.com/office/drawing/2014/main" id="{50825CF9-62BA-4352-A66C-959B3A635CDD}"/>
              </a:ext>
            </a:extLst>
          </p:cNvPr>
          <p:cNvSpPr>
            <a:spLocks noChangeArrowheads="1"/>
          </p:cNvSpPr>
          <p:nvPr/>
        </p:nvSpPr>
        <p:spPr bwMode="auto">
          <a:xfrm>
            <a:off x="5139641" y="5708610"/>
            <a:ext cx="3493521" cy="5699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Sep ‘18 – Aug ‘19:</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9" name="Rectangle 57">
            <a:extLst>
              <a:ext uri="{FF2B5EF4-FFF2-40B4-BE49-F238E27FC236}">
                <a16:creationId xmlns:a16="http://schemas.microsoft.com/office/drawing/2014/main" id="{2AD8120A-F847-4271-91F4-05E0D30B76F6}"/>
              </a:ext>
            </a:extLst>
          </p:cNvPr>
          <p:cNvSpPr>
            <a:spLocks noChangeArrowheads="1"/>
          </p:cNvSpPr>
          <p:nvPr/>
        </p:nvSpPr>
        <p:spPr bwMode="auto">
          <a:xfrm>
            <a:off x="10203716" y="6949138"/>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-8%</a:t>
            </a:r>
            <a:endParaRPr kumimoji="0" lang="en-US" altLang="en-US"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1" name="Rectangle 57">
            <a:extLst>
              <a:ext uri="{FF2B5EF4-FFF2-40B4-BE49-F238E27FC236}">
                <a16:creationId xmlns:a16="http://schemas.microsoft.com/office/drawing/2014/main" id="{E542F320-D24A-4850-B7D5-A4860B81BA38}"/>
              </a:ext>
            </a:extLst>
          </p:cNvPr>
          <p:cNvSpPr>
            <a:spLocks noChangeArrowheads="1"/>
          </p:cNvSpPr>
          <p:nvPr/>
        </p:nvSpPr>
        <p:spPr bwMode="auto">
          <a:xfrm>
            <a:off x="18137760" y="6949138"/>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-43%</a:t>
            </a:r>
            <a:endParaRPr kumimoji="0" lang="en-US" altLang="en-US"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3" name="Rectangle 30">
            <a:extLst>
              <a:ext uri="{FF2B5EF4-FFF2-40B4-BE49-F238E27FC236}">
                <a16:creationId xmlns:a16="http://schemas.microsoft.com/office/drawing/2014/main" id="{9F23C9AB-11B7-45D8-B07C-321E50A20282}"/>
              </a:ext>
            </a:extLst>
          </p:cNvPr>
          <p:cNvSpPr>
            <a:spLocks noChangeArrowheads="1"/>
          </p:cNvSpPr>
          <p:nvPr/>
        </p:nvSpPr>
        <p:spPr bwMode="auto">
          <a:xfrm>
            <a:off x="10203716" y="480037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$11,462</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4" name="Rectangle 30">
            <a:extLst>
              <a:ext uri="{FF2B5EF4-FFF2-40B4-BE49-F238E27FC236}">
                <a16:creationId xmlns:a16="http://schemas.microsoft.com/office/drawing/2014/main" id="{2FE92E56-049F-4FFC-BC71-D14F51F6D98F}"/>
              </a:ext>
            </a:extLst>
          </p:cNvPr>
          <p:cNvSpPr>
            <a:spLocks noChangeArrowheads="1"/>
          </p:cNvSpPr>
          <p:nvPr/>
        </p:nvSpPr>
        <p:spPr bwMode="auto">
          <a:xfrm>
            <a:off x="10046222" y="5803066"/>
            <a:ext cx="1691020"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$10,515</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5" name="Rectangle 30">
            <a:extLst>
              <a:ext uri="{FF2B5EF4-FFF2-40B4-BE49-F238E27FC236}">
                <a16:creationId xmlns:a16="http://schemas.microsoft.com/office/drawing/2014/main" id="{93896F58-B59B-4EDE-B5EA-C85F4E84DFF4}"/>
              </a:ext>
            </a:extLst>
          </p:cNvPr>
          <p:cNvSpPr>
            <a:spLocks noChangeArrowheads="1"/>
          </p:cNvSpPr>
          <p:nvPr/>
        </p:nvSpPr>
        <p:spPr bwMode="auto">
          <a:xfrm>
            <a:off x="13902940" y="480037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$5,515</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6" name="Rectangle 30">
            <a:extLst>
              <a:ext uri="{FF2B5EF4-FFF2-40B4-BE49-F238E27FC236}">
                <a16:creationId xmlns:a16="http://schemas.microsoft.com/office/drawing/2014/main" id="{8DF5F171-AB8A-46A8-B921-C1484E6C30D3}"/>
              </a:ext>
            </a:extLst>
          </p:cNvPr>
          <p:cNvSpPr>
            <a:spLocks noChangeArrowheads="1"/>
          </p:cNvSpPr>
          <p:nvPr/>
        </p:nvSpPr>
        <p:spPr bwMode="auto">
          <a:xfrm>
            <a:off x="13745446" y="5803066"/>
            <a:ext cx="1691019"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$3,948</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7" name="Rectangle 30">
            <a:extLst>
              <a:ext uri="{FF2B5EF4-FFF2-40B4-BE49-F238E27FC236}">
                <a16:creationId xmlns:a16="http://schemas.microsoft.com/office/drawing/2014/main" id="{597D7886-6807-41C9-AFA0-D50C31FA221A}"/>
              </a:ext>
            </a:extLst>
          </p:cNvPr>
          <p:cNvSpPr>
            <a:spLocks noChangeArrowheads="1"/>
          </p:cNvSpPr>
          <p:nvPr/>
        </p:nvSpPr>
        <p:spPr bwMode="auto">
          <a:xfrm>
            <a:off x="18137760" y="480037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$13,684</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8" name="Rectangle 30">
            <a:extLst>
              <a:ext uri="{FF2B5EF4-FFF2-40B4-BE49-F238E27FC236}">
                <a16:creationId xmlns:a16="http://schemas.microsoft.com/office/drawing/2014/main" id="{0FFD788F-EABF-47EA-9942-83B4B1F6C896}"/>
              </a:ext>
            </a:extLst>
          </p:cNvPr>
          <p:cNvSpPr>
            <a:spLocks noChangeArrowheads="1"/>
          </p:cNvSpPr>
          <p:nvPr/>
        </p:nvSpPr>
        <p:spPr bwMode="auto">
          <a:xfrm>
            <a:off x="17964736" y="5803066"/>
            <a:ext cx="1706550"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$7,848</a:t>
            </a:r>
            <a:endParaRPr kumimoji="0" lang="en-US" alt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5" name="Rectangle 30">
            <a:extLst>
              <a:ext uri="{FF2B5EF4-FFF2-40B4-BE49-F238E27FC236}">
                <a16:creationId xmlns:a16="http://schemas.microsoft.com/office/drawing/2014/main" id="{0188A1E1-06F8-4442-9876-B00E684EDEC6}"/>
              </a:ext>
            </a:extLst>
          </p:cNvPr>
          <p:cNvSpPr>
            <a:spLocks noChangeArrowheads="1"/>
          </p:cNvSpPr>
          <p:nvPr/>
        </p:nvSpPr>
        <p:spPr bwMode="auto">
          <a:xfrm>
            <a:off x="2125357" y="12055621"/>
            <a:ext cx="6530551" cy="5699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0"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Avg Monthly Unique Visitors Decrease (000):</a:t>
            </a:r>
          </a:p>
        </p:txBody>
      </p:sp>
      <p:sp>
        <p:nvSpPr>
          <p:cNvPr id="116" name="Rectangle 30">
            <a:extLst>
              <a:ext uri="{FF2B5EF4-FFF2-40B4-BE49-F238E27FC236}">
                <a16:creationId xmlns:a16="http://schemas.microsoft.com/office/drawing/2014/main" id="{8F001C3F-D793-40E9-BD3E-217975C53AB9}"/>
              </a:ext>
            </a:extLst>
          </p:cNvPr>
          <p:cNvSpPr>
            <a:spLocks noChangeArrowheads="1"/>
          </p:cNvSpPr>
          <p:nvPr/>
        </p:nvSpPr>
        <p:spPr bwMode="auto">
          <a:xfrm>
            <a:off x="10217163" y="1215007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0"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-1,868</a:t>
            </a:r>
          </a:p>
        </p:txBody>
      </p:sp>
      <p:sp>
        <p:nvSpPr>
          <p:cNvPr id="117" name="Rectangle 30">
            <a:extLst>
              <a:ext uri="{FF2B5EF4-FFF2-40B4-BE49-F238E27FC236}">
                <a16:creationId xmlns:a16="http://schemas.microsoft.com/office/drawing/2014/main" id="{523D8E9D-CBE3-4C6F-8E7A-4002A287139C}"/>
              </a:ext>
            </a:extLst>
          </p:cNvPr>
          <p:cNvSpPr>
            <a:spLocks noChangeArrowheads="1"/>
          </p:cNvSpPr>
          <p:nvPr/>
        </p:nvSpPr>
        <p:spPr bwMode="auto">
          <a:xfrm>
            <a:off x="13916387" y="1215007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0"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-1,287</a:t>
            </a:r>
          </a:p>
        </p:txBody>
      </p:sp>
      <p:sp>
        <p:nvSpPr>
          <p:cNvPr id="118" name="Rectangle 30">
            <a:extLst>
              <a:ext uri="{FF2B5EF4-FFF2-40B4-BE49-F238E27FC236}">
                <a16:creationId xmlns:a16="http://schemas.microsoft.com/office/drawing/2014/main" id="{F7255171-55C9-4DBD-8E5A-C7FC91FD5C9D}"/>
              </a:ext>
            </a:extLst>
          </p:cNvPr>
          <p:cNvSpPr>
            <a:spLocks noChangeArrowheads="1"/>
          </p:cNvSpPr>
          <p:nvPr/>
        </p:nvSpPr>
        <p:spPr bwMode="auto">
          <a:xfrm>
            <a:off x="18151207" y="1215007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0"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-1,090</a:t>
            </a:r>
          </a:p>
        </p:txBody>
      </p:sp>
      <p:sp>
        <p:nvSpPr>
          <p:cNvPr id="71" name="TextBox 70">
            <a:extLst>
              <a:ext uri="{FF2B5EF4-FFF2-40B4-BE49-F238E27FC236}">
                <a16:creationId xmlns:a16="http://schemas.microsoft.com/office/drawing/2014/main" id="{F75510F3-E9B8-4BC1-A2CC-60D71560C217}"/>
              </a:ext>
            </a:extLst>
          </p:cNvPr>
          <p:cNvSpPr txBox="1"/>
          <p:nvPr/>
        </p:nvSpPr>
        <p:spPr>
          <a:xfrm>
            <a:off x="517849" y="449048"/>
            <a:ext cx="23434681" cy="1446550"/>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Conversely, A Tight </a:t>
            </a:r>
            <a:r>
              <a:rPr kumimoji="0" lang="en-US" sz="4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Negative Correlation</a:t>
            </a:r>
            <a:r>
              <a:rPr kumimoji="0" lang="en-US" sz="4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Exists Between TV Spend And Website Traffic </a:t>
            </a:r>
            <a:endParaRPr lang="en-US" sz="44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For Credit Card Brands That Decreased Their TV Investment</a:t>
            </a:r>
          </a:p>
        </p:txBody>
      </p:sp>
      <p:pic>
        <p:nvPicPr>
          <p:cNvPr id="70" name="Picture 6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70323" y="13063726"/>
            <a:ext cx="1139485" cy="600010"/>
          </a:xfrm>
          <a:prstGeom prst="rect">
            <a:avLst/>
          </a:prstGeom>
        </p:spPr>
      </p:pic>
      <p:sp>
        <p:nvSpPr>
          <p:cNvPr id="66" name="Text Placeholder 3">
            <a:extLst>
              <a:ext uri="{FF2B5EF4-FFF2-40B4-BE49-F238E27FC236}">
                <a16:creationId xmlns:a16="http://schemas.microsoft.com/office/drawing/2014/main" id="{0228C906-43CE-4CD6-A9A0-0885D1FD503C}"/>
              </a:ext>
            </a:extLst>
          </p:cNvPr>
          <p:cNvSpPr txBox="1">
            <a:spLocks/>
          </p:cNvSpPr>
          <p:nvPr/>
        </p:nvSpPr>
        <p:spPr>
          <a:xfrm>
            <a:off x="709638" y="13117419"/>
            <a:ext cx="21058730" cy="483312"/>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Source: VAB analysis of Nielsen Ad Intel data, TV spend (national cable TV, national broadcast TV, Spanish language broadcast TV, Spanish language cable TV, spot TV, syndication TV), September ‘17 – August ’19 (calendar months). VAB analysis of </a:t>
            </a:r>
            <a:r>
              <a:rPr kumimoji="0" lang="en-US" sz="1200" b="0" i="0" u="none" strike="noStrike" kern="1200" cap="none" spc="0" normalizeH="0" baseline="0" noProof="0" dirty="0" err="1">
                <a:ln>
                  <a:noFill/>
                </a:ln>
                <a:solidFill>
                  <a:prstClr val="black"/>
                </a:solidFill>
                <a:effectLst/>
                <a:uLnTx/>
                <a:uFillTx/>
                <a:latin typeface="Trebuchet MS"/>
                <a:ea typeface="+mn-ea"/>
                <a:cs typeface="+mn-cs"/>
              </a:rPr>
              <a:t>Comscore</a:t>
            </a:r>
            <a:r>
              <a:rPr kumimoji="0" lang="en-US" sz="1200" b="0" i="0" u="none" strike="noStrike" kern="1200" cap="none" spc="0" normalizeH="0" baseline="0" noProof="0" dirty="0">
                <a:ln>
                  <a:noFill/>
                </a:ln>
                <a:solidFill>
                  <a:prstClr val="black"/>
                </a:solidFill>
                <a:effectLst/>
                <a:uLnTx/>
                <a:uFillTx/>
                <a:latin typeface="Trebuchet MS"/>
                <a:ea typeface="+mn-ea"/>
                <a:cs typeface="+mn-cs"/>
              </a:rPr>
              <a:t> </a:t>
            </a:r>
            <a:r>
              <a:rPr kumimoji="0" lang="en-US" sz="1200" b="0" i="0" u="none" strike="noStrike" kern="1200" cap="none" spc="0" normalizeH="0" baseline="0" noProof="0" dirty="0" err="1">
                <a:ln>
                  <a:noFill/>
                </a:ln>
                <a:solidFill>
                  <a:prstClr val="black"/>
                </a:solidFill>
                <a:effectLst/>
                <a:uLnTx/>
                <a:uFillTx/>
                <a:latin typeface="Trebuchet MS"/>
                <a:ea typeface="+mn-ea"/>
                <a:cs typeface="+mn-cs"/>
              </a:rPr>
              <a:t>mediametrix</a:t>
            </a:r>
            <a:r>
              <a:rPr kumimoji="0" lang="en-US" sz="1200" b="0" i="0" u="none" strike="noStrike" kern="1200" cap="none" spc="0" normalizeH="0" baseline="0" noProof="0" dirty="0">
                <a:ln>
                  <a:noFill/>
                </a:ln>
                <a:solidFill>
                  <a:prstClr val="black"/>
                </a:solidFill>
                <a:effectLst/>
                <a:uLnTx/>
                <a:uFillTx/>
                <a:latin typeface="Trebuchet MS"/>
                <a:ea typeface="+mn-ea"/>
                <a:cs typeface="+mn-cs"/>
              </a:rPr>
              <a:t> multiplatform media trend data; total audience (Desktop P2+, Mobile 18+), September ’17 – August ’19 (calendar months</a:t>
            </a:r>
            <a:r>
              <a:rPr lang="en-US" sz="1200" dirty="0">
                <a:solidFill>
                  <a:prstClr val="black"/>
                </a:solidFill>
              </a:rPr>
              <a:t>). TV spend based on parent company level expenditures except for Citi.</a:t>
            </a:r>
            <a:endParaRPr kumimoji="0" lang="en-US" sz="1200" b="0"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67" name="Picture 28" descr="Image result for visa logo png&quot;">
            <a:extLst>
              <a:ext uri="{FF2B5EF4-FFF2-40B4-BE49-F238E27FC236}">
                <a16:creationId xmlns:a16="http://schemas.microsoft.com/office/drawing/2014/main" id="{4FE71524-2F96-48F9-A451-A644E2B8FC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7507456" y="3333471"/>
            <a:ext cx="2549859" cy="1035082"/>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American Express Blue Box Logo (Full)">
            <a:extLst>
              <a:ext uri="{FF2B5EF4-FFF2-40B4-BE49-F238E27FC236}">
                <a16:creationId xmlns:a16="http://schemas.microsoft.com/office/drawing/2014/main" id="{E072DB27-7E4B-47A5-8DD3-D0E6A98568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628" t="12293" r="12550" b="12293"/>
          <a:stretch/>
        </p:blipFill>
        <p:spPr bwMode="auto">
          <a:xfrm>
            <a:off x="10298660" y="3206458"/>
            <a:ext cx="1404528" cy="1289108"/>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2" descr="Image result for mastercard logo png&quot;">
            <a:extLst>
              <a:ext uri="{FF2B5EF4-FFF2-40B4-BE49-F238E27FC236}">
                <a16:creationId xmlns:a16="http://schemas.microsoft.com/office/drawing/2014/main" id="{324AB89A-4C0E-49DC-8E44-32CE48AF7D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95364" y="3020117"/>
            <a:ext cx="2022574" cy="1661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6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425DB6-08E3-4A4E-9B4B-9CAF810B7FEA}"/>
              </a:ext>
            </a:extLst>
          </p:cNvPr>
          <p:cNvSpPr/>
          <p:nvPr/>
        </p:nvSpPr>
        <p:spPr>
          <a:xfrm>
            <a:off x="4764" y="1784"/>
            <a:ext cx="6789870" cy="13699080"/>
          </a:xfrm>
          <a:prstGeom prst="rect">
            <a:avLst/>
          </a:prstGeom>
          <a:solidFill>
            <a:srgbClr val="6A99AC"/>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09412"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5" name="TextBox 4"/>
          <p:cNvSpPr txBox="1"/>
          <p:nvPr/>
        </p:nvSpPr>
        <p:spPr>
          <a:xfrm>
            <a:off x="13715601" y="2219402"/>
            <a:ext cx="8861765" cy="1446550"/>
          </a:xfrm>
          <a:prstGeom prst="rect">
            <a:avLst/>
          </a:prstGeom>
          <a:noFill/>
        </p:spPr>
        <p:txBody>
          <a:bodyPr wrap="square" rtlCol="0">
            <a:spAutoFit/>
          </a:bodyPr>
          <a:lstStyle/>
          <a:p>
            <a:pPr marL="0" marR="0" lvl="0" indent="0" algn="l" defTabSz="11719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For more information visit us online</a:t>
            </a:r>
          </a:p>
          <a:p>
            <a:pPr marL="0" marR="0" lvl="0" indent="0" algn="l" defTabSz="1171930" rtl="0" eaLnBrk="1" fontAlgn="auto" latinLnBrk="0" hangingPunct="1">
              <a:lnSpc>
                <a:spcPct val="100000"/>
              </a:lnSpc>
              <a:spcBef>
                <a:spcPts val="0"/>
              </a:spcBef>
              <a:spcAft>
                <a:spcPts val="0"/>
              </a:spcAft>
              <a:buClrTx/>
              <a:buSzTx/>
              <a:buFontTx/>
              <a:buNone/>
              <a:tabLst/>
              <a:defRPr/>
            </a:pPr>
            <a:r>
              <a:rPr kumimoji="0" lang="en-US" sz="4800" b="0" i="0" u="sng"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TheVAB.com</a:t>
            </a:r>
            <a:endParaRPr kumimoji="0" lang="en-US" sz="4800" b="0" i="0" u="sng"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p:cNvSpPr txBox="1"/>
          <p:nvPr/>
        </p:nvSpPr>
        <p:spPr>
          <a:xfrm>
            <a:off x="13671534" y="5759506"/>
            <a:ext cx="8833834" cy="1446550"/>
          </a:xfrm>
          <a:prstGeom prst="rect">
            <a:avLst/>
          </a:prstGeom>
          <a:noFill/>
        </p:spPr>
        <p:txBody>
          <a:bodyPr wrap="square" rtlCol="0">
            <a:spAutoFit/>
          </a:bodyPr>
          <a:lstStyle/>
          <a:p>
            <a:pPr marL="0" marR="0" lvl="0" indent="0" algn="l" defTabSz="11719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Follow us:</a:t>
            </a:r>
          </a:p>
          <a:p>
            <a:pPr marL="0" marR="0" lvl="0" indent="0" algn="l" defTabSz="1171930" rtl="0" eaLnBrk="1" fontAlgn="auto" latinLnBrk="0" hangingPunct="1">
              <a:lnSpc>
                <a:spcPct val="100000"/>
              </a:lnSpc>
              <a:spcBef>
                <a:spcPts val="0"/>
              </a:spcBef>
              <a:spcAft>
                <a:spcPts val="0"/>
              </a:spcAft>
              <a:buClrTx/>
              <a:buSzTx/>
              <a:buFontTx/>
              <a:buNone/>
              <a:tabLst/>
              <a:defRPr/>
            </a:pPr>
            <a:r>
              <a:rPr kumimoji="0" lang="en-US" sz="4800" b="0" i="0" u="sng"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@VABIntel</a:t>
            </a:r>
            <a:endParaRPr kumimoji="0" lang="en-US" sz="4800" b="0" i="0" u="sng"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p:cNvSpPr txBox="1"/>
          <p:nvPr/>
        </p:nvSpPr>
        <p:spPr>
          <a:xfrm>
            <a:off x="13715604" y="9862425"/>
            <a:ext cx="9494964" cy="1446550"/>
          </a:xfrm>
          <a:prstGeom prst="rect">
            <a:avLst/>
          </a:prstGeom>
          <a:noFill/>
        </p:spPr>
        <p:txBody>
          <a:bodyPr wrap="square" rtlCol="0">
            <a:spAutoFit/>
          </a:bodyPr>
          <a:lstStyle/>
          <a:p>
            <a:pPr marL="0" marR="0" lvl="0" indent="0" algn="l" defTabSz="117193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Open Sans" panose="020B0606030504020204" pitchFamily="34" charset="0"/>
                <a:ea typeface="Open Sans" panose="020B0606030504020204" pitchFamily="34" charset="0"/>
                <a:cs typeface="Open Sans" panose="020B0606030504020204" pitchFamily="34" charset="0"/>
              </a:rPr>
              <a:t>Connect with</a:t>
            </a:r>
            <a:r>
              <a:rPr kumimoji="0" lang="en-US" sz="4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us:</a:t>
            </a:r>
          </a:p>
          <a:p>
            <a:pPr marL="0" marR="0" lvl="0" indent="0" algn="l" defTabSz="909412"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VAB</a:t>
            </a:r>
            <a:endParaRPr kumimoji="0" lang="en-US" sz="4800" b="1"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hlinkClick r:id="rId5"/>
            <a:extLst>
              <a:ext uri="{FF2B5EF4-FFF2-40B4-BE49-F238E27FC236}">
                <a16:creationId xmlns:a16="http://schemas.microsoft.com/office/drawing/2014/main" id="{47077EFD-509B-440D-969F-721E280722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1807" y="5801070"/>
            <a:ext cx="2787032" cy="2787032"/>
          </a:xfrm>
          <a:prstGeom prst="rect">
            <a:avLst/>
          </a:prstGeom>
        </p:spPr>
      </p:pic>
      <p:sp>
        <p:nvSpPr>
          <p:cNvPr id="10" name="TextBox 9">
            <a:extLst>
              <a:ext uri="{FF2B5EF4-FFF2-40B4-BE49-F238E27FC236}">
                <a16:creationId xmlns:a16="http://schemas.microsoft.com/office/drawing/2014/main" id="{84D3A5FE-0290-4AED-B92A-C1DFD6A1D2E1}"/>
              </a:ext>
            </a:extLst>
          </p:cNvPr>
          <p:cNvSpPr txBox="1"/>
          <p:nvPr/>
        </p:nvSpPr>
        <p:spPr>
          <a:xfrm>
            <a:off x="4764" y="4756298"/>
            <a:ext cx="6789870" cy="95410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Join our email list</a:t>
            </a:r>
          </a:p>
        </p:txBody>
      </p:sp>
      <p:pic>
        <p:nvPicPr>
          <p:cNvPr id="4" name="Picture 3">
            <a:extLst>
              <a:ext uri="{FF2B5EF4-FFF2-40B4-BE49-F238E27FC236}">
                <a16:creationId xmlns:a16="http://schemas.microsoft.com/office/drawing/2014/main" id="{26E11D7B-A7B2-474A-9C54-B838ACBCC9B9}"/>
              </a:ext>
            </a:extLst>
          </p:cNvPr>
          <p:cNvPicPr>
            <a:picLocks noChangeAspect="1"/>
          </p:cNvPicPr>
          <p:nvPr/>
        </p:nvPicPr>
        <p:blipFill>
          <a:blip r:embed="rId7"/>
          <a:stretch>
            <a:fillRect/>
          </a:stretch>
        </p:blipFill>
        <p:spPr>
          <a:xfrm>
            <a:off x="8929742" y="1915499"/>
            <a:ext cx="3901448" cy="2054356"/>
          </a:xfrm>
          <a:prstGeom prst="rect">
            <a:avLst/>
          </a:prstGeom>
        </p:spPr>
      </p:pic>
      <p:pic>
        <p:nvPicPr>
          <p:cNvPr id="12" name="Picture 11" descr="A picture containing vector graphics&#10;&#10;Description automatically generated">
            <a:extLst>
              <a:ext uri="{FF2B5EF4-FFF2-40B4-BE49-F238E27FC236}">
                <a16:creationId xmlns:a16="http://schemas.microsoft.com/office/drawing/2014/main" id="{D0EF068D-F6D7-4592-9674-95FB623A400B}"/>
              </a:ext>
            </a:extLst>
          </p:cNvPr>
          <p:cNvPicPr>
            <a:picLocks noChangeAspect="1"/>
          </p:cNvPicPr>
          <p:nvPr/>
        </p:nvPicPr>
        <p:blipFill>
          <a:blip r:embed="rId8"/>
          <a:stretch>
            <a:fillRect/>
          </a:stretch>
        </p:blipFill>
        <p:spPr>
          <a:xfrm>
            <a:off x="9440833" y="5233351"/>
            <a:ext cx="2879266" cy="2879266"/>
          </a:xfrm>
          <a:prstGeom prst="rect">
            <a:avLst/>
          </a:prstGeom>
        </p:spPr>
      </p:pic>
      <p:pic>
        <p:nvPicPr>
          <p:cNvPr id="1026" name="Picture 2" descr="Image result for linkedin logo">
            <a:extLst>
              <a:ext uri="{FF2B5EF4-FFF2-40B4-BE49-F238E27FC236}">
                <a16:creationId xmlns:a16="http://schemas.microsoft.com/office/drawing/2014/main" id="{3E1FD6E3-7031-403C-849F-C7E1D9DE438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0959" t="20839" r="20001" b="20121"/>
          <a:stretch/>
        </p:blipFill>
        <p:spPr bwMode="auto">
          <a:xfrm>
            <a:off x="9440833" y="9146067"/>
            <a:ext cx="2879266" cy="2879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3346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1483</TotalTime>
  <Words>1575</Words>
  <Application>Microsoft Office PowerPoint</Application>
  <PresentationFormat>Custom</PresentationFormat>
  <Paragraphs>191</Paragraphs>
  <Slides>9</Slides>
  <Notes>1</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9</vt:i4>
      </vt:variant>
    </vt:vector>
  </HeadingPairs>
  <TitlesOfParts>
    <vt:vector size="21" baseType="lpstr">
      <vt:lpstr>Arial</vt:lpstr>
      <vt:lpstr>Calibri</vt:lpstr>
      <vt:lpstr>Open Sans</vt:lpstr>
      <vt:lpstr>Open Sans Semibold</vt:lpstr>
      <vt:lpstr>Trebuchet MS</vt:lpstr>
      <vt:lpstr>Office Theme</vt:lpstr>
      <vt:lpstr>Custom Design</vt:lpstr>
      <vt:lpstr>2_Custom Design</vt:lpstr>
      <vt:lpstr>4_Custom Design</vt:lpstr>
      <vt:lpstr>3_Custom Design</vt:lpstr>
      <vt:lpstr>3_Office Theme</vt:lpstr>
      <vt:lpstr>5_Custom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dc:creator>
  <cp:lastModifiedBy>Jason Wiese</cp:lastModifiedBy>
  <cp:revision>1193</cp:revision>
  <cp:lastPrinted>2019-10-31T15:40:20Z</cp:lastPrinted>
  <dcterms:created xsi:type="dcterms:W3CDTF">2018-08-15T21:18:21Z</dcterms:created>
  <dcterms:modified xsi:type="dcterms:W3CDTF">2019-11-07T20:43:08Z</dcterms:modified>
</cp:coreProperties>
</file>