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notesSlides/notesSlide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9" r:id="rId3"/>
    <p:sldMasterId id="2147483677" r:id="rId4"/>
  </p:sldMasterIdLst>
  <p:notesMasterIdLst>
    <p:notesMasterId r:id="rId33"/>
  </p:notesMasterIdLst>
  <p:sldIdLst>
    <p:sldId id="257" r:id="rId5"/>
    <p:sldId id="299" r:id="rId6"/>
    <p:sldId id="302" r:id="rId7"/>
    <p:sldId id="308" r:id="rId8"/>
    <p:sldId id="291" r:id="rId9"/>
    <p:sldId id="262" r:id="rId10"/>
    <p:sldId id="309" r:id="rId11"/>
    <p:sldId id="303" r:id="rId12"/>
    <p:sldId id="283" r:id="rId13"/>
    <p:sldId id="265" r:id="rId14"/>
    <p:sldId id="266" r:id="rId15"/>
    <p:sldId id="268" r:id="rId16"/>
    <p:sldId id="269" r:id="rId17"/>
    <p:sldId id="270" r:id="rId18"/>
    <p:sldId id="272" r:id="rId19"/>
    <p:sldId id="273" r:id="rId20"/>
    <p:sldId id="276" r:id="rId21"/>
    <p:sldId id="275" r:id="rId22"/>
    <p:sldId id="294" r:id="rId23"/>
    <p:sldId id="277" r:id="rId24"/>
    <p:sldId id="274" r:id="rId25"/>
    <p:sldId id="278" r:id="rId26"/>
    <p:sldId id="279" r:id="rId27"/>
    <p:sldId id="307" r:id="rId28"/>
    <p:sldId id="306" r:id="rId29"/>
    <p:sldId id="305" r:id="rId30"/>
    <p:sldId id="312" r:id="rId31"/>
    <p:sldId id="31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EBF474"/>
    <a:srgbClr val="FAB982"/>
    <a:srgbClr val="50C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0" y="-588"/>
      </p:cViewPr>
      <p:guideLst>
        <p:guide orient="horz" pos="2160"/>
        <p:guide pos="2880"/>
      </p:guideLst>
    </p:cSldViewPr>
  </p:slideViewPr>
  <p:notesTextViewPr>
    <p:cViewPr>
      <p:scale>
        <a:sx n="1" d="1"/>
        <a:sy n="1" d="1"/>
      </p:scale>
      <p:origin x="0" y="0"/>
    </p:cViewPr>
  </p:notesTextViewPr>
  <p:sorterViewPr>
    <p:cViewPr>
      <p:scale>
        <a:sx n="100" d="100"/>
        <a:sy n="100" d="100"/>
      </p:scale>
      <p:origin x="0" y="-1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u="none" strike="noStrike" baseline="0" dirty="0"/>
              <a:t>Share of Total TV Viewing Time: </a:t>
            </a:r>
            <a:r>
              <a:rPr lang="en-US" sz="1400" b="1" i="0" u="none" strike="noStrike" baseline="0" dirty="0" smtClean="0"/>
              <a:t>Live TV vs. Time-Shifted TV</a:t>
            </a:r>
            <a:endParaRPr lang="en-US" sz="1400" dirty="0"/>
          </a:p>
        </c:rich>
      </c:tx>
      <c:layout/>
      <c:overlay val="1"/>
    </c:title>
    <c:autoTitleDeleted val="0"/>
    <c:plotArea>
      <c:layout>
        <c:manualLayout>
          <c:layoutTarget val="inner"/>
          <c:xMode val="edge"/>
          <c:yMode val="edge"/>
          <c:x val="0.12083333333333333"/>
          <c:y val="0.16562499999999999"/>
          <c:w val="0.76637450787401573"/>
          <c:h val="0.64344758858267714"/>
        </c:manualLayout>
      </c:layout>
      <c:barChart>
        <c:barDir val="col"/>
        <c:grouping val="percentStacked"/>
        <c:varyColors val="0"/>
        <c:ser>
          <c:idx val="0"/>
          <c:order val="0"/>
          <c:tx>
            <c:strRef>
              <c:f>Sheet1!$B$1</c:f>
              <c:strCache>
                <c:ptCount val="1"/>
                <c:pt idx="0">
                  <c:v>Live TV</c:v>
                </c:pt>
              </c:strCache>
            </c:strRef>
          </c:tx>
          <c:spPr>
            <a:solidFill>
              <a:srgbClr val="508ABA"/>
            </a:solidFill>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Total Viewing</c:v>
                </c:pt>
                <c:pt idx="1">
                  <c:v>Primetime Content</c:v>
                </c:pt>
              </c:strCache>
            </c:strRef>
          </c:cat>
          <c:val>
            <c:numRef>
              <c:f>Sheet1!$B$2:$B$3</c:f>
              <c:numCache>
                <c:formatCode>0.0%</c:formatCode>
                <c:ptCount val="2"/>
                <c:pt idx="0">
                  <c:v>0.84</c:v>
                </c:pt>
                <c:pt idx="1">
                  <c:v>0.747</c:v>
                </c:pt>
              </c:numCache>
            </c:numRef>
          </c:val>
          <c:extLst xmlns:c16r2="http://schemas.microsoft.com/office/drawing/2015/06/chart">
            <c:ext xmlns:c16="http://schemas.microsoft.com/office/drawing/2014/chart" uri="{C3380CC4-5D6E-409C-BE32-E72D297353CC}">
              <c16:uniqueId val="{00000000-D408-4AE7-967C-39A4304BCFBF}"/>
            </c:ext>
          </c:extLst>
        </c:ser>
        <c:ser>
          <c:idx val="1"/>
          <c:order val="1"/>
          <c:tx>
            <c:strRef>
              <c:f>Sheet1!$C$1</c:f>
              <c:strCache>
                <c:ptCount val="1"/>
                <c:pt idx="0">
                  <c:v>Time-Shifting</c:v>
                </c:pt>
              </c:strCache>
            </c:strRef>
          </c:tx>
          <c:spPr>
            <a:solidFill>
              <a:srgbClr val="50C8A0"/>
            </a:solidFill>
          </c:spPr>
          <c:invertIfNegative val="0"/>
          <c:dLbls>
            <c:spPr>
              <a:noFill/>
              <a:ln>
                <a:noFill/>
              </a:ln>
              <a:effectLst/>
            </c:spPr>
            <c:txPr>
              <a:bodyPr/>
              <a:lstStyle/>
              <a:p>
                <a:pPr algn="ctr">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Total Viewing</c:v>
                </c:pt>
                <c:pt idx="1">
                  <c:v>Primetime Content</c:v>
                </c:pt>
              </c:strCache>
            </c:strRef>
          </c:cat>
          <c:val>
            <c:numRef>
              <c:f>Sheet1!$C$2:$C$3</c:f>
              <c:numCache>
                <c:formatCode>0.0%</c:formatCode>
                <c:ptCount val="2"/>
                <c:pt idx="0">
                  <c:v>0.16</c:v>
                </c:pt>
                <c:pt idx="1">
                  <c:v>0.254</c:v>
                </c:pt>
              </c:numCache>
            </c:numRef>
          </c:val>
          <c:extLst xmlns:c16r2="http://schemas.microsoft.com/office/drawing/2015/06/chart">
            <c:ext xmlns:c16="http://schemas.microsoft.com/office/drawing/2014/chart" uri="{C3380CC4-5D6E-409C-BE32-E72D297353CC}">
              <c16:uniqueId val="{00000001-D408-4AE7-967C-39A4304BCFBF}"/>
            </c:ext>
          </c:extLst>
        </c:ser>
        <c:dLbls>
          <c:showLegendKey val="0"/>
          <c:showVal val="0"/>
          <c:showCatName val="0"/>
          <c:showSerName val="0"/>
          <c:showPercent val="0"/>
          <c:showBubbleSize val="0"/>
        </c:dLbls>
        <c:gapWidth val="150"/>
        <c:overlap val="100"/>
        <c:axId val="31737728"/>
        <c:axId val="31739264"/>
      </c:barChart>
      <c:catAx>
        <c:axId val="31737728"/>
        <c:scaling>
          <c:orientation val="minMax"/>
        </c:scaling>
        <c:delete val="0"/>
        <c:axPos val="b"/>
        <c:numFmt formatCode="General" sourceLinked="0"/>
        <c:majorTickMark val="out"/>
        <c:minorTickMark val="none"/>
        <c:tickLblPos val="nextTo"/>
        <c:txPr>
          <a:bodyPr/>
          <a:lstStyle/>
          <a:p>
            <a:pPr>
              <a:defRPr sz="1200" b="1"/>
            </a:pPr>
            <a:endParaRPr lang="en-US"/>
          </a:p>
        </c:txPr>
        <c:crossAx val="31739264"/>
        <c:crosses val="autoZero"/>
        <c:auto val="1"/>
        <c:lblAlgn val="ctr"/>
        <c:lblOffset val="100"/>
        <c:noMultiLvlLbl val="0"/>
      </c:catAx>
      <c:valAx>
        <c:axId val="31739264"/>
        <c:scaling>
          <c:orientation val="minMax"/>
        </c:scaling>
        <c:delete val="1"/>
        <c:axPos val="l"/>
        <c:numFmt formatCode="0%" sourceLinked="1"/>
        <c:majorTickMark val="out"/>
        <c:minorTickMark val="none"/>
        <c:tickLblPos val="nextTo"/>
        <c:crossAx val="31737728"/>
        <c:crosses val="autoZero"/>
        <c:crossBetween val="between"/>
      </c:valAx>
    </c:plotArea>
    <c:legend>
      <c:legendPos val="b"/>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0"/>
              <c:layout>
                <c:manualLayout>
                  <c:x val="-0.14065970089347796"/>
                  <c:y val="-0.2057908250599109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533-4FDC-93A0-9BEC8C11FAA5}"/>
                </c:ext>
              </c:extLst>
            </c:dLbl>
            <c:dLbl>
              <c:idx val="1"/>
              <c:spPr/>
              <c:txPr>
                <a:bodyPr/>
                <a:lstStyle/>
                <a:p>
                  <a:pPr algn="ctr">
                    <a:defRPr lang="en-US" sz="1000" b="1"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dLbl>
            <c:dLbl>
              <c:idx val="2"/>
              <c:layout>
                <c:manualLayout>
                  <c:x val="9.0558012225956195E-3"/>
                  <c:y val="-0.2001219616569668"/>
                </c:manualLayout>
              </c:layout>
              <c:spPr/>
              <c:txPr>
                <a:bodyPr/>
                <a:lstStyle/>
                <a:p>
                  <a:pPr algn="ctr">
                    <a:defRPr lang="en-US" sz="1000" b="1"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533-4FDC-93A0-9BEC8C11FAA5}"/>
                </c:ext>
              </c:extLst>
            </c:dLbl>
            <c:dLbl>
              <c:idx val="3"/>
              <c:layout>
                <c:manualLayout>
                  <c:x val="0.10785271894706777"/>
                  <c:y val="1.86738274563505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533-4FDC-93A0-9BEC8C11FAA5}"/>
                </c:ext>
              </c:extLst>
            </c:dLbl>
            <c:spPr>
              <a:noFill/>
              <a:ln>
                <a:noFill/>
              </a:ln>
              <a:effectLst/>
            </c:spPr>
            <c:txPr>
              <a:bodyPr/>
              <a:lstStyle/>
              <a:p>
                <a:pPr algn="ctr">
                  <a:defRPr lang="en-US" sz="1000" b="1" i="0" u="none" strike="noStrike" kern="1200" baseline="0">
                    <a:solidFill>
                      <a:prstClr val="white"/>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White, Non-Hispanic</c:v>
                </c:pt>
                <c:pt idx="1">
                  <c:v>Native American</c:v>
                </c:pt>
                <c:pt idx="2">
                  <c:v>Asian</c:v>
                </c:pt>
                <c:pt idx="3">
                  <c:v>Hispanic</c:v>
                </c:pt>
                <c:pt idx="4">
                  <c:v>Black, Non-Hispanic</c:v>
                </c:pt>
              </c:strCache>
            </c:strRef>
          </c:cat>
          <c:val>
            <c:numRef>
              <c:f>Sheet1!$B$2:$B$6</c:f>
              <c:numCache>
                <c:formatCode>0%</c:formatCode>
                <c:ptCount val="5"/>
                <c:pt idx="0">
                  <c:v>0.72189999999999999</c:v>
                </c:pt>
                <c:pt idx="1">
                  <c:v>8.0999999999999996E-3</c:v>
                </c:pt>
                <c:pt idx="2">
                  <c:v>2.3599999999999999E-2</c:v>
                </c:pt>
                <c:pt idx="3">
                  <c:v>9.5500000000000002E-2</c:v>
                </c:pt>
                <c:pt idx="4">
                  <c:v>0.154</c:v>
                </c:pt>
              </c:numCache>
            </c:numRef>
          </c:val>
          <c:extLst xmlns:c16r2="http://schemas.microsoft.com/office/drawing/2015/06/chart">
            <c:ext xmlns:c16="http://schemas.microsoft.com/office/drawing/2014/chart" uri="{C3380CC4-5D6E-409C-BE32-E72D297353CC}">
              <c16:uniqueId val="{00000000-2CE4-4498-817D-BA635F1C9A0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941052216096816"/>
          <c:y val="0.11202841492639505"/>
          <c:w val="0.36001396744574943"/>
          <c:h val="0.73246490927764218"/>
        </c:manualLayout>
      </c:layout>
      <c:overlay val="0"/>
      <c:txPr>
        <a:bodyPr/>
        <a:lstStyle/>
        <a:p>
          <a:pPr>
            <a:defRPr sz="9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73692265438086"/>
          <c:y val="0.1764618454060817"/>
          <c:w val="0.47046144569766657"/>
          <c:h val="0.80330469618545464"/>
        </c:manualLayout>
      </c:layout>
      <c:barChart>
        <c:barDir val="bar"/>
        <c:grouping val="stacked"/>
        <c:varyColors val="0"/>
        <c:ser>
          <c:idx val="0"/>
          <c:order val="0"/>
          <c:tx>
            <c:strRef>
              <c:f>Sheet1!$B$1</c:f>
              <c:strCache>
                <c:ptCount val="1"/>
                <c:pt idx="0">
                  <c:v>Column1</c:v>
                </c:pt>
              </c:strCache>
            </c:strRef>
          </c:tx>
          <c:spPr>
            <a:solidFill>
              <a:srgbClr val="50C8A0"/>
            </a:solidFill>
            <a:ln>
              <a:solidFill>
                <a:srgbClr val="50C8A0"/>
              </a:solidFill>
            </a:ln>
          </c:spPr>
          <c:invertIfNegative val="0"/>
          <c:dLbls>
            <c:spPr>
              <a:noFill/>
              <a:ln>
                <a:noFill/>
              </a:ln>
              <a:effectLst/>
            </c:spPr>
            <c:txPr>
              <a:bodyPr wrap="square" lIns="38100" tIns="19050" rIns="38100" bIns="19050" anchor="ctr">
                <a:spAutoFit/>
              </a:bodyPr>
              <a:lstStyle/>
              <a:p>
                <a:pPr>
                  <a:defRPr sz="1400" b="1">
                    <a:solidFill>
                      <a:schemeClr val="bg1"/>
                    </a:solidFill>
                    <a:latin typeface="Trebuchet MS" panose="020B0603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Each person in my household can watch different programming at the same time</c:v>
                </c:pt>
                <c:pt idx="1">
                  <c:v>Watching VOD programming on an online or mobile device is not as good as watching on a bigger screen</c:v>
                </c:pt>
                <c:pt idx="2">
                  <c:v>I wish there were more VOD programming choices available</c:v>
                </c:pt>
                <c:pt idx="3">
                  <c:v>I like to catch up on multiple episodes at one time</c:v>
                </c:pt>
                <c:pt idx="4">
                  <c:v>I can view at a time that is convenient for me</c:v>
                </c:pt>
              </c:strCache>
            </c:strRef>
          </c:cat>
          <c:val>
            <c:numRef>
              <c:f>Sheet1!$B$2:$B$6</c:f>
              <c:numCache>
                <c:formatCode>0%</c:formatCode>
                <c:ptCount val="5"/>
                <c:pt idx="0">
                  <c:v>0.64000000000000079</c:v>
                </c:pt>
                <c:pt idx="1">
                  <c:v>0.67000000000000093</c:v>
                </c:pt>
                <c:pt idx="2">
                  <c:v>0.68</c:v>
                </c:pt>
                <c:pt idx="3">
                  <c:v>0.73000000000000065</c:v>
                </c:pt>
                <c:pt idx="4">
                  <c:v>0.81</c:v>
                </c:pt>
              </c:numCache>
            </c:numRef>
          </c:val>
          <c:extLst xmlns:c16r2="http://schemas.microsoft.com/office/drawing/2015/06/chart">
            <c:ext xmlns:c16="http://schemas.microsoft.com/office/drawing/2014/chart" uri="{C3380CC4-5D6E-409C-BE32-E72D297353CC}">
              <c16:uniqueId val="{00000000-53F7-4E4E-B44D-70A8DF339272}"/>
            </c:ext>
          </c:extLst>
        </c:ser>
        <c:dLbls>
          <c:showLegendKey val="0"/>
          <c:showVal val="1"/>
          <c:showCatName val="0"/>
          <c:showSerName val="0"/>
          <c:showPercent val="0"/>
          <c:showBubbleSize val="0"/>
        </c:dLbls>
        <c:gapWidth val="150"/>
        <c:overlap val="100"/>
        <c:axId val="31367552"/>
        <c:axId val="31370240"/>
      </c:barChart>
      <c:catAx>
        <c:axId val="31367552"/>
        <c:scaling>
          <c:orientation val="minMax"/>
        </c:scaling>
        <c:delete val="0"/>
        <c:axPos val="l"/>
        <c:numFmt formatCode="General" sourceLinked="0"/>
        <c:majorTickMark val="out"/>
        <c:minorTickMark val="none"/>
        <c:tickLblPos val="nextTo"/>
        <c:txPr>
          <a:bodyPr/>
          <a:lstStyle/>
          <a:p>
            <a:pPr>
              <a:defRPr sz="1200" b="1">
                <a:latin typeface="Trebuchet MS" panose="020B0603020202020204" pitchFamily="34" charset="0"/>
              </a:defRPr>
            </a:pPr>
            <a:endParaRPr lang="en-US"/>
          </a:p>
        </c:txPr>
        <c:crossAx val="31370240"/>
        <c:crosses val="autoZero"/>
        <c:auto val="1"/>
        <c:lblAlgn val="ctr"/>
        <c:lblOffset val="100"/>
        <c:noMultiLvlLbl val="0"/>
      </c:catAx>
      <c:valAx>
        <c:axId val="31370240"/>
        <c:scaling>
          <c:orientation val="minMax"/>
          <c:min val="0"/>
        </c:scaling>
        <c:delete val="1"/>
        <c:axPos val="b"/>
        <c:numFmt formatCode="General" sourceLinked="0"/>
        <c:majorTickMark val="out"/>
        <c:minorTickMark val="none"/>
        <c:tickLblPos val="none"/>
        <c:crossAx val="313675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50">
                <a:latin typeface="Trebuchet MS" panose="020B0603020202020204" pitchFamily="34" charset="0"/>
              </a:defRPr>
            </a:pPr>
            <a:r>
              <a:rPr lang="en-US" sz="1750" dirty="0"/>
              <a:t>Average U.S. Operator Pieces of VOD Content</a:t>
            </a:r>
            <a:r>
              <a:rPr lang="en-US" sz="1750" baseline="0" dirty="0"/>
              <a:t> Offered </a:t>
            </a:r>
            <a:r>
              <a:rPr lang="en-US" sz="1750" dirty="0"/>
              <a:t>Per Month</a:t>
            </a:r>
          </a:p>
        </c:rich>
      </c:tx>
      <c:layout/>
      <c:overlay val="0"/>
    </c:title>
    <c:autoTitleDeleted val="0"/>
    <c:plotArea>
      <c:layout/>
      <c:barChart>
        <c:barDir val="col"/>
        <c:grouping val="clustered"/>
        <c:varyColors val="0"/>
        <c:ser>
          <c:idx val="0"/>
          <c:order val="0"/>
          <c:tx>
            <c:strRef>
              <c:f>Sheet1!$B$1</c:f>
              <c:strCache>
                <c:ptCount val="1"/>
                <c:pt idx="0">
                  <c:v>Column1</c:v>
                </c:pt>
              </c:strCache>
            </c:strRef>
          </c:tx>
          <c:spPr>
            <a:solidFill>
              <a:srgbClr val="508ABA"/>
            </a:solidFill>
          </c:spPr>
          <c:invertIfNegative val="0"/>
          <c:dPt>
            <c:idx val="8"/>
            <c:invertIfNegative val="0"/>
            <c:bubble3D val="0"/>
            <c:spPr>
              <a:solidFill>
                <a:srgbClr val="50C8A0"/>
              </a:solidFill>
            </c:spPr>
            <c:extLst xmlns:c16r2="http://schemas.microsoft.com/office/drawing/2015/06/chart">
              <c:ext xmlns:c16="http://schemas.microsoft.com/office/drawing/2014/chart" uri="{C3380CC4-5D6E-409C-BE32-E72D297353CC}">
                <c16:uniqueId val="{00000001-F878-48FF-846C-61565A4BFA89}"/>
              </c:ext>
            </c:extLst>
          </c:dPt>
          <c:dLbls>
            <c:dLbl>
              <c:idx val="0"/>
              <c:layout/>
              <c:tx>
                <c:rich>
                  <a:bodyPr/>
                  <a:lstStyle/>
                  <a:p>
                    <a:r>
                      <a:rPr lang="en-US" sz="1400" b="1" dirty="0">
                        <a:latin typeface="Trebuchet MS" panose="020B0603020202020204" pitchFamily="34" charset="0"/>
                      </a:rPr>
                      <a:t>5,950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3E5-47C6-BFA1-A14CB796F5E9}"/>
                </c:ext>
              </c:extLst>
            </c:dLbl>
            <c:dLbl>
              <c:idx val="1"/>
              <c:layout/>
              <c:tx>
                <c:rich>
                  <a:bodyPr/>
                  <a:lstStyle/>
                  <a:p>
                    <a:r>
                      <a:rPr lang="en-US" sz="1400" b="1" dirty="0">
                        <a:latin typeface="Trebuchet MS" panose="020B0603020202020204" pitchFamily="34" charset="0"/>
                      </a:rPr>
                      <a:t>8,100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3E5-47C6-BFA1-A14CB796F5E9}"/>
                </c:ext>
              </c:extLst>
            </c:dLbl>
            <c:dLbl>
              <c:idx val="2"/>
              <c:layout/>
              <c:tx>
                <c:rich>
                  <a:bodyPr/>
                  <a:lstStyle/>
                  <a:p>
                    <a:r>
                      <a:rPr lang="en-US" sz="1400" b="1" dirty="0">
                        <a:latin typeface="Trebuchet MS" panose="020B0603020202020204" pitchFamily="34" charset="0"/>
                      </a:rPr>
                      <a:t>9,803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E5-47C6-BFA1-A14CB796F5E9}"/>
                </c:ext>
              </c:extLst>
            </c:dLbl>
            <c:dLbl>
              <c:idx val="3"/>
              <c:layout/>
              <c:tx>
                <c:rich>
                  <a:bodyPr/>
                  <a:lstStyle/>
                  <a:p>
                    <a:r>
                      <a:rPr lang="en-US" sz="1400" b="1" dirty="0">
                        <a:latin typeface="Trebuchet MS" panose="020B0603020202020204" pitchFamily="34" charset="0"/>
                      </a:rPr>
                      <a:t>15,667</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E5-47C6-BFA1-A14CB796F5E9}"/>
                </c:ext>
              </c:extLst>
            </c:dLbl>
            <c:dLbl>
              <c:idx val="4"/>
              <c:layout/>
              <c:tx>
                <c:rich>
                  <a:bodyPr/>
                  <a:lstStyle/>
                  <a:p>
                    <a:r>
                      <a:rPr lang="en-US" sz="1400" b="1" dirty="0">
                        <a:latin typeface="Trebuchet MS" panose="020B0603020202020204" pitchFamily="34" charset="0"/>
                      </a:rPr>
                      <a:t>18,961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3E5-47C6-BFA1-A14CB796F5E9}"/>
                </c:ext>
              </c:extLst>
            </c:dLbl>
            <c:dLbl>
              <c:idx val="5"/>
              <c:layout/>
              <c:tx>
                <c:rich>
                  <a:bodyPr/>
                  <a:lstStyle/>
                  <a:p>
                    <a:r>
                      <a:rPr lang="en-US" sz="1400" b="1" dirty="0">
                        <a:latin typeface="Trebuchet MS" panose="020B0603020202020204" pitchFamily="34" charset="0"/>
                      </a:rPr>
                      <a:t>25,344</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3E5-47C6-BFA1-A14CB796F5E9}"/>
                </c:ext>
              </c:extLst>
            </c:dLbl>
            <c:dLbl>
              <c:idx val="6"/>
              <c:layout/>
              <c:tx>
                <c:rich>
                  <a:bodyPr/>
                  <a:lstStyle/>
                  <a:p>
                    <a:r>
                      <a:rPr lang="en-US" sz="1400" b="1" dirty="0">
                        <a:latin typeface="Trebuchet MS" panose="020B0603020202020204" pitchFamily="34" charset="0"/>
                      </a:rPr>
                      <a:t>30,200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3E5-47C6-BFA1-A14CB796F5E9}"/>
                </c:ext>
              </c:extLst>
            </c:dLbl>
            <c:spPr>
              <a:noFill/>
              <a:ln>
                <a:noFill/>
              </a:ln>
              <a:effectLst/>
            </c:spPr>
            <c:txPr>
              <a:bodyPr/>
              <a:lstStyle/>
              <a:p>
                <a:pPr>
                  <a:defRPr sz="1400" b="1">
                    <a:latin typeface="Trebuchet MS" panose="020B0603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#,##0</c:formatCode>
                <c:ptCount val="9"/>
                <c:pt idx="0">
                  <c:v>8100</c:v>
                </c:pt>
                <c:pt idx="1">
                  <c:v>10403</c:v>
                </c:pt>
                <c:pt idx="2">
                  <c:v>15667</c:v>
                </c:pt>
                <c:pt idx="3">
                  <c:v>20081</c:v>
                </c:pt>
                <c:pt idx="4">
                  <c:v>27930</c:v>
                </c:pt>
                <c:pt idx="5">
                  <c:v>33875</c:v>
                </c:pt>
                <c:pt idx="6">
                  <c:v>41375</c:v>
                </c:pt>
                <c:pt idx="7">
                  <c:v>58075</c:v>
                </c:pt>
                <c:pt idx="8">
                  <c:v>93200</c:v>
                </c:pt>
              </c:numCache>
            </c:numRef>
          </c:val>
          <c:extLst xmlns:c16r2="http://schemas.microsoft.com/office/drawing/2015/06/chart">
            <c:ext xmlns:c16="http://schemas.microsoft.com/office/drawing/2014/chart" uri="{C3380CC4-5D6E-409C-BE32-E72D297353CC}">
              <c16:uniqueId val="{00000007-83E5-47C6-BFA1-A14CB796F5E9}"/>
            </c:ext>
          </c:extLst>
        </c:ser>
        <c:dLbls>
          <c:showLegendKey val="0"/>
          <c:showVal val="0"/>
          <c:showCatName val="0"/>
          <c:showSerName val="0"/>
          <c:showPercent val="0"/>
          <c:showBubbleSize val="0"/>
        </c:dLbls>
        <c:gapWidth val="150"/>
        <c:axId val="31433856"/>
        <c:axId val="31435392"/>
      </c:barChart>
      <c:catAx>
        <c:axId val="31433856"/>
        <c:scaling>
          <c:orientation val="minMax"/>
        </c:scaling>
        <c:delete val="0"/>
        <c:axPos val="b"/>
        <c:numFmt formatCode="General" sourceLinked="1"/>
        <c:majorTickMark val="out"/>
        <c:minorTickMark val="none"/>
        <c:tickLblPos val="nextTo"/>
        <c:txPr>
          <a:bodyPr/>
          <a:lstStyle/>
          <a:p>
            <a:pPr>
              <a:defRPr sz="1400" b="1">
                <a:latin typeface="Trebuchet MS" panose="020B0603020202020204" pitchFamily="34" charset="0"/>
              </a:defRPr>
            </a:pPr>
            <a:endParaRPr lang="en-US"/>
          </a:p>
        </c:txPr>
        <c:crossAx val="31435392"/>
        <c:crosses val="autoZero"/>
        <c:auto val="1"/>
        <c:lblAlgn val="ctr"/>
        <c:lblOffset val="100"/>
        <c:noMultiLvlLbl val="0"/>
      </c:catAx>
      <c:valAx>
        <c:axId val="31435392"/>
        <c:scaling>
          <c:orientation val="minMax"/>
        </c:scaling>
        <c:delete val="1"/>
        <c:axPos val="l"/>
        <c:numFmt formatCode="#,##0" sourceLinked="1"/>
        <c:majorTickMark val="out"/>
        <c:minorTickMark val="none"/>
        <c:tickLblPos val="none"/>
        <c:crossAx val="31433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u="sng" dirty="0">
                <a:solidFill>
                  <a:schemeClr val="tx1"/>
                </a:solidFill>
              </a:rPr>
              <a:t>Average U.S MVPD vs. Average SVOD Library Comparison</a:t>
            </a:r>
          </a:p>
          <a:p>
            <a:pPr>
              <a:defRPr sz="1400" b="1" i="0" u="none" strike="noStrike" kern="1200" baseline="0">
                <a:solidFill>
                  <a:schemeClr val="tx1"/>
                </a:solidFill>
                <a:latin typeface="+mn-lt"/>
                <a:ea typeface="+mn-ea"/>
                <a:cs typeface="+mn-cs"/>
              </a:defRPr>
            </a:pPr>
            <a:r>
              <a:rPr lang="en-US" sz="1200" dirty="0">
                <a:solidFill>
                  <a:schemeClr val="tx1"/>
                </a:solidFill>
              </a:rPr>
              <a:t># of Titles Available</a:t>
            </a:r>
            <a:r>
              <a:rPr lang="en-US" sz="1200" baseline="0" dirty="0">
                <a:solidFill>
                  <a:schemeClr val="tx1"/>
                </a:solidFill>
              </a:rPr>
              <a:t> (Monthly Average)</a:t>
            </a:r>
            <a:endParaRPr lang="en-US" sz="1200" dirty="0">
              <a:solidFill>
                <a:schemeClr val="tx1"/>
              </a:solidFill>
            </a:endParaRPr>
          </a:p>
        </c:rich>
      </c:tx>
      <c:layout>
        <c:manualLayout>
          <c:xMode val="edge"/>
          <c:yMode val="edge"/>
          <c:x val="0.15180783817951962"/>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U.S. MVPD Average</c:v>
                </c:pt>
              </c:strCache>
            </c:strRef>
          </c:tx>
          <c:spPr>
            <a:solidFill>
              <a:srgbClr val="4F81BD"/>
            </a:solidFill>
            <a:ln>
              <a:noFill/>
            </a:ln>
            <a:effectLst>
              <a:outerShdw blurRad="40000" dist="23000" dir="5400000" rotWithShape="0">
                <a:srgbClr val="000000">
                  <a:alpha val="35000"/>
                </a:srgbClr>
              </a:outerShdw>
            </a:effectLst>
          </c:spPr>
          <c:invertIfNegative val="0"/>
          <c:dLbls>
            <c:dLbl>
              <c:idx val="0"/>
              <c:layout>
                <c:manualLayout>
                  <c:x val="1.6856300042140673E-3"/>
                  <c:y val="3.655834462863695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48C-4CC7-B354-8A84CAAFE1B3}"/>
                </c:ext>
              </c:extLst>
            </c:dLbl>
            <c:dLbl>
              <c:idx val="1"/>
              <c:layout>
                <c:manualLayout>
                  <c:x val="1.6856300042140751E-3"/>
                  <c:y val="5.18882300343114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48C-4CC7-B354-8A84CAAFE1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c:f>
              <c:numCache>
                <c:formatCode>General</c:formatCode>
                <c:ptCount val="1"/>
                <c:pt idx="0">
                  <c:v>2017</c:v>
                </c:pt>
              </c:numCache>
            </c:numRef>
          </c:cat>
          <c:val>
            <c:numRef>
              <c:f>Sheet1!$B$2</c:f>
              <c:numCache>
                <c:formatCode>#,##0</c:formatCode>
                <c:ptCount val="1"/>
                <c:pt idx="0">
                  <c:v>93200</c:v>
                </c:pt>
              </c:numCache>
            </c:numRef>
          </c:val>
          <c:extLst xmlns:c16r2="http://schemas.microsoft.com/office/drawing/2015/06/chart">
            <c:ext xmlns:c16="http://schemas.microsoft.com/office/drawing/2014/chart" uri="{C3380CC4-5D6E-409C-BE32-E72D297353CC}">
              <c16:uniqueId val="{00000000-F601-4F03-91A4-9AD7FFC85E23}"/>
            </c:ext>
          </c:extLst>
        </c:ser>
        <c:ser>
          <c:idx val="1"/>
          <c:order val="1"/>
          <c:tx>
            <c:strRef>
              <c:f>Sheet1!$C$1</c:f>
              <c:strCache>
                <c:ptCount val="1"/>
                <c:pt idx="0">
                  <c:v>"Big Three" SVOD Services</c:v>
                </c:pt>
              </c:strCache>
            </c:strRef>
          </c:tx>
          <c:spPr>
            <a:solidFill>
              <a:srgbClr val="50C8A0"/>
            </a:solidFill>
            <a:ln>
              <a:noFill/>
            </a:ln>
            <a:effectLst>
              <a:outerShdw blurRad="40000" dist="23000" dir="5400000" rotWithShape="0">
                <a:srgbClr val="000000">
                  <a:alpha val="35000"/>
                </a:srgbClr>
              </a:outerShdw>
            </a:effectLst>
          </c:spPr>
          <c:invertIfNegative val="0"/>
          <c:dLbls>
            <c:dLbl>
              <c:idx val="0"/>
              <c:layout>
                <c:manualLayout>
                  <c:x val="1.6856300042140751E-3"/>
                  <c:y val="1.761563996093853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48C-4CC7-B354-8A84CAAFE1B3}"/>
                </c:ext>
              </c:extLst>
            </c:dLbl>
            <c:dLbl>
              <c:idx val="1"/>
              <c:layout>
                <c:manualLayout>
                  <c:x val="-1.2361143900580727E-16"/>
                  <c:y val="-4.438802639852027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48C-4CC7-B354-8A84CAAFE1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c:f>
              <c:numCache>
                <c:formatCode>General</c:formatCode>
                <c:ptCount val="1"/>
                <c:pt idx="0">
                  <c:v>2017</c:v>
                </c:pt>
              </c:numCache>
            </c:numRef>
          </c:cat>
          <c:val>
            <c:numRef>
              <c:f>Sheet1!$C$2</c:f>
              <c:numCache>
                <c:formatCode>#,##0</c:formatCode>
                <c:ptCount val="1"/>
                <c:pt idx="0">
                  <c:v>4449</c:v>
                </c:pt>
              </c:numCache>
            </c:numRef>
          </c:val>
          <c:extLst xmlns:c16r2="http://schemas.microsoft.com/office/drawing/2015/06/chart">
            <c:ext xmlns:c16="http://schemas.microsoft.com/office/drawing/2014/chart" uri="{C3380CC4-5D6E-409C-BE32-E72D297353CC}">
              <c16:uniqueId val="{00000001-F601-4F03-91A4-9AD7FFC85E23}"/>
            </c:ext>
          </c:extLst>
        </c:ser>
        <c:dLbls>
          <c:dLblPos val="inEnd"/>
          <c:showLegendKey val="0"/>
          <c:showVal val="1"/>
          <c:showCatName val="0"/>
          <c:showSerName val="0"/>
          <c:showPercent val="0"/>
          <c:showBubbleSize val="0"/>
        </c:dLbls>
        <c:gapWidth val="100"/>
        <c:overlap val="-24"/>
        <c:axId val="31567872"/>
        <c:axId val="31569408"/>
      </c:barChart>
      <c:catAx>
        <c:axId val="31567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569408"/>
        <c:crosses val="autoZero"/>
        <c:auto val="1"/>
        <c:lblAlgn val="ctr"/>
        <c:lblOffset val="100"/>
        <c:noMultiLvlLbl val="0"/>
      </c:catAx>
      <c:valAx>
        <c:axId val="31569408"/>
        <c:scaling>
          <c:orientation val="minMax"/>
        </c:scaling>
        <c:delete val="1"/>
        <c:axPos val="l"/>
        <c:numFmt formatCode="#,##0" sourceLinked="1"/>
        <c:majorTickMark val="none"/>
        <c:minorTickMark val="none"/>
        <c:tickLblPos val="nextTo"/>
        <c:crossAx val="31567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 Monthly Hours Spent With MVPD VOD Per TV</a:t>
            </a:r>
          </a:p>
        </c:rich>
      </c:tx>
      <c:layout>
        <c:manualLayout>
          <c:xMode val="edge"/>
          <c:yMode val="edge"/>
          <c:x val="0.1976576465160762"/>
          <c:y val="0"/>
        </c:manualLayout>
      </c:layout>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4F81BD"/>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2015</c:v>
                </c:pt>
                <c:pt idx="1">
                  <c:v>2017</c:v>
                </c:pt>
              </c:numCache>
            </c:numRef>
          </c:cat>
          <c:val>
            <c:numRef>
              <c:f>Sheet1!$B$2:$B$3</c:f>
              <c:numCache>
                <c:formatCode>General</c:formatCode>
                <c:ptCount val="2"/>
                <c:pt idx="0">
                  <c:v>9.3000000000000007</c:v>
                </c:pt>
                <c:pt idx="1">
                  <c:v>10.1</c:v>
                </c:pt>
              </c:numCache>
            </c:numRef>
          </c:val>
          <c:extLst xmlns:c16r2="http://schemas.microsoft.com/office/drawing/2015/06/chart">
            <c:ext xmlns:c16="http://schemas.microsoft.com/office/drawing/2014/chart" uri="{C3380CC4-5D6E-409C-BE32-E72D297353CC}">
              <c16:uniqueId val="{00000000-5346-45AB-9B48-CFB83C9D80D1}"/>
            </c:ext>
          </c:extLst>
        </c:ser>
        <c:dLbls>
          <c:showLegendKey val="0"/>
          <c:showVal val="1"/>
          <c:showCatName val="0"/>
          <c:showSerName val="0"/>
          <c:showPercent val="0"/>
          <c:showBubbleSize val="0"/>
        </c:dLbls>
        <c:gapWidth val="150"/>
        <c:axId val="34856320"/>
        <c:axId val="35199232"/>
      </c:barChart>
      <c:catAx>
        <c:axId val="34856320"/>
        <c:scaling>
          <c:orientation val="minMax"/>
        </c:scaling>
        <c:delete val="0"/>
        <c:axPos val="b"/>
        <c:numFmt formatCode="General" sourceLinked="1"/>
        <c:majorTickMark val="out"/>
        <c:minorTickMark val="none"/>
        <c:tickLblPos val="nextTo"/>
        <c:txPr>
          <a:bodyPr/>
          <a:lstStyle/>
          <a:p>
            <a:pPr>
              <a:defRPr b="1"/>
            </a:pPr>
            <a:endParaRPr lang="en-US"/>
          </a:p>
        </c:txPr>
        <c:crossAx val="35199232"/>
        <c:crosses val="autoZero"/>
        <c:auto val="1"/>
        <c:lblAlgn val="ctr"/>
        <c:lblOffset val="100"/>
        <c:noMultiLvlLbl val="0"/>
      </c:catAx>
      <c:valAx>
        <c:axId val="35199232"/>
        <c:scaling>
          <c:orientation val="minMax"/>
          <c:min val="6"/>
        </c:scaling>
        <c:delete val="1"/>
        <c:axPos val="l"/>
        <c:numFmt formatCode="General" sourceLinked="1"/>
        <c:majorTickMark val="out"/>
        <c:minorTickMark val="none"/>
        <c:tickLblPos val="nextTo"/>
        <c:crossAx val="34856320"/>
        <c:crosses val="autoZero"/>
        <c:crossBetween val="between"/>
      </c:valAx>
    </c:plotArea>
    <c:plotVisOnly val="1"/>
    <c:dispBlanksAs val="gap"/>
    <c:showDLblsOverMax val="0"/>
  </c:chart>
  <c:txPr>
    <a:bodyPr/>
    <a:lstStyle/>
    <a:p>
      <a:pPr>
        <a:defRPr sz="1800">
          <a:latin typeface="Trebuchet MS" panose="020B0603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 of Transactions</a:t>
            </a:r>
          </a:p>
        </c:rich>
      </c:tx>
      <c:layout/>
      <c:overlay val="0"/>
    </c:title>
    <c:autoTitleDeleted val="0"/>
    <c:plotArea>
      <c:layout>
        <c:manualLayout>
          <c:layoutTarget val="inner"/>
          <c:xMode val="edge"/>
          <c:yMode val="edge"/>
          <c:x val="2.2916666666666665E-2"/>
          <c:y val="8.6244665842993964E-2"/>
          <c:w val="0.95416666666666672"/>
          <c:h val="0.61010948713230462"/>
        </c:manualLayout>
      </c:layout>
      <c:barChart>
        <c:barDir val="col"/>
        <c:grouping val="percentStacked"/>
        <c:varyColors val="0"/>
        <c:ser>
          <c:idx val="0"/>
          <c:order val="0"/>
          <c:tx>
            <c:strRef>
              <c:f>Sheet1!$B$1</c:f>
              <c:strCache>
                <c:ptCount val="1"/>
                <c:pt idx="0">
                  <c:v>The Cutting Edge</c:v>
                </c:pt>
              </c:strCache>
            </c:strRef>
          </c:tx>
          <c:spPr>
            <a:solidFill>
              <a:srgbClr val="EFEF96"/>
            </a:solidFill>
          </c:spPr>
          <c:invertIfNegative val="0"/>
          <c:cat>
            <c:strRef>
              <c:f>Sheet1!$A$2</c:f>
              <c:strCache>
                <c:ptCount val="1"/>
                <c:pt idx="0">
                  <c:v>Share of Transactions</c:v>
                </c:pt>
              </c:strCache>
            </c:strRef>
          </c:cat>
          <c:val>
            <c:numRef>
              <c:f>Sheet1!$B$2</c:f>
              <c:numCache>
                <c:formatCode>0.00%</c:formatCode>
                <c:ptCount val="1"/>
                <c:pt idx="0">
                  <c:v>3.5999999999999999E-3</c:v>
                </c:pt>
              </c:numCache>
            </c:numRef>
          </c:val>
          <c:extLst xmlns:c16r2="http://schemas.microsoft.com/office/drawing/2015/06/chart">
            <c:ext xmlns:c16="http://schemas.microsoft.com/office/drawing/2014/chart" uri="{C3380CC4-5D6E-409C-BE32-E72D297353CC}">
              <c16:uniqueId val="{00000000-FC77-4A55-8D9D-C806867645F8}"/>
            </c:ext>
          </c:extLst>
        </c:ser>
        <c:ser>
          <c:idx val="1"/>
          <c:order val="1"/>
          <c:tx>
            <c:strRef>
              <c:f>Sheet1!$C$1</c:f>
              <c:strCache>
                <c:ptCount val="1"/>
                <c:pt idx="0">
                  <c:v>Events &amp; Specials</c:v>
                </c:pt>
              </c:strCache>
            </c:strRef>
          </c:tx>
          <c:invertIfNegative val="0"/>
          <c:cat>
            <c:strRef>
              <c:f>Sheet1!$A$2</c:f>
              <c:strCache>
                <c:ptCount val="1"/>
                <c:pt idx="0">
                  <c:v>Share of Transactions</c:v>
                </c:pt>
              </c:strCache>
            </c:strRef>
          </c:cat>
          <c:val>
            <c:numRef>
              <c:f>Sheet1!$C$2</c:f>
              <c:numCache>
                <c:formatCode>0.00%</c:formatCode>
                <c:ptCount val="1"/>
                <c:pt idx="0">
                  <c:v>3.5999999999999999E-3</c:v>
                </c:pt>
              </c:numCache>
            </c:numRef>
          </c:val>
          <c:extLst xmlns:c16r2="http://schemas.microsoft.com/office/drawing/2015/06/chart">
            <c:ext xmlns:c16="http://schemas.microsoft.com/office/drawing/2014/chart" uri="{C3380CC4-5D6E-409C-BE32-E72D297353CC}">
              <c16:uniqueId val="{00000001-FC77-4A55-8D9D-C806867645F8}"/>
            </c:ext>
          </c:extLst>
        </c:ser>
        <c:ser>
          <c:idx val="2"/>
          <c:order val="2"/>
          <c:tx>
            <c:strRef>
              <c:f>Sheet1!$D$1</c:f>
              <c:strCache>
                <c:ptCount val="1"/>
                <c:pt idx="0">
                  <c:v>Sports</c:v>
                </c:pt>
              </c:strCache>
            </c:strRef>
          </c:tx>
          <c:spPr>
            <a:solidFill>
              <a:srgbClr val="00AF75"/>
            </a:solidFill>
          </c:spPr>
          <c:invertIfNegative val="0"/>
          <c:cat>
            <c:strRef>
              <c:f>Sheet1!$A$2</c:f>
              <c:strCache>
                <c:ptCount val="1"/>
                <c:pt idx="0">
                  <c:v>Share of Transactions</c:v>
                </c:pt>
              </c:strCache>
            </c:strRef>
          </c:cat>
          <c:val>
            <c:numRef>
              <c:f>Sheet1!$D$2</c:f>
              <c:numCache>
                <c:formatCode>0.00%</c:formatCode>
                <c:ptCount val="1"/>
                <c:pt idx="0">
                  <c:v>3.7999999999999779E-3</c:v>
                </c:pt>
              </c:numCache>
            </c:numRef>
          </c:val>
          <c:extLst xmlns:c16r2="http://schemas.microsoft.com/office/drawing/2015/06/chart">
            <c:ext xmlns:c16="http://schemas.microsoft.com/office/drawing/2014/chart" uri="{C3380CC4-5D6E-409C-BE32-E72D297353CC}">
              <c16:uniqueId val="{00000002-FC77-4A55-8D9D-C806867645F8}"/>
            </c:ext>
          </c:extLst>
        </c:ser>
        <c:ser>
          <c:idx val="3"/>
          <c:order val="3"/>
          <c:tx>
            <c:strRef>
              <c:f>Sheet1!$E$1</c:f>
              <c:strCache>
                <c:ptCount val="1"/>
                <c:pt idx="0">
                  <c:v>Hispanic</c:v>
                </c:pt>
              </c:strCache>
            </c:strRef>
          </c:tx>
          <c:spPr>
            <a:solidFill>
              <a:schemeClr val="accent6">
                <a:lumMod val="75000"/>
              </a:schemeClr>
            </a:solidFill>
          </c:spPr>
          <c:invertIfNegative val="0"/>
          <c:cat>
            <c:strRef>
              <c:f>Sheet1!$A$2</c:f>
              <c:strCache>
                <c:ptCount val="1"/>
                <c:pt idx="0">
                  <c:v>Share of Transactions</c:v>
                </c:pt>
              </c:strCache>
            </c:strRef>
          </c:cat>
          <c:val>
            <c:numRef>
              <c:f>Sheet1!$E$2</c:f>
              <c:numCache>
                <c:formatCode>0.0%</c:formatCode>
                <c:ptCount val="1"/>
                <c:pt idx="0">
                  <c:v>0.01</c:v>
                </c:pt>
              </c:numCache>
            </c:numRef>
          </c:val>
          <c:extLst xmlns:c16r2="http://schemas.microsoft.com/office/drawing/2015/06/chart">
            <c:ext xmlns:c16="http://schemas.microsoft.com/office/drawing/2014/chart" uri="{C3380CC4-5D6E-409C-BE32-E72D297353CC}">
              <c16:uniqueId val="{00000003-FC77-4A55-8D9D-C806867645F8}"/>
            </c:ext>
          </c:extLst>
        </c:ser>
        <c:ser>
          <c:idx val="4"/>
          <c:order val="4"/>
          <c:tx>
            <c:strRef>
              <c:f>Sheet1!$F$1</c:f>
              <c:strCache>
                <c:ptCount val="1"/>
                <c:pt idx="0">
                  <c:v>News &amp; Information</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Sheet1!$F$2</c:f>
              <c:numCache>
                <c:formatCode>0.0%</c:formatCode>
                <c:ptCount val="1"/>
                <c:pt idx="0">
                  <c:v>3.7999999999999999E-2</c:v>
                </c:pt>
              </c:numCache>
            </c:numRef>
          </c:val>
          <c:extLst xmlns:c16r2="http://schemas.microsoft.com/office/drawing/2015/06/chart">
            <c:ext xmlns:c16="http://schemas.microsoft.com/office/drawing/2014/chart" uri="{C3380CC4-5D6E-409C-BE32-E72D297353CC}">
              <c16:uniqueId val="{00000004-FC77-4A55-8D9D-C806867645F8}"/>
            </c:ext>
          </c:extLst>
        </c:ser>
        <c:ser>
          <c:idx val="5"/>
          <c:order val="5"/>
          <c:tx>
            <c:strRef>
              <c:f>Sheet1!$G$1</c:f>
              <c:strCache>
                <c:ptCount val="1"/>
                <c:pt idx="0">
                  <c:v>Life &amp; Home</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Sheet1!$G$2</c:f>
              <c:numCache>
                <c:formatCode>0.0%</c:formatCode>
                <c:ptCount val="1"/>
                <c:pt idx="0">
                  <c:v>3.9E-2</c:v>
                </c:pt>
              </c:numCache>
            </c:numRef>
          </c:val>
          <c:extLst xmlns:c16r2="http://schemas.microsoft.com/office/drawing/2015/06/chart">
            <c:ext xmlns:c16="http://schemas.microsoft.com/office/drawing/2014/chart" uri="{C3380CC4-5D6E-409C-BE32-E72D297353CC}">
              <c16:uniqueId val="{00000005-FC77-4A55-8D9D-C806867645F8}"/>
            </c:ext>
          </c:extLst>
        </c:ser>
        <c:ser>
          <c:idx val="6"/>
          <c:order val="6"/>
          <c:tx>
            <c:strRef>
              <c:f>Sheet1!$H$1</c:f>
              <c:strCache>
                <c:ptCount val="1"/>
                <c:pt idx="0">
                  <c:v>Movies</c:v>
                </c:pt>
              </c:strCache>
            </c:strRef>
          </c:tx>
          <c:spPr>
            <a:solidFill>
              <a:schemeClr val="accent4"/>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Sheet1!$H$2</c:f>
              <c:numCache>
                <c:formatCode>0.0%</c:formatCode>
                <c:ptCount val="1"/>
                <c:pt idx="0">
                  <c:v>7.3999999999999996E-2</c:v>
                </c:pt>
              </c:numCache>
            </c:numRef>
          </c:val>
          <c:extLst xmlns:c16r2="http://schemas.microsoft.com/office/drawing/2015/06/chart">
            <c:ext xmlns:c16="http://schemas.microsoft.com/office/drawing/2014/chart" uri="{C3380CC4-5D6E-409C-BE32-E72D297353CC}">
              <c16:uniqueId val="{00000006-FC77-4A55-8D9D-C806867645F8}"/>
            </c:ext>
          </c:extLst>
        </c:ser>
        <c:ser>
          <c:idx val="7"/>
          <c:order val="7"/>
          <c:tx>
            <c:strRef>
              <c:f>Sheet1!$I$1</c:f>
              <c:strCache>
                <c:ptCount val="1"/>
                <c:pt idx="0">
                  <c:v>Music</c:v>
                </c:pt>
              </c:strCache>
            </c:strRef>
          </c:tx>
          <c:spPr>
            <a:solidFill>
              <a:srgbClr val="FAB98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Sheet1!$I$2</c:f>
              <c:numCache>
                <c:formatCode>0.0%</c:formatCode>
                <c:ptCount val="1"/>
                <c:pt idx="0">
                  <c:v>7.6999999999999999E-2</c:v>
                </c:pt>
              </c:numCache>
            </c:numRef>
          </c:val>
          <c:extLst xmlns:c16r2="http://schemas.microsoft.com/office/drawing/2015/06/chart">
            <c:ext xmlns:c16="http://schemas.microsoft.com/office/drawing/2014/chart" uri="{C3380CC4-5D6E-409C-BE32-E72D297353CC}">
              <c16:uniqueId val="{00000007-FC77-4A55-8D9D-C806867645F8}"/>
            </c:ext>
          </c:extLst>
        </c:ser>
        <c:ser>
          <c:idx val="8"/>
          <c:order val="8"/>
          <c:tx>
            <c:strRef>
              <c:f>Sheet1!$J$1</c:f>
              <c:strCache>
                <c:ptCount val="1"/>
                <c:pt idx="0">
                  <c:v>Kids</c:v>
                </c:pt>
              </c:strCache>
            </c:strRef>
          </c:tx>
          <c:spPr>
            <a:solidFill>
              <a:srgbClr val="50C8A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Sheet1!$J$2</c:f>
              <c:numCache>
                <c:formatCode>0.0%</c:formatCode>
                <c:ptCount val="1"/>
                <c:pt idx="0">
                  <c:v>0.26200000000000001</c:v>
                </c:pt>
              </c:numCache>
            </c:numRef>
          </c:val>
          <c:extLst xmlns:c16r2="http://schemas.microsoft.com/office/drawing/2015/06/chart">
            <c:ext xmlns:c16="http://schemas.microsoft.com/office/drawing/2014/chart" uri="{C3380CC4-5D6E-409C-BE32-E72D297353CC}">
              <c16:uniqueId val="{00000008-FC77-4A55-8D9D-C806867645F8}"/>
            </c:ext>
          </c:extLst>
        </c:ser>
        <c:ser>
          <c:idx val="9"/>
          <c:order val="9"/>
          <c:tx>
            <c:strRef>
              <c:f>Sheet1!$K$1</c:f>
              <c:strCache>
                <c:ptCount val="1"/>
                <c:pt idx="0">
                  <c:v>General Entertainment</c:v>
                </c:pt>
              </c:strCache>
            </c:strRef>
          </c:tx>
          <c:spPr>
            <a:solidFill>
              <a:srgbClr val="508ABA"/>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Sheet1!$K$2</c:f>
              <c:numCache>
                <c:formatCode>0.0%</c:formatCode>
                <c:ptCount val="1"/>
                <c:pt idx="0">
                  <c:v>0.48899999999999999</c:v>
                </c:pt>
              </c:numCache>
            </c:numRef>
          </c:val>
          <c:extLst xmlns:c16r2="http://schemas.microsoft.com/office/drawing/2015/06/chart">
            <c:ext xmlns:c16="http://schemas.microsoft.com/office/drawing/2014/chart" uri="{C3380CC4-5D6E-409C-BE32-E72D297353CC}">
              <c16:uniqueId val="{00000009-FC77-4A55-8D9D-C806867645F8}"/>
            </c:ext>
          </c:extLst>
        </c:ser>
        <c:dLbls>
          <c:showLegendKey val="0"/>
          <c:showVal val="0"/>
          <c:showCatName val="0"/>
          <c:showSerName val="0"/>
          <c:showPercent val="0"/>
          <c:showBubbleSize val="0"/>
        </c:dLbls>
        <c:gapWidth val="150"/>
        <c:overlap val="100"/>
        <c:axId val="31505024"/>
        <c:axId val="31510912"/>
      </c:barChart>
      <c:catAx>
        <c:axId val="31505024"/>
        <c:scaling>
          <c:orientation val="minMax"/>
        </c:scaling>
        <c:delete val="1"/>
        <c:axPos val="b"/>
        <c:numFmt formatCode="General" sourceLinked="1"/>
        <c:majorTickMark val="out"/>
        <c:minorTickMark val="none"/>
        <c:tickLblPos val="nextTo"/>
        <c:crossAx val="31510912"/>
        <c:crosses val="autoZero"/>
        <c:auto val="1"/>
        <c:lblAlgn val="ctr"/>
        <c:lblOffset val="100"/>
        <c:noMultiLvlLbl val="0"/>
      </c:catAx>
      <c:valAx>
        <c:axId val="31510912"/>
        <c:scaling>
          <c:orientation val="minMax"/>
        </c:scaling>
        <c:delete val="1"/>
        <c:axPos val="l"/>
        <c:numFmt formatCode="0%" sourceLinked="1"/>
        <c:majorTickMark val="out"/>
        <c:minorTickMark val="none"/>
        <c:tickLblPos val="nextTo"/>
        <c:crossAx val="31505024"/>
        <c:crosses val="autoZero"/>
        <c:crossBetween val="between"/>
      </c:valAx>
    </c:plotArea>
    <c:plotVisOnly val="1"/>
    <c:dispBlanksAs val="gap"/>
    <c:showDLblsOverMax val="0"/>
  </c:chart>
  <c:txPr>
    <a:bodyPr/>
    <a:lstStyle/>
    <a:p>
      <a:pPr>
        <a:defRPr sz="1100"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 of Time</a:t>
            </a:r>
            <a:r>
              <a:rPr lang="en-US" baseline="0" dirty="0"/>
              <a:t> Spent</a:t>
            </a:r>
            <a:endParaRPr lang="en-US" dirty="0"/>
          </a:p>
        </c:rich>
      </c:tx>
      <c:layout/>
      <c:overlay val="0"/>
    </c:title>
    <c:autoTitleDeleted val="0"/>
    <c:plotArea>
      <c:layout>
        <c:manualLayout>
          <c:layoutTarget val="inner"/>
          <c:xMode val="edge"/>
          <c:yMode val="edge"/>
          <c:x val="2.2916666666666665E-2"/>
          <c:y val="8.6244665842993964E-2"/>
          <c:w val="0.95416666666666672"/>
          <c:h val="0.61010948713230462"/>
        </c:manualLayout>
      </c:layout>
      <c:barChart>
        <c:barDir val="col"/>
        <c:grouping val="percentStacked"/>
        <c:varyColors val="0"/>
        <c:ser>
          <c:idx val="0"/>
          <c:order val="0"/>
          <c:tx>
            <c:strRef>
              <c:f>Sheet1!$B$1</c:f>
              <c:strCache>
                <c:ptCount val="1"/>
                <c:pt idx="0">
                  <c:v>Sports</c:v>
                </c:pt>
              </c:strCache>
            </c:strRef>
          </c:tx>
          <c:spPr>
            <a:solidFill>
              <a:srgbClr val="EFEF96"/>
            </a:solidFill>
          </c:spPr>
          <c:invertIfNegative val="0"/>
          <c:cat>
            <c:strRef>
              <c:f>Sheet1!$A$2</c:f>
              <c:strCache>
                <c:ptCount val="1"/>
                <c:pt idx="0">
                  <c:v>Share of Transactions</c:v>
                </c:pt>
              </c:strCache>
            </c:strRef>
          </c:cat>
          <c:val>
            <c:numRef>
              <c:f>Sheet1!$B$2</c:f>
              <c:numCache>
                <c:formatCode>0.00%</c:formatCode>
                <c:ptCount val="1"/>
                <c:pt idx="0">
                  <c:v>0.01</c:v>
                </c:pt>
              </c:numCache>
            </c:numRef>
          </c:val>
          <c:extLst xmlns:c16r2="http://schemas.microsoft.com/office/drawing/2015/06/chart">
            <c:ext xmlns:c16="http://schemas.microsoft.com/office/drawing/2014/chart" uri="{C3380CC4-5D6E-409C-BE32-E72D297353CC}">
              <c16:uniqueId val="{00000000-C43C-406B-965A-D7529589E30B}"/>
            </c:ext>
          </c:extLst>
        </c:ser>
        <c:ser>
          <c:idx val="1"/>
          <c:order val="1"/>
          <c:tx>
            <c:strRef>
              <c:f>Sheet1!$C$1</c:f>
              <c:strCache>
                <c:ptCount val="1"/>
                <c:pt idx="0">
                  <c:v>Music</c:v>
                </c:pt>
              </c:strCache>
            </c:strRef>
          </c:tx>
          <c:spPr>
            <a:solidFill>
              <a:schemeClr val="accent6">
                <a:lumMod val="75000"/>
              </a:schemeClr>
            </a:solidFill>
          </c:spPr>
          <c:invertIfNegative val="0"/>
          <c:cat>
            <c:strRef>
              <c:f>Sheet1!$A$2</c:f>
              <c:strCache>
                <c:ptCount val="1"/>
                <c:pt idx="0">
                  <c:v>Share of Transactions</c:v>
                </c:pt>
              </c:strCache>
            </c:strRef>
          </c:cat>
          <c:val>
            <c:numRef>
              <c:f>Sheet1!$C$2</c:f>
              <c:numCache>
                <c:formatCode>0.0%</c:formatCode>
                <c:ptCount val="1"/>
                <c:pt idx="0">
                  <c:v>0.01</c:v>
                </c:pt>
              </c:numCache>
            </c:numRef>
          </c:val>
          <c:extLst xmlns:c16r2="http://schemas.microsoft.com/office/drawing/2015/06/chart">
            <c:ext xmlns:c16="http://schemas.microsoft.com/office/drawing/2014/chart" uri="{C3380CC4-5D6E-409C-BE32-E72D297353CC}">
              <c16:uniqueId val="{00000001-C43C-406B-965A-D7529589E30B}"/>
            </c:ext>
          </c:extLst>
        </c:ser>
        <c:ser>
          <c:idx val="2"/>
          <c:order val="2"/>
          <c:tx>
            <c:strRef>
              <c:f>Sheet1!$D$1</c:f>
              <c:strCache>
                <c:ptCount val="1"/>
                <c:pt idx="0">
                  <c:v>Hispanic</c:v>
                </c:pt>
              </c:strCache>
            </c:strRef>
          </c:tx>
          <c:invertIfNegative val="0"/>
          <c:cat>
            <c:strRef>
              <c:f>Sheet1!$A$2</c:f>
              <c:strCache>
                <c:ptCount val="1"/>
                <c:pt idx="0">
                  <c:v>Share of Transactions</c:v>
                </c:pt>
              </c:strCache>
            </c:strRef>
          </c:cat>
          <c:val>
            <c:numRef>
              <c:f>Sheet1!$D$2</c:f>
              <c:numCache>
                <c:formatCode>0.0%</c:formatCode>
                <c:ptCount val="1"/>
                <c:pt idx="0">
                  <c:v>0.01</c:v>
                </c:pt>
              </c:numCache>
            </c:numRef>
          </c:val>
          <c:extLst xmlns:c16r2="http://schemas.microsoft.com/office/drawing/2015/06/chart">
            <c:ext xmlns:c16="http://schemas.microsoft.com/office/drawing/2014/chart" uri="{C3380CC4-5D6E-409C-BE32-E72D297353CC}">
              <c16:uniqueId val="{00000002-C43C-406B-965A-D7529589E30B}"/>
            </c:ext>
          </c:extLst>
        </c:ser>
        <c:ser>
          <c:idx val="3"/>
          <c:order val="3"/>
          <c:tx>
            <c:strRef>
              <c:f>Sheet1!$E$1</c:f>
              <c:strCache>
                <c:ptCount val="1"/>
                <c:pt idx="0">
                  <c:v>Life &amp; Home</c:v>
                </c:pt>
              </c:strCache>
            </c:strRef>
          </c:tx>
          <c:spPr>
            <a:solidFill>
              <a:schemeClr val="accent3"/>
            </a:solidFill>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3C-406B-965A-D7529589E30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Sheet1!$E$2</c:f>
              <c:numCache>
                <c:formatCode>0.0%</c:formatCode>
                <c:ptCount val="1"/>
                <c:pt idx="0">
                  <c:v>4.2000000000000003E-2</c:v>
                </c:pt>
              </c:numCache>
            </c:numRef>
          </c:val>
          <c:extLst xmlns:c16r2="http://schemas.microsoft.com/office/drawing/2015/06/chart">
            <c:ext xmlns:c16="http://schemas.microsoft.com/office/drawing/2014/chart" uri="{C3380CC4-5D6E-409C-BE32-E72D297353CC}">
              <c16:uniqueId val="{00000004-C43C-406B-965A-D7529589E30B}"/>
            </c:ext>
          </c:extLst>
        </c:ser>
        <c:ser>
          <c:idx val="4"/>
          <c:order val="4"/>
          <c:tx>
            <c:strRef>
              <c:f>Sheet1!$F$1</c:f>
              <c:strCache>
                <c:ptCount val="1"/>
                <c:pt idx="0">
                  <c:v>News &amp; Information</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Sheet1!$F$2</c:f>
              <c:numCache>
                <c:formatCode>0.0%</c:formatCode>
                <c:ptCount val="1"/>
                <c:pt idx="0">
                  <c:v>4.4999999999999998E-2</c:v>
                </c:pt>
              </c:numCache>
            </c:numRef>
          </c:val>
          <c:extLst xmlns:c16r2="http://schemas.microsoft.com/office/drawing/2015/06/chart">
            <c:ext xmlns:c16="http://schemas.microsoft.com/office/drawing/2014/chart" uri="{C3380CC4-5D6E-409C-BE32-E72D297353CC}">
              <c16:uniqueId val="{00000005-C43C-406B-965A-D7529589E30B}"/>
            </c:ext>
          </c:extLst>
        </c:ser>
        <c:ser>
          <c:idx val="5"/>
          <c:order val="5"/>
          <c:tx>
            <c:strRef>
              <c:f>Sheet1!$G$1</c:f>
              <c:strCache>
                <c:ptCount val="1"/>
                <c:pt idx="0">
                  <c:v>Movies</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Sheet1!$G$2</c:f>
              <c:numCache>
                <c:formatCode>0.0%</c:formatCode>
                <c:ptCount val="1"/>
                <c:pt idx="0">
                  <c:v>0.11799999999999999</c:v>
                </c:pt>
              </c:numCache>
            </c:numRef>
          </c:val>
          <c:extLst xmlns:c16r2="http://schemas.microsoft.com/office/drawing/2015/06/chart">
            <c:ext xmlns:c16="http://schemas.microsoft.com/office/drawing/2014/chart" uri="{C3380CC4-5D6E-409C-BE32-E72D297353CC}">
              <c16:uniqueId val="{00000006-C43C-406B-965A-D7529589E30B}"/>
            </c:ext>
          </c:extLst>
        </c:ser>
        <c:ser>
          <c:idx val="6"/>
          <c:order val="6"/>
          <c:tx>
            <c:strRef>
              <c:f>Sheet1!$H$1</c:f>
              <c:strCache>
                <c:ptCount val="1"/>
                <c:pt idx="0">
                  <c:v>Kids</c:v>
                </c:pt>
              </c:strCache>
            </c:strRef>
          </c:tx>
          <c:spPr>
            <a:solidFill>
              <a:srgbClr val="50C8A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Sheet1!$H$2</c:f>
              <c:numCache>
                <c:formatCode>0.0%</c:formatCode>
                <c:ptCount val="1"/>
                <c:pt idx="0">
                  <c:v>0.16500000000000001</c:v>
                </c:pt>
              </c:numCache>
            </c:numRef>
          </c:val>
          <c:extLst xmlns:c16r2="http://schemas.microsoft.com/office/drawing/2015/06/chart">
            <c:ext xmlns:c16="http://schemas.microsoft.com/office/drawing/2014/chart" uri="{C3380CC4-5D6E-409C-BE32-E72D297353CC}">
              <c16:uniqueId val="{00000007-C43C-406B-965A-D7529589E30B}"/>
            </c:ext>
          </c:extLst>
        </c:ser>
        <c:ser>
          <c:idx val="7"/>
          <c:order val="7"/>
          <c:tx>
            <c:strRef>
              <c:f>Sheet1!$I$1</c:f>
              <c:strCache>
                <c:ptCount val="1"/>
                <c:pt idx="0">
                  <c:v>General Entertainment</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Share of Transactions</c:v>
                </c:pt>
              </c:strCache>
            </c:strRef>
          </c:cat>
          <c:val>
            <c:numRef>
              <c:f>Sheet1!$I$2</c:f>
              <c:numCache>
                <c:formatCode>0.0%</c:formatCode>
                <c:ptCount val="1"/>
                <c:pt idx="0">
                  <c:v>0.60299999999999998</c:v>
                </c:pt>
              </c:numCache>
            </c:numRef>
          </c:val>
          <c:extLst xmlns:c16r2="http://schemas.microsoft.com/office/drawing/2015/06/chart">
            <c:ext xmlns:c16="http://schemas.microsoft.com/office/drawing/2014/chart" uri="{C3380CC4-5D6E-409C-BE32-E72D297353CC}">
              <c16:uniqueId val="{00000008-C43C-406B-965A-D7529589E30B}"/>
            </c:ext>
          </c:extLst>
        </c:ser>
        <c:dLbls>
          <c:showLegendKey val="0"/>
          <c:showVal val="0"/>
          <c:showCatName val="0"/>
          <c:showSerName val="0"/>
          <c:showPercent val="0"/>
          <c:showBubbleSize val="0"/>
        </c:dLbls>
        <c:gapWidth val="150"/>
        <c:overlap val="100"/>
        <c:axId val="35273728"/>
        <c:axId val="35300096"/>
      </c:barChart>
      <c:catAx>
        <c:axId val="35273728"/>
        <c:scaling>
          <c:orientation val="minMax"/>
        </c:scaling>
        <c:delete val="1"/>
        <c:axPos val="b"/>
        <c:numFmt formatCode="General" sourceLinked="1"/>
        <c:majorTickMark val="out"/>
        <c:minorTickMark val="none"/>
        <c:tickLblPos val="nextTo"/>
        <c:crossAx val="35300096"/>
        <c:crosses val="autoZero"/>
        <c:auto val="1"/>
        <c:lblAlgn val="ctr"/>
        <c:lblOffset val="100"/>
        <c:noMultiLvlLbl val="0"/>
      </c:catAx>
      <c:valAx>
        <c:axId val="35300096"/>
        <c:scaling>
          <c:orientation val="minMax"/>
        </c:scaling>
        <c:delete val="1"/>
        <c:axPos val="l"/>
        <c:numFmt formatCode="0%" sourceLinked="1"/>
        <c:majorTickMark val="out"/>
        <c:minorTickMark val="none"/>
        <c:tickLblPos val="nextTo"/>
        <c:crossAx val="35273728"/>
        <c:crosses val="autoZero"/>
        <c:crossBetween val="between"/>
      </c:valAx>
    </c:plotArea>
    <c:plotVisOnly val="1"/>
    <c:dispBlanksAs val="gap"/>
    <c:showDLblsOverMax val="0"/>
  </c:chart>
  <c:txPr>
    <a:bodyPr/>
    <a:lstStyle/>
    <a:p>
      <a:pPr>
        <a:defRPr sz="11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VOD Users- Percent Who Agree</a:t>
            </a:r>
            <a:endParaRPr lang="en-US" baseline="0" dirty="0"/>
          </a:p>
        </c:rich>
      </c:tx>
      <c:layout/>
      <c:overlay val="0"/>
    </c:title>
    <c:autoTitleDeleted val="0"/>
    <c:plotArea>
      <c:layout>
        <c:manualLayout>
          <c:layoutTarget val="inner"/>
          <c:xMode val="edge"/>
          <c:yMode val="edge"/>
          <c:x val="1.8607196096671112E-2"/>
          <c:y val="0.14095324803149606"/>
          <c:w val="0.96278560780665778"/>
          <c:h val="0.68807258858267717"/>
        </c:manualLayout>
      </c:layout>
      <c:barChart>
        <c:barDir val="col"/>
        <c:grouping val="clustered"/>
        <c:varyColors val="0"/>
        <c:ser>
          <c:idx val="0"/>
          <c:order val="0"/>
          <c:tx>
            <c:strRef>
              <c:f>Sheet1!$B$1</c:f>
              <c:strCache>
                <c:ptCount val="1"/>
                <c:pt idx="0">
                  <c:v>Series 1</c:v>
                </c:pt>
              </c:strCache>
            </c:strRef>
          </c:tx>
          <c:spPr>
            <a:solidFill>
              <a:srgbClr val="50C8A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TV is Pure Entertainment</c:v>
                </c:pt>
                <c:pt idx="1">
                  <c:v>TV is a good escape</c:v>
                </c:pt>
                <c:pt idx="2">
                  <c:v>TV relaxes me</c:v>
                </c:pt>
                <c:pt idx="3">
                  <c:v>TV keeps me informed/up to date </c:v>
                </c:pt>
                <c:pt idx="4">
                  <c:v>TV puts me in a good mood</c:v>
                </c:pt>
                <c:pt idx="5">
                  <c:v>TV is a Good Source of Learning</c:v>
                </c:pt>
                <c:pt idx="6">
                  <c:v>Advertising on TV provides me with useful information about new products and services</c:v>
                </c:pt>
                <c:pt idx="7">
                  <c:v>TV keeps me up-to-date with the latest styles and trends</c:v>
                </c:pt>
              </c:strCache>
            </c:strRef>
          </c:cat>
          <c:val>
            <c:numRef>
              <c:f>Sheet1!$B$2:$B$9</c:f>
              <c:numCache>
                <c:formatCode>0%</c:formatCode>
                <c:ptCount val="8"/>
                <c:pt idx="0">
                  <c:v>0.80069999999999997</c:v>
                </c:pt>
                <c:pt idx="1">
                  <c:v>0.71360000000000001</c:v>
                </c:pt>
                <c:pt idx="2">
                  <c:v>0.65539999999999998</c:v>
                </c:pt>
                <c:pt idx="3">
                  <c:v>0.62780000000000002</c:v>
                </c:pt>
                <c:pt idx="4">
                  <c:v>0.55549999999999999</c:v>
                </c:pt>
                <c:pt idx="5">
                  <c:v>0.55200000000000005</c:v>
                </c:pt>
                <c:pt idx="6">
                  <c:v>0.53900000000000003</c:v>
                </c:pt>
                <c:pt idx="7">
                  <c:v>0.52100000000000002</c:v>
                </c:pt>
              </c:numCache>
            </c:numRef>
          </c:val>
          <c:extLst xmlns:c16r2="http://schemas.microsoft.com/office/drawing/2015/06/chart">
            <c:ext xmlns:c16="http://schemas.microsoft.com/office/drawing/2014/chart" uri="{C3380CC4-5D6E-409C-BE32-E72D297353CC}">
              <c16:uniqueId val="{00000000-4B2B-4A8E-B116-5FF935E1F6AC}"/>
            </c:ext>
          </c:extLst>
        </c:ser>
        <c:dLbls>
          <c:showLegendKey val="0"/>
          <c:showVal val="0"/>
          <c:showCatName val="0"/>
          <c:showSerName val="0"/>
          <c:showPercent val="0"/>
          <c:showBubbleSize val="0"/>
        </c:dLbls>
        <c:gapWidth val="150"/>
        <c:axId val="33514240"/>
        <c:axId val="33515776"/>
      </c:barChart>
      <c:catAx>
        <c:axId val="33514240"/>
        <c:scaling>
          <c:orientation val="minMax"/>
        </c:scaling>
        <c:delete val="0"/>
        <c:axPos val="b"/>
        <c:numFmt formatCode="General" sourceLinked="1"/>
        <c:majorTickMark val="out"/>
        <c:minorTickMark val="none"/>
        <c:tickLblPos val="nextTo"/>
        <c:txPr>
          <a:bodyPr/>
          <a:lstStyle/>
          <a:p>
            <a:pPr>
              <a:defRPr sz="900" b="1"/>
            </a:pPr>
            <a:endParaRPr lang="en-US"/>
          </a:p>
        </c:txPr>
        <c:crossAx val="33515776"/>
        <c:crosses val="autoZero"/>
        <c:auto val="1"/>
        <c:lblAlgn val="ctr"/>
        <c:lblOffset val="100"/>
        <c:noMultiLvlLbl val="0"/>
      </c:catAx>
      <c:valAx>
        <c:axId val="33515776"/>
        <c:scaling>
          <c:orientation val="minMax"/>
          <c:max val="1"/>
          <c:min val="0"/>
        </c:scaling>
        <c:delete val="1"/>
        <c:axPos val="l"/>
        <c:numFmt formatCode="0%" sourceLinked="1"/>
        <c:majorTickMark val="out"/>
        <c:minorTickMark val="none"/>
        <c:tickLblPos val="nextTo"/>
        <c:crossAx val="3351424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VOD Ad View Composition and Growth by Device</a:t>
            </a:r>
          </a:p>
        </c:rich>
      </c:tx>
      <c:overlay val="0"/>
    </c:title>
    <c:autoTitleDeleted val="0"/>
    <c:plotArea>
      <c:layout/>
      <c:areaChart>
        <c:grouping val="stacked"/>
        <c:varyColors val="0"/>
        <c:ser>
          <c:idx val="0"/>
          <c:order val="0"/>
          <c:tx>
            <c:strRef>
              <c:f>Sheet1!$B$1</c:f>
              <c:strCache>
                <c:ptCount val="1"/>
                <c:pt idx="0">
                  <c:v>Tablet </c:v>
                </c:pt>
              </c:strCache>
            </c:strRef>
          </c:tx>
          <c:spPr>
            <a:solidFill>
              <a:srgbClr val="508ABA"/>
            </a:solidFill>
          </c:spPr>
          <c:cat>
            <c:strRef>
              <c:f>Sheet1!$A$2:$A$6</c:f>
              <c:strCache>
                <c:ptCount val="5"/>
                <c:pt idx="0">
                  <c:v>Q4 '13</c:v>
                </c:pt>
                <c:pt idx="1">
                  <c:v>Q4 '14</c:v>
                </c:pt>
                <c:pt idx="2">
                  <c:v>Q4 '15</c:v>
                </c:pt>
                <c:pt idx="3">
                  <c:v>Q4 '16</c:v>
                </c:pt>
                <c:pt idx="4">
                  <c:v>Q4 '17</c:v>
                </c:pt>
              </c:strCache>
            </c:strRef>
          </c:cat>
          <c:val>
            <c:numRef>
              <c:f>Sheet1!$B$2:$B$6</c:f>
              <c:numCache>
                <c:formatCode>0%</c:formatCode>
                <c:ptCount val="5"/>
                <c:pt idx="0">
                  <c:v>7.0000000000000007E-2</c:v>
                </c:pt>
                <c:pt idx="1">
                  <c:v>7.0000000000000007E-2</c:v>
                </c:pt>
                <c:pt idx="2">
                  <c:v>0.09</c:v>
                </c:pt>
                <c:pt idx="3">
                  <c:v>0.08</c:v>
                </c:pt>
                <c:pt idx="4">
                  <c:v>0.09</c:v>
                </c:pt>
              </c:numCache>
            </c:numRef>
          </c:val>
          <c:extLst xmlns:c16r2="http://schemas.microsoft.com/office/drawing/2015/06/chart">
            <c:ext xmlns:c16="http://schemas.microsoft.com/office/drawing/2014/chart" uri="{C3380CC4-5D6E-409C-BE32-E72D297353CC}">
              <c16:uniqueId val="{00000000-B9C9-467B-B5EA-B5148046CBC7}"/>
            </c:ext>
          </c:extLst>
        </c:ser>
        <c:ser>
          <c:idx val="1"/>
          <c:order val="1"/>
          <c:tx>
            <c:strRef>
              <c:f>Sheet1!$C$1</c:f>
              <c:strCache>
                <c:ptCount val="1"/>
                <c:pt idx="0">
                  <c:v>Smartphone</c:v>
                </c:pt>
              </c:strCache>
            </c:strRef>
          </c:tx>
          <c:spPr>
            <a:solidFill>
              <a:srgbClr val="50C8A0"/>
            </a:solidFill>
          </c:spPr>
          <c:cat>
            <c:strRef>
              <c:f>Sheet1!$A$2:$A$6</c:f>
              <c:strCache>
                <c:ptCount val="5"/>
                <c:pt idx="0">
                  <c:v>Q4 '13</c:v>
                </c:pt>
                <c:pt idx="1">
                  <c:v>Q4 '14</c:v>
                </c:pt>
                <c:pt idx="2">
                  <c:v>Q4 '15</c:v>
                </c:pt>
                <c:pt idx="3">
                  <c:v>Q4 '16</c:v>
                </c:pt>
                <c:pt idx="4">
                  <c:v>Q4 '17</c:v>
                </c:pt>
              </c:strCache>
            </c:strRef>
          </c:cat>
          <c:val>
            <c:numRef>
              <c:f>Sheet1!$C$2:$C$6</c:f>
              <c:numCache>
                <c:formatCode>0%</c:formatCode>
                <c:ptCount val="5"/>
                <c:pt idx="0">
                  <c:v>0.1</c:v>
                </c:pt>
                <c:pt idx="1">
                  <c:v>0.15</c:v>
                </c:pt>
                <c:pt idx="2">
                  <c:v>0.19</c:v>
                </c:pt>
                <c:pt idx="3">
                  <c:v>0.17</c:v>
                </c:pt>
                <c:pt idx="4">
                  <c:v>0.19</c:v>
                </c:pt>
              </c:numCache>
            </c:numRef>
          </c:val>
          <c:extLst xmlns:c16r2="http://schemas.microsoft.com/office/drawing/2015/06/chart">
            <c:ext xmlns:c16="http://schemas.microsoft.com/office/drawing/2014/chart" uri="{C3380CC4-5D6E-409C-BE32-E72D297353CC}">
              <c16:uniqueId val="{00000001-B9C9-467B-B5EA-B5148046CBC7}"/>
            </c:ext>
          </c:extLst>
        </c:ser>
        <c:ser>
          <c:idx val="2"/>
          <c:order val="2"/>
          <c:tx>
            <c:strRef>
              <c:f>Sheet1!$D$1</c:f>
              <c:strCache>
                <c:ptCount val="1"/>
                <c:pt idx="0">
                  <c:v>OTT Device</c:v>
                </c:pt>
              </c:strCache>
            </c:strRef>
          </c:tx>
          <c:spPr>
            <a:solidFill>
              <a:srgbClr val="FAB982"/>
            </a:solidFill>
            <a:ln w="25400">
              <a:noFill/>
            </a:ln>
          </c:spPr>
          <c:cat>
            <c:strRef>
              <c:f>Sheet1!$A$2:$A$6</c:f>
              <c:strCache>
                <c:ptCount val="5"/>
                <c:pt idx="0">
                  <c:v>Q4 '13</c:v>
                </c:pt>
                <c:pt idx="1">
                  <c:v>Q4 '14</c:v>
                </c:pt>
                <c:pt idx="2">
                  <c:v>Q4 '15</c:v>
                </c:pt>
                <c:pt idx="3">
                  <c:v>Q4 '16</c:v>
                </c:pt>
                <c:pt idx="4">
                  <c:v>Q4 '17</c:v>
                </c:pt>
              </c:strCache>
            </c:strRef>
          </c:cat>
          <c:val>
            <c:numRef>
              <c:f>Sheet1!$D$2:$D$6</c:f>
              <c:numCache>
                <c:formatCode>0%</c:formatCode>
                <c:ptCount val="5"/>
                <c:pt idx="0">
                  <c:v>0.02</c:v>
                </c:pt>
                <c:pt idx="1">
                  <c:v>0.08</c:v>
                </c:pt>
                <c:pt idx="2">
                  <c:v>0.22</c:v>
                </c:pt>
                <c:pt idx="3">
                  <c:v>0.27</c:v>
                </c:pt>
                <c:pt idx="4">
                  <c:v>0.31</c:v>
                </c:pt>
              </c:numCache>
            </c:numRef>
          </c:val>
          <c:extLst xmlns:c16r2="http://schemas.microsoft.com/office/drawing/2015/06/chart">
            <c:ext xmlns:c16="http://schemas.microsoft.com/office/drawing/2014/chart" uri="{C3380CC4-5D6E-409C-BE32-E72D297353CC}">
              <c16:uniqueId val="{00000002-B9C9-467B-B5EA-B5148046CBC7}"/>
            </c:ext>
          </c:extLst>
        </c:ser>
        <c:ser>
          <c:idx val="3"/>
          <c:order val="3"/>
          <c:tx>
            <c:strRef>
              <c:f>Sheet1!$E$1</c:f>
              <c:strCache>
                <c:ptCount val="1"/>
                <c:pt idx="0">
                  <c:v>STB VOD</c:v>
                </c:pt>
              </c:strCache>
            </c:strRef>
          </c:tx>
          <c:spPr>
            <a:solidFill>
              <a:schemeClr val="accent3"/>
            </a:solidFill>
            <a:ln w="25400">
              <a:noFill/>
            </a:ln>
          </c:spPr>
          <c:cat>
            <c:strRef>
              <c:f>Sheet1!$A$2:$A$6</c:f>
              <c:strCache>
                <c:ptCount val="5"/>
                <c:pt idx="0">
                  <c:v>Q4 '13</c:v>
                </c:pt>
                <c:pt idx="1">
                  <c:v>Q4 '14</c:v>
                </c:pt>
                <c:pt idx="2">
                  <c:v>Q4 '15</c:v>
                </c:pt>
                <c:pt idx="3">
                  <c:v>Q4 '16</c:v>
                </c:pt>
                <c:pt idx="4">
                  <c:v>Q4 '17</c:v>
                </c:pt>
              </c:strCache>
            </c:strRef>
          </c:cat>
          <c:val>
            <c:numRef>
              <c:f>Sheet1!$E$2:$E$6</c:f>
              <c:numCache>
                <c:formatCode>0%</c:formatCode>
                <c:ptCount val="5"/>
                <c:pt idx="0">
                  <c:v>0</c:v>
                </c:pt>
                <c:pt idx="1">
                  <c:v>0.01</c:v>
                </c:pt>
                <c:pt idx="2">
                  <c:v>0.1</c:v>
                </c:pt>
                <c:pt idx="3">
                  <c:v>0.14000000000000001</c:v>
                </c:pt>
                <c:pt idx="4">
                  <c:v>0.19</c:v>
                </c:pt>
              </c:numCache>
            </c:numRef>
          </c:val>
          <c:extLst xmlns:c16r2="http://schemas.microsoft.com/office/drawing/2015/06/chart">
            <c:ext xmlns:c16="http://schemas.microsoft.com/office/drawing/2014/chart" uri="{C3380CC4-5D6E-409C-BE32-E72D297353CC}">
              <c16:uniqueId val="{00000003-B9C9-467B-B5EA-B5148046CBC7}"/>
            </c:ext>
          </c:extLst>
        </c:ser>
        <c:ser>
          <c:idx val="4"/>
          <c:order val="4"/>
          <c:tx>
            <c:strRef>
              <c:f>Sheet1!$F$1</c:f>
              <c:strCache>
                <c:ptCount val="1"/>
                <c:pt idx="0">
                  <c:v>Desktop</c:v>
                </c:pt>
              </c:strCache>
            </c:strRef>
          </c:tx>
          <c:spPr>
            <a:solidFill>
              <a:schemeClr val="accent4">
                <a:lumMod val="60000"/>
                <a:lumOff val="40000"/>
              </a:schemeClr>
            </a:solidFill>
            <a:ln w="25400">
              <a:noFill/>
            </a:ln>
          </c:spPr>
          <c:cat>
            <c:strRef>
              <c:f>Sheet1!$A$2:$A$6</c:f>
              <c:strCache>
                <c:ptCount val="5"/>
                <c:pt idx="0">
                  <c:v>Q4 '13</c:v>
                </c:pt>
                <c:pt idx="1">
                  <c:v>Q4 '14</c:v>
                </c:pt>
                <c:pt idx="2">
                  <c:v>Q4 '15</c:v>
                </c:pt>
                <c:pt idx="3">
                  <c:v>Q4 '16</c:v>
                </c:pt>
                <c:pt idx="4">
                  <c:v>Q4 '17</c:v>
                </c:pt>
              </c:strCache>
            </c:strRef>
          </c:cat>
          <c:val>
            <c:numRef>
              <c:f>Sheet1!$F$2:$F$6</c:f>
              <c:numCache>
                <c:formatCode>0%</c:formatCode>
                <c:ptCount val="5"/>
                <c:pt idx="0">
                  <c:v>0.81</c:v>
                </c:pt>
                <c:pt idx="1">
                  <c:v>0.69</c:v>
                </c:pt>
                <c:pt idx="2">
                  <c:v>0.4</c:v>
                </c:pt>
                <c:pt idx="3">
                  <c:v>0.34</c:v>
                </c:pt>
                <c:pt idx="4">
                  <c:v>0.22</c:v>
                </c:pt>
              </c:numCache>
            </c:numRef>
          </c:val>
          <c:extLst xmlns:c16r2="http://schemas.microsoft.com/office/drawing/2015/06/chart">
            <c:ext xmlns:c16="http://schemas.microsoft.com/office/drawing/2014/chart" uri="{C3380CC4-5D6E-409C-BE32-E72D297353CC}">
              <c16:uniqueId val="{00000004-B9C9-467B-B5EA-B5148046CBC7}"/>
            </c:ext>
          </c:extLst>
        </c:ser>
        <c:dLbls>
          <c:showLegendKey val="0"/>
          <c:showVal val="0"/>
          <c:showCatName val="0"/>
          <c:showSerName val="0"/>
          <c:showPercent val="0"/>
          <c:showBubbleSize val="0"/>
        </c:dLbls>
        <c:axId val="41265792"/>
        <c:axId val="41343232"/>
      </c:areaChart>
      <c:catAx>
        <c:axId val="41265792"/>
        <c:scaling>
          <c:orientation val="minMax"/>
        </c:scaling>
        <c:delete val="0"/>
        <c:axPos val="b"/>
        <c:numFmt formatCode="General" sourceLinked="1"/>
        <c:majorTickMark val="out"/>
        <c:minorTickMark val="none"/>
        <c:tickLblPos val="nextTo"/>
        <c:crossAx val="41343232"/>
        <c:crosses val="autoZero"/>
        <c:auto val="1"/>
        <c:lblAlgn val="ctr"/>
        <c:lblOffset val="100"/>
        <c:noMultiLvlLbl val="0"/>
      </c:catAx>
      <c:valAx>
        <c:axId val="41343232"/>
        <c:scaling>
          <c:orientation val="minMax"/>
          <c:max val="1"/>
        </c:scaling>
        <c:delete val="1"/>
        <c:axPos val="l"/>
        <c:numFmt formatCode="0%" sourceLinked="1"/>
        <c:majorTickMark val="out"/>
        <c:minorTickMark val="none"/>
        <c:tickLblPos val="nextTo"/>
        <c:crossAx val="41265792"/>
        <c:crosses val="autoZero"/>
        <c:crossBetween val="midCat"/>
      </c:valAx>
    </c:plotArea>
    <c:legend>
      <c:legendPos val="b"/>
      <c:overlay val="0"/>
    </c:legend>
    <c:plotVisOnly val="1"/>
    <c:dispBlanksAs val="zero"/>
    <c:showDLblsOverMax val="0"/>
  </c:chart>
  <c:txPr>
    <a:bodyPr/>
    <a:lstStyle/>
    <a:p>
      <a:pPr>
        <a:defRPr sz="12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Ad Impressions:</a:t>
            </a:r>
            <a:r>
              <a:rPr lang="en-US" sz="1800" baseline="0" dirty="0"/>
              <a:t> 2014 -2017</a:t>
            </a:r>
            <a:r>
              <a:rPr lang="en-US" sz="1800" dirty="0"/>
              <a:t>
(Billions)</a:t>
            </a:r>
          </a:p>
        </c:rich>
      </c:tx>
      <c:layout>
        <c:manualLayout>
          <c:xMode val="edge"/>
          <c:yMode val="edge"/>
          <c:x val="0.32452813068562769"/>
          <c:y val="3.4375000000000003E-2"/>
        </c:manualLayout>
      </c:layout>
      <c:overlay val="0"/>
    </c:title>
    <c:autoTitleDeleted val="0"/>
    <c:plotArea>
      <c:layout/>
      <c:barChart>
        <c:barDir val="col"/>
        <c:grouping val="clustered"/>
        <c:varyColors val="0"/>
        <c:ser>
          <c:idx val="0"/>
          <c:order val="0"/>
          <c:tx>
            <c:strRef>
              <c:f>Sheet1!$B$1</c:f>
              <c:strCache>
                <c:ptCount val="1"/>
                <c:pt idx="0">
                  <c:v>Ad Impressions
(Billions)</c:v>
                </c:pt>
              </c:strCache>
            </c:strRef>
          </c:tx>
          <c:invertIfNegative val="0"/>
          <c:dPt>
            <c:idx val="0"/>
            <c:invertIfNegative val="0"/>
            <c:bubble3D val="0"/>
            <c:spPr>
              <a:solidFill>
                <a:srgbClr val="508ABA"/>
              </a:solidFill>
            </c:spPr>
            <c:extLst xmlns:c16r2="http://schemas.microsoft.com/office/drawing/2015/06/chart">
              <c:ext xmlns:c16="http://schemas.microsoft.com/office/drawing/2014/chart" uri="{C3380CC4-5D6E-409C-BE32-E72D297353CC}">
                <c16:uniqueId val="{00000001-713D-4BFE-826E-798D3792D326}"/>
              </c:ext>
            </c:extLst>
          </c:dPt>
          <c:dPt>
            <c:idx val="1"/>
            <c:invertIfNegative val="0"/>
            <c:bubble3D val="0"/>
            <c:spPr>
              <a:solidFill>
                <a:srgbClr val="50C8A0"/>
              </a:solidFill>
            </c:spPr>
            <c:extLst xmlns:c16r2="http://schemas.microsoft.com/office/drawing/2015/06/chart">
              <c:ext xmlns:c16="http://schemas.microsoft.com/office/drawing/2014/chart" uri="{C3380CC4-5D6E-409C-BE32-E72D297353CC}">
                <c16:uniqueId val="{00000003-713D-4BFE-826E-798D3792D326}"/>
              </c:ext>
            </c:extLst>
          </c:dPt>
          <c:dPt>
            <c:idx val="2"/>
            <c:invertIfNegative val="0"/>
            <c:bubble3D val="0"/>
            <c:spPr>
              <a:solidFill>
                <a:srgbClr val="FAB982"/>
              </a:solidFill>
            </c:spPr>
            <c:extLst xmlns:c16r2="http://schemas.microsoft.com/office/drawing/2015/06/chart">
              <c:ext xmlns:c16="http://schemas.microsoft.com/office/drawing/2014/chart" uri="{C3380CC4-5D6E-409C-BE32-E72D297353CC}">
                <c16:uniqueId val="{00000005-713D-4BFE-826E-798D3792D326}"/>
              </c:ext>
            </c:extLst>
          </c:dPt>
          <c:dPt>
            <c:idx val="3"/>
            <c:invertIfNegative val="0"/>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7-713D-4BFE-826E-798D3792D326}"/>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6.3</c:v>
                </c:pt>
                <c:pt idx="1">
                  <c:v>11.8</c:v>
                </c:pt>
                <c:pt idx="2">
                  <c:v>17.899999999999999</c:v>
                </c:pt>
                <c:pt idx="3">
                  <c:v>23.3</c:v>
                </c:pt>
              </c:numCache>
            </c:numRef>
          </c:val>
          <c:extLst xmlns:c16r2="http://schemas.microsoft.com/office/drawing/2015/06/chart">
            <c:ext xmlns:c16="http://schemas.microsoft.com/office/drawing/2014/chart" uri="{C3380CC4-5D6E-409C-BE32-E72D297353CC}">
              <c16:uniqueId val="{00000008-713D-4BFE-826E-798D3792D326}"/>
            </c:ext>
          </c:extLst>
        </c:ser>
        <c:dLbls>
          <c:showLegendKey val="0"/>
          <c:showVal val="0"/>
          <c:showCatName val="0"/>
          <c:showSerName val="0"/>
          <c:showPercent val="0"/>
          <c:showBubbleSize val="0"/>
        </c:dLbls>
        <c:gapWidth val="150"/>
        <c:axId val="106829696"/>
        <c:axId val="106901888"/>
      </c:barChart>
      <c:catAx>
        <c:axId val="106829696"/>
        <c:scaling>
          <c:orientation val="minMax"/>
        </c:scaling>
        <c:delete val="0"/>
        <c:axPos val="b"/>
        <c:numFmt formatCode="General" sourceLinked="1"/>
        <c:majorTickMark val="out"/>
        <c:minorTickMark val="none"/>
        <c:tickLblPos val="nextTo"/>
        <c:txPr>
          <a:bodyPr/>
          <a:lstStyle/>
          <a:p>
            <a:pPr>
              <a:defRPr b="1"/>
            </a:pPr>
            <a:endParaRPr lang="en-US"/>
          </a:p>
        </c:txPr>
        <c:crossAx val="106901888"/>
        <c:crosses val="autoZero"/>
        <c:auto val="1"/>
        <c:lblAlgn val="ctr"/>
        <c:lblOffset val="100"/>
        <c:noMultiLvlLbl val="0"/>
      </c:catAx>
      <c:valAx>
        <c:axId val="106901888"/>
        <c:scaling>
          <c:orientation val="minMax"/>
        </c:scaling>
        <c:delete val="1"/>
        <c:axPos val="l"/>
        <c:numFmt formatCode="General" sourceLinked="1"/>
        <c:majorTickMark val="out"/>
        <c:minorTickMark val="none"/>
        <c:tickLblPos val="nextTo"/>
        <c:crossAx val="106829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0648369922926"/>
          <c:y val="0.16862770663794313"/>
          <c:w val="0.77714049024237741"/>
          <c:h val="0.7403433476394875"/>
        </c:manualLayout>
      </c:layout>
      <c:barChart>
        <c:barDir val="bar"/>
        <c:grouping val="clustered"/>
        <c:varyColors val="0"/>
        <c:ser>
          <c:idx val="0"/>
          <c:order val="0"/>
          <c:tx>
            <c:strRef>
              <c:f>Sheet1!$A$2</c:f>
              <c:strCache>
                <c:ptCount val="1"/>
                <c:pt idx="0">
                  <c:v>All Respondents</c:v>
                </c:pt>
              </c:strCache>
            </c:strRef>
          </c:tx>
          <c:spPr>
            <a:solidFill>
              <a:srgbClr val="50C8A0"/>
            </a:solidFill>
            <a:ln w="9684">
              <a:noFill/>
              <a:prstDash val="solid"/>
            </a:ln>
          </c:spPr>
          <c:invertIfNegative val="0"/>
          <c:dLbls>
            <c:spPr>
              <a:noFill/>
              <a:ln w="19368">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Can watch back-to-back</c:v>
                </c:pt>
                <c:pt idx="1">
                  <c:v>Not avail during live airing</c:v>
                </c:pt>
                <c:pt idx="2">
                  <c:v>Takes less time to watch</c:v>
                </c:pt>
                <c:pt idx="3">
                  <c:v>Can pause or rewind</c:v>
                </c:pt>
                <c:pt idx="4">
                  <c:v>Skip Ads</c:v>
                </c:pt>
                <c:pt idx="5">
                  <c:v>See missed episodes</c:v>
                </c:pt>
                <c:pt idx="6">
                  <c:v>Watch when convenient</c:v>
                </c:pt>
              </c:strCache>
            </c:strRef>
          </c:cat>
          <c:val>
            <c:numRef>
              <c:f>Sheet1!$B$2:$H$2</c:f>
              <c:numCache>
                <c:formatCode>0%</c:formatCode>
                <c:ptCount val="7"/>
                <c:pt idx="0">
                  <c:v>0.19</c:v>
                </c:pt>
                <c:pt idx="1">
                  <c:v>0.29000000000000031</c:v>
                </c:pt>
                <c:pt idx="2">
                  <c:v>0.33000000000000074</c:v>
                </c:pt>
                <c:pt idx="3">
                  <c:v>0.34</c:v>
                </c:pt>
                <c:pt idx="4">
                  <c:v>0.37000000000000038</c:v>
                </c:pt>
                <c:pt idx="5">
                  <c:v>0.37000000000000038</c:v>
                </c:pt>
                <c:pt idx="6">
                  <c:v>0.60000000000000064</c:v>
                </c:pt>
              </c:numCache>
            </c:numRef>
          </c:val>
          <c:extLst xmlns:c16r2="http://schemas.microsoft.com/office/drawing/2015/06/chart">
            <c:ext xmlns:c16="http://schemas.microsoft.com/office/drawing/2014/chart" uri="{C3380CC4-5D6E-409C-BE32-E72D297353CC}">
              <c16:uniqueId val="{00000000-B067-4101-9B00-BD9A0F21BBFF}"/>
            </c:ext>
          </c:extLst>
        </c:ser>
        <c:ser>
          <c:idx val="1"/>
          <c:order val="1"/>
          <c:tx>
            <c:strRef>
              <c:f>Sheet1!$A$3</c:f>
              <c:strCache>
                <c:ptCount val="1"/>
                <c:pt idx="0">
                  <c:v>Millennials</c:v>
                </c:pt>
              </c:strCache>
            </c:strRef>
          </c:tx>
          <c:spPr>
            <a:solidFill>
              <a:srgbClr val="508ABA"/>
            </a:solidFill>
            <a:ln w="9684">
              <a:noFill/>
              <a:prstDash val="solid"/>
            </a:ln>
          </c:spPr>
          <c:invertIfNegative val="0"/>
          <c:dLbls>
            <c:spPr>
              <a:noFill/>
              <a:ln w="19368">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Can watch back-to-back</c:v>
                </c:pt>
                <c:pt idx="1">
                  <c:v>Not avail during live airing</c:v>
                </c:pt>
                <c:pt idx="2">
                  <c:v>Takes less time to watch</c:v>
                </c:pt>
                <c:pt idx="3">
                  <c:v>Can pause or rewind</c:v>
                </c:pt>
                <c:pt idx="4">
                  <c:v>Skip Ads</c:v>
                </c:pt>
                <c:pt idx="5">
                  <c:v>See missed episodes</c:v>
                </c:pt>
                <c:pt idx="6">
                  <c:v>Watch when convenient</c:v>
                </c:pt>
              </c:strCache>
            </c:strRef>
          </c:cat>
          <c:val>
            <c:numRef>
              <c:f>Sheet1!$B$3:$H$3</c:f>
              <c:numCache>
                <c:formatCode>0%</c:formatCode>
                <c:ptCount val="7"/>
                <c:pt idx="0">
                  <c:v>0.24000000000000021</c:v>
                </c:pt>
                <c:pt idx="1">
                  <c:v>0.35000000000000031</c:v>
                </c:pt>
                <c:pt idx="2">
                  <c:v>0.29000000000000031</c:v>
                </c:pt>
                <c:pt idx="3">
                  <c:v>0.33000000000000074</c:v>
                </c:pt>
                <c:pt idx="4">
                  <c:v>0.29000000000000031</c:v>
                </c:pt>
                <c:pt idx="5">
                  <c:v>0.38000000000000062</c:v>
                </c:pt>
                <c:pt idx="6">
                  <c:v>0.58000000000000007</c:v>
                </c:pt>
              </c:numCache>
            </c:numRef>
          </c:val>
          <c:extLst xmlns:c16r2="http://schemas.microsoft.com/office/drawing/2015/06/chart">
            <c:ext xmlns:c16="http://schemas.microsoft.com/office/drawing/2014/chart" uri="{C3380CC4-5D6E-409C-BE32-E72D297353CC}">
              <c16:uniqueId val="{00000001-B067-4101-9B00-BD9A0F21BBFF}"/>
            </c:ext>
          </c:extLst>
        </c:ser>
        <c:dLbls>
          <c:showLegendKey val="0"/>
          <c:showVal val="1"/>
          <c:showCatName val="0"/>
          <c:showSerName val="0"/>
          <c:showPercent val="0"/>
          <c:showBubbleSize val="0"/>
        </c:dLbls>
        <c:gapWidth val="150"/>
        <c:axId val="32190464"/>
        <c:axId val="32192000"/>
      </c:barChart>
      <c:catAx>
        <c:axId val="32190464"/>
        <c:scaling>
          <c:orientation val="minMax"/>
        </c:scaling>
        <c:delete val="0"/>
        <c:axPos val="l"/>
        <c:numFmt formatCode="General" sourceLinked="1"/>
        <c:majorTickMark val="out"/>
        <c:minorTickMark val="none"/>
        <c:tickLblPos val="nextTo"/>
        <c:spPr>
          <a:ln w="2421">
            <a:solidFill>
              <a:schemeClr val="tx1"/>
            </a:solidFill>
            <a:prstDash val="solid"/>
          </a:ln>
        </c:spPr>
        <c:txPr>
          <a:bodyPr rot="0" vert="horz"/>
          <a:lstStyle/>
          <a:p>
            <a:pPr>
              <a:defRPr sz="1200"/>
            </a:pPr>
            <a:endParaRPr lang="en-US"/>
          </a:p>
        </c:txPr>
        <c:crossAx val="32192000"/>
        <c:crosses val="autoZero"/>
        <c:auto val="1"/>
        <c:lblAlgn val="ctr"/>
        <c:lblOffset val="100"/>
        <c:tickLblSkip val="1"/>
        <c:tickMarkSkip val="1"/>
        <c:noMultiLvlLbl val="0"/>
      </c:catAx>
      <c:valAx>
        <c:axId val="32192000"/>
        <c:scaling>
          <c:orientation val="minMax"/>
        </c:scaling>
        <c:delete val="1"/>
        <c:axPos val="b"/>
        <c:numFmt formatCode="0%" sourceLinked="1"/>
        <c:majorTickMark val="out"/>
        <c:minorTickMark val="none"/>
        <c:tickLblPos val="none"/>
        <c:crossAx val="32190464"/>
        <c:crosses val="autoZero"/>
        <c:crossBetween val="between"/>
      </c:valAx>
      <c:spPr>
        <a:noFill/>
        <a:ln w="19368">
          <a:noFill/>
        </a:ln>
      </c:spPr>
    </c:plotArea>
    <c:legend>
      <c:legendPos val="r"/>
      <c:layout/>
      <c:overlay val="0"/>
      <c:spPr>
        <a:noFill/>
        <a:ln w="2421">
          <a:noFill/>
          <a:prstDash val="solid"/>
        </a:ln>
      </c:spPr>
    </c:legend>
    <c:plotVisOnly val="1"/>
    <c:dispBlanksAs val="gap"/>
    <c:showDLblsOverMax val="0"/>
  </c:chart>
  <c:spPr>
    <a:noFill/>
    <a:ln>
      <a:noFill/>
    </a:ln>
  </c:spPr>
  <c:txPr>
    <a:bodyPr/>
    <a:lstStyle/>
    <a:p>
      <a:pPr>
        <a:defRPr sz="1373" b="1" i="0" u="none" strike="noStrike" baseline="0">
          <a:solidFill>
            <a:schemeClr val="tx1"/>
          </a:solidFill>
          <a:latin typeface="+mj-lt"/>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2017 Ad Impressions by Day of Week</a:t>
            </a:r>
          </a:p>
        </c:rich>
      </c:tx>
      <c:layout/>
      <c:overlay val="0"/>
    </c:title>
    <c:autoTitleDeleted val="0"/>
    <c:plotArea>
      <c:layout/>
      <c:barChart>
        <c:barDir val="bar"/>
        <c:grouping val="clustered"/>
        <c:varyColors val="0"/>
        <c:ser>
          <c:idx val="0"/>
          <c:order val="0"/>
          <c:tx>
            <c:strRef>
              <c:f>Sheet1!$B$1</c:f>
              <c:strCache>
                <c:ptCount val="1"/>
                <c:pt idx="0">
                  <c:v>2017 Impressions by Day of Week</c:v>
                </c:pt>
              </c:strCache>
            </c:strRef>
          </c:tx>
          <c:invertIfNegative val="0"/>
          <c:dPt>
            <c:idx val="0"/>
            <c:invertIfNegative val="0"/>
            <c:bubble3D val="0"/>
            <c:spPr>
              <a:solidFill>
                <a:srgbClr val="50C8A0"/>
              </a:solidFill>
            </c:spPr>
            <c:extLst xmlns:c16r2="http://schemas.microsoft.com/office/drawing/2015/06/chart">
              <c:ext xmlns:c16="http://schemas.microsoft.com/office/drawing/2014/chart" uri="{C3380CC4-5D6E-409C-BE32-E72D297353CC}">
                <c16:uniqueId val="{00000001-D785-40C0-BD43-94F4480A29AC}"/>
              </c:ext>
            </c:extLst>
          </c:dPt>
          <c:dPt>
            <c:idx val="1"/>
            <c:invertIfNegative val="0"/>
            <c:bubble3D val="0"/>
            <c:spPr>
              <a:solidFill>
                <a:srgbClr val="50C8A0"/>
              </a:solidFill>
            </c:spPr>
            <c:extLst xmlns:c16r2="http://schemas.microsoft.com/office/drawing/2015/06/chart">
              <c:ext xmlns:c16="http://schemas.microsoft.com/office/drawing/2014/chart" uri="{C3380CC4-5D6E-409C-BE32-E72D297353CC}">
                <c16:uniqueId val="{00000003-D785-40C0-BD43-94F4480A29AC}"/>
              </c:ext>
            </c:extLst>
          </c:dPt>
          <c:dPt>
            <c:idx val="6"/>
            <c:invertIfNegative val="0"/>
            <c:bubble3D val="0"/>
            <c:spPr>
              <a:solidFill>
                <a:srgbClr val="4F81BD"/>
              </a:solidFill>
            </c:spPr>
            <c:extLst xmlns:c16r2="http://schemas.microsoft.com/office/drawing/2015/06/chart">
              <c:ext xmlns:c16="http://schemas.microsoft.com/office/drawing/2014/chart" uri="{C3380CC4-5D6E-409C-BE32-E72D297353CC}">
                <c16:uniqueId val="{00000005-FFB2-478A-B00F-AB1235592778}"/>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Sunday</c:v>
                </c:pt>
                <c:pt idx="1">
                  <c:v>Saturday</c:v>
                </c:pt>
                <c:pt idx="2">
                  <c:v>Friday</c:v>
                </c:pt>
                <c:pt idx="3">
                  <c:v>Thursday</c:v>
                </c:pt>
                <c:pt idx="4">
                  <c:v>Wednesday</c:v>
                </c:pt>
                <c:pt idx="5">
                  <c:v>Tuesday</c:v>
                </c:pt>
                <c:pt idx="6">
                  <c:v>Monday</c:v>
                </c:pt>
              </c:strCache>
            </c:strRef>
          </c:cat>
          <c:val>
            <c:numRef>
              <c:f>Sheet1!$B$2:$B$8</c:f>
              <c:numCache>
                <c:formatCode>#,##0</c:formatCode>
                <c:ptCount val="7"/>
                <c:pt idx="0">
                  <c:v>3834281423</c:v>
                </c:pt>
                <c:pt idx="1">
                  <c:v>3863707228</c:v>
                </c:pt>
                <c:pt idx="2">
                  <c:v>3205608605</c:v>
                </c:pt>
                <c:pt idx="3">
                  <c:v>3079328041</c:v>
                </c:pt>
                <c:pt idx="4">
                  <c:v>3081213843</c:v>
                </c:pt>
                <c:pt idx="5">
                  <c:v>3061166760</c:v>
                </c:pt>
                <c:pt idx="6">
                  <c:v>3199973790</c:v>
                </c:pt>
              </c:numCache>
            </c:numRef>
          </c:val>
          <c:extLst xmlns:c16r2="http://schemas.microsoft.com/office/drawing/2015/06/chart">
            <c:ext xmlns:c16="http://schemas.microsoft.com/office/drawing/2014/chart" uri="{C3380CC4-5D6E-409C-BE32-E72D297353CC}">
              <c16:uniqueId val="{00000004-D785-40C0-BD43-94F4480A29AC}"/>
            </c:ext>
          </c:extLst>
        </c:ser>
        <c:dLbls>
          <c:showLegendKey val="0"/>
          <c:showVal val="0"/>
          <c:showCatName val="0"/>
          <c:showSerName val="0"/>
          <c:showPercent val="0"/>
          <c:showBubbleSize val="0"/>
        </c:dLbls>
        <c:gapWidth val="150"/>
        <c:axId val="42434560"/>
        <c:axId val="42436096"/>
      </c:barChart>
      <c:catAx>
        <c:axId val="42434560"/>
        <c:scaling>
          <c:orientation val="minMax"/>
        </c:scaling>
        <c:delete val="0"/>
        <c:axPos val="l"/>
        <c:numFmt formatCode="General" sourceLinked="0"/>
        <c:majorTickMark val="out"/>
        <c:minorTickMark val="none"/>
        <c:tickLblPos val="nextTo"/>
        <c:txPr>
          <a:bodyPr/>
          <a:lstStyle/>
          <a:p>
            <a:pPr>
              <a:defRPr sz="1400" b="1"/>
            </a:pPr>
            <a:endParaRPr lang="en-US"/>
          </a:p>
        </c:txPr>
        <c:crossAx val="42436096"/>
        <c:crosses val="autoZero"/>
        <c:auto val="1"/>
        <c:lblAlgn val="ctr"/>
        <c:lblOffset val="100"/>
        <c:noMultiLvlLbl val="0"/>
      </c:catAx>
      <c:valAx>
        <c:axId val="42436096"/>
        <c:scaling>
          <c:orientation val="minMax"/>
        </c:scaling>
        <c:delete val="1"/>
        <c:axPos val="b"/>
        <c:numFmt formatCode="#,##0" sourceLinked="1"/>
        <c:majorTickMark val="out"/>
        <c:minorTickMark val="none"/>
        <c:tickLblPos val="nextTo"/>
        <c:crossAx val="42434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2017 Ad Impressions by Break</c:v>
                </c:pt>
              </c:strCache>
            </c:strRef>
          </c:tx>
          <c:spPr>
            <a:solidFill>
              <a:srgbClr val="FAB982"/>
            </a:solidFill>
          </c:spPr>
          <c:invertIfNegative val="0"/>
          <c:dPt>
            <c:idx val="1"/>
            <c:invertIfNegative val="0"/>
            <c:bubble3D val="0"/>
            <c:spPr>
              <a:solidFill>
                <a:srgbClr val="50C8A0"/>
              </a:solidFill>
            </c:spPr>
            <c:extLst xmlns:c16r2="http://schemas.microsoft.com/office/drawing/2015/06/chart">
              <c:ext xmlns:c16="http://schemas.microsoft.com/office/drawing/2014/chart" uri="{C3380CC4-5D6E-409C-BE32-E72D297353CC}">
                <c16:uniqueId val="{00000001-D87A-477F-9DEE-1005A89A249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Pre-Roll</c:v>
                </c:pt>
                <c:pt idx="1">
                  <c:v>Mid-Roll</c:v>
                </c:pt>
                <c:pt idx="2">
                  <c:v>Post-Roll</c:v>
                </c:pt>
              </c:strCache>
            </c:strRef>
          </c:cat>
          <c:val>
            <c:numRef>
              <c:f>Sheet1!$B$2:$B$4</c:f>
              <c:numCache>
                <c:formatCode>#,##0</c:formatCode>
                <c:ptCount val="3"/>
                <c:pt idx="0">
                  <c:v>3358997797</c:v>
                </c:pt>
                <c:pt idx="1">
                  <c:v>19594454058</c:v>
                </c:pt>
                <c:pt idx="2">
                  <c:v>371827833</c:v>
                </c:pt>
              </c:numCache>
            </c:numRef>
          </c:val>
          <c:extLst xmlns:c16r2="http://schemas.microsoft.com/office/drawing/2015/06/chart">
            <c:ext xmlns:c16="http://schemas.microsoft.com/office/drawing/2014/chart" uri="{C3380CC4-5D6E-409C-BE32-E72D297353CC}">
              <c16:uniqueId val="{00000002-D87A-477F-9DEE-1005A89A2492}"/>
            </c:ext>
          </c:extLst>
        </c:ser>
        <c:dLbls>
          <c:showLegendKey val="0"/>
          <c:showVal val="0"/>
          <c:showCatName val="0"/>
          <c:showSerName val="0"/>
          <c:showPercent val="0"/>
          <c:showBubbleSize val="0"/>
        </c:dLbls>
        <c:gapWidth val="150"/>
        <c:axId val="42595072"/>
        <c:axId val="42596608"/>
      </c:barChart>
      <c:catAx>
        <c:axId val="42595072"/>
        <c:scaling>
          <c:orientation val="minMax"/>
        </c:scaling>
        <c:delete val="0"/>
        <c:axPos val="b"/>
        <c:numFmt formatCode="General" sourceLinked="0"/>
        <c:majorTickMark val="out"/>
        <c:minorTickMark val="none"/>
        <c:tickLblPos val="nextTo"/>
        <c:crossAx val="42596608"/>
        <c:crosses val="autoZero"/>
        <c:auto val="1"/>
        <c:lblAlgn val="ctr"/>
        <c:lblOffset val="100"/>
        <c:noMultiLvlLbl val="0"/>
      </c:catAx>
      <c:valAx>
        <c:axId val="42596608"/>
        <c:scaling>
          <c:orientation val="minMax"/>
        </c:scaling>
        <c:delete val="1"/>
        <c:axPos val="l"/>
        <c:numFmt formatCode="#,##0" sourceLinked="1"/>
        <c:majorTickMark val="out"/>
        <c:minorTickMark val="none"/>
        <c:tickLblPos val="nextTo"/>
        <c:crossAx val="42595072"/>
        <c:crosses val="autoZero"/>
        <c:crossBetween val="between"/>
      </c:valAx>
    </c:plotArea>
    <c:plotVisOnly val="1"/>
    <c:dispBlanksAs val="gap"/>
    <c:showDLblsOverMax val="0"/>
  </c:chart>
  <c:txPr>
    <a:bodyPr/>
    <a:lstStyle/>
    <a:p>
      <a:pPr>
        <a:defRPr sz="1600" b="1"/>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Spots per Break</a:t>
            </a:r>
          </a:p>
        </c:rich>
      </c:tx>
      <c:layout/>
      <c:overlay val="0"/>
    </c:title>
    <c:autoTitleDeleted val="0"/>
    <c:plotArea>
      <c:layout/>
      <c:barChart>
        <c:barDir val="col"/>
        <c:grouping val="clustered"/>
        <c:varyColors val="0"/>
        <c:ser>
          <c:idx val="0"/>
          <c:order val="0"/>
          <c:tx>
            <c:strRef>
              <c:f>Sheet1!$B$1</c:f>
              <c:strCache>
                <c:ptCount val="1"/>
                <c:pt idx="0">
                  <c:v>Average Ad Opportunities per Break</c:v>
                </c:pt>
              </c:strCache>
            </c:strRef>
          </c:tx>
          <c:spPr>
            <a:solidFill>
              <a:srgbClr val="508ABA"/>
            </a:solidFill>
          </c:spPr>
          <c:invertIfNegative val="0"/>
          <c:dPt>
            <c:idx val="1"/>
            <c:invertIfNegative val="0"/>
            <c:bubble3D val="0"/>
            <c:spPr>
              <a:solidFill>
                <a:srgbClr val="50C8A0"/>
              </a:solidFill>
            </c:spPr>
            <c:extLst xmlns:c16r2="http://schemas.microsoft.com/office/drawing/2015/06/chart">
              <c:ext xmlns:c16="http://schemas.microsoft.com/office/drawing/2014/chart" uri="{C3380CC4-5D6E-409C-BE32-E72D297353CC}">
                <c16:uniqueId val="{00000001-4832-46DF-828F-9A5F3B4D72B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Pre-Roll</c:v>
                </c:pt>
                <c:pt idx="1">
                  <c:v>Mid-Roll</c:v>
                </c:pt>
                <c:pt idx="2">
                  <c:v>Post-Roll</c:v>
                </c:pt>
              </c:strCache>
            </c:strRef>
          </c:cat>
          <c:val>
            <c:numRef>
              <c:f>Sheet1!$B$2:$B$4</c:f>
              <c:numCache>
                <c:formatCode>#,##0.0</c:formatCode>
                <c:ptCount val="3"/>
                <c:pt idx="0" formatCode="#,##0.00">
                  <c:v>1.1200000000000001</c:v>
                </c:pt>
                <c:pt idx="1">
                  <c:v>3.9</c:v>
                </c:pt>
                <c:pt idx="2" formatCode="#,##0.00">
                  <c:v>1.21</c:v>
                </c:pt>
              </c:numCache>
            </c:numRef>
          </c:val>
          <c:extLst xmlns:c16r2="http://schemas.microsoft.com/office/drawing/2015/06/chart">
            <c:ext xmlns:c16="http://schemas.microsoft.com/office/drawing/2014/chart" uri="{C3380CC4-5D6E-409C-BE32-E72D297353CC}">
              <c16:uniqueId val="{00000002-4832-46DF-828F-9A5F3B4D72BE}"/>
            </c:ext>
          </c:extLst>
        </c:ser>
        <c:dLbls>
          <c:showLegendKey val="0"/>
          <c:showVal val="0"/>
          <c:showCatName val="0"/>
          <c:showSerName val="0"/>
          <c:showPercent val="0"/>
          <c:showBubbleSize val="0"/>
        </c:dLbls>
        <c:gapWidth val="150"/>
        <c:axId val="73669248"/>
        <c:axId val="73690496"/>
      </c:barChart>
      <c:catAx>
        <c:axId val="73669248"/>
        <c:scaling>
          <c:orientation val="minMax"/>
        </c:scaling>
        <c:delete val="0"/>
        <c:axPos val="b"/>
        <c:numFmt formatCode="General" sourceLinked="0"/>
        <c:majorTickMark val="out"/>
        <c:minorTickMark val="none"/>
        <c:tickLblPos val="nextTo"/>
        <c:crossAx val="73690496"/>
        <c:crosses val="autoZero"/>
        <c:auto val="1"/>
        <c:lblAlgn val="ctr"/>
        <c:lblOffset val="100"/>
        <c:noMultiLvlLbl val="0"/>
      </c:catAx>
      <c:valAx>
        <c:axId val="73690496"/>
        <c:scaling>
          <c:orientation val="minMax"/>
        </c:scaling>
        <c:delete val="1"/>
        <c:axPos val="l"/>
        <c:numFmt formatCode="#,##0.00" sourceLinked="1"/>
        <c:majorTickMark val="out"/>
        <c:minorTickMark val="none"/>
        <c:tickLblPos val="nextTo"/>
        <c:crossAx val="73669248"/>
        <c:crosses val="autoZero"/>
        <c:crossBetween val="between"/>
      </c:valAx>
    </c:plotArea>
    <c:plotVisOnly val="1"/>
    <c:dispBlanksAs val="gap"/>
    <c:showDLblsOverMax val="0"/>
  </c:chart>
  <c:txPr>
    <a:bodyPr/>
    <a:lstStyle/>
    <a:p>
      <a:pPr>
        <a:defRPr sz="16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How is Your Time Shifted Viewing Distributed?</a:t>
            </a:r>
          </a:p>
        </c:rich>
      </c:tx>
      <c:layout/>
      <c:overlay val="0"/>
    </c:title>
    <c:autoTitleDeleted val="0"/>
    <c:plotArea>
      <c:layout/>
      <c:pieChart>
        <c:varyColors val="1"/>
        <c:ser>
          <c:idx val="0"/>
          <c:order val="0"/>
          <c:tx>
            <c:strRef>
              <c:f>Sheet1!$B$1</c:f>
              <c:strCache>
                <c:ptCount val="1"/>
                <c:pt idx="0">
                  <c:v>Sales</c:v>
                </c:pt>
              </c:strCache>
            </c:strRef>
          </c:tx>
          <c:dPt>
            <c:idx val="0"/>
            <c:bubble3D val="0"/>
            <c:spPr>
              <a:solidFill>
                <a:schemeClr val="tx2"/>
              </a:solidFill>
            </c:spPr>
            <c:extLst xmlns:c16r2="http://schemas.microsoft.com/office/drawing/2015/06/chart">
              <c:ext xmlns:c16="http://schemas.microsoft.com/office/drawing/2014/chart" uri="{C3380CC4-5D6E-409C-BE32-E72D297353CC}">
                <c16:uniqueId val="{00000001-2242-4142-BD8F-A806D78872BE}"/>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2242-4142-BD8F-A806D78872BE}"/>
              </c:ext>
            </c:extLst>
          </c:dPt>
          <c:dPt>
            <c:idx val="2"/>
            <c:bubble3D val="0"/>
            <c:spPr>
              <a:solidFill>
                <a:srgbClr val="54B3D7"/>
              </a:solidFill>
            </c:spPr>
            <c:extLst xmlns:c16r2="http://schemas.microsoft.com/office/drawing/2015/06/chart">
              <c:ext xmlns:c16="http://schemas.microsoft.com/office/drawing/2014/chart" uri="{C3380CC4-5D6E-409C-BE32-E72D297353CC}">
                <c16:uniqueId val="{00000005-2242-4142-BD8F-A806D78872BE}"/>
              </c:ext>
            </c:extLst>
          </c:dPt>
          <c:dPt>
            <c:idx val="3"/>
            <c:bubble3D val="0"/>
            <c:spPr>
              <a:solidFill>
                <a:srgbClr val="C00000"/>
              </a:solidFill>
            </c:spPr>
            <c:extLst xmlns:c16r2="http://schemas.microsoft.com/office/drawing/2015/06/chart">
              <c:ext xmlns:c16="http://schemas.microsoft.com/office/drawing/2014/chart" uri="{C3380CC4-5D6E-409C-BE32-E72D297353CC}">
                <c16:uniqueId val="{00000007-2242-4142-BD8F-A806D78872BE}"/>
              </c:ext>
            </c:extLst>
          </c:dPt>
          <c:dPt>
            <c:idx val="4"/>
            <c:bubble3D val="0"/>
            <c:spPr>
              <a:solidFill>
                <a:schemeClr val="accent2"/>
              </a:solidFill>
            </c:spPr>
            <c:extLst xmlns:c16r2="http://schemas.microsoft.com/office/drawing/2015/06/chart">
              <c:ext xmlns:c16="http://schemas.microsoft.com/office/drawing/2014/chart" uri="{C3380CC4-5D6E-409C-BE32-E72D297353CC}">
                <c16:uniqueId val="{00000009-2242-4142-BD8F-A806D78872BE}"/>
              </c:ext>
            </c:extLst>
          </c:dPt>
          <c:dPt>
            <c:idx val="5"/>
            <c:bubble3D val="0"/>
            <c:spPr>
              <a:solidFill>
                <a:schemeClr val="accent2">
                  <a:lumMod val="40000"/>
                  <a:lumOff val="60000"/>
                </a:schemeClr>
              </a:solidFill>
            </c:spPr>
            <c:extLst xmlns:c16r2="http://schemas.microsoft.com/office/drawing/2015/06/chart">
              <c:ext xmlns:c16="http://schemas.microsoft.com/office/drawing/2014/chart" uri="{C3380CC4-5D6E-409C-BE32-E72D297353CC}">
                <c16:uniqueId val="{0000000B-2242-4142-BD8F-A806D78872BE}"/>
              </c:ext>
            </c:extLst>
          </c:dPt>
          <c:dPt>
            <c:idx val="6"/>
            <c:bubble3D val="0"/>
            <c:spPr>
              <a:solidFill>
                <a:schemeClr val="bg1">
                  <a:lumMod val="65000"/>
                </a:schemeClr>
              </a:solidFill>
            </c:spPr>
            <c:extLst xmlns:c16r2="http://schemas.microsoft.com/office/drawing/2015/06/chart">
              <c:ext xmlns:c16="http://schemas.microsoft.com/office/drawing/2014/chart" uri="{C3380CC4-5D6E-409C-BE32-E72D297353CC}">
                <c16:uniqueId val="{0000000D-2242-4142-BD8F-A806D78872BE}"/>
              </c:ext>
            </c:extLst>
          </c:dPt>
          <c:dLbls>
            <c:dLbl>
              <c:idx val="0"/>
              <c:layout>
                <c:manualLayout>
                  <c:x val="-0.1166662565616798"/>
                  <c:y val="0.13331988188976379"/>
                </c:manualLayout>
              </c:layout>
              <c:tx>
                <c:rich>
                  <a:bodyPr/>
                  <a:lstStyle/>
                  <a:p>
                    <a:r>
                      <a:rPr lang="en-US" sz="1600" dirty="0"/>
                      <a:t>DVR</a:t>
                    </a:r>
                  </a:p>
                  <a:p>
                    <a:r>
                      <a:rPr lang="en-US" sz="1600" dirty="0"/>
                      <a:t>27%</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242-4142-BD8F-A806D78872BE}"/>
                </c:ext>
              </c:extLst>
            </c:dLbl>
            <c:dLbl>
              <c:idx val="1"/>
              <c:layout>
                <c:manualLayout>
                  <c:x val="-0.16839909926031973"/>
                  <c:y val="-0.12761296528274874"/>
                </c:manualLayout>
              </c:layout>
              <c:tx>
                <c:rich>
                  <a:bodyPr/>
                  <a:lstStyle/>
                  <a:p>
                    <a:r>
                      <a:rPr lang="en-US" sz="1600" dirty="0"/>
                      <a:t>Set-Top VOD</a:t>
                    </a:r>
                  </a:p>
                  <a:p>
                    <a:r>
                      <a:rPr lang="en-US" sz="1600" dirty="0"/>
                      <a:t>15%</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242-4142-BD8F-A806D78872BE}"/>
                </c:ext>
              </c:extLst>
            </c:dLbl>
            <c:dLbl>
              <c:idx val="2"/>
              <c:layout>
                <c:manualLayout>
                  <c:x val="-3.6386236876640422E-2"/>
                  <c:y val="-0.14403715551181101"/>
                </c:manualLayout>
              </c:layout>
              <c:tx>
                <c:rich>
                  <a:bodyPr/>
                  <a:lstStyle/>
                  <a:p>
                    <a:r>
                      <a:rPr lang="en-US" dirty="0"/>
                      <a:t>TVE</a:t>
                    </a:r>
                  </a:p>
                  <a:p>
                    <a:r>
                      <a:rPr lang="en-US" dirty="0"/>
                      <a:t>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242-4142-BD8F-A806D78872BE}"/>
                </c:ext>
              </c:extLst>
            </c:dLbl>
            <c:dLbl>
              <c:idx val="3"/>
              <c:layout>
                <c:manualLayout>
                  <c:x val="0.10161212270341208"/>
                  <c:y val="-0.1299761318897637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242-4142-BD8F-A806D78872BE}"/>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242-4142-BD8F-A806D78872BE}"/>
                </c:ext>
              </c:extLst>
            </c:dLbl>
            <c:dLbl>
              <c:idx val="5"/>
              <c:layout>
                <c:manualLayout>
                  <c:x val="7.0020095144356961E-2"/>
                  <c:y val="5.711884842519685E-2"/>
                </c:manualLayout>
              </c:layout>
              <c:spPr/>
              <c:txPr>
                <a:bodyPr/>
                <a:lstStyle/>
                <a:p>
                  <a:pPr>
                    <a:defRPr sz="1600" b="1">
                      <a:solidFill>
                        <a:schemeClr val="tx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242-4142-BD8F-A806D78872BE}"/>
                </c:ext>
              </c:extLst>
            </c:dLbl>
            <c:dLbl>
              <c:idx val="6"/>
              <c:layout>
                <c:manualLayout>
                  <c:x val="9.1960465879265096E-2"/>
                  <c:y val="0.18584670275590551"/>
                </c:manualLayout>
              </c:layout>
              <c:tx>
                <c:rich>
                  <a:bodyPr/>
                  <a:lstStyle/>
                  <a:p>
                    <a:pPr>
                      <a:defRPr sz="1600" b="1">
                        <a:solidFill>
                          <a:schemeClr val="tx1"/>
                        </a:solidFill>
                      </a:defRPr>
                    </a:pPr>
                    <a:r>
                      <a:rPr lang="en-US" sz="1600" dirty="0">
                        <a:solidFill>
                          <a:schemeClr val="tx1"/>
                        </a:solidFill>
                      </a:rPr>
                      <a:t>Other</a:t>
                    </a:r>
                  </a:p>
                  <a:p>
                    <a:pPr>
                      <a:defRPr sz="1600" b="1">
                        <a:solidFill>
                          <a:schemeClr val="tx1"/>
                        </a:solidFill>
                      </a:defRPr>
                    </a:pPr>
                    <a:r>
                      <a:rPr lang="en-US" sz="1600" dirty="0">
                        <a:solidFill>
                          <a:schemeClr val="tx1"/>
                        </a:solidFill>
                      </a:rPr>
                      <a:t>14%</a:t>
                    </a:r>
                    <a:endParaRPr lang="en-US" dirty="0">
                      <a:solidFill>
                        <a:schemeClr val="tx1"/>
                      </a:solidFill>
                    </a:endParaRPr>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242-4142-BD8F-A806D78872BE}"/>
                </c:ext>
              </c:extLst>
            </c:dLbl>
            <c:spPr>
              <a:noFill/>
              <a:ln>
                <a:noFill/>
              </a:ln>
              <a:effectLst/>
            </c:spPr>
            <c:txPr>
              <a:bodyPr/>
              <a:lstStyle/>
              <a:p>
                <a:pPr>
                  <a:defRPr sz="1600" b="1">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Sheet1!$A$2:$A$8</c:f>
              <c:strCache>
                <c:ptCount val="7"/>
                <c:pt idx="0">
                  <c:v>DVR</c:v>
                </c:pt>
                <c:pt idx="1">
                  <c:v>Set-Top VOD</c:v>
                </c:pt>
                <c:pt idx="2">
                  <c:v>TVE</c:v>
                </c:pt>
                <c:pt idx="3">
                  <c:v>Netflix</c:v>
                </c:pt>
                <c:pt idx="4">
                  <c:v>Amazon</c:v>
                </c:pt>
                <c:pt idx="5">
                  <c:v>Hulu</c:v>
                </c:pt>
                <c:pt idx="6">
                  <c:v>Other</c:v>
                </c:pt>
              </c:strCache>
            </c:strRef>
          </c:cat>
          <c:val>
            <c:numRef>
              <c:f>Sheet1!$B$2:$B$8</c:f>
              <c:numCache>
                <c:formatCode>0%</c:formatCode>
                <c:ptCount val="7"/>
                <c:pt idx="0">
                  <c:v>0.27</c:v>
                </c:pt>
                <c:pt idx="1">
                  <c:v>0.15</c:v>
                </c:pt>
                <c:pt idx="2">
                  <c:v>0.1</c:v>
                </c:pt>
                <c:pt idx="3">
                  <c:v>0.23</c:v>
                </c:pt>
                <c:pt idx="4">
                  <c:v>0.06</c:v>
                </c:pt>
                <c:pt idx="5">
                  <c:v>0.05</c:v>
                </c:pt>
                <c:pt idx="6">
                  <c:v>0.14000000000000001</c:v>
                </c:pt>
              </c:numCache>
            </c:numRef>
          </c:val>
          <c:extLst xmlns:c16r2="http://schemas.microsoft.com/office/drawing/2015/06/chart">
            <c:ext xmlns:c16="http://schemas.microsoft.com/office/drawing/2014/chart" uri="{C3380CC4-5D6E-409C-BE32-E72D297353CC}">
              <c16:uniqueId val="{0000000E-2242-4142-BD8F-A806D78872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3486555936336719"/>
          <c:y val="3.9932711808448755E-2"/>
          <c:w val="0.32611918894078201"/>
          <c:h val="0.92013457638310248"/>
        </c:manualLayout>
      </c:layout>
      <c:barChart>
        <c:barDir val="bar"/>
        <c:grouping val="stacked"/>
        <c:varyColors val="0"/>
        <c:ser>
          <c:idx val="0"/>
          <c:order val="0"/>
          <c:tx>
            <c:strRef>
              <c:f>Sheet1!$B$1</c:f>
              <c:strCache>
                <c:ptCount val="1"/>
                <c:pt idx="0">
                  <c:v>A Little Less</c:v>
                </c:pt>
              </c:strCache>
            </c:strRef>
          </c:tx>
          <c:spPr>
            <a:solidFill>
              <a:srgbClr val="508ABA"/>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TVE: Network Site or App</c:v>
                </c:pt>
                <c:pt idx="1">
                  <c:v>TVE: MVPD Site or App</c:v>
                </c:pt>
                <c:pt idx="2">
                  <c:v>DVR</c:v>
                </c:pt>
              </c:strCache>
            </c:strRef>
          </c:cat>
          <c:val>
            <c:numRef>
              <c:f>Sheet1!$B$2:$B$4</c:f>
              <c:numCache>
                <c:formatCode>0%</c:formatCode>
                <c:ptCount val="3"/>
                <c:pt idx="0">
                  <c:v>0.11</c:v>
                </c:pt>
                <c:pt idx="1">
                  <c:v>0.13</c:v>
                </c:pt>
                <c:pt idx="2">
                  <c:v>0.05</c:v>
                </c:pt>
              </c:numCache>
            </c:numRef>
          </c:val>
          <c:extLst xmlns:c16r2="http://schemas.microsoft.com/office/drawing/2015/06/chart">
            <c:ext xmlns:c16="http://schemas.microsoft.com/office/drawing/2014/chart" uri="{C3380CC4-5D6E-409C-BE32-E72D297353CC}">
              <c16:uniqueId val="{00000000-644B-41DE-9981-3775570CD6D3}"/>
            </c:ext>
          </c:extLst>
        </c:ser>
        <c:ser>
          <c:idx val="1"/>
          <c:order val="1"/>
          <c:tx>
            <c:strRef>
              <c:f>Sheet1!$C$1</c:f>
              <c:strCache>
                <c:ptCount val="1"/>
                <c:pt idx="0">
                  <c:v>A Lot Less</c:v>
                </c:pt>
              </c:strCache>
            </c:strRef>
          </c:tx>
          <c:spPr>
            <a:solidFill>
              <a:schemeClr val="tx2"/>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TVE: Network Site or App</c:v>
                </c:pt>
                <c:pt idx="1">
                  <c:v>TVE: MVPD Site or App</c:v>
                </c:pt>
                <c:pt idx="2">
                  <c:v>DVR</c:v>
                </c:pt>
              </c:strCache>
            </c:strRef>
          </c:cat>
          <c:val>
            <c:numRef>
              <c:f>Sheet1!$C$2:$C$4</c:f>
              <c:numCache>
                <c:formatCode>0%</c:formatCode>
                <c:ptCount val="3"/>
                <c:pt idx="0">
                  <c:v>0.08</c:v>
                </c:pt>
                <c:pt idx="1">
                  <c:v>0.05</c:v>
                </c:pt>
                <c:pt idx="2">
                  <c:v>0.05</c:v>
                </c:pt>
              </c:numCache>
            </c:numRef>
          </c:val>
          <c:extLst xmlns:c16r2="http://schemas.microsoft.com/office/drawing/2015/06/chart">
            <c:ext xmlns:c16="http://schemas.microsoft.com/office/drawing/2014/chart" uri="{C3380CC4-5D6E-409C-BE32-E72D297353CC}">
              <c16:uniqueId val="{00000001-644B-41DE-9981-3775570CD6D3}"/>
            </c:ext>
          </c:extLst>
        </c:ser>
        <c:dLbls>
          <c:showLegendKey val="0"/>
          <c:showVal val="0"/>
          <c:showCatName val="0"/>
          <c:showSerName val="0"/>
          <c:showPercent val="0"/>
          <c:showBubbleSize val="0"/>
        </c:dLbls>
        <c:gapWidth val="150"/>
        <c:overlap val="100"/>
        <c:axId val="32347264"/>
        <c:axId val="32348800"/>
      </c:barChart>
      <c:catAx>
        <c:axId val="32347264"/>
        <c:scaling>
          <c:orientation val="minMax"/>
        </c:scaling>
        <c:delete val="0"/>
        <c:axPos val="r"/>
        <c:numFmt formatCode="General" sourceLinked="0"/>
        <c:majorTickMark val="none"/>
        <c:minorTickMark val="none"/>
        <c:tickLblPos val="none"/>
        <c:crossAx val="32348800"/>
        <c:crosses val="autoZero"/>
        <c:auto val="1"/>
        <c:lblAlgn val="ctr"/>
        <c:lblOffset val="100"/>
        <c:noMultiLvlLbl val="0"/>
      </c:catAx>
      <c:valAx>
        <c:axId val="32348800"/>
        <c:scaling>
          <c:orientation val="maxMin"/>
        </c:scaling>
        <c:delete val="1"/>
        <c:axPos val="b"/>
        <c:numFmt formatCode="0%" sourceLinked="1"/>
        <c:majorTickMark val="out"/>
        <c:minorTickMark val="none"/>
        <c:tickLblPos val="nextTo"/>
        <c:crossAx val="32347264"/>
        <c:crosses val="autoZero"/>
        <c:crossBetween val="between"/>
      </c:valAx>
    </c:plotArea>
    <c:legend>
      <c:legendPos val="l"/>
      <c:layout>
        <c:manualLayout>
          <c:xMode val="edge"/>
          <c:yMode val="edge"/>
          <c:x val="0.14542048359362586"/>
          <c:y val="0.36500956870098633"/>
          <c:w val="0.30146249941700548"/>
          <c:h val="0.27724106980792568"/>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15251695850836E-2"/>
          <c:y val="3.9932711808448755E-2"/>
          <c:w val="0.58501959559867733"/>
          <c:h val="0.92013457638310248"/>
        </c:manualLayout>
      </c:layout>
      <c:barChart>
        <c:barDir val="bar"/>
        <c:grouping val="stacked"/>
        <c:varyColors val="0"/>
        <c:ser>
          <c:idx val="0"/>
          <c:order val="0"/>
          <c:tx>
            <c:strRef>
              <c:f>Sheet1!$B$1</c:f>
              <c:strCache>
                <c:ptCount val="1"/>
                <c:pt idx="0">
                  <c:v>A Little More</c:v>
                </c:pt>
              </c:strCache>
            </c:strRef>
          </c:tx>
          <c:spPr>
            <a:solidFill>
              <a:srgbClr val="50C8A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TVE: Network Site or App</c:v>
                </c:pt>
                <c:pt idx="1">
                  <c:v>TVE: MVPD Site or App</c:v>
                </c:pt>
                <c:pt idx="2">
                  <c:v>DVR</c:v>
                </c:pt>
              </c:strCache>
            </c:strRef>
          </c:cat>
          <c:val>
            <c:numRef>
              <c:f>Sheet1!$B$2:$B$4</c:f>
              <c:numCache>
                <c:formatCode>0%</c:formatCode>
                <c:ptCount val="3"/>
                <c:pt idx="0">
                  <c:v>0.19</c:v>
                </c:pt>
                <c:pt idx="1">
                  <c:v>0.21</c:v>
                </c:pt>
                <c:pt idx="2">
                  <c:v>0.23</c:v>
                </c:pt>
              </c:numCache>
            </c:numRef>
          </c:val>
          <c:extLst xmlns:c16r2="http://schemas.microsoft.com/office/drawing/2015/06/chart">
            <c:ext xmlns:c16="http://schemas.microsoft.com/office/drawing/2014/chart" uri="{C3380CC4-5D6E-409C-BE32-E72D297353CC}">
              <c16:uniqueId val="{00000000-E7B4-4EAB-B091-14CD708E5DA0}"/>
            </c:ext>
          </c:extLst>
        </c:ser>
        <c:ser>
          <c:idx val="1"/>
          <c:order val="1"/>
          <c:tx>
            <c:strRef>
              <c:f>Sheet1!$C$1</c:f>
              <c:strCache>
                <c:ptCount val="1"/>
                <c:pt idx="0">
                  <c:v>A Lot More</c:v>
                </c:pt>
              </c:strCache>
            </c:strRef>
          </c:tx>
          <c:spPr>
            <a:solidFill>
              <a:srgbClr val="2A8667"/>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TVE: Network Site or App</c:v>
                </c:pt>
                <c:pt idx="1">
                  <c:v>TVE: MVPD Site or App</c:v>
                </c:pt>
                <c:pt idx="2">
                  <c:v>DVR</c:v>
                </c:pt>
              </c:strCache>
            </c:strRef>
          </c:cat>
          <c:val>
            <c:numRef>
              <c:f>Sheet1!$C$2:$C$4</c:f>
              <c:numCache>
                <c:formatCode>0%</c:formatCode>
                <c:ptCount val="3"/>
                <c:pt idx="0">
                  <c:v>0.09</c:v>
                </c:pt>
                <c:pt idx="1">
                  <c:v>0.15</c:v>
                </c:pt>
                <c:pt idx="2">
                  <c:v>0.19</c:v>
                </c:pt>
              </c:numCache>
            </c:numRef>
          </c:val>
          <c:extLst xmlns:c16r2="http://schemas.microsoft.com/office/drawing/2015/06/chart">
            <c:ext xmlns:c16="http://schemas.microsoft.com/office/drawing/2014/chart" uri="{C3380CC4-5D6E-409C-BE32-E72D297353CC}">
              <c16:uniqueId val="{00000001-E7B4-4EAB-B091-14CD708E5DA0}"/>
            </c:ext>
          </c:extLst>
        </c:ser>
        <c:dLbls>
          <c:showLegendKey val="0"/>
          <c:showVal val="0"/>
          <c:showCatName val="0"/>
          <c:showSerName val="0"/>
          <c:showPercent val="0"/>
          <c:showBubbleSize val="0"/>
        </c:dLbls>
        <c:gapWidth val="150"/>
        <c:overlap val="100"/>
        <c:axId val="32404224"/>
        <c:axId val="32405760"/>
      </c:barChart>
      <c:catAx>
        <c:axId val="32404224"/>
        <c:scaling>
          <c:orientation val="minMax"/>
        </c:scaling>
        <c:delete val="0"/>
        <c:axPos val="l"/>
        <c:numFmt formatCode="General" sourceLinked="0"/>
        <c:majorTickMark val="none"/>
        <c:minorTickMark val="none"/>
        <c:tickLblPos val="none"/>
        <c:crossAx val="32405760"/>
        <c:crosses val="autoZero"/>
        <c:auto val="1"/>
        <c:lblAlgn val="ctr"/>
        <c:lblOffset val="100"/>
        <c:noMultiLvlLbl val="0"/>
      </c:catAx>
      <c:valAx>
        <c:axId val="32405760"/>
        <c:scaling>
          <c:orientation val="minMax"/>
        </c:scaling>
        <c:delete val="1"/>
        <c:axPos val="b"/>
        <c:numFmt formatCode="0%" sourceLinked="1"/>
        <c:majorTickMark val="out"/>
        <c:minorTickMark val="none"/>
        <c:tickLblPos val="nextTo"/>
        <c:crossAx val="32404224"/>
        <c:crosses val="autoZero"/>
        <c:crossBetween val="between"/>
      </c:valAx>
    </c:plotArea>
    <c:legend>
      <c:legendPos val="r"/>
      <c:layout/>
      <c:overlay val="1"/>
    </c:legend>
    <c:plotVisOnly val="1"/>
    <c:dispBlanksAs val="gap"/>
    <c:showDLblsOverMax val="0"/>
  </c:chart>
  <c:txPr>
    <a:bodyPr/>
    <a:lstStyle/>
    <a:p>
      <a:pPr>
        <a:defRPr sz="1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Trebuchet MS" panose="020B0603020202020204" pitchFamily="34" charset="0"/>
              </a:defRPr>
            </a:pPr>
            <a:r>
              <a:rPr lang="en-US" dirty="0"/>
              <a:t>VOD Penetration</a:t>
            </a:r>
            <a:r>
              <a:rPr lang="en-US" baseline="0" dirty="0"/>
              <a:t> By Year</a:t>
            </a:r>
            <a:endParaRPr lang="en-US" dirty="0"/>
          </a:p>
        </c:rich>
      </c:tx>
      <c:layout/>
      <c:overlay val="0"/>
    </c:title>
    <c:autoTitleDeleted val="0"/>
    <c:plotArea>
      <c:layout>
        <c:manualLayout>
          <c:layoutTarget val="inner"/>
          <c:xMode val="edge"/>
          <c:yMode val="edge"/>
          <c:x val="1.6563633043795812E-2"/>
          <c:y val="0.13844349477139245"/>
          <c:w val="0.96687273391240836"/>
          <c:h val="0.76071959501121589"/>
        </c:manualLayout>
      </c:layout>
      <c:barChart>
        <c:barDir val="col"/>
        <c:grouping val="clustered"/>
        <c:varyColors val="0"/>
        <c:ser>
          <c:idx val="0"/>
          <c:order val="0"/>
          <c:tx>
            <c:strRef>
              <c:f>Sheet1!$B$1</c:f>
              <c:strCache>
                <c:ptCount val="1"/>
                <c:pt idx="0">
                  <c:v>Column1</c:v>
                </c:pt>
              </c:strCache>
            </c:strRef>
          </c:tx>
          <c:spPr>
            <a:solidFill>
              <a:srgbClr val="508ABA"/>
            </a:solidFill>
          </c:spPr>
          <c:invertIfNegative val="0"/>
          <c:dLbls>
            <c:dLbl>
              <c:idx val="4"/>
              <c:layout/>
              <c:tx>
                <c:rich>
                  <a:bodyPr/>
                  <a:lstStyle/>
                  <a:p>
                    <a:r>
                      <a:rPr lang="en-US"/>
                      <a:t>63%</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44D-4A71-A7BC-63C8D13CCCE7}"/>
                </c:ext>
              </c:extLst>
            </c:dLbl>
            <c:numFmt formatCode="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2010</c:v>
                </c:pt>
                <c:pt idx="1">
                  <c:v>2012</c:v>
                </c:pt>
                <c:pt idx="2">
                  <c:v>2014</c:v>
                </c:pt>
                <c:pt idx="3">
                  <c:v>2016</c:v>
                </c:pt>
                <c:pt idx="4">
                  <c:v>2018</c:v>
                </c:pt>
              </c:numCache>
            </c:numRef>
          </c:cat>
          <c:val>
            <c:numRef>
              <c:f>Sheet1!$B$2:$B$6</c:f>
              <c:numCache>
                <c:formatCode>0.0%</c:formatCode>
                <c:ptCount val="5"/>
                <c:pt idx="0">
                  <c:v>0.44240000000000002</c:v>
                </c:pt>
                <c:pt idx="1">
                  <c:v>0.55700000000000005</c:v>
                </c:pt>
                <c:pt idx="2">
                  <c:v>0.59699999999999998</c:v>
                </c:pt>
                <c:pt idx="3">
                  <c:v>0.63039999999999996</c:v>
                </c:pt>
                <c:pt idx="4">
                  <c:v>0.62329999999999997</c:v>
                </c:pt>
              </c:numCache>
            </c:numRef>
          </c:val>
          <c:extLst xmlns:c16r2="http://schemas.microsoft.com/office/drawing/2015/06/chart">
            <c:ext xmlns:c16="http://schemas.microsoft.com/office/drawing/2014/chart" uri="{C3380CC4-5D6E-409C-BE32-E72D297353CC}">
              <c16:uniqueId val="{00000000-C0B9-4F4E-9D1E-E1D71236A577}"/>
            </c:ext>
          </c:extLst>
        </c:ser>
        <c:dLbls>
          <c:showLegendKey val="0"/>
          <c:showVal val="1"/>
          <c:showCatName val="0"/>
          <c:showSerName val="0"/>
          <c:showPercent val="0"/>
          <c:showBubbleSize val="0"/>
        </c:dLbls>
        <c:gapWidth val="150"/>
        <c:axId val="34491776"/>
        <c:axId val="34494720"/>
      </c:barChart>
      <c:catAx>
        <c:axId val="34491776"/>
        <c:scaling>
          <c:orientation val="minMax"/>
        </c:scaling>
        <c:delete val="0"/>
        <c:axPos val="b"/>
        <c:numFmt formatCode="General" sourceLinked="1"/>
        <c:majorTickMark val="out"/>
        <c:minorTickMark val="none"/>
        <c:tickLblPos val="nextTo"/>
        <c:txPr>
          <a:bodyPr/>
          <a:lstStyle/>
          <a:p>
            <a:pPr>
              <a:defRPr sz="1400" b="1">
                <a:latin typeface="Trebuchet MS" panose="020B0603020202020204" pitchFamily="34" charset="0"/>
              </a:defRPr>
            </a:pPr>
            <a:endParaRPr lang="en-US"/>
          </a:p>
        </c:txPr>
        <c:crossAx val="34494720"/>
        <c:crosses val="autoZero"/>
        <c:auto val="1"/>
        <c:lblAlgn val="ctr"/>
        <c:lblOffset val="100"/>
        <c:noMultiLvlLbl val="0"/>
      </c:catAx>
      <c:valAx>
        <c:axId val="34494720"/>
        <c:scaling>
          <c:orientation val="minMax"/>
        </c:scaling>
        <c:delete val="1"/>
        <c:axPos val="l"/>
        <c:numFmt formatCode="0.0%" sourceLinked="1"/>
        <c:majorTickMark val="out"/>
        <c:minorTickMark val="none"/>
        <c:tickLblPos val="none"/>
        <c:crossAx val="34491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0"/>
              <c:layout>
                <c:manualLayout>
                  <c:x val="-3.1843944326738302E-2"/>
                  <c:y val="0.1124867339952071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351-42C3-8560-2E27375235F5}"/>
                </c:ext>
              </c:extLst>
            </c:dLbl>
            <c:dLbl>
              <c:idx val="2"/>
              <c:layout>
                <c:manualLayout>
                  <c:x val="-0.10609068902642295"/>
                  <c:y val="-0.191491355700102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351-42C3-8560-2E27375235F5}"/>
                </c:ext>
              </c:extLst>
            </c:dLbl>
            <c:dLbl>
              <c:idx val="3"/>
              <c:layout>
                <c:manualLayout>
                  <c:x val="7.4242581112915637E-2"/>
                  <c:y val="-0.197947620677850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51-42C3-8560-2E27375235F5}"/>
                </c:ext>
              </c:extLst>
            </c:dLbl>
            <c:dLbl>
              <c:idx val="4"/>
              <c:layout>
                <c:manualLayout>
                  <c:x val="0.14046040387346803"/>
                  <c:y val="-2.45908935296131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51-42C3-8560-2E27375235F5}"/>
                </c:ext>
              </c:extLst>
            </c:dLbl>
            <c:dLbl>
              <c:idx val="5"/>
              <c:layout>
                <c:manualLayout>
                  <c:x val="8.5019609105819779E-2"/>
                  <c:y val="0.1257009585758301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351-42C3-8560-2E27375235F5}"/>
                </c:ext>
              </c:extLst>
            </c:dLbl>
            <c:spPr>
              <a:noFill/>
              <a:ln>
                <a:noFill/>
              </a:ln>
              <a:effectLst/>
            </c:spPr>
            <c:txPr>
              <a:bodyPr/>
              <a:lstStyle/>
              <a:p>
                <a:pPr>
                  <a:defRPr sz="1000" b="1">
                    <a:solidFill>
                      <a:schemeClr val="bg1"/>
                    </a:solidFill>
                    <a:latin typeface="Trebuchet MS" panose="020B06030202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Didn't Graduate High School</c:v>
                </c:pt>
                <c:pt idx="1">
                  <c:v>High School Graduate</c:v>
                </c:pt>
                <c:pt idx="2">
                  <c:v>Some College</c:v>
                </c:pt>
                <c:pt idx="3">
                  <c:v>Associate Degree</c:v>
                </c:pt>
                <c:pt idx="4">
                  <c:v>Bachelor's Degree</c:v>
                </c:pt>
                <c:pt idx="5">
                  <c:v>Post-Graduate Degree</c:v>
                </c:pt>
              </c:strCache>
            </c:strRef>
          </c:cat>
          <c:val>
            <c:numRef>
              <c:f>Sheet1!$B$2:$B$7</c:f>
              <c:numCache>
                <c:formatCode>0%</c:formatCode>
                <c:ptCount val="6"/>
                <c:pt idx="0">
                  <c:v>6.1699999999999998E-2</c:v>
                </c:pt>
                <c:pt idx="1">
                  <c:v>0.24560000000000001</c:v>
                </c:pt>
                <c:pt idx="2">
                  <c:v>0.1898</c:v>
                </c:pt>
                <c:pt idx="3">
                  <c:v>0.104</c:v>
                </c:pt>
                <c:pt idx="4">
                  <c:v>0.25459999999999999</c:v>
                </c:pt>
                <c:pt idx="5">
                  <c:v>0.14430000000000001</c:v>
                </c:pt>
              </c:numCache>
            </c:numRef>
          </c:val>
          <c:extLst xmlns:c16r2="http://schemas.microsoft.com/office/drawing/2015/06/chart">
            <c:ext xmlns:c16="http://schemas.microsoft.com/office/drawing/2014/chart" uri="{C3380CC4-5D6E-409C-BE32-E72D297353CC}">
              <c16:uniqueId val="{00000000-EE15-428D-A48B-E49D52BDA34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3511202685349"/>
          <c:y val="0.15007189318726546"/>
          <c:w val="0.35296362718355945"/>
          <c:h val="0.79224751797329684"/>
        </c:manualLayout>
      </c:layout>
      <c:overlay val="0"/>
      <c:txPr>
        <a:bodyPr/>
        <a:lstStyle/>
        <a:p>
          <a:pPr>
            <a:defRPr sz="9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1"/>
              <c:layout>
                <c:manualLayout>
                  <c:x val="-0.1172373047381895"/>
                  <c:y val="3.273279698733310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342-41A1-806D-DC6C69BCF116}"/>
                </c:ext>
              </c:extLst>
            </c:dLbl>
            <c:dLbl>
              <c:idx val="2"/>
              <c:layout>
                <c:manualLayout>
                  <c:x val="-8.7224505872461569E-2"/>
                  <c:y val="-0.2020549469359808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342-41A1-806D-DC6C69BCF116}"/>
                </c:ext>
              </c:extLst>
            </c:dLbl>
            <c:dLbl>
              <c:idx val="3"/>
              <c:layout>
                <c:manualLayout>
                  <c:x val="0.11403384107811361"/>
                  <c:y val="-0.1513890790825059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42-41A1-806D-DC6C69BCF116}"/>
                </c:ext>
              </c:extLst>
            </c:dLbl>
            <c:dLbl>
              <c:idx val="4"/>
              <c:layout>
                <c:manualLayout>
                  <c:x val="0.1254558086615373"/>
                  <c:y val="2.7666466963368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42-41A1-806D-DC6C69BCF116}"/>
                </c:ext>
              </c:extLst>
            </c:dLbl>
            <c:spPr>
              <a:noFill/>
              <a:ln>
                <a:noFill/>
              </a:ln>
              <a:effectLst/>
            </c:spPr>
            <c:txPr>
              <a:bodyPr/>
              <a:lstStyle/>
              <a:p>
                <a:pPr>
                  <a:defRPr sz="1000" b="1">
                    <a:solidFill>
                      <a:schemeClr val="bg1"/>
                    </a:solidFill>
                    <a:latin typeface="Trebuchet MS" panose="020B06030202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18-24</c:v>
                </c:pt>
                <c:pt idx="1">
                  <c:v>25-34</c:v>
                </c:pt>
                <c:pt idx="2">
                  <c:v>35-44</c:v>
                </c:pt>
                <c:pt idx="3">
                  <c:v>45-54</c:v>
                </c:pt>
                <c:pt idx="4">
                  <c:v>55-64</c:v>
                </c:pt>
                <c:pt idx="5">
                  <c:v>65+</c:v>
                </c:pt>
              </c:strCache>
            </c:strRef>
          </c:cat>
          <c:val>
            <c:numRef>
              <c:f>Sheet1!$B$2:$B$7</c:f>
              <c:numCache>
                <c:formatCode>0%</c:formatCode>
                <c:ptCount val="6"/>
                <c:pt idx="0">
                  <c:v>0.1293</c:v>
                </c:pt>
                <c:pt idx="1">
                  <c:v>0.19980000000000001</c:v>
                </c:pt>
                <c:pt idx="2">
                  <c:v>0.2097</c:v>
                </c:pt>
                <c:pt idx="3">
                  <c:v>0.2137</c:v>
                </c:pt>
                <c:pt idx="4">
                  <c:v>0.14910000000000001</c:v>
                </c:pt>
                <c:pt idx="5">
                  <c:v>9.8400000000000001E-2</c:v>
                </c:pt>
              </c:numCache>
            </c:numRef>
          </c:val>
          <c:extLst xmlns:c16r2="http://schemas.microsoft.com/office/drawing/2015/06/chart">
            <c:ext xmlns:c16="http://schemas.microsoft.com/office/drawing/2014/chart" uri="{C3380CC4-5D6E-409C-BE32-E72D297353CC}">
              <c16:uniqueId val="{00000000-F055-4E54-88E8-5F4E8E1658A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950935183224187"/>
          <c:y val="9.5724067100308119E-2"/>
          <c:w val="0.16965478036663434"/>
          <c:h val="0.6455083875385168"/>
        </c:manualLayout>
      </c:layout>
      <c:overlay val="0"/>
      <c:txPr>
        <a:bodyPr/>
        <a:lstStyle/>
        <a:p>
          <a:pPr>
            <a:defRPr sz="12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1"/>
              <c:layout>
                <c:manualLayout>
                  <c:x val="-0.10428063907170884"/>
                  <c:y val="5.56273536460116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5DE-41CC-84A9-2DB1E861E566}"/>
                </c:ext>
              </c:extLst>
            </c:dLbl>
            <c:dLbl>
              <c:idx val="2"/>
              <c:layout>
                <c:manualLayout>
                  <c:x val="-0.11616420964159012"/>
                  <c:y val="-0.113764977747346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DE-41CC-84A9-2DB1E861E566}"/>
                </c:ext>
              </c:extLst>
            </c:dLbl>
            <c:dLbl>
              <c:idx val="3"/>
              <c:layout>
                <c:manualLayout>
                  <c:x val="-4.4161083065499047E-2"/>
                  <c:y val="-0.210875556316330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DE-41CC-84A9-2DB1E861E566}"/>
                </c:ext>
              </c:extLst>
            </c:dLbl>
            <c:dLbl>
              <c:idx val="4"/>
              <c:layout>
                <c:manualLayout>
                  <c:x val="0.15721828547382866"/>
                  <c:y val="-5.18135912358781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5DE-41CC-84A9-2DB1E861E566}"/>
                </c:ext>
              </c:extLst>
            </c:dLbl>
            <c:spPr>
              <a:noFill/>
              <a:ln>
                <a:noFill/>
              </a:ln>
              <a:effectLst/>
            </c:spPr>
            <c:txPr>
              <a:bodyPr/>
              <a:lstStyle/>
              <a:p>
                <a:pPr>
                  <a:defRPr sz="1000" b="1">
                    <a:solidFill>
                      <a:schemeClr val="bg1"/>
                    </a:solidFill>
                    <a:latin typeface="Trebuchet MS" panose="020B06030202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Less Than $30K</c:v>
                </c:pt>
                <c:pt idx="1">
                  <c:v>$30K-$50K</c:v>
                </c:pt>
                <c:pt idx="2">
                  <c:v>$50K-$75K</c:v>
                </c:pt>
                <c:pt idx="3">
                  <c:v>$75K+$100K</c:v>
                </c:pt>
                <c:pt idx="4">
                  <c:v>$100K-$200K</c:v>
                </c:pt>
                <c:pt idx="5">
                  <c:v>$200K+</c:v>
                </c:pt>
              </c:strCache>
            </c:strRef>
          </c:cat>
          <c:val>
            <c:numRef>
              <c:f>Sheet1!$B$2:$B$7</c:f>
              <c:numCache>
                <c:formatCode>0%</c:formatCode>
                <c:ptCount val="6"/>
                <c:pt idx="0">
                  <c:v>9.9900000000000003E-2</c:v>
                </c:pt>
                <c:pt idx="1">
                  <c:v>0.11849999999999999</c:v>
                </c:pt>
                <c:pt idx="2">
                  <c:v>0.1711</c:v>
                </c:pt>
                <c:pt idx="3">
                  <c:v>0.14949999999999999</c:v>
                </c:pt>
                <c:pt idx="4">
                  <c:v>0.34660000000000002</c:v>
                </c:pt>
                <c:pt idx="5">
                  <c:v>0.1145</c:v>
                </c:pt>
              </c:numCache>
            </c:numRef>
          </c:val>
          <c:extLst xmlns:c16r2="http://schemas.microsoft.com/office/drawing/2015/06/chart">
            <c:ext xmlns:c16="http://schemas.microsoft.com/office/drawing/2014/chart" uri="{C3380CC4-5D6E-409C-BE32-E72D297353CC}">
              <c16:uniqueId val="{00000000-70F4-42A4-AA71-0A3A258232E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343909491395651"/>
          <c:y val="0.13920232796987334"/>
          <c:w val="0.28246022456166481"/>
          <c:h val="0.6455083875385168"/>
        </c:manualLayout>
      </c:layout>
      <c:overlay val="0"/>
      <c:txPr>
        <a:bodyPr/>
        <a:lstStyle/>
        <a:p>
          <a:pPr>
            <a:defRPr sz="9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0.05034</cdr:x>
      <cdr:y>0</cdr:y>
    </cdr:from>
    <cdr:to>
      <cdr:x>0.9548</cdr:x>
      <cdr:y>0.19561</cdr:y>
    </cdr:to>
    <cdr:sp macro="" textlink="">
      <cdr:nvSpPr>
        <cdr:cNvPr id="2" name="TextBox 3"/>
        <cdr:cNvSpPr txBox="1"/>
      </cdr:nvSpPr>
      <cdr:spPr>
        <a:xfrm xmlns:a="http://schemas.openxmlformats.org/drawingml/2006/main">
          <a:off x="425819" y="0"/>
          <a:ext cx="7650104" cy="888370"/>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chemeClr val="tx1"/>
              </a:solidFill>
              <a:latin typeface="Trebuchet MS" panose="020B0603020202020204" pitchFamily="34" charset="0"/>
            </a:rPr>
            <a:t>% of VOD Viewers Who Somewhat/Strongly Agree With…</a:t>
          </a:r>
          <a:endParaRPr lang="en-US" sz="1200" b="1" dirty="0">
            <a:solidFill>
              <a:schemeClr val="tx1"/>
            </a:solidFill>
            <a:latin typeface="Trebuchet MS" panose="020B0603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327ADD-1C18-4CFA-AB53-A04ADF4643B3}" type="datetimeFigureOut">
              <a:rPr lang="en-US" smtClean="0"/>
              <a:t>3/29/2018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207660-4F57-4B8A-8D57-7CA2EBEDF9C6}" type="slidenum">
              <a:rPr lang="en-US" smtClean="0"/>
              <a:t>‹#›</a:t>
            </a:fld>
            <a:endParaRPr lang="en-US"/>
          </a:p>
        </p:txBody>
      </p:sp>
    </p:spTree>
    <p:extLst>
      <p:ext uri="{BB962C8B-B14F-4D97-AF65-F5344CB8AC3E}">
        <p14:creationId xmlns:p14="http://schemas.microsoft.com/office/powerpoint/2010/main" val="241648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151">
              <a:defRPr/>
            </a:pPr>
            <a:fld id="{ECDD90F4-894D-4692-97D2-641C265C9D19}" type="slidenum">
              <a:rPr lang="en-US" sz="1800" kern="0">
                <a:solidFill>
                  <a:sysClr val="windowText" lastClr="000000"/>
                </a:solidFill>
              </a:rPr>
              <a:pPr defTabSz="897151">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99243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82BC3-AE5F-3043-9FCD-C1F199F164C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1927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82BC3-AE5F-3043-9FCD-C1F199F164C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5133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817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9179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89B7EE1-B7A3-40E4-A062-16AAAFF3AB57}" type="datetimeFigureOut">
              <a:rPr lang="en-US">
                <a:solidFill>
                  <a:prstClr val="black"/>
                </a:solidFill>
              </a:rPr>
              <a:pPr defTabSz="457200"/>
              <a:t>3/29/2018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1430F60-B2A5-4C6E-8F21-A235B545F79A}"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73962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83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978946" y="428625"/>
            <a:ext cx="7772400" cy="50006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tabLst/>
              <a:defRPr sz="4000" spc="-150" baseline="0">
                <a:solidFill>
                  <a:srgbClr val="425B74"/>
                </a:solidFill>
                <a:latin typeface="Trade Gothic LT Std Light" pitchFamily="34" charset="0"/>
              </a:defRPr>
            </a:lvl1pPr>
          </a:lstStyle>
          <a:p>
            <a:r>
              <a:rPr lang="en-US" dirty="0"/>
              <a:t>Click to edit Master title style</a:t>
            </a:r>
          </a:p>
        </p:txBody>
      </p:sp>
      <p:sp>
        <p:nvSpPr>
          <p:cNvPr id="10" name="Text Placeholder 3"/>
          <p:cNvSpPr>
            <a:spLocks noGrp="1"/>
          </p:cNvSpPr>
          <p:nvPr>
            <p:ph type="body" sz="half" idx="2"/>
          </p:nvPr>
        </p:nvSpPr>
        <p:spPr>
          <a:xfrm>
            <a:off x="990600" y="1071563"/>
            <a:ext cx="5181600" cy="571500"/>
          </a:xfrm>
          <a:prstGeom prst="rect">
            <a:avLst/>
          </a:prstGeom>
        </p:spPr>
        <p:txBody>
          <a:bodyPr lIns="0" tIns="0" rIns="0" bIns="0"/>
          <a:lstStyle>
            <a:lvl1pPr marL="0" indent="0">
              <a:buNone/>
              <a:defRPr sz="1800" spc="-150">
                <a:latin typeface="Trade Gothic LT St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0076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978946" y="428625"/>
            <a:ext cx="7772400" cy="50006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tabLst/>
              <a:defRPr sz="4000" spc="-150" baseline="0">
                <a:solidFill>
                  <a:srgbClr val="425B74"/>
                </a:solidFill>
                <a:latin typeface="Trade Gothic LT Std Light" pitchFamily="34" charset="0"/>
              </a:defRPr>
            </a:lvl1pPr>
          </a:lstStyle>
          <a:p>
            <a:r>
              <a:rPr lang="en-US" dirty="0"/>
              <a:t>Click to edit Master title style</a:t>
            </a:r>
          </a:p>
        </p:txBody>
      </p:sp>
      <p:sp>
        <p:nvSpPr>
          <p:cNvPr id="10" name="Text Placeholder 3"/>
          <p:cNvSpPr>
            <a:spLocks noGrp="1"/>
          </p:cNvSpPr>
          <p:nvPr>
            <p:ph type="body" sz="half" idx="2"/>
          </p:nvPr>
        </p:nvSpPr>
        <p:spPr>
          <a:xfrm>
            <a:off x="990600" y="1071563"/>
            <a:ext cx="5181600" cy="571500"/>
          </a:xfrm>
          <a:prstGeom prst="rect">
            <a:avLst/>
          </a:prstGeom>
        </p:spPr>
        <p:txBody>
          <a:bodyPr lIns="0" tIns="0" rIns="0" bIns="0"/>
          <a:lstStyle>
            <a:lvl1pPr marL="0" indent="0">
              <a:buNone/>
              <a:defRPr sz="1800" spc="-150">
                <a:latin typeface="Trade Gothic LT St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654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3178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6517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8876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884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4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03571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9302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89B7EE1-B7A3-40E4-A062-16AAAFF3AB57}" type="datetimeFigureOut">
              <a:rPr lang="en-US">
                <a:solidFill>
                  <a:prstClr val="black"/>
                </a:solidFill>
              </a:rPr>
              <a:pPr defTabSz="457200"/>
              <a:t>3/29/2018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1430F60-B2A5-4C6E-8F21-A235B545F79A}"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7990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76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978946" y="428625"/>
            <a:ext cx="7772400" cy="50006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tabLst/>
              <a:defRPr sz="4000" spc="-150" baseline="0">
                <a:solidFill>
                  <a:srgbClr val="425B74"/>
                </a:solidFill>
                <a:latin typeface="Trade Gothic LT Std Light" pitchFamily="34" charset="0"/>
              </a:defRPr>
            </a:lvl1pPr>
          </a:lstStyle>
          <a:p>
            <a:r>
              <a:rPr lang="en-US" dirty="0"/>
              <a:t>Click to edit Master title style</a:t>
            </a:r>
          </a:p>
        </p:txBody>
      </p:sp>
      <p:sp>
        <p:nvSpPr>
          <p:cNvPr id="10" name="Text Placeholder 3"/>
          <p:cNvSpPr>
            <a:spLocks noGrp="1"/>
          </p:cNvSpPr>
          <p:nvPr>
            <p:ph type="body" sz="half" idx="2"/>
          </p:nvPr>
        </p:nvSpPr>
        <p:spPr>
          <a:xfrm>
            <a:off x="990600" y="1071563"/>
            <a:ext cx="5181600" cy="571500"/>
          </a:xfrm>
          <a:prstGeom prst="rect">
            <a:avLst/>
          </a:prstGeom>
        </p:spPr>
        <p:txBody>
          <a:bodyPr lIns="0" tIns="0" rIns="0" bIns="0"/>
          <a:lstStyle>
            <a:lvl1pPr marL="0" indent="0">
              <a:buNone/>
              <a:defRPr sz="1800" spc="-150">
                <a:latin typeface="Trade Gothic LT St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9950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978946" y="428625"/>
            <a:ext cx="7772400" cy="50006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tabLst/>
              <a:defRPr sz="4000" spc="-150" baseline="0">
                <a:solidFill>
                  <a:srgbClr val="425B74"/>
                </a:solidFill>
                <a:latin typeface="Trade Gothic LT Std Light" pitchFamily="34" charset="0"/>
              </a:defRPr>
            </a:lvl1pPr>
          </a:lstStyle>
          <a:p>
            <a:r>
              <a:rPr lang="en-US" dirty="0"/>
              <a:t>Click to edit Master title style</a:t>
            </a:r>
          </a:p>
        </p:txBody>
      </p:sp>
      <p:sp>
        <p:nvSpPr>
          <p:cNvPr id="10" name="Text Placeholder 3"/>
          <p:cNvSpPr>
            <a:spLocks noGrp="1"/>
          </p:cNvSpPr>
          <p:nvPr>
            <p:ph type="body" sz="half" idx="2"/>
          </p:nvPr>
        </p:nvSpPr>
        <p:spPr>
          <a:xfrm>
            <a:off x="990600" y="1071563"/>
            <a:ext cx="5181600" cy="571500"/>
          </a:xfrm>
          <a:prstGeom prst="rect">
            <a:avLst/>
          </a:prstGeom>
        </p:spPr>
        <p:txBody>
          <a:bodyPr lIns="0" tIns="0" rIns="0" bIns="0"/>
          <a:lstStyle>
            <a:lvl1pPr marL="0" indent="0">
              <a:buNone/>
              <a:defRPr sz="1800" spc="-150">
                <a:latin typeface="Trade Gothic LT St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504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04F9D6DC-8C4E-4599-BF21-177D7E9FD0BC}"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0048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168358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1948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426692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6"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4053245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0545290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hyperlink" Target="http://www.thevab.com/video-trends/" TargetMode="Externa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8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7803572"/>
              </p:ext>
            </p:extLst>
          </p:nvPr>
        </p:nvGraphicFramePr>
        <p:xfrm>
          <a:off x="354930" y="1547858"/>
          <a:ext cx="8434140" cy="38436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5187" y="6524530"/>
            <a:ext cx="4087979" cy="246221"/>
          </a:xfrm>
          <a:prstGeom prst="rect">
            <a:avLst/>
          </a:prstGeom>
          <a:noFill/>
        </p:spPr>
        <p:txBody>
          <a:bodyPr wrap="none" rtlCol="0">
            <a:spAutoFit/>
          </a:bodyPr>
          <a:lstStyle>
            <a:defPPr>
              <a:defRPr lang="en-US"/>
            </a:defPPr>
            <a:lvl1pPr>
              <a:defRPr sz="1000">
                <a:latin typeface="Trebuchet MS" panose="020B0603020202020204" pitchFamily="34" charset="0"/>
              </a:defRPr>
            </a:lvl1pPr>
          </a:lstStyle>
          <a:p>
            <a:pPr defTabSz="457200"/>
            <a:r>
              <a:rPr lang="en-US" dirty="0">
                <a:solidFill>
                  <a:prstClr val="black"/>
                </a:solidFill>
              </a:rPr>
              <a:t>Source: Nielsen VOD penetration; January of each year, MVPD VOD.</a:t>
            </a:r>
          </a:p>
        </p:txBody>
      </p:sp>
      <p:sp>
        <p:nvSpPr>
          <p:cNvPr id="6" name="Title 1"/>
          <p:cNvSpPr>
            <a:spLocks noGrp="1"/>
          </p:cNvSpPr>
          <p:nvPr>
            <p:ph type="title"/>
          </p:nvPr>
        </p:nvSpPr>
        <p:spPr>
          <a:xfrm>
            <a:off x="831273" y="374353"/>
            <a:ext cx="7481455" cy="858753"/>
          </a:xfrm>
        </p:spPr>
        <p:txBody>
          <a:bodyPr/>
          <a:lstStyle/>
          <a:p>
            <a:pPr defTabSz="457200">
              <a:lnSpc>
                <a:spcPts val="2800"/>
              </a:lnSpc>
            </a:pPr>
            <a:r>
              <a:rPr lang="en-US" sz="2600" spc="-100" dirty="0">
                <a:solidFill>
                  <a:srgbClr val="000000"/>
                </a:solidFill>
                <a:latin typeface="Trebuchet MS"/>
                <a:cs typeface="Trebuchet MS"/>
              </a:rPr>
              <a:t>In The U.S. Almost 75 Million Consumers Have Access To MVPD VOD</a:t>
            </a:r>
          </a:p>
        </p:txBody>
      </p:sp>
      <p:sp>
        <p:nvSpPr>
          <p:cNvPr id="2" name="TextBox 1"/>
          <p:cNvSpPr txBox="1"/>
          <p:nvPr/>
        </p:nvSpPr>
        <p:spPr>
          <a:xfrm>
            <a:off x="7358262" y="1392221"/>
            <a:ext cx="1431802" cy="369332"/>
          </a:xfrm>
          <a:prstGeom prst="rect">
            <a:avLst/>
          </a:prstGeom>
          <a:noFill/>
        </p:spPr>
        <p:txBody>
          <a:bodyPr wrap="none" rtlCol="0">
            <a:spAutoFit/>
          </a:bodyPr>
          <a:lstStyle/>
          <a:p>
            <a:r>
              <a:rPr lang="en-US" b="1" dirty="0">
                <a:solidFill>
                  <a:prstClr val="black"/>
                </a:solidFill>
              </a:rPr>
              <a:t>74,552,000</a:t>
            </a:r>
          </a:p>
        </p:txBody>
      </p:sp>
      <p:cxnSp>
        <p:nvCxnSpPr>
          <p:cNvPr id="7" name="Straight Arrow Connector 6"/>
          <p:cNvCxnSpPr>
            <a:endCxn id="2" idx="2"/>
          </p:cNvCxnSpPr>
          <p:nvPr/>
        </p:nvCxnSpPr>
        <p:spPr>
          <a:xfrm flipV="1">
            <a:off x="7976385" y="1761553"/>
            <a:ext cx="97778" cy="2268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97130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225287649"/>
              </p:ext>
            </p:extLst>
          </p:nvPr>
        </p:nvGraphicFramePr>
        <p:xfrm>
          <a:off x="603601" y="3874608"/>
          <a:ext cx="3602663"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Placeholder 1"/>
          <p:cNvSpPr txBox="1">
            <a:spLocks/>
          </p:cNvSpPr>
          <p:nvPr/>
        </p:nvSpPr>
        <p:spPr>
          <a:xfrm>
            <a:off x="367670" y="304800"/>
            <a:ext cx="8613768" cy="796434"/>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defTabSz="457200"/>
            <a:r>
              <a:rPr lang="en-US" dirty="0"/>
              <a:t>These 75 Million VOD Users Tend To Be Younger and More Affluent Than The Average Adult</a:t>
            </a:r>
          </a:p>
        </p:txBody>
      </p:sp>
      <p:sp>
        <p:nvSpPr>
          <p:cNvPr id="7" name="Rounded Rectangle 6"/>
          <p:cNvSpPr/>
          <p:nvPr/>
        </p:nvSpPr>
        <p:spPr>
          <a:xfrm>
            <a:off x="260536" y="1299407"/>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200" b="1" u="sng" kern="0" dirty="0">
                <a:solidFill>
                  <a:prstClr val="black"/>
                </a:solidFill>
              </a:rPr>
              <a:t>Age</a:t>
            </a:r>
          </a:p>
        </p:txBody>
      </p:sp>
      <p:sp>
        <p:nvSpPr>
          <p:cNvPr id="16" name="Rounded Rectangle 15"/>
          <p:cNvSpPr/>
          <p:nvPr/>
        </p:nvSpPr>
        <p:spPr>
          <a:xfrm>
            <a:off x="4876800" y="1299407"/>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200" b="1" u="sng" kern="0" dirty="0">
                <a:solidFill>
                  <a:prstClr val="black"/>
                </a:solidFill>
              </a:rPr>
              <a:t>HHI</a:t>
            </a:r>
          </a:p>
        </p:txBody>
      </p:sp>
      <p:sp>
        <p:nvSpPr>
          <p:cNvPr id="18" name="Rounded Rectangle 17"/>
          <p:cNvSpPr/>
          <p:nvPr/>
        </p:nvSpPr>
        <p:spPr>
          <a:xfrm>
            <a:off x="195219" y="3687135"/>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200" b="1" u="sng" kern="0" dirty="0">
                <a:solidFill>
                  <a:prstClr val="black"/>
                </a:solidFill>
              </a:rPr>
              <a:t>Education</a:t>
            </a:r>
          </a:p>
        </p:txBody>
      </p:sp>
      <p:sp>
        <p:nvSpPr>
          <p:cNvPr id="20" name="Rounded Rectangle 19"/>
          <p:cNvSpPr/>
          <p:nvPr/>
        </p:nvSpPr>
        <p:spPr>
          <a:xfrm>
            <a:off x="4987771" y="3624285"/>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200" b="1" u="sng" kern="0" dirty="0">
                <a:solidFill>
                  <a:prstClr val="black"/>
                </a:solidFill>
              </a:rPr>
              <a:t>Ethnicity</a:t>
            </a:r>
          </a:p>
        </p:txBody>
      </p:sp>
      <p:sp>
        <p:nvSpPr>
          <p:cNvPr id="29" name="Rectangle 28"/>
          <p:cNvSpPr/>
          <p:nvPr/>
        </p:nvSpPr>
        <p:spPr>
          <a:xfrm>
            <a:off x="320310" y="6489657"/>
            <a:ext cx="6779420" cy="400110"/>
          </a:xfrm>
          <a:prstGeom prst="rect">
            <a:avLst/>
          </a:prstGeom>
          <a:noFill/>
        </p:spPr>
        <p:txBody>
          <a:bodyPr wrap="none" rtlCol="0">
            <a:spAutoFit/>
          </a:bodyPr>
          <a:lstStyle/>
          <a:p>
            <a:pPr defTabSz="457200"/>
            <a:r>
              <a:rPr lang="en-US" sz="1000" dirty="0">
                <a:solidFill>
                  <a:prstClr val="black"/>
                </a:solidFill>
              </a:rPr>
              <a:t>Source: 2017 GfK MRI Doublebase, “Video-On-Demand # of Times Watched Past 30 days-TV/Shows/Movies (Any)”; </a:t>
            </a:r>
          </a:p>
          <a:p>
            <a:pPr defTabSz="457200"/>
            <a:r>
              <a:rPr lang="en-US" sz="1000" dirty="0">
                <a:solidFill>
                  <a:prstClr val="black"/>
                </a:solidFill>
              </a:rPr>
              <a:t>Includes index v. general population. </a:t>
            </a:r>
          </a:p>
        </p:txBody>
      </p:sp>
      <p:graphicFrame>
        <p:nvGraphicFramePr>
          <p:cNvPr id="3" name="Chart 2"/>
          <p:cNvGraphicFramePr/>
          <p:nvPr>
            <p:extLst>
              <p:ext uri="{D42A27DB-BD31-4B8C-83A1-F6EECF244321}">
                <p14:modId xmlns:p14="http://schemas.microsoft.com/office/powerpoint/2010/main" val="3160785339"/>
              </p:ext>
            </p:extLst>
          </p:nvPr>
        </p:nvGraphicFramePr>
        <p:xfrm>
          <a:off x="283537" y="1489687"/>
          <a:ext cx="3602663" cy="233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extLst>
              <p:ext uri="{D42A27DB-BD31-4B8C-83A1-F6EECF244321}">
                <p14:modId xmlns:p14="http://schemas.microsoft.com/office/powerpoint/2010/main" val="4264540379"/>
              </p:ext>
            </p:extLst>
          </p:nvPr>
        </p:nvGraphicFramePr>
        <p:xfrm>
          <a:off x="5172905" y="1420301"/>
          <a:ext cx="3602663" cy="233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extLst>
              <p:ext uri="{D42A27DB-BD31-4B8C-83A1-F6EECF244321}">
                <p14:modId xmlns:p14="http://schemas.microsoft.com/office/powerpoint/2010/main" val="1855677836"/>
              </p:ext>
            </p:extLst>
          </p:nvPr>
        </p:nvGraphicFramePr>
        <p:xfrm>
          <a:off x="5403741" y="3811758"/>
          <a:ext cx="3602663" cy="23368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162562" y="1082479"/>
            <a:ext cx="8843842" cy="369332"/>
          </a:xfrm>
          <a:prstGeom prst="rect">
            <a:avLst/>
          </a:prstGeom>
          <a:noFill/>
        </p:spPr>
        <p:txBody>
          <a:bodyPr wrap="square" rtlCol="0">
            <a:spAutoFit/>
          </a:bodyPr>
          <a:lstStyle/>
          <a:p>
            <a:pPr algn="ctr" defTabSz="457200"/>
            <a:r>
              <a:rPr lang="en-US" u="sng" dirty="0">
                <a:solidFill>
                  <a:prstClr val="black"/>
                </a:solidFill>
              </a:rPr>
              <a:t>Watch VOD Programming</a:t>
            </a:r>
          </a:p>
        </p:txBody>
      </p:sp>
      <p:sp>
        <p:nvSpPr>
          <p:cNvPr id="14" name="Right Brace 13"/>
          <p:cNvSpPr/>
          <p:nvPr/>
        </p:nvSpPr>
        <p:spPr>
          <a:xfrm rot="10800000">
            <a:off x="2951149" y="1981200"/>
            <a:ext cx="218038" cy="65931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black"/>
              </a:solidFill>
            </a:endParaRPr>
          </a:p>
        </p:txBody>
      </p:sp>
      <p:sp>
        <p:nvSpPr>
          <p:cNvPr id="15" name="TextBox 14"/>
          <p:cNvSpPr txBox="1"/>
          <p:nvPr/>
        </p:nvSpPr>
        <p:spPr>
          <a:xfrm>
            <a:off x="2545939" y="2057400"/>
            <a:ext cx="502061" cy="507831"/>
          </a:xfrm>
          <a:prstGeom prst="rect">
            <a:avLst/>
          </a:prstGeom>
          <a:noFill/>
        </p:spPr>
        <p:txBody>
          <a:bodyPr wrap="none" rtlCol="0">
            <a:spAutoFit/>
          </a:bodyPr>
          <a:lstStyle/>
          <a:p>
            <a:pPr defTabSz="457200"/>
            <a:r>
              <a:rPr lang="en-US" sz="1500" dirty="0">
                <a:solidFill>
                  <a:prstClr val="black"/>
                </a:solidFill>
              </a:rPr>
              <a:t>62%</a:t>
            </a:r>
          </a:p>
          <a:p>
            <a:pPr defTabSz="457200"/>
            <a:r>
              <a:rPr lang="en-US" sz="1200" b="1" dirty="0">
                <a:solidFill>
                  <a:prstClr val="black"/>
                </a:solidFill>
              </a:rPr>
              <a:t>120</a:t>
            </a:r>
          </a:p>
        </p:txBody>
      </p:sp>
      <p:sp>
        <p:nvSpPr>
          <p:cNvPr id="17" name="Left Brace 16"/>
          <p:cNvSpPr/>
          <p:nvPr/>
        </p:nvSpPr>
        <p:spPr>
          <a:xfrm>
            <a:off x="5403740" y="1665514"/>
            <a:ext cx="158859" cy="15295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black"/>
              </a:solidFill>
            </a:endParaRPr>
          </a:p>
        </p:txBody>
      </p:sp>
      <p:sp>
        <p:nvSpPr>
          <p:cNvPr id="19" name="TextBox 18"/>
          <p:cNvSpPr txBox="1"/>
          <p:nvPr/>
        </p:nvSpPr>
        <p:spPr>
          <a:xfrm>
            <a:off x="4876800" y="2275114"/>
            <a:ext cx="502061" cy="507831"/>
          </a:xfrm>
          <a:prstGeom prst="rect">
            <a:avLst/>
          </a:prstGeom>
          <a:noFill/>
        </p:spPr>
        <p:txBody>
          <a:bodyPr wrap="none" rtlCol="0">
            <a:spAutoFit/>
          </a:bodyPr>
          <a:lstStyle/>
          <a:p>
            <a:pPr defTabSz="457200"/>
            <a:r>
              <a:rPr lang="en-US" sz="1500" dirty="0">
                <a:solidFill>
                  <a:prstClr val="black"/>
                </a:solidFill>
              </a:rPr>
              <a:t>46%</a:t>
            </a:r>
          </a:p>
          <a:p>
            <a:pPr defTabSz="457200"/>
            <a:r>
              <a:rPr lang="en-US" sz="1200" b="1" dirty="0">
                <a:solidFill>
                  <a:prstClr val="black"/>
                </a:solidFill>
              </a:rPr>
              <a:t>152</a:t>
            </a:r>
          </a:p>
        </p:txBody>
      </p:sp>
      <p:sp>
        <p:nvSpPr>
          <p:cNvPr id="21" name="Left Brace 20"/>
          <p:cNvSpPr/>
          <p:nvPr/>
        </p:nvSpPr>
        <p:spPr>
          <a:xfrm>
            <a:off x="603601" y="4159641"/>
            <a:ext cx="597238" cy="17711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black"/>
              </a:solidFill>
            </a:endParaRPr>
          </a:p>
        </p:txBody>
      </p:sp>
      <p:sp>
        <p:nvSpPr>
          <p:cNvPr id="22" name="TextBox 21"/>
          <p:cNvSpPr txBox="1"/>
          <p:nvPr/>
        </p:nvSpPr>
        <p:spPr>
          <a:xfrm>
            <a:off x="162562" y="4883656"/>
            <a:ext cx="502061" cy="507831"/>
          </a:xfrm>
          <a:prstGeom prst="rect">
            <a:avLst/>
          </a:prstGeom>
          <a:noFill/>
        </p:spPr>
        <p:txBody>
          <a:bodyPr wrap="none" rtlCol="0">
            <a:spAutoFit/>
          </a:bodyPr>
          <a:lstStyle/>
          <a:p>
            <a:pPr defTabSz="457200"/>
            <a:r>
              <a:rPr lang="en-US" sz="1500" dirty="0">
                <a:solidFill>
                  <a:prstClr val="black"/>
                </a:solidFill>
              </a:rPr>
              <a:t>50%</a:t>
            </a:r>
          </a:p>
          <a:p>
            <a:pPr defTabSz="457200"/>
            <a:r>
              <a:rPr lang="en-US" sz="1200" b="1" dirty="0">
                <a:solidFill>
                  <a:prstClr val="black"/>
                </a:solidFill>
              </a:rPr>
              <a:t>125</a:t>
            </a:r>
          </a:p>
        </p:txBody>
      </p:sp>
      <p:sp>
        <p:nvSpPr>
          <p:cNvPr id="4" name="TextBox 3"/>
          <p:cNvSpPr txBox="1"/>
          <p:nvPr/>
        </p:nvSpPr>
        <p:spPr>
          <a:xfrm>
            <a:off x="1725778" y="2009001"/>
            <a:ext cx="484022" cy="276999"/>
          </a:xfrm>
          <a:prstGeom prst="rect">
            <a:avLst/>
          </a:prstGeom>
          <a:noFill/>
        </p:spPr>
        <p:txBody>
          <a:bodyPr wrap="square" rtlCol="0">
            <a:spAutoFit/>
          </a:bodyPr>
          <a:lstStyle/>
          <a:p>
            <a:pPr algn="ctr" defTabSz="457200"/>
            <a:r>
              <a:rPr lang="en-US" sz="1200" b="1" dirty="0">
                <a:solidFill>
                  <a:prstClr val="white"/>
                </a:solidFill>
              </a:rPr>
              <a:t>104</a:t>
            </a:r>
          </a:p>
        </p:txBody>
      </p:sp>
      <p:sp>
        <p:nvSpPr>
          <p:cNvPr id="25" name="TextBox 24"/>
          <p:cNvSpPr txBox="1"/>
          <p:nvPr/>
        </p:nvSpPr>
        <p:spPr>
          <a:xfrm>
            <a:off x="2130317" y="2595115"/>
            <a:ext cx="484022" cy="276999"/>
          </a:xfrm>
          <a:prstGeom prst="rect">
            <a:avLst/>
          </a:prstGeom>
          <a:noFill/>
        </p:spPr>
        <p:txBody>
          <a:bodyPr wrap="square" rtlCol="0">
            <a:spAutoFit/>
          </a:bodyPr>
          <a:lstStyle/>
          <a:p>
            <a:pPr algn="ctr" defTabSz="457200"/>
            <a:r>
              <a:rPr lang="en-US" sz="1200" b="1" dirty="0">
                <a:solidFill>
                  <a:prstClr val="white"/>
                </a:solidFill>
              </a:rPr>
              <a:t>112</a:t>
            </a:r>
          </a:p>
        </p:txBody>
      </p:sp>
      <p:sp>
        <p:nvSpPr>
          <p:cNvPr id="26" name="TextBox 25"/>
          <p:cNvSpPr txBox="1"/>
          <p:nvPr/>
        </p:nvSpPr>
        <p:spPr>
          <a:xfrm>
            <a:off x="1718919" y="3172720"/>
            <a:ext cx="484022" cy="276999"/>
          </a:xfrm>
          <a:prstGeom prst="rect">
            <a:avLst/>
          </a:prstGeom>
          <a:noFill/>
        </p:spPr>
        <p:txBody>
          <a:bodyPr wrap="square" rtlCol="0">
            <a:spAutoFit/>
          </a:bodyPr>
          <a:lstStyle/>
          <a:p>
            <a:pPr algn="ctr" defTabSz="457200"/>
            <a:r>
              <a:rPr lang="en-US" sz="1200" b="1" dirty="0">
                <a:solidFill>
                  <a:prstClr val="white"/>
                </a:solidFill>
              </a:rPr>
              <a:t>127</a:t>
            </a:r>
          </a:p>
        </p:txBody>
      </p:sp>
      <p:sp>
        <p:nvSpPr>
          <p:cNvPr id="28" name="TextBox 27"/>
          <p:cNvSpPr txBox="1"/>
          <p:nvPr/>
        </p:nvSpPr>
        <p:spPr>
          <a:xfrm>
            <a:off x="1009585" y="3034220"/>
            <a:ext cx="484022" cy="276999"/>
          </a:xfrm>
          <a:prstGeom prst="rect">
            <a:avLst/>
          </a:prstGeom>
          <a:noFill/>
        </p:spPr>
        <p:txBody>
          <a:bodyPr wrap="square" rtlCol="0">
            <a:spAutoFit/>
          </a:bodyPr>
          <a:lstStyle/>
          <a:p>
            <a:pPr algn="ctr" defTabSz="457200"/>
            <a:r>
              <a:rPr lang="en-US" sz="1200" b="1" dirty="0">
                <a:solidFill>
                  <a:prstClr val="white"/>
                </a:solidFill>
              </a:rPr>
              <a:t>121</a:t>
            </a:r>
          </a:p>
        </p:txBody>
      </p:sp>
      <p:sp>
        <p:nvSpPr>
          <p:cNvPr id="30" name="TextBox 29"/>
          <p:cNvSpPr txBox="1"/>
          <p:nvPr/>
        </p:nvSpPr>
        <p:spPr>
          <a:xfrm>
            <a:off x="924522" y="2340815"/>
            <a:ext cx="484022" cy="276999"/>
          </a:xfrm>
          <a:prstGeom prst="rect">
            <a:avLst/>
          </a:prstGeom>
          <a:noFill/>
        </p:spPr>
        <p:txBody>
          <a:bodyPr wrap="square" rtlCol="0">
            <a:spAutoFit/>
          </a:bodyPr>
          <a:lstStyle/>
          <a:p>
            <a:pPr algn="ctr" defTabSz="457200"/>
            <a:r>
              <a:rPr lang="en-US" sz="1200" b="1" dirty="0">
                <a:solidFill>
                  <a:prstClr val="white"/>
                </a:solidFill>
              </a:rPr>
              <a:t>89</a:t>
            </a:r>
          </a:p>
        </p:txBody>
      </p:sp>
      <p:sp>
        <p:nvSpPr>
          <p:cNvPr id="31" name="TextBox 30"/>
          <p:cNvSpPr txBox="1"/>
          <p:nvPr/>
        </p:nvSpPr>
        <p:spPr>
          <a:xfrm>
            <a:off x="1233609" y="2027613"/>
            <a:ext cx="484022" cy="276999"/>
          </a:xfrm>
          <a:prstGeom prst="rect">
            <a:avLst/>
          </a:prstGeom>
          <a:noFill/>
        </p:spPr>
        <p:txBody>
          <a:bodyPr wrap="square" rtlCol="0">
            <a:spAutoFit/>
          </a:bodyPr>
          <a:lstStyle/>
          <a:p>
            <a:pPr algn="ctr" defTabSz="457200"/>
            <a:r>
              <a:rPr lang="en-US" sz="1200" b="1" dirty="0">
                <a:solidFill>
                  <a:prstClr val="white"/>
                </a:solidFill>
              </a:rPr>
              <a:t>52</a:t>
            </a:r>
          </a:p>
        </p:txBody>
      </p:sp>
      <p:sp>
        <p:nvSpPr>
          <p:cNvPr id="32" name="TextBox 31"/>
          <p:cNvSpPr txBox="1"/>
          <p:nvPr/>
        </p:nvSpPr>
        <p:spPr>
          <a:xfrm>
            <a:off x="6412864" y="1946564"/>
            <a:ext cx="484022" cy="276999"/>
          </a:xfrm>
          <a:prstGeom prst="rect">
            <a:avLst/>
          </a:prstGeom>
          <a:noFill/>
        </p:spPr>
        <p:txBody>
          <a:bodyPr wrap="square" rtlCol="0">
            <a:spAutoFit/>
          </a:bodyPr>
          <a:lstStyle/>
          <a:p>
            <a:pPr algn="ctr" defTabSz="457200"/>
            <a:r>
              <a:rPr lang="en-US" sz="1200" b="1" dirty="0">
                <a:solidFill>
                  <a:prstClr val="white"/>
                </a:solidFill>
              </a:rPr>
              <a:t>46</a:t>
            </a:r>
          </a:p>
        </p:txBody>
      </p:sp>
      <p:sp>
        <p:nvSpPr>
          <p:cNvPr id="33" name="TextBox 32"/>
          <p:cNvSpPr txBox="1"/>
          <p:nvPr/>
        </p:nvSpPr>
        <p:spPr>
          <a:xfrm>
            <a:off x="6796124" y="2246658"/>
            <a:ext cx="484022" cy="276999"/>
          </a:xfrm>
          <a:prstGeom prst="rect">
            <a:avLst/>
          </a:prstGeom>
          <a:noFill/>
        </p:spPr>
        <p:txBody>
          <a:bodyPr wrap="square" rtlCol="0">
            <a:spAutoFit/>
          </a:bodyPr>
          <a:lstStyle/>
          <a:p>
            <a:pPr algn="ctr" defTabSz="457200"/>
            <a:r>
              <a:rPr lang="en-US" sz="1200" b="1" dirty="0">
                <a:solidFill>
                  <a:prstClr val="white"/>
                </a:solidFill>
              </a:rPr>
              <a:t>69</a:t>
            </a:r>
          </a:p>
        </p:txBody>
      </p:sp>
      <p:sp>
        <p:nvSpPr>
          <p:cNvPr id="34" name="TextBox 33"/>
          <p:cNvSpPr txBox="1"/>
          <p:nvPr/>
        </p:nvSpPr>
        <p:spPr>
          <a:xfrm>
            <a:off x="6808990" y="2756223"/>
            <a:ext cx="484022" cy="276999"/>
          </a:xfrm>
          <a:prstGeom prst="rect">
            <a:avLst/>
          </a:prstGeom>
          <a:noFill/>
        </p:spPr>
        <p:txBody>
          <a:bodyPr wrap="square" rtlCol="0">
            <a:spAutoFit/>
          </a:bodyPr>
          <a:lstStyle/>
          <a:p>
            <a:pPr algn="ctr" defTabSz="457200"/>
            <a:r>
              <a:rPr lang="en-US" sz="1200" b="1" dirty="0">
                <a:solidFill>
                  <a:prstClr val="white"/>
                </a:solidFill>
              </a:rPr>
              <a:t>96</a:t>
            </a:r>
          </a:p>
        </p:txBody>
      </p:sp>
      <p:sp>
        <p:nvSpPr>
          <p:cNvPr id="35" name="TextBox 34"/>
          <p:cNvSpPr txBox="1"/>
          <p:nvPr/>
        </p:nvSpPr>
        <p:spPr>
          <a:xfrm>
            <a:off x="6357380" y="3149113"/>
            <a:ext cx="484022" cy="276999"/>
          </a:xfrm>
          <a:prstGeom prst="rect">
            <a:avLst/>
          </a:prstGeom>
          <a:noFill/>
        </p:spPr>
        <p:txBody>
          <a:bodyPr wrap="square" rtlCol="0">
            <a:spAutoFit/>
          </a:bodyPr>
          <a:lstStyle/>
          <a:p>
            <a:pPr algn="ctr" defTabSz="457200"/>
            <a:r>
              <a:rPr lang="en-US" sz="1200" b="1" dirty="0">
                <a:solidFill>
                  <a:prstClr val="white"/>
                </a:solidFill>
              </a:rPr>
              <a:t>112</a:t>
            </a:r>
          </a:p>
        </p:txBody>
      </p:sp>
      <p:sp>
        <p:nvSpPr>
          <p:cNvPr id="36" name="TextBox 35"/>
          <p:cNvSpPr txBox="1"/>
          <p:nvPr/>
        </p:nvSpPr>
        <p:spPr>
          <a:xfrm>
            <a:off x="5717772" y="2773369"/>
            <a:ext cx="484022" cy="276999"/>
          </a:xfrm>
          <a:prstGeom prst="rect">
            <a:avLst/>
          </a:prstGeom>
          <a:noFill/>
        </p:spPr>
        <p:txBody>
          <a:bodyPr wrap="square" rtlCol="0">
            <a:spAutoFit/>
          </a:bodyPr>
          <a:lstStyle/>
          <a:p>
            <a:pPr algn="ctr" defTabSz="457200"/>
            <a:r>
              <a:rPr lang="en-US" sz="1200" b="1" dirty="0">
                <a:solidFill>
                  <a:prstClr val="white"/>
                </a:solidFill>
              </a:rPr>
              <a:t>144</a:t>
            </a:r>
          </a:p>
        </p:txBody>
      </p:sp>
      <p:sp>
        <p:nvSpPr>
          <p:cNvPr id="37" name="TextBox 36"/>
          <p:cNvSpPr txBox="1"/>
          <p:nvPr/>
        </p:nvSpPr>
        <p:spPr>
          <a:xfrm>
            <a:off x="5982085" y="1958496"/>
            <a:ext cx="484022" cy="276999"/>
          </a:xfrm>
          <a:prstGeom prst="rect">
            <a:avLst/>
          </a:prstGeom>
          <a:noFill/>
        </p:spPr>
        <p:txBody>
          <a:bodyPr wrap="square" rtlCol="0">
            <a:spAutoFit/>
          </a:bodyPr>
          <a:lstStyle/>
          <a:p>
            <a:pPr algn="ctr" defTabSz="457200"/>
            <a:r>
              <a:rPr lang="en-US" sz="1200" b="1" dirty="0">
                <a:solidFill>
                  <a:prstClr val="white"/>
                </a:solidFill>
              </a:rPr>
              <a:t>187</a:t>
            </a:r>
          </a:p>
        </p:txBody>
      </p:sp>
      <p:sp>
        <p:nvSpPr>
          <p:cNvPr id="38" name="TextBox 37"/>
          <p:cNvSpPr txBox="1"/>
          <p:nvPr/>
        </p:nvSpPr>
        <p:spPr>
          <a:xfrm>
            <a:off x="1692458" y="4327425"/>
            <a:ext cx="484022" cy="276999"/>
          </a:xfrm>
          <a:prstGeom prst="rect">
            <a:avLst/>
          </a:prstGeom>
          <a:noFill/>
        </p:spPr>
        <p:txBody>
          <a:bodyPr wrap="square" rtlCol="0">
            <a:spAutoFit/>
          </a:bodyPr>
          <a:lstStyle/>
          <a:p>
            <a:pPr algn="ctr" defTabSz="457200"/>
            <a:r>
              <a:rPr lang="en-US" sz="1200" b="1" dirty="0">
                <a:solidFill>
                  <a:prstClr val="white"/>
                </a:solidFill>
              </a:rPr>
              <a:t>51</a:t>
            </a:r>
          </a:p>
        </p:txBody>
      </p:sp>
      <p:sp>
        <p:nvSpPr>
          <p:cNvPr id="40" name="TextBox 39"/>
          <p:cNvSpPr txBox="1"/>
          <p:nvPr/>
        </p:nvSpPr>
        <p:spPr>
          <a:xfrm>
            <a:off x="2191790" y="4816247"/>
            <a:ext cx="484022" cy="276999"/>
          </a:xfrm>
          <a:prstGeom prst="rect">
            <a:avLst/>
          </a:prstGeom>
          <a:noFill/>
        </p:spPr>
        <p:txBody>
          <a:bodyPr wrap="square" rtlCol="0">
            <a:spAutoFit/>
          </a:bodyPr>
          <a:lstStyle/>
          <a:p>
            <a:pPr algn="ctr" defTabSz="457200"/>
            <a:r>
              <a:rPr lang="en-US" sz="1200" b="1" dirty="0">
                <a:solidFill>
                  <a:prstClr val="white"/>
                </a:solidFill>
              </a:rPr>
              <a:t>83</a:t>
            </a:r>
          </a:p>
        </p:txBody>
      </p:sp>
      <p:sp>
        <p:nvSpPr>
          <p:cNvPr id="41" name="TextBox 40"/>
          <p:cNvSpPr txBox="1"/>
          <p:nvPr/>
        </p:nvSpPr>
        <p:spPr>
          <a:xfrm>
            <a:off x="1907166" y="5504188"/>
            <a:ext cx="484022" cy="276999"/>
          </a:xfrm>
          <a:prstGeom prst="rect">
            <a:avLst/>
          </a:prstGeom>
          <a:noFill/>
        </p:spPr>
        <p:txBody>
          <a:bodyPr wrap="square" rtlCol="0">
            <a:spAutoFit/>
          </a:bodyPr>
          <a:lstStyle/>
          <a:p>
            <a:pPr algn="ctr" defTabSz="457200"/>
            <a:r>
              <a:rPr lang="en-US" sz="1200" b="1" dirty="0">
                <a:solidFill>
                  <a:prstClr val="white"/>
                </a:solidFill>
              </a:rPr>
              <a:t>104</a:t>
            </a:r>
          </a:p>
        </p:txBody>
      </p:sp>
      <p:sp>
        <p:nvSpPr>
          <p:cNvPr id="42" name="TextBox 41"/>
          <p:cNvSpPr txBox="1"/>
          <p:nvPr/>
        </p:nvSpPr>
        <p:spPr>
          <a:xfrm>
            <a:off x="1397700" y="5597580"/>
            <a:ext cx="484022" cy="276999"/>
          </a:xfrm>
          <a:prstGeom prst="rect">
            <a:avLst/>
          </a:prstGeom>
          <a:noFill/>
        </p:spPr>
        <p:txBody>
          <a:bodyPr wrap="square" rtlCol="0">
            <a:spAutoFit/>
          </a:bodyPr>
          <a:lstStyle/>
          <a:p>
            <a:pPr algn="ctr" defTabSz="457200"/>
            <a:r>
              <a:rPr lang="en-US" sz="1200" b="1" dirty="0">
                <a:solidFill>
                  <a:prstClr val="white"/>
                </a:solidFill>
              </a:rPr>
              <a:t>102</a:t>
            </a:r>
          </a:p>
        </p:txBody>
      </p:sp>
      <p:sp>
        <p:nvSpPr>
          <p:cNvPr id="43" name="TextBox 42"/>
          <p:cNvSpPr txBox="1"/>
          <p:nvPr/>
        </p:nvSpPr>
        <p:spPr>
          <a:xfrm>
            <a:off x="1015736" y="5195167"/>
            <a:ext cx="484022" cy="276999"/>
          </a:xfrm>
          <a:prstGeom prst="rect">
            <a:avLst/>
          </a:prstGeom>
          <a:noFill/>
        </p:spPr>
        <p:txBody>
          <a:bodyPr wrap="square" rtlCol="0">
            <a:spAutoFit/>
          </a:bodyPr>
          <a:lstStyle/>
          <a:p>
            <a:pPr algn="ctr" defTabSz="457200"/>
            <a:r>
              <a:rPr lang="en-US" sz="1200" b="1" dirty="0">
                <a:solidFill>
                  <a:prstClr val="white"/>
                </a:solidFill>
              </a:rPr>
              <a:t>133</a:t>
            </a:r>
          </a:p>
        </p:txBody>
      </p:sp>
      <p:sp>
        <p:nvSpPr>
          <p:cNvPr id="44" name="TextBox 43"/>
          <p:cNvSpPr txBox="1"/>
          <p:nvPr/>
        </p:nvSpPr>
        <p:spPr>
          <a:xfrm>
            <a:off x="1299407" y="4465924"/>
            <a:ext cx="484022" cy="276999"/>
          </a:xfrm>
          <a:prstGeom prst="rect">
            <a:avLst/>
          </a:prstGeom>
          <a:noFill/>
        </p:spPr>
        <p:txBody>
          <a:bodyPr wrap="square" rtlCol="0">
            <a:spAutoFit/>
          </a:bodyPr>
          <a:lstStyle/>
          <a:p>
            <a:pPr algn="ctr" defTabSz="457200"/>
            <a:r>
              <a:rPr lang="en-US" sz="1200" b="1" dirty="0">
                <a:solidFill>
                  <a:prstClr val="white"/>
                </a:solidFill>
              </a:rPr>
              <a:t>134</a:t>
            </a:r>
          </a:p>
        </p:txBody>
      </p:sp>
      <p:sp>
        <p:nvSpPr>
          <p:cNvPr id="45" name="TextBox 44"/>
          <p:cNvSpPr txBox="1"/>
          <p:nvPr/>
        </p:nvSpPr>
        <p:spPr>
          <a:xfrm>
            <a:off x="6629400" y="5205544"/>
            <a:ext cx="484022" cy="276999"/>
          </a:xfrm>
          <a:prstGeom prst="rect">
            <a:avLst/>
          </a:prstGeom>
          <a:noFill/>
        </p:spPr>
        <p:txBody>
          <a:bodyPr wrap="square" rtlCol="0">
            <a:spAutoFit/>
          </a:bodyPr>
          <a:lstStyle/>
          <a:p>
            <a:pPr algn="ctr" defTabSz="457200"/>
            <a:r>
              <a:rPr lang="en-US" sz="1200" b="1" dirty="0">
                <a:solidFill>
                  <a:prstClr val="white"/>
                </a:solidFill>
              </a:rPr>
              <a:t>106</a:t>
            </a:r>
          </a:p>
        </p:txBody>
      </p:sp>
      <p:sp>
        <p:nvSpPr>
          <p:cNvPr id="46" name="TextBox 45"/>
          <p:cNvSpPr txBox="1"/>
          <p:nvPr/>
        </p:nvSpPr>
        <p:spPr>
          <a:xfrm>
            <a:off x="5331739" y="5181600"/>
            <a:ext cx="484022" cy="276999"/>
          </a:xfrm>
          <a:prstGeom prst="rect">
            <a:avLst/>
          </a:prstGeom>
          <a:noFill/>
        </p:spPr>
        <p:txBody>
          <a:bodyPr wrap="square" rtlCol="0">
            <a:spAutoFit/>
          </a:bodyPr>
          <a:lstStyle/>
          <a:p>
            <a:pPr algn="ctr" defTabSz="457200"/>
            <a:r>
              <a:rPr lang="en-US" sz="1200" b="1" dirty="0">
                <a:solidFill>
                  <a:prstClr val="black"/>
                </a:solidFill>
              </a:rPr>
              <a:t>72</a:t>
            </a:r>
          </a:p>
        </p:txBody>
      </p:sp>
      <p:sp>
        <p:nvSpPr>
          <p:cNvPr id="47" name="TextBox 46"/>
          <p:cNvSpPr txBox="1"/>
          <p:nvPr/>
        </p:nvSpPr>
        <p:spPr>
          <a:xfrm>
            <a:off x="5715000" y="4752201"/>
            <a:ext cx="484022" cy="276999"/>
          </a:xfrm>
          <a:prstGeom prst="rect">
            <a:avLst/>
          </a:prstGeom>
          <a:noFill/>
        </p:spPr>
        <p:txBody>
          <a:bodyPr wrap="square" rtlCol="0">
            <a:spAutoFit/>
          </a:bodyPr>
          <a:lstStyle/>
          <a:p>
            <a:pPr algn="ctr" defTabSz="457200"/>
            <a:r>
              <a:rPr lang="en-US" sz="1200" b="1" dirty="0">
                <a:solidFill>
                  <a:prstClr val="white"/>
                </a:solidFill>
              </a:rPr>
              <a:t>62</a:t>
            </a:r>
          </a:p>
        </p:txBody>
      </p:sp>
      <p:sp>
        <p:nvSpPr>
          <p:cNvPr id="49" name="TextBox 48"/>
          <p:cNvSpPr txBox="1"/>
          <p:nvPr/>
        </p:nvSpPr>
        <p:spPr>
          <a:xfrm>
            <a:off x="5309158" y="4654887"/>
            <a:ext cx="484022" cy="276999"/>
          </a:xfrm>
          <a:prstGeom prst="rect">
            <a:avLst/>
          </a:prstGeom>
          <a:noFill/>
        </p:spPr>
        <p:txBody>
          <a:bodyPr wrap="square" rtlCol="0">
            <a:spAutoFit/>
          </a:bodyPr>
          <a:lstStyle/>
          <a:p>
            <a:pPr algn="ctr" defTabSz="457200"/>
            <a:r>
              <a:rPr lang="en-US" sz="1200" b="1" dirty="0">
                <a:solidFill>
                  <a:prstClr val="black"/>
                </a:solidFill>
              </a:rPr>
              <a:t>69</a:t>
            </a:r>
          </a:p>
        </p:txBody>
      </p:sp>
      <p:sp>
        <p:nvSpPr>
          <p:cNvPr id="50" name="TextBox 49"/>
          <p:cNvSpPr txBox="1"/>
          <p:nvPr/>
        </p:nvSpPr>
        <p:spPr>
          <a:xfrm>
            <a:off x="6001783" y="4409094"/>
            <a:ext cx="484022" cy="276999"/>
          </a:xfrm>
          <a:prstGeom prst="rect">
            <a:avLst/>
          </a:prstGeom>
          <a:noFill/>
        </p:spPr>
        <p:txBody>
          <a:bodyPr wrap="square" rtlCol="0">
            <a:spAutoFit/>
          </a:bodyPr>
          <a:lstStyle/>
          <a:p>
            <a:pPr algn="ctr" defTabSz="457200"/>
            <a:r>
              <a:rPr lang="en-US" sz="1200" b="1" dirty="0">
                <a:solidFill>
                  <a:prstClr val="white"/>
                </a:solidFill>
              </a:rPr>
              <a:t>126</a:t>
            </a:r>
          </a:p>
        </p:txBody>
      </p:sp>
      <p:sp>
        <p:nvSpPr>
          <p:cNvPr id="48" name="Right Brace 47"/>
          <p:cNvSpPr/>
          <p:nvPr/>
        </p:nvSpPr>
        <p:spPr>
          <a:xfrm flipH="1">
            <a:off x="2818264" y="5162589"/>
            <a:ext cx="113046" cy="7499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black"/>
              </a:solidFill>
            </a:endParaRPr>
          </a:p>
        </p:txBody>
      </p:sp>
      <p:sp>
        <p:nvSpPr>
          <p:cNvPr id="51" name="Right Brace 50"/>
          <p:cNvSpPr/>
          <p:nvPr/>
        </p:nvSpPr>
        <p:spPr>
          <a:xfrm flipH="1" flipV="1">
            <a:off x="7649736" y="2802223"/>
            <a:ext cx="94402" cy="3816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black"/>
              </a:solidFill>
            </a:endParaRPr>
          </a:p>
        </p:txBody>
      </p:sp>
      <p:sp>
        <p:nvSpPr>
          <p:cNvPr id="52"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115565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141" y="6575336"/>
            <a:ext cx="4374916" cy="246221"/>
          </a:xfrm>
          <a:prstGeom prst="rect">
            <a:avLst/>
          </a:prstGeom>
          <a:noFill/>
        </p:spPr>
        <p:txBody>
          <a:bodyPr wrap="none" rtlCol="0">
            <a:spAutoFit/>
          </a:bodyPr>
          <a:lstStyle>
            <a:defPPr>
              <a:defRPr lang="en-US"/>
            </a:defPPr>
            <a:lvl1pPr>
              <a:defRPr sz="1000">
                <a:latin typeface="Trebuchet MS" panose="020B0603020202020204" pitchFamily="34" charset="0"/>
              </a:defRPr>
            </a:lvl1pPr>
          </a:lstStyle>
          <a:p>
            <a:pPr defTabSz="457200"/>
            <a:r>
              <a:rPr lang="en-US" dirty="0">
                <a:solidFill>
                  <a:prstClr val="black"/>
                </a:solidFill>
              </a:rPr>
              <a:t>Source: Nielsen Global VOD Survey 3Q15, Total Audience; North America</a:t>
            </a:r>
          </a:p>
        </p:txBody>
      </p:sp>
      <p:graphicFrame>
        <p:nvGraphicFramePr>
          <p:cNvPr id="3" name="Chart 2"/>
          <p:cNvGraphicFramePr/>
          <p:nvPr>
            <p:extLst>
              <p:ext uri="{D42A27DB-BD31-4B8C-83A1-F6EECF244321}">
                <p14:modId xmlns:p14="http://schemas.microsoft.com/office/powerpoint/2010/main" val="2937556978"/>
              </p:ext>
            </p:extLst>
          </p:nvPr>
        </p:nvGraphicFramePr>
        <p:xfrm>
          <a:off x="699408" y="1181953"/>
          <a:ext cx="7745185" cy="454153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52400" y="303876"/>
            <a:ext cx="8839200" cy="85875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2800"/>
              </a:lnSpc>
            </a:pPr>
            <a:r>
              <a:rPr lang="en-US" sz="2600" spc="-100" dirty="0">
                <a:solidFill>
                  <a:srgbClr val="000000"/>
                </a:solidFill>
                <a:cs typeface="Trebuchet MS"/>
              </a:rPr>
              <a:t>Many Viewers Binge On VOD Programming Since It Offers The Convenience Of Watching What They Want, When They Want</a:t>
            </a:r>
            <a:endParaRPr lang="en-US" sz="2600" spc="-100" dirty="0">
              <a:solidFill>
                <a:srgbClr val="C0504D"/>
              </a:solidFill>
              <a:cs typeface="Trebuchet MS"/>
            </a:endParaRPr>
          </a:p>
        </p:txBody>
      </p:sp>
      <p:sp>
        <p:nvSpPr>
          <p:cNvPr id="5" name="Rectangle 4"/>
          <p:cNvSpPr/>
          <p:nvPr/>
        </p:nvSpPr>
        <p:spPr>
          <a:xfrm>
            <a:off x="600612" y="2028000"/>
            <a:ext cx="7452133" cy="1307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400199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88913175"/>
              </p:ext>
            </p:extLst>
          </p:nvPr>
        </p:nvGraphicFramePr>
        <p:xfrm>
          <a:off x="301083" y="1483341"/>
          <a:ext cx="85418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1686" y="6446398"/>
            <a:ext cx="7528947" cy="400110"/>
          </a:xfrm>
          <a:prstGeom prst="rect">
            <a:avLst/>
          </a:prstGeom>
          <a:noFill/>
        </p:spPr>
        <p:txBody>
          <a:bodyPr wrap="square" rtlCol="0">
            <a:spAutoFit/>
          </a:bodyPr>
          <a:lstStyle/>
          <a:p>
            <a:pPr defTabSz="457200"/>
            <a:r>
              <a:rPr lang="en-US" sz="1000" dirty="0">
                <a:solidFill>
                  <a:prstClr val="black"/>
                </a:solidFill>
              </a:rPr>
              <a:t>Source: SNL Kagan Multichannel Trends; Count represents average monthly title selections among U.S. wireline operators, reflecting turnover and refreshed content and are not comparable to average titles available simultaneously. 2/18</a:t>
            </a:r>
          </a:p>
        </p:txBody>
      </p:sp>
      <p:sp>
        <p:nvSpPr>
          <p:cNvPr id="6" name="Title 1"/>
          <p:cNvSpPr>
            <a:spLocks noGrp="1"/>
          </p:cNvSpPr>
          <p:nvPr>
            <p:ph type="title"/>
          </p:nvPr>
        </p:nvSpPr>
        <p:spPr>
          <a:xfrm>
            <a:off x="208230" y="303876"/>
            <a:ext cx="8727540" cy="858753"/>
          </a:xfrm>
        </p:spPr>
        <p:txBody>
          <a:bodyPr/>
          <a:lstStyle/>
          <a:p>
            <a:pPr defTabSz="457200">
              <a:lnSpc>
                <a:spcPts val="2800"/>
              </a:lnSpc>
            </a:pPr>
            <a:r>
              <a:rPr lang="en-US" sz="2600" spc="-100" dirty="0">
                <a:latin typeface="Trebuchet MS"/>
                <a:cs typeface="Trebuchet MS"/>
              </a:rPr>
              <a:t>Recognizing This Consumer Demand For Customized Viewing, The Amount Of VOD Content Made Available Through MVPDs Has Exploded</a:t>
            </a:r>
          </a:p>
        </p:txBody>
      </p:sp>
      <p:sp>
        <p:nvSpPr>
          <p:cNvPr id="7"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27205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736A163-5E5C-4995-A5C7-CF2019DEABCC}" type="slidenum">
              <a:rPr lang="en-US" sz="1200">
                <a:solidFill>
                  <a:prstClr val="black">
                    <a:tint val="75000"/>
                  </a:prstClr>
                </a:solidFill>
                <a:latin typeface="Calibri" panose="020F0502020204030204" pitchFamily="34" charset="0"/>
              </a:rPr>
              <a:pPr algn="r">
                <a:defRPr/>
              </a:pPr>
              <a:t>14</a:t>
            </a:fld>
            <a:endParaRPr lang="en-US" sz="1200" dirty="0">
              <a:solidFill>
                <a:prstClr val="black">
                  <a:tint val="75000"/>
                </a:prstClr>
              </a:solidFill>
              <a:latin typeface="Calibri" panose="020F0502020204030204" pitchFamily="34" charset="0"/>
            </a:endParaRPr>
          </a:p>
        </p:txBody>
      </p:sp>
      <p:sp>
        <p:nvSpPr>
          <p:cNvPr id="8" name="TextBox 7"/>
          <p:cNvSpPr txBox="1"/>
          <p:nvPr/>
        </p:nvSpPr>
        <p:spPr>
          <a:xfrm>
            <a:off x="317500" y="1429050"/>
            <a:ext cx="8509000" cy="523220"/>
          </a:xfrm>
          <a:prstGeom prst="rect">
            <a:avLst/>
          </a:prstGeom>
          <a:noFill/>
        </p:spPr>
        <p:txBody>
          <a:bodyPr wrap="square" rtlCol="0">
            <a:spAutoFit/>
          </a:bodyPr>
          <a:lstStyle/>
          <a:p>
            <a:pPr algn="ctr">
              <a:defRPr/>
            </a:pPr>
            <a:r>
              <a:rPr lang="en-US" sz="1400" b="1" kern="0" dirty="0"/>
              <a:t>With Something Available On-demand For Everyone, MVPD’s Content Variety Truly Is Unmatched And Only Continues To Grow</a:t>
            </a:r>
          </a:p>
        </p:txBody>
      </p:sp>
      <p:graphicFrame>
        <p:nvGraphicFramePr>
          <p:cNvPr id="5" name="Chart 4"/>
          <p:cNvGraphicFramePr/>
          <p:nvPr>
            <p:extLst>
              <p:ext uri="{D42A27DB-BD31-4B8C-83A1-F6EECF244321}">
                <p14:modId xmlns:p14="http://schemas.microsoft.com/office/powerpoint/2010/main" val="3302251691"/>
              </p:ext>
            </p:extLst>
          </p:nvPr>
        </p:nvGraphicFramePr>
        <p:xfrm>
          <a:off x="1538654" y="2056281"/>
          <a:ext cx="6066692" cy="38791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10630" y="6208379"/>
            <a:ext cx="7132203" cy="584775"/>
          </a:xfrm>
          <a:prstGeom prst="rect">
            <a:avLst/>
          </a:prstGeom>
          <a:noFill/>
        </p:spPr>
        <p:txBody>
          <a:bodyPr wrap="square" rtlCol="0">
            <a:spAutoFit/>
          </a:bodyPr>
          <a:lstStyle/>
          <a:p>
            <a:pPr>
              <a:defRPr/>
            </a:pPr>
            <a:r>
              <a:rPr lang="en-US" sz="800" kern="0" dirty="0">
                <a:solidFill>
                  <a:prstClr val="black"/>
                </a:solidFill>
              </a:rPr>
              <a:t>Source: VAB analysis of SNL Kagan February 2018 data (MVPD catalogs reflect cable and telco MVPDs, excludes satellite MVPDs) for end of year 2017, title counts represent reported average monthly selections at year end unless noted as an estimate, counts reflect turnover and refreshed content and are not comparable to average titles available </a:t>
            </a:r>
            <a:r>
              <a:rPr lang="en-US" sz="800" kern="0" dirty="0" smtClean="0">
                <a:solidFill>
                  <a:prstClr val="black"/>
                </a:solidFill>
              </a:rPr>
              <a:t>simultaneously, includes TV Shows and Movies. </a:t>
            </a:r>
            <a:r>
              <a:rPr lang="en-US" sz="800" kern="0" dirty="0">
                <a:solidFill>
                  <a:prstClr val="black"/>
                </a:solidFill>
              </a:rPr>
              <a:t>SVOD data represents the latest month with available </a:t>
            </a:r>
            <a:r>
              <a:rPr lang="en-US" sz="800" kern="0" dirty="0" smtClean="0">
                <a:solidFill>
                  <a:prstClr val="black"/>
                </a:solidFill>
              </a:rPr>
              <a:t>data: </a:t>
            </a:r>
            <a:r>
              <a:rPr lang="en-US" sz="800" kern="0" dirty="0">
                <a:solidFill>
                  <a:prstClr val="black"/>
                </a:solidFill>
              </a:rPr>
              <a:t>Netflix </a:t>
            </a:r>
            <a:r>
              <a:rPr lang="en-US" sz="800" kern="0" dirty="0" smtClean="0">
                <a:solidFill>
                  <a:prstClr val="black"/>
                </a:solidFill>
              </a:rPr>
              <a:t>(January 2018), </a:t>
            </a:r>
            <a:r>
              <a:rPr lang="en-US" sz="800" kern="0" dirty="0">
                <a:solidFill>
                  <a:prstClr val="black"/>
                </a:solidFill>
              </a:rPr>
              <a:t>Hulu </a:t>
            </a:r>
            <a:r>
              <a:rPr lang="en-US" sz="800" kern="0" dirty="0" smtClean="0">
                <a:solidFill>
                  <a:prstClr val="black"/>
                </a:solidFill>
              </a:rPr>
              <a:t>(December 2017) </a:t>
            </a:r>
            <a:r>
              <a:rPr lang="en-US" sz="800" kern="0" dirty="0">
                <a:solidFill>
                  <a:prstClr val="black"/>
                </a:solidFill>
              </a:rPr>
              <a:t>&amp; Amazon </a:t>
            </a:r>
            <a:r>
              <a:rPr lang="en-US" sz="800" kern="0" dirty="0" smtClean="0">
                <a:solidFill>
                  <a:prstClr val="black"/>
                </a:solidFill>
              </a:rPr>
              <a:t>(November 2017)), includes TV Shows and Movies.</a:t>
            </a:r>
            <a:endParaRPr lang="en-US" sz="800" kern="0" dirty="0">
              <a:solidFill>
                <a:prstClr val="black"/>
              </a:solidFill>
            </a:endParaRPr>
          </a:p>
        </p:txBody>
      </p:sp>
      <p:sp>
        <p:nvSpPr>
          <p:cNvPr id="11" name="Title 1">
            <a:extLst>
              <a:ext uri="{FF2B5EF4-FFF2-40B4-BE49-F238E27FC236}">
                <a16:creationId xmlns="" xmlns:a16="http://schemas.microsoft.com/office/drawing/2014/main" id="{65F91DD3-6842-465F-96B8-14E2A4AAB8F5}"/>
              </a:ext>
            </a:extLst>
          </p:cNvPr>
          <p:cNvSpPr>
            <a:spLocks noGrp="1"/>
          </p:cNvSpPr>
          <p:nvPr>
            <p:ph type="ctrTitle"/>
          </p:nvPr>
        </p:nvSpPr>
        <p:spPr>
          <a:xfrm>
            <a:off x="169333" y="304800"/>
            <a:ext cx="8805334" cy="838480"/>
          </a:xfrm>
        </p:spPr>
        <p:txBody>
          <a:bodyPr/>
          <a:lstStyle/>
          <a:p>
            <a:pPr>
              <a:lnSpc>
                <a:spcPts val="2800"/>
              </a:lnSpc>
              <a:defRPr/>
            </a:pPr>
            <a:r>
              <a:rPr lang="en-US" sz="2600" spc="-100" dirty="0">
                <a:latin typeface="Trebuchet MS"/>
              </a:rPr>
              <a:t>In Fact, MVPD VOD Catalogues Easily Dwarf The Limited Libraries Of The Three Major SVOD Services</a:t>
            </a:r>
          </a:p>
        </p:txBody>
      </p:sp>
      <p:sp>
        <p:nvSpPr>
          <p:cNvPr id="2" name="TextBox 1">
            <a:extLst>
              <a:ext uri="{FF2B5EF4-FFF2-40B4-BE49-F238E27FC236}">
                <a16:creationId xmlns="" xmlns:a16="http://schemas.microsoft.com/office/drawing/2014/main" id="{1042F53C-1278-43DD-885D-6689E1A59DF5}"/>
              </a:ext>
            </a:extLst>
          </p:cNvPr>
          <p:cNvSpPr txBox="1"/>
          <p:nvPr/>
        </p:nvSpPr>
        <p:spPr>
          <a:xfrm>
            <a:off x="6431292" y="5601943"/>
            <a:ext cx="2179308" cy="246221"/>
          </a:xfrm>
          <a:prstGeom prst="rect">
            <a:avLst/>
          </a:prstGeom>
          <a:noFill/>
        </p:spPr>
        <p:txBody>
          <a:bodyPr wrap="square" rtlCol="0">
            <a:spAutoFit/>
          </a:bodyPr>
          <a:lstStyle/>
          <a:p>
            <a:pPr defTabSz="457200">
              <a:defRPr/>
            </a:pPr>
            <a:r>
              <a:rPr lang="en-US" sz="1000" dirty="0">
                <a:solidFill>
                  <a:prstClr val="black"/>
                </a:solidFill>
              </a:rPr>
              <a:t>(Netflix, Hulu, Amazon)</a:t>
            </a:r>
          </a:p>
        </p:txBody>
      </p:sp>
    </p:spTree>
    <p:extLst>
      <p:ext uri="{BB962C8B-B14F-4D97-AF65-F5344CB8AC3E}">
        <p14:creationId xmlns:p14="http://schemas.microsoft.com/office/powerpoint/2010/main" val="13353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9228" y="362315"/>
            <a:ext cx="8556172" cy="780685"/>
          </a:xfrm>
        </p:spPr>
        <p:txBody>
          <a:bodyPr/>
          <a:lstStyle/>
          <a:p>
            <a:pPr>
              <a:lnSpc>
                <a:spcPts val="2800"/>
              </a:lnSpc>
            </a:pPr>
            <a:r>
              <a:rPr lang="en-US" sz="2600" spc="-100" dirty="0">
                <a:latin typeface="Trebuchet MS"/>
                <a:cs typeface="Trebuchet MS"/>
              </a:rPr>
              <a:t>Time Spent With MVPD VOD Has Increased 11% In The Past Two Years</a:t>
            </a:r>
          </a:p>
        </p:txBody>
      </p:sp>
      <p:graphicFrame>
        <p:nvGraphicFramePr>
          <p:cNvPr id="10" name="Chart 9"/>
          <p:cNvGraphicFramePr/>
          <p:nvPr>
            <p:extLst>
              <p:ext uri="{D42A27DB-BD31-4B8C-83A1-F6EECF244321}">
                <p14:modId xmlns:p14="http://schemas.microsoft.com/office/powerpoint/2010/main" val="1725607248"/>
              </p:ext>
            </p:extLst>
          </p:nvPr>
        </p:nvGraphicFramePr>
        <p:xfrm>
          <a:off x="359229" y="1721108"/>
          <a:ext cx="8425543" cy="36128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7" name="TextBox 6">
            <a:extLst>
              <a:ext uri="{FF2B5EF4-FFF2-40B4-BE49-F238E27FC236}">
                <a16:creationId xmlns="" xmlns:a16="http://schemas.microsoft.com/office/drawing/2014/main" id="{FB6C46DB-357B-4CCE-A148-31FDF48CB096}"/>
              </a:ext>
            </a:extLst>
          </p:cNvPr>
          <p:cNvSpPr txBox="1"/>
          <p:nvPr/>
        </p:nvSpPr>
        <p:spPr>
          <a:xfrm>
            <a:off x="381000" y="6400800"/>
            <a:ext cx="7293202" cy="400110"/>
          </a:xfrm>
          <a:prstGeom prst="rect">
            <a:avLst/>
          </a:prstGeom>
          <a:noFill/>
        </p:spPr>
        <p:txBody>
          <a:bodyPr wrap="square" rtlCol="0">
            <a:spAutoFit/>
          </a:bodyPr>
          <a:lstStyle/>
          <a:p>
            <a:pPr defTabSz="457200"/>
            <a:r>
              <a:rPr lang="en-US" sz="1000" dirty="0">
                <a:solidFill>
                  <a:prstClr val="black"/>
                </a:solidFill>
              </a:rPr>
              <a:t>Source: comScore State of VOD Report 2017; MVPD VOD; Monthly Averages; 2015 is based on the full year and 2017 is through 3Q17.</a:t>
            </a:r>
          </a:p>
        </p:txBody>
      </p:sp>
      <p:sp>
        <p:nvSpPr>
          <p:cNvPr id="2" name="TextBox 1">
            <a:extLst>
              <a:ext uri="{FF2B5EF4-FFF2-40B4-BE49-F238E27FC236}">
                <a16:creationId xmlns="" xmlns:a16="http://schemas.microsoft.com/office/drawing/2014/main" id="{0B33D0C4-A7AD-4066-BCF2-D6B70DC8A53F}"/>
              </a:ext>
            </a:extLst>
          </p:cNvPr>
          <p:cNvSpPr txBox="1"/>
          <p:nvPr/>
        </p:nvSpPr>
        <p:spPr>
          <a:xfrm>
            <a:off x="228600" y="5410200"/>
            <a:ext cx="1689855" cy="523220"/>
          </a:xfrm>
          <a:prstGeom prst="rect">
            <a:avLst/>
          </a:prstGeom>
          <a:noFill/>
        </p:spPr>
        <p:txBody>
          <a:bodyPr wrap="square" rtlCol="0">
            <a:spAutoFit/>
          </a:bodyPr>
          <a:lstStyle/>
          <a:p>
            <a:r>
              <a:rPr lang="en-US" sz="1400" b="1" dirty="0"/>
              <a:t>Average Monthly VOD Plays Per TV</a:t>
            </a:r>
          </a:p>
        </p:txBody>
      </p:sp>
      <p:sp>
        <p:nvSpPr>
          <p:cNvPr id="3" name="TextBox 2">
            <a:extLst>
              <a:ext uri="{FF2B5EF4-FFF2-40B4-BE49-F238E27FC236}">
                <a16:creationId xmlns="" xmlns:a16="http://schemas.microsoft.com/office/drawing/2014/main" id="{70E2D00B-0F33-4612-8146-CD47FD381AA2}"/>
              </a:ext>
            </a:extLst>
          </p:cNvPr>
          <p:cNvSpPr txBox="1"/>
          <p:nvPr/>
        </p:nvSpPr>
        <p:spPr>
          <a:xfrm>
            <a:off x="2057400" y="5504998"/>
            <a:ext cx="838200" cy="338554"/>
          </a:xfrm>
          <a:prstGeom prst="rect">
            <a:avLst/>
          </a:prstGeom>
          <a:noFill/>
          <a:ln w="12700">
            <a:solidFill>
              <a:schemeClr val="tx1"/>
            </a:solidFill>
          </a:ln>
        </p:spPr>
        <p:txBody>
          <a:bodyPr wrap="square" rtlCol="0">
            <a:spAutoFit/>
          </a:bodyPr>
          <a:lstStyle/>
          <a:p>
            <a:pPr algn="ctr"/>
            <a:r>
              <a:rPr lang="en-US" sz="1600" b="1" dirty="0"/>
              <a:t>15.9</a:t>
            </a:r>
          </a:p>
        </p:txBody>
      </p:sp>
      <p:sp>
        <p:nvSpPr>
          <p:cNvPr id="9" name="TextBox 8">
            <a:extLst>
              <a:ext uri="{FF2B5EF4-FFF2-40B4-BE49-F238E27FC236}">
                <a16:creationId xmlns="" xmlns:a16="http://schemas.microsoft.com/office/drawing/2014/main" id="{5523BE4B-66E2-4882-B18F-CB076DE5EB7C}"/>
              </a:ext>
            </a:extLst>
          </p:cNvPr>
          <p:cNvSpPr txBox="1"/>
          <p:nvPr/>
        </p:nvSpPr>
        <p:spPr>
          <a:xfrm>
            <a:off x="6172200" y="5504998"/>
            <a:ext cx="838200" cy="338554"/>
          </a:xfrm>
          <a:prstGeom prst="rect">
            <a:avLst/>
          </a:prstGeom>
          <a:noFill/>
          <a:ln w="12700">
            <a:solidFill>
              <a:schemeClr val="tx1"/>
            </a:solidFill>
          </a:ln>
        </p:spPr>
        <p:txBody>
          <a:bodyPr wrap="square" rtlCol="0">
            <a:spAutoFit/>
          </a:bodyPr>
          <a:lstStyle/>
          <a:p>
            <a:pPr algn="ctr"/>
            <a:r>
              <a:rPr lang="en-US" sz="1600" b="1" dirty="0"/>
              <a:t>16.5</a:t>
            </a:r>
          </a:p>
        </p:txBody>
      </p:sp>
    </p:spTree>
    <p:extLst>
      <p:ext uri="{BB962C8B-B14F-4D97-AF65-F5344CB8AC3E}">
        <p14:creationId xmlns:p14="http://schemas.microsoft.com/office/powerpoint/2010/main" val="354051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479612"/>
            <a:ext cx="7242149" cy="400110"/>
          </a:xfrm>
          <a:prstGeom prst="rect">
            <a:avLst/>
          </a:prstGeom>
          <a:noFill/>
        </p:spPr>
        <p:txBody>
          <a:bodyPr wrap="square" rtlCol="0">
            <a:spAutoFit/>
          </a:bodyPr>
          <a:lstStyle/>
          <a:p>
            <a:pPr defTabSz="457200"/>
            <a:r>
              <a:rPr lang="en-US" sz="1000" dirty="0">
                <a:solidFill>
                  <a:prstClr val="black"/>
                </a:solidFill>
              </a:rPr>
              <a:t>Source: comScore State of VOD Report 2017, MVPD VOD, Q3 2017; 2017 GfK MRI Doublebase, “Video-On-Demand # of Times Watched Past 30 days-TV/Shows/Movies (Any)”.</a:t>
            </a:r>
          </a:p>
        </p:txBody>
      </p:sp>
      <p:sp>
        <p:nvSpPr>
          <p:cNvPr id="6" name="Title 1"/>
          <p:cNvSpPr>
            <a:spLocks noGrp="1"/>
          </p:cNvSpPr>
          <p:nvPr>
            <p:ph type="title"/>
          </p:nvPr>
        </p:nvSpPr>
        <p:spPr>
          <a:xfrm>
            <a:off x="457200" y="228600"/>
            <a:ext cx="8229601" cy="858753"/>
          </a:xfrm>
        </p:spPr>
        <p:txBody>
          <a:bodyPr/>
          <a:lstStyle/>
          <a:p>
            <a:pPr defTabSz="457200">
              <a:lnSpc>
                <a:spcPts val="2800"/>
              </a:lnSpc>
            </a:pPr>
            <a:r>
              <a:rPr lang="en-US" sz="2600" spc="-100" dirty="0">
                <a:solidFill>
                  <a:srgbClr val="000000"/>
                </a:solidFill>
                <a:latin typeface="Trebuchet MS"/>
                <a:cs typeface="Trebuchet MS"/>
              </a:rPr>
              <a:t>General Entertainment And Kids Shows Account For The Majority Of VOD Plays And Time Spent</a:t>
            </a:r>
            <a:endParaRPr lang="en-US" sz="2600" spc="-100" dirty="0">
              <a:solidFill>
                <a:schemeClr val="accent2"/>
              </a:solidFill>
              <a:latin typeface="Trebuchet MS"/>
              <a:cs typeface="Trebuchet MS"/>
            </a:endParaRPr>
          </a:p>
        </p:txBody>
      </p:sp>
      <p:graphicFrame>
        <p:nvGraphicFramePr>
          <p:cNvPr id="7" name="Chart 6"/>
          <p:cNvGraphicFramePr/>
          <p:nvPr>
            <p:extLst>
              <p:ext uri="{D42A27DB-BD31-4B8C-83A1-F6EECF244321}">
                <p14:modId xmlns:p14="http://schemas.microsoft.com/office/powerpoint/2010/main" val="2149421401"/>
              </p:ext>
            </p:extLst>
          </p:nvPr>
        </p:nvGraphicFramePr>
        <p:xfrm>
          <a:off x="542107" y="1934908"/>
          <a:ext cx="5029201" cy="4564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078606392"/>
              </p:ext>
            </p:extLst>
          </p:nvPr>
        </p:nvGraphicFramePr>
        <p:xfrm>
          <a:off x="3810000" y="1934908"/>
          <a:ext cx="5029201" cy="456492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flipV="1">
            <a:off x="618507" y="5083628"/>
            <a:ext cx="7906987" cy="21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4"/>
          <p:cNvSpPr txBox="1">
            <a:spLocks/>
          </p:cNvSpPr>
          <p:nvPr/>
        </p:nvSpPr>
        <p:spPr>
          <a:xfrm>
            <a:off x="304800"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pic>
        <p:nvPicPr>
          <p:cNvPr id="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584" y="5145775"/>
            <a:ext cx="4228416" cy="87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76189" y="1229380"/>
            <a:ext cx="6191623" cy="523220"/>
          </a:xfrm>
          <a:prstGeom prst="rect">
            <a:avLst/>
          </a:prstGeom>
          <a:noFill/>
        </p:spPr>
        <p:txBody>
          <a:bodyPr wrap="square" rtlCol="0">
            <a:spAutoFit/>
          </a:bodyPr>
          <a:lstStyle/>
          <a:p>
            <a:pPr algn="ctr"/>
            <a:r>
              <a:rPr lang="en-US" sz="1400" b="1" dirty="0"/>
              <a:t>46% (218 index) of VOD Viewers Have Kids Living At Home, Accounting for the Large Proportion of Kids Content Viewed Via VOD</a:t>
            </a:r>
          </a:p>
        </p:txBody>
      </p:sp>
    </p:spTree>
    <p:extLst>
      <p:ext uri="{BB962C8B-B14F-4D97-AF65-F5344CB8AC3E}">
        <p14:creationId xmlns:p14="http://schemas.microsoft.com/office/powerpoint/2010/main" val="184869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98981" y="4775700"/>
            <a:ext cx="5979166" cy="584917"/>
          </a:xfrm>
          <a:prstGeom prst="rect">
            <a:avLst/>
          </a:prstGeom>
        </p:spPr>
        <p:txBody>
          <a:bodyPr anchor="t" anchorCtr="0">
            <a:noAutofit/>
          </a:bodyPr>
          <a:lstStyle>
            <a:lvl1pPr algn="ctr">
              <a:lnSpc>
                <a:spcPts val="3800"/>
              </a:lnSpc>
              <a:spcBef>
                <a:spcPct val="0"/>
              </a:spcBef>
              <a:buNone/>
              <a:defRPr sz="3600" b="1" cap="none" spc="-100">
                <a:latin typeface="+mj-lt"/>
                <a:ea typeface="+mj-ea"/>
                <a:cs typeface="+mj-cs"/>
              </a:defRPr>
            </a:lvl1pPr>
          </a:lstStyle>
          <a:p>
            <a:pPr defTabSz="457200"/>
            <a:r>
              <a:rPr lang="en-US" dirty="0">
                <a:solidFill>
                  <a:prstClr val="black"/>
                </a:solidFill>
              </a:rPr>
              <a:t>VOD Offers Growing Advertising Opportunity</a:t>
            </a:r>
          </a:p>
        </p:txBody>
      </p:sp>
    </p:spTree>
    <p:extLst>
      <p:ext uri="{BB962C8B-B14F-4D97-AF65-F5344CB8AC3E}">
        <p14:creationId xmlns:p14="http://schemas.microsoft.com/office/powerpoint/2010/main" val="383444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441" y="6475354"/>
            <a:ext cx="6330579" cy="400110"/>
          </a:xfrm>
          <a:prstGeom prst="rect">
            <a:avLst/>
          </a:prstGeom>
        </p:spPr>
        <p:txBody>
          <a:bodyPr wrap="none">
            <a:spAutoFit/>
          </a:bodyPr>
          <a:lstStyle/>
          <a:p>
            <a:pPr>
              <a:defRPr/>
            </a:pPr>
            <a:r>
              <a:rPr lang="en-US" sz="1000" kern="0" dirty="0">
                <a:solidFill>
                  <a:sysClr val="windowText" lastClr="000000"/>
                </a:solidFill>
                <a:ea typeface="Calibri" panose="020F0502020204030204" pitchFamily="34" charset="0"/>
                <a:cs typeface="Times New Roman" panose="02020603050405020304" pitchFamily="18" charset="0"/>
              </a:rPr>
              <a:t>Source: 2017 GfK MRI Doublebase, “Video-On-Demand # of Times Watched Past 30 days-TV/Shows (Any)”; </a:t>
            </a:r>
          </a:p>
          <a:p>
            <a:pPr>
              <a:defRPr/>
            </a:pPr>
            <a:r>
              <a:rPr lang="en-US" sz="1000" kern="0" dirty="0">
                <a:solidFill>
                  <a:sysClr val="windowText" lastClr="000000"/>
                </a:solidFill>
                <a:ea typeface="Calibri" panose="020F0502020204030204" pitchFamily="34" charset="0"/>
                <a:cs typeface="Times New Roman" panose="02020603050405020304" pitchFamily="18" charset="0"/>
              </a:rPr>
              <a:t>includes index v. general population.</a:t>
            </a:r>
            <a:endParaRPr lang="en-US" sz="1000" kern="0" dirty="0">
              <a:solidFill>
                <a:sysClr val="windowText" lastClr="000000"/>
              </a:solidFill>
            </a:endParaRPr>
          </a:p>
        </p:txBody>
      </p:sp>
      <p:sp>
        <p:nvSpPr>
          <p:cNvPr id="3" name="Title Placeholder 1"/>
          <p:cNvSpPr txBox="1">
            <a:spLocks/>
          </p:cNvSpPr>
          <p:nvPr/>
        </p:nvSpPr>
        <p:spPr>
          <a:xfrm>
            <a:off x="152400" y="348955"/>
            <a:ext cx="8839200" cy="779972"/>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defTabSz="457200"/>
            <a:r>
              <a:rPr lang="en-US" dirty="0">
                <a:solidFill>
                  <a:schemeClr val="tx1"/>
                </a:solidFill>
              </a:rPr>
              <a:t>VOD Users Have A Positive Attitude Towards TV in General And TV Advertising Specifically</a:t>
            </a:r>
          </a:p>
        </p:txBody>
      </p:sp>
      <p:graphicFrame>
        <p:nvGraphicFramePr>
          <p:cNvPr id="5" name="Chart 4"/>
          <p:cNvGraphicFramePr/>
          <p:nvPr>
            <p:extLst>
              <p:ext uri="{D42A27DB-BD31-4B8C-83A1-F6EECF244321}">
                <p14:modId xmlns:p14="http://schemas.microsoft.com/office/powerpoint/2010/main" val="2717792794"/>
              </p:ext>
            </p:extLst>
          </p:nvPr>
        </p:nvGraphicFramePr>
        <p:xfrm>
          <a:off x="424713" y="1665073"/>
          <a:ext cx="844697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5076" y="5483423"/>
            <a:ext cx="502920" cy="307777"/>
          </a:xfrm>
          <a:prstGeom prst="rect">
            <a:avLst/>
          </a:prstGeom>
          <a:noFill/>
        </p:spPr>
        <p:txBody>
          <a:bodyPr wrap="square" rtlCol="0">
            <a:spAutoFit/>
          </a:bodyPr>
          <a:lstStyle/>
          <a:p>
            <a:pPr algn="ctr" defTabSz="457200"/>
            <a:r>
              <a:rPr lang="en-US" sz="1400" b="1" dirty="0">
                <a:solidFill>
                  <a:prstClr val="black"/>
                </a:solidFill>
              </a:rPr>
              <a:t>101</a:t>
            </a:r>
          </a:p>
        </p:txBody>
      </p:sp>
      <p:sp>
        <p:nvSpPr>
          <p:cNvPr id="7" name="TextBox 6"/>
          <p:cNvSpPr txBox="1"/>
          <p:nvPr/>
        </p:nvSpPr>
        <p:spPr>
          <a:xfrm>
            <a:off x="1749423" y="5483423"/>
            <a:ext cx="502920" cy="307777"/>
          </a:xfrm>
          <a:prstGeom prst="rect">
            <a:avLst/>
          </a:prstGeom>
          <a:noFill/>
        </p:spPr>
        <p:txBody>
          <a:bodyPr wrap="square" rtlCol="0">
            <a:spAutoFit/>
          </a:bodyPr>
          <a:lstStyle/>
          <a:p>
            <a:pPr algn="ctr" defTabSz="457200"/>
            <a:r>
              <a:rPr lang="en-US" sz="1400" b="1" dirty="0">
                <a:solidFill>
                  <a:prstClr val="black"/>
                </a:solidFill>
              </a:rPr>
              <a:t>107</a:t>
            </a:r>
          </a:p>
        </p:txBody>
      </p:sp>
      <p:sp>
        <p:nvSpPr>
          <p:cNvPr id="8" name="TextBox 7"/>
          <p:cNvSpPr txBox="1"/>
          <p:nvPr/>
        </p:nvSpPr>
        <p:spPr>
          <a:xfrm>
            <a:off x="2786488" y="5483423"/>
            <a:ext cx="502920" cy="307777"/>
          </a:xfrm>
          <a:prstGeom prst="rect">
            <a:avLst/>
          </a:prstGeom>
          <a:noFill/>
        </p:spPr>
        <p:txBody>
          <a:bodyPr wrap="square" rtlCol="0">
            <a:spAutoFit/>
          </a:bodyPr>
          <a:lstStyle/>
          <a:p>
            <a:pPr algn="ctr" defTabSz="457200"/>
            <a:r>
              <a:rPr lang="en-US" sz="1400" b="1" dirty="0">
                <a:solidFill>
                  <a:prstClr val="black"/>
                </a:solidFill>
              </a:rPr>
              <a:t>109</a:t>
            </a:r>
          </a:p>
        </p:txBody>
      </p:sp>
      <p:sp>
        <p:nvSpPr>
          <p:cNvPr id="9" name="TextBox 8"/>
          <p:cNvSpPr txBox="1"/>
          <p:nvPr/>
        </p:nvSpPr>
        <p:spPr>
          <a:xfrm>
            <a:off x="3828943" y="5483423"/>
            <a:ext cx="502920" cy="307777"/>
          </a:xfrm>
          <a:prstGeom prst="rect">
            <a:avLst/>
          </a:prstGeom>
          <a:noFill/>
        </p:spPr>
        <p:txBody>
          <a:bodyPr wrap="square" rtlCol="0">
            <a:spAutoFit/>
          </a:bodyPr>
          <a:lstStyle/>
          <a:p>
            <a:pPr algn="ctr" defTabSz="457200"/>
            <a:r>
              <a:rPr lang="en-US" sz="1400" b="1" dirty="0">
                <a:solidFill>
                  <a:prstClr val="black"/>
                </a:solidFill>
              </a:rPr>
              <a:t>104</a:t>
            </a:r>
          </a:p>
        </p:txBody>
      </p:sp>
      <p:sp>
        <p:nvSpPr>
          <p:cNvPr id="10" name="TextBox 9"/>
          <p:cNvSpPr txBox="1"/>
          <p:nvPr/>
        </p:nvSpPr>
        <p:spPr>
          <a:xfrm>
            <a:off x="4959117" y="5483423"/>
            <a:ext cx="502920" cy="307777"/>
          </a:xfrm>
          <a:prstGeom prst="rect">
            <a:avLst/>
          </a:prstGeom>
          <a:noFill/>
        </p:spPr>
        <p:txBody>
          <a:bodyPr wrap="square" rtlCol="0">
            <a:spAutoFit/>
          </a:bodyPr>
          <a:lstStyle/>
          <a:p>
            <a:pPr algn="ctr" defTabSz="457200"/>
            <a:r>
              <a:rPr lang="en-US" sz="1400" b="1" dirty="0">
                <a:solidFill>
                  <a:prstClr val="black"/>
                </a:solidFill>
              </a:rPr>
              <a:t>106</a:t>
            </a:r>
          </a:p>
        </p:txBody>
      </p:sp>
      <p:sp>
        <p:nvSpPr>
          <p:cNvPr id="11" name="TextBox 10"/>
          <p:cNvSpPr txBox="1"/>
          <p:nvPr/>
        </p:nvSpPr>
        <p:spPr>
          <a:xfrm>
            <a:off x="6001197" y="5483423"/>
            <a:ext cx="502920" cy="307777"/>
          </a:xfrm>
          <a:prstGeom prst="rect">
            <a:avLst/>
          </a:prstGeom>
          <a:noFill/>
        </p:spPr>
        <p:txBody>
          <a:bodyPr wrap="square" rtlCol="0">
            <a:spAutoFit/>
          </a:bodyPr>
          <a:lstStyle/>
          <a:p>
            <a:pPr algn="ctr" defTabSz="457200"/>
            <a:r>
              <a:rPr lang="en-US" sz="1400" b="1" dirty="0">
                <a:solidFill>
                  <a:prstClr val="black"/>
                </a:solidFill>
              </a:rPr>
              <a:t>101</a:t>
            </a:r>
          </a:p>
        </p:txBody>
      </p:sp>
      <p:sp>
        <p:nvSpPr>
          <p:cNvPr id="12" name="TextBox 11"/>
          <p:cNvSpPr txBox="1"/>
          <p:nvPr/>
        </p:nvSpPr>
        <p:spPr>
          <a:xfrm>
            <a:off x="7048111" y="5483423"/>
            <a:ext cx="502920" cy="307777"/>
          </a:xfrm>
          <a:prstGeom prst="rect">
            <a:avLst/>
          </a:prstGeom>
          <a:noFill/>
        </p:spPr>
        <p:txBody>
          <a:bodyPr wrap="square" rtlCol="0">
            <a:spAutoFit/>
          </a:bodyPr>
          <a:lstStyle/>
          <a:p>
            <a:pPr algn="ctr" defTabSz="457200"/>
            <a:r>
              <a:rPr lang="en-US" sz="1400" b="1" dirty="0">
                <a:solidFill>
                  <a:prstClr val="black"/>
                </a:solidFill>
              </a:rPr>
              <a:t>105</a:t>
            </a:r>
          </a:p>
        </p:txBody>
      </p:sp>
      <p:sp>
        <p:nvSpPr>
          <p:cNvPr id="13" name="TextBox 12"/>
          <p:cNvSpPr txBox="1"/>
          <p:nvPr/>
        </p:nvSpPr>
        <p:spPr>
          <a:xfrm>
            <a:off x="8089710" y="5483423"/>
            <a:ext cx="502920" cy="307777"/>
          </a:xfrm>
          <a:prstGeom prst="rect">
            <a:avLst/>
          </a:prstGeom>
          <a:noFill/>
        </p:spPr>
        <p:txBody>
          <a:bodyPr wrap="square" rtlCol="0">
            <a:spAutoFit/>
          </a:bodyPr>
          <a:lstStyle/>
          <a:p>
            <a:pPr algn="ctr" defTabSz="457200"/>
            <a:r>
              <a:rPr lang="en-US" sz="1400" b="1" dirty="0">
                <a:solidFill>
                  <a:prstClr val="black"/>
                </a:solidFill>
              </a:rPr>
              <a:t>101</a:t>
            </a:r>
          </a:p>
        </p:txBody>
      </p:sp>
      <p:sp>
        <p:nvSpPr>
          <p:cNvPr id="14" name="TextBox 13"/>
          <p:cNvSpPr txBox="1"/>
          <p:nvPr/>
        </p:nvSpPr>
        <p:spPr>
          <a:xfrm>
            <a:off x="228618" y="5506506"/>
            <a:ext cx="609582" cy="261610"/>
          </a:xfrm>
          <a:prstGeom prst="rect">
            <a:avLst/>
          </a:prstGeom>
          <a:noFill/>
        </p:spPr>
        <p:txBody>
          <a:bodyPr wrap="square" rtlCol="0">
            <a:spAutoFit/>
          </a:bodyPr>
          <a:lstStyle/>
          <a:p>
            <a:pPr defTabSz="457200"/>
            <a:r>
              <a:rPr lang="en-US" sz="1100" b="1" dirty="0">
                <a:solidFill>
                  <a:prstClr val="black"/>
                </a:solidFill>
              </a:rPr>
              <a:t>Index</a:t>
            </a:r>
          </a:p>
        </p:txBody>
      </p:sp>
      <p:sp>
        <p:nvSpPr>
          <p:cNvPr id="15" name="Rectangle 14"/>
          <p:cNvSpPr/>
          <p:nvPr/>
        </p:nvSpPr>
        <p:spPr>
          <a:xfrm>
            <a:off x="261548" y="5483423"/>
            <a:ext cx="8425252" cy="2846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1678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1440" y="352842"/>
            <a:ext cx="8701121" cy="586541"/>
          </a:xfrm>
        </p:spPr>
        <p:txBody>
          <a:bodyPr/>
          <a:lstStyle/>
          <a:p>
            <a:pPr>
              <a:lnSpc>
                <a:spcPts val="2800"/>
              </a:lnSpc>
            </a:pPr>
            <a:r>
              <a:rPr lang="en-US" sz="2600" spc="-100" dirty="0">
                <a:solidFill>
                  <a:srgbClr val="000000"/>
                </a:solidFill>
                <a:latin typeface="Trebuchet MS"/>
                <a:cs typeface="Trebuchet MS"/>
              </a:rPr>
              <a:t>Set-Top-Box VOD Is </a:t>
            </a:r>
            <a:r>
              <a:rPr lang="en-US" sz="2600" spc="-100" dirty="0" smtClean="0">
                <a:solidFill>
                  <a:srgbClr val="000000"/>
                </a:solidFill>
                <a:latin typeface="Trebuchet MS"/>
                <a:cs typeface="Trebuchet MS"/>
              </a:rPr>
              <a:t>One Of The </a:t>
            </a:r>
            <a:r>
              <a:rPr lang="en-US" sz="2600" spc="-100" dirty="0">
                <a:solidFill>
                  <a:srgbClr val="000000"/>
                </a:solidFill>
                <a:latin typeface="Trebuchet MS"/>
                <a:cs typeface="Trebuchet MS"/>
              </a:rPr>
              <a:t>Biggest </a:t>
            </a:r>
            <a:r>
              <a:rPr lang="en-US" sz="2600" spc="-100" dirty="0" smtClean="0">
                <a:solidFill>
                  <a:srgbClr val="000000"/>
                </a:solidFill>
                <a:latin typeface="Trebuchet MS"/>
                <a:cs typeface="Trebuchet MS"/>
              </a:rPr>
              <a:t>Areas </a:t>
            </a:r>
            <a:r>
              <a:rPr lang="en-US" sz="2600" spc="-100" dirty="0">
                <a:solidFill>
                  <a:srgbClr val="000000"/>
                </a:solidFill>
                <a:latin typeface="Trebuchet MS"/>
                <a:cs typeface="Trebuchet MS"/>
              </a:rPr>
              <a:t>Of Growth Within The VOD Advertising Ecosystem</a:t>
            </a:r>
          </a:p>
        </p:txBody>
      </p:sp>
      <p:sp>
        <p:nvSpPr>
          <p:cNvPr id="6" name="TextBox 5"/>
          <p:cNvSpPr txBox="1"/>
          <p:nvPr/>
        </p:nvSpPr>
        <p:spPr>
          <a:xfrm>
            <a:off x="314098" y="6604867"/>
            <a:ext cx="8763000" cy="246221"/>
          </a:xfrm>
          <a:prstGeom prst="rect">
            <a:avLst/>
          </a:prstGeom>
          <a:noFill/>
        </p:spPr>
        <p:txBody>
          <a:bodyPr wrap="square" rtlCol="0">
            <a:spAutoFit/>
          </a:bodyPr>
          <a:lstStyle/>
          <a:p>
            <a:pPr defTabSz="457200"/>
            <a:r>
              <a:rPr lang="en-US" sz="1000" dirty="0">
                <a:solidFill>
                  <a:prstClr val="black"/>
                </a:solidFill>
              </a:rPr>
              <a:t>Source: FreeWheel VMR Report, </a:t>
            </a:r>
            <a:r>
              <a:rPr lang="en-US" sz="1000" dirty="0" smtClean="0">
                <a:solidFill>
                  <a:prstClr val="black"/>
                </a:solidFill>
              </a:rPr>
              <a:t>Q4 </a:t>
            </a:r>
            <a:r>
              <a:rPr lang="en-US" sz="1000" dirty="0">
                <a:solidFill>
                  <a:prstClr val="black"/>
                </a:solidFill>
              </a:rPr>
              <a:t>2017; Ad View Composition and Growth by Device, U.S. </a:t>
            </a:r>
            <a:r>
              <a:rPr lang="en-US" sz="1000" dirty="0" smtClean="0">
                <a:solidFill>
                  <a:prstClr val="black"/>
                </a:solidFill>
              </a:rPr>
              <a:t>Q4 </a:t>
            </a:r>
            <a:r>
              <a:rPr lang="en-US" sz="1000" dirty="0">
                <a:solidFill>
                  <a:prstClr val="black"/>
                </a:solidFill>
              </a:rPr>
              <a:t>2013 – </a:t>
            </a:r>
            <a:r>
              <a:rPr lang="en-US" sz="1000" dirty="0" smtClean="0">
                <a:solidFill>
                  <a:prstClr val="black"/>
                </a:solidFill>
              </a:rPr>
              <a:t>Q4 </a:t>
            </a:r>
            <a:r>
              <a:rPr lang="en-US" sz="1000" dirty="0">
                <a:solidFill>
                  <a:prstClr val="black"/>
                </a:solidFill>
              </a:rPr>
              <a:t>2017.</a:t>
            </a:r>
          </a:p>
        </p:txBody>
      </p:sp>
      <p:graphicFrame>
        <p:nvGraphicFramePr>
          <p:cNvPr id="2" name="Chart 1"/>
          <p:cNvGraphicFramePr/>
          <p:nvPr>
            <p:extLst>
              <p:ext uri="{D42A27DB-BD31-4B8C-83A1-F6EECF244321}">
                <p14:modId xmlns:p14="http://schemas.microsoft.com/office/powerpoint/2010/main" val="2097561282"/>
              </p:ext>
            </p:extLst>
          </p:nvPr>
        </p:nvGraphicFramePr>
        <p:xfrm>
          <a:off x="548224" y="1839952"/>
          <a:ext cx="804755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765072" y="2542401"/>
            <a:ext cx="1326996" cy="276999"/>
          </a:xfrm>
          <a:prstGeom prst="rect">
            <a:avLst/>
          </a:prstGeom>
          <a:noFill/>
        </p:spPr>
        <p:txBody>
          <a:bodyPr wrap="square" rtlCol="0">
            <a:spAutoFit/>
          </a:bodyPr>
          <a:lstStyle/>
          <a:p>
            <a:pPr algn="ctr" defTabSz="457200"/>
            <a:r>
              <a:rPr lang="en-US" sz="1200" b="1" dirty="0" smtClean="0">
                <a:solidFill>
                  <a:prstClr val="white"/>
                </a:solidFill>
              </a:rPr>
              <a:t>+10% </a:t>
            </a:r>
            <a:r>
              <a:rPr lang="en-US" sz="1200" b="1" dirty="0">
                <a:solidFill>
                  <a:prstClr val="white"/>
                </a:solidFill>
              </a:rPr>
              <a:t>YOY</a:t>
            </a:r>
          </a:p>
        </p:txBody>
      </p:sp>
      <p:sp>
        <p:nvSpPr>
          <p:cNvPr id="8" name="TextBox 7"/>
          <p:cNvSpPr txBox="1"/>
          <p:nvPr/>
        </p:nvSpPr>
        <p:spPr>
          <a:xfrm>
            <a:off x="6765072" y="3200400"/>
            <a:ext cx="1326996" cy="276999"/>
          </a:xfrm>
          <a:prstGeom prst="rect">
            <a:avLst/>
          </a:prstGeom>
          <a:noFill/>
        </p:spPr>
        <p:txBody>
          <a:bodyPr wrap="square" rtlCol="0">
            <a:spAutoFit/>
          </a:bodyPr>
          <a:lstStyle/>
          <a:p>
            <a:pPr algn="ctr" defTabSz="457200"/>
            <a:r>
              <a:rPr lang="en-US" sz="1200" b="1" dirty="0">
                <a:solidFill>
                  <a:prstClr val="white"/>
                </a:solidFill>
              </a:rPr>
              <a:t>+</a:t>
            </a:r>
            <a:r>
              <a:rPr lang="en-US" sz="1200" b="1" dirty="0" smtClean="0">
                <a:solidFill>
                  <a:prstClr val="white"/>
                </a:solidFill>
              </a:rPr>
              <a:t>35% </a:t>
            </a:r>
            <a:r>
              <a:rPr lang="en-US" sz="1200" b="1" dirty="0">
                <a:solidFill>
                  <a:prstClr val="white"/>
                </a:solidFill>
              </a:rPr>
              <a:t>YOY</a:t>
            </a:r>
          </a:p>
        </p:txBody>
      </p:sp>
      <p:sp>
        <p:nvSpPr>
          <p:cNvPr id="9" name="TextBox 8"/>
          <p:cNvSpPr txBox="1"/>
          <p:nvPr/>
        </p:nvSpPr>
        <p:spPr>
          <a:xfrm>
            <a:off x="6765072" y="3886200"/>
            <a:ext cx="1326996" cy="276999"/>
          </a:xfrm>
          <a:prstGeom prst="rect">
            <a:avLst/>
          </a:prstGeom>
          <a:noFill/>
        </p:spPr>
        <p:txBody>
          <a:bodyPr wrap="square" rtlCol="0">
            <a:spAutoFit/>
          </a:bodyPr>
          <a:lstStyle/>
          <a:p>
            <a:pPr algn="ctr" defTabSz="457200"/>
            <a:r>
              <a:rPr lang="en-US" sz="1200" b="1" dirty="0" smtClean="0">
                <a:solidFill>
                  <a:prstClr val="white"/>
                </a:solidFill>
              </a:rPr>
              <a:t>+13% </a:t>
            </a:r>
            <a:r>
              <a:rPr lang="en-US" sz="1200" b="1" dirty="0">
                <a:solidFill>
                  <a:prstClr val="white"/>
                </a:solidFill>
              </a:rPr>
              <a:t>YOY</a:t>
            </a:r>
          </a:p>
        </p:txBody>
      </p:sp>
      <p:sp>
        <p:nvSpPr>
          <p:cNvPr id="10" name="TextBox 9"/>
          <p:cNvSpPr txBox="1"/>
          <p:nvPr/>
        </p:nvSpPr>
        <p:spPr>
          <a:xfrm>
            <a:off x="6765072" y="4572000"/>
            <a:ext cx="1326996" cy="276999"/>
          </a:xfrm>
          <a:prstGeom prst="rect">
            <a:avLst/>
          </a:prstGeom>
          <a:noFill/>
        </p:spPr>
        <p:txBody>
          <a:bodyPr wrap="square" rtlCol="0">
            <a:spAutoFit/>
          </a:bodyPr>
          <a:lstStyle/>
          <a:p>
            <a:pPr algn="ctr" defTabSz="457200"/>
            <a:r>
              <a:rPr lang="en-US" sz="1200" b="1" dirty="0" smtClean="0">
                <a:solidFill>
                  <a:prstClr val="white"/>
                </a:solidFill>
              </a:rPr>
              <a:t>+44% </a:t>
            </a:r>
            <a:r>
              <a:rPr lang="en-US" sz="1200" b="1" dirty="0">
                <a:solidFill>
                  <a:prstClr val="white"/>
                </a:solidFill>
              </a:rPr>
              <a:t>YOY</a:t>
            </a:r>
          </a:p>
        </p:txBody>
      </p:sp>
      <p:sp>
        <p:nvSpPr>
          <p:cNvPr id="11" name="TextBox 10"/>
          <p:cNvSpPr txBox="1"/>
          <p:nvPr/>
        </p:nvSpPr>
        <p:spPr>
          <a:xfrm>
            <a:off x="6765072" y="4980801"/>
            <a:ext cx="1326996" cy="276999"/>
          </a:xfrm>
          <a:prstGeom prst="rect">
            <a:avLst/>
          </a:prstGeom>
          <a:noFill/>
        </p:spPr>
        <p:txBody>
          <a:bodyPr wrap="square" rtlCol="0">
            <a:spAutoFit/>
          </a:bodyPr>
          <a:lstStyle/>
          <a:p>
            <a:pPr algn="ctr" defTabSz="457200"/>
            <a:r>
              <a:rPr lang="en-US" sz="1200" b="1" dirty="0">
                <a:solidFill>
                  <a:prstClr val="white"/>
                </a:solidFill>
              </a:rPr>
              <a:t>+</a:t>
            </a:r>
            <a:r>
              <a:rPr lang="en-US" sz="1200" b="1" dirty="0" smtClean="0">
                <a:solidFill>
                  <a:prstClr val="white"/>
                </a:solidFill>
              </a:rPr>
              <a:t>23% </a:t>
            </a:r>
            <a:r>
              <a:rPr lang="en-US" sz="1200" b="1" dirty="0">
                <a:solidFill>
                  <a:prstClr val="white"/>
                </a:solidFill>
              </a:rPr>
              <a:t>YOY</a:t>
            </a:r>
          </a:p>
        </p:txBody>
      </p:sp>
      <p:sp>
        <p:nvSpPr>
          <p:cNvPr id="4" name="TextBox 3"/>
          <p:cNvSpPr txBox="1"/>
          <p:nvPr/>
        </p:nvSpPr>
        <p:spPr>
          <a:xfrm>
            <a:off x="614061" y="1176443"/>
            <a:ext cx="7915878" cy="584775"/>
          </a:xfrm>
          <a:prstGeom prst="rect">
            <a:avLst/>
          </a:prstGeom>
          <a:noFill/>
        </p:spPr>
        <p:txBody>
          <a:bodyPr wrap="square" rtlCol="0">
            <a:spAutoFit/>
          </a:bodyPr>
          <a:lstStyle/>
          <a:p>
            <a:pPr algn="ctr" defTabSz="457200"/>
            <a:r>
              <a:rPr lang="en-US" sz="1600" dirty="0">
                <a:solidFill>
                  <a:prstClr val="black"/>
                </a:solidFill>
              </a:rPr>
              <a:t>Dynamically Inserted STB VOD Ads Increased </a:t>
            </a:r>
            <a:r>
              <a:rPr lang="en-US" sz="1600" dirty="0" smtClean="0">
                <a:solidFill>
                  <a:prstClr val="black"/>
                </a:solidFill>
              </a:rPr>
              <a:t>35% </a:t>
            </a:r>
            <a:r>
              <a:rPr lang="en-US" sz="1600" dirty="0">
                <a:solidFill>
                  <a:prstClr val="black"/>
                </a:solidFill>
              </a:rPr>
              <a:t>YOY, Accounting For </a:t>
            </a:r>
            <a:r>
              <a:rPr lang="en-US" sz="1600" dirty="0" smtClean="0">
                <a:solidFill>
                  <a:prstClr val="black"/>
                </a:solidFill>
              </a:rPr>
              <a:t>19% </a:t>
            </a:r>
            <a:r>
              <a:rPr lang="en-US" sz="1600" dirty="0">
                <a:solidFill>
                  <a:prstClr val="black"/>
                </a:solidFill>
              </a:rPr>
              <a:t>Of Total Share In </a:t>
            </a:r>
            <a:r>
              <a:rPr lang="en-US" sz="1600" dirty="0" smtClean="0">
                <a:solidFill>
                  <a:prstClr val="black"/>
                </a:solidFill>
              </a:rPr>
              <a:t>Q4 </a:t>
            </a:r>
            <a:r>
              <a:rPr lang="en-US" sz="1600" dirty="0">
                <a:solidFill>
                  <a:prstClr val="black"/>
                </a:solidFill>
              </a:rPr>
              <a:t>2017</a:t>
            </a:r>
          </a:p>
        </p:txBody>
      </p:sp>
      <p:sp>
        <p:nvSpPr>
          <p:cNvPr id="7" name="Up Arrow 6"/>
          <p:cNvSpPr/>
          <p:nvPr/>
        </p:nvSpPr>
        <p:spPr>
          <a:xfrm>
            <a:off x="8335100" y="2971800"/>
            <a:ext cx="389678" cy="46283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5252225" y="5515519"/>
            <a:ext cx="892097" cy="35931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393774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5" name="Title 1"/>
          <p:cNvSpPr txBox="1">
            <a:spLocks/>
          </p:cNvSpPr>
          <p:nvPr/>
        </p:nvSpPr>
        <p:spPr>
          <a:xfrm>
            <a:off x="457200" y="416156"/>
            <a:ext cx="8229600" cy="55267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2800"/>
              </a:lnSpc>
            </a:pPr>
            <a:r>
              <a:rPr lang="en-US" sz="2600" spc="-100" dirty="0">
                <a:solidFill>
                  <a:prstClr val="black"/>
                </a:solidFill>
                <a:cs typeface="Trebuchet MS"/>
              </a:rPr>
              <a:t>Time-Shifting: </a:t>
            </a:r>
            <a:r>
              <a:rPr lang="en-US" sz="2600" b="1" spc="-100" dirty="0">
                <a:solidFill>
                  <a:prstClr val="black"/>
                </a:solidFill>
                <a:cs typeface="Trebuchet MS"/>
              </a:rPr>
              <a:t>More</a:t>
            </a:r>
            <a:r>
              <a:rPr lang="en-US" sz="2600" spc="-100" dirty="0">
                <a:solidFill>
                  <a:prstClr val="black"/>
                </a:solidFill>
                <a:cs typeface="Trebuchet MS"/>
              </a:rPr>
              <a:t> Choices For Watching </a:t>
            </a:r>
            <a:r>
              <a:rPr lang="en-US" sz="2600" b="1" spc="-100" dirty="0">
                <a:solidFill>
                  <a:prstClr val="black"/>
                </a:solidFill>
                <a:cs typeface="Trebuchet MS"/>
              </a:rPr>
              <a:t>More</a:t>
            </a:r>
            <a:r>
              <a:rPr lang="en-US" sz="2600" spc="-100" dirty="0">
                <a:solidFill>
                  <a:prstClr val="black"/>
                </a:solidFill>
                <a:cs typeface="Trebuchet MS"/>
              </a:rPr>
              <a:t> Content</a:t>
            </a:r>
          </a:p>
        </p:txBody>
      </p:sp>
      <p:sp>
        <p:nvSpPr>
          <p:cNvPr id="6" name="Content Placeholder 2"/>
          <p:cNvSpPr txBox="1">
            <a:spLocks/>
          </p:cNvSpPr>
          <p:nvPr/>
        </p:nvSpPr>
        <p:spPr>
          <a:xfrm>
            <a:off x="380999" y="1295688"/>
            <a:ext cx="8458201" cy="41145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t>Time-Shifting refers to the ability of a consumer to access premium TV content when, where, and how it is most convenient for them. The options for time-shifting have grown, driven by the increasing demand consumers have to enjoy </a:t>
            </a:r>
            <a:r>
              <a:rPr lang="en-US" sz="1800" b="1" dirty="0"/>
              <a:t>more</a:t>
            </a:r>
            <a:r>
              <a:rPr lang="en-US" sz="1800" dirty="0"/>
              <a:t> content they love on their terms with </a:t>
            </a:r>
            <a:r>
              <a:rPr lang="en-US" sz="1800" b="1" dirty="0"/>
              <a:t>more</a:t>
            </a:r>
            <a:r>
              <a:rPr lang="en-US" sz="1800" dirty="0"/>
              <a:t> choices available to them. </a:t>
            </a:r>
          </a:p>
          <a:p>
            <a:pPr marL="0" indent="0" algn="ctr">
              <a:buFont typeface="Arial"/>
              <a:buNone/>
            </a:pPr>
            <a:endParaRPr lang="en-US" sz="2400" dirty="0"/>
          </a:p>
          <a:p>
            <a:pPr marL="0" indent="0" algn="ctr">
              <a:buFont typeface="Arial"/>
              <a:buNone/>
            </a:pPr>
            <a:r>
              <a:rPr lang="en-US" sz="1800" dirty="0"/>
              <a:t>This freedom of choice appeals to a wide range of viewers across age groups, income brackets and ethnicities, with each group having a specific preference on how they access content beyond live airings.</a:t>
            </a:r>
          </a:p>
          <a:p>
            <a:pPr marL="0" indent="0" algn="ctr">
              <a:buFont typeface="Arial"/>
              <a:buNone/>
            </a:pPr>
            <a:endParaRPr lang="en-US" sz="2400" dirty="0"/>
          </a:p>
          <a:p>
            <a:pPr marL="0" indent="0" algn="ctr">
              <a:buFont typeface="Arial"/>
              <a:buNone/>
            </a:pPr>
            <a:r>
              <a:rPr lang="en-US" sz="1800" dirty="0"/>
              <a:t>This three-report series will highlight the main ways consumers can time-shift their TV viewing: </a:t>
            </a:r>
            <a:r>
              <a:rPr lang="en-US" sz="1800" b="1" dirty="0"/>
              <a:t>DVR</a:t>
            </a:r>
            <a:r>
              <a:rPr lang="en-US" sz="1800" dirty="0"/>
              <a:t>, </a:t>
            </a:r>
            <a:r>
              <a:rPr lang="en-US" sz="1800" b="1" dirty="0"/>
              <a:t>Video-on-Demand (VOD)</a:t>
            </a:r>
            <a:r>
              <a:rPr lang="en-US" sz="1800" dirty="0"/>
              <a:t>, and </a:t>
            </a:r>
            <a:r>
              <a:rPr lang="en-US" sz="1800" b="1" dirty="0"/>
              <a:t>TV Everywhere (TVE)</a:t>
            </a:r>
            <a:r>
              <a:rPr lang="en-US" sz="1800" dirty="0"/>
              <a:t>. We will define each, size the landscape, discuss how many consumers are time-shifting, and review the profiles of time-shifting consumers.</a:t>
            </a:r>
          </a:p>
        </p:txBody>
      </p:sp>
    </p:spTree>
    <p:extLst>
      <p:ext uri="{BB962C8B-B14F-4D97-AF65-F5344CB8AC3E}">
        <p14:creationId xmlns:p14="http://schemas.microsoft.com/office/powerpoint/2010/main" val="168958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6945" y="330010"/>
            <a:ext cx="7910110" cy="586541"/>
          </a:xfrm>
        </p:spPr>
        <p:txBody>
          <a:bodyPr/>
          <a:lstStyle/>
          <a:p>
            <a:pPr>
              <a:lnSpc>
                <a:spcPts val="2800"/>
              </a:lnSpc>
            </a:pPr>
            <a:r>
              <a:rPr lang="en-US" sz="2600" spc="-100" dirty="0">
                <a:latin typeface="Trebuchet MS"/>
                <a:cs typeface="Trebuchet MS"/>
              </a:rPr>
              <a:t>In The Past Three Years, VOD Ad Impressions Have Increased Nearly Threefold</a:t>
            </a:r>
          </a:p>
        </p:txBody>
      </p:sp>
      <p:sp>
        <p:nvSpPr>
          <p:cNvPr id="6" name="TextBox 5"/>
          <p:cNvSpPr txBox="1"/>
          <p:nvPr/>
        </p:nvSpPr>
        <p:spPr>
          <a:xfrm>
            <a:off x="316441" y="6462655"/>
            <a:ext cx="7242149" cy="400110"/>
          </a:xfrm>
          <a:prstGeom prst="rect">
            <a:avLst/>
          </a:prstGeom>
          <a:noFill/>
        </p:spPr>
        <p:txBody>
          <a:bodyPr wrap="square" rtlCol="0">
            <a:spAutoFit/>
          </a:bodyPr>
          <a:lstStyle/>
          <a:p>
            <a:pPr defTabSz="457200"/>
            <a:r>
              <a:rPr lang="en-US" sz="1000" dirty="0">
                <a:solidFill>
                  <a:prstClr val="black"/>
                </a:solidFill>
              </a:rPr>
              <a:t>Source: 2018 Canoe Ventures, LLC. </a:t>
            </a:r>
            <a:r>
              <a:rPr lang="en-US" sz="1000" i="1" dirty="0">
                <a:solidFill>
                  <a:prstClr val="black"/>
                </a:solidFill>
              </a:rPr>
              <a:t>VOD Ad Impression: 2017 Full-Year Insights Report; </a:t>
            </a:r>
            <a:r>
              <a:rPr lang="en-US" sz="1000" dirty="0">
                <a:solidFill>
                  <a:prstClr val="black"/>
                </a:solidFill>
              </a:rPr>
              <a:t>January 2014 – December 2017</a:t>
            </a:r>
            <a:r>
              <a:rPr lang="en-US" sz="1000" i="1" dirty="0">
                <a:solidFill>
                  <a:prstClr val="black"/>
                </a:solidFill>
              </a:rPr>
              <a:t>. </a:t>
            </a:r>
            <a:r>
              <a:rPr lang="en-US" sz="1000" dirty="0">
                <a:solidFill>
                  <a:prstClr val="black"/>
                </a:solidFill>
              </a:rPr>
              <a:t>Impressions based on 36M households on Charter Spectrum, Comcast, and Cox.</a:t>
            </a:r>
          </a:p>
        </p:txBody>
      </p:sp>
      <p:sp>
        <p:nvSpPr>
          <p:cNvPr id="3" name="TextBox 2"/>
          <p:cNvSpPr txBox="1"/>
          <p:nvPr/>
        </p:nvSpPr>
        <p:spPr>
          <a:xfrm>
            <a:off x="6765072" y="2687428"/>
            <a:ext cx="1326996" cy="276999"/>
          </a:xfrm>
          <a:prstGeom prst="rect">
            <a:avLst/>
          </a:prstGeom>
          <a:noFill/>
        </p:spPr>
        <p:txBody>
          <a:bodyPr wrap="square" rtlCol="0">
            <a:spAutoFit/>
          </a:bodyPr>
          <a:lstStyle/>
          <a:p>
            <a:pPr algn="ctr" defTabSz="457200"/>
            <a:r>
              <a:rPr lang="en-US" sz="1200" b="1" dirty="0">
                <a:solidFill>
                  <a:prstClr val="white"/>
                </a:solidFill>
              </a:rPr>
              <a:t>-15% YOY</a:t>
            </a:r>
          </a:p>
        </p:txBody>
      </p:sp>
      <p:sp>
        <p:nvSpPr>
          <p:cNvPr id="8" name="TextBox 7"/>
          <p:cNvSpPr txBox="1"/>
          <p:nvPr/>
        </p:nvSpPr>
        <p:spPr>
          <a:xfrm>
            <a:off x="6765072" y="3386239"/>
            <a:ext cx="1326996" cy="276999"/>
          </a:xfrm>
          <a:prstGeom prst="rect">
            <a:avLst/>
          </a:prstGeom>
          <a:noFill/>
        </p:spPr>
        <p:txBody>
          <a:bodyPr wrap="square" rtlCol="0">
            <a:spAutoFit/>
          </a:bodyPr>
          <a:lstStyle/>
          <a:p>
            <a:pPr algn="ctr" defTabSz="457200"/>
            <a:r>
              <a:rPr lang="en-US" sz="1200" b="1" dirty="0">
                <a:solidFill>
                  <a:prstClr val="white"/>
                </a:solidFill>
              </a:rPr>
              <a:t>+34% YOY</a:t>
            </a:r>
          </a:p>
        </p:txBody>
      </p:sp>
      <p:sp>
        <p:nvSpPr>
          <p:cNvPr id="9" name="TextBox 8"/>
          <p:cNvSpPr txBox="1"/>
          <p:nvPr/>
        </p:nvSpPr>
        <p:spPr>
          <a:xfrm>
            <a:off x="6765072" y="4055314"/>
            <a:ext cx="1326996" cy="276999"/>
          </a:xfrm>
          <a:prstGeom prst="rect">
            <a:avLst/>
          </a:prstGeom>
          <a:noFill/>
        </p:spPr>
        <p:txBody>
          <a:bodyPr wrap="square" rtlCol="0">
            <a:spAutoFit/>
          </a:bodyPr>
          <a:lstStyle/>
          <a:p>
            <a:pPr algn="ctr" defTabSz="457200"/>
            <a:r>
              <a:rPr lang="en-US" sz="1200" b="1" dirty="0">
                <a:solidFill>
                  <a:prstClr val="white"/>
                </a:solidFill>
              </a:rPr>
              <a:t>+32% YOY</a:t>
            </a:r>
          </a:p>
        </p:txBody>
      </p:sp>
      <p:sp>
        <p:nvSpPr>
          <p:cNvPr id="10" name="TextBox 9"/>
          <p:cNvSpPr txBox="1"/>
          <p:nvPr/>
        </p:nvSpPr>
        <p:spPr>
          <a:xfrm>
            <a:off x="6765072" y="4690934"/>
            <a:ext cx="1326996" cy="276999"/>
          </a:xfrm>
          <a:prstGeom prst="rect">
            <a:avLst/>
          </a:prstGeom>
          <a:noFill/>
        </p:spPr>
        <p:txBody>
          <a:bodyPr wrap="square" rtlCol="0">
            <a:spAutoFit/>
          </a:bodyPr>
          <a:lstStyle/>
          <a:p>
            <a:pPr algn="ctr" defTabSz="457200"/>
            <a:r>
              <a:rPr lang="en-US" sz="1200" b="1" dirty="0">
                <a:solidFill>
                  <a:prstClr val="white"/>
                </a:solidFill>
              </a:rPr>
              <a:t>+14% YOY</a:t>
            </a:r>
          </a:p>
        </p:txBody>
      </p:sp>
      <p:sp>
        <p:nvSpPr>
          <p:cNvPr id="11" name="TextBox 10"/>
          <p:cNvSpPr txBox="1"/>
          <p:nvPr/>
        </p:nvSpPr>
        <p:spPr>
          <a:xfrm>
            <a:off x="6765072" y="5047774"/>
            <a:ext cx="1326996" cy="276999"/>
          </a:xfrm>
          <a:prstGeom prst="rect">
            <a:avLst/>
          </a:prstGeom>
          <a:noFill/>
        </p:spPr>
        <p:txBody>
          <a:bodyPr wrap="square" rtlCol="0">
            <a:spAutoFit/>
          </a:bodyPr>
          <a:lstStyle/>
          <a:p>
            <a:pPr algn="ctr" defTabSz="457200"/>
            <a:r>
              <a:rPr lang="en-US" sz="1200" b="1" dirty="0">
                <a:solidFill>
                  <a:prstClr val="white"/>
                </a:solidFill>
              </a:rPr>
              <a:t>+2% YOY</a:t>
            </a:r>
          </a:p>
        </p:txBody>
      </p:sp>
      <p:graphicFrame>
        <p:nvGraphicFramePr>
          <p:cNvPr id="7" name="Chart 6"/>
          <p:cNvGraphicFramePr/>
          <p:nvPr>
            <p:extLst>
              <p:ext uri="{D42A27DB-BD31-4B8C-83A1-F6EECF244321}">
                <p14:modId xmlns:p14="http://schemas.microsoft.com/office/powerpoint/2010/main" val="1600560830"/>
              </p:ext>
            </p:extLst>
          </p:nvPr>
        </p:nvGraphicFramePr>
        <p:xfrm>
          <a:off x="395076" y="1397000"/>
          <a:ext cx="835384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316220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917" y="6482471"/>
            <a:ext cx="7242149" cy="400110"/>
          </a:xfrm>
          <a:prstGeom prst="rect">
            <a:avLst/>
          </a:prstGeom>
          <a:noFill/>
        </p:spPr>
        <p:txBody>
          <a:bodyPr wrap="square" rtlCol="0">
            <a:spAutoFit/>
          </a:bodyPr>
          <a:lstStyle/>
          <a:p>
            <a:pPr defTabSz="457200"/>
            <a:r>
              <a:rPr lang="en-US" sz="1000" dirty="0">
                <a:solidFill>
                  <a:prstClr val="black"/>
                </a:solidFill>
              </a:rPr>
              <a:t>Source: 2018 Canoe Ventures, LLC. </a:t>
            </a:r>
            <a:r>
              <a:rPr lang="en-US" sz="1000" i="1" dirty="0">
                <a:solidFill>
                  <a:prstClr val="black"/>
                </a:solidFill>
              </a:rPr>
              <a:t>VOD Ad Impression: 2017 Full-Year Insights Report; </a:t>
            </a:r>
            <a:r>
              <a:rPr lang="en-US" sz="1000" dirty="0">
                <a:solidFill>
                  <a:prstClr val="black"/>
                </a:solidFill>
              </a:rPr>
              <a:t>January 2014 – December 2017</a:t>
            </a:r>
            <a:r>
              <a:rPr lang="en-US" sz="1000" i="1" dirty="0">
                <a:solidFill>
                  <a:prstClr val="black"/>
                </a:solidFill>
              </a:rPr>
              <a:t>. </a:t>
            </a:r>
            <a:r>
              <a:rPr lang="en-US" sz="1000" dirty="0">
                <a:solidFill>
                  <a:prstClr val="black"/>
                </a:solidFill>
              </a:rPr>
              <a:t>Impressions based on 36M households on Charter Spectrum, Comcast, and Cox.</a:t>
            </a:r>
          </a:p>
        </p:txBody>
      </p:sp>
      <p:sp>
        <p:nvSpPr>
          <p:cNvPr id="6" name="Title 1"/>
          <p:cNvSpPr>
            <a:spLocks noGrp="1"/>
          </p:cNvSpPr>
          <p:nvPr>
            <p:ph type="title"/>
          </p:nvPr>
        </p:nvSpPr>
        <p:spPr>
          <a:xfrm>
            <a:off x="616945" y="304800"/>
            <a:ext cx="7910110" cy="440677"/>
          </a:xfrm>
        </p:spPr>
        <p:txBody>
          <a:bodyPr/>
          <a:lstStyle/>
          <a:p>
            <a:pPr>
              <a:lnSpc>
                <a:spcPts val="2800"/>
              </a:lnSpc>
            </a:pPr>
            <a:r>
              <a:rPr lang="en-US" sz="2600" spc="-100" dirty="0">
                <a:solidFill>
                  <a:srgbClr val="000000"/>
                </a:solidFill>
                <a:latin typeface="Trebuchet MS"/>
              </a:rPr>
              <a:t>Weekends Deliver More Ad Impressions On An Average Daily Basis Than Weekdays </a:t>
            </a:r>
          </a:p>
        </p:txBody>
      </p:sp>
      <p:graphicFrame>
        <p:nvGraphicFramePr>
          <p:cNvPr id="7" name="Chart 6"/>
          <p:cNvGraphicFramePr/>
          <p:nvPr>
            <p:extLst>
              <p:ext uri="{D42A27DB-BD31-4B8C-83A1-F6EECF244321}">
                <p14:modId xmlns:p14="http://schemas.microsoft.com/office/powerpoint/2010/main" val="4044008146"/>
              </p:ext>
            </p:extLst>
          </p:nvPr>
        </p:nvGraphicFramePr>
        <p:xfrm>
          <a:off x="424542" y="1828800"/>
          <a:ext cx="829491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9" name="TextBox 8">
            <a:extLst>
              <a:ext uri="{FF2B5EF4-FFF2-40B4-BE49-F238E27FC236}">
                <a16:creationId xmlns="" xmlns:a16="http://schemas.microsoft.com/office/drawing/2014/main" id="{A5C93771-FB88-45FB-BCF0-102E088EE86A}"/>
              </a:ext>
            </a:extLst>
          </p:cNvPr>
          <p:cNvSpPr txBox="1"/>
          <p:nvPr/>
        </p:nvSpPr>
        <p:spPr>
          <a:xfrm>
            <a:off x="381000" y="1219200"/>
            <a:ext cx="8382000" cy="646331"/>
          </a:xfrm>
          <a:prstGeom prst="rect">
            <a:avLst/>
          </a:prstGeom>
          <a:noFill/>
        </p:spPr>
        <p:txBody>
          <a:bodyPr wrap="square" rtlCol="0">
            <a:spAutoFit/>
          </a:bodyPr>
          <a:lstStyle/>
          <a:p>
            <a:pPr algn="ctr"/>
            <a:r>
              <a:rPr lang="en-US" dirty="0"/>
              <a:t>Heavier Use On Weekends Demonstrates VOD Viewers’ Motivation To Watch On Their Own Time</a:t>
            </a:r>
          </a:p>
        </p:txBody>
      </p:sp>
    </p:spTree>
    <p:extLst>
      <p:ext uri="{BB962C8B-B14F-4D97-AF65-F5344CB8AC3E}">
        <p14:creationId xmlns:p14="http://schemas.microsoft.com/office/powerpoint/2010/main" val="307743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617" y="6482471"/>
            <a:ext cx="7242149" cy="400110"/>
          </a:xfrm>
          <a:prstGeom prst="rect">
            <a:avLst/>
          </a:prstGeom>
          <a:noFill/>
        </p:spPr>
        <p:txBody>
          <a:bodyPr wrap="square" rtlCol="0">
            <a:spAutoFit/>
          </a:bodyPr>
          <a:lstStyle/>
          <a:p>
            <a:pPr defTabSz="457200"/>
            <a:r>
              <a:rPr lang="en-US" sz="1000" dirty="0">
                <a:solidFill>
                  <a:prstClr val="black"/>
                </a:solidFill>
              </a:rPr>
              <a:t>Source: 2018 Canoe Ventures, LLC. </a:t>
            </a:r>
            <a:r>
              <a:rPr lang="en-US" sz="1000" i="1" dirty="0">
                <a:solidFill>
                  <a:prstClr val="black"/>
                </a:solidFill>
              </a:rPr>
              <a:t>VOD Ad Impression: 2017 Full-Year Insights Report; </a:t>
            </a:r>
            <a:r>
              <a:rPr lang="en-US" sz="1000" dirty="0">
                <a:solidFill>
                  <a:prstClr val="black"/>
                </a:solidFill>
              </a:rPr>
              <a:t>January 2014 – December 2017</a:t>
            </a:r>
            <a:r>
              <a:rPr lang="en-US" sz="1000" i="1" dirty="0">
                <a:solidFill>
                  <a:prstClr val="black"/>
                </a:solidFill>
              </a:rPr>
              <a:t>. </a:t>
            </a:r>
            <a:r>
              <a:rPr lang="en-US" sz="1000" dirty="0">
                <a:solidFill>
                  <a:prstClr val="black"/>
                </a:solidFill>
              </a:rPr>
              <a:t>Impressions based on 36M households on Charter Spectrum, Comcast, and Cox.</a:t>
            </a:r>
          </a:p>
        </p:txBody>
      </p:sp>
      <p:sp>
        <p:nvSpPr>
          <p:cNvPr id="6" name="Title 1"/>
          <p:cNvSpPr>
            <a:spLocks noGrp="1"/>
          </p:cNvSpPr>
          <p:nvPr>
            <p:ph type="title"/>
          </p:nvPr>
        </p:nvSpPr>
        <p:spPr>
          <a:xfrm>
            <a:off x="616945" y="330010"/>
            <a:ext cx="7910110" cy="586541"/>
          </a:xfrm>
        </p:spPr>
        <p:txBody>
          <a:bodyPr/>
          <a:lstStyle/>
          <a:p>
            <a:pPr>
              <a:lnSpc>
                <a:spcPts val="2800"/>
              </a:lnSpc>
            </a:pPr>
            <a:r>
              <a:rPr lang="en-US" sz="2600" spc="-100" dirty="0">
                <a:solidFill>
                  <a:srgbClr val="000000"/>
                </a:solidFill>
                <a:latin typeface="Trebuchet MS"/>
                <a:cs typeface="Trebuchet MS"/>
              </a:rPr>
              <a:t>The Majority Of Ad Impressions Are Available In The Mid-Roll Ad Break</a:t>
            </a:r>
          </a:p>
        </p:txBody>
      </p:sp>
      <p:graphicFrame>
        <p:nvGraphicFramePr>
          <p:cNvPr id="2" name="Chart 1"/>
          <p:cNvGraphicFramePr/>
          <p:nvPr>
            <p:extLst>
              <p:ext uri="{D42A27DB-BD31-4B8C-83A1-F6EECF244321}">
                <p14:modId xmlns:p14="http://schemas.microsoft.com/office/powerpoint/2010/main" val="706729017"/>
              </p:ext>
            </p:extLst>
          </p:nvPr>
        </p:nvGraphicFramePr>
        <p:xfrm>
          <a:off x="440872" y="1397000"/>
          <a:ext cx="826225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408880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917" y="6482471"/>
            <a:ext cx="7242149" cy="400110"/>
          </a:xfrm>
          <a:prstGeom prst="rect">
            <a:avLst/>
          </a:prstGeom>
          <a:noFill/>
        </p:spPr>
        <p:txBody>
          <a:bodyPr wrap="square" rtlCol="0">
            <a:spAutoFit/>
          </a:bodyPr>
          <a:lstStyle/>
          <a:p>
            <a:pPr defTabSz="457200"/>
            <a:r>
              <a:rPr lang="en-US" sz="1000" dirty="0">
                <a:solidFill>
                  <a:prstClr val="black"/>
                </a:solidFill>
              </a:rPr>
              <a:t>Source: 2018 Canoe Ventures, LLC. </a:t>
            </a:r>
            <a:r>
              <a:rPr lang="en-US" sz="1000" i="1" dirty="0">
                <a:solidFill>
                  <a:prstClr val="black"/>
                </a:solidFill>
              </a:rPr>
              <a:t>VOD Ad Impression: 2017 Full-Year Insights Report; </a:t>
            </a:r>
            <a:r>
              <a:rPr lang="en-US" sz="1000" dirty="0">
                <a:solidFill>
                  <a:prstClr val="black"/>
                </a:solidFill>
              </a:rPr>
              <a:t>January 2014 – December 2017</a:t>
            </a:r>
            <a:r>
              <a:rPr lang="en-US" sz="1000" i="1" dirty="0">
                <a:solidFill>
                  <a:prstClr val="black"/>
                </a:solidFill>
              </a:rPr>
              <a:t>. </a:t>
            </a:r>
            <a:r>
              <a:rPr lang="en-US" sz="1000" dirty="0">
                <a:solidFill>
                  <a:prstClr val="black"/>
                </a:solidFill>
              </a:rPr>
              <a:t>Impressions based on 36M households on Charter Spectrum, Comcast, and Cox.</a:t>
            </a:r>
          </a:p>
        </p:txBody>
      </p:sp>
      <p:sp>
        <p:nvSpPr>
          <p:cNvPr id="6" name="Title 1"/>
          <p:cNvSpPr>
            <a:spLocks noGrp="1"/>
          </p:cNvSpPr>
          <p:nvPr>
            <p:ph type="title"/>
          </p:nvPr>
        </p:nvSpPr>
        <p:spPr>
          <a:xfrm>
            <a:off x="221440" y="384440"/>
            <a:ext cx="8701121" cy="726043"/>
          </a:xfrm>
        </p:spPr>
        <p:txBody>
          <a:bodyPr/>
          <a:lstStyle/>
          <a:p>
            <a:pPr>
              <a:lnSpc>
                <a:spcPts val="2800"/>
              </a:lnSpc>
            </a:pPr>
            <a:r>
              <a:rPr lang="en-US" sz="2600" spc="-100" dirty="0">
                <a:solidFill>
                  <a:srgbClr val="000000"/>
                </a:solidFill>
                <a:latin typeface="Trebuchet MS"/>
              </a:rPr>
              <a:t>On Average, There Is Very Little Clutter Within VOD Pod Breaks Which Allows For More Focused Attention To Ads</a:t>
            </a:r>
          </a:p>
        </p:txBody>
      </p:sp>
      <p:graphicFrame>
        <p:nvGraphicFramePr>
          <p:cNvPr id="7" name="Chart 6"/>
          <p:cNvGraphicFramePr/>
          <p:nvPr>
            <p:extLst>
              <p:ext uri="{D42A27DB-BD31-4B8C-83A1-F6EECF244321}">
                <p14:modId xmlns:p14="http://schemas.microsoft.com/office/powerpoint/2010/main" val="4012269491"/>
              </p:ext>
            </p:extLst>
          </p:nvPr>
        </p:nvGraphicFramePr>
        <p:xfrm>
          <a:off x="440872" y="1843315"/>
          <a:ext cx="8262257" cy="37192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2" name="TextBox 1">
            <a:extLst>
              <a:ext uri="{FF2B5EF4-FFF2-40B4-BE49-F238E27FC236}">
                <a16:creationId xmlns="" xmlns:a16="http://schemas.microsoft.com/office/drawing/2014/main" id="{A5C93771-FB88-45FB-BCF0-102E088EE86A}"/>
              </a:ext>
            </a:extLst>
          </p:cNvPr>
          <p:cNvSpPr txBox="1"/>
          <p:nvPr/>
        </p:nvSpPr>
        <p:spPr>
          <a:xfrm>
            <a:off x="381000" y="1371600"/>
            <a:ext cx="8382000" cy="369332"/>
          </a:xfrm>
          <a:prstGeom prst="rect">
            <a:avLst/>
          </a:prstGeom>
          <a:noFill/>
        </p:spPr>
        <p:txBody>
          <a:bodyPr wrap="square" rtlCol="0">
            <a:spAutoFit/>
          </a:bodyPr>
          <a:lstStyle/>
          <a:p>
            <a:pPr algn="ctr"/>
            <a:r>
              <a:rPr lang="en-US" dirty="0"/>
              <a:t>VOD Offers A Level Of Premium Exclusivity To Advertisers By Pod Break</a:t>
            </a:r>
          </a:p>
        </p:txBody>
      </p:sp>
    </p:spTree>
    <p:extLst>
      <p:ext uri="{BB962C8B-B14F-4D97-AF65-F5344CB8AC3E}">
        <p14:creationId xmlns:p14="http://schemas.microsoft.com/office/powerpoint/2010/main" val="217422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98981" y="4775700"/>
            <a:ext cx="5979166" cy="584917"/>
          </a:xfrm>
          <a:prstGeom prst="rect">
            <a:avLst/>
          </a:prstGeom>
        </p:spPr>
        <p:txBody>
          <a:bodyPr anchor="t" anchorCtr="0">
            <a:noAutofit/>
          </a:bodyPr>
          <a:lstStyle>
            <a:lvl1pPr algn="ctr">
              <a:lnSpc>
                <a:spcPts val="3800"/>
              </a:lnSpc>
              <a:spcBef>
                <a:spcPct val="0"/>
              </a:spcBef>
              <a:buNone/>
              <a:defRPr sz="3600" b="1" cap="none" spc="-100">
                <a:latin typeface="+mj-lt"/>
                <a:ea typeface="+mj-ea"/>
                <a:cs typeface="+mj-cs"/>
              </a:defRPr>
            </a:lvl1pPr>
          </a:lstStyle>
          <a:p>
            <a:pPr marL="0" marR="0" lvl="0" indent="0" algn="ctr" defTabSz="457200" rtl="0" eaLnBrk="1" fontAlgn="auto" latinLnBrk="0" hangingPunct="1">
              <a:lnSpc>
                <a:spcPts val="38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black"/>
                </a:solidFill>
                <a:effectLst/>
                <a:uLnTx/>
                <a:uFillTx/>
                <a:latin typeface="Trebuchet MS"/>
                <a:ea typeface="+mj-ea"/>
                <a:cs typeface="+mj-cs"/>
              </a:rPr>
              <a:t>Time-Shifting Segmentation</a:t>
            </a:r>
          </a:p>
        </p:txBody>
      </p:sp>
    </p:spTree>
    <p:extLst>
      <p:ext uri="{BB962C8B-B14F-4D97-AF65-F5344CB8AC3E}">
        <p14:creationId xmlns:p14="http://schemas.microsoft.com/office/powerpoint/2010/main" val="228087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67670" y="228600"/>
            <a:ext cx="8408661" cy="456750"/>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defTabSz="457200"/>
            <a:r>
              <a:rPr lang="en-US" dirty="0"/>
              <a:t>VOD Viewers Are Likely To Be Affluent Adults Who Enjoy Binge-Watch Programming With Their Kids </a:t>
            </a:r>
          </a:p>
        </p:txBody>
      </p:sp>
      <p:sp>
        <p:nvSpPr>
          <p:cNvPr id="31" name="TextBox 30"/>
          <p:cNvSpPr txBox="1"/>
          <p:nvPr/>
        </p:nvSpPr>
        <p:spPr>
          <a:xfrm>
            <a:off x="1418202" y="1005100"/>
            <a:ext cx="1828800" cy="307777"/>
          </a:xfrm>
          <a:prstGeom prst="rect">
            <a:avLst/>
          </a:prstGeom>
          <a:noFill/>
        </p:spPr>
        <p:txBody>
          <a:bodyPr wrap="square" rtlCol="0">
            <a:spAutoFit/>
          </a:bodyPr>
          <a:lstStyle/>
          <a:p>
            <a:pPr algn="ctr"/>
            <a:r>
              <a:rPr lang="en-US" sz="1400" b="1" u="sng" dirty="0">
                <a:solidFill>
                  <a:prstClr val="white">
                    <a:lumMod val="65000"/>
                  </a:prstClr>
                </a:solidFill>
              </a:rPr>
              <a:t>DVR User</a:t>
            </a:r>
          </a:p>
        </p:txBody>
      </p:sp>
      <p:sp>
        <p:nvSpPr>
          <p:cNvPr id="5" name="Rectangle 4"/>
          <p:cNvSpPr/>
          <p:nvPr/>
        </p:nvSpPr>
        <p:spPr>
          <a:xfrm>
            <a:off x="1230536" y="22623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Drama, Reality, Thrillers &amp; Soap Operas</a:t>
            </a:r>
          </a:p>
        </p:txBody>
      </p:sp>
      <p:sp>
        <p:nvSpPr>
          <p:cNvPr id="15" name="Rectangle 14"/>
          <p:cNvSpPr/>
          <p:nvPr/>
        </p:nvSpPr>
        <p:spPr>
          <a:xfrm>
            <a:off x="1230536" y="3214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Throughout the day, with the majority occurring outside of Primetime</a:t>
            </a:r>
          </a:p>
        </p:txBody>
      </p:sp>
      <p:sp>
        <p:nvSpPr>
          <p:cNvPr id="18" name="Rectangle 17"/>
          <p:cNvSpPr/>
          <p:nvPr/>
        </p:nvSpPr>
        <p:spPr>
          <a:xfrm>
            <a:off x="1230536" y="41673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Convenience and watching on their own time</a:t>
            </a:r>
          </a:p>
        </p:txBody>
      </p:sp>
      <p:sp>
        <p:nvSpPr>
          <p:cNvPr id="21" name="Rectangle 20"/>
          <p:cNvSpPr/>
          <p:nvPr/>
        </p:nvSpPr>
        <p:spPr>
          <a:xfrm>
            <a:off x="1230536" y="5119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On a TV through a set-top-box recorder or on mobile devices via Cloud DVR through an MVPD </a:t>
            </a:r>
          </a:p>
        </p:txBody>
      </p:sp>
      <p:sp>
        <p:nvSpPr>
          <p:cNvPr id="37" name="Rectangle 36"/>
          <p:cNvSpPr/>
          <p:nvPr/>
        </p:nvSpPr>
        <p:spPr>
          <a:xfrm>
            <a:off x="1230536" y="1309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prstClr val="white">
                    <a:lumMod val="65000"/>
                  </a:prstClr>
                </a:solidFill>
              </a:rPr>
              <a:t>Slightly older than VOD viewers &amp; more affluent than TVE users</a:t>
            </a:r>
          </a:p>
          <a:p>
            <a:pPr algn="ctr"/>
            <a:r>
              <a:rPr lang="en-US" sz="1000" b="1" dirty="0">
                <a:solidFill>
                  <a:prstClr val="white">
                    <a:lumMod val="65000"/>
                  </a:prstClr>
                </a:solidFill>
              </a:rPr>
              <a:t>Median Age: 47</a:t>
            </a:r>
          </a:p>
          <a:p>
            <a:pPr algn="ctr"/>
            <a:r>
              <a:rPr lang="en-US" sz="1000" b="1" dirty="0">
                <a:solidFill>
                  <a:prstClr val="white">
                    <a:lumMod val="65000"/>
                  </a:prstClr>
                </a:solidFill>
              </a:rPr>
              <a:t>Average HHI: $92K</a:t>
            </a:r>
            <a:r>
              <a:rPr lang="en-US" sz="1100" b="1" dirty="0">
                <a:solidFill>
                  <a:prstClr val="white">
                    <a:lumMod val="65000"/>
                  </a:prstClr>
                </a:solidFill>
              </a:rPr>
              <a:t> </a:t>
            </a:r>
          </a:p>
        </p:txBody>
      </p:sp>
      <p:sp>
        <p:nvSpPr>
          <p:cNvPr id="6" name="Rectangle 5"/>
          <p:cNvSpPr/>
          <p:nvPr/>
        </p:nvSpPr>
        <p:spPr>
          <a:xfrm>
            <a:off x="3666102" y="2262341"/>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General Entertainment &amp; Kids Programming</a:t>
            </a:r>
          </a:p>
        </p:txBody>
      </p:sp>
      <p:sp>
        <p:nvSpPr>
          <p:cNvPr id="16" name="Rectangle 15"/>
          <p:cNvSpPr/>
          <p:nvPr/>
        </p:nvSpPr>
        <p:spPr>
          <a:xfrm>
            <a:off x="3666102" y="3214841"/>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On their own time, when they can binge-watch multiple episodes</a:t>
            </a:r>
          </a:p>
        </p:txBody>
      </p:sp>
      <p:sp>
        <p:nvSpPr>
          <p:cNvPr id="19" name="Rectangle 18"/>
          <p:cNvSpPr/>
          <p:nvPr/>
        </p:nvSpPr>
        <p:spPr>
          <a:xfrm>
            <a:off x="3666102" y="4167341"/>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Convenience and having a range of content available</a:t>
            </a:r>
          </a:p>
        </p:txBody>
      </p:sp>
      <p:sp>
        <p:nvSpPr>
          <p:cNvPr id="22" name="Rectangle 21"/>
          <p:cNvSpPr/>
          <p:nvPr/>
        </p:nvSpPr>
        <p:spPr>
          <a:xfrm>
            <a:off x="3666102" y="5119841"/>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On a TV viewed through MVPDs (Cable, Telco or Satellite Provider) via their set-top-box</a:t>
            </a:r>
          </a:p>
        </p:txBody>
      </p:sp>
      <p:sp>
        <p:nvSpPr>
          <p:cNvPr id="38" name="Rectangle 37"/>
          <p:cNvSpPr/>
          <p:nvPr/>
        </p:nvSpPr>
        <p:spPr>
          <a:xfrm>
            <a:off x="3666102" y="1309841"/>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prstClr val="black"/>
                </a:solidFill>
              </a:rPr>
              <a:t>Younger than DVR users &amp; the most affluent &amp; educated </a:t>
            </a:r>
            <a:r>
              <a:rPr lang="en-US" sz="1000" b="1" dirty="0">
                <a:solidFill>
                  <a:prstClr val="black"/>
                </a:solidFill>
              </a:rPr>
              <a:t>Median Age: 43</a:t>
            </a:r>
          </a:p>
          <a:p>
            <a:pPr algn="ctr"/>
            <a:r>
              <a:rPr lang="en-US" sz="1000" b="1" dirty="0">
                <a:solidFill>
                  <a:prstClr val="black"/>
                </a:solidFill>
              </a:rPr>
              <a:t>Average HHI: $93K</a:t>
            </a:r>
          </a:p>
        </p:txBody>
      </p:sp>
      <p:sp>
        <p:nvSpPr>
          <p:cNvPr id="41" name="TextBox 40"/>
          <p:cNvSpPr txBox="1"/>
          <p:nvPr/>
        </p:nvSpPr>
        <p:spPr>
          <a:xfrm>
            <a:off x="3853768" y="1005550"/>
            <a:ext cx="1828800" cy="307777"/>
          </a:xfrm>
          <a:prstGeom prst="rect">
            <a:avLst/>
          </a:prstGeom>
          <a:noFill/>
        </p:spPr>
        <p:txBody>
          <a:bodyPr wrap="square" rtlCol="0">
            <a:spAutoFit/>
          </a:bodyPr>
          <a:lstStyle/>
          <a:p>
            <a:pPr algn="ctr"/>
            <a:r>
              <a:rPr lang="en-US" sz="1400" b="1" u="sng" dirty="0">
                <a:solidFill>
                  <a:prstClr val="black"/>
                </a:solidFill>
              </a:rPr>
              <a:t>VOD Viewer</a:t>
            </a:r>
          </a:p>
        </p:txBody>
      </p:sp>
      <p:sp>
        <p:nvSpPr>
          <p:cNvPr id="7" name="Rectangle 6"/>
          <p:cNvSpPr/>
          <p:nvPr/>
        </p:nvSpPr>
        <p:spPr>
          <a:xfrm>
            <a:off x="6101668" y="22623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Live TV &amp; Sports, Library Content, Exclusive Content, &amp; Current Episodes</a:t>
            </a:r>
          </a:p>
        </p:txBody>
      </p:sp>
      <p:sp>
        <p:nvSpPr>
          <p:cNvPr id="17" name="Rectangle 16"/>
          <p:cNvSpPr/>
          <p:nvPr/>
        </p:nvSpPr>
        <p:spPr>
          <a:xfrm>
            <a:off x="6101668" y="3214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Whenever &amp; Wherever</a:t>
            </a:r>
          </a:p>
        </p:txBody>
      </p:sp>
      <p:sp>
        <p:nvSpPr>
          <p:cNvPr id="20" name="Rectangle 19"/>
          <p:cNvSpPr/>
          <p:nvPr/>
        </p:nvSpPr>
        <p:spPr>
          <a:xfrm>
            <a:off x="6101668" y="41673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Binge-watching premium content on the go</a:t>
            </a:r>
          </a:p>
        </p:txBody>
      </p:sp>
      <p:sp>
        <p:nvSpPr>
          <p:cNvPr id="23" name="Rectangle 22"/>
          <p:cNvSpPr/>
          <p:nvPr/>
        </p:nvSpPr>
        <p:spPr>
          <a:xfrm>
            <a:off x="6101668" y="5119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white">
                    <a:lumMod val="65000"/>
                  </a:prstClr>
                </a:solidFill>
              </a:rPr>
              <a:t>Across devices through either a broadcast or cable programmer or an MVPD app</a:t>
            </a:r>
          </a:p>
        </p:txBody>
      </p:sp>
      <p:sp>
        <p:nvSpPr>
          <p:cNvPr id="39" name="Rectangle 38"/>
          <p:cNvSpPr/>
          <p:nvPr/>
        </p:nvSpPr>
        <p:spPr>
          <a:xfrm>
            <a:off x="6101668" y="1309841"/>
            <a:ext cx="2204132" cy="7475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prstClr val="white">
                    <a:lumMod val="65000"/>
                  </a:prstClr>
                </a:solidFill>
              </a:rPr>
              <a:t>The youngest and most ethnically diverse viewers</a:t>
            </a:r>
          </a:p>
          <a:p>
            <a:pPr algn="ctr"/>
            <a:r>
              <a:rPr lang="en-US" sz="1000" b="1" dirty="0">
                <a:solidFill>
                  <a:prstClr val="white">
                    <a:lumMod val="65000"/>
                  </a:prstClr>
                </a:solidFill>
              </a:rPr>
              <a:t>Median Age: 39</a:t>
            </a:r>
          </a:p>
          <a:p>
            <a:pPr algn="ctr"/>
            <a:r>
              <a:rPr lang="en-US" sz="1000" b="1" dirty="0">
                <a:solidFill>
                  <a:prstClr val="white">
                    <a:lumMod val="65000"/>
                  </a:prstClr>
                </a:solidFill>
              </a:rPr>
              <a:t>Average HHI: $67K</a:t>
            </a:r>
          </a:p>
        </p:txBody>
      </p:sp>
      <p:sp>
        <p:nvSpPr>
          <p:cNvPr id="42" name="TextBox 41"/>
          <p:cNvSpPr txBox="1"/>
          <p:nvPr/>
        </p:nvSpPr>
        <p:spPr>
          <a:xfrm>
            <a:off x="6289334" y="1005041"/>
            <a:ext cx="1828800" cy="307777"/>
          </a:xfrm>
          <a:prstGeom prst="rect">
            <a:avLst/>
          </a:prstGeom>
          <a:noFill/>
        </p:spPr>
        <p:txBody>
          <a:bodyPr wrap="square" rtlCol="0">
            <a:spAutoFit/>
          </a:bodyPr>
          <a:lstStyle/>
          <a:p>
            <a:pPr algn="ctr"/>
            <a:r>
              <a:rPr lang="en-US" sz="1400" b="1" u="sng" dirty="0">
                <a:solidFill>
                  <a:prstClr val="white">
                    <a:lumMod val="65000"/>
                  </a:prstClr>
                </a:solidFill>
              </a:rPr>
              <a:t>TVE Viewer</a:t>
            </a:r>
          </a:p>
        </p:txBody>
      </p:sp>
      <p:sp>
        <p:nvSpPr>
          <p:cNvPr id="46" name="TextBox 45"/>
          <p:cNvSpPr txBox="1"/>
          <p:nvPr/>
        </p:nvSpPr>
        <p:spPr>
          <a:xfrm>
            <a:off x="341923" y="1514343"/>
            <a:ext cx="742460" cy="338554"/>
          </a:xfrm>
          <a:prstGeom prst="rect">
            <a:avLst/>
          </a:prstGeom>
          <a:noFill/>
        </p:spPr>
        <p:txBody>
          <a:bodyPr wrap="square" rtlCol="0">
            <a:spAutoFit/>
          </a:bodyPr>
          <a:lstStyle/>
          <a:p>
            <a:r>
              <a:rPr lang="en-US" sz="1600" b="1" dirty="0">
                <a:solidFill>
                  <a:prstClr val="black"/>
                </a:solidFill>
              </a:rPr>
              <a:t>Who:</a:t>
            </a:r>
          </a:p>
        </p:txBody>
      </p:sp>
      <p:sp>
        <p:nvSpPr>
          <p:cNvPr id="47" name="TextBox 46"/>
          <p:cNvSpPr txBox="1"/>
          <p:nvPr/>
        </p:nvSpPr>
        <p:spPr>
          <a:xfrm>
            <a:off x="307938" y="2471075"/>
            <a:ext cx="810431" cy="330090"/>
          </a:xfrm>
          <a:prstGeom prst="rect">
            <a:avLst/>
          </a:prstGeom>
          <a:noFill/>
        </p:spPr>
        <p:txBody>
          <a:bodyPr wrap="square" rtlCol="0">
            <a:spAutoFit/>
          </a:bodyPr>
          <a:lstStyle/>
          <a:p>
            <a:r>
              <a:rPr lang="en-US" sz="1600" b="1" dirty="0">
                <a:solidFill>
                  <a:prstClr val="black"/>
                </a:solidFill>
              </a:rPr>
              <a:t>What:</a:t>
            </a:r>
          </a:p>
        </p:txBody>
      </p:sp>
      <p:sp>
        <p:nvSpPr>
          <p:cNvPr id="48" name="TextBox 47"/>
          <p:cNvSpPr txBox="1"/>
          <p:nvPr/>
        </p:nvSpPr>
        <p:spPr>
          <a:xfrm>
            <a:off x="304800" y="3423574"/>
            <a:ext cx="816706" cy="338554"/>
          </a:xfrm>
          <a:prstGeom prst="rect">
            <a:avLst/>
          </a:prstGeom>
          <a:noFill/>
        </p:spPr>
        <p:txBody>
          <a:bodyPr wrap="square" rtlCol="0">
            <a:spAutoFit/>
          </a:bodyPr>
          <a:lstStyle/>
          <a:p>
            <a:r>
              <a:rPr lang="en-US" sz="1600" b="1" dirty="0">
                <a:solidFill>
                  <a:prstClr val="black"/>
                </a:solidFill>
              </a:rPr>
              <a:t>When:</a:t>
            </a:r>
          </a:p>
        </p:txBody>
      </p:sp>
      <p:sp>
        <p:nvSpPr>
          <p:cNvPr id="49" name="TextBox 48"/>
          <p:cNvSpPr txBox="1"/>
          <p:nvPr/>
        </p:nvSpPr>
        <p:spPr>
          <a:xfrm>
            <a:off x="378265" y="4371843"/>
            <a:ext cx="669777" cy="338554"/>
          </a:xfrm>
          <a:prstGeom prst="rect">
            <a:avLst/>
          </a:prstGeom>
          <a:noFill/>
        </p:spPr>
        <p:txBody>
          <a:bodyPr wrap="square" rtlCol="0">
            <a:spAutoFit/>
          </a:bodyPr>
          <a:lstStyle/>
          <a:p>
            <a:r>
              <a:rPr lang="en-US" sz="1600" b="1" dirty="0">
                <a:solidFill>
                  <a:prstClr val="black"/>
                </a:solidFill>
              </a:rPr>
              <a:t>Why:</a:t>
            </a:r>
          </a:p>
        </p:txBody>
      </p:sp>
      <p:sp>
        <p:nvSpPr>
          <p:cNvPr id="50" name="TextBox 49"/>
          <p:cNvSpPr txBox="1"/>
          <p:nvPr/>
        </p:nvSpPr>
        <p:spPr>
          <a:xfrm>
            <a:off x="344776" y="5312070"/>
            <a:ext cx="736755" cy="363099"/>
          </a:xfrm>
          <a:prstGeom prst="rect">
            <a:avLst/>
          </a:prstGeom>
          <a:noFill/>
        </p:spPr>
        <p:txBody>
          <a:bodyPr wrap="square" rtlCol="0">
            <a:spAutoFit/>
          </a:bodyPr>
          <a:lstStyle/>
          <a:p>
            <a:r>
              <a:rPr lang="en-US" sz="1600" b="1" dirty="0">
                <a:solidFill>
                  <a:prstClr val="black"/>
                </a:solidFill>
              </a:rPr>
              <a:t>How:</a:t>
            </a:r>
          </a:p>
        </p:txBody>
      </p:sp>
      <p:sp>
        <p:nvSpPr>
          <p:cNvPr id="26" name="Rectangle 25"/>
          <p:cNvSpPr/>
          <p:nvPr/>
        </p:nvSpPr>
        <p:spPr>
          <a:xfrm>
            <a:off x="344776" y="6343000"/>
            <a:ext cx="7351424" cy="461665"/>
          </a:xfrm>
          <a:prstGeom prst="rect">
            <a:avLst/>
          </a:prstGeom>
        </p:spPr>
        <p:txBody>
          <a:bodyPr wrap="square">
            <a:spAutoFit/>
          </a:bodyPr>
          <a:lstStyle/>
          <a:p>
            <a:pPr defTabSz="457200">
              <a:defRPr/>
            </a:pPr>
            <a:r>
              <a:rPr lang="en-US" sz="800" kern="0" dirty="0">
                <a:solidFill>
                  <a:sysClr val="windowText" lastClr="000000"/>
                </a:solidFill>
                <a:ea typeface="Calibri" panose="020F0502020204030204" pitchFamily="34" charset="0"/>
                <a:cs typeface="Times New Roman" panose="02020603050405020304" pitchFamily="18" charset="0"/>
              </a:rPr>
              <a:t>Source: 2017 GfK MRI Doublebase, DVR User: “How often watch TV programs in the following ways compared to 12 months ago-Using a DVR”; VOD Viewer: </a:t>
            </a:r>
            <a:r>
              <a:rPr lang="en-US" sz="800" dirty="0">
                <a:solidFill>
                  <a:prstClr val="black"/>
                </a:solidFill>
              </a:rPr>
              <a:t>“Video-On-Demand # of Times Watched Past 30 days-TV/Shows/Movies (Any)</a:t>
            </a:r>
            <a:r>
              <a:rPr lang="en-US" sz="800" kern="0" dirty="0">
                <a:solidFill>
                  <a:sysClr val="windowText" lastClr="000000"/>
                </a:solidFill>
                <a:ea typeface="Calibri" panose="020F0502020204030204" pitchFamily="34" charset="0"/>
                <a:cs typeface="Times New Roman" panose="02020603050405020304" pitchFamily="18" charset="0"/>
              </a:rPr>
              <a:t>; TVE Viewer: Watch TV programs in the following ways - Through a TV network’s app”.</a:t>
            </a:r>
            <a:endParaRPr lang="en-US" sz="800" kern="0" dirty="0">
              <a:solidFill>
                <a:sysClr val="windowText" lastClr="000000"/>
              </a:solidFill>
            </a:endParaRPr>
          </a:p>
        </p:txBody>
      </p:sp>
      <p:sp>
        <p:nvSpPr>
          <p:cNvPr id="27" name="Text Placeholder 4"/>
          <p:cNvSpPr txBox="1">
            <a:spLocks/>
          </p:cNvSpPr>
          <p:nvPr/>
        </p:nvSpPr>
        <p:spPr>
          <a:xfrm>
            <a:off x="329141" y="6172200"/>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42006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67670" y="228600"/>
            <a:ext cx="8408661" cy="754292"/>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defTabSz="457200"/>
            <a:r>
              <a:rPr lang="en-US" dirty="0"/>
              <a:t>These VOD Viewers Are Younger Than DVR Users &amp; The Most Affluent &amp; Educated Out Of All Groups</a:t>
            </a:r>
          </a:p>
        </p:txBody>
      </p:sp>
      <p:sp>
        <p:nvSpPr>
          <p:cNvPr id="31" name="TextBox 30"/>
          <p:cNvSpPr txBox="1"/>
          <p:nvPr/>
        </p:nvSpPr>
        <p:spPr>
          <a:xfrm>
            <a:off x="1418202" y="1066859"/>
            <a:ext cx="1828800" cy="307777"/>
          </a:xfrm>
          <a:prstGeom prst="rect">
            <a:avLst/>
          </a:prstGeom>
          <a:noFill/>
        </p:spPr>
        <p:txBody>
          <a:bodyPr wrap="square" rtlCol="0">
            <a:spAutoFit/>
          </a:bodyPr>
          <a:lstStyle/>
          <a:p>
            <a:pPr algn="ctr"/>
            <a:r>
              <a:rPr lang="en-US" sz="1400" b="1" u="sng" dirty="0">
                <a:solidFill>
                  <a:prstClr val="black"/>
                </a:solidFill>
              </a:rPr>
              <a:t>DVR User</a:t>
            </a:r>
          </a:p>
        </p:txBody>
      </p:sp>
      <p:sp>
        <p:nvSpPr>
          <p:cNvPr id="5" name="Rectangle 4"/>
          <p:cNvSpPr/>
          <p:nvPr/>
        </p:nvSpPr>
        <p:spPr>
          <a:xfrm>
            <a:off x="1230536" y="2324100"/>
            <a:ext cx="2204132" cy="747559"/>
          </a:xfrm>
          <a:prstGeom prst="rect">
            <a:avLst/>
          </a:prstGeom>
          <a:solidFill>
            <a:srgbClr val="DBE7F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Drama, Reality, Thrillers &amp; Soap Operas</a:t>
            </a:r>
          </a:p>
        </p:txBody>
      </p:sp>
      <p:sp>
        <p:nvSpPr>
          <p:cNvPr id="15" name="Rectangle 14"/>
          <p:cNvSpPr/>
          <p:nvPr/>
        </p:nvSpPr>
        <p:spPr>
          <a:xfrm>
            <a:off x="1230536" y="3276600"/>
            <a:ext cx="2204132" cy="747559"/>
          </a:xfrm>
          <a:prstGeom prst="rect">
            <a:avLst/>
          </a:prstGeom>
          <a:solidFill>
            <a:srgbClr val="DBE7F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Throughout the day, with the majority occurring outside of Primetime</a:t>
            </a:r>
          </a:p>
        </p:txBody>
      </p:sp>
      <p:sp>
        <p:nvSpPr>
          <p:cNvPr id="18" name="Rectangle 17"/>
          <p:cNvSpPr/>
          <p:nvPr/>
        </p:nvSpPr>
        <p:spPr>
          <a:xfrm>
            <a:off x="1230536" y="4229100"/>
            <a:ext cx="2204132" cy="747559"/>
          </a:xfrm>
          <a:prstGeom prst="rect">
            <a:avLst/>
          </a:prstGeom>
          <a:solidFill>
            <a:srgbClr val="DBE7F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Convenience and watching on their own time</a:t>
            </a:r>
          </a:p>
        </p:txBody>
      </p:sp>
      <p:sp>
        <p:nvSpPr>
          <p:cNvPr id="21" name="Rectangle 20"/>
          <p:cNvSpPr/>
          <p:nvPr/>
        </p:nvSpPr>
        <p:spPr>
          <a:xfrm>
            <a:off x="1230536" y="5181600"/>
            <a:ext cx="2204132" cy="747559"/>
          </a:xfrm>
          <a:prstGeom prst="rect">
            <a:avLst/>
          </a:prstGeom>
          <a:solidFill>
            <a:srgbClr val="DBE7F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On a TV through a set-top-box recorder or on mobile devices via Cloud DVR through an MVPD </a:t>
            </a:r>
          </a:p>
        </p:txBody>
      </p:sp>
      <p:sp>
        <p:nvSpPr>
          <p:cNvPr id="37" name="Rectangle 36"/>
          <p:cNvSpPr/>
          <p:nvPr/>
        </p:nvSpPr>
        <p:spPr>
          <a:xfrm>
            <a:off x="1230536" y="1371600"/>
            <a:ext cx="2204132" cy="747559"/>
          </a:xfrm>
          <a:prstGeom prst="rect">
            <a:avLst/>
          </a:prstGeom>
          <a:solidFill>
            <a:srgbClr val="DBE7F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Slightly older than VOD viewers &amp; more affluent than TVE users</a:t>
            </a:r>
          </a:p>
          <a:p>
            <a:pPr algn="ctr"/>
            <a:r>
              <a:rPr lang="en-US" sz="1000" b="1" dirty="0">
                <a:solidFill>
                  <a:prstClr val="black"/>
                </a:solidFill>
              </a:rPr>
              <a:t>Median Age: 47</a:t>
            </a:r>
          </a:p>
          <a:p>
            <a:pPr algn="ctr"/>
            <a:r>
              <a:rPr lang="en-US" sz="1000" b="1" dirty="0">
                <a:solidFill>
                  <a:prstClr val="black"/>
                </a:solidFill>
              </a:rPr>
              <a:t>Average HHI: $92K</a:t>
            </a:r>
            <a:r>
              <a:rPr lang="en-US" sz="1100" b="1" dirty="0">
                <a:solidFill>
                  <a:prstClr val="black"/>
                </a:solidFill>
              </a:rPr>
              <a:t> </a:t>
            </a:r>
          </a:p>
        </p:txBody>
      </p:sp>
      <p:sp>
        <p:nvSpPr>
          <p:cNvPr id="6" name="Rectangle 5"/>
          <p:cNvSpPr/>
          <p:nvPr/>
        </p:nvSpPr>
        <p:spPr>
          <a:xfrm>
            <a:off x="3666102" y="2324100"/>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General Entertainment &amp; Kids Programming</a:t>
            </a:r>
          </a:p>
        </p:txBody>
      </p:sp>
      <p:sp>
        <p:nvSpPr>
          <p:cNvPr id="16" name="Rectangle 15"/>
          <p:cNvSpPr/>
          <p:nvPr/>
        </p:nvSpPr>
        <p:spPr>
          <a:xfrm>
            <a:off x="3666102" y="3276600"/>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On their own time, when they can binge-watch multiple episodes</a:t>
            </a:r>
          </a:p>
        </p:txBody>
      </p:sp>
      <p:sp>
        <p:nvSpPr>
          <p:cNvPr id="19" name="Rectangle 18"/>
          <p:cNvSpPr/>
          <p:nvPr/>
        </p:nvSpPr>
        <p:spPr>
          <a:xfrm>
            <a:off x="3666102" y="4229100"/>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Convenience and having a range of content available</a:t>
            </a:r>
          </a:p>
        </p:txBody>
      </p:sp>
      <p:sp>
        <p:nvSpPr>
          <p:cNvPr id="22" name="Rectangle 21"/>
          <p:cNvSpPr/>
          <p:nvPr/>
        </p:nvSpPr>
        <p:spPr>
          <a:xfrm>
            <a:off x="3666102" y="5181600"/>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On a TV viewed through MVPDs (Cable, Telco or Satellite Provider) via their set-top-box</a:t>
            </a:r>
          </a:p>
        </p:txBody>
      </p:sp>
      <p:sp>
        <p:nvSpPr>
          <p:cNvPr id="38" name="Rectangle 37"/>
          <p:cNvSpPr/>
          <p:nvPr/>
        </p:nvSpPr>
        <p:spPr>
          <a:xfrm>
            <a:off x="3666102" y="1371600"/>
            <a:ext cx="2204132" cy="747559"/>
          </a:xfrm>
          <a:prstGeom prst="rect">
            <a:avLst/>
          </a:prstGeom>
          <a:solidFill>
            <a:srgbClr val="DCF4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prstClr val="black"/>
                </a:solidFill>
              </a:rPr>
              <a:t>Younger than DVR users &amp; the most affluent &amp; educated </a:t>
            </a:r>
            <a:r>
              <a:rPr lang="en-US" sz="1000" b="1" dirty="0">
                <a:solidFill>
                  <a:prstClr val="black"/>
                </a:solidFill>
              </a:rPr>
              <a:t>Median Age: 43</a:t>
            </a:r>
          </a:p>
          <a:p>
            <a:pPr algn="ctr"/>
            <a:r>
              <a:rPr lang="en-US" sz="1000" b="1" dirty="0">
                <a:solidFill>
                  <a:prstClr val="black"/>
                </a:solidFill>
              </a:rPr>
              <a:t>Average HHI: $93K</a:t>
            </a:r>
          </a:p>
        </p:txBody>
      </p:sp>
      <p:sp>
        <p:nvSpPr>
          <p:cNvPr id="41" name="TextBox 40"/>
          <p:cNvSpPr txBox="1"/>
          <p:nvPr/>
        </p:nvSpPr>
        <p:spPr>
          <a:xfrm>
            <a:off x="3853768" y="1067309"/>
            <a:ext cx="1828800" cy="307777"/>
          </a:xfrm>
          <a:prstGeom prst="rect">
            <a:avLst/>
          </a:prstGeom>
          <a:noFill/>
        </p:spPr>
        <p:txBody>
          <a:bodyPr wrap="square" rtlCol="0">
            <a:spAutoFit/>
          </a:bodyPr>
          <a:lstStyle/>
          <a:p>
            <a:pPr algn="ctr"/>
            <a:r>
              <a:rPr lang="en-US" sz="1400" b="1" u="sng" dirty="0">
                <a:solidFill>
                  <a:prstClr val="black"/>
                </a:solidFill>
              </a:rPr>
              <a:t>VOD Viewer</a:t>
            </a:r>
          </a:p>
        </p:txBody>
      </p:sp>
      <p:sp>
        <p:nvSpPr>
          <p:cNvPr id="7" name="Rectangle 6"/>
          <p:cNvSpPr/>
          <p:nvPr/>
        </p:nvSpPr>
        <p:spPr>
          <a:xfrm>
            <a:off x="6101668" y="2324100"/>
            <a:ext cx="2204132" cy="747559"/>
          </a:xfrm>
          <a:prstGeom prst="rect">
            <a:avLst/>
          </a:prstGeom>
          <a:solidFill>
            <a:srgbClr val="FDE2C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Live TV &amp; Sports, Library Content, Exclusive Content, &amp; Current Episodes</a:t>
            </a:r>
          </a:p>
        </p:txBody>
      </p:sp>
      <p:sp>
        <p:nvSpPr>
          <p:cNvPr id="17" name="Rectangle 16"/>
          <p:cNvSpPr/>
          <p:nvPr/>
        </p:nvSpPr>
        <p:spPr>
          <a:xfrm>
            <a:off x="6101668" y="3276600"/>
            <a:ext cx="2204132" cy="747559"/>
          </a:xfrm>
          <a:prstGeom prst="rect">
            <a:avLst/>
          </a:prstGeom>
          <a:solidFill>
            <a:srgbClr val="FDE2C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Whenever &amp; Wherever</a:t>
            </a:r>
          </a:p>
        </p:txBody>
      </p:sp>
      <p:sp>
        <p:nvSpPr>
          <p:cNvPr id="20" name="Rectangle 19"/>
          <p:cNvSpPr/>
          <p:nvPr/>
        </p:nvSpPr>
        <p:spPr>
          <a:xfrm>
            <a:off x="6101668" y="4229100"/>
            <a:ext cx="2204132" cy="747559"/>
          </a:xfrm>
          <a:prstGeom prst="rect">
            <a:avLst/>
          </a:prstGeom>
          <a:solidFill>
            <a:srgbClr val="FDE2C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Binge-watching premium content on the go</a:t>
            </a:r>
          </a:p>
        </p:txBody>
      </p:sp>
      <p:sp>
        <p:nvSpPr>
          <p:cNvPr id="23" name="Rectangle 22"/>
          <p:cNvSpPr/>
          <p:nvPr/>
        </p:nvSpPr>
        <p:spPr>
          <a:xfrm>
            <a:off x="6101668" y="5181600"/>
            <a:ext cx="2204132" cy="747559"/>
          </a:xfrm>
          <a:prstGeom prst="rect">
            <a:avLst/>
          </a:prstGeom>
          <a:solidFill>
            <a:srgbClr val="FDE2C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prstClr val="black"/>
                </a:solidFill>
              </a:rPr>
              <a:t>Across devices through either a broadcast or cable programmer or an MVPD app</a:t>
            </a:r>
          </a:p>
        </p:txBody>
      </p:sp>
      <p:sp>
        <p:nvSpPr>
          <p:cNvPr id="39" name="Rectangle 38"/>
          <p:cNvSpPr/>
          <p:nvPr/>
        </p:nvSpPr>
        <p:spPr>
          <a:xfrm>
            <a:off x="6101668" y="1371600"/>
            <a:ext cx="2204132" cy="747559"/>
          </a:xfrm>
          <a:prstGeom prst="rect">
            <a:avLst/>
          </a:prstGeom>
          <a:solidFill>
            <a:srgbClr val="FDE2C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prstClr val="black"/>
                </a:solidFill>
              </a:rPr>
              <a:t>The youngest and most ethnically diverse viewers</a:t>
            </a:r>
          </a:p>
          <a:p>
            <a:pPr algn="ctr"/>
            <a:r>
              <a:rPr lang="en-US" sz="1000" b="1" dirty="0">
                <a:solidFill>
                  <a:prstClr val="black"/>
                </a:solidFill>
              </a:rPr>
              <a:t>Median Age: 39</a:t>
            </a:r>
          </a:p>
          <a:p>
            <a:pPr algn="ctr"/>
            <a:r>
              <a:rPr lang="en-US" sz="1000" b="1" dirty="0">
                <a:solidFill>
                  <a:prstClr val="black"/>
                </a:solidFill>
              </a:rPr>
              <a:t>Average HHI: $67K</a:t>
            </a:r>
          </a:p>
        </p:txBody>
      </p:sp>
      <p:sp>
        <p:nvSpPr>
          <p:cNvPr id="42" name="TextBox 41"/>
          <p:cNvSpPr txBox="1"/>
          <p:nvPr/>
        </p:nvSpPr>
        <p:spPr>
          <a:xfrm>
            <a:off x="6289334" y="1066800"/>
            <a:ext cx="1828800" cy="307777"/>
          </a:xfrm>
          <a:prstGeom prst="rect">
            <a:avLst/>
          </a:prstGeom>
          <a:noFill/>
        </p:spPr>
        <p:txBody>
          <a:bodyPr wrap="square" rtlCol="0">
            <a:spAutoFit/>
          </a:bodyPr>
          <a:lstStyle/>
          <a:p>
            <a:pPr algn="ctr"/>
            <a:r>
              <a:rPr lang="en-US" sz="1400" b="1" u="sng" dirty="0">
                <a:solidFill>
                  <a:prstClr val="black"/>
                </a:solidFill>
              </a:rPr>
              <a:t>TVE Viewer</a:t>
            </a:r>
          </a:p>
        </p:txBody>
      </p:sp>
      <p:sp>
        <p:nvSpPr>
          <p:cNvPr id="46" name="TextBox 45"/>
          <p:cNvSpPr txBox="1"/>
          <p:nvPr/>
        </p:nvSpPr>
        <p:spPr>
          <a:xfrm>
            <a:off x="341923" y="1576102"/>
            <a:ext cx="742460" cy="338554"/>
          </a:xfrm>
          <a:prstGeom prst="rect">
            <a:avLst/>
          </a:prstGeom>
          <a:noFill/>
        </p:spPr>
        <p:txBody>
          <a:bodyPr wrap="square" rtlCol="0">
            <a:spAutoFit/>
          </a:bodyPr>
          <a:lstStyle/>
          <a:p>
            <a:r>
              <a:rPr lang="en-US" sz="1600" b="1" dirty="0">
                <a:solidFill>
                  <a:prstClr val="black"/>
                </a:solidFill>
              </a:rPr>
              <a:t>Who:</a:t>
            </a:r>
          </a:p>
        </p:txBody>
      </p:sp>
      <p:sp>
        <p:nvSpPr>
          <p:cNvPr id="47" name="TextBox 46"/>
          <p:cNvSpPr txBox="1"/>
          <p:nvPr/>
        </p:nvSpPr>
        <p:spPr>
          <a:xfrm>
            <a:off x="307938" y="2532834"/>
            <a:ext cx="810431" cy="330090"/>
          </a:xfrm>
          <a:prstGeom prst="rect">
            <a:avLst/>
          </a:prstGeom>
          <a:noFill/>
        </p:spPr>
        <p:txBody>
          <a:bodyPr wrap="square" rtlCol="0">
            <a:spAutoFit/>
          </a:bodyPr>
          <a:lstStyle/>
          <a:p>
            <a:r>
              <a:rPr lang="en-US" sz="1600" b="1" dirty="0">
                <a:solidFill>
                  <a:prstClr val="black"/>
                </a:solidFill>
              </a:rPr>
              <a:t>What:</a:t>
            </a:r>
          </a:p>
        </p:txBody>
      </p:sp>
      <p:sp>
        <p:nvSpPr>
          <p:cNvPr id="48" name="TextBox 47"/>
          <p:cNvSpPr txBox="1"/>
          <p:nvPr/>
        </p:nvSpPr>
        <p:spPr>
          <a:xfrm>
            <a:off x="304800" y="3485333"/>
            <a:ext cx="816706" cy="338554"/>
          </a:xfrm>
          <a:prstGeom prst="rect">
            <a:avLst/>
          </a:prstGeom>
          <a:noFill/>
        </p:spPr>
        <p:txBody>
          <a:bodyPr wrap="square" rtlCol="0">
            <a:spAutoFit/>
          </a:bodyPr>
          <a:lstStyle/>
          <a:p>
            <a:r>
              <a:rPr lang="en-US" sz="1600" b="1" dirty="0">
                <a:solidFill>
                  <a:prstClr val="black"/>
                </a:solidFill>
              </a:rPr>
              <a:t>When:</a:t>
            </a:r>
          </a:p>
        </p:txBody>
      </p:sp>
      <p:sp>
        <p:nvSpPr>
          <p:cNvPr id="49" name="TextBox 48"/>
          <p:cNvSpPr txBox="1"/>
          <p:nvPr/>
        </p:nvSpPr>
        <p:spPr>
          <a:xfrm>
            <a:off x="378265" y="4433602"/>
            <a:ext cx="669777" cy="338554"/>
          </a:xfrm>
          <a:prstGeom prst="rect">
            <a:avLst/>
          </a:prstGeom>
          <a:noFill/>
        </p:spPr>
        <p:txBody>
          <a:bodyPr wrap="square" rtlCol="0">
            <a:spAutoFit/>
          </a:bodyPr>
          <a:lstStyle/>
          <a:p>
            <a:r>
              <a:rPr lang="en-US" sz="1600" b="1" dirty="0">
                <a:solidFill>
                  <a:prstClr val="black"/>
                </a:solidFill>
              </a:rPr>
              <a:t>Why:</a:t>
            </a:r>
          </a:p>
        </p:txBody>
      </p:sp>
      <p:sp>
        <p:nvSpPr>
          <p:cNvPr id="50" name="TextBox 49"/>
          <p:cNvSpPr txBox="1"/>
          <p:nvPr/>
        </p:nvSpPr>
        <p:spPr>
          <a:xfrm>
            <a:off x="344776" y="5373829"/>
            <a:ext cx="736755" cy="363099"/>
          </a:xfrm>
          <a:prstGeom prst="rect">
            <a:avLst/>
          </a:prstGeom>
          <a:noFill/>
        </p:spPr>
        <p:txBody>
          <a:bodyPr wrap="square" rtlCol="0">
            <a:spAutoFit/>
          </a:bodyPr>
          <a:lstStyle/>
          <a:p>
            <a:r>
              <a:rPr lang="en-US" sz="1600" b="1" dirty="0">
                <a:solidFill>
                  <a:prstClr val="black"/>
                </a:solidFill>
              </a:rPr>
              <a:t>How:</a:t>
            </a:r>
          </a:p>
        </p:txBody>
      </p:sp>
      <p:sp>
        <p:nvSpPr>
          <p:cNvPr id="26" name="Rectangle 25"/>
          <p:cNvSpPr/>
          <p:nvPr/>
        </p:nvSpPr>
        <p:spPr>
          <a:xfrm>
            <a:off x="344776" y="6343000"/>
            <a:ext cx="7275224" cy="461665"/>
          </a:xfrm>
          <a:prstGeom prst="rect">
            <a:avLst/>
          </a:prstGeom>
        </p:spPr>
        <p:txBody>
          <a:bodyPr wrap="square">
            <a:spAutoFit/>
          </a:bodyPr>
          <a:lstStyle/>
          <a:p>
            <a:pPr defTabSz="457200">
              <a:defRPr/>
            </a:pPr>
            <a:r>
              <a:rPr lang="en-US" sz="800" kern="0" dirty="0">
                <a:solidFill>
                  <a:sysClr val="windowText" lastClr="000000"/>
                </a:solidFill>
                <a:ea typeface="Calibri" panose="020F0502020204030204" pitchFamily="34" charset="0"/>
                <a:cs typeface="Times New Roman" panose="02020603050405020304" pitchFamily="18" charset="0"/>
              </a:rPr>
              <a:t>Source: 2017 GfK MRI Doublebase, DVR User: “How often watch TV programs in the following ways compared to 12 months ago-Using a DVR”; VOD Viewer: </a:t>
            </a:r>
            <a:r>
              <a:rPr lang="en-US" sz="800" dirty="0">
                <a:solidFill>
                  <a:prstClr val="black"/>
                </a:solidFill>
              </a:rPr>
              <a:t>“Video-On-Demand # of Times Watched Past 30 days-TV/Shows/Movies (Any)</a:t>
            </a:r>
            <a:r>
              <a:rPr lang="en-US" sz="800" kern="0" dirty="0">
                <a:solidFill>
                  <a:sysClr val="windowText" lastClr="000000"/>
                </a:solidFill>
                <a:ea typeface="Calibri" panose="020F0502020204030204" pitchFamily="34" charset="0"/>
                <a:cs typeface="Times New Roman" panose="02020603050405020304" pitchFamily="18" charset="0"/>
              </a:rPr>
              <a:t>; TVE Viewer: Watch TV programs in the following ways - Through a TV network’s app”.</a:t>
            </a:r>
            <a:endParaRPr lang="en-US" sz="800" kern="0" dirty="0">
              <a:solidFill>
                <a:sysClr val="windowText" lastClr="000000"/>
              </a:solidFill>
            </a:endParaRPr>
          </a:p>
        </p:txBody>
      </p:sp>
      <p:sp>
        <p:nvSpPr>
          <p:cNvPr id="27" name="Text Placeholder 4"/>
          <p:cNvSpPr txBox="1">
            <a:spLocks/>
          </p:cNvSpPr>
          <p:nvPr/>
        </p:nvSpPr>
        <p:spPr>
          <a:xfrm>
            <a:off x="329141" y="6172200"/>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201321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367670" y="457650"/>
            <a:ext cx="8408661" cy="456750"/>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defTabSz="457200"/>
            <a:r>
              <a:rPr lang="en-US" dirty="0" smtClean="0"/>
              <a:t>For More Information on Time-Shifted Viewing, Check Out All Of The Reports From Our Series</a:t>
            </a:r>
          </a:p>
          <a:p>
            <a:pPr defTabSz="457200"/>
            <a:endParaRPr lang="en-US" i="1" dirty="0" smtClean="0"/>
          </a:p>
          <a:p>
            <a:pPr defTabSz="457200"/>
            <a:r>
              <a:rPr lang="en-US" i="1" dirty="0" smtClean="0"/>
              <a:t>Tailor-Made Television: How Consumers Custom Design Their TV Viewing </a:t>
            </a:r>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895" y="2438400"/>
            <a:ext cx="2809505" cy="2185169"/>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248" y="2438400"/>
            <a:ext cx="2809505" cy="2185169"/>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38400"/>
            <a:ext cx="2809505" cy="2185169"/>
          </a:xfrm>
          <a:prstGeom prst="rect">
            <a:avLst/>
          </a:prstGeom>
          <a:ln>
            <a:solidFill>
              <a:schemeClr val="tx1"/>
            </a:solidFill>
          </a:ln>
        </p:spPr>
      </p:pic>
      <p:sp>
        <p:nvSpPr>
          <p:cNvPr id="7" name="TextBox 6"/>
          <p:cNvSpPr txBox="1"/>
          <p:nvPr/>
        </p:nvSpPr>
        <p:spPr>
          <a:xfrm>
            <a:off x="1266123" y="4704546"/>
            <a:ext cx="734459" cy="381000"/>
          </a:xfrm>
          <a:prstGeom prst="rect">
            <a:avLst/>
          </a:prstGeom>
          <a:noFill/>
        </p:spPr>
        <p:txBody>
          <a:bodyPr wrap="square" rtlCol="0">
            <a:spAutoFit/>
          </a:bodyPr>
          <a:lstStyle/>
          <a:p>
            <a:pPr algn="ctr"/>
            <a:r>
              <a:rPr lang="en-US" b="1" dirty="0" smtClean="0">
                <a:solidFill>
                  <a:prstClr val="black"/>
                </a:solidFill>
              </a:rPr>
              <a:t>DVR</a:t>
            </a:r>
            <a:endParaRPr lang="en-US" b="1" dirty="0">
              <a:solidFill>
                <a:prstClr val="black"/>
              </a:solidFill>
            </a:endParaRPr>
          </a:p>
        </p:txBody>
      </p:sp>
      <p:sp>
        <p:nvSpPr>
          <p:cNvPr id="8" name="TextBox 7"/>
          <p:cNvSpPr txBox="1"/>
          <p:nvPr/>
        </p:nvSpPr>
        <p:spPr>
          <a:xfrm>
            <a:off x="3419475" y="4718216"/>
            <a:ext cx="2305051" cy="369332"/>
          </a:xfrm>
          <a:prstGeom prst="rect">
            <a:avLst/>
          </a:prstGeom>
          <a:noFill/>
        </p:spPr>
        <p:txBody>
          <a:bodyPr wrap="square" rtlCol="0">
            <a:spAutoFit/>
          </a:bodyPr>
          <a:lstStyle/>
          <a:p>
            <a:pPr algn="ctr"/>
            <a:r>
              <a:rPr lang="en-US" b="1" dirty="0" smtClean="0">
                <a:solidFill>
                  <a:prstClr val="black"/>
                </a:solidFill>
              </a:rPr>
              <a:t>Video-On-Demand</a:t>
            </a:r>
            <a:endParaRPr lang="en-US" b="1" dirty="0">
              <a:solidFill>
                <a:prstClr val="black"/>
              </a:solidFill>
            </a:endParaRPr>
          </a:p>
        </p:txBody>
      </p:sp>
      <p:sp>
        <p:nvSpPr>
          <p:cNvPr id="9" name="TextBox 8"/>
          <p:cNvSpPr txBox="1"/>
          <p:nvPr/>
        </p:nvSpPr>
        <p:spPr>
          <a:xfrm>
            <a:off x="6558147" y="4684692"/>
            <a:ext cx="1905001" cy="369332"/>
          </a:xfrm>
          <a:prstGeom prst="rect">
            <a:avLst/>
          </a:prstGeom>
          <a:noFill/>
        </p:spPr>
        <p:txBody>
          <a:bodyPr wrap="square" rtlCol="0">
            <a:spAutoFit/>
          </a:bodyPr>
          <a:lstStyle/>
          <a:p>
            <a:pPr algn="ctr"/>
            <a:r>
              <a:rPr lang="en-US" b="1" dirty="0" smtClean="0">
                <a:solidFill>
                  <a:prstClr val="black"/>
                </a:solidFill>
              </a:rPr>
              <a:t>TV Everywhere</a:t>
            </a:r>
            <a:endParaRPr lang="en-US" b="1" dirty="0">
              <a:solidFill>
                <a:prstClr val="black"/>
              </a:solidFill>
            </a:endParaRPr>
          </a:p>
        </p:txBody>
      </p:sp>
      <p:sp>
        <p:nvSpPr>
          <p:cNvPr id="10" name="TextBox 9"/>
          <p:cNvSpPr txBox="1"/>
          <p:nvPr/>
        </p:nvSpPr>
        <p:spPr>
          <a:xfrm>
            <a:off x="2932563" y="5410200"/>
            <a:ext cx="3278875" cy="369332"/>
          </a:xfrm>
          <a:prstGeom prst="rect">
            <a:avLst/>
          </a:prstGeom>
          <a:noFill/>
        </p:spPr>
        <p:txBody>
          <a:bodyPr wrap="square" rtlCol="0">
            <a:spAutoFit/>
          </a:bodyPr>
          <a:lstStyle/>
          <a:p>
            <a:pPr algn="ctr"/>
            <a:r>
              <a:rPr lang="en-US" dirty="0" smtClean="0">
                <a:solidFill>
                  <a:prstClr val="black"/>
                </a:solidFill>
                <a:hlinkClick r:id="rId5"/>
              </a:rPr>
              <a:t>Find All Three Reports Here</a:t>
            </a:r>
            <a:endParaRPr lang="en-US" dirty="0">
              <a:solidFill>
                <a:prstClr val="black"/>
              </a:solidFill>
            </a:endParaRPr>
          </a:p>
        </p:txBody>
      </p:sp>
    </p:spTree>
    <p:extLst>
      <p:ext uri="{BB962C8B-B14F-4D97-AF65-F5344CB8AC3E}">
        <p14:creationId xmlns:p14="http://schemas.microsoft.com/office/powerpoint/2010/main" val="60043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04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86541"/>
          </a:xfrm>
        </p:spPr>
        <p:txBody>
          <a:bodyPr/>
          <a:lstStyle/>
          <a:p>
            <a:pPr>
              <a:lnSpc>
                <a:spcPts val="2800"/>
              </a:lnSpc>
            </a:pPr>
            <a:r>
              <a:rPr lang="en-US" sz="2600" spc="-100" dirty="0">
                <a:latin typeface="Trebuchet MS"/>
                <a:cs typeface="Trebuchet MS"/>
              </a:rPr>
              <a:t>There Are Three Main Ways A Viewer Can Watch TV Content Outside Of A Live Airing</a:t>
            </a:r>
          </a:p>
        </p:txBody>
      </p:sp>
      <p:pic>
        <p:nvPicPr>
          <p:cNvPr id="102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369" y="2819400"/>
            <a:ext cx="1499493" cy="1189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960628" y="4424165"/>
            <a:ext cx="1820975" cy="106223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048801" y="1342803"/>
            <a:ext cx="1644629" cy="1019397"/>
            <a:chOff x="6531441" y="2953779"/>
            <a:chExt cx="1644629" cy="1233471"/>
          </a:xfrm>
        </p:grpSpPr>
        <p:pic>
          <p:nvPicPr>
            <p:cNvPr id="1029" name="Picture 5" descr="C:\Users\Leahm\AppData\Local\Microsoft\Windows\Temporary Internet Files\Content.IE5\PKIV13XT\toshiba-regza-32a950l-lcd-tv[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441" y="2953779"/>
              <a:ext cx="1644629" cy="123347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656896" y="3158953"/>
              <a:ext cx="1393718" cy="659005"/>
              <a:chOff x="6618341" y="3158953"/>
              <a:chExt cx="1393718" cy="659005"/>
            </a:xfrm>
          </p:grpSpPr>
          <p:pic>
            <p:nvPicPr>
              <p:cNvPr id="1034" name="Picture 10" descr="Related ima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427" y="3216139"/>
                <a:ext cx="544632" cy="5446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0" descr="Related ima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6618341" y="3216139"/>
                <a:ext cx="544632" cy="5446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Image result for pause symbol silve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697" y="3158953"/>
                <a:ext cx="659005" cy="659005"/>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12"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15" name="Content Placeholder 2">
            <a:extLst>
              <a:ext uri="{FF2B5EF4-FFF2-40B4-BE49-F238E27FC236}">
                <a16:creationId xmlns="" xmlns:a16="http://schemas.microsoft.com/office/drawing/2014/main" id="{2BDD3B6F-C194-469F-A233-F7459D2FFC44}"/>
              </a:ext>
            </a:extLst>
          </p:cNvPr>
          <p:cNvSpPr>
            <a:spLocks noGrp="1"/>
          </p:cNvSpPr>
          <p:nvPr>
            <p:ph idx="1"/>
          </p:nvPr>
        </p:nvSpPr>
        <p:spPr>
          <a:xfrm>
            <a:off x="228600" y="1295400"/>
            <a:ext cx="6801324" cy="4525963"/>
          </a:xfrm>
        </p:spPr>
        <p:txBody>
          <a:bodyPr/>
          <a:lstStyle/>
          <a:p>
            <a:pPr marL="0" indent="0">
              <a:buNone/>
            </a:pPr>
            <a:r>
              <a:rPr lang="en-US" sz="1600" b="1" dirty="0">
                <a:latin typeface="Trebuchet MS" pitchFamily="34" charset="0"/>
              </a:rPr>
              <a:t>DVR </a:t>
            </a:r>
            <a:r>
              <a:rPr lang="en-US" sz="1600" dirty="0">
                <a:latin typeface="Trebuchet MS" pitchFamily="34" charset="0"/>
              </a:rPr>
              <a:t>(Digital Video Recorder): </a:t>
            </a:r>
            <a:r>
              <a:rPr lang="en-US" sz="1600" dirty="0"/>
              <a:t>a Set-Top Box that records and stores television shows for viewing at a later time. Some MVPDs </a:t>
            </a:r>
            <a:r>
              <a:rPr lang="en-US" sz="1600" i="1" dirty="0">
                <a:latin typeface="Trebuchet MS" pitchFamily="34" charset="0"/>
              </a:rPr>
              <a:t>(Cable, Telco or Satellite Provider) </a:t>
            </a:r>
            <a:r>
              <a:rPr lang="en-US" sz="1600" dirty="0"/>
              <a:t>offer Cloud DVR service, which allows users to view DVR’d content on mobile devices via the MVPD app, or on a computer via the MVPD’s website.</a:t>
            </a:r>
            <a:endParaRPr lang="en-US" sz="1600" dirty="0">
              <a:latin typeface="Trebuchet MS" pitchFamily="34" charset="0"/>
            </a:endParaRPr>
          </a:p>
          <a:p>
            <a:pPr marL="0" indent="0">
              <a:buNone/>
            </a:pPr>
            <a:endParaRPr lang="en-US" sz="1600" b="1" dirty="0">
              <a:latin typeface="Trebuchet MS" pitchFamily="34" charset="0"/>
            </a:endParaRPr>
          </a:p>
          <a:p>
            <a:pPr marL="0" indent="0">
              <a:buNone/>
            </a:pPr>
            <a:r>
              <a:rPr lang="en-US" sz="1600" b="1" dirty="0">
                <a:latin typeface="Trebuchet MS" pitchFamily="34" charset="0"/>
              </a:rPr>
              <a:t>VOD</a:t>
            </a:r>
            <a:r>
              <a:rPr lang="en-US" sz="1600" dirty="0">
                <a:latin typeface="Trebuchet MS" pitchFamily="34" charset="0"/>
              </a:rPr>
              <a:t> (Video-On-Demand): allows users to select and watch video content when they choose to, rather than at a specific broadcast time. This report is specifically referring to VOD viewed through </a:t>
            </a:r>
            <a:r>
              <a:rPr lang="en-US" sz="1600" i="1" dirty="0">
                <a:latin typeface="Trebuchet MS" pitchFamily="34" charset="0"/>
              </a:rPr>
              <a:t>MVPDs (Cable, Telco or Satellite Provider) via their set-top-box. </a:t>
            </a:r>
          </a:p>
          <a:p>
            <a:pPr marL="0" indent="0">
              <a:buNone/>
            </a:pPr>
            <a:endParaRPr lang="en-US" sz="1600" dirty="0">
              <a:latin typeface="Trebuchet MS" pitchFamily="34" charset="0"/>
            </a:endParaRPr>
          </a:p>
          <a:p>
            <a:pPr marL="0" lvl="1" indent="0">
              <a:buNone/>
            </a:pPr>
            <a:r>
              <a:rPr lang="en-US" sz="1600" b="1" dirty="0">
                <a:latin typeface="Trebuchet MS" pitchFamily="34" charset="0"/>
              </a:rPr>
              <a:t>TVE </a:t>
            </a:r>
            <a:r>
              <a:rPr lang="en-US" sz="1600" dirty="0">
                <a:latin typeface="Trebuchet MS" pitchFamily="34" charset="0"/>
              </a:rPr>
              <a:t>(TV Everywhere): </a:t>
            </a:r>
            <a:r>
              <a:rPr lang="en-US" sz="1600" dirty="0"/>
              <a:t>the ability for a viewer to watch TV and film content whenever and wherever they choose across devices (Smart TV, connected device, tablet, mobile device or computer</a:t>
            </a:r>
            <a:r>
              <a:rPr lang="en-US" sz="1600" i="1" dirty="0"/>
              <a:t>). </a:t>
            </a:r>
            <a:r>
              <a:rPr lang="en-US" sz="1600" dirty="0"/>
              <a:t>Content can be accessed through either a broadcast or cable programmer (via MVPD authentication/user log-in) or an MVPD app (like Comcast Xfinity &amp; Spectrum TV).</a:t>
            </a:r>
            <a:endParaRPr lang="en-US" sz="1600" dirty="0">
              <a:latin typeface="Trebuchet MS" pitchFamily="34" charset="0"/>
            </a:endParaRPr>
          </a:p>
          <a:p>
            <a:endParaRPr lang="en-US" sz="1600" dirty="0">
              <a:latin typeface="Trebuchet MS" pitchFamily="34" charset="0"/>
            </a:endParaRPr>
          </a:p>
          <a:p>
            <a:pPr>
              <a:buNone/>
            </a:pPr>
            <a:endParaRPr lang="en-US" sz="1600" dirty="0">
              <a:latin typeface="Trebuchet MS" pitchFamily="34" charset="0"/>
            </a:endParaRPr>
          </a:p>
        </p:txBody>
      </p:sp>
    </p:spTree>
    <p:extLst>
      <p:ext uri="{BB962C8B-B14F-4D97-AF65-F5344CB8AC3E}">
        <p14:creationId xmlns:p14="http://schemas.microsoft.com/office/powerpoint/2010/main" val="421608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93" y="274638"/>
            <a:ext cx="8761007" cy="1143000"/>
          </a:xfrm>
        </p:spPr>
        <p:txBody>
          <a:bodyPr/>
          <a:lstStyle/>
          <a:p>
            <a:pPr>
              <a:lnSpc>
                <a:spcPts val="2800"/>
              </a:lnSpc>
            </a:pPr>
            <a:r>
              <a:rPr lang="en-US" sz="2600" spc="-100" dirty="0">
                <a:latin typeface="Trebuchet MS"/>
                <a:cs typeface="Trebuchet MS"/>
              </a:rPr>
              <a:t>First, It Should Be Noted That Live TV Remains The Reigning Champ Of TV Viewing Time, Regardless Of The Time Of Day</a:t>
            </a:r>
          </a:p>
        </p:txBody>
      </p:sp>
      <p:graphicFrame>
        <p:nvGraphicFramePr>
          <p:cNvPr id="5" name="Chart 4"/>
          <p:cNvGraphicFramePr/>
          <p:nvPr>
            <p:extLst>
              <p:ext uri="{D42A27DB-BD31-4B8C-83A1-F6EECF244321}">
                <p14:modId xmlns:p14="http://schemas.microsoft.com/office/powerpoint/2010/main" val="4006994143"/>
              </p:ext>
            </p:extLst>
          </p:nvPr>
        </p:nvGraphicFramePr>
        <p:xfrm>
          <a:off x="154393" y="1444630"/>
          <a:ext cx="883521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0" y="6457890"/>
            <a:ext cx="7209025" cy="400110"/>
          </a:xfrm>
          <a:prstGeom prst="rect">
            <a:avLst/>
          </a:prstGeom>
          <a:noFill/>
        </p:spPr>
        <p:txBody>
          <a:bodyPr wrap="none" rtlCol="0">
            <a:spAutoFit/>
          </a:bodyPr>
          <a:lstStyle/>
          <a:p>
            <a:pPr defTabSz="457200"/>
            <a:r>
              <a:rPr lang="en-US" sz="1000" dirty="0">
                <a:solidFill>
                  <a:prstClr val="black"/>
                </a:solidFill>
              </a:rPr>
              <a:t>Source: comScore TV Essentials, U.S., Full Year 2016, Live +15 Day DVR; comScore State of VOD Trend Report, Total U.S. </a:t>
            </a:r>
            <a:endParaRPr lang="en-US" sz="1000" dirty="0" smtClean="0">
              <a:solidFill>
                <a:prstClr val="black"/>
              </a:solidFill>
            </a:endParaRPr>
          </a:p>
          <a:p>
            <a:pPr defTabSz="457200"/>
            <a:r>
              <a:rPr lang="en-US" sz="1000" dirty="0" smtClean="0">
                <a:solidFill>
                  <a:prstClr val="black"/>
                </a:solidFill>
              </a:rPr>
              <a:t>Audience; Time-Shifted TV includes VOD and DVR.</a:t>
            </a:r>
            <a:endParaRPr lang="en-US" sz="1000" dirty="0">
              <a:solidFill>
                <a:prstClr val="black"/>
              </a:solidFill>
            </a:endParaRPr>
          </a:p>
        </p:txBody>
      </p:sp>
      <p:sp>
        <p:nvSpPr>
          <p:cNvPr id="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348545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5"/>
          <p:cNvGraphicFramePr>
            <a:graphicFrameLocks noChangeAspect="1"/>
          </p:cNvGraphicFramePr>
          <p:nvPr>
            <p:extLst/>
          </p:nvPr>
        </p:nvGraphicFramePr>
        <p:xfrm>
          <a:off x="592112" y="1524000"/>
          <a:ext cx="7959777" cy="48164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p:cNvSpPr txBox="1">
            <a:spLocks noChangeArrowheads="1"/>
          </p:cNvSpPr>
          <p:nvPr/>
        </p:nvSpPr>
        <p:spPr bwMode="auto">
          <a:xfrm>
            <a:off x="2430164" y="1791547"/>
            <a:ext cx="4283672" cy="369332"/>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Top Reasons For Time-shifting TV Shows</a:t>
            </a:r>
          </a:p>
        </p:txBody>
      </p:sp>
      <p:sp>
        <p:nvSpPr>
          <p:cNvPr id="4" name="Text Box 5"/>
          <p:cNvSpPr txBox="1">
            <a:spLocks noChangeArrowheads="1"/>
          </p:cNvSpPr>
          <p:nvPr/>
        </p:nvSpPr>
        <p:spPr bwMode="auto">
          <a:xfrm>
            <a:off x="329141" y="6400800"/>
            <a:ext cx="7234923" cy="369332"/>
          </a:xfrm>
          <a:prstGeom prst="rect">
            <a:avLst/>
          </a:prstGeom>
          <a:noFill/>
          <a:ln w="9525">
            <a:noFill/>
            <a:miter lim="800000"/>
            <a:headEnd/>
            <a:tailEnd/>
          </a:ln>
        </p:spPr>
        <p:txBody>
          <a:bodyPr wrap="square">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rebuchet MS"/>
                <a:ea typeface="+mn-ea"/>
                <a:cs typeface="+mn-cs"/>
              </a:rPr>
              <a:t>Source: HUB Entertainment research 3/15; Survey of 1,210 TV consumers 16-74 who watch at least 5 hours of TV/week and have broadband home access; What do you consider to be the biggest benefits of watching episodes of a current show at a later time?</a:t>
            </a:r>
          </a:p>
        </p:txBody>
      </p:sp>
      <p:sp>
        <p:nvSpPr>
          <p:cNvPr id="5" name="Title 1"/>
          <p:cNvSpPr txBox="1">
            <a:spLocks/>
          </p:cNvSpPr>
          <p:nvPr/>
        </p:nvSpPr>
        <p:spPr>
          <a:xfrm>
            <a:off x="297180" y="321686"/>
            <a:ext cx="8549640" cy="872811"/>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smtClean="0">
                <a:ln>
                  <a:noFill/>
                </a:ln>
                <a:solidFill>
                  <a:srgbClr val="000000"/>
                </a:solidFill>
                <a:effectLst/>
                <a:uLnTx/>
                <a:uFillTx/>
                <a:latin typeface="Trebuchet MS"/>
                <a:ea typeface="+mj-ea"/>
              </a:rPr>
              <a:t>Convenience (Not Ad Avoidance) Is The Top Reason For Time-Shifting Programs </a:t>
            </a:r>
            <a:endParaRPr kumimoji="0" lang="en-US" sz="2600" b="0" i="0" u="none" strike="noStrike" kern="1200" cap="none" spc="-100" normalizeH="0" baseline="0" noProof="0" dirty="0">
              <a:ln>
                <a:noFill/>
              </a:ln>
              <a:solidFill>
                <a:srgbClr val="000000"/>
              </a:solidFill>
              <a:effectLst/>
              <a:uLnTx/>
              <a:uFillTx/>
              <a:latin typeface="Trebuchet MS"/>
              <a:ea typeface="+mj-ea"/>
            </a:endParaRPr>
          </a:p>
        </p:txBody>
      </p:sp>
      <p:sp>
        <p:nvSpPr>
          <p:cNvPr id="6"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VAB: Tailor-Made Television</a:t>
            </a:r>
          </a:p>
        </p:txBody>
      </p:sp>
      <p:sp>
        <p:nvSpPr>
          <p:cNvPr id="7" name="Rectangle 6">
            <a:extLst>
              <a:ext uri="{FF2B5EF4-FFF2-40B4-BE49-F238E27FC236}">
                <a16:creationId xmlns="" xmlns:a16="http://schemas.microsoft.com/office/drawing/2014/main" id="{59BF48DA-6053-4E78-97DD-68E85FC74BD6}"/>
              </a:ext>
            </a:extLst>
          </p:cNvPr>
          <p:cNvSpPr/>
          <p:nvPr/>
        </p:nvSpPr>
        <p:spPr>
          <a:xfrm>
            <a:off x="592112" y="2262496"/>
            <a:ext cx="7728023" cy="6427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TextBox 7">
            <a:extLst>
              <a:ext uri="{FF2B5EF4-FFF2-40B4-BE49-F238E27FC236}">
                <a16:creationId xmlns="" xmlns:a16="http://schemas.microsoft.com/office/drawing/2014/main" id="{215CD27B-EE52-487A-BF29-3C16208E042C}"/>
              </a:ext>
            </a:extLst>
          </p:cNvPr>
          <p:cNvSpPr txBox="1"/>
          <p:nvPr/>
        </p:nvSpPr>
        <p:spPr>
          <a:xfrm>
            <a:off x="592112" y="1194497"/>
            <a:ext cx="80946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a:ea typeface="+mn-ea"/>
                <a:cs typeface="+mn-cs"/>
              </a:rPr>
              <a:t>This Convenience Allows Users The Opportunity To Consume More Content By Catching Up On Missed Shows And Binging Multiple Episodes </a:t>
            </a: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93622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981"/>
            <a:ext cx="8763000" cy="533219"/>
          </a:xfrm>
        </p:spPr>
        <p:txBody>
          <a:bodyPr/>
          <a:lstStyle/>
          <a:p>
            <a:pPr>
              <a:lnSpc>
                <a:spcPts val="2800"/>
              </a:lnSpc>
            </a:pPr>
            <a:r>
              <a:rPr lang="en-US" sz="2400" spc="-100" dirty="0">
                <a:solidFill>
                  <a:srgbClr val="000000"/>
                </a:solidFill>
                <a:latin typeface="Trebuchet MS"/>
                <a:cs typeface="Trebuchet MS"/>
              </a:rPr>
              <a:t>Despite All Of The Options Consumers Have, Half Of Time-Shifted Viewing Is Through MVPDs Via DVR</a:t>
            </a:r>
            <a:r>
              <a:rPr lang="en-US" sz="2400" spc="-100">
                <a:solidFill>
                  <a:srgbClr val="000000"/>
                </a:solidFill>
                <a:latin typeface="Trebuchet MS"/>
                <a:cs typeface="Trebuchet MS"/>
              </a:rPr>
              <a:t>, Set-Top </a:t>
            </a:r>
            <a:r>
              <a:rPr lang="en-US" sz="2400" spc="-100" dirty="0">
                <a:solidFill>
                  <a:srgbClr val="000000"/>
                </a:solidFill>
                <a:latin typeface="Trebuchet MS"/>
                <a:cs typeface="Trebuchet MS"/>
              </a:rPr>
              <a:t>VOD And TV Everywhere</a:t>
            </a:r>
          </a:p>
        </p:txBody>
      </p:sp>
      <p:grpSp>
        <p:nvGrpSpPr>
          <p:cNvPr id="7" name="Group 6"/>
          <p:cNvGrpSpPr/>
          <p:nvPr/>
        </p:nvGrpSpPr>
        <p:grpSpPr>
          <a:xfrm>
            <a:off x="1219199" y="1617538"/>
            <a:ext cx="6705602" cy="4470400"/>
            <a:chOff x="1524000" y="1397000"/>
            <a:chExt cx="6096000" cy="4064000"/>
          </a:xfrm>
        </p:grpSpPr>
        <p:graphicFrame>
          <p:nvGraphicFramePr>
            <p:cNvPr id="6" name="Chart 5"/>
            <p:cNvGraphicFramePr/>
            <p:nvPr>
              <p:extLst>
                <p:ext uri="{D42A27DB-BD31-4B8C-83A1-F6EECF244321}">
                  <p14:modId xmlns:p14="http://schemas.microsoft.com/office/powerpoint/2010/main" val="263857377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Image result for netflix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963" y="4359491"/>
              <a:ext cx="788803" cy="443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mazon video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1664" y="3287204"/>
              <a:ext cx="677877" cy="2098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ulu log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3568" y="2487212"/>
              <a:ext cx="987401" cy="53575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6661092" y="3373898"/>
            <a:ext cx="1682808" cy="1015663"/>
          </a:xfrm>
          <a:prstGeom prst="rect">
            <a:avLst/>
          </a:prstGeom>
          <a:noFill/>
        </p:spPr>
        <p:txBody>
          <a:bodyPr wrap="square" rtlCol="0">
            <a:spAutoFit/>
          </a:bodyPr>
          <a:lstStyle/>
          <a:p>
            <a:pPr algn="ctr" defTabSz="457200"/>
            <a:r>
              <a:rPr lang="en-US" sz="2800" b="1" dirty="0">
                <a:solidFill>
                  <a:prstClr val="black"/>
                </a:solidFill>
              </a:rPr>
              <a:t>52%</a:t>
            </a:r>
          </a:p>
          <a:p>
            <a:pPr algn="ctr" defTabSz="457200"/>
            <a:r>
              <a:rPr lang="en-US" sz="1600" b="1" dirty="0">
                <a:solidFill>
                  <a:prstClr val="black"/>
                </a:solidFill>
              </a:rPr>
              <a:t>Total from MVPD Sources</a:t>
            </a:r>
          </a:p>
        </p:txBody>
      </p:sp>
      <p:sp>
        <p:nvSpPr>
          <p:cNvPr id="15" name="TextBox 14"/>
          <p:cNvSpPr txBox="1"/>
          <p:nvPr/>
        </p:nvSpPr>
        <p:spPr>
          <a:xfrm>
            <a:off x="600552" y="3392458"/>
            <a:ext cx="1529825" cy="839391"/>
          </a:xfrm>
          <a:prstGeom prst="rect">
            <a:avLst/>
          </a:prstGeom>
          <a:noFill/>
        </p:spPr>
        <p:txBody>
          <a:bodyPr wrap="square" rtlCol="0">
            <a:spAutoFit/>
          </a:bodyPr>
          <a:lstStyle/>
          <a:p>
            <a:pPr algn="ctr" defTabSz="457200"/>
            <a:r>
              <a:rPr lang="en-US" sz="2800" b="1" dirty="0">
                <a:solidFill>
                  <a:prstClr val="black"/>
                </a:solidFill>
              </a:rPr>
              <a:t>34%</a:t>
            </a:r>
          </a:p>
          <a:p>
            <a:pPr algn="ctr" defTabSz="457200"/>
            <a:r>
              <a:rPr lang="en-US" sz="1600" b="1" dirty="0">
                <a:solidFill>
                  <a:prstClr val="black"/>
                </a:solidFill>
              </a:rPr>
              <a:t>Total from “Big 3” SVOD</a:t>
            </a:r>
          </a:p>
        </p:txBody>
      </p:sp>
      <p:sp>
        <p:nvSpPr>
          <p:cNvPr id="2" name="Right Brace 1"/>
          <p:cNvSpPr/>
          <p:nvPr/>
        </p:nvSpPr>
        <p:spPr>
          <a:xfrm>
            <a:off x="6172200" y="2430338"/>
            <a:ext cx="749300" cy="3200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12"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13" name="TextBox 12"/>
          <p:cNvSpPr txBox="1"/>
          <p:nvPr/>
        </p:nvSpPr>
        <p:spPr>
          <a:xfrm>
            <a:off x="335174" y="6435630"/>
            <a:ext cx="7404591" cy="400110"/>
          </a:xfrm>
          <a:prstGeom prst="rect">
            <a:avLst/>
          </a:prstGeom>
          <a:noFill/>
        </p:spPr>
        <p:txBody>
          <a:bodyPr wrap="none" rtlCol="0">
            <a:spAutoFit/>
          </a:bodyPr>
          <a:lstStyle>
            <a:defPPr>
              <a:defRPr lang="en-US"/>
            </a:defPPr>
            <a:lvl1pPr>
              <a:defRPr sz="1000">
                <a:latin typeface="Trebuchet MS" panose="020B0603020202020204" pitchFamily="34" charset="0"/>
              </a:defRPr>
            </a:lvl1pPr>
          </a:lstStyle>
          <a:p>
            <a:pPr defTabSz="457200"/>
            <a:r>
              <a:rPr lang="en-US" dirty="0">
                <a:solidFill>
                  <a:prstClr val="black"/>
                </a:solidFill>
              </a:rPr>
              <a:t>Source: Hub Entertainment Research, </a:t>
            </a:r>
            <a:r>
              <a:rPr lang="en-US" i="1" dirty="0">
                <a:solidFill>
                  <a:prstClr val="black"/>
                </a:solidFill>
              </a:rPr>
              <a:t>The Battle for Share of Mind</a:t>
            </a:r>
            <a:r>
              <a:rPr lang="en-US" dirty="0">
                <a:solidFill>
                  <a:prstClr val="black"/>
                </a:solidFill>
              </a:rPr>
              <a:t>, January 2018. TVE: Authenticated TV Everywhere, from </a:t>
            </a:r>
          </a:p>
          <a:p>
            <a:pPr defTabSz="457200"/>
            <a:r>
              <a:rPr lang="en-US" dirty="0">
                <a:solidFill>
                  <a:prstClr val="black"/>
                </a:solidFill>
              </a:rPr>
              <a:t>a network or pay TV operator’s website/app; Based on total viewing (TV &amp; movies).</a:t>
            </a:r>
          </a:p>
        </p:txBody>
      </p:sp>
    </p:spTree>
    <p:extLst>
      <p:ext uri="{BB962C8B-B14F-4D97-AF65-F5344CB8AC3E}">
        <p14:creationId xmlns:p14="http://schemas.microsoft.com/office/powerpoint/2010/main" val="103763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6" name="Title 1"/>
          <p:cNvSpPr>
            <a:spLocks noGrp="1"/>
          </p:cNvSpPr>
          <p:nvPr>
            <p:ph type="title"/>
          </p:nvPr>
        </p:nvSpPr>
        <p:spPr>
          <a:xfrm>
            <a:off x="151976" y="267920"/>
            <a:ext cx="8835908" cy="781503"/>
          </a:xfrm>
        </p:spPr>
        <p:txBody>
          <a:bodyPr/>
          <a:lstStyle/>
          <a:p>
            <a:pPr>
              <a:lnSpc>
                <a:spcPts val="2800"/>
              </a:lnSpc>
            </a:pPr>
            <a:r>
              <a:rPr lang="en-US" sz="2600" spc="-100" dirty="0">
                <a:latin typeface="Trebuchet MS"/>
                <a:cs typeface="Trebuchet MS"/>
              </a:rPr>
              <a:t>Consumers’ Appetite for Premium Content is Strong and is the Driving Force Behind Increased Use of Time-Shifting Methods</a:t>
            </a:r>
          </a:p>
        </p:txBody>
      </p:sp>
      <p:sp>
        <p:nvSpPr>
          <p:cNvPr id="7" name="TextBox 6"/>
          <p:cNvSpPr txBox="1"/>
          <p:nvPr/>
        </p:nvSpPr>
        <p:spPr>
          <a:xfrm>
            <a:off x="328503" y="6535989"/>
            <a:ext cx="6306535" cy="246221"/>
          </a:xfrm>
          <a:prstGeom prst="rect">
            <a:avLst/>
          </a:prstGeom>
          <a:noFill/>
        </p:spPr>
        <p:txBody>
          <a:bodyPr wrap="none" rtlCol="0">
            <a:spAutoFit/>
          </a:bodyPr>
          <a:lstStyle>
            <a:defPPr>
              <a:defRPr lang="en-US"/>
            </a:defPPr>
            <a:lvl1pPr>
              <a:defRPr sz="1000">
                <a:latin typeface="Trebuchet MS" panose="020B0603020202020204" pitchFamily="34" charset="0"/>
              </a:defRPr>
            </a:lvl1pPr>
          </a:lstStyle>
          <a:p>
            <a:pPr defTabSz="457200"/>
            <a:r>
              <a:rPr lang="en-US" dirty="0">
                <a:solidFill>
                  <a:prstClr val="black"/>
                </a:solidFill>
              </a:rPr>
              <a:t>Source: Hub Entertainment Research, </a:t>
            </a:r>
            <a:r>
              <a:rPr lang="en-US" i="1" dirty="0">
                <a:solidFill>
                  <a:prstClr val="black"/>
                </a:solidFill>
              </a:rPr>
              <a:t>TV Redefined: The New Definition of “Watching TV”, </a:t>
            </a:r>
            <a:r>
              <a:rPr lang="en-US" dirty="0">
                <a:solidFill>
                  <a:prstClr val="black"/>
                </a:solidFill>
              </a:rPr>
              <a:t>August 2017. </a:t>
            </a:r>
          </a:p>
        </p:txBody>
      </p:sp>
      <p:grpSp>
        <p:nvGrpSpPr>
          <p:cNvPr id="16" name="Group 15"/>
          <p:cNvGrpSpPr/>
          <p:nvPr/>
        </p:nvGrpSpPr>
        <p:grpSpPr>
          <a:xfrm>
            <a:off x="238966" y="2148219"/>
            <a:ext cx="8748918" cy="3501058"/>
            <a:chOff x="238966" y="2059011"/>
            <a:chExt cx="8748918" cy="3501058"/>
          </a:xfrm>
        </p:grpSpPr>
        <p:graphicFrame>
          <p:nvGraphicFramePr>
            <p:cNvPr id="8" name="Chart 7"/>
            <p:cNvGraphicFramePr/>
            <p:nvPr>
              <p:extLst>
                <p:ext uri="{D42A27DB-BD31-4B8C-83A1-F6EECF244321}">
                  <p14:modId xmlns:p14="http://schemas.microsoft.com/office/powerpoint/2010/main" val="673544886"/>
                </p:ext>
              </p:extLst>
            </p:nvPr>
          </p:nvGraphicFramePr>
          <p:xfrm>
            <a:off x="238966" y="2061684"/>
            <a:ext cx="3580651" cy="34983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4138893743"/>
                </p:ext>
              </p:extLst>
            </p:nvPr>
          </p:nvGraphicFramePr>
          <p:xfrm>
            <a:off x="5407233" y="2059011"/>
            <a:ext cx="3580651" cy="34983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006724" y="2614102"/>
              <a:ext cx="1130553" cy="231236"/>
            </a:xfrm>
            <a:prstGeom prst="rect">
              <a:avLst/>
            </a:prstGeom>
            <a:noFill/>
          </p:spPr>
          <p:txBody>
            <a:bodyPr wrap="square" rtlCol="0">
              <a:spAutoFit/>
            </a:bodyPr>
            <a:lstStyle/>
            <a:p>
              <a:pPr algn="ctr" defTabSz="457200"/>
              <a:r>
                <a:rPr lang="en-US" sz="1600" b="1" dirty="0">
                  <a:solidFill>
                    <a:prstClr val="black"/>
                  </a:solidFill>
                </a:rPr>
                <a:t>DVR</a:t>
              </a:r>
            </a:p>
          </p:txBody>
        </p:sp>
        <p:sp>
          <p:nvSpPr>
            <p:cNvPr id="12" name="TextBox 11"/>
            <p:cNvSpPr txBox="1"/>
            <p:nvPr/>
          </p:nvSpPr>
          <p:spPr>
            <a:xfrm>
              <a:off x="3819617" y="3566338"/>
              <a:ext cx="1504766" cy="531614"/>
            </a:xfrm>
            <a:prstGeom prst="rect">
              <a:avLst/>
            </a:prstGeom>
            <a:noFill/>
          </p:spPr>
          <p:txBody>
            <a:bodyPr wrap="square" rtlCol="0">
              <a:spAutoFit/>
            </a:bodyPr>
            <a:lstStyle/>
            <a:p>
              <a:pPr algn="ctr" defTabSz="457200"/>
              <a:r>
                <a:rPr lang="en-US" sz="1600" b="1" dirty="0">
                  <a:solidFill>
                    <a:prstClr val="black"/>
                  </a:solidFill>
                </a:rPr>
                <a:t>TVE: MVPD Site or App</a:t>
              </a:r>
            </a:p>
          </p:txBody>
        </p:sp>
        <p:sp>
          <p:nvSpPr>
            <p:cNvPr id="13" name="TextBox 12"/>
            <p:cNvSpPr txBox="1"/>
            <p:nvPr/>
          </p:nvSpPr>
          <p:spPr>
            <a:xfrm>
              <a:off x="3819617" y="4613374"/>
              <a:ext cx="1504766" cy="567583"/>
            </a:xfrm>
            <a:prstGeom prst="rect">
              <a:avLst/>
            </a:prstGeom>
            <a:noFill/>
          </p:spPr>
          <p:txBody>
            <a:bodyPr wrap="square" rtlCol="0">
              <a:spAutoFit/>
            </a:bodyPr>
            <a:lstStyle/>
            <a:p>
              <a:pPr algn="ctr" defTabSz="457200"/>
              <a:r>
                <a:rPr lang="en-US" sz="1600" b="1" dirty="0">
                  <a:solidFill>
                    <a:prstClr val="black"/>
                  </a:solidFill>
                </a:rPr>
                <a:t>TVE: Network Site or App</a:t>
              </a:r>
            </a:p>
          </p:txBody>
        </p:sp>
      </p:grpSp>
      <p:sp>
        <p:nvSpPr>
          <p:cNvPr id="14" name="TextBox 13"/>
          <p:cNvSpPr txBox="1"/>
          <p:nvPr/>
        </p:nvSpPr>
        <p:spPr>
          <a:xfrm>
            <a:off x="1455664" y="1592485"/>
            <a:ext cx="6232672" cy="584775"/>
          </a:xfrm>
          <a:prstGeom prst="rect">
            <a:avLst/>
          </a:prstGeom>
          <a:noFill/>
        </p:spPr>
        <p:txBody>
          <a:bodyPr wrap="square" rtlCol="0">
            <a:spAutoFit/>
          </a:bodyPr>
          <a:lstStyle/>
          <a:p>
            <a:pPr algn="ctr" defTabSz="457200"/>
            <a:r>
              <a:rPr lang="en-US" sz="1600" b="1" dirty="0">
                <a:solidFill>
                  <a:prstClr val="black"/>
                </a:solidFill>
              </a:rPr>
              <a:t>Change in Frequency of Source Use vs. One Year Ago </a:t>
            </a:r>
          </a:p>
          <a:p>
            <a:pPr algn="ctr" defTabSz="457200"/>
            <a:r>
              <a:rPr lang="en-US" sz="1600" dirty="0">
                <a:solidFill>
                  <a:prstClr val="black"/>
                </a:solidFill>
              </a:rPr>
              <a:t>Among Those Who Use Each</a:t>
            </a:r>
          </a:p>
        </p:txBody>
      </p:sp>
      <p:sp>
        <p:nvSpPr>
          <p:cNvPr id="15" name="TextBox 14">
            <a:extLst>
              <a:ext uri="{FF2B5EF4-FFF2-40B4-BE49-F238E27FC236}">
                <a16:creationId xmlns:a16="http://schemas.microsoft.com/office/drawing/2014/main" xmlns="" id="{EF1DDBC9-308B-4E3F-8C05-0C7ECB7110F2}"/>
              </a:ext>
            </a:extLst>
          </p:cNvPr>
          <p:cNvSpPr txBox="1"/>
          <p:nvPr/>
        </p:nvSpPr>
        <p:spPr>
          <a:xfrm>
            <a:off x="7315200" y="0"/>
            <a:ext cx="1828800" cy="369332"/>
          </a:xfrm>
          <a:prstGeom prst="rect">
            <a:avLst/>
          </a:prstGeom>
          <a:noFill/>
        </p:spPr>
        <p:txBody>
          <a:bodyPr wrap="square" rtlCol="0">
            <a:spAutoFit/>
          </a:bodyPr>
          <a:lstStyle/>
          <a:p>
            <a:r>
              <a:rPr lang="en-US" dirty="0">
                <a:solidFill>
                  <a:srgbClr val="FF0000"/>
                </a:solidFill>
              </a:rPr>
              <a:t>Members Only</a:t>
            </a:r>
          </a:p>
        </p:txBody>
      </p:sp>
      <p:sp>
        <p:nvSpPr>
          <p:cNvPr id="2" name="TextBox 1"/>
          <p:cNvSpPr txBox="1"/>
          <p:nvPr/>
        </p:nvSpPr>
        <p:spPr>
          <a:xfrm>
            <a:off x="6705600" y="4800600"/>
            <a:ext cx="629752" cy="369332"/>
          </a:xfrm>
          <a:prstGeom prst="rect">
            <a:avLst/>
          </a:prstGeom>
          <a:noFill/>
        </p:spPr>
        <p:txBody>
          <a:bodyPr wrap="square" rtlCol="0">
            <a:spAutoFit/>
          </a:bodyPr>
          <a:lstStyle/>
          <a:p>
            <a:r>
              <a:rPr lang="en-US" b="1" dirty="0">
                <a:solidFill>
                  <a:prstClr val="black"/>
                </a:solidFill>
              </a:rPr>
              <a:t>28%</a:t>
            </a:r>
          </a:p>
        </p:txBody>
      </p:sp>
      <p:sp>
        <p:nvSpPr>
          <p:cNvPr id="17" name="TextBox 16"/>
          <p:cNvSpPr txBox="1"/>
          <p:nvPr/>
        </p:nvSpPr>
        <p:spPr>
          <a:xfrm>
            <a:off x="6999514" y="3736687"/>
            <a:ext cx="629752" cy="369332"/>
          </a:xfrm>
          <a:prstGeom prst="rect">
            <a:avLst/>
          </a:prstGeom>
          <a:noFill/>
        </p:spPr>
        <p:txBody>
          <a:bodyPr wrap="square" rtlCol="0">
            <a:spAutoFit/>
          </a:bodyPr>
          <a:lstStyle/>
          <a:p>
            <a:r>
              <a:rPr lang="en-US" b="1" dirty="0">
                <a:solidFill>
                  <a:prstClr val="black"/>
                </a:solidFill>
              </a:rPr>
              <a:t>36%</a:t>
            </a:r>
          </a:p>
        </p:txBody>
      </p:sp>
      <p:sp>
        <p:nvSpPr>
          <p:cNvPr id="18" name="TextBox 17"/>
          <p:cNvSpPr txBox="1"/>
          <p:nvPr/>
        </p:nvSpPr>
        <p:spPr>
          <a:xfrm>
            <a:off x="7315200" y="2634262"/>
            <a:ext cx="629752" cy="369332"/>
          </a:xfrm>
          <a:prstGeom prst="rect">
            <a:avLst/>
          </a:prstGeom>
          <a:noFill/>
        </p:spPr>
        <p:txBody>
          <a:bodyPr wrap="square" rtlCol="0">
            <a:spAutoFit/>
          </a:bodyPr>
          <a:lstStyle/>
          <a:p>
            <a:r>
              <a:rPr lang="en-US" b="1" dirty="0">
                <a:solidFill>
                  <a:prstClr val="black"/>
                </a:solidFill>
              </a:rPr>
              <a:t>42%</a:t>
            </a:r>
          </a:p>
        </p:txBody>
      </p:sp>
      <p:sp>
        <p:nvSpPr>
          <p:cNvPr id="19" name="TextBox 18"/>
          <p:cNvSpPr txBox="1"/>
          <p:nvPr/>
        </p:nvSpPr>
        <p:spPr>
          <a:xfrm>
            <a:off x="2494448" y="2634181"/>
            <a:ext cx="629752" cy="369332"/>
          </a:xfrm>
          <a:prstGeom prst="rect">
            <a:avLst/>
          </a:prstGeom>
          <a:noFill/>
        </p:spPr>
        <p:txBody>
          <a:bodyPr wrap="square" rtlCol="0">
            <a:spAutoFit/>
          </a:bodyPr>
          <a:lstStyle/>
          <a:p>
            <a:r>
              <a:rPr lang="en-US" b="1" dirty="0">
                <a:solidFill>
                  <a:prstClr val="black"/>
                </a:solidFill>
              </a:rPr>
              <a:t>10%</a:t>
            </a:r>
          </a:p>
        </p:txBody>
      </p:sp>
      <p:sp>
        <p:nvSpPr>
          <p:cNvPr id="20" name="TextBox 19"/>
          <p:cNvSpPr txBox="1"/>
          <p:nvPr/>
        </p:nvSpPr>
        <p:spPr>
          <a:xfrm>
            <a:off x="2037248" y="3736687"/>
            <a:ext cx="629752" cy="369332"/>
          </a:xfrm>
          <a:prstGeom prst="rect">
            <a:avLst/>
          </a:prstGeom>
          <a:noFill/>
        </p:spPr>
        <p:txBody>
          <a:bodyPr wrap="square" rtlCol="0">
            <a:spAutoFit/>
          </a:bodyPr>
          <a:lstStyle/>
          <a:p>
            <a:r>
              <a:rPr lang="en-US" b="1" dirty="0">
                <a:solidFill>
                  <a:prstClr val="black"/>
                </a:solidFill>
              </a:rPr>
              <a:t>18%</a:t>
            </a:r>
          </a:p>
        </p:txBody>
      </p:sp>
      <p:sp>
        <p:nvSpPr>
          <p:cNvPr id="21" name="TextBox 20"/>
          <p:cNvSpPr txBox="1"/>
          <p:nvPr/>
        </p:nvSpPr>
        <p:spPr>
          <a:xfrm>
            <a:off x="1961048" y="4800600"/>
            <a:ext cx="629752" cy="369332"/>
          </a:xfrm>
          <a:prstGeom prst="rect">
            <a:avLst/>
          </a:prstGeom>
          <a:noFill/>
        </p:spPr>
        <p:txBody>
          <a:bodyPr wrap="square" rtlCol="0">
            <a:spAutoFit/>
          </a:bodyPr>
          <a:lstStyle/>
          <a:p>
            <a:r>
              <a:rPr lang="en-US" b="1" dirty="0">
                <a:solidFill>
                  <a:prstClr val="black"/>
                </a:solidFill>
              </a:rPr>
              <a:t>19%</a:t>
            </a:r>
          </a:p>
        </p:txBody>
      </p:sp>
    </p:spTree>
    <p:extLst>
      <p:ext uri="{BB962C8B-B14F-4D97-AF65-F5344CB8AC3E}">
        <p14:creationId xmlns:p14="http://schemas.microsoft.com/office/powerpoint/2010/main" val="299277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1741"/>
          </a:xfrm>
        </p:spPr>
        <p:txBody>
          <a:bodyPr/>
          <a:lstStyle/>
          <a:p>
            <a:pPr>
              <a:lnSpc>
                <a:spcPts val="2800"/>
              </a:lnSpc>
            </a:pPr>
            <a:r>
              <a:rPr lang="en-US" sz="2600" spc="-100" dirty="0">
                <a:latin typeface="Trebuchet MS"/>
                <a:cs typeface="Trebuchet MS"/>
              </a:rPr>
              <a:t>There Are Three Main Ways A Viewer Can Watch TV Content Outside Of A Live Airing</a:t>
            </a:r>
          </a:p>
        </p:txBody>
      </p:sp>
      <p:pic>
        <p:nvPicPr>
          <p:cNvPr id="102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369" y="2773103"/>
            <a:ext cx="1499493" cy="1189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clrChange>
              <a:clrFrom>
                <a:srgbClr val="000000">
                  <a:alpha val="784"/>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0628" y="4343400"/>
            <a:ext cx="1820975" cy="106223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048801" y="1342803"/>
            <a:ext cx="1644629" cy="1019397"/>
            <a:chOff x="6531441" y="2953779"/>
            <a:chExt cx="1644629" cy="1233471"/>
          </a:xfrm>
        </p:grpSpPr>
        <p:pic>
          <p:nvPicPr>
            <p:cNvPr id="1029" name="Picture 5" descr="C:\Users\Leahm\AppData\Local\Microsoft\Windows\Temporary Internet Files\Content.IE5\PKIV13XT\toshiba-regza-32a950l-lcd-tv[1].jpg"/>
            <p:cNvPicPr>
              <a:picLocks noChangeAspect="1" noChangeArrowheads="1"/>
            </p:cNvPicPr>
            <p:nvPr/>
          </p:nvPicPr>
          <p:blipFill>
            <a:blip r:embed="rId4" cstate="print">
              <a:duotone>
                <a:schemeClr val="bg2">
                  <a:shade val="45000"/>
                  <a:satMod val="135000"/>
                </a:schemeClr>
                <a:prstClr val="white"/>
              </a:duotone>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31441" y="2953779"/>
              <a:ext cx="1644629" cy="123347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656896" y="3158953"/>
              <a:ext cx="1393718" cy="659005"/>
              <a:chOff x="6618341" y="3158953"/>
              <a:chExt cx="1393718" cy="659005"/>
            </a:xfrm>
          </p:grpSpPr>
          <p:pic>
            <p:nvPicPr>
              <p:cNvPr id="1034" name="Picture 10" descr="Related image"/>
              <p:cNvPicPr>
                <a:picLocks noChangeAspect="1" noChangeArrowheads="1"/>
              </p:cNvPicPr>
              <p:nvPr/>
            </p:nvPicPr>
            <p:blipFill>
              <a:blip r:embed="rId5" cstate="print">
                <a:duotone>
                  <a:schemeClr val="bg2">
                    <a:shade val="45000"/>
                    <a:satMod val="135000"/>
                  </a:schemeClr>
                  <a:prstClr val="white"/>
                </a:duotone>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67427" y="3216139"/>
                <a:ext cx="544632" cy="5446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0" descr="Related image"/>
              <p:cNvPicPr>
                <a:picLocks noChangeAspect="1" noChangeArrowheads="1"/>
              </p:cNvPicPr>
              <p:nvPr/>
            </p:nvPicPr>
            <p:blipFill>
              <a:blip r:embed="rId5" cstate="print">
                <a:duotone>
                  <a:schemeClr val="bg2">
                    <a:shade val="45000"/>
                    <a:satMod val="135000"/>
                  </a:schemeClr>
                  <a:prstClr val="white"/>
                </a:duotone>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0800000">
                <a:off x="6618341" y="3216139"/>
                <a:ext cx="544632" cy="5446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Image result for pause symbol silver"/>
              <p:cNvPicPr>
                <a:picLocks noChangeAspect="1" noChangeArrowheads="1"/>
              </p:cNvPicPr>
              <p:nvPr/>
            </p:nvPicPr>
            <p:blipFill>
              <a:blip r:embed="rId6" cstate="print">
                <a:duotone>
                  <a:schemeClr val="bg2">
                    <a:shade val="45000"/>
                    <a:satMod val="135000"/>
                  </a:schemeClr>
                  <a:prstClr val="white"/>
                </a:duotone>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985697" y="3158953"/>
                <a:ext cx="659005" cy="659005"/>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12"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
        <p:nvSpPr>
          <p:cNvPr id="14" name="Content Placeholder 2"/>
          <p:cNvSpPr>
            <a:spLocks noGrp="1"/>
          </p:cNvSpPr>
          <p:nvPr>
            <p:ph idx="1"/>
          </p:nvPr>
        </p:nvSpPr>
        <p:spPr>
          <a:xfrm>
            <a:off x="228600" y="1265237"/>
            <a:ext cx="6801324" cy="4525963"/>
          </a:xfrm>
        </p:spPr>
        <p:txBody>
          <a:bodyPr/>
          <a:lstStyle/>
          <a:p>
            <a:pPr marL="0" indent="0">
              <a:buNone/>
            </a:pPr>
            <a:r>
              <a:rPr lang="en-US" sz="1600" b="1" dirty="0">
                <a:solidFill>
                  <a:schemeClr val="bg1">
                    <a:lumMod val="75000"/>
                  </a:schemeClr>
                </a:solidFill>
                <a:latin typeface="Trebuchet MS" pitchFamily="34" charset="0"/>
              </a:rPr>
              <a:t>DVR </a:t>
            </a:r>
            <a:r>
              <a:rPr lang="en-US" sz="1600" dirty="0">
                <a:solidFill>
                  <a:schemeClr val="bg1">
                    <a:lumMod val="75000"/>
                  </a:schemeClr>
                </a:solidFill>
                <a:latin typeface="Trebuchet MS" pitchFamily="34" charset="0"/>
              </a:rPr>
              <a:t>(Digital Video Recorder): </a:t>
            </a:r>
            <a:r>
              <a:rPr lang="en-US" sz="1600" dirty="0">
                <a:solidFill>
                  <a:schemeClr val="bg1">
                    <a:lumMod val="75000"/>
                  </a:schemeClr>
                </a:solidFill>
              </a:rPr>
              <a:t>a Set-Top Box that records and stores television shows for viewing at a later time. Some MVPDs </a:t>
            </a:r>
            <a:r>
              <a:rPr lang="en-US" sz="1600" i="1" dirty="0">
                <a:solidFill>
                  <a:schemeClr val="bg1">
                    <a:lumMod val="75000"/>
                  </a:schemeClr>
                </a:solidFill>
                <a:latin typeface="Trebuchet MS" pitchFamily="34" charset="0"/>
              </a:rPr>
              <a:t>(Cable, Telco or Satellite Provider) </a:t>
            </a:r>
            <a:r>
              <a:rPr lang="en-US" sz="1600" dirty="0">
                <a:solidFill>
                  <a:schemeClr val="bg1">
                    <a:lumMod val="75000"/>
                  </a:schemeClr>
                </a:solidFill>
              </a:rPr>
              <a:t>offer Cloud DVR service, which allows users to view DVR’d content on mobile devices via the MVPD app, or on a computer via the MVPD’s website.</a:t>
            </a:r>
            <a:endParaRPr lang="en-US" sz="1600" dirty="0">
              <a:solidFill>
                <a:schemeClr val="bg1">
                  <a:lumMod val="75000"/>
                </a:schemeClr>
              </a:solidFill>
              <a:latin typeface="Trebuchet MS" pitchFamily="34" charset="0"/>
            </a:endParaRPr>
          </a:p>
          <a:p>
            <a:pPr marL="0" indent="0">
              <a:buNone/>
            </a:pPr>
            <a:endParaRPr lang="en-US" sz="1600" b="1" dirty="0">
              <a:latin typeface="Trebuchet MS" pitchFamily="34" charset="0"/>
            </a:endParaRPr>
          </a:p>
          <a:p>
            <a:pPr marL="0" indent="0">
              <a:buNone/>
            </a:pPr>
            <a:r>
              <a:rPr lang="en-US" sz="1600" b="1" dirty="0">
                <a:latin typeface="Trebuchet MS" pitchFamily="34" charset="0"/>
              </a:rPr>
              <a:t>VOD</a:t>
            </a:r>
            <a:r>
              <a:rPr lang="en-US" sz="1600" dirty="0">
                <a:latin typeface="Trebuchet MS" pitchFamily="34" charset="0"/>
              </a:rPr>
              <a:t> (Video-On-Demand): allows users to select and watch video content when they choose to, rather than at a specific broadcast time. This report is specifically referring to VOD viewed through </a:t>
            </a:r>
            <a:r>
              <a:rPr lang="en-US" sz="1600" i="1" dirty="0">
                <a:latin typeface="Trebuchet MS" pitchFamily="34" charset="0"/>
              </a:rPr>
              <a:t>MVPDs (Cable, Telco or Satellite Provider) via their set-top-box. </a:t>
            </a:r>
          </a:p>
          <a:p>
            <a:pPr marL="0" indent="0">
              <a:buNone/>
            </a:pPr>
            <a:endParaRPr lang="en-US" sz="1600" dirty="0">
              <a:latin typeface="Trebuchet MS" pitchFamily="34" charset="0"/>
            </a:endParaRPr>
          </a:p>
          <a:p>
            <a:pPr marL="0" lvl="1" indent="0">
              <a:buNone/>
            </a:pPr>
            <a:r>
              <a:rPr lang="en-US" sz="1600" b="1" dirty="0">
                <a:solidFill>
                  <a:schemeClr val="bg1">
                    <a:lumMod val="75000"/>
                  </a:schemeClr>
                </a:solidFill>
                <a:latin typeface="Trebuchet MS" pitchFamily="34" charset="0"/>
              </a:rPr>
              <a:t>TVE </a:t>
            </a:r>
            <a:r>
              <a:rPr lang="en-US" sz="1600" dirty="0">
                <a:solidFill>
                  <a:schemeClr val="bg1">
                    <a:lumMod val="75000"/>
                  </a:schemeClr>
                </a:solidFill>
                <a:latin typeface="Trebuchet MS" pitchFamily="34" charset="0"/>
              </a:rPr>
              <a:t>(TV Everywhere): </a:t>
            </a:r>
            <a:r>
              <a:rPr lang="en-US" sz="1600" dirty="0">
                <a:solidFill>
                  <a:schemeClr val="bg1">
                    <a:lumMod val="75000"/>
                  </a:schemeClr>
                </a:solidFill>
              </a:rPr>
              <a:t>the ability for a viewer to watch TV and film content whenever and wherever they choose across devices (Smart TV, connected device, tablet, mobile device or computer</a:t>
            </a:r>
            <a:r>
              <a:rPr lang="en-US" sz="1600" i="1" dirty="0">
                <a:solidFill>
                  <a:schemeClr val="bg1">
                    <a:lumMod val="75000"/>
                  </a:schemeClr>
                </a:solidFill>
              </a:rPr>
              <a:t>). </a:t>
            </a:r>
            <a:r>
              <a:rPr lang="en-US" sz="1600" dirty="0">
                <a:solidFill>
                  <a:schemeClr val="bg1">
                    <a:lumMod val="75000"/>
                  </a:schemeClr>
                </a:solidFill>
              </a:rPr>
              <a:t>Content can be accessed through either a broadcast or cable programmer (via MVPD authentication/user log-in) or an MVPD app (like Comcast Xfinity &amp; Spectrum TV).</a:t>
            </a:r>
            <a:endParaRPr lang="en-US" sz="1600" dirty="0">
              <a:solidFill>
                <a:schemeClr val="bg1">
                  <a:lumMod val="75000"/>
                </a:schemeClr>
              </a:solidFill>
              <a:latin typeface="Trebuchet MS" pitchFamily="34" charset="0"/>
            </a:endParaRPr>
          </a:p>
          <a:p>
            <a:endParaRPr lang="en-US" sz="1600" dirty="0">
              <a:latin typeface="Trebuchet MS" pitchFamily="34" charset="0"/>
            </a:endParaRPr>
          </a:p>
          <a:p>
            <a:pPr>
              <a:buNone/>
            </a:pPr>
            <a:endParaRPr lang="en-US" sz="1600" dirty="0">
              <a:latin typeface="Trebuchet MS" pitchFamily="34" charset="0"/>
            </a:endParaRPr>
          </a:p>
        </p:txBody>
      </p:sp>
    </p:spTree>
    <p:extLst>
      <p:ext uri="{BB962C8B-B14F-4D97-AF65-F5344CB8AC3E}">
        <p14:creationId xmlns:p14="http://schemas.microsoft.com/office/powerpoint/2010/main" val="37029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99491" y="500063"/>
            <a:ext cx="8345019" cy="571500"/>
          </a:xfrm>
        </p:spPr>
        <p:txBody>
          <a:bodyPr/>
          <a:lstStyle/>
          <a:p>
            <a:pPr algn="ctr">
              <a:lnSpc>
                <a:spcPts val="2800"/>
              </a:lnSpc>
              <a:spcBef>
                <a:spcPct val="0"/>
              </a:spcBef>
            </a:pPr>
            <a:r>
              <a:rPr lang="en-US" sz="2600" spc="-100" dirty="0">
                <a:solidFill>
                  <a:srgbClr val="000000"/>
                </a:solidFill>
                <a:latin typeface="Trebuchet MS"/>
                <a:ea typeface="+mj-ea"/>
                <a:cs typeface="Trebuchet MS"/>
              </a:rPr>
              <a:t>MVPD Video-on-Demand – What You Need To Know</a:t>
            </a:r>
          </a:p>
        </p:txBody>
      </p:sp>
      <p:sp>
        <p:nvSpPr>
          <p:cNvPr id="2" name="TextBox 1"/>
          <p:cNvSpPr txBox="1"/>
          <p:nvPr/>
        </p:nvSpPr>
        <p:spPr>
          <a:xfrm>
            <a:off x="399491" y="1079242"/>
            <a:ext cx="8592109" cy="4893647"/>
          </a:xfrm>
          <a:prstGeom prst="rect">
            <a:avLst/>
          </a:prstGeom>
          <a:noFill/>
        </p:spPr>
        <p:txBody>
          <a:bodyPr wrap="square" rtlCol="0">
            <a:spAutoFit/>
          </a:bodyPr>
          <a:lstStyle/>
          <a:p>
            <a:pPr marL="342900" indent="-342900" defTabSz="457200">
              <a:buFontTx/>
              <a:buAutoNum type="arabicPeriod"/>
            </a:pPr>
            <a:r>
              <a:rPr lang="en-US" sz="2000" i="1" dirty="0"/>
              <a:t>More Access</a:t>
            </a:r>
          </a:p>
          <a:p>
            <a:pPr marL="800100" lvl="1" indent="-342900" defTabSz="457200">
              <a:buFont typeface="Wingdings" panose="05000000000000000000" pitchFamily="2" charset="2"/>
              <a:buChar char="ü"/>
            </a:pPr>
            <a:r>
              <a:rPr lang="en-US" sz="1600" dirty="0"/>
              <a:t>75 million consumers - primarily affluent, younger and educated - have access to MVPD VOD in the U.S.</a:t>
            </a:r>
          </a:p>
          <a:p>
            <a:pPr marL="342900" indent="-342900" defTabSz="457200">
              <a:buFontTx/>
              <a:buAutoNum type="arabicPeriod"/>
            </a:pPr>
            <a:endParaRPr lang="en-US" sz="1400" spc="-100" dirty="0">
              <a:cs typeface="Trebuchet MS"/>
            </a:endParaRPr>
          </a:p>
          <a:p>
            <a:pPr marL="342900" indent="-342900" defTabSz="457200">
              <a:buFontTx/>
              <a:buAutoNum type="arabicPeriod"/>
            </a:pPr>
            <a:r>
              <a:rPr lang="en-US" sz="2000" i="1" spc="-100" dirty="0">
                <a:cs typeface="Trebuchet MS"/>
              </a:rPr>
              <a:t>More Content</a:t>
            </a:r>
            <a:r>
              <a:rPr lang="en-US" sz="2000" spc="-100" dirty="0">
                <a:cs typeface="Trebuchet MS"/>
              </a:rPr>
              <a:t> </a:t>
            </a:r>
          </a:p>
          <a:p>
            <a:pPr marL="800100" lvl="1" indent="-342900" defTabSz="457200">
              <a:buFont typeface="Wingdings" panose="05000000000000000000" pitchFamily="2" charset="2"/>
              <a:buChar char="ü"/>
            </a:pPr>
            <a:r>
              <a:rPr lang="en-US" sz="1600" dirty="0"/>
              <a:t>MVPD is the original bingeing platform as 73% of VOD users like to catch up on multiple episodes at one time</a:t>
            </a:r>
          </a:p>
          <a:p>
            <a:pPr marL="800100" lvl="1" indent="-342900" defTabSz="457200">
              <a:buFont typeface="Wingdings" panose="05000000000000000000" pitchFamily="2" charset="2"/>
              <a:buChar char="ü"/>
            </a:pPr>
            <a:endParaRPr lang="en-US" sz="800" dirty="0"/>
          </a:p>
          <a:p>
            <a:pPr marL="800100" lvl="1" indent="-342900" defTabSz="457200">
              <a:buFont typeface="Wingdings" panose="05000000000000000000" pitchFamily="2" charset="2"/>
              <a:buChar char="ü"/>
            </a:pPr>
            <a:r>
              <a:rPr lang="en-US" sz="1600" dirty="0"/>
              <a:t>Choice has exploded as the average MVPD library now reflects 93,200 titles per month, far surpassing what the three major SVOD services offer</a:t>
            </a:r>
          </a:p>
          <a:p>
            <a:pPr marL="800100" lvl="1" indent="-342900" defTabSz="457200">
              <a:buFont typeface="Wingdings" panose="05000000000000000000" pitchFamily="2" charset="2"/>
              <a:buChar char="ü"/>
            </a:pPr>
            <a:endParaRPr lang="en-US" sz="800" dirty="0"/>
          </a:p>
          <a:p>
            <a:pPr marL="800100" lvl="1" indent="-342900" defTabSz="457200">
              <a:buFont typeface="Wingdings" panose="05000000000000000000" pitchFamily="2" charset="2"/>
              <a:buChar char="ü"/>
            </a:pPr>
            <a:r>
              <a:rPr lang="en-US" sz="1600" dirty="0"/>
              <a:t>Time spent with VOD has seen a double-digit increase over the last two years</a:t>
            </a:r>
          </a:p>
          <a:p>
            <a:pPr marL="342900" indent="-342900" defTabSz="457200">
              <a:buFontTx/>
              <a:buAutoNum type="arabicPeriod"/>
            </a:pPr>
            <a:endParaRPr lang="en-US" sz="1400" spc="-100" dirty="0">
              <a:cs typeface="Trebuchet MS"/>
            </a:endParaRPr>
          </a:p>
          <a:p>
            <a:pPr marL="342900" indent="-342900" defTabSz="457200">
              <a:buFontTx/>
              <a:buAutoNum type="arabicPeriod"/>
            </a:pPr>
            <a:r>
              <a:rPr lang="en-US" sz="2000" i="1" spc="-100" dirty="0">
                <a:cs typeface="Trebuchet MS"/>
              </a:rPr>
              <a:t>More Advertising Opportunities</a:t>
            </a:r>
            <a:r>
              <a:rPr lang="en-US" sz="2000" spc="-100" dirty="0">
                <a:cs typeface="Trebuchet MS"/>
              </a:rPr>
              <a:t> </a:t>
            </a:r>
          </a:p>
          <a:p>
            <a:pPr marL="800100" lvl="1" indent="-342900" defTabSz="457200">
              <a:buFont typeface="Wingdings" panose="05000000000000000000" pitchFamily="2" charset="2"/>
              <a:buChar char="ü"/>
            </a:pPr>
            <a:r>
              <a:rPr lang="en-US" sz="1600" dirty="0"/>
              <a:t>In the past 3 years, VOD ad impressions have increased nearly threefold</a:t>
            </a:r>
          </a:p>
          <a:p>
            <a:pPr marL="800100" lvl="1" indent="-342900" defTabSz="457200">
              <a:buFont typeface="Wingdings" panose="05000000000000000000" pitchFamily="2" charset="2"/>
              <a:buChar char="ü"/>
            </a:pPr>
            <a:endParaRPr lang="en-US" sz="800" dirty="0"/>
          </a:p>
          <a:p>
            <a:pPr marL="800100" lvl="1" indent="-342900" defTabSz="457200">
              <a:buFont typeface="Wingdings" panose="05000000000000000000" pitchFamily="2" charset="2"/>
              <a:buChar char="ü"/>
            </a:pPr>
            <a:r>
              <a:rPr lang="en-US" sz="1600" dirty="0"/>
              <a:t>With pods averaging less than four advertisers per break, VOD offers exclusive environments for advertisers’ messaging</a:t>
            </a:r>
          </a:p>
          <a:p>
            <a:pPr marL="800100" lvl="1" indent="-342900" defTabSz="457200">
              <a:buFont typeface="Wingdings" panose="05000000000000000000" pitchFamily="2" charset="2"/>
              <a:buChar char="ü"/>
            </a:pPr>
            <a:endParaRPr lang="en-US" sz="800" dirty="0"/>
          </a:p>
          <a:p>
            <a:pPr marL="800100" lvl="1" indent="-342900" defTabSz="457200">
              <a:buFont typeface="Wingdings" panose="05000000000000000000" pitchFamily="2" charset="2"/>
              <a:buChar char="ü"/>
            </a:pPr>
            <a:r>
              <a:rPr lang="en-US" sz="1600" dirty="0"/>
              <a:t>VOD ad insertion capabilities allow for advanced targeting and ensure viewability—no bots or fraud</a:t>
            </a:r>
          </a:p>
        </p:txBody>
      </p:sp>
      <p:sp>
        <p:nvSpPr>
          <p:cNvPr id="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r>
              <a:rPr lang="en-US" dirty="0">
                <a:solidFill>
                  <a:prstClr val="black"/>
                </a:solidFill>
              </a:rPr>
              <a:t>VAB: Tailor-Made Television</a:t>
            </a:r>
          </a:p>
        </p:txBody>
      </p:sp>
    </p:spTree>
    <p:extLst>
      <p:ext uri="{BB962C8B-B14F-4D97-AF65-F5344CB8AC3E}">
        <p14:creationId xmlns:p14="http://schemas.microsoft.com/office/powerpoint/2010/main" val="13892645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2536</Words>
  <Application>Microsoft Office PowerPoint</Application>
  <PresentationFormat>On-screen Show (4:3)</PresentationFormat>
  <Paragraphs>304</Paragraphs>
  <Slides>28</Slides>
  <Notes>3</Notes>
  <HiddenSlides>1</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1_Office Theme</vt:lpstr>
      <vt:lpstr>Custom Design</vt:lpstr>
      <vt:lpstr>1_Custom Design</vt:lpstr>
      <vt:lpstr>2_Custom Design</vt:lpstr>
      <vt:lpstr>PowerPoint Presentation</vt:lpstr>
      <vt:lpstr>PowerPoint Presentation</vt:lpstr>
      <vt:lpstr>There Are Three Main Ways A Viewer Can Watch TV Content Outside Of A Live Airing</vt:lpstr>
      <vt:lpstr>First, It Should Be Noted That Live TV Remains The Reigning Champ Of TV Viewing Time, Regardless Of The Time Of Day</vt:lpstr>
      <vt:lpstr>PowerPoint Presentation</vt:lpstr>
      <vt:lpstr>Despite All Of The Options Consumers Have, Half Of Time-Shifted Viewing Is Through MVPDs Via DVR, Set-Top VOD And TV Everywhere</vt:lpstr>
      <vt:lpstr>Consumers’ Appetite for Premium Content is Strong and is the Driving Force Behind Increased Use of Time-Shifting Methods</vt:lpstr>
      <vt:lpstr>There Are Three Main Ways A Viewer Can Watch TV Content Outside Of A Live Airing</vt:lpstr>
      <vt:lpstr>PowerPoint Presentation</vt:lpstr>
      <vt:lpstr>In The U.S. Almost 75 Million Consumers Have Access To MVPD VOD</vt:lpstr>
      <vt:lpstr>PowerPoint Presentation</vt:lpstr>
      <vt:lpstr>PowerPoint Presentation</vt:lpstr>
      <vt:lpstr>Recognizing This Consumer Demand For Customized Viewing, The Amount Of VOD Content Made Available Through MVPDs Has Exploded</vt:lpstr>
      <vt:lpstr>In Fact, MVPD VOD Catalogues Easily Dwarf The Limited Libraries Of The Three Major SVOD Services</vt:lpstr>
      <vt:lpstr>Time Spent With MVPD VOD Has Increased 11% In The Past Two Years</vt:lpstr>
      <vt:lpstr>General Entertainment And Kids Shows Account For The Majority Of VOD Plays And Time Spent</vt:lpstr>
      <vt:lpstr>PowerPoint Presentation</vt:lpstr>
      <vt:lpstr>PowerPoint Presentation</vt:lpstr>
      <vt:lpstr>Set-Top-Box VOD Is One Of The Biggest Areas Of Growth Within The VOD Advertising Ecosystem</vt:lpstr>
      <vt:lpstr>In The Past Three Years, VOD Ad Impressions Have Increased Nearly Threefold</vt:lpstr>
      <vt:lpstr>Weekends Deliver More Ad Impressions On An Average Daily Basis Than Weekdays </vt:lpstr>
      <vt:lpstr>The Majority Of Ad Impressions Are Available In The Mid-Roll Ad Break</vt:lpstr>
      <vt:lpstr>On Average, There Is Very Little Clutter Within VOD Pod Breaks Which Allows For More Focused Attention To Ads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244</cp:revision>
  <cp:lastPrinted>2018-03-12T18:53:16Z</cp:lastPrinted>
  <dcterms:created xsi:type="dcterms:W3CDTF">2018-02-27T19:54:00Z</dcterms:created>
  <dcterms:modified xsi:type="dcterms:W3CDTF">2018-03-29T20:28:42Z</dcterms:modified>
</cp:coreProperties>
</file>