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2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9" r:id="rId3"/>
    <p:sldMasterId id="2147483676" r:id="rId4"/>
  </p:sldMasterIdLst>
  <p:notesMasterIdLst>
    <p:notesMasterId r:id="rId39"/>
  </p:notesMasterIdLst>
  <p:handoutMasterIdLst>
    <p:handoutMasterId r:id="rId40"/>
  </p:handoutMasterIdLst>
  <p:sldIdLst>
    <p:sldId id="257" r:id="rId5"/>
    <p:sldId id="316" r:id="rId6"/>
    <p:sldId id="319" r:id="rId7"/>
    <p:sldId id="325" r:id="rId8"/>
    <p:sldId id="307" r:id="rId9"/>
    <p:sldId id="262" r:id="rId10"/>
    <p:sldId id="326" r:id="rId11"/>
    <p:sldId id="320" r:id="rId12"/>
    <p:sldId id="308" r:id="rId13"/>
    <p:sldId id="266" r:id="rId14"/>
    <p:sldId id="305" r:id="rId15"/>
    <p:sldId id="303" r:id="rId16"/>
    <p:sldId id="293" r:id="rId17"/>
    <p:sldId id="310" r:id="rId18"/>
    <p:sldId id="267" r:id="rId19"/>
    <p:sldId id="280" r:id="rId20"/>
    <p:sldId id="281" r:id="rId21"/>
    <p:sldId id="302" r:id="rId22"/>
    <p:sldId id="283" r:id="rId23"/>
    <p:sldId id="311" r:id="rId24"/>
    <p:sldId id="272" r:id="rId25"/>
    <p:sldId id="296" r:id="rId26"/>
    <p:sldId id="312" r:id="rId27"/>
    <p:sldId id="294" r:id="rId28"/>
    <p:sldId id="298" r:id="rId29"/>
    <p:sldId id="295" r:id="rId30"/>
    <p:sldId id="299" r:id="rId31"/>
    <p:sldId id="300" r:id="rId32"/>
    <p:sldId id="309" r:id="rId33"/>
    <p:sldId id="324" r:id="rId34"/>
    <p:sldId id="322" r:id="rId35"/>
    <p:sldId id="323" r:id="rId36"/>
    <p:sldId id="329" r:id="rId37"/>
    <p:sldId id="330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50C8A0"/>
    <a:srgbClr val="FFFF99"/>
    <a:srgbClr val="FAB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b="1" i="0" u="none" strike="noStrike" baseline="0" dirty="0"/>
              <a:t>Share of Total TV Viewing Time: Live TV vs. Time-Shifted TV</a:t>
            </a:r>
            <a:endParaRPr lang="en-US" sz="1400" dirty="0"/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12083333333333333"/>
          <c:y val="0.16562499999999999"/>
          <c:w val="0.76637450787401573"/>
          <c:h val="0.6434475885826771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Live TV</c:v>
                </c:pt>
              </c:strCache>
            </c:strRef>
          </c:tx>
          <c:spPr>
            <a:solidFill>
              <a:srgbClr val="508AB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Total Viewing</c:v>
                </c:pt>
                <c:pt idx="1">
                  <c:v>Primetime Content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0.84</c:v>
                </c:pt>
                <c:pt idx="1">
                  <c:v>0.747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08-4AE7-967C-39A4304BCF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Time-Shifting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4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Total Viewing</c:v>
                </c:pt>
                <c:pt idx="1">
                  <c:v>Primetime Content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0.16</c:v>
                </c:pt>
                <c:pt idx="1">
                  <c:v>0.254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08-4AE7-967C-39A4304BC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9169920"/>
        <c:axId val="89171456"/>
      </c:barChart>
      <c:catAx>
        <c:axId val="89169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89171456"/>
        <c:crosses val="autoZero"/>
        <c:auto val="1"/>
        <c:lblAlgn val="ctr"/>
        <c:lblOffset val="100"/>
        <c:noMultiLvlLbl val="0"/>
      </c:catAx>
      <c:valAx>
        <c:axId val="8917145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916992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b="1" i="0" u="sng" baseline="0" dirty="0">
                <a:effectLst/>
              </a:rPr>
              <a:t>TVE Users (Through Network App)</a:t>
            </a:r>
            <a:r>
              <a:rPr lang="en-US" sz="1600" b="1" i="0" baseline="0" dirty="0">
                <a:effectLst/>
              </a:rPr>
              <a:t> </a:t>
            </a:r>
            <a:endParaRPr lang="en-US" sz="1600" dirty="0">
              <a:effectLst/>
            </a:endParaRPr>
          </a:p>
          <a:p>
            <a:pPr>
              <a:defRPr sz="1600"/>
            </a:pPr>
            <a:r>
              <a:rPr lang="en-US" sz="1400" b="1" i="0" baseline="0" dirty="0">
                <a:effectLst/>
              </a:rPr>
              <a:t>Index v. General Population</a:t>
            </a:r>
            <a:endParaRPr lang="en-US" sz="1400" dirty="0">
              <a:effectLst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50563744606596617"/>
          <c:y val="0.14959375"/>
          <c:w val="0.45416877815858836"/>
          <c:h val="0.816031249999999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TV is more interesting now than ever before</c:v>
                </c:pt>
                <c:pt idx="1">
                  <c:v>The quality of TV programming has improved in the last few years</c:v>
                </c:pt>
                <c:pt idx="2">
                  <c:v>TV is more addictive now than ever before</c:v>
                </c:pt>
                <c:pt idx="3">
                  <c:v>I watch more TV now overall than I did one year ago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119</c:v>
                </c:pt>
                <c:pt idx="1">
                  <c:v>120</c:v>
                </c:pt>
                <c:pt idx="2">
                  <c:v>123</c:v>
                </c:pt>
                <c:pt idx="3">
                  <c:v>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35-447D-ADE8-6A7E1A4094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463680"/>
        <c:axId val="97490048"/>
      </c:barChart>
      <c:catAx>
        <c:axId val="974636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97490048"/>
        <c:crosses val="autoZero"/>
        <c:auto val="1"/>
        <c:lblAlgn val="ctr"/>
        <c:lblOffset val="100"/>
        <c:noMultiLvlLbl val="0"/>
      </c:catAx>
      <c:valAx>
        <c:axId val="97490048"/>
        <c:scaling>
          <c:orientation val="minMax"/>
          <c:max val="130"/>
          <c:min val="90"/>
        </c:scaling>
        <c:delete val="1"/>
        <c:axPos val="b"/>
        <c:numFmt formatCode="General" sourceLinked="1"/>
        <c:majorTickMark val="out"/>
        <c:minorTickMark val="none"/>
        <c:tickLblPos val="nextTo"/>
        <c:crossAx val="974636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u="sng" dirty="0"/>
              <a:t>Very Important to How You Prefer to Watch</a:t>
            </a:r>
            <a:r>
              <a:rPr lang="en-US" sz="1600" u="sng" baseline="0" dirty="0"/>
              <a:t> TV (TVE Users)</a:t>
            </a:r>
          </a:p>
          <a:p>
            <a:pPr>
              <a:defRPr sz="1600"/>
            </a:pPr>
            <a:r>
              <a:rPr lang="en-US" sz="1400" baseline="0" dirty="0"/>
              <a:t>Index v. General Population</a:t>
            </a:r>
            <a:endParaRPr lang="en-US" sz="14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E611-4E48-8846-6A4EDC4CF9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Watching on the Go</c:v>
                </c:pt>
                <c:pt idx="1">
                  <c:v>Binge-Watching</c:v>
                </c:pt>
                <c:pt idx="2">
                  <c:v>Talking About Shows with my Friends</c:v>
                </c:pt>
                <c:pt idx="3">
                  <c:v>Access to Older Episodes or Seasons of a Show</c:v>
                </c:pt>
                <c:pt idx="4">
                  <c:v>Easy Access/Log-in</c:v>
                </c:pt>
                <c:pt idx="5">
                  <c:v>Watching Whenever I Want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185</c:v>
                </c:pt>
                <c:pt idx="1">
                  <c:v>155</c:v>
                </c:pt>
                <c:pt idx="2">
                  <c:v>151</c:v>
                </c:pt>
                <c:pt idx="3">
                  <c:v>124</c:v>
                </c:pt>
                <c:pt idx="4">
                  <c:v>119</c:v>
                </c:pt>
                <c:pt idx="5">
                  <c:v>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11-4E48-8846-6A4EDC4CF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259520"/>
        <c:axId val="97261056"/>
      </c:barChart>
      <c:catAx>
        <c:axId val="97259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97261056"/>
        <c:crosses val="autoZero"/>
        <c:auto val="1"/>
        <c:lblAlgn val="ctr"/>
        <c:lblOffset val="100"/>
        <c:noMultiLvlLbl val="0"/>
      </c:catAx>
      <c:valAx>
        <c:axId val="97261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7259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u="sng"/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Activities Engaged in While Using TVE</c:v>
                </c:pt>
              </c:strCache>
            </c:strRef>
          </c:tx>
          <c:spPr>
            <a:solidFill>
              <a:srgbClr val="FAB98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In a Business Meeting</c:v>
                </c:pt>
                <c:pt idx="1">
                  <c:v>At a Wedding</c:v>
                </c:pt>
                <c:pt idx="2">
                  <c:v>During a Class at School</c:v>
                </c:pt>
                <c:pt idx="3">
                  <c:v>At a Beach</c:v>
                </c:pt>
                <c:pt idx="4">
                  <c:v>During Business Hours at Work</c:v>
                </c:pt>
                <c:pt idx="5">
                  <c:v>At a Restaurant or a Bar</c:v>
                </c:pt>
                <c:pt idx="6">
                  <c:v>While Exercising at Home or at a Gym</c:v>
                </c:pt>
                <c:pt idx="7">
                  <c:v>During Dinner at Home</c:v>
                </c:pt>
                <c:pt idx="8">
                  <c:v>In a Car as a Passenger</c:v>
                </c:pt>
                <c:pt idx="9">
                  <c:v>On a Lunch Break at Work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0.03</c:v>
                </c:pt>
                <c:pt idx="1">
                  <c:v>0.03</c:v>
                </c:pt>
                <c:pt idx="2">
                  <c:v>0.06</c:v>
                </c:pt>
                <c:pt idx="3">
                  <c:v>0.11</c:v>
                </c:pt>
                <c:pt idx="4">
                  <c:v>0.12</c:v>
                </c:pt>
                <c:pt idx="5">
                  <c:v>0.16</c:v>
                </c:pt>
                <c:pt idx="6">
                  <c:v>0.19</c:v>
                </c:pt>
                <c:pt idx="7">
                  <c:v>0.19</c:v>
                </c:pt>
                <c:pt idx="8">
                  <c:v>0.21</c:v>
                </c:pt>
                <c:pt idx="9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BC-4B6E-BFD7-1060C989E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287552"/>
        <c:axId val="97301632"/>
      </c:barChart>
      <c:catAx>
        <c:axId val="972875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97301632"/>
        <c:crosses val="autoZero"/>
        <c:auto val="1"/>
        <c:lblAlgn val="ctr"/>
        <c:lblOffset val="100"/>
        <c:noMultiLvlLbl val="0"/>
      </c:catAx>
      <c:valAx>
        <c:axId val="9730163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972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u="sng"/>
            </a:pPr>
            <a:r>
              <a:rPr lang="en-US" u="sng"/>
              <a:t>Share of TV Everywhere Starts, by Access Type</a:t>
            </a:r>
          </a:p>
        </c:rich>
      </c:tx>
      <c:layout>
        <c:manualLayout>
          <c:xMode val="edge"/>
          <c:yMode val="edge"/>
          <c:x val="0.2156515539037979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8077601696214769E-2"/>
          <c:y val="0.25782824803149607"/>
          <c:w val="0.9638447966075705"/>
          <c:h val="0.50509104330708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508AB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Mobile</c:v>
                </c:pt>
                <c:pt idx="1">
                  <c:v>TV Connected Devices (e.g. Roku, Apple TV)</c:v>
                </c:pt>
                <c:pt idx="2">
                  <c:v>Browser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0.54</c:v>
                </c:pt>
                <c:pt idx="1">
                  <c:v>0.2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C6-40BC-BB8E-21D7E58387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Mobile</c:v>
                </c:pt>
                <c:pt idx="1">
                  <c:v>TV Connected Devices (e.g. Roku, Apple TV)</c:v>
                </c:pt>
                <c:pt idx="2">
                  <c:v>Browser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0.53</c:v>
                </c:pt>
                <c:pt idx="1">
                  <c:v>0.21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C6-40BC-BB8E-21D7E583871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AB98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Mobile</c:v>
                </c:pt>
                <c:pt idx="1">
                  <c:v>TV Connected Devices (e.g. Roku, Apple TV)</c:v>
                </c:pt>
                <c:pt idx="2">
                  <c:v>Browser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0.46</c:v>
                </c:pt>
                <c:pt idx="1">
                  <c:v>0.32</c:v>
                </c:pt>
                <c:pt idx="2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C6-40BC-BB8E-21D7E5838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528448"/>
        <c:axId val="97546624"/>
      </c:barChart>
      <c:catAx>
        <c:axId val="9752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7546624"/>
        <c:crosses val="autoZero"/>
        <c:auto val="1"/>
        <c:lblAlgn val="ctr"/>
        <c:lblOffset val="100"/>
        <c:noMultiLvlLbl val="0"/>
      </c:catAx>
      <c:valAx>
        <c:axId val="975466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9752844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1"/>
              <c:layout>
                <c:manualLayout>
                  <c:x val="-0.12718716682631709"/>
                  <c:y val="-0.100947449503594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DB-40A8-8D20-CDBEC4918D86}"/>
                </c:ext>
              </c:extLst>
            </c:dLbl>
            <c:dLbl>
              <c:idx val="2"/>
              <c:layout>
                <c:manualLayout>
                  <c:x val="3.9882858874116175E-2"/>
                  <c:y val="-0.23333704210886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DB-40A8-8D20-CDBEC4918D86}"/>
                </c:ext>
              </c:extLst>
            </c:dLbl>
            <c:dLbl>
              <c:idx val="3"/>
              <c:layout>
                <c:manualLayout>
                  <c:x val="0.14469241225171492"/>
                  <c:y val="-7.9276360835330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DB-40A8-8D20-CDBEC4918D86}"/>
                </c:ext>
              </c:extLst>
            </c:dLbl>
            <c:dLbl>
              <c:idx val="4"/>
              <c:layout>
                <c:manualLayout>
                  <c:x val="0.1204874005700783"/>
                  <c:y val="6.3382403286545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DB-40A8-8D20-CDBEC4918D86}"/>
                </c:ext>
              </c:extLst>
            </c:dLbl>
            <c:dLbl>
              <c:idx val="5"/>
              <c:layout>
                <c:manualLayout>
                  <c:x val="5.6625196417205828E-2"/>
                  <c:y val="0.109826686066415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9DB-40A8-8D20-CDBEC4918D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0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18-24</c:v>
                </c:pt>
                <c:pt idx="1">
                  <c:v>25-34</c:v>
                </c:pt>
                <c:pt idx="2">
                  <c:v>35-44</c:v>
                </c:pt>
                <c:pt idx="3">
                  <c:v>45-54</c:v>
                </c:pt>
                <c:pt idx="4">
                  <c:v>55-64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0.17480000000000001</c:v>
                </c:pt>
                <c:pt idx="1">
                  <c:v>0.24490000000000001</c:v>
                </c:pt>
                <c:pt idx="2">
                  <c:v>0.20150000000000001</c:v>
                </c:pt>
                <c:pt idx="3">
                  <c:v>0.16819999999999999</c:v>
                </c:pt>
                <c:pt idx="4">
                  <c:v>0.1158</c:v>
                </c:pt>
                <c:pt idx="5">
                  <c:v>9.4799999999999995E-2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55-4E54-88E8-5F4E8E165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5631664688037714"/>
          <c:y val="0.11746319753509073"/>
          <c:w val="0.16965478036663434"/>
          <c:h val="0.6455083875385168"/>
        </c:manualLayout>
      </c:layout>
      <c:overlay val="0"/>
      <c:txPr>
        <a:bodyPr/>
        <a:lstStyle/>
        <a:p>
          <a:pPr>
            <a:defRPr sz="1200">
              <a:latin typeface="Trebuchet MS" panose="020B0603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1"/>
              <c:layout>
                <c:manualLayout>
                  <c:x val="-0.13187550431444739"/>
                  <c:y val="-9.29193769257103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01-4BD4-B1C4-7739175C877C}"/>
                </c:ext>
              </c:extLst>
            </c:dLbl>
            <c:dLbl>
              <c:idx val="2"/>
              <c:layout>
                <c:manualLayout>
                  <c:x val="-3.8035197852255398E-2"/>
                  <c:y val="-0.222520540910647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01-4BD4-B1C4-7739175C877C}"/>
                </c:ext>
              </c:extLst>
            </c:dLbl>
            <c:dLbl>
              <c:idx val="3"/>
              <c:layout>
                <c:manualLayout>
                  <c:x val="0.10426814831140187"/>
                  <c:y val="-0.165347055802807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01-4BD4-B1C4-7739175C877C}"/>
                </c:ext>
              </c:extLst>
            </c:dLbl>
            <c:dLbl>
              <c:idx val="4"/>
              <c:layout>
                <c:manualLayout>
                  <c:x val="0.11200228830728824"/>
                  <c:y val="5.56804176651831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01-4BD4-B1C4-7739175C877C}"/>
                </c:ext>
              </c:extLst>
            </c:dLbl>
            <c:dLbl>
              <c:idx val="5"/>
              <c:layout>
                <c:manualLayout>
                  <c:x val="3.9778352846214039E-2"/>
                  <c:y val="9.981042451215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01-4BD4-B1C4-7739175C87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0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Less Than $30K</c:v>
                </c:pt>
                <c:pt idx="1">
                  <c:v>$30K-$50K</c:v>
                </c:pt>
                <c:pt idx="2">
                  <c:v>$50K-$75K</c:v>
                </c:pt>
                <c:pt idx="3">
                  <c:v>$75K+$100K</c:v>
                </c:pt>
                <c:pt idx="4">
                  <c:v>$100K-$200K</c:v>
                </c:pt>
                <c:pt idx="5">
                  <c:v>$200K+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0.2157</c:v>
                </c:pt>
                <c:pt idx="1">
                  <c:v>0.1694</c:v>
                </c:pt>
                <c:pt idx="2">
                  <c:v>0.16850000000000001</c:v>
                </c:pt>
                <c:pt idx="3">
                  <c:v>0.12640000000000001</c:v>
                </c:pt>
                <c:pt idx="4">
                  <c:v>0.2545</c:v>
                </c:pt>
                <c:pt idx="5">
                  <c:v>6.5500000000000003E-2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F4-42A4-AA71-0A3A25823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0343909491395651"/>
          <c:y val="0.13920232796987334"/>
          <c:w val="0.28246022456166481"/>
          <c:h val="0.6455083875385168"/>
        </c:manualLayout>
      </c:layout>
      <c:overlay val="0"/>
      <c:txPr>
        <a:bodyPr/>
        <a:lstStyle/>
        <a:p>
          <a:pPr>
            <a:defRPr sz="900">
              <a:latin typeface="Trebuchet MS" panose="020B0603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1"/>
              <c:layout>
                <c:manualLayout>
                  <c:x val="-0.12810260077059665"/>
                  <c:y val="-8.850308113659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87-4D44-925C-0E0561B4860F}"/>
                </c:ext>
              </c:extLst>
            </c:dLbl>
            <c:dLbl>
              <c:idx val="2"/>
              <c:layout>
                <c:manualLayout>
                  <c:x val="8.2147566952557041E-4"/>
                  <c:y val="-0.222943769257103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87-4D44-925C-0E0561B4860F}"/>
                </c:ext>
              </c:extLst>
            </c:dLbl>
            <c:dLbl>
              <c:idx val="3"/>
              <c:layout>
                <c:manualLayout>
                  <c:x val="0.11996903401733662"/>
                  <c:y val="-0.146379236562820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87-4D44-925C-0E0561B4860F}"/>
                </c:ext>
              </c:extLst>
            </c:dLbl>
            <c:dLbl>
              <c:idx val="4"/>
              <c:layout>
                <c:manualLayout>
                  <c:x val="0.14716724822721414"/>
                  <c:y val="4.68923313933584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87-4D44-925C-0E0561B486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0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Didn't Graduate High School</c:v>
                </c:pt>
                <c:pt idx="1">
                  <c:v>High School Graduate</c:v>
                </c:pt>
                <c:pt idx="2">
                  <c:v>Some College</c:v>
                </c:pt>
                <c:pt idx="3">
                  <c:v>Associate Degree</c:v>
                </c:pt>
                <c:pt idx="4">
                  <c:v>Bachelor's Degree</c:v>
                </c:pt>
                <c:pt idx="5">
                  <c:v>Post-Graduate Degree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0.1234</c:v>
                </c:pt>
                <c:pt idx="1">
                  <c:v>0.28660000000000002</c:v>
                </c:pt>
                <c:pt idx="2">
                  <c:v>0.18479999999999999</c:v>
                </c:pt>
                <c:pt idx="3">
                  <c:v>0.1003</c:v>
                </c:pt>
                <c:pt idx="4">
                  <c:v>0.2051</c:v>
                </c:pt>
                <c:pt idx="5">
                  <c:v>9.98E-2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5-428D-A48B-E49D52BDA3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3511202685349"/>
          <c:y val="0.15007189318726546"/>
          <c:w val="0.35296362718355945"/>
          <c:h val="0.79224751797329684"/>
        </c:manualLayout>
      </c:layout>
      <c:overlay val="0"/>
      <c:txPr>
        <a:bodyPr/>
        <a:lstStyle/>
        <a:p>
          <a:pPr>
            <a:defRPr sz="900">
              <a:latin typeface="Trebuchet MS" panose="020B0603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0"/>
              <c:layout>
                <c:manualLayout>
                  <c:x val="-0.16435439562345966"/>
                  <c:y val="-0.115491698048613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B5-4997-9D23-DCCF58043FDC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 algn="ctr">
                    <a:defRPr lang="en-US" sz="1000" b="1" i="0" u="none" strike="noStrike" kern="1200" baseline="0">
                      <a:solidFill>
                        <a:schemeClr val="tx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68B-4E4F-976B-B91BBCE8B9A3}"/>
                </c:ext>
              </c:extLst>
            </c:dLbl>
            <c:dLbl>
              <c:idx val="2"/>
              <c:layout>
                <c:manualLayout>
                  <c:x val="-4.63658410459152E-2"/>
                  <c:y val="-2.85231941116056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 algn="ctr">
                    <a:defRPr lang="en-US" sz="1000" b="1" i="0" u="none" strike="noStrike" kern="1200" baseline="0">
                      <a:solidFill>
                        <a:schemeClr val="tx1"/>
                      </a:solidFill>
                      <a:latin typeface="Trebuchet MS" panose="020B0603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B5-4997-9D23-DCCF58043FDC}"/>
                </c:ext>
              </c:extLst>
            </c:dLbl>
            <c:dLbl>
              <c:idx val="3"/>
              <c:layout>
                <c:manualLayout>
                  <c:x val="0.11314033535748418"/>
                  <c:y val="-4.8434183498801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B5-4997-9D23-DCCF58043FDC}"/>
                </c:ext>
              </c:extLst>
            </c:dLbl>
            <c:dLbl>
              <c:idx val="4"/>
              <c:layout>
                <c:manualLayout>
                  <c:x val="9.6034655475685626E-2"/>
                  <c:y val="0.116697620677850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5B5-4997-9D23-DCCF58043F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000" b="1" i="0" u="none" strike="noStrike" kern="1200" baseline="0">
                    <a:solidFill>
                      <a:schemeClr val="bg1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White, Non-Hispanic</c:v>
                </c:pt>
                <c:pt idx="1">
                  <c:v>Native American</c:v>
                </c:pt>
                <c:pt idx="2">
                  <c:v>Asian</c:v>
                </c:pt>
                <c:pt idx="3">
                  <c:v>Hispanic</c:v>
                </c:pt>
                <c:pt idx="4">
                  <c:v>Black, Non-Hispanic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0.58450000000000002</c:v>
                </c:pt>
                <c:pt idx="1">
                  <c:v>1.1299999999999999E-2</c:v>
                </c:pt>
                <c:pt idx="2">
                  <c:v>4.3700000000000003E-2</c:v>
                </c:pt>
                <c:pt idx="3">
                  <c:v>0.18729999999999999</c:v>
                </c:pt>
                <c:pt idx="4">
                  <c:v>0.17810000000000001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E4-4498-817D-BA635F1C9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941052216096816"/>
          <c:y val="0.11202841492639505"/>
          <c:w val="0.36001396744574943"/>
          <c:h val="0.73246490927764218"/>
        </c:manualLayout>
      </c:layout>
      <c:overlay val="0"/>
      <c:txPr>
        <a:bodyPr/>
        <a:lstStyle/>
        <a:p>
          <a:pPr>
            <a:defRPr sz="900">
              <a:latin typeface="Trebuchet MS" panose="020B0603020202020204" pitchFamily="34" charset="0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Aug '16 - Jan '17</c:v>
                </c:pt>
              </c:strCache>
            </c:strRef>
          </c:tx>
          <c:spPr>
            <a:solidFill>
              <a:srgbClr val="508AB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Past 6 Month Users</c:v>
                </c:pt>
                <c:pt idx="1">
                  <c:v>Use Once a Month</c:v>
                </c:pt>
                <c:pt idx="2">
                  <c:v>Heavy TVE Users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0.52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5F-483B-AE2D-166C28BB11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Feb'17 - Oct'17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Past 6 Month Users</c:v>
                </c:pt>
                <c:pt idx="1">
                  <c:v>Use Once a Month</c:v>
                </c:pt>
                <c:pt idx="2">
                  <c:v>Heavy TVE Users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0.79</c:v>
                </c:pt>
                <c:pt idx="1">
                  <c:v>0.75</c:v>
                </c:pt>
                <c:pt idx="2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5F-483B-AE2D-166C28BB1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945280"/>
        <c:axId val="100955264"/>
      </c:barChart>
      <c:catAx>
        <c:axId val="100945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0955264"/>
        <c:crosses val="autoZero"/>
        <c:auto val="1"/>
        <c:lblAlgn val="ctr"/>
        <c:lblOffset val="100"/>
        <c:noMultiLvlLbl val="0"/>
      </c:catAx>
      <c:valAx>
        <c:axId val="10095526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00945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Aug '16 - Jan '17</c:v>
                </c:pt>
              </c:strCache>
            </c:strRef>
          </c:tx>
          <c:spPr>
            <a:solidFill>
              <a:srgbClr val="508AB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Past 6 Month Users</c:v>
                </c:pt>
                <c:pt idx="1">
                  <c:v>Use Once a Month</c:v>
                </c:pt>
                <c:pt idx="2">
                  <c:v>Heavy TVE Users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0.45</c:v>
                </c:pt>
                <c:pt idx="1">
                  <c:v>0.41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E1-4A8B-B12A-3851DFD64D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Feb'17 - Oct'17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Past 6 Month Users</c:v>
                </c:pt>
                <c:pt idx="1">
                  <c:v>Use Once a Month</c:v>
                </c:pt>
                <c:pt idx="2">
                  <c:v>Heavy TVE Users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0.64</c:v>
                </c:pt>
                <c:pt idx="1">
                  <c:v>0.55000000000000004</c:v>
                </c:pt>
                <c:pt idx="2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E1-4A8B-B12A-3851DFD64D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296768"/>
        <c:axId val="101302656"/>
      </c:barChart>
      <c:catAx>
        <c:axId val="101296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1302656"/>
        <c:crosses val="autoZero"/>
        <c:auto val="1"/>
        <c:lblAlgn val="ctr"/>
        <c:lblOffset val="100"/>
        <c:noMultiLvlLbl val="0"/>
      </c:catAx>
      <c:valAx>
        <c:axId val="10130265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01296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0648369922926"/>
          <c:y val="0.16862770663794313"/>
          <c:w val="0.77714049024237741"/>
          <c:h val="0.74034334763948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All Respondents</c:v>
                </c:pt>
              </c:strCache>
            </c:strRef>
          </c:tx>
          <c:spPr>
            <a:solidFill>
              <a:srgbClr val="50C8A0"/>
            </a:solidFill>
            <a:ln w="9684">
              <a:noFill/>
              <a:prstDash val="solid"/>
            </a:ln>
          </c:spPr>
          <c:invertIfNegative val="0"/>
          <c:dLbls>
            <c:spPr>
              <a:noFill/>
              <a:ln w="1936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Can watch back-to-back</c:v>
                </c:pt>
                <c:pt idx="1">
                  <c:v>Not avail during live airing</c:v>
                </c:pt>
                <c:pt idx="2">
                  <c:v>Takes less time to watch</c:v>
                </c:pt>
                <c:pt idx="3">
                  <c:v>Can pause or rewind</c:v>
                </c:pt>
                <c:pt idx="4">
                  <c:v>Skip Ads</c:v>
                </c:pt>
                <c:pt idx="5">
                  <c:v>See missed episodes</c:v>
                </c:pt>
                <c:pt idx="6">
                  <c:v>Watch when convenient</c:v>
                </c:pt>
              </c:strCache>
            </c:strRef>
          </c:cat>
          <c:val>
            <c:numRef>
              <c:f>Sheet1!$B$2:$H$2</c:f>
              <c:numCache>
                <c:formatCode>0%</c:formatCode>
                <c:ptCount val="7"/>
                <c:pt idx="0">
                  <c:v>0.19</c:v>
                </c:pt>
                <c:pt idx="1">
                  <c:v>0.29000000000000031</c:v>
                </c:pt>
                <c:pt idx="2">
                  <c:v>0.33000000000000074</c:v>
                </c:pt>
                <c:pt idx="3">
                  <c:v>0.34</c:v>
                </c:pt>
                <c:pt idx="4">
                  <c:v>0.37000000000000038</c:v>
                </c:pt>
                <c:pt idx="5">
                  <c:v>0.37000000000000038</c:v>
                </c:pt>
                <c:pt idx="6">
                  <c:v>0.60000000000000064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67-4101-9B00-BD9A0F21BBF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Millennials</c:v>
                </c:pt>
              </c:strCache>
            </c:strRef>
          </c:tx>
          <c:spPr>
            <a:solidFill>
              <a:srgbClr val="508ABA"/>
            </a:solidFill>
            <a:ln w="9684">
              <a:noFill/>
              <a:prstDash val="solid"/>
            </a:ln>
          </c:spPr>
          <c:invertIfNegative val="0"/>
          <c:dLbls>
            <c:spPr>
              <a:noFill/>
              <a:ln w="19368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Can watch back-to-back</c:v>
                </c:pt>
                <c:pt idx="1">
                  <c:v>Not avail during live airing</c:v>
                </c:pt>
                <c:pt idx="2">
                  <c:v>Takes less time to watch</c:v>
                </c:pt>
                <c:pt idx="3">
                  <c:v>Can pause or rewind</c:v>
                </c:pt>
                <c:pt idx="4">
                  <c:v>Skip Ads</c:v>
                </c:pt>
                <c:pt idx="5">
                  <c:v>See missed episodes</c:v>
                </c:pt>
                <c:pt idx="6">
                  <c:v>Watch when convenient</c:v>
                </c:pt>
              </c:strCache>
            </c:strRef>
          </c:cat>
          <c:val>
            <c:numRef>
              <c:f>Sheet1!$B$3:$H$3</c:f>
              <c:numCache>
                <c:formatCode>0%</c:formatCode>
                <c:ptCount val="7"/>
                <c:pt idx="0">
                  <c:v>0.24000000000000021</c:v>
                </c:pt>
                <c:pt idx="1">
                  <c:v>0.35000000000000031</c:v>
                </c:pt>
                <c:pt idx="2">
                  <c:v>0.29000000000000031</c:v>
                </c:pt>
                <c:pt idx="3">
                  <c:v>0.33000000000000074</c:v>
                </c:pt>
                <c:pt idx="4">
                  <c:v>0.29000000000000031</c:v>
                </c:pt>
                <c:pt idx="5">
                  <c:v>0.38000000000000062</c:v>
                </c:pt>
                <c:pt idx="6">
                  <c:v>0.58000000000000007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67-4101-9B00-BD9A0F21BB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0089344"/>
        <c:axId val="90090880"/>
      </c:barChart>
      <c:catAx>
        <c:axId val="90089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242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00"/>
            </a:pPr>
            <a:endParaRPr lang="en-US"/>
          </a:p>
        </c:txPr>
        <c:crossAx val="9009088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009088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90089344"/>
        <c:crosses val="autoZero"/>
        <c:crossBetween val="between"/>
      </c:valAx>
      <c:spPr>
        <a:noFill/>
        <a:ln w="19368">
          <a:noFill/>
        </a:ln>
      </c:spPr>
    </c:plotArea>
    <c:legend>
      <c:legendPos val="r"/>
      <c:overlay val="0"/>
      <c:spPr>
        <a:noFill/>
        <a:ln w="2421">
          <a:noFill/>
          <a:prstDash val="solid"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373" b="1" i="0" u="none" strike="noStrike" baseline="0">
          <a:solidFill>
            <a:schemeClr val="tx1"/>
          </a:solidFill>
          <a:latin typeface="+mj-lt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Aug '16 - Jan '17</c:v>
                </c:pt>
              </c:strCache>
            </c:strRef>
          </c:tx>
          <c:spPr>
            <a:solidFill>
              <a:srgbClr val="508AB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Past 6 Month Users</c:v>
                </c:pt>
                <c:pt idx="1">
                  <c:v>Use Once a Month</c:v>
                </c:pt>
                <c:pt idx="2">
                  <c:v>Heavy TVE Users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0.44</c:v>
                </c:pt>
                <c:pt idx="1">
                  <c:v>0.36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51-48DC-9844-1F753525A21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Feb'17 - Oct'17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Past 6 Month Users</c:v>
                </c:pt>
                <c:pt idx="1">
                  <c:v>Use Once a Month</c:v>
                </c:pt>
                <c:pt idx="2">
                  <c:v>Heavy TVE Users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0.46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51-48DC-9844-1F753525A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7628416"/>
        <c:axId val="107629952"/>
      </c:barChart>
      <c:catAx>
        <c:axId val="107628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7629952"/>
        <c:crosses val="autoZero"/>
        <c:auto val="1"/>
        <c:lblAlgn val="ctr"/>
        <c:lblOffset val="100"/>
        <c:noMultiLvlLbl val="0"/>
      </c:catAx>
      <c:valAx>
        <c:axId val="10762995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07628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u="sng" dirty="0"/>
              <a:t>MVPD Subscribers </a:t>
            </a:r>
          </a:p>
          <a:p>
            <a:pPr>
              <a:defRPr sz="1800"/>
            </a:pPr>
            <a:r>
              <a:rPr lang="en-US" sz="1800" dirty="0"/>
              <a:t>Age 18-64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0.26327566626287097"/>
          <c:y val="0.19162081613613113"/>
          <c:w val="0.47103195433904094"/>
          <c:h val="0.7065479315085614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MVPD Subscribers Age 18-64</c:v>
                </c:pt>
              </c:strCache>
            </c:strRef>
          </c:tx>
          <c:dPt>
            <c:idx val="0"/>
            <c:bubble3D val="0"/>
            <c:spPr>
              <a:solidFill>
                <a:srgbClr val="4F81BD"/>
              </a:solidFill>
            </c:spPr>
            <c:extLst>
              <c:ext xmlns:c16="http://schemas.microsoft.com/office/drawing/2014/chart" uri="{C3380CC4-5D6E-409C-BE32-E72D297353CC}">
                <c16:uniqueId val="{00000001-72CE-4551-9914-7D89C3BC04CF}"/>
              </c:ext>
            </c:extLst>
          </c:dPt>
          <c:dPt>
            <c:idx val="1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3-72CE-4551-9914-7D89C3BC04CF}"/>
              </c:ext>
            </c:extLst>
          </c:dPt>
          <c:dPt>
            <c:idx val="2"/>
            <c:bubble3D val="0"/>
            <c:spPr>
              <a:solidFill>
                <a:srgbClr val="FAB982"/>
              </a:solidFill>
            </c:spPr>
            <c:extLst>
              <c:ext xmlns:c16="http://schemas.microsoft.com/office/drawing/2014/chart" uri="{C3380CC4-5D6E-409C-BE32-E72D297353CC}">
                <c16:uniqueId val="{00000005-72CE-4551-9914-7D89C3BC04CF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7-72CE-4551-9914-7D89C3BC04CF}"/>
              </c:ext>
            </c:extLst>
          </c:dPt>
          <c:dLbls>
            <c:dLbl>
              <c:idx val="0"/>
              <c:layout>
                <c:manualLayout>
                  <c:x val="-0.1261355807086614"/>
                  <c:y val="0.13069217519685039"/>
                </c:manualLayout>
              </c:layout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CE-4551-9914-7D89C3BC04C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72CE-4551-9914-7D89C3BC04CF}"/>
                </c:ext>
              </c:extLst>
            </c:dLbl>
            <c:dLbl>
              <c:idx val="3"/>
              <c:layout>
                <c:manualLayout>
                  <c:x val="0.13636441929133858"/>
                  <c:y val="6.61295300319437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2CE-4551-9914-7D89C3BC04C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Heavy</c:v>
                </c:pt>
                <c:pt idx="1">
                  <c:v>Moderate</c:v>
                </c:pt>
                <c:pt idx="2">
                  <c:v>Light</c:v>
                </c:pt>
                <c:pt idx="3">
                  <c:v>Non-Users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0.32</c:v>
                </c:pt>
                <c:pt idx="1">
                  <c:v>0.18</c:v>
                </c:pt>
                <c:pt idx="2">
                  <c:v>0.14000000000000001</c:v>
                </c:pt>
                <c:pt idx="3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2CE-4551-9914-7D89C3BC0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2451923076923077"/>
          <c:y val="0.91818168138454737"/>
          <c:w val="0.7472698364627498"/>
          <c:h val="7.9660251330656739E-2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508ABA"/>
            </a:solidFill>
          </c:spPr>
          <c:dPt>
            <c:idx val="1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1-D692-4A60-AE5D-7334A9EFC1D3}"/>
              </c:ext>
            </c:extLst>
          </c:dPt>
          <c:dLbls>
            <c:dLbl>
              <c:idx val="0"/>
              <c:layout>
                <c:manualLayout>
                  <c:x val="-0.14014353674540675"/>
                  <c:y val="0.108179625984251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692-4A60-AE5D-7334A9EFC1D3}"/>
                </c:ext>
              </c:extLst>
            </c:dLbl>
            <c:dLbl>
              <c:idx val="1"/>
              <c:layout>
                <c:manualLayout>
                  <c:x val="0.1677463910761155"/>
                  <c:y val="-0.133984251968503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92-4A60-AE5D-7334A9EFC1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Nothing Specific in Mind</c:v>
                </c:pt>
                <c:pt idx="1">
                  <c:v>Specific Show in Mind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92-4A60-AE5D-7334A9EFC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276096643391786E-2"/>
          <c:y val="0.10803212851405622"/>
          <c:w val="0.94144780671321648"/>
          <c:h val="0.6289517123612560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Excellent Value</c:v>
                </c:pt>
              </c:strCache>
            </c:strRef>
          </c:tx>
          <c:spPr>
            <a:solidFill>
              <a:srgbClr val="508AB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Heavy TVE users</c:v>
                </c:pt>
                <c:pt idx="1">
                  <c:v>Moderate TVE users</c:v>
                </c:pt>
                <c:pt idx="2">
                  <c:v>Light TVE users</c:v>
                </c:pt>
                <c:pt idx="3">
                  <c:v>Non TVE users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0.27</c:v>
                </c:pt>
                <c:pt idx="1">
                  <c:v>0.16</c:v>
                </c:pt>
                <c:pt idx="2">
                  <c:v>0.12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E4-43AC-A29E-A0F75AC5D7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Good Value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Heavy TVE users</c:v>
                </c:pt>
                <c:pt idx="1">
                  <c:v>Moderate TVE users</c:v>
                </c:pt>
                <c:pt idx="2">
                  <c:v>Light TVE users</c:v>
                </c:pt>
                <c:pt idx="3">
                  <c:v>Non TVE users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0.33</c:v>
                </c:pt>
                <c:pt idx="1">
                  <c:v>0.45</c:v>
                </c:pt>
                <c:pt idx="2">
                  <c:v>0.35</c:v>
                </c:pt>
                <c:pt idx="3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E4-43AC-A29E-A0F75AC5D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7874944"/>
        <c:axId val="107889024"/>
      </c:barChart>
      <c:catAx>
        <c:axId val="107874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7889024"/>
        <c:crosses val="autoZero"/>
        <c:auto val="1"/>
        <c:lblAlgn val="ctr"/>
        <c:lblOffset val="100"/>
        <c:noMultiLvlLbl val="0"/>
      </c:catAx>
      <c:valAx>
        <c:axId val="10788902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078749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8162038012548396"/>
          <c:y val="0.88998292382126931"/>
          <c:w val="0.4276466703802092"/>
          <c:h val="9.79688834076463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/>
      </a:pPr>
      <a:endParaRPr lang="en-U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43946021898778"/>
          <c:y val="0.22992618110236221"/>
          <c:w val="0.36543757787852277"/>
          <c:h val="0.678343503937007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508ABA"/>
            </a:solidFill>
          </c:spPr>
          <c:dPt>
            <c:idx val="1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1-D1CC-4663-8F14-69C1F66E567A}"/>
              </c:ext>
            </c:extLst>
          </c:dPt>
          <c:dPt>
            <c:idx val="2"/>
            <c:bubble3D val="0"/>
            <c:spPr>
              <a:solidFill>
                <a:srgbClr val="FAB982"/>
              </a:solidFill>
            </c:spPr>
            <c:extLst>
              <c:ext xmlns:c16="http://schemas.microsoft.com/office/drawing/2014/chart" uri="{C3380CC4-5D6E-409C-BE32-E72D297353CC}">
                <c16:uniqueId val="{00000003-D1CC-4663-8F14-69C1F66E567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D1CC-4663-8F14-69C1F66E567A}"/>
              </c:ext>
            </c:extLst>
          </c:dPt>
          <c:dPt>
            <c:idx val="4"/>
            <c:bubble3D val="0"/>
            <c:spPr>
              <a:solidFill>
                <a:srgbClr val="FFFF99"/>
              </a:solidFill>
            </c:spPr>
            <c:extLst>
              <c:ext xmlns:c16="http://schemas.microsoft.com/office/drawing/2014/chart" uri="{C3380CC4-5D6E-409C-BE32-E72D297353CC}">
                <c16:uniqueId val="{00000007-D1CC-4663-8F14-69C1F66E567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5759-4D75-BB69-F5AEC33EFB3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1CC-4663-8F14-69C1F66E567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0 Times</c:v>
                </c:pt>
                <c:pt idx="1">
                  <c:v>1-2 Times</c:v>
                </c:pt>
                <c:pt idx="2">
                  <c:v>3-5 Times</c:v>
                </c:pt>
                <c:pt idx="3">
                  <c:v>6-9 Times</c:v>
                </c:pt>
                <c:pt idx="4">
                  <c:v>10 Times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</c:v>
                </c:pt>
                <c:pt idx="1">
                  <c:v>0.19</c:v>
                </c:pt>
                <c:pt idx="2">
                  <c:v>0.3</c:v>
                </c:pt>
                <c:pt idx="3">
                  <c:v>0.19</c:v>
                </c:pt>
                <c:pt idx="4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CC-4663-8F14-69C1F66E56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11844587608367134"/>
          <c:y val="9.375E-2"/>
          <c:w val="0.82482089733797159"/>
          <c:h val="7.4832384995223197E-2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13128297709136"/>
          <c:y val="0.11847937088997608"/>
          <c:w val="0.42540918410096884"/>
          <c:h val="0.5730157795475995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Frequency of Streaming with TVE</c:v>
                </c:pt>
              </c:strCache>
            </c:strRef>
          </c:tx>
          <c:spPr>
            <a:solidFill>
              <a:srgbClr val="508ABA"/>
            </a:solidFill>
          </c:spPr>
          <c:dPt>
            <c:idx val="1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1-51AA-4A62-A453-6F3CE12041F9}"/>
              </c:ext>
            </c:extLst>
          </c:dPt>
          <c:dPt>
            <c:idx val="2"/>
            <c:bubble3D val="0"/>
            <c:spPr>
              <a:solidFill>
                <a:srgbClr val="FAB982"/>
              </a:solidFill>
            </c:spPr>
            <c:extLst>
              <c:ext xmlns:c16="http://schemas.microsoft.com/office/drawing/2014/chart" uri="{C3380CC4-5D6E-409C-BE32-E72D297353CC}">
                <c16:uniqueId val="{00000003-51AA-4A62-A453-6F3CE12041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51AA-4A62-A453-6F3CE12041F9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7-51AA-4A62-A453-6F3CE12041F9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1AA-4A62-A453-6F3CE12041F9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1AA-4A62-A453-6F3CE12041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More than a Year Ago</c:v>
                </c:pt>
                <c:pt idx="1">
                  <c:v>About the Same as a Year Ago</c:v>
                </c:pt>
                <c:pt idx="2">
                  <c:v>Less than a Year Ago</c:v>
                </c:pt>
                <c:pt idx="3">
                  <c:v>Never Used TVE to Stream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0.36</c:v>
                </c:pt>
                <c:pt idx="2">
                  <c:v>0.13</c:v>
                </c:pt>
                <c:pt idx="3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1AA-4A62-A453-6F3CE12041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7143392033483576"/>
          <c:y val="0.73283079337194668"/>
          <c:w val="0.68231689175924382"/>
          <c:h val="0.20242913385826772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en-U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13128297709136"/>
          <c:y val="0.11847937088997608"/>
          <c:w val="0.42540918410096884"/>
          <c:h val="0.5730157795475995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 of TVE with Ability to Stream</c:v>
                </c:pt>
              </c:strCache>
            </c:strRef>
          </c:tx>
          <c:spPr>
            <a:solidFill>
              <a:srgbClr val="508ABA"/>
            </a:solidFill>
          </c:spPr>
          <c:dPt>
            <c:idx val="1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1-9392-4A23-AFF9-E6C38C510FA3}"/>
              </c:ext>
            </c:extLst>
          </c:dPt>
          <c:dPt>
            <c:idx val="2"/>
            <c:bubble3D val="0"/>
            <c:spPr>
              <a:solidFill>
                <a:srgbClr val="FAB982"/>
              </a:solidFill>
            </c:spPr>
            <c:extLst>
              <c:ext xmlns:c16="http://schemas.microsoft.com/office/drawing/2014/chart" uri="{C3380CC4-5D6E-409C-BE32-E72D297353CC}">
                <c16:uniqueId val="{00000003-9392-4A23-AFF9-E6C38C510F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9392-4A23-AFF9-E6C38C510FA3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7-9392-4A23-AFF9-E6C38C510FA3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392-4A23-AFF9-E6C38C510FA3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392-4A23-AFF9-E6C38C510F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 Lot More Valuable</c:v>
                </c:pt>
                <c:pt idx="1">
                  <c:v>A Little More Valuable</c:v>
                </c:pt>
                <c:pt idx="2">
                  <c:v>No More Valuable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0.47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92-4A23-AFF9-E6C38C510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23312271171621538"/>
          <c:y val="0.73629301400209257"/>
          <c:w val="0.56408004161159953"/>
          <c:h val="0.20242913385826772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dirty="0"/>
              <a:t>How is Your Time Shifted Viewing Distributed?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2242-4142-BD8F-A806D78872BE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2242-4142-BD8F-A806D78872BE}"/>
              </c:ext>
            </c:extLst>
          </c:dPt>
          <c:dPt>
            <c:idx val="2"/>
            <c:bubble3D val="0"/>
            <c:spPr>
              <a:solidFill>
                <a:srgbClr val="54B3D7"/>
              </a:solidFill>
            </c:spPr>
            <c:extLst>
              <c:ext xmlns:c16="http://schemas.microsoft.com/office/drawing/2014/chart" uri="{C3380CC4-5D6E-409C-BE32-E72D297353CC}">
                <c16:uniqueId val="{00000005-2242-4142-BD8F-A806D78872BE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7-2242-4142-BD8F-A806D78872BE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9-2242-4142-BD8F-A806D78872BE}"/>
              </c:ext>
            </c:extLst>
          </c:dPt>
          <c:dPt>
            <c:idx val="5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2242-4142-BD8F-A806D78872BE}"/>
              </c:ext>
            </c:extLst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2242-4142-BD8F-A806D78872BE}"/>
              </c:ext>
            </c:extLst>
          </c:dPt>
          <c:dLbls>
            <c:dLbl>
              <c:idx val="0"/>
              <c:layout>
                <c:manualLayout>
                  <c:x val="-0.1166662565616798"/>
                  <c:y val="0.13331988188976379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DVR</a:t>
                    </a:r>
                  </a:p>
                  <a:p>
                    <a:r>
                      <a:rPr lang="en-US" sz="1600" dirty="0"/>
                      <a:t>27%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42-4142-BD8F-A806D78872BE}"/>
                </c:ext>
              </c:extLst>
            </c:dLbl>
            <c:dLbl>
              <c:idx val="1"/>
              <c:layout>
                <c:manualLayout>
                  <c:x val="-0.16839909926031973"/>
                  <c:y val="-0.12761296528274874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Set-Top VOD</a:t>
                    </a:r>
                  </a:p>
                  <a:p>
                    <a:r>
                      <a:rPr lang="en-US" sz="1600" dirty="0"/>
                      <a:t>15%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42-4142-BD8F-A806D78872BE}"/>
                </c:ext>
              </c:extLst>
            </c:dLbl>
            <c:dLbl>
              <c:idx val="2"/>
              <c:layout>
                <c:manualLayout>
                  <c:x val="-3.6386236876640422E-2"/>
                  <c:y val="-0.1440371555118110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TVE</a:t>
                    </a:r>
                  </a:p>
                  <a:p>
                    <a:r>
                      <a:rPr lang="en-US" dirty="0"/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242-4142-BD8F-A806D78872BE}"/>
                </c:ext>
              </c:extLst>
            </c:dLbl>
            <c:dLbl>
              <c:idx val="3"/>
              <c:layout>
                <c:manualLayout>
                  <c:x val="0.10161212270341208"/>
                  <c:y val="-0.129976131889763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242-4142-BD8F-A806D78872B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242-4142-BD8F-A806D78872BE}"/>
                </c:ext>
              </c:extLst>
            </c:dLbl>
            <c:dLbl>
              <c:idx val="5"/>
              <c:layout>
                <c:manualLayout>
                  <c:x val="7.0020095144356961E-2"/>
                  <c:y val="5.711884842519685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242-4142-BD8F-A806D78872BE}"/>
                </c:ext>
              </c:extLst>
            </c:dLbl>
            <c:dLbl>
              <c:idx val="6"/>
              <c:layout>
                <c:manualLayout>
                  <c:x val="9.1960465879265096E-2"/>
                  <c:y val="0.18584670275590551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tx1"/>
                        </a:solidFill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Other</a:t>
                    </a:r>
                  </a:p>
                  <a:p>
                    <a:pPr>
                      <a:defRPr sz="1600" b="1">
                        <a:solidFill>
                          <a:schemeClr val="tx1"/>
                        </a:solidFill>
                      </a:defRPr>
                    </a:pPr>
                    <a:r>
                      <a:rPr lang="en-US" sz="1600" dirty="0">
                        <a:solidFill>
                          <a:schemeClr val="tx1"/>
                        </a:solidFill>
                      </a:rPr>
                      <a:t>14%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242-4142-BD8F-A806D78872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DVR</c:v>
                </c:pt>
                <c:pt idx="1">
                  <c:v>Set-Top VOD</c:v>
                </c:pt>
                <c:pt idx="2">
                  <c:v>TVE</c:v>
                </c:pt>
                <c:pt idx="3">
                  <c:v>Netflix</c:v>
                </c:pt>
                <c:pt idx="4">
                  <c:v>Amazon</c:v>
                </c:pt>
                <c:pt idx="5">
                  <c:v>Hulu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0.27</c:v>
                </c:pt>
                <c:pt idx="1">
                  <c:v>0.15</c:v>
                </c:pt>
                <c:pt idx="2">
                  <c:v>0.1</c:v>
                </c:pt>
                <c:pt idx="3">
                  <c:v>0.23</c:v>
                </c:pt>
                <c:pt idx="4">
                  <c:v>0.06</c:v>
                </c:pt>
                <c:pt idx="5">
                  <c:v>0.05</c:v>
                </c:pt>
                <c:pt idx="6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242-4142-BD8F-A806D7887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63486555936336719"/>
          <c:y val="3.9932711808448755E-2"/>
          <c:w val="0.32611918894078201"/>
          <c:h val="0.9201345763831024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Little Less</c:v>
                </c:pt>
              </c:strCache>
            </c:strRef>
          </c:tx>
          <c:spPr>
            <a:solidFill>
              <a:srgbClr val="508AB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TVE: Network Site or App</c:v>
                </c:pt>
                <c:pt idx="1">
                  <c:v>TVE: MVPD Site or App</c:v>
                </c:pt>
                <c:pt idx="2">
                  <c:v>DVR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0.11</c:v>
                </c:pt>
                <c:pt idx="1">
                  <c:v>0.13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4B-41DE-9981-3775570CD6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 Lot Less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TVE: Network Site or App</c:v>
                </c:pt>
                <c:pt idx="1">
                  <c:v>TVE: MVPD Site or App</c:v>
                </c:pt>
                <c:pt idx="2">
                  <c:v>DVR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0.08</c:v>
                </c:pt>
                <c:pt idx="1">
                  <c:v>0.05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4B-41DE-9981-3775570CD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799104"/>
        <c:axId val="90804992"/>
      </c:barChart>
      <c:catAx>
        <c:axId val="90799104"/>
        <c:scaling>
          <c:orientation val="minMax"/>
        </c:scaling>
        <c:delete val="0"/>
        <c:axPos val="r"/>
        <c:numFmt formatCode="General" sourceLinked="0"/>
        <c:majorTickMark val="none"/>
        <c:minorTickMark val="none"/>
        <c:tickLblPos val="none"/>
        <c:crossAx val="90804992"/>
        <c:crosses val="autoZero"/>
        <c:auto val="1"/>
        <c:lblAlgn val="ctr"/>
        <c:lblOffset val="100"/>
        <c:noMultiLvlLbl val="0"/>
      </c:catAx>
      <c:valAx>
        <c:axId val="90804992"/>
        <c:scaling>
          <c:orientation val="maxMin"/>
        </c:scaling>
        <c:delete val="1"/>
        <c:axPos val="b"/>
        <c:numFmt formatCode="0%" sourceLinked="1"/>
        <c:majorTickMark val="out"/>
        <c:minorTickMark val="none"/>
        <c:tickLblPos val="nextTo"/>
        <c:crossAx val="90799104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14542048359362586"/>
          <c:y val="0.36500956870098633"/>
          <c:w val="0.30146249941700548"/>
          <c:h val="0.2772410698079256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015251695850836E-2"/>
          <c:y val="3.9932711808448755E-2"/>
          <c:w val="0.58501959559867733"/>
          <c:h val="0.9201345763831024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 Little More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TVE: Network Site or App</c:v>
                </c:pt>
                <c:pt idx="1">
                  <c:v>TVE: MVPD Site or App</c:v>
                </c:pt>
                <c:pt idx="2">
                  <c:v>DVR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0.19</c:v>
                </c:pt>
                <c:pt idx="1">
                  <c:v>0.21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B4-4EAB-B091-14CD708E5D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 Lot More</c:v>
                </c:pt>
              </c:strCache>
            </c:strRef>
          </c:tx>
          <c:spPr>
            <a:solidFill>
              <a:srgbClr val="2A8667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TVE: Network Site or App</c:v>
                </c:pt>
                <c:pt idx="1">
                  <c:v>TVE: MVPD Site or App</c:v>
                </c:pt>
                <c:pt idx="2">
                  <c:v>DVR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0.09</c:v>
                </c:pt>
                <c:pt idx="1">
                  <c:v>0.15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B4-4EAB-B091-14CD708E5D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816320"/>
        <c:axId val="95822208"/>
      </c:barChart>
      <c:catAx>
        <c:axId val="9581632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one"/>
        <c:crossAx val="95822208"/>
        <c:crosses val="autoZero"/>
        <c:auto val="1"/>
        <c:lblAlgn val="ctr"/>
        <c:lblOffset val="100"/>
        <c:noMultiLvlLbl val="0"/>
      </c:catAx>
      <c:valAx>
        <c:axId val="9582220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95816320"/>
        <c:crosses val="autoZero"/>
        <c:crossBetween val="between"/>
      </c:valAx>
    </c:plotArea>
    <c:legend>
      <c:legendPos val="r"/>
      <c:overlay val="1"/>
    </c:legend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dirty="0"/>
              <a:t>Does Your Cable/Satellite Provider Offer an App(s) That Allows You To</a:t>
            </a:r>
            <a:r>
              <a:rPr lang="en-US" sz="1400" baseline="0" dirty="0"/>
              <a:t> Watch TV/Movies On Devices Such As Smartphone, iPad/Tablet Or A Computer/Laptop?</a:t>
            </a:r>
            <a:endParaRPr lang="en-US" sz="1400" dirty="0"/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Q2 2017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 Don't Know</c:v>
                </c:pt>
                <c:pt idx="1">
                  <c:v>No</c:v>
                </c:pt>
                <c:pt idx="2">
                  <c:v>Yes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0.371</c:v>
                </c:pt>
                <c:pt idx="1">
                  <c:v>0.124</c:v>
                </c:pt>
                <c:pt idx="2">
                  <c:v>0.505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E1-404B-B24B-A8336389AB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Q2 2015</c:v>
                </c:pt>
              </c:strCache>
            </c:strRef>
          </c:tx>
          <c:spPr>
            <a:solidFill>
              <a:srgbClr val="FAB98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 Don't Know</c:v>
                </c:pt>
                <c:pt idx="1">
                  <c:v>No</c:v>
                </c:pt>
                <c:pt idx="2">
                  <c:v>Yes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0.45600000000000002</c:v>
                </c:pt>
                <c:pt idx="1">
                  <c:v>0.111</c:v>
                </c:pt>
                <c:pt idx="2">
                  <c:v>0.433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E1-404B-B24B-A8336389AB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Q2 2014</c:v>
                </c:pt>
              </c:strCache>
            </c:strRef>
          </c:tx>
          <c:spPr>
            <a:solidFill>
              <a:srgbClr val="50C8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en-US"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 Don't Know</c:v>
                </c:pt>
                <c:pt idx="1">
                  <c:v>No</c:v>
                </c:pt>
                <c:pt idx="2">
                  <c:v>Yes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0.49199999999999999</c:v>
                </c:pt>
                <c:pt idx="1">
                  <c:v>0.123</c:v>
                </c:pt>
                <c:pt idx="2">
                  <c:v>0.38500000000000001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E1-404B-B24B-A8336389AB1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Q2 2013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 Don't Know</c:v>
                </c:pt>
                <c:pt idx="1">
                  <c:v>No</c:v>
                </c:pt>
                <c:pt idx="2">
                  <c:v>Yes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0.52400000000000002</c:v>
                </c:pt>
                <c:pt idx="1">
                  <c:v>0.155</c:v>
                </c:pt>
                <c:pt idx="2">
                  <c:v>0.32100000000000001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E1-404B-B24B-A8336389A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623552"/>
        <c:axId val="89641728"/>
      </c:barChart>
      <c:catAx>
        <c:axId val="896235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89641728"/>
        <c:crosses val="autoZero"/>
        <c:auto val="1"/>
        <c:lblAlgn val="ctr"/>
        <c:lblOffset val="100"/>
        <c:noMultiLvlLbl val="0"/>
      </c:catAx>
      <c:valAx>
        <c:axId val="8964172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8962355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400" b="1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Estimated</a:t>
            </a:r>
            <a:r>
              <a:rPr lang="en-US" sz="1600" baseline="0" dirty="0"/>
              <a:t> &amp; Projected U.S. Multichannel TV Everywhere </a:t>
            </a:r>
            <a:r>
              <a:rPr lang="en-US" sz="1600" baseline="0" dirty="0" err="1"/>
              <a:t>Uniques</a:t>
            </a:r>
            <a:endParaRPr lang="en-US" sz="1600" baseline="0" dirty="0"/>
          </a:p>
          <a:p>
            <a:pPr>
              <a:defRPr sz="1600"/>
            </a:pPr>
            <a:r>
              <a:rPr lang="en-US" sz="1400" i="1" baseline="0" dirty="0"/>
              <a:t>(Millions)</a:t>
            </a:r>
            <a:endParaRPr lang="en-US" sz="1400" i="1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F81BD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4F81BD"/>
              </a:solidFill>
            </c:spPr>
            <c:extLst>
              <c:ext xmlns:c16="http://schemas.microsoft.com/office/drawing/2014/chart" uri="{C3380CC4-5D6E-409C-BE32-E72D297353CC}">
                <c16:uniqueId val="{00000001-8D2F-410F-9F30-1BC2AC56C255}"/>
              </c:ext>
            </c:extLst>
          </c:dPt>
          <c:dPt>
            <c:idx val="4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3-8D2F-410F-9F30-1BC2AC56C255}"/>
              </c:ext>
            </c:extLst>
          </c:dPt>
          <c:dPt>
            <c:idx val="5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5-8D2F-410F-9F30-1BC2AC56C255}"/>
              </c:ext>
            </c:extLst>
          </c:dPt>
          <c:dPt>
            <c:idx val="6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7-8D2F-410F-9F30-1BC2AC56C2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#,##0.0</c:formatCode>
                <c:ptCount val="7"/>
                <c:pt idx="0">
                  <c:v>25.9</c:v>
                </c:pt>
                <c:pt idx="1">
                  <c:v>32.1</c:v>
                </c:pt>
                <c:pt idx="2">
                  <c:v>44.3</c:v>
                </c:pt>
                <c:pt idx="3">
                  <c:v>54</c:v>
                </c:pt>
                <c:pt idx="4">
                  <c:v>61.1</c:v>
                </c:pt>
                <c:pt idx="5">
                  <c:v>63.7</c:v>
                </c:pt>
                <c:pt idx="6">
                  <c:v>64.7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D4-439A-B163-746EB3843B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659904"/>
        <c:axId val="95661440"/>
      </c:barChart>
      <c:catAx>
        <c:axId val="95659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95661440"/>
        <c:crosses val="autoZero"/>
        <c:auto val="1"/>
        <c:lblAlgn val="ctr"/>
        <c:lblOffset val="100"/>
        <c:noMultiLvlLbl val="0"/>
      </c:catAx>
      <c:valAx>
        <c:axId val="956614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95659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643946021898778"/>
          <c:y val="4.5551181102362205E-2"/>
          <c:w val="0.36543757787852277"/>
          <c:h val="0.6783435039370078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508ABA"/>
            </a:solidFill>
          </c:spPr>
          <c:dPt>
            <c:idx val="1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1-0E73-440E-AD71-C65E6EF8825A}"/>
              </c:ext>
            </c:extLst>
          </c:dPt>
          <c:dPt>
            <c:idx val="2"/>
            <c:bubble3D val="0"/>
            <c:spPr>
              <a:solidFill>
                <a:srgbClr val="FAB982"/>
              </a:solidFill>
            </c:spPr>
            <c:extLst>
              <c:ext xmlns:c16="http://schemas.microsoft.com/office/drawing/2014/chart" uri="{C3380CC4-5D6E-409C-BE32-E72D297353CC}">
                <c16:uniqueId val="{00000003-0E73-440E-AD71-C65E6EF8825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0E73-440E-AD71-C65E6EF8825A}"/>
              </c:ext>
            </c:extLst>
          </c:dPt>
          <c:dPt>
            <c:idx val="4"/>
            <c:bubble3D val="0"/>
            <c:spPr>
              <a:solidFill>
                <a:srgbClr val="FFFF99"/>
              </a:solidFill>
            </c:spPr>
            <c:extLst>
              <c:ext xmlns:c16="http://schemas.microsoft.com/office/drawing/2014/chart" uri="{C3380CC4-5D6E-409C-BE32-E72D297353CC}">
                <c16:uniqueId val="{00000007-0E73-440E-AD71-C65E6EF8825A}"/>
              </c:ext>
            </c:extLst>
          </c:dPt>
          <c:dLbls>
            <c:dLbl>
              <c:idx val="0"/>
              <c:layout>
                <c:manualLayout>
                  <c:x val="-7.5459582703677197E-2"/>
                  <c:y val="0.117733267716535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89E-4515-BEE0-BFB720E4B6D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E73-440E-AD71-C65E6EF8825A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E73-440E-AD71-C65E6EF8825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Very Easy</c:v>
                </c:pt>
                <c:pt idx="1">
                  <c:v>Somewhat Easy</c:v>
                </c:pt>
                <c:pt idx="2">
                  <c:v>Neither Easy Nor Difficult</c:v>
                </c:pt>
                <c:pt idx="3">
                  <c:v>Somewhat Difficult</c:v>
                </c:pt>
                <c:pt idx="4">
                  <c:v>Very Difficult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0.28000000000000003</c:v>
                </c:pt>
                <c:pt idx="1">
                  <c:v>0.33</c:v>
                </c:pt>
                <c:pt idx="2">
                  <c:v>0.25</c:v>
                </c:pt>
                <c:pt idx="3">
                  <c:v>0.1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E73-440E-AD71-C65E6EF882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16714639836687081"/>
          <c:y val="0.76007086614173225"/>
          <c:w val="0.72968026723932233"/>
          <c:h val="0.20242913385826772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Estimated</a:t>
            </a:r>
            <a:r>
              <a:rPr lang="en-US" sz="1600" baseline="0" dirty="0"/>
              <a:t> &amp; Projected U.S. Multichannel TV Everywhere Plays </a:t>
            </a:r>
          </a:p>
          <a:p>
            <a:pPr>
              <a:defRPr sz="1600"/>
            </a:pPr>
            <a:r>
              <a:rPr lang="en-US" sz="1400" i="1" baseline="0" dirty="0"/>
              <a:t>(Millions)</a:t>
            </a:r>
            <a:endParaRPr lang="en-US" sz="1400" i="1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4F81BD"/>
              </a:solidFill>
            </c:spPr>
            <c:extLst>
              <c:ext xmlns:c16="http://schemas.microsoft.com/office/drawing/2014/chart" uri="{C3380CC4-5D6E-409C-BE32-E72D297353CC}">
                <c16:uniqueId val="{00000001-F4A5-4411-AFE0-F27479C107B5}"/>
              </c:ext>
            </c:extLst>
          </c:dPt>
          <c:dPt>
            <c:idx val="3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2-C38F-479C-81E4-6FB3DB48A892}"/>
              </c:ext>
            </c:extLst>
          </c:dPt>
          <c:dPt>
            <c:idx val="4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3-C38F-479C-81E4-6FB3DB48A892}"/>
              </c:ext>
            </c:extLst>
          </c:dPt>
          <c:dPt>
            <c:idx val="5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4-C38F-479C-81E4-6FB3DB48A892}"/>
              </c:ext>
            </c:extLst>
          </c:dPt>
          <c:dPt>
            <c:idx val="6"/>
            <c:invertIfNegative val="0"/>
            <c:bubble3D val="0"/>
            <c:spPr>
              <a:solidFill>
                <a:srgbClr val="50C8A0"/>
              </a:solidFill>
            </c:spPr>
            <c:extLst>
              <c:ext xmlns:c16="http://schemas.microsoft.com/office/drawing/2014/chart" uri="{C3380CC4-5D6E-409C-BE32-E72D297353CC}">
                <c16:uniqueId val="{00000005-C38F-479C-81E4-6FB3DB48A8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#,##0</c:formatCode>
                <c:ptCount val="7"/>
                <c:pt idx="0">
                  <c:v>2130</c:v>
                </c:pt>
                <c:pt idx="1">
                  <c:v>3677</c:v>
                </c:pt>
                <c:pt idx="2">
                  <c:v>5433</c:v>
                </c:pt>
                <c:pt idx="3">
                  <c:v>7488</c:v>
                </c:pt>
                <c:pt idx="4">
                  <c:v>9186</c:v>
                </c:pt>
                <c:pt idx="5">
                  <c:v>10485</c:v>
                </c:pt>
                <c:pt idx="6">
                  <c:v>10942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95-4BB6-8BAE-234DA4EE07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7435008"/>
        <c:axId val="97440896"/>
      </c:barChart>
      <c:catAx>
        <c:axId val="97435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97440896"/>
        <c:crosses val="autoZero"/>
        <c:auto val="1"/>
        <c:lblAlgn val="ctr"/>
        <c:lblOffset val="100"/>
        <c:noMultiLvlLbl val="0"/>
      </c:catAx>
      <c:valAx>
        <c:axId val="9744089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97435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700F4B-5985-4E12-AE56-7C0665E1DDA0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8E25C3E-3F76-41FB-8CE8-4B3EDE46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5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6C52FC-3C49-4207-A747-FE3D76BDE3B0}" type="datetimeFigureOut">
              <a:rPr lang="en-US" smtClean="0"/>
              <a:t>8/10/2018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82B7D93-3BBF-4137-B7EC-981E6F06D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50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882BC3-AE5F-3043-9FCD-C1F199F164C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7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7151">
              <a:defRPr/>
            </a:pPr>
            <a:fld id="{ECDD90F4-894D-4692-97D2-641C265C9D19}" type="slidenum">
              <a:rPr lang="en-US" sz="1800" kern="0">
                <a:solidFill>
                  <a:sysClr val="windowText" lastClr="000000"/>
                </a:solidFill>
              </a:rPr>
              <a:pPr defTabSz="897151">
                <a:defRPr/>
              </a:pPr>
              <a:t>21</a:t>
            </a:fld>
            <a:endParaRPr lang="en-US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3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65836" y="2788254"/>
            <a:ext cx="5155767" cy="12869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500"/>
              </a:lnSpc>
              <a:spcBef>
                <a:spcPts val="0"/>
              </a:spcBef>
              <a:buFontTx/>
              <a:buNone/>
              <a:defRPr sz="5500" b="1" cap="none"/>
            </a:lvl1pPr>
            <a:lvl2pPr marL="4572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2pPr>
            <a:lvl3pPr marL="9144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3pPr>
            <a:lvl4pPr marL="13716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4pPr>
            <a:lvl5pPr marL="18288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5pPr>
          </a:lstStyle>
          <a:p>
            <a:pPr lvl="0"/>
            <a:r>
              <a:rPr lang="en-US" dirty="0"/>
              <a:t>Insert Report Title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610577" y="3960348"/>
            <a:ext cx="6211690" cy="15853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3200" b="1" cap="none" baseline="0">
                <a:solidFill>
                  <a:srgbClr val="508ABA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sz="2600" dirty="0">
                <a:latin typeface="+mn-lt"/>
                <a:cs typeface="Trebuchet MS"/>
              </a:rPr>
              <a:t>Insert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2376804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89B7EE1-B7A3-40E4-A062-16AAAFF3AB57}" type="datetimeFigureOut">
              <a:rPr lang="en-US">
                <a:solidFill>
                  <a:prstClr val="black"/>
                </a:solidFill>
              </a:rPr>
              <a:pPr defTabSz="457200"/>
              <a:t>8/10/2018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1430F60-B2A5-4C6E-8F21-A235B545F79A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63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555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78946" y="428625"/>
            <a:ext cx="7772400" cy="5000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000" spc="-150" baseline="0">
                <a:solidFill>
                  <a:srgbClr val="425B74"/>
                </a:solidFill>
                <a:latin typeface="Trade Gothic LT Std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071563"/>
            <a:ext cx="5181600" cy="571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spc="-150">
                <a:latin typeface="Trade Gothic LT Std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284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636" y="460182"/>
            <a:ext cx="8805334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5454" y="1806854"/>
            <a:ext cx="8805334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1734" y="6621463"/>
            <a:ext cx="55626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29142" y="6189666"/>
            <a:ext cx="1719791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70949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1636" y="460182"/>
            <a:ext cx="8805334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5454" y="1806854"/>
            <a:ext cx="8805334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1734" y="6621463"/>
            <a:ext cx="55626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29142" y="6189666"/>
            <a:ext cx="1719791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69863" y="5335064"/>
            <a:ext cx="8796337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59111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65836" y="2788254"/>
            <a:ext cx="5155767" cy="12869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500"/>
              </a:lnSpc>
              <a:spcBef>
                <a:spcPts val="0"/>
              </a:spcBef>
              <a:buFontTx/>
              <a:buNone/>
              <a:defRPr sz="5500" b="1" cap="none"/>
            </a:lvl1pPr>
            <a:lvl2pPr marL="4572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2pPr>
            <a:lvl3pPr marL="9144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3pPr>
            <a:lvl4pPr marL="13716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4pPr>
            <a:lvl5pPr marL="1828800" indent="0">
              <a:lnSpc>
                <a:spcPts val="4500"/>
              </a:lnSpc>
              <a:spcBef>
                <a:spcPts val="0"/>
              </a:spcBef>
              <a:buFontTx/>
              <a:buNone/>
              <a:defRPr sz="5500" cap="all"/>
            </a:lvl5pPr>
          </a:lstStyle>
          <a:p>
            <a:pPr lvl="0"/>
            <a:r>
              <a:rPr lang="en-US" dirty="0"/>
              <a:t>Insert Report Title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610577" y="3960348"/>
            <a:ext cx="6211690" cy="15853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3200" b="1" cap="none" baseline="0">
                <a:solidFill>
                  <a:srgbClr val="508ABA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sz="2600" dirty="0">
                <a:latin typeface="+mn-lt"/>
                <a:cs typeface="Trebuchet MS"/>
              </a:rPr>
              <a:t>Insert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2562041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219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9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636" y="460182"/>
            <a:ext cx="8805334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5454" y="1806854"/>
            <a:ext cx="8805334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1734" y="6621463"/>
            <a:ext cx="55626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29142" y="6189666"/>
            <a:ext cx="1719791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69623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1636" y="460182"/>
            <a:ext cx="8805334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5454" y="1806854"/>
            <a:ext cx="8805334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1734" y="6621463"/>
            <a:ext cx="55626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29142" y="6189666"/>
            <a:ext cx="1719791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69863" y="5335064"/>
            <a:ext cx="8796337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344021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89B7EE1-B7A3-40E4-A062-16AAAFF3AB57}" type="datetimeFigureOut">
              <a:rPr lang="en-US">
                <a:solidFill>
                  <a:prstClr val="black"/>
                </a:solidFill>
              </a:rPr>
              <a:pPr defTabSz="457200"/>
              <a:t>8/10/2018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1430F60-B2A5-4C6E-8F21-A235B545F79A}" type="slidenum">
              <a:rPr lang="en-US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97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51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78946" y="428625"/>
            <a:ext cx="7772400" cy="5000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000" spc="-150" baseline="0">
                <a:solidFill>
                  <a:srgbClr val="425B74"/>
                </a:solidFill>
                <a:latin typeface="Trade Gothic LT Std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071563"/>
            <a:ext cx="5181600" cy="571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spc="-150">
                <a:latin typeface="Trade Gothic LT Std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190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78946" y="428625"/>
            <a:ext cx="7772400" cy="5000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4000" spc="-150" baseline="0">
                <a:solidFill>
                  <a:srgbClr val="425B74"/>
                </a:solidFill>
                <a:latin typeface="Trade Gothic LT Std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90600" y="1071563"/>
            <a:ext cx="5181600" cy="571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spc="-150">
                <a:latin typeface="Trade Gothic LT Std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477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636" y="460182"/>
            <a:ext cx="8805334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5454" y="1806854"/>
            <a:ext cx="8805334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1734" y="6621463"/>
            <a:ext cx="55626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29142" y="6189666"/>
            <a:ext cx="1719791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3487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61636" y="460182"/>
            <a:ext cx="8805334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5454" y="1806854"/>
            <a:ext cx="8805334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21734" y="6621463"/>
            <a:ext cx="55626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329142" y="6189666"/>
            <a:ext cx="1719791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69863" y="5335064"/>
            <a:ext cx="8796337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3037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55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6000" kern="1200" spc="-100">
          <a:solidFill>
            <a:srgbClr val="3775A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8412018" y="6620933"/>
            <a:ext cx="554952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cs typeface="Trebuchet MS"/>
              </a:rPr>
              <a:pPr algn="r"/>
              <a:t>‹#›</a:t>
            </a:fld>
            <a:endParaRPr lang="en-US" sz="1000" dirty="0">
              <a:solidFill>
                <a:srgbClr val="508ABA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7153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8412018" y="6620933"/>
            <a:ext cx="554952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cs typeface="Trebuchet MS"/>
              </a:rPr>
              <a:pPr algn="r"/>
              <a:t>‹#›</a:t>
            </a:fld>
            <a:endParaRPr lang="en-US" sz="1000" dirty="0">
              <a:solidFill>
                <a:srgbClr val="508ABA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7522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8412018" y="6620933"/>
            <a:ext cx="554952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cs typeface="Trebuchet MS"/>
              </a:rPr>
              <a:pPr algn="r"/>
              <a:t>‹#›</a:t>
            </a:fld>
            <a:endParaRPr lang="en-US" sz="1000" dirty="0">
              <a:solidFill>
                <a:srgbClr val="508ABA"/>
              </a:solidFill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2088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.jpeg"/><Relationship Id="rId21" Type="http://schemas.openxmlformats.org/officeDocument/2006/relationships/image" Target="../media/image29.jpeg"/><Relationship Id="rId42" Type="http://schemas.openxmlformats.org/officeDocument/2006/relationships/image" Target="../media/image50.png"/><Relationship Id="rId47" Type="http://schemas.openxmlformats.org/officeDocument/2006/relationships/image" Target="../media/image55.jpeg"/><Relationship Id="rId63" Type="http://schemas.openxmlformats.org/officeDocument/2006/relationships/image" Target="../media/image71.jpeg"/><Relationship Id="rId68" Type="http://schemas.openxmlformats.org/officeDocument/2006/relationships/image" Target="../media/image76.jpeg"/><Relationship Id="rId84" Type="http://schemas.openxmlformats.org/officeDocument/2006/relationships/image" Target="../media/image92.jpeg"/><Relationship Id="rId89" Type="http://schemas.openxmlformats.org/officeDocument/2006/relationships/image" Target="../media/image97.png"/><Relationship Id="rId7" Type="http://schemas.openxmlformats.org/officeDocument/2006/relationships/image" Target="../media/image16.png"/><Relationship Id="rId71" Type="http://schemas.openxmlformats.org/officeDocument/2006/relationships/image" Target="../media/image79.jpeg"/><Relationship Id="rId92" Type="http://schemas.openxmlformats.org/officeDocument/2006/relationships/image" Target="../media/image10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9" Type="http://schemas.openxmlformats.org/officeDocument/2006/relationships/image" Target="../media/image37.jpeg"/><Relationship Id="rId107" Type="http://schemas.openxmlformats.org/officeDocument/2006/relationships/image" Target="../media/image115.png"/><Relationship Id="rId11" Type="http://schemas.openxmlformats.org/officeDocument/2006/relationships/image" Target="../media/image19.png"/><Relationship Id="rId24" Type="http://schemas.openxmlformats.org/officeDocument/2006/relationships/image" Target="../media/image32.jpeg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40" Type="http://schemas.openxmlformats.org/officeDocument/2006/relationships/image" Target="../media/image48.png"/><Relationship Id="rId45" Type="http://schemas.openxmlformats.org/officeDocument/2006/relationships/image" Target="../media/image53.png"/><Relationship Id="rId53" Type="http://schemas.openxmlformats.org/officeDocument/2006/relationships/image" Target="../media/image61.png"/><Relationship Id="rId58" Type="http://schemas.openxmlformats.org/officeDocument/2006/relationships/image" Target="../media/image66.jpeg"/><Relationship Id="rId66" Type="http://schemas.openxmlformats.org/officeDocument/2006/relationships/image" Target="../media/image74.png"/><Relationship Id="rId74" Type="http://schemas.openxmlformats.org/officeDocument/2006/relationships/image" Target="../media/image82.png"/><Relationship Id="rId79" Type="http://schemas.openxmlformats.org/officeDocument/2006/relationships/image" Target="../media/image87.png"/><Relationship Id="rId87" Type="http://schemas.openxmlformats.org/officeDocument/2006/relationships/image" Target="../media/image95.jpeg"/><Relationship Id="rId102" Type="http://schemas.openxmlformats.org/officeDocument/2006/relationships/image" Target="../media/image110.jpeg"/><Relationship Id="rId5" Type="http://schemas.openxmlformats.org/officeDocument/2006/relationships/image" Target="../media/image14.png"/><Relationship Id="rId61" Type="http://schemas.openxmlformats.org/officeDocument/2006/relationships/image" Target="../media/image69.png"/><Relationship Id="rId82" Type="http://schemas.openxmlformats.org/officeDocument/2006/relationships/image" Target="../media/image90.png"/><Relationship Id="rId90" Type="http://schemas.openxmlformats.org/officeDocument/2006/relationships/image" Target="../media/image98.png"/><Relationship Id="rId95" Type="http://schemas.openxmlformats.org/officeDocument/2006/relationships/image" Target="../media/image103.png"/><Relationship Id="rId19" Type="http://schemas.openxmlformats.org/officeDocument/2006/relationships/image" Target="../media/image27.png"/><Relationship Id="rId14" Type="http://schemas.openxmlformats.org/officeDocument/2006/relationships/image" Target="../media/image22.png"/><Relationship Id="rId22" Type="http://schemas.openxmlformats.org/officeDocument/2006/relationships/image" Target="../media/image30.jpeg"/><Relationship Id="rId27" Type="http://schemas.openxmlformats.org/officeDocument/2006/relationships/image" Target="../media/image35.png"/><Relationship Id="rId30" Type="http://schemas.openxmlformats.org/officeDocument/2006/relationships/image" Target="../media/image38.jpeg"/><Relationship Id="rId35" Type="http://schemas.openxmlformats.org/officeDocument/2006/relationships/image" Target="../media/image43.png"/><Relationship Id="rId43" Type="http://schemas.openxmlformats.org/officeDocument/2006/relationships/image" Target="../media/image51.png"/><Relationship Id="rId48" Type="http://schemas.openxmlformats.org/officeDocument/2006/relationships/image" Target="../media/image56.jpeg"/><Relationship Id="rId56" Type="http://schemas.openxmlformats.org/officeDocument/2006/relationships/image" Target="../media/image64.png"/><Relationship Id="rId64" Type="http://schemas.openxmlformats.org/officeDocument/2006/relationships/image" Target="../media/image72.jpeg"/><Relationship Id="rId69" Type="http://schemas.openxmlformats.org/officeDocument/2006/relationships/image" Target="../media/image77.png"/><Relationship Id="rId77" Type="http://schemas.openxmlformats.org/officeDocument/2006/relationships/image" Target="../media/image85.jpeg"/><Relationship Id="rId100" Type="http://schemas.openxmlformats.org/officeDocument/2006/relationships/image" Target="../media/image108.jpeg"/><Relationship Id="rId105" Type="http://schemas.openxmlformats.org/officeDocument/2006/relationships/image" Target="../media/image113.png"/><Relationship Id="rId8" Type="http://schemas.openxmlformats.org/officeDocument/2006/relationships/hyperlink" Target="http://www.google.com/url?sa=i&amp;rct=j&amp;q=&amp;esrc=s&amp;frm=1&amp;source=images&amp;cd=&amp;cad=rja&amp;docid=z5exkpy_iHBryM&amp;tbnid=t4w2ke_vnpHxYM:&amp;ved=0CAUQjRw&amp;url=http://www.iphonefaq.org/archives/972613&amp;ei=44ybUd_6BZT84APJ1oDQDQ&amp;bvm=bv.46751780,d.dmg&amp;psig=AFQjCNFCASSlSgYDcFoz37VFzlFFfLDrzg&amp;ust=1369235035093002" TargetMode="External"/><Relationship Id="rId51" Type="http://schemas.openxmlformats.org/officeDocument/2006/relationships/image" Target="../media/image59.jpeg"/><Relationship Id="rId72" Type="http://schemas.openxmlformats.org/officeDocument/2006/relationships/image" Target="../media/image80.png"/><Relationship Id="rId80" Type="http://schemas.openxmlformats.org/officeDocument/2006/relationships/image" Target="../media/image88.png"/><Relationship Id="rId85" Type="http://schemas.openxmlformats.org/officeDocument/2006/relationships/image" Target="../media/image93.png"/><Relationship Id="rId93" Type="http://schemas.openxmlformats.org/officeDocument/2006/relationships/image" Target="../media/image101.png"/><Relationship Id="rId98" Type="http://schemas.openxmlformats.org/officeDocument/2006/relationships/image" Target="../media/image106.gif"/><Relationship Id="rId3" Type="http://schemas.openxmlformats.org/officeDocument/2006/relationships/image" Target="../media/image12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38" Type="http://schemas.openxmlformats.org/officeDocument/2006/relationships/image" Target="../media/image46.png"/><Relationship Id="rId46" Type="http://schemas.openxmlformats.org/officeDocument/2006/relationships/image" Target="../media/image54.png"/><Relationship Id="rId59" Type="http://schemas.openxmlformats.org/officeDocument/2006/relationships/image" Target="../media/image67.png"/><Relationship Id="rId67" Type="http://schemas.openxmlformats.org/officeDocument/2006/relationships/image" Target="../media/image75.png"/><Relationship Id="rId103" Type="http://schemas.openxmlformats.org/officeDocument/2006/relationships/image" Target="../media/image111.png"/><Relationship Id="rId20" Type="http://schemas.openxmlformats.org/officeDocument/2006/relationships/image" Target="../media/image28.jpeg"/><Relationship Id="rId41" Type="http://schemas.openxmlformats.org/officeDocument/2006/relationships/image" Target="../media/image49.jpeg"/><Relationship Id="rId54" Type="http://schemas.openxmlformats.org/officeDocument/2006/relationships/image" Target="../media/image62.png"/><Relationship Id="rId62" Type="http://schemas.openxmlformats.org/officeDocument/2006/relationships/image" Target="../media/image70.png"/><Relationship Id="rId70" Type="http://schemas.openxmlformats.org/officeDocument/2006/relationships/image" Target="../media/image78.png"/><Relationship Id="rId75" Type="http://schemas.openxmlformats.org/officeDocument/2006/relationships/image" Target="../media/image83.png"/><Relationship Id="rId83" Type="http://schemas.openxmlformats.org/officeDocument/2006/relationships/image" Target="../media/image91.png"/><Relationship Id="rId88" Type="http://schemas.openxmlformats.org/officeDocument/2006/relationships/image" Target="../media/image96.png"/><Relationship Id="rId91" Type="http://schemas.openxmlformats.org/officeDocument/2006/relationships/image" Target="../media/image99.png"/><Relationship Id="rId96" Type="http://schemas.openxmlformats.org/officeDocument/2006/relationships/image" Target="../media/image10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49" Type="http://schemas.openxmlformats.org/officeDocument/2006/relationships/image" Target="../media/image57.png"/><Relationship Id="rId57" Type="http://schemas.openxmlformats.org/officeDocument/2006/relationships/image" Target="../media/image65.png"/><Relationship Id="rId106" Type="http://schemas.openxmlformats.org/officeDocument/2006/relationships/image" Target="../media/image114.png"/><Relationship Id="rId10" Type="http://schemas.openxmlformats.org/officeDocument/2006/relationships/image" Target="../media/image18.png"/><Relationship Id="rId31" Type="http://schemas.openxmlformats.org/officeDocument/2006/relationships/image" Target="../media/image39.jpeg"/><Relationship Id="rId44" Type="http://schemas.openxmlformats.org/officeDocument/2006/relationships/image" Target="../media/image52.png"/><Relationship Id="rId52" Type="http://schemas.openxmlformats.org/officeDocument/2006/relationships/image" Target="../media/image60.png"/><Relationship Id="rId60" Type="http://schemas.openxmlformats.org/officeDocument/2006/relationships/image" Target="../media/image68.jpeg"/><Relationship Id="rId65" Type="http://schemas.openxmlformats.org/officeDocument/2006/relationships/image" Target="../media/image73.jpeg"/><Relationship Id="rId73" Type="http://schemas.openxmlformats.org/officeDocument/2006/relationships/image" Target="../media/image81.jpeg"/><Relationship Id="rId78" Type="http://schemas.openxmlformats.org/officeDocument/2006/relationships/image" Target="../media/image86.png"/><Relationship Id="rId81" Type="http://schemas.openxmlformats.org/officeDocument/2006/relationships/image" Target="../media/image89.png"/><Relationship Id="rId86" Type="http://schemas.openxmlformats.org/officeDocument/2006/relationships/image" Target="../media/image94.png"/><Relationship Id="rId94" Type="http://schemas.openxmlformats.org/officeDocument/2006/relationships/image" Target="../media/image102.jpeg"/><Relationship Id="rId99" Type="http://schemas.openxmlformats.org/officeDocument/2006/relationships/image" Target="../media/image107.jpeg"/><Relationship Id="rId101" Type="http://schemas.openxmlformats.org/officeDocument/2006/relationships/image" Target="../media/image109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9" Type="http://schemas.openxmlformats.org/officeDocument/2006/relationships/image" Target="../media/image47.png"/><Relationship Id="rId34" Type="http://schemas.openxmlformats.org/officeDocument/2006/relationships/image" Target="../media/image42.png"/><Relationship Id="rId50" Type="http://schemas.openxmlformats.org/officeDocument/2006/relationships/image" Target="../media/image58.png"/><Relationship Id="rId55" Type="http://schemas.openxmlformats.org/officeDocument/2006/relationships/image" Target="../media/image63.jpeg"/><Relationship Id="rId76" Type="http://schemas.openxmlformats.org/officeDocument/2006/relationships/image" Target="../media/image84.png"/><Relationship Id="rId97" Type="http://schemas.openxmlformats.org/officeDocument/2006/relationships/image" Target="../media/image105.jpeg"/><Relationship Id="rId104" Type="http://schemas.openxmlformats.org/officeDocument/2006/relationships/image" Target="../media/image1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6.png"/><Relationship Id="rId4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://www.thevab.com/video-trends/" TargetMode="External"/><Relationship Id="rId4" Type="http://schemas.openxmlformats.org/officeDocument/2006/relationships/image" Target="../media/image12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760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06C7881-821F-4D5C-8696-FCC69E000479}"/>
              </a:ext>
            </a:extLst>
          </p:cNvPr>
          <p:cNvSpPr txBox="1">
            <a:spLocks/>
          </p:cNvSpPr>
          <p:nvPr/>
        </p:nvSpPr>
        <p:spPr>
          <a:xfrm>
            <a:off x="332948" y="6437709"/>
            <a:ext cx="7422676" cy="179378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dirty="0">
                <a:solidFill>
                  <a:prstClr val="black"/>
                </a:solidFill>
              </a:rPr>
              <a:t>Source: comScore OTT Intelligence, U.S., April 2017.  *Network TV App definition excludes premium networks such as HBO and Showtime and Skinny Bundles such as Sling.</a:t>
            </a:r>
          </a:p>
          <a:p>
            <a:pPr>
              <a:defRPr/>
            </a:pP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B44E36-E993-4845-B576-BDCE3516B32C}"/>
              </a:ext>
            </a:extLst>
          </p:cNvPr>
          <p:cNvSpPr/>
          <p:nvPr/>
        </p:nvSpPr>
        <p:spPr>
          <a:xfrm>
            <a:off x="640166" y="1872249"/>
            <a:ext cx="7863668" cy="372066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97CDEC-40A5-4AB1-954D-639B83E6C56F}"/>
              </a:ext>
            </a:extLst>
          </p:cNvPr>
          <p:cNvSpPr/>
          <p:nvPr/>
        </p:nvSpPr>
        <p:spPr>
          <a:xfrm>
            <a:off x="640166" y="1524000"/>
            <a:ext cx="7863668" cy="463684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dirty="0">
                <a:solidFill>
                  <a:prstClr val="white"/>
                </a:solidFill>
              </a:rPr>
              <a:t>“TV Everywhere”</a:t>
            </a:r>
          </a:p>
          <a:p>
            <a:pPr algn="ctr" defTabSz="457200">
              <a:defRPr/>
            </a:pPr>
            <a:r>
              <a:rPr lang="en-US" sz="1200" dirty="0">
                <a:solidFill>
                  <a:prstClr val="white"/>
                </a:solidFill>
              </a:rPr>
              <a:t>(Networks &amp; MVPD with Authentication*)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BFCF38-A66B-47BA-B0A3-224261B5A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032" y="2107056"/>
            <a:ext cx="392150" cy="392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A9AEB0-F30A-4C07-89EF-9E2EC0997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360" y="2118543"/>
            <a:ext cx="369176" cy="3691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B79181-31A6-4355-B535-0CA1EC15CF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74" b="18216"/>
          <a:stretch/>
        </p:blipFill>
        <p:spPr>
          <a:xfrm>
            <a:off x="688858" y="2622717"/>
            <a:ext cx="691337" cy="2532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965BE4-755C-4BDC-9E92-794858A29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110" y="2086772"/>
            <a:ext cx="409745" cy="4097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4F80C0-5DF5-4D24-95BB-8736518D3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0708" y="2188758"/>
            <a:ext cx="890828" cy="180226"/>
          </a:xfrm>
          <a:prstGeom prst="rect">
            <a:avLst/>
          </a:prstGeom>
        </p:spPr>
      </p:pic>
      <p:pic>
        <p:nvPicPr>
          <p:cNvPr id="28" name="Picture 5" descr="http://www.iphonefaq.org/images/archives/app-watch-abc.jpg">
            <a:hlinkClick r:id="rId8"/>
            <a:extLst>
              <a:ext uri="{FF2B5EF4-FFF2-40B4-BE49-F238E27FC236}">
                <a16:creationId xmlns:a16="http://schemas.microsoft.com/office/drawing/2014/main" id="{830C9A57-2269-45F6-ABB7-C9BF839A5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25" y="3534526"/>
            <a:ext cx="535139" cy="46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579D19-D44A-4C6E-96A8-BC2DD2D908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26" t="12509" r="8907" b="10289"/>
          <a:stretch/>
        </p:blipFill>
        <p:spPr>
          <a:xfrm>
            <a:off x="1172677" y="4583471"/>
            <a:ext cx="388054" cy="36152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AF0D74-6CF2-4B41-AAF9-436800BEB3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706" y="4584760"/>
            <a:ext cx="397133" cy="3971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28BEC21-52D3-4458-9454-18CE4DEFDC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7138" y="7108726"/>
            <a:ext cx="3132" cy="3132"/>
          </a:xfrm>
          <a:prstGeom prst="round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06714F5-DBF6-48E2-8669-C52B75DD798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997" t="21704" r="7191" b="24356"/>
          <a:stretch/>
        </p:blipFill>
        <p:spPr>
          <a:xfrm>
            <a:off x="6957540" y="3604882"/>
            <a:ext cx="521457" cy="32400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5A06347-45BF-4C18-88FE-625016F788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90070" y="3575162"/>
            <a:ext cx="421919" cy="42191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A95BEC-0641-4C28-9258-5C44D1C62A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93337" y="3564162"/>
            <a:ext cx="437106" cy="43710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A6645B-1FFA-43A5-A951-0D1CAB72F4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0937" y="3055659"/>
            <a:ext cx="412907" cy="412907"/>
          </a:xfrm>
          <a:prstGeom prst="round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897C008-62C1-44E7-8BC2-0C1CCBC773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91725" y="2180582"/>
            <a:ext cx="1044458" cy="22212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8"/>
          <a:srcRect l="9222" t="44069" b="35223"/>
          <a:stretch/>
        </p:blipFill>
        <p:spPr>
          <a:xfrm>
            <a:off x="739998" y="2195208"/>
            <a:ext cx="1133177" cy="192873"/>
          </a:xfrm>
          <a:prstGeom prst="rect">
            <a:avLst/>
          </a:prstGeom>
        </p:spPr>
      </p:pic>
      <p:pic>
        <p:nvPicPr>
          <p:cNvPr id="1026" name="Picture 2" descr="Image result for gsn now logo">
            <a:extLst>
              <a:ext uri="{FF2B5EF4-FFF2-40B4-BE49-F238E27FC236}">
                <a16:creationId xmlns:a16="http://schemas.microsoft.com/office/drawing/2014/main" id="{3FBBB2BD-0D11-4FE6-8A73-D51A9F0BC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308" y="2572056"/>
            <a:ext cx="351032" cy="3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use tv logo">
            <a:extLst>
              <a:ext uri="{FF2B5EF4-FFF2-40B4-BE49-F238E27FC236}">
                <a16:creationId xmlns:a16="http://schemas.microsoft.com/office/drawing/2014/main" id="{5C301C48-5F45-4D6C-B955-A55E87A3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454" y="2549535"/>
            <a:ext cx="399599" cy="3995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rism tv logo">
            <a:extLst>
              <a:ext uri="{FF2B5EF4-FFF2-40B4-BE49-F238E27FC236}">
                <a16:creationId xmlns:a16="http://schemas.microsoft.com/office/drawing/2014/main" id="{97AB41C4-2D42-4868-9AF5-D4511AF8E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04910"/>
            <a:ext cx="496814" cy="3734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wow! tv logo">
            <a:extLst>
              <a:ext uri="{FF2B5EF4-FFF2-40B4-BE49-F238E27FC236}">
                <a16:creationId xmlns:a16="http://schemas.microsoft.com/office/drawing/2014/main" id="{EC341A2C-E770-4824-9B6E-C371A2DB7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89" y="2546326"/>
            <a:ext cx="721238" cy="40601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reelz now logo">
            <a:extLst>
              <a:ext uri="{FF2B5EF4-FFF2-40B4-BE49-F238E27FC236}">
                <a16:creationId xmlns:a16="http://schemas.microsoft.com/office/drawing/2014/main" id="{DFACB851-2DA7-490F-BA34-E7C1F7371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130" y="2573818"/>
            <a:ext cx="351032" cy="35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tennis channel everywhere logo">
            <a:extLst>
              <a:ext uri="{FF2B5EF4-FFF2-40B4-BE49-F238E27FC236}">
                <a16:creationId xmlns:a16="http://schemas.microsoft.com/office/drawing/2014/main" id="{C58145D8-84D6-405E-A9A8-BF10F82EA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03" y="2543927"/>
            <a:ext cx="546495" cy="4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lated image">
            <a:extLst>
              <a:ext uri="{FF2B5EF4-FFF2-40B4-BE49-F238E27FC236}">
                <a16:creationId xmlns:a16="http://schemas.microsoft.com/office/drawing/2014/main" id="{02556A76-FC9A-4CA4-A955-36AACBBDD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57" y="2536960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FYI TV logo">
            <a:extLst>
              <a:ext uri="{FF2B5EF4-FFF2-40B4-BE49-F238E27FC236}">
                <a16:creationId xmlns:a16="http://schemas.microsoft.com/office/drawing/2014/main" id="{A5B5F732-B5ED-4792-95CC-F0A7D270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20" y="2562600"/>
            <a:ext cx="496814" cy="3734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history tv app logo">
            <a:extLst>
              <a:ext uri="{FF2B5EF4-FFF2-40B4-BE49-F238E27FC236}">
                <a16:creationId xmlns:a16="http://schemas.microsoft.com/office/drawing/2014/main" id="{2A7E1C43-5BDE-4459-8472-DF21B8E49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548" y="2556267"/>
            <a:ext cx="386135" cy="38613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lated image">
            <a:extLst>
              <a:ext uri="{FF2B5EF4-FFF2-40B4-BE49-F238E27FC236}">
                <a16:creationId xmlns:a16="http://schemas.microsoft.com/office/drawing/2014/main" id="{E26C1A3F-8BB3-441F-830A-21E40AA1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797" y="2562600"/>
            <a:ext cx="496814" cy="3734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x TV Connect for iPad">
            <a:extLst>
              <a:ext uri="{FF2B5EF4-FFF2-40B4-BE49-F238E27FC236}">
                <a16:creationId xmlns:a16="http://schemas.microsoft.com/office/drawing/2014/main" id="{6CB44834-8F5A-41D8-A5BB-2ECA93C7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56" y="2103473"/>
            <a:ext cx="376342" cy="37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lifetime tv show app logo">
            <a:extLst>
              <a:ext uri="{FF2B5EF4-FFF2-40B4-BE49-F238E27FC236}">
                <a16:creationId xmlns:a16="http://schemas.microsoft.com/office/drawing/2014/main" id="{EBE316E2-DF07-4A41-B0F9-F2CCCA438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725" y="2560192"/>
            <a:ext cx="378284" cy="3782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lifetime movie club app logo">
            <a:extLst>
              <a:ext uri="{FF2B5EF4-FFF2-40B4-BE49-F238E27FC236}">
                <a16:creationId xmlns:a16="http://schemas.microsoft.com/office/drawing/2014/main" id="{9C3A2E7D-E4CA-494E-8C71-B7B49037B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123" y="2536960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viceland app logo">
            <a:extLst>
              <a:ext uri="{FF2B5EF4-FFF2-40B4-BE49-F238E27FC236}">
                <a16:creationId xmlns:a16="http://schemas.microsoft.com/office/drawing/2014/main" id="{9F682818-CE0B-413B-ABF4-3138E49C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985" y="2515722"/>
            <a:ext cx="467224" cy="4672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2CAF2E-1D03-49B8-BAAD-6CD3F4D97A5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329994" y="2554377"/>
            <a:ext cx="392195" cy="389915"/>
          </a:xfrm>
          <a:prstGeom prst="rect">
            <a:avLst/>
          </a:prstGeom>
        </p:spPr>
      </p:pic>
      <p:pic>
        <p:nvPicPr>
          <p:cNvPr id="1052" name="Picture 28" descr="Image result for AMC app logo">
            <a:extLst>
              <a:ext uri="{FF2B5EF4-FFF2-40B4-BE49-F238E27FC236}">
                <a16:creationId xmlns:a16="http://schemas.microsoft.com/office/drawing/2014/main" id="{01371B6A-4BF4-47CE-9ABB-EC058AD5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5" y="3069045"/>
            <a:ext cx="386135" cy="38613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Image result for bbc america app logo">
            <a:extLst>
              <a:ext uri="{FF2B5EF4-FFF2-40B4-BE49-F238E27FC236}">
                <a16:creationId xmlns:a16="http://schemas.microsoft.com/office/drawing/2014/main" id="{AEDFAD27-7211-4DB8-B650-76B379123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41" y="3049738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mage result for bbc world news app logo">
            <a:extLst>
              <a:ext uri="{FF2B5EF4-FFF2-40B4-BE49-F238E27FC236}">
                <a16:creationId xmlns:a16="http://schemas.microsoft.com/office/drawing/2014/main" id="{69904B4C-7F38-4CC8-BA14-07F5FED6B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7" r="16621"/>
          <a:stretch/>
        </p:blipFill>
        <p:spPr bwMode="auto">
          <a:xfrm>
            <a:off x="1713491" y="3062024"/>
            <a:ext cx="473328" cy="40017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Image result for IFC app logo">
            <a:extLst>
              <a:ext uri="{FF2B5EF4-FFF2-40B4-BE49-F238E27FC236}">
                <a16:creationId xmlns:a16="http://schemas.microsoft.com/office/drawing/2014/main" id="{A53F676A-B5E0-4480-A15C-DF9B56EBE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020" y="2979442"/>
            <a:ext cx="565341" cy="56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Image result for sundance tv app logo">
            <a:extLst>
              <a:ext uri="{FF2B5EF4-FFF2-40B4-BE49-F238E27FC236}">
                <a16:creationId xmlns:a16="http://schemas.microsoft.com/office/drawing/2014/main" id="{B9DA641C-72F0-441A-94FD-CE54B3B14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62" y="3028500"/>
            <a:ext cx="467224" cy="4672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Image result for WE tv app logo">
            <a:extLst>
              <a:ext uri="{FF2B5EF4-FFF2-40B4-BE49-F238E27FC236}">
                <a16:creationId xmlns:a16="http://schemas.microsoft.com/office/drawing/2014/main" id="{23D3BE32-17E4-4D13-8693-EE93C782B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987" y="3049738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7DC6B-3496-4053-B4B2-4ED67C5588E6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503045" y="3038880"/>
            <a:ext cx="438940" cy="446465"/>
          </a:xfrm>
          <a:prstGeom prst="rect">
            <a:avLst/>
          </a:prstGeom>
        </p:spPr>
      </p:pic>
      <p:pic>
        <p:nvPicPr>
          <p:cNvPr id="1064" name="Picture 40" descr="Image result for smithsonian channel app logo">
            <a:extLst>
              <a:ext uri="{FF2B5EF4-FFF2-40B4-BE49-F238E27FC236}">
                <a16:creationId xmlns:a16="http://schemas.microsoft.com/office/drawing/2014/main" id="{876848FB-3181-43FC-91B9-C24710A6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186" y="3056705"/>
            <a:ext cx="546495" cy="4108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Image result for ahc go app logo">
            <a:extLst>
              <a:ext uri="{FF2B5EF4-FFF2-40B4-BE49-F238E27FC236}">
                <a16:creationId xmlns:a16="http://schemas.microsoft.com/office/drawing/2014/main" id="{2A20C985-08B6-4586-8831-8DB05B797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882" y="3049738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Image result for animal planet go app logo">
            <a:extLst>
              <a:ext uri="{FF2B5EF4-FFF2-40B4-BE49-F238E27FC236}">
                <a16:creationId xmlns:a16="http://schemas.microsoft.com/office/drawing/2014/main" id="{4B81BD45-5A47-4339-B033-EEF960050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32" y="3028500"/>
            <a:ext cx="467224" cy="4672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Image result for destination america go logo">
            <a:extLst>
              <a:ext uri="{FF2B5EF4-FFF2-40B4-BE49-F238E27FC236}">
                <a16:creationId xmlns:a16="http://schemas.microsoft.com/office/drawing/2014/main" id="{686D78B7-BD7A-4687-8705-75DE3DFD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57" y="3028500"/>
            <a:ext cx="467224" cy="4672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Image result for discovery go app logo">
            <a:extLst>
              <a:ext uri="{FF2B5EF4-FFF2-40B4-BE49-F238E27FC236}">
                <a16:creationId xmlns:a16="http://schemas.microsoft.com/office/drawing/2014/main" id="{DD519D8B-B84B-449B-8D7D-C72249A23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82" y="3028500"/>
            <a:ext cx="467224" cy="4672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Image result for discovery en espanol go app logo">
            <a:extLst>
              <a:ext uri="{FF2B5EF4-FFF2-40B4-BE49-F238E27FC236}">
                <a16:creationId xmlns:a16="http://schemas.microsoft.com/office/drawing/2014/main" id="{336E5D67-0D0C-41CF-8AE1-E59E6C53F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01" y="3028500"/>
            <a:ext cx="467224" cy="4672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Image result for discovery family go app logo">
            <a:extLst>
              <a:ext uri="{FF2B5EF4-FFF2-40B4-BE49-F238E27FC236}">
                <a16:creationId xmlns:a16="http://schemas.microsoft.com/office/drawing/2014/main" id="{00D22D76-DB16-481A-BF8C-A79C1A51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02" y="3585772"/>
            <a:ext cx="438940" cy="4389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Image result for discovery life go app logo">
            <a:extLst>
              <a:ext uri="{FF2B5EF4-FFF2-40B4-BE49-F238E27FC236}">
                <a16:creationId xmlns:a16="http://schemas.microsoft.com/office/drawing/2014/main" id="{33437903-82C7-479D-919F-7BF00FF7D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41" y="3571882"/>
            <a:ext cx="457723" cy="4577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Related image">
            <a:extLst>
              <a:ext uri="{FF2B5EF4-FFF2-40B4-BE49-F238E27FC236}">
                <a16:creationId xmlns:a16="http://schemas.microsoft.com/office/drawing/2014/main" id="{B2431E86-795D-490E-A359-36EDDA25B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678" y="3545217"/>
            <a:ext cx="457723" cy="4577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Image result for ID go app logo">
            <a:extLst>
              <a:ext uri="{FF2B5EF4-FFF2-40B4-BE49-F238E27FC236}">
                <a16:creationId xmlns:a16="http://schemas.microsoft.com/office/drawing/2014/main" id="{CF0C5557-0F32-4422-9432-E11EB9FD4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825" y="3544783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Image result for watch OWN app logo">
            <a:extLst>
              <a:ext uri="{FF2B5EF4-FFF2-40B4-BE49-F238E27FC236}">
                <a16:creationId xmlns:a16="http://schemas.microsoft.com/office/drawing/2014/main" id="{10D4F903-BBE7-4B4F-B10C-27BD629BA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08" y="3530745"/>
            <a:ext cx="513946" cy="5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Image result for sci go app logo">
            <a:extLst>
              <a:ext uri="{FF2B5EF4-FFF2-40B4-BE49-F238E27FC236}">
                <a16:creationId xmlns:a16="http://schemas.microsoft.com/office/drawing/2014/main" id="{4EF59F1B-F052-4618-B294-442D71CF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221" y="3545217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Image result for TLC go app logo">
            <a:extLst>
              <a:ext uri="{FF2B5EF4-FFF2-40B4-BE49-F238E27FC236}">
                <a16:creationId xmlns:a16="http://schemas.microsoft.com/office/drawing/2014/main" id="{A57F971B-6AE3-475C-BEB5-25A5AE464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86" y="3547159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Image result for velocity go app">
            <a:extLst>
              <a:ext uri="{FF2B5EF4-FFF2-40B4-BE49-F238E27FC236}">
                <a16:creationId xmlns:a16="http://schemas.microsoft.com/office/drawing/2014/main" id="{D4AD0603-10E1-48A3-B26D-FD248C60F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79" y="3524881"/>
            <a:ext cx="467224" cy="4672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Image result for disney junior appisodes app">
            <a:extLst>
              <a:ext uri="{FF2B5EF4-FFF2-40B4-BE49-F238E27FC236}">
                <a16:creationId xmlns:a16="http://schemas.microsoft.com/office/drawing/2014/main" id="{088CAB2F-D927-4ED6-8A77-56F0502F4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801" y="3570496"/>
            <a:ext cx="432324" cy="4323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Image result for espn app logo">
            <a:extLst>
              <a:ext uri="{FF2B5EF4-FFF2-40B4-BE49-F238E27FC236}">
                <a16:creationId xmlns:a16="http://schemas.microsoft.com/office/drawing/2014/main" id="{8CD97E1D-C9B4-41B3-A75A-28B7C5BF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114" y="3601392"/>
            <a:ext cx="465465" cy="3160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Image result for watch espn app logo">
            <a:extLst>
              <a:ext uri="{FF2B5EF4-FFF2-40B4-BE49-F238E27FC236}">
                <a16:creationId xmlns:a16="http://schemas.microsoft.com/office/drawing/2014/main" id="{79398280-9A70-4F16-8C77-CD786A3F4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63" y="3535057"/>
            <a:ext cx="467224" cy="4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Related image">
            <a:extLst>
              <a:ext uri="{FF2B5EF4-FFF2-40B4-BE49-F238E27FC236}">
                <a16:creationId xmlns:a16="http://schemas.microsoft.com/office/drawing/2014/main" id="{4EDC4D73-2BF2-4C72-AF57-67BACCEA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28" y="4112391"/>
            <a:ext cx="416112" cy="4161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Image result for FOX sports go app logo">
            <a:extLst>
              <a:ext uri="{FF2B5EF4-FFF2-40B4-BE49-F238E27FC236}">
                <a16:creationId xmlns:a16="http://schemas.microsoft.com/office/drawing/2014/main" id="{DC254C3C-0988-4A85-A655-AB614C2E6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86" y="4108072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Image result for BTN app logo">
            <a:extLst>
              <a:ext uri="{FF2B5EF4-FFF2-40B4-BE49-F238E27FC236}">
                <a16:creationId xmlns:a16="http://schemas.microsoft.com/office/drawing/2014/main" id="{53E052B8-317A-4264-80CB-9A2749A78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171" y="4112391"/>
            <a:ext cx="546495" cy="4108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Image result for FXNOW app logo">
            <a:extLst>
              <a:ext uri="{FF2B5EF4-FFF2-40B4-BE49-F238E27FC236}">
                <a16:creationId xmlns:a16="http://schemas.microsoft.com/office/drawing/2014/main" id="{1D5F7441-E494-473B-8396-299170E49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373" y="4065169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 descr="Image result for nat geo tv logo">
            <a:extLst>
              <a:ext uri="{FF2B5EF4-FFF2-40B4-BE49-F238E27FC236}">
                <a16:creationId xmlns:a16="http://schemas.microsoft.com/office/drawing/2014/main" id="{6ED73F0C-F5D0-4B23-9748-96E73B5F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829" y="4065169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Image result for fox business app logo">
            <a:extLst>
              <a:ext uri="{FF2B5EF4-FFF2-40B4-BE49-F238E27FC236}">
                <a16:creationId xmlns:a16="http://schemas.microsoft.com/office/drawing/2014/main" id="{E879D104-DB82-4573-9A97-D5A4452C8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4" b="10937"/>
          <a:stretch/>
        </p:blipFill>
        <p:spPr bwMode="auto">
          <a:xfrm>
            <a:off x="3290006" y="4101171"/>
            <a:ext cx="622966" cy="42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Image result for fox news app logo">
            <a:extLst>
              <a:ext uri="{FF2B5EF4-FFF2-40B4-BE49-F238E27FC236}">
                <a16:creationId xmlns:a16="http://schemas.microsoft.com/office/drawing/2014/main" id="{E2B92936-83E8-471A-95EB-BE32E9DF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06" y="4080679"/>
            <a:ext cx="416112" cy="4161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Image result for hallmark channel app logo">
            <a:extLst>
              <a:ext uri="{FF2B5EF4-FFF2-40B4-BE49-F238E27FC236}">
                <a16:creationId xmlns:a16="http://schemas.microsoft.com/office/drawing/2014/main" id="{E5473EC8-3603-454A-9873-692FAE0E4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08" y="4043931"/>
            <a:ext cx="467224" cy="4672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Image result for hallmark movies app logo">
            <a:extLst>
              <a:ext uri="{FF2B5EF4-FFF2-40B4-BE49-F238E27FC236}">
                <a16:creationId xmlns:a16="http://schemas.microsoft.com/office/drawing/2014/main" id="{6360B0D1-63BB-49BB-9AE9-1CB6BF4B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23" y="4035410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10594-558C-40E4-9C00-E90DB033B823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5503709" y="4021645"/>
            <a:ext cx="488351" cy="485594"/>
          </a:xfrm>
          <a:prstGeom prst="rect">
            <a:avLst/>
          </a:prstGeom>
        </p:spPr>
      </p:pic>
      <p:pic>
        <p:nvPicPr>
          <p:cNvPr id="1116" name="Picture 92" descr="Image result for CNBC app logo">
            <a:extLst>
              <a:ext uri="{FF2B5EF4-FFF2-40B4-BE49-F238E27FC236}">
                <a16:creationId xmlns:a16="http://schemas.microsoft.com/office/drawing/2014/main" id="{1B05E405-BB39-40B4-8B51-68DF608E4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86" y="4048681"/>
            <a:ext cx="457723" cy="4577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Image result for E!now entertainment app logo">
            <a:extLst>
              <a:ext uri="{FF2B5EF4-FFF2-40B4-BE49-F238E27FC236}">
                <a16:creationId xmlns:a16="http://schemas.microsoft.com/office/drawing/2014/main" id="{096BB47A-2529-4D1F-B51B-297C3C20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765" y="4057875"/>
            <a:ext cx="467225" cy="4108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Image result for golf channel app logo">
            <a:extLst>
              <a:ext uri="{FF2B5EF4-FFF2-40B4-BE49-F238E27FC236}">
                <a16:creationId xmlns:a16="http://schemas.microsoft.com/office/drawing/2014/main" id="{BF24DE90-0577-4A8A-B81E-07328382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850" y="4114800"/>
            <a:ext cx="424750" cy="27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Image result for msnbc app logo">
            <a:extLst>
              <a:ext uri="{FF2B5EF4-FFF2-40B4-BE49-F238E27FC236}">
                <a16:creationId xmlns:a16="http://schemas.microsoft.com/office/drawing/2014/main" id="{2385FDBF-1CD0-4D85-92DF-A50D510B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041614"/>
            <a:ext cx="416112" cy="4161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Image result for universo now app logo">
            <a:extLst>
              <a:ext uri="{FF2B5EF4-FFF2-40B4-BE49-F238E27FC236}">
                <a16:creationId xmlns:a16="http://schemas.microsoft.com/office/drawing/2014/main" id="{5E3C4B58-0435-4595-8892-BD27E91DD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061" y="4568693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Related image">
            <a:extLst>
              <a:ext uri="{FF2B5EF4-FFF2-40B4-BE49-F238E27FC236}">
                <a16:creationId xmlns:a16="http://schemas.microsoft.com/office/drawing/2014/main" id="{9C3A932E-FB7E-4F79-813F-DFC48F574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46" y="4598767"/>
            <a:ext cx="524030" cy="3668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1F21A-C806-4CA6-BA6B-F41AFC85FF73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2692036" y="4584760"/>
            <a:ext cx="468510" cy="362968"/>
          </a:xfrm>
          <a:prstGeom prst="roundRect">
            <a:avLst/>
          </a:prstGeom>
        </p:spPr>
      </p:pic>
      <p:pic>
        <p:nvPicPr>
          <p:cNvPr id="1128" name="Picture 104" descr="Image result for universal kids app logo">
            <a:extLst>
              <a:ext uri="{FF2B5EF4-FFF2-40B4-BE49-F238E27FC236}">
                <a16:creationId xmlns:a16="http://schemas.microsoft.com/office/drawing/2014/main" id="{A4739BA1-A069-4DDB-8FE6-811D7A30A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17" y="4535972"/>
            <a:ext cx="467224" cy="4672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Image result for syfy app logo">
            <a:extLst>
              <a:ext uri="{FF2B5EF4-FFF2-40B4-BE49-F238E27FC236}">
                <a16:creationId xmlns:a16="http://schemas.microsoft.com/office/drawing/2014/main" id="{46218FAD-9744-4124-8FAA-AAB7783D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65" y="4543146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 descr="Image result for olympic channel logo">
            <a:extLst>
              <a:ext uri="{FF2B5EF4-FFF2-40B4-BE49-F238E27FC236}">
                <a16:creationId xmlns:a16="http://schemas.microsoft.com/office/drawing/2014/main" id="{AEC3F74E-695A-429B-8AF3-7F121A612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r="16252"/>
          <a:stretch/>
        </p:blipFill>
        <p:spPr bwMode="auto">
          <a:xfrm>
            <a:off x="4220254" y="4599411"/>
            <a:ext cx="468465" cy="3661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 descr="Image result for usa network app">
            <a:extLst>
              <a:ext uri="{FF2B5EF4-FFF2-40B4-BE49-F238E27FC236}">
                <a16:creationId xmlns:a16="http://schemas.microsoft.com/office/drawing/2014/main" id="{6A38E5AD-DFD1-4D87-A451-F1C346AD1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449" y="4575920"/>
            <a:ext cx="386135" cy="38613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" name="Picture 112" descr="Image result for cooking channel app logo">
            <a:extLst>
              <a:ext uri="{FF2B5EF4-FFF2-40B4-BE49-F238E27FC236}">
                <a16:creationId xmlns:a16="http://schemas.microsoft.com/office/drawing/2014/main" id="{1FE6B1E8-7B3C-447A-B700-F4FEEE02D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0" y="4561314"/>
            <a:ext cx="467224" cy="4076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8" name="Picture 114" descr="Image result for DIY network app">
            <a:extLst>
              <a:ext uri="{FF2B5EF4-FFF2-40B4-BE49-F238E27FC236}">
                <a16:creationId xmlns:a16="http://schemas.microsoft.com/office/drawing/2014/main" id="{43E167BE-221B-4184-B012-BCFAC2D82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590" y="4542544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0" name="Picture 116" descr="Image result for food network app logo">
            <a:extLst>
              <a:ext uri="{FF2B5EF4-FFF2-40B4-BE49-F238E27FC236}">
                <a16:creationId xmlns:a16="http://schemas.microsoft.com/office/drawing/2014/main" id="{3A077CF2-A57B-464D-9720-1C515127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2" y="4551052"/>
            <a:ext cx="416296" cy="4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2" name="Picture 118" descr="Related image">
            <a:extLst>
              <a:ext uri="{FF2B5EF4-FFF2-40B4-BE49-F238E27FC236}">
                <a16:creationId xmlns:a16="http://schemas.microsoft.com/office/drawing/2014/main" id="{40D0745C-42FE-4535-90D5-828326403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25" y="4551052"/>
            <a:ext cx="496814" cy="3734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4" name="Picture 120" descr="Image result for travel channel app logo">
            <a:extLst>
              <a:ext uri="{FF2B5EF4-FFF2-40B4-BE49-F238E27FC236}">
                <a16:creationId xmlns:a16="http://schemas.microsoft.com/office/drawing/2014/main" id="{666E8918-73F2-49EF-818A-3BBEB8E1E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682" y="4499793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" name="Picture 122" descr="Image result for adult swim">
            <a:extLst>
              <a:ext uri="{FF2B5EF4-FFF2-40B4-BE49-F238E27FC236}">
                <a16:creationId xmlns:a16="http://schemas.microsoft.com/office/drawing/2014/main" id="{FB45C545-FFA1-4074-A05F-43780D031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294" y="4531498"/>
            <a:ext cx="393022" cy="3930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64599-B3AB-45A6-A300-05341D5E4B46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8003680" y="4534404"/>
            <a:ext cx="408158" cy="394476"/>
          </a:xfrm>
          <a:prstGeom prst="rect">
            <a:avLst/>
          </a:prstGeom>
        </p:spPr>
      </p:pic>
      <p:pic>
        <p:nvPicPr>
          <p:cNvPr id="1148" name="Picture 124" descr="Image result for cartoon network app">
            <a:extLst>
              <a:ext uri="{FF2B5EF4-FFF2-40B4-BE49-F238E27FC236}">
                <a16:creationId xmlns:a16="http://schemas.microsoft.com/office/drawing/2014/main" id="{5D4150D0-5B5A-46E3-9412-B0FBBBA29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24" y="5038150"/>
            <a:ext cx="393582" cy="39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0" name="Picture 126" descr="Image result for CNN app">
            <a:extLst>
              <a:ext uri="{FF2B5EF4-FFF2-40B4-BE49-F238E27FC236}">
                <a16:creationId xmlns:a16="http://schemas.microsoft.com/office/drawing/2014/main" id="{FFC5AC23-E67C-4581-85A9-B5BBDD4A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98" y="5015471"/>
            <a:ext cx="438940" cy="4389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3FD1C6-CC46-4EF0-9CAA-DCB70CCA4A95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1645096" y="5032696"/>
            <a:ext cx="405877" cy="3990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A6EDE-84AB-4C94-9BD0-CFA306D4B26C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2105751" y="5027626"/>
            <a:ext cx="414839" cy="409176"/>
          </a:xfrm>
          <a:prstGeom prst="roundRect">
            <a:avLst/>
          </a:prstGeom>
        </p:spPr>
      </p:pic>
      <p:pic>
        <p:nvPicPr>
          <p:cNvPr id="1152" name="Picture 128" descr="Image result for watch TCM app logo">
            <a:extLst>
              <a:ext uri="{FF2B5EF4-FFF2-40B4-BE49-F238E27FC236}">
                <a16:creationId xmlns:a16="http://schemas.microsoft.com/office/drawing/2014/main" id="{DEC363A3-2D8A-40AF-B371-F7890A536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488" y="5022019"/>
            <a:ext cx="424749" cy="42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1" name="Picture 1120">
            <a:extLst>
              <a:ext uri="{FF2B5EF4-FFF2-40B4-BE49-F238E27FC236}">
                <a16:creationId xmlns:a16="http://schemas.microsoft.com/office/drawing/2014/main" id="{E623FCFE-263B-40AC-A484-43A434026C75}"/>
              </a:ext>
            </a:extLst>
          </p:cNvPr>
          <p:cNvPicPr>
            <a:picLocks noChangeAspect="1"/>
          </p:cNvPicPr>
          <p:nvPr/>
        </p:nvPicPr>
        <p:blipFill>
          <a:blip r:embed="rId91"/>
          <a:stretch>
            <a:fillRect/>
          </a:stretch>
        </p:blipFill>
        <p:spPr>
          <a:xfrm>
            <a:off x="3035799" y="4993442"/>
            <a:ext cx="448535" cy="451649"/>
          </a:xfrm>
          <a:prstGeom prst="roundRect">
            <a:avLst/>
          </a:prstGeom>
        </p:spPr>
      </p:pic>
      <p:pic>
        <p:nvPicPr>
          <p:cNvPr id="1154" name="Picture 130" descr="Image result for trutv app logo">
            <a:extLst>
              <a:ext uri="{FF2B5EF4-FFF2-40B4-BE49-F238E27FC236}">
                <a16:creationId xmlns:a16="http://schemas.microsoft.com/office/drawing/2014/main" id="{6F2A3082-E66C-47D7-B797-F5A2E5919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02" y="5020342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6" name="Picture 132" descr="Image result for univision now app logo">
            <a:extLst>
              <a:ext uri="{FF2B5EF4-FFF2-40B4-BE49-F238E27FC236}">
                <a16:creationId xmlns:a16="http://schemas.microsoft.com/office/drawing/2014/main" id="{34A1ED9C-62F9-4DD5-BFD8-9D8ADA612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79" y="5020342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8" name="Picture 134" descr="Related image">
            <a:extLst>
              <a:ext uri="{FF2B5EF4-FFF2-40B4-BE49-F238E27FC236}">
                <a16:creationId xmlns:a16="http://schemas.microsoft.com/office/drawing/2014/main" id="{497D4B91-9AC4-4FA5-9457-48442229D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55" y="5039607"/>
            <a:ext cx="416112" cy="4161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0" name="Picture 136" descr="Image result for CMT app logo">
            <a:extLst>
              <a:ext uri="{FF2B5EF4-FFF2-40B4-BE49-F238E27FC236}">
                <a16:creationId xmlns:a16="http://schemas.microsoft.com/office/drawing/2014/main" id="{C89405DF-55D3-4E4D-BDAB-2AFA98A7E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22" y="5046093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2" name="Picture 138" descr="Related image">
            <a:extLst>
              <a:ext uri="{FF2B5EF4-FFF2-40B4-BE49-F238E27FC236}">
                <a16:creationId xmlns:a16="http://schemas.microsoft.com/office/drawing/2014/main" id="{5E81C8AB-B9E3-4ED4-AA8D-0150D61F1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626" y="5038150"/>
            <a:ext cx="416112" cy="4161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4" name="Picture 140" descr="Image result for Logo tv app logo">
            <a:extLst>
              <a:ext uri="{FF2B5EF4-FFF2-40B4-BE49-F238E27FC236}">
                <a16:creationId xmlns:a16="http://schemas.microsoft.com/office/drawing/2014/main" id="{20448BC9-2799-4600-88E7-25812FC85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17" y="5024766"/>
            <a:ext cx="416112" cy="4161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6" name="Picture 142" descr="Image result for mtv app logo">
            <a:extLst>
              <a:ext uri="{FF2B5EF4-FFF2-40B4-BE49-F238E27FC236}">
                <a16:creationId xmlns:a16="http://schemas.microsoft.com/office/drawing/2014/main" id="{DA5AD694-2D0C-4450-9B94-8BCC39C9B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r="10063"/>
          <a:stretch/>
        </p:blipFill>
        <p:spPr bwMode="auto">
          <a:xfrm>
            <a:off x="6155584" y="5027626"/>
            <a:ext cx="467224" cy="4233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8" name="Picture 144" descr="Related image">
            <a:extLst>
              <a:ext uri="{FF2B5EF4-FFF2-40B4-BE49-F238E27FC236}">
                <a16:creationId xmlns:a16="http://schemas.microsoft.com/office/drawing/2014/main" id="{1592B190-14F3-4B19-A82A-1B1F63E6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25" y="5030841"/>
            <a:ext cx="393022" cy="3930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" name="Picture 150" descr="Image result for nickelodeon jr app logo">
            <a:extLst>
              <a:ext uri="{FF2B5EF4-FFF2-40B4-BE49-F238E27FC236}">
                <a16:creationId xmlns:a16="http://schemas.microsoft.com/office/drawing/2014/main" id="{6A536040-54FB-44CD-B904-0E6DB4B97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041" y="4976529"/>
            <a:ext cx="501645" cy="5016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6" name="Picture 152" descr="Related image">
            <a:extLst>
              <a:ext uri="{FF2B5EF4-FFF2-40B4-BE49-F238E27FC236}">
                <a16:creationId xmlns:a16="http://schemas.microsoft.com/office/drawing/2014/main" id="{6D78B738-20AB-484E-BE6D-9DDDE01B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053" y="5053425"/>
            <a:ext cx="424749" cy="4247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8" name="Picture 154" descr="Image result for VH1 app logo">
            <a:extLst>
              <a:ext uri="{FF2B5EF4-FFF2-40B4-BE49-F238E27FC236}">
                <a16:creationId xmlns:a16="http://schemas.microsoft.com/office/drawing/2014/main" id="{64B2E8E2-DF88-47D1-8BAF-788A7702D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3" r="26036"/>
          <a:stretch/>
        </p:blipFill>
        <p:spPr bwMode="auto">
          <a:xfrm>
            <a:off x="8081533" y="5038150"/>
            <a:ext cx="380355" cy="4054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CBS sports app logo"/>
          <p:cNvPicPr>
            <a:picLocks noChangeAspect="1" noChangeArrowheads="1"/>
          </p:cNvPicPr>
          <p:nvPr/>
        </p:nvPicPr>
        <p:blipFill>
          <a:blip r:embed="rId10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33" y="2570270"/>
            <a:ext cx="386135" cy="38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AF327042-98CD-4914-8275-217F096CFD65}"/>
              </a:ext>
            </a:extLst>
          </p:cNvPr>
          <p:cNvSpPr txBox="1">
            <a:spLocks/>
          </p:cNvSpPr>
          <p:nvPr/>
        </p:nvSpPr>
        <p:spPr>
          <a:xfrm>
            <a:off x="169333" y="457200"/>
            <a:ext cx="8805334" cy="79723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600" kern="12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dirty="0"/>
              <a:t>There Are Dozens of Authenticated “TV Everywhere” Network &amp; MVPD Apps Available To Subscribers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83398"/>
            <a:ext cx="432324" cy="43232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932991" y="2065948"/>
            <a:ext cx="1293137" cy="467224"/>
            <a:chOff x="2983345" y="2065948"/>
            <a:chExt cx="1293137" cy="46722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19EFAAE-8EFD-4DD1-BA38-B9266B9AA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/>
            <a:srcRect l="19823" t="10156" r="71304" b="84496"/>
            <a:stretch/>
          </p:blipFill>
          <p:spPr>
            <a:xfrm>
              <a:off x="2983345" y="2152985"/>
              <a:ext cx="864730" cy="293150"/>
            </a:xfrm>
            <a:prstGeom prst="rect">
              <a:avLst/>
            </a:prstGeom>
          </p:spPr>
        </p:pic>
        <p:pic>
          <p:nvPicPr>
            <p:cNvPr id="12" name="Picture 4" descr="Image result for spectrum TV app"/>
            <p:cNvPicPr>
              <a:picLocks noChangeAspect="1" noChangeArrowheads="1"/>
            </p:cNvPicPr>
            <p:nvPr/>
          </p:nvPicPr>
          <p:blipFill>
            <a:blip r:embed="rId10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258" y="2065948"/>
              <a:ext cx="467224" cy="46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2" descr="image005">
            <a:extLst>
              <a:ext uri="{FF2B5EF4-FFF2-40B4-BE49-F238E27FC236}">
                <a16:creationId xmlns:a16="http://schemas.microsoft.com/office/drawing/2014/main" id="{B828E2F4-96B0-45EB-9E1A-C4A12FF4B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774" y="3980875"/>
            <a:ext cx="545226" cy="54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912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333" y="457200"/>
            <a:ext cx="8805334" cy="658869"/>
          </a:xfrm>
        </p:spPr>
        <p:txBody>
          <a:bodyPr/>
          <a:lstStyle/>
          <a:p>
            <a:r>
              <a:rPr lang="en-US" dirty="0"/>
              <a:t>“TV Everywhere” Encompasses A Range Of Content, From Live TV &amp; Exclusive Content To Current &amp; Past-Season Libraries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6315" y="36682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Live Sports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477" y="1524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Library Content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9497" y="1524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Live TV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6308" y="1524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Exclusive Content</a:t>
            </a:r>
          </a:p>
        </p:txBody>
      </p:sp>
      <p:pic>
        <p:nvPicPr>
          <p:cNvPr id="4" name="Picture 2" descr="C:\Users\Leahm\AppData\Local\Microsoft\Windows\Temporary Internet Files\Content.Outlook\GAWXFSP9\IMG_0215 (2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5" y="4024551"/>
            <a:ext cx="3318838" cy="189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128" y="1728319"/>
            <a:ext cx="2625938" cy="201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age result for abc stream live tv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47248"/>
            <a:ext cx="2799395" cy="157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12603" y="36682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Current Episodes</a:t>
            </a:r>
          </a:p>
        </p:txBody>
      </p:sp>
      <p:pic>
        <p:nvPicPr>
          <p:cNvPr id="1031" name="Picture 7" descr="Image result for watch current episodes amc ap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006" y="4123154"/>
            <a:ext cx="2690794" cy="169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Image result for disney tv everywher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55" y="1828564"/>
            <a:ext cx="2150645" cy="161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disneynow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2" y="1893332"/>
            <a:ext cx="724905" cy="72490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bs all access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828564"/>
            <a:ext cx="621875" cy="62187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watchespn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52897"/>
            <a:ext cx="632074" cy="63207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amc app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395" y="4024551"/>
            <a:ext cx="659005" cy="65900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DC40C-2097-46D6-916B-313C2994A84E}"/>
              </a:ext>
            </a:extLst>
          </p:cNvPr>
          <p:cNvSpPr txBox="1"/>
          <p:nvPr/>
        </p:nvSpPr>
        <p:spPr>
          <a:xfrm>
            <a:off x="152399" y="1215385"/>
            <a:ext cx="882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784704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316625" y="6458173"/>
            <a:ext cx="7403821" cy="2365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prstClr val="black"/>
                </a:solidFill>
              </a:defRPr>
            </a:lvl1pPr>
            <a:lvl2pPr marL="742950" indent="-285750" defTabSz="45720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 defTabSz="4572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Source: TiVo, Q2 2017 Video Trends Report: Consumer Behavior Across Pay-TV, PVOD, OTT, TVE, Streaming Devices and Content Discovery.</a:t>
            </a:r>
          </a:p>
          <a:p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17152656"/>
              </p:ext>
            </p:extLst>
          </p:nvPr>
        </p:nvGraphicFramePr>
        <p:xfrm>
          <a:off x="419100" y="1397000"/>
          <a:ext cx="8305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Placeholder 1"/>
          <p:cNvSpPr txBox="1">
            <a:spLocks/>
          </p:cNvSpPr>
          <p:nvPr/>
        </p:nvSpPr>
        <p:spPr>
          <a:xfrm>
            <a:off x="367670" y="381000"/>
            <a:ext cx="8408661" cy="990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>
                <a:solidFill>
                  <a:schemeClr val="tx1"/>
                </a:solidFill>
              </a:rPr>
              <a:t>“TV Everywhere” Awareness Has Increased Considerably </a:t>
            </a: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Over The Last Four Years</a:t>
            </a:r>
          </a:p>
        </p:txBody>
      </p:sp>
    </p:spTree>
    <p:extLst>
      <p:ext uri="{BB962C8B-B14F-4D97-AF65-F5344CB8AC3E}">
        <p14:creationId xmlns:p14="http://schemas.microsoft.com/office/powerpoint/2010/main" val="3841046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228600" y="385061"/>
            <a:ext cx="8686800" cy="8974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>
                <a:solidFill>
                  <a:schemeClr val="tx1"/>
                </a:solidFill>
              </a:rPr>
              <a:t>There Are Over 61 Million “TV Everywhere” Users, </a:t>
            </a: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A 136% Increase Over The Last Five Years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20040" y="6487232"/>
            <a:ext cx="7403821" cy="37076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00" dirty="0">
                <a:solidFill>
                  <a:prstClr val="black"/>
                </a:solidFill>
              </a:rPr>
              <a:t>Source: 2016 SNL Kagan, As of August 2016, Includes authenticated video views from cable, DBS and telco service providers; Nielsen National Universe Estimates, 2018. Blue bars on graph reflect estimated figures; green bars reflect projections.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647604567"/>
              </p:ext>
            </p:extLst>
          </p:nvPr>
        </p:nvGraphicFramePr>
        <p:xfrm>
          <a:off x="457200" y="1828800"/>
          <a:ext cx="82296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6840" y="1397839"/>
            <a:ext cx="6370320" cy="441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Half (51%) of TV Households Are Accessing TV Everywhere</a:t>
            </a:r>
          </a:p>
        </p:txBody>
      </p:sp>
    </p:spTree>
    <p:extLst>
      <p:ext uri="{BB962C8B-B14F-4D97-AF65-F5344CB8AC3E}">
        <p14:creationId xmlns:p14="http://schemas.microsoft.com/office/powerpoint/2010/main" val="3892125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304800" y="6447279"/>
            <a:ext cx="7403821" cy="2365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Source: CTAM &amp; Hub Entertainment Research,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TVE Tracking: November 2017 Results. </a:t>
            </a:r>
            <a:r>
              <a:rPr lang="en-US" sz="1000" dirty="0"/>
              <a:t>Q5S: All in all, how would you rate the process of using TV Everywhere to try and watch a show in this situation? Was it…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TVE Users - MVPD Subscribers (18-64).</a:t>
            </a:r>
          </a:p>
        </p:txBody>
      </p:sp>
      <p:sp>
        <p:nvSpPr>
          <p:cNvPr id="3" name="Title Placeholder 1"/>
          <p:cNvSpPr txBox="1">
            <a:spLocks/>
          </p:cNvSpPr>
          <p:nvPr/>
        </p:nvSpPr>
        <p:spPr>
          <a:xfrm>
            <a:off x="367670" y="328993"/>
            <a:ext cx="8408661" cy="6687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j-ea"/>
              </a:rPr>
              <a:t>61% Of Users Find That The Process</a:t>
            </a:r>
            <a:r>
              <a:rPr lang="en-US" dirty="0"/>
              <a:t> Of </a:t>
            </a: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j-ea"/>
              </a:rPr>
              <a:t>Using TV Everywhere Is Easy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4523" y="1384938"/>
            <a:ext cx="641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The Process Of Using TVE Was…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600736863"/>
              </p:ext>
            </p:extLst>
          </p:nvPr>
        </p:nvGraphicFramePr>
        <p:xfrm>
          <a:off x="800100" y="1731468"/>
          <a:ext cx="7543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1902950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367670" y="304800"/>
            <a:ext cx="8408661" cy="8884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dirty="0"/>
              <a:t>More People Are Consuming More Content Through “TV Everywhere” Platforms 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664959797"/>
              </p:ext>
            </p:extLst>
          </p:nvPr>
        </p:nvGraphicFramePr>
        <p:xfrm>
          <a:off x="410533" y="2136858"/>
          <a:ext cx="8322935" cy="377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3"/>
          <p:cNvSpPr txBox="1">
            <a:spLocks/>
          </p:cNvSpPr>
          <p:nvPr/>
        </p:nvSpPr>
        <p:spPr>
          <a:xfrm>
            <a:off x="320040" y="6477000"/>
            <a:ext cx="7403821" cy="2365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prstClr val="black"/>
                </a:solidFill>
              </a:rPr>
              <a:t>Source: 2016 SNL Kagan, As of August 2016, Includes authenticated video views from cable, DBS and telco service providers. Blue bars on graph reflect estimated figures; green bars reflect projections. 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367670" y="1193222"/>
            <a:ext cx="8408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“TV Everywhere” Views Are Outpacing Unique Users As They Become More Comfortable With Viewing Content This Way</a:t>
            </a:r>
          </a:p>
        </p:txBody>
      </p:sp>
    </p:spTree>
    <p:extLst>
      <p:ext uri="{BB962C8B-B14F-4D97-AF65-F5344CB8AC3E}">
        <p14:creationId xmlns:p14="http://schemas.microsoft.com/office/powerpoint/2010/main" val="805095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/>
        </p:nvSpPr>
        <p:spPr>
          <a:xfrm>
            <a:off x="367670" y="423177"/>
            <a:ext cx="8408661" cy="8389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>
                <a:solidFill>
                  <a:schemeClr val="tx1"/>
                </a:solidFill>
              </a:rPr>
              <a:t>TVE Viewers Are Watching More Content Because </a:t>
            </a: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They’re Highly Engaged With Quality Programming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233245" y="6400800"/>
            <a:ext cx="72343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Source: 2017 GfK MRI Doublebase, “Watch TV programs in the following ways - Through a TV network’s app”; Includes index v. general population. </a:t>
            </a:r>
            <a:endParaRPr lang="en-US" sz="100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715884446"/>
              </p:ext>
            </p:extLst>
          </p:nvPr>
        </p:nvGraphicFramePr>
        <p:xfrm>
          <a:off x="622384" y="1441604"/>
          <a:ext cx="7899233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/>
          <p:cNvSpPr txBox="1">
            <a:spLocks/>
          </p:cNvSpPr>
          <p:nvPr/>
        </p:nvSpPr>
        <p:spPr>
          <a:xfrm>
            <a:off x="2529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1224614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/>
        </p:nvSpPr>
        <p:spPr>
          <a:xfrm>
            <a:off x="367670" y="348955"/>
            <a:ext cx="8408661" cy="6687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They Most Rely Upon TVE Apps To Watch The Content They Love When On The Go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545" y="6400800"/>
            <a:ext cx="71708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Source: 2017 GfK MRI Doublebase, “Watch TV programs in the following ways – TV network’s app”; Includes index v. general population. </a:t>
            </a:r>
            <a:endParaRPr lang="en-US" sz="100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2402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34879343"/>
              </p:ext>
            </p:extLst>
          </p:nvPr>
        </p:nvGraphicFramePr>
        <p:xfrm>
          <a:off x="367670" y="1397000"/>
          <a:ext cx="8408661" cy="439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6427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330200" y="6474840"/>
            <a:ext cx="7403821" cy="2365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00" dirty="0">
                <a:solidFill>
                  <a:prstClr val="black"/>
                </a:solidFill>
              </a:rPr>
              <a:t>Source: CTAM &amp; Hub Entertainment Research, </a:t>
            </a:r>
            <a:r>
              <a:rPr lang="en-US" sz="1000" i="1" dirty="0">
                <a:solidFill>
                  <a:prstClr val="black"/>
                </a:solidFill>
              </a:rPr>
              <a:t>TVE Tracking: November 2017 Results. </a:t>
            </a:r>
            <a:r>
              <a:rPr lang="en-US" sz="1000" dirty="0">
                <a:solidFill>
                  <a:prstClr val="black"/>
                </a:solidFill>
              </a:rPr>
              <a:t>Q5X: And tell us if you’ve ever used TV Everywhere in each of the following situations? MVPD Subscribers (A18-64).</a:t>
            </a:r>
          </a:p>
        </p:txBody>
      </p:sp>
      <p:sp>
        <p:nvSpPr>
          <p:cNvPr id="3" name="Title Placeholder 1"/>
          <p:cNvSpPr txBox="1">
            <a:spLocks/>
          </p:cNvSpPr>
          <p:nvPr/>
        </p:nvSpPr>
        <p:spPr>
          <a:xfrm>
            <a:off x="367670" y="402237"/>
            <a:ext cx="8408661" cy="8169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TVE Has Allowed Users To Access TV Content In A Variety Of “Non-Traditional” Places Both In And Out Of The Home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829812471"/>
              </p:ext>
            </p:extLst>
          </p:nvPr>
        </p:nvGraphicFramePr>
        <p:xfrm>
          <a:off x="590550" y="1879600"/>
          <a:ext cx="79629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9E7692-C3AB-46CA-9695-8D35F8EA6AA6}"/>
              </a:ext>
            </a:extLst>
          </p:cNvPr>
          <p:cNvSpPr txBox="1"/>
          <p:nvPr/>
        </p:nvSpPr>
        <p:spPr>
          <a:xfrm>
            <a:off x="152400" y="1244025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Thus, “TV Everywhere” Has Created Many More Opportunities Throughout The Day For People To Watch TV Content Beyond The Living Room Or Bedroom</a:t>
            </a:r>
          </a:p>
        </p:txBody>
      </p:sp>
    </p:spTree>
    <p:extLst>
      <p:ext uri="{BB962C8B-B14F-4D97-AF65-F5344CB8AC3E}">
        <p14:creationId xmlns:p14="http://schemas.microsoft.com/office/powerpoint/2010/main" val="2011043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342900" y="6582332"/>
            <a:ext cx="7403821" cy="2365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00" dirty="0">
                <a:solidFill>
                  <a:prstClr val="black"/>
                </a:solidFill>
              </a:rPr>
              <a:t>Source: Adobe Digital Insights, </a:t>
            </a:r>
            <a:r>
              <a:rPr lang="en-US" sz="1000" i="1" dirty="0">
                <a:solidFill>
                  <a:prstClr val="black"/>
                </a:solidFill>
              </a:rPr>
              <a:t>The State of Digital Video, </a:t>
            </a:r>
            <a:r>
              <a:rPr lang="en-US" sz="1000" dirty="0">
                <a:solidFill>
                  <a:prstClr val="black"/>
                </a:solidFill>
              </a:rPr>
              <a:t>2017. North America, Data from January of each year.</a:t>
            </a:r>
          </a:p>
        </p:txBody>
      </p:sp>
      <p:sp>
        <p:nvSpPr>
          <p:cNvPr id="3" name="Title Placeholder 1"/>
          <p:cNvSpPr txBox="1">
            <a:spLocks/>
          </p:cNvSpPr>
          <p:nvPr/>
        </p:nvSpPr>
        <p:spPr>
          <a:xfrm>
            <a:off x="152400" y="402237"/>
            <a:ext cx="8839200" cy="89316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Despite Prevalent Use Of TVE On The Go, The Fastest Growing Devices Are Connected TVs, Which Provide The Biggest Screen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303152331"/>
              </p:ext>
            </p:extLst>
          </p:nvPr>
        </p:nvGraphicFramePr>
        <p:xfrm>
          <a:off x="708103" y="1702051"/>
          <a:ext cx="7727795" cy="4319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2133600"/>
            <a:ext cx="122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% Change: 2015 vs.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4600" y="217604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-15%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5400" y="217604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+60%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217604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-15%</a:t>
            </a:r>
          </a:p>
        </p:txBody>
      </p:sp>
    </p:spTree>
    <p:extLst>
      <p:ext uri="{BB962C8B-B14F-4D97-AF65-F5344CB8AC3E}">
        <p14:creationId xmlns:p14="http://schemas.microsoft.com/office/powerpoint/2010/main" val="298359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416156"/>
            <a:ext cx="8229600" cy="5526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en-US" sz="2600" spc="-100" dirty="0">
                <a:solidFill>
                  <a:prstClr val="black"/>
                </a:solidFill>
                <a:cs typeface="Trebuchet MS"/>
              </a:rPr>
              <a:t>Time-Shifting: </a:t>
            </a:r>
            <a:r>
              <a:rPr lang="en-US" sz="2600" b="1" spc="-100" dirty="0">
                <a:solidFill>
                  <a:prstClr val="black"/>
                </a:solidFill>
                <a:cs typeface="Trebuchet MS"/>
              </a:rPr>
              <a:t>More</a:t>
            </a:r>
            <a:r>
              <a:rPr lang="en-US" sz="2600" spc="-100" dirty="0">
                <a:solidFill>
                  <a:prstClr val="black"/>
                </a:solidFill>
                <a:cs typeface="Trebuchet MS"/>
              </a:rPr>
              <a:t> Choices For Watching </a:t>
            </a:r>
            <a:r>
              <a:rPr lang="en-US" sz="2600" b="1" spc="-100" dirty="0">
                <a:solidFill>
                  <a:prstClr val="black"/>
                </a:solidFill>
                <a:cs typeface="Trebuchet MS"/>
              </a:rPr>
              <a:t>More</a:t>
            </a:r>
            <a:r>
              <a:rPr lang="en-US" sz="2600" spc="-100" dirty="0">
                <a:solidFill>
                  <a:prstClr val="black"/>
                </a:solidFill>
                <a:cs typeface="Trebuchet MS"/>
              </a:rPr>
              <a:t> Content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FAFC44-773D-4F98-8C6F-17506FF3A549}"/>
              </a:ext>
            </a:extLst>
          </p:cNvPr>
          <p:cNvSpPr txBox="1">
            <a:spLocks/>
          </p:cNvSpPr>
          <p:nvPr/>
        </p:nvSpPr>
        <p:spPr>
          <a:xfrm>
            <a:off x="380999" y="1295688"/>
            <a:ext cx="8458201" cy="411451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/>
              <a:t>Time-Shifting refers to the ability of a consumer to access premium TV content when, where, and how it is most convenient for them. The options for time-shifting have grown, driven by the increasing demand consumers have to enjoy </a:t>
            </a:r>
            <a:r>
              <a:rPr lang="en-US" sz="1800" b="1" dirty="0"/>
              <a:t>more</a:t>
            </a:r>
            <a:r>
              <a:rPr lang="en-US" sz="1800" dirty="0"/>
              <a:t> content they love on their terms with </a:t>
            </a:r>
            <a:r>
              <a:rPr lang="en-US" sz="1800" b="1" dirty="0"/>
              <a:t>more</a:t>
            </a:r>
            <a:r>
              <a:rPr lang="en-US" sz="1800" dirty="0"/>
              <a:t> choices available to them. </a:t>
            </a:r>
          </a:p>
          <a:p>
            <a:pPr marL="0" indent="0" algn="ctr">
              <a:buFont typeface="Arial"/>
              <a:buNone/>
            </a:pPr>
            <a:endParaRPr lang="en-US" sz="2400" dirty="0"/>
          </a:p>
          <a:p>
            <a:pPr marL="0" indent="0" algn="ctr">
              <a:buFont typeface="Arial"/>
              <a:buNone/>
            </a:pPr>
            <a:r>
              <a:rPr lang="en-US" sz="1800" dirty="0"/>
              <a:t>This freedom of choice appeals to a wide range of viewers across age groups, income brackets and ethnicities, with each group having a specific preference on how they access content beyond live airings.</a:t>
            </a:r>
          </a:p>
          <a:p>
            <a:pPr marL="0" indent="0" algn="ctr">
              <a:buFont typeface="Arial"/>
              <a:buNone/>
            </a:pPr>
            <a:endParaRPr lang="en-US" sz="2400" dirty="0"/>
          </a:p>
          <a:p>
            <a:pPr marL="0" indent="0" algn="ctr">
              <a:buFont typeface="Arial"/>
              <a:buNone/>
            </a:pPr>
            <a:r>
              <a:rPr lang="en-US" sz="1800" dirty="0"/>
              <a:t>This three-report series will highlight the main ways consumers can time-shift their TV viewing: </a:t>
            </a:r>
            <a:r>
              <a:rPr lang="en-US" sz="1800" b="1" dirty="0"/>
              <a:t>DVR</a:t>
            </a:r>
            <a:r>
              <a:rPr lang="en-US" sz="1800" dirty="0"/>
              <a:t>, </a:t>
            </a:r>
            <a:r>
              <a:rPr lang="en-US" sz="1800" b="1" dirty="0"/>
              <a:t>Video-on-Demand (VOD)</a:t>
            </a:r>
            <a:r>
              <a:rPr lang="en-US" sz="1800" dirty="0"/>
              <a:t>, and </a:t>
            </a:r>
            <a:r>
              <a:rPr lang="en-US" sz="1800" b="1" dirty="0"/>
              <a:t>TV Everywhere (TVE)</a:t>
            </a:r>
            <a:r>
              <a:rPr lang="en-US" sz="1800" dirty="0"/>
              <a:t>. We will define each, size the landscape, discuss how many consumers are time-shifting, and review the profiles of time-shifting consumers.</a:t>
            </a:r>
          </a:p>
        </p:txBody>
      </p:sp>
    </p:spTree>
    <p:extLst>
      <p:ext uri="{BB962C8B-B14F-4D97-AF65-F5344CB8AC3E}">
        <p14:creationId xmlns:p14="http://schemas.microsoft.com/office/powerpoint/2010/main" val="993328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B17EBF-677E-4743-990D-32302E977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6C7EBCF-6B43-462B-86F6-1A4B58C869E0}"/>
              </a:ext>
            </a:extLst>
          </p:cNvPr>
          <p:cNvSpPr txBox="1">
            <a:spLocks/>
          </p:cNvSpPr>
          <p:nvPr/>
        </p:nvSpPr>
        <p:spPr>
          <a:xfrm>
            <a:off x="2898981" y="4977683"/>
            <a:ext cx="5979166" cy="58491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lnSpc>
                <a:spcPts val="3800"/>
              </a:lnSpc>
              <a:spcBef>
                <a:spcPct val="0"/>
              </a:spcBef>
              <a:buNone/>
              <a:defRPr sz="3600" b="1" cap="none" spc="-100"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“TVE” Demographics</a:t>
            </a:r>
          </a:p>
        </p:txBody>
      </p:sp>
    </p:spTree>
    <p:extLst>
      <p:ext uri="{BB962C8B-B14F-4D97-AF65-F5344CB8AC3E}">
        <p14:creationId xmlns:p14="http://schemas.microsoft.com/office/powerpoint/2010/main" val="1424309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227541" y="163893"/>
            <a:ext cx="8687859" cy="7895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TV Everywhere Viewers Are Younger And More Ethnically Diverse Than The Average Adult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21800" y="1027257"/>
            <a:ext cx="3089429" cy="374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200" b="1" u="sng" kern="0" dirty="0">
                <a:solidFill>
                  <a:prstClr val="black"/>
                </a:solidFill>
              </a:rPr>
              <a:t>Age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87686" y="1027257"/>
            <a:ext cx="3089429" cy="374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200" b="1" u="sng" kern="0" dirty="0">
                <a:solidFill>
                  <a:prstClr val="black"/>
                </a:solidFill>
              </a:rPr>
              <a:t>HHI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91167" y="3425871"/>
            <a:ext cx="3089429" cy="374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200" b="1" u="sng" kern="0" dirty="0">
                <a:solidFill>
                  <a:prstClr val="black"/>
                </a:solidFill>
              </a:rPr>
              <a:t>Education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933341" y="3363021"/>
            <a:ext cx="3089429" cy="374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200" b="1" u="sng" kern="0" dirty="0">
                <a:solidFill>
                  <a:prstClr val="black"/>
                </a:solidFill>
              </a:rPr>
              <a:t>Ethnicity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7845" y="6457890"/>
            <a:ext cx="7442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Source: 2017 GfK MRI Doublebase, “Watch TV programs in the following ways - Through a TV network’s app”; Includes index v. general population. </a:t>
            </a:r>
            <a:endParaRPr lang="en-US" sz="100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412984617"/>
              </p:ext>
            </p:extLst>
          </p:nvPr>
        </p:nvGraphicFramePr>
        <p:xfrm>
          <a:off x="565344" y="1217537"/>
          <a:ext cx="3602663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1533941821"/>
              </p:ext>
            </p:extLst>
          </p:nvPr>
        </p:nvGraphicFramePr>
        <p:xfrm>
          <a:off x="5183791" y="1148151"/>
          <a:ext cx="3602663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87650523"/>
              </p:ext>
            </p:extLst>
          </p:nvPr>
        </p:nvGraphicFramePr>
        <p:xfrm>
          <a:off x="864865" y="3613344"/>
          <a:ext cx="3602663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Chart 26"/>
          <p:cNvGraphicFramePr/>
          <p:nvPr>
            <p:extLst>
              <p:ext uri="{D42A27DB-BD31-4B8C-83A1-F6EECF244321}">
                <p14:modId xmlns:p14="http://schemas.microsoft.com/office/powerpoint/2010/main" val="2130232833"/>
              </p:ext>
            </p:extLst>
          </p:nvPr>
        </p:nvGraphicFramePr>
        <p:xfrm>
          <a:off x="5414627" y="3550494"/>
          <a:ext cx="3602663" cy="233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96473" y="930867"/>
            <a:ext cx="315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u="sng" dirty="0">
                <a:solidFill>
                  <a:prstClr val="black"/>
                </a:solidFill>
              </a:rPr>
              <a:t>Watched A TV Network’s App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3085229" y="1493290"/>
            <a:ext cx="253776" cy="53801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45442" y="1524000"/>
            <a:ext cx="5020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500" dirty="0">
                <a:solidFill>
                  <a:prstClr val="black"/>
                </a:solidFill>
              </a:rPr>
              <a:t>41%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139</a:t>
            </a:r>
          </a:p>
        </p:txBody>
      </p:sp>
      <p:sp>
        <p:nvSpPr>
          <p:cNvPr id="17" name="Left Brace 16"/>
          <p:cNvSpPr/>
          <p:nvPr/>
        </p:nvSpPr>
        <p:spPr>
          <a:xfrm>
            <a:off x="5414626" y="1439002"/>
            <a:ext cx="158859" cy="126405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7686" y="1915876"/>
            <a:ext cx="5020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500" dirty="0">
                <a:solidFill>
                  <a:prstClr val="black"/>
                </a:solidFill>
              </a:rPr>
              <a:t>32%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106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47977" y="1843612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141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56846" y="2470663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138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24144" y="2881186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122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51273" y="2542256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95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03548" y="1998693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69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04794" y="1716263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50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27051" y="1832461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76447" y="2470662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99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37031" y="2828569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95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16063" y="2736511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95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96265" y="2137192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106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98336" y="1568042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107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81691" y="4153247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102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50553" y="4712966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97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824503" y="5290031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101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73934" y="5106297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98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03548" y="4657504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107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30471" y="4130944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93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50740" y="4769573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86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61332" y="5612799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black"/>
                </a:solidFill>
              </a:rPr>
              <a:t>100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90797" y="5428530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black"/>
                </a:solidFill>
              </a:rPr>
              <a:t>128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28550" y="4806996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121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15165" y="4217849"/>
            <a:ext cx="484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b="1" dirty="0">
                <a:solidFill>
                  <a:prstClr val="white"/>
                </a:solidFill>
              </a:rPr>
              <a:t>145</a:t>
            </a:r>
          </a:p>
        </p:txBody>
      </p:sp>
      <p:sp>
        <p:nvSpPr>
          <p:cNvPr id="50" name="Text Placeholder 4"/>
          <p:cNvSpPr txBox="1">
            <a:spLocks/>
          </p:cNvSpPr>
          <p:nvPr/>
        </p:nvSpPr>
        <p:spPr>
          <a:xfrm>
            <a:off x="2275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52" name="Right Brace 51"/>
          <p:cNvSpPr/>
          <p:nvPr/>
        </p:nvSpPr>
        <p:spPr>
          <a:xfrm flipH="1" flipV="1">
            <a:off x="7650473" y="2512234"/>
            <a:ext cx="94402" cy="38164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2" name="Left Brace 61"/>
          <p:cNvSpPr/>
          <p:nvPr/>
        </p:nvSpPr>
        <p:spPr>
          <a:xfrm>
            <a:off x="5291116" y="3980740"/>
            <a:ext cx="158859" cy="126405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64176" y="4457614"/>
            <a:ext cx="50206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500" dirty="0">
                <a:solidFill>
                  <a:prstClr val="black"/>
                </a:solidFill>
              </a:rPr>
              <a:t>42%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130</a:t>
            </a:r>
          </a:p>
        </p:txBody>
      </p:sp>
      <p:sp>
        <p:nvSpPr>
          <p:cNvPr id="64" name="Right Brace 63"/>
          <p:cNvSpPr/>
          <p:nvPr/>
        </p:nvSpPr>
        <p:spPr>
          <a:xfrm flipH="1" flipV="1">
            <a:off x="7556070" y="4217118"/>
            <a:ext cx="141603" cy="121141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43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342900" y="6474840"/>
            <a:ext cx="7403821" cy="2365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00" dirty="0">
                <a:solidFill>
                  <a:prstClr val="black"/>
                </a:solidFill>
              </a:rPr>
              <a:t>Source: CTAM &amp; Hub Entertainment Research, </a:t>
            </a:r>
            <a:r>
              <a:rPr lang="en-US" sz="1000" i="1" dirty="0">
                <a:solidFill>
                  <a:prstClr val="black"/>
                </a:solidFill>
              </a:rPr>
              <a:t>TVE Tracking: November 2017 Results; </a:t>
            </a:r>
            <a:r>
              <a:rPr lang="en-US" sz="1000" dirty="0">
                <a:solidFill>
                  <a:prstClr val="black"/>
                </a:solidFill>
              </a:rPr>
              <a:t>Light TVE Users: once per month or less, Moderate TVE Users: weekly or several times per month, Heavy TVE Users: daily or several times per week.</a:t>
            </a:r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367670" y="290893"/>
            <a:ext cx="8408661" cy="6687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TVE Usage Continues To Grow Across Key Demographics Of MVPD Subscribers, Especially Millennials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50247517"/>
              </p:ext>
            </p:extLst>
          </p:nvPr>
        </p:nvGraphicFramePr>
        <p:xfrm>
          <a:off x="88900" y="2485231"/>
          <a:ext cx="2870200" cy="292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692363952"/>
              </p:ext>
            </p:extLst>
          </p:nvPr>
        </p:nvGraphicFramePr>
        <p:xfrm>
          <a:off x="3143250" y="2485231"/>
          <a:ext cx="2870200" cy="292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4013694062"/>
              </p:ext>
            </p:extLst>
          </p:nvPr>
        </p:nvGraphicFramePr>
        <p:xfrm>
          <a:off x="6197600" y="2485231"/>
          <a:ext cx="2870200" cy="292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" y="2067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Millennials </a:t>
            </a:r>
          </a:p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(A18-34)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59614" y="2067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Gen X </a:t>
            </a:r>
          </a:p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(A35-49)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3964" y="2051336"/>
            <a:ext cx="2601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Boomers </a:t>
            </a:r>
          </a:p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(A50-64)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60460" y="1447800"/>
            <a:ext cx="4023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u="sng" dirty="0">
                <a:solidFill>
                  <a:prstClr val="black"/>
                </a:solidFill>
              </a:rPr>
              <a:t>MVPD Subscribers’ TVE Use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613" y="5605462"/>
            <a:ext cx="281844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3593317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B17EBF-677E-4743-990D-32302E977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6C7EBCF-6B43-462B-86F6-1A4B58C869E0}"/>
              </a:ext>
            </a:extLst>
          </p:cNvPr>
          <p:cNvSpPr txBox="1">
            <a:spLocks/>
          </p:cNvSpPr>
          <p:nvPr/>
        </p:nvSpPr>
        <p:spPr>
          <a:xfrm>
            <a:off x="2898981" y="4977683"/>
            <a:ext cx="5979166" cy="58491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lnSpc>
                <a:spcPts val="3800"/>
              </a:lnSpc>
              <a:spcBef>
                <a:spcPct val="0"/>
              </a:spcBef>
              <a:buNone/>
              <a:defRPr sz="3600" b="1" cap="none" spc="-100"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“TVE” Usage &amp; Value</a:t>
            </a:r>
            <a:endParaRPr lang="en-US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1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322008994"/>
              </p:ext>
            </p:extLst>
          </p:nvPr>
        </p:nvGraphicFramePr>
        <p:xfrm>
          <a:off x="1930400" y="1888067"/>
          <a:ext cx="5283200" cy="3522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59306" y="1427479"/>
            <a:ext cx="4425389" cy="401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Extent of TVE Use in Past Six Months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17500" y="6205746"/>
            <a:ext cx="7403821" cy="2365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00" dirty="0">
                <a:solidFill>
                  <a:prstClr val="black"/>
                </a:solidFill>
              </a:rPr>
              <a:t>Source: CTAM &amp; Hub Entertainment Research, </a:t>
            </a:r>
            <a:r>
              <a:rPr lang="en-US" sz="1000" i="1" dirty="0">
                <a:solidFill>
                  <a:prstClr val="black"/>
                </a:solidFill>
              </a:rPr>
              <a:t>TVE Tracking: November 2017 Results</a:t>
            </a:r>
            <a:r>
              <a:rPr lang="en-US" sz="1000" dirty="0">
                <a:solidFill>
                  <a:prstClr val="black"/>
                </a:solidFill>
              </a:rPr>
              <a:t>. Q4D: For which of these have you entered your [PROVIDER] account information in the past SIX MONTHS in order to watch streaming full-length TV shows, sports programs, or movies online?; Light TVE Users: once per month or less, Moderate TVE Users: weekly or several times per month, Heavy TVE Users: daily or several times per week.</a:t>
            </a:r>
          </a:p>
          <a:p>
            <a:pPr marL="0" indent="0">
              <a:buFont typeface="Arial"/>
              <a:buNone/>
            </a:pP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152400" y="290893"/>
            <a:ext cx="8839200" cy="830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Half of MVPD Subscribers Use Their Provider’s “TV Everywhere” Platform At Least On A Weekly Basis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329141" y="6051540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2200" y="3324323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64% of MVPD Subscribers Access TVE Using Their Subscription Across Devices</a:t>
            </a:r>
          </a:p>
        </p:txBody>
      </p:sp>
      <p:sp>
        <p:nvSpPr>
          <p:cNvPr id="6" name="Right Brace 5"/>
          <p:cNvSpPr/>
          <p:nvPr/>
        </p:nvSpPr>
        <p:spPr>
          <a:xfrm>
            <a:off x="5856514" y="2562740"/>
            <a:ext cx="304800" cy="243078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32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304800" y="6305771"/>
            <a:ext cx="7403821" cy="2365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00" dirty="0">
                <a:solidFill>
                  <a:prstClr val="black"/>
                </a:solidFill>
              </a:rPr>
              <a:t>Source: CTAM &amp; Hub Entertainment Research, </a:t>
            </a:r>
            <a:r>
              <a:rPr lang="en-US" sz="1000" i="1" dirty="0">
                <a:solidFill>
                  <a:prstClr val="black"/>
                </a:solidFill>
              </a:rPr>
              <a:t>TVE Tracking: November 2017 Results. </a:t>
            </a:r>
            <a:r>
              <a:rPr lang="en-US" sz="1000" dirty="0">
                <a:solidFill>
                  <a:prstClr val="black"/>
                </a:solidFill>
              </a:rPr>
              <a:t>Q5F: When you use TV Everywhere, about what percent of the time do you have a specific show in mind you want to watch, and what percent do you have nothing specific in mind? MVPD Subscribers (18-64).</a:t>
            </a:r>
          </a:p>
        </p:txBody>
      </p:sp>
      <p:sp>
        <p:nvSpPr>
          <p:cNvPr id="3" name="Title Placeholder 1"/>
          <p:cNvSpPr txBox="1">
            <a:spLocks/>
          </p:cNvSpPr>
          <p:nvPr/>
        </p:nvSpPr>
        <p:spPr>
          <a:xfrm>
            <a:off x="152400" y="304800"/>
            <a:ext cx="8839200" cy="106800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Most Users Are Looking For Something Specific When They Log-On, But TVE Is Also Good For Discovering Programs As Well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3523" y="1600200"/>
            <a:ext cx="686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When You Use TVE, What Percent Of The Time Do You Have….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582845992"/>
              </p:ext>
            </p:extLst>
          </p:nvPr>
        </p:nvGraphicFramePr>
        <p:xfrm>
          <a:off x="1524000" y="187641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4"/>
          <p:cNvSpPr txBox="1">
            <a:spLocks/>
          </p:cNvSpPr>
          <p:nvPr/>
        </p:nvSpPr>
        <p:spPr>
          <a:xfrm>
            <a:off x="329141" y="6121402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2871517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317500" y="6347840"/>
            <a:ext cx="7403821" cy="2365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00" dirty="0">
                <a:solidFill>
                  <a:prstClr val="black"/>
                </a:solidFill>
              </a:rPr>
              <a:t>Source: CTAM &amp; Hub Entertainment Research, </a:t>
            </a:r>
            <a:r>
              <a:rPr lang="en-US" sz="1000" i="1" dirty="0">
                <a:solidFill>
                  <a:prstClr val="black"/>
                </a:solidFill>
              </a:rPr>
              <a:t>TVE Tracking: November 2017 Results. </a:t>
            </a:r>
            <a:r>
              <a:rPr lang="en-US" sz="1000" dirty="0">
                <a:solidFill>
                  <a:prstClr val="black"/>
                </a:solidFill>
              </a:rPr>
              <a:t>Q2D: How would you rate the value of your [provider] subscription, based on what you get for what you pay?; Light TVE Users: once per month or less, Moderate TVE Users: weekly or several times per month, Heavy TVE Users: daily or several times per week.</a:t>
            </a:r>
          </a:p>
          <a:p>
            <a:pPr marL="0" indent="0">
              <a:buFont typeface="Arial"/>
              <a:buNone/>
            </a:pP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3" name="Title Placeholder 1"/>
          <p:cNvSpPr txBox="1">
            <a:spLocks/>
          </p:cNvSpPr>
          <p:nvPr/>
        </p:nvSpPr>
        <p:spPr>
          <a:xfrm>
            <a:off x="-52763" y="386706"/>
            <a:ext cx="9249527" cy="6687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TVE Usage Increases The Value Viewers Place On Their MVPD Subscription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529807085"/>
              </p:ext>
            </p:extLst>
          </p:nvPr>
        </p:nvGraphicFramePr>
        <p:xfrm>
          <a:off x="830470" y="2158296"/>
          <a:ext cx="8362186" cy="316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64523" y="1602294"/>
            <a:ext cx="70174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u="sng" dirty="0">
                <a:solidFill>
                  <a:prstClr val="black"/>
                </a:solidFill>
              </a:rPr>
              <a:t>Perceived Value of Service from MVPD Provider</a:t>
            </a:r>
          </a:p>
          <a:p>
            <a:pPr algn="ctr" defTabSz="457200"/>
            <a:r>
              <a:rPr lang="en-US" sz="1200" b="1" dirty="0">
                <a:solidFill>
                  <a:prstClr val="black"/>
                </a:solidFill>
              </a:rPr>
              <a:t>A18-64 MVPD subscribers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29141" y="61515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7231" y="2278455"/>
            <a:ext cx="70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60%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1620" y="2278455"/>
            <a:ext cx="70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61%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22117" y="2278455"/>
            <a:ext cx="70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47%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03317" y="2278455"/>
            <a:ext cx="70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43%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36D0F-9D4F-454E-A3E6-E32EA50D96F4}"/>
              </a:ext>
            </a:extLst>
          </p:cNvPr>
          <p:cNvSpPr txBox="1"/>
          <p:nvPr/>
        </p:nvSpPr>
        <p:spPr>
          <a:xfrm>
            <a:off x="258036" y="2232289"/>
            <a:ext cx="1850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Excellent or 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Good Value</a:t>
            </a:r>
          </a:p>
        </p:txBody>
      </p:sp>
    </p:spTree>
    <p:extLst>
      <p:ext uri="{BB962C8B-B14F-4D97-AF65-F5344CB8AC3E}">
        <p14:creationId xmlns:p14="http://schemas.microsoft.com/office/powerpoint/2010/main" val="3845763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304800" y="6447279"/>
            <a:ext cx="7403821" cy="2365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00" dirty="0">
                <a:solidFill>
                  <a:prstClr val="black"/>
                </a:solidFill>
              </a:rPr>
              <a:t>Source: CTAM &amp; Hub Entertainment Research, </a:t>
            </a:r>
            <a:r>
              <a:rPr lang="en-US" sz="1000" i="1" dirty="0">
                <a:solidFill>
                  <a:prstClr val="black"/>
                </a:solidFill>
              </a:rPr>
              <a:t>TVE Tracking: November 2017 Results. </a:t>
            </a:r>
            <a:r>
              <a:rPr lang="en-US" sz="1000" dirty="0">
                <a:solidFill>
                  <a:prstClr val="black"/>
                </a:solidFill>
              </a:rPr>
              <a:t>Q5T: Of the last 10 times you’ve used TV Everywhere, how many times, if any, did you watch a show as it was streaming live?</a:t>
            </a:r>
          </a:p>
        </p:txBody>
      </p:sp>
      <p:sp>
        <p:nvSpPr>
          <p:cNvPr id="3" name="Title Placeholder 1"/>
          <p:cNvSpPr txBox="1">
            <a:spLocks/>
          </p:cNvSpPr>
          <p:nvPr/>
        </p:nvSpPr>
        <p:spPr>
          <a:xfrm>
            <a:off x="367670" y="328993"/>
            <a:ext cx="8408661" cy="66872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Nearly Half Of The Programming Viewers Access Through TVE Is Live Streamed Rather Than Library Content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4523" y="1959619"/>
            <a:ext cx="6414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# Of Times TVE Users Live Streamed</a:t>
            </a:r>
          </a:p>
          <a:p>
            <a:pPr algn="ctr" defTabSz="457200"/>
            <a:r>
              <a:rPr lang="en-US" sz="1400" b="1" dirty="0">
                <a:solidFill>
                  <a:prstClr val="black"/>
                </a:solidFill>
              </a:rPr>
              <a:t>(Out Of Last 10 Times Using TVE)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680806590"/>
              </p:ext>
            </p:extLst>
          </p:nvPr>
        </p:nvGraphicFramePr>
        <p:xfrm>
          <a:off x="1082312" y="2346634"/>
          <a:ext cx="6979377" cy="3749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967" y="1219200"/>
            <a:ext cx="8060066" cy="63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4 Out Of The Last 10 Times Consumers Used TVE, They Streamed A Show As It Aired Live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061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763840837"/>
              </p:ext>
            </p:extLst>
          </p:nvPr>
        </p:nvGraphicFramePr>
        <p:xfrm>
          <a:off x="1723476" y="1371600"/>
          <a:ext cx="5550530" cy="4082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Placeholder 1"/>
          <p:cNvSpPr txBox="1">
            <a:spLocks/>
          </p:cNvSpPr>
          <p:nvPr/>
        </p:nvSpPr>
        <p:spPr>
          <a:xfrm>
            <a:off x="367670" y="328993"/>
            <a:ext cx="8408661" cy="7974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64% Live Stream More, Or The Same Amount Of, Content Now Through TVE Than They Did A Year Ago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1441734"/>
            <a:ext cx="876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Frequency Of Live Streaming With TVE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342900" y="6412468"/>
            <a:ext cx="7403821" cy="36933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00" dirty="0">
                <a:solidFill>
                  <a:prstClr val="black"/>
                </a:solidFill>
              </a:rPr>
              <a:t>Source: CTAM &amp; Hub Entertainment Research, </a:t>
            </a:r>
            <a:r>
              <a:rPr lang="en-US" sz="1000" i="1" dirty="0">
                <a:solidFill>
                  <a:prstClr val="black"/>
                </a:solidFill>
              </a:rPr>
              <a:t>TVE Tracking: November 2017 Results. </a:t>
            </a:r>
            <a:r>
              <a:rPr lang="en-US" sz="1000" dirty="0">
                <a:solidFill>
                  <a:prstClr val="black"/>
                </a:solidFill>
              </a:rPr>
              <a:t>Q5U: Compared to one year ago, are you using TV Everywhere to watch shows streaming live? TVE Users - MVPD Subscribers (18-64).</a:t>
            </a:r>
          </a:p>
        </p:txBody>
      </p:sp>
      <p:sp>
        <p:nvSpPr>
          <p:cNvPr id="9" name="Text Placeholder 4"/>
          <p:cNvSpPr txBox="1">
            <a:spLocks/>
          </p:cNvSpPr>
          <p:nvPr/>
        </p:nvSpPr>
        <p:spPr>
          <a:xfrm>
            <a:off x="329141" y="61642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29001" y="4362211"/>
            <a:ext cx="2471854" cy="395362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B3946-7FA3-4C77-8883-2D4082F99849}"/>
              </a:ext>
            </a:extLst>
          </p:cNvPr>
          <p:cNvSpPr txBox="1"/>
          <p:nvPr/>
        </p:nvSpPr>
        <p:spPr>
          <a:xfrm>
            <a:off x="7391400" y="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Members Only</a:t>
            </a:r>
          </a:p>
        </p:txBody>
      </p:sp>
    </p:spTree>
    <p:extLst>
      <p:ext uri="{BB962C8B-B14F-4D97-AF65-F5344CB8AC3E}">
        <p14:creationId xmlns:p14="http://schemas.microsoft.com/office/powerpoint/2010/main" val="3575741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 txBox="1">
            <a:spLocks/>
          </p:cNvSpPr>
          <p:nvPr/>
        </p:nvSpPr>
        <p:spPr>
          <a:xfrm>
            <a:off x="152400" y="398071"/>
            <a:ext cx="8839200" cy="8203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75% Of TVE Users Find Live Streaming To Be A Valuable Feature Of Their MVPD Subscription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4523" y="1916668"/>
            <a:ext cx="641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</a:rPr>
              <a:t>Value Of Live Streaming With TVE</a:t>
            </a: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342900" y="6426202"/>
            <a:ext cx="7403821" cy="4317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000" dirty="0">
                <a:solidFill>
                  <a:prstClr val="black"/>
                </a:solidFill>
              </a:rPr>
              <a:t>Source: CTAM &amp; Hub Entertainment Research, </a:t>
            </a:r>
            <a:r>
              <a:rPr lang="en-US" sz="1000" i="1" dirty="0">
                <a:solidFill>
                  <a:prstClr val="black"/>
                </a:solidFill>
              </a:rPr>
              <a:t>TVE Tracking: November 2017 Results. </a:t>
            </a:r>
            <a:r>
              <a:rPr lang="en-US" sz="1000" dirty="0">
                <a:solidFill>
                  <a:prstClr val="black"/>
                </a:solidFill>
              </a:rPr>
              <a:t>Q5V: Does the ability to watch shows streaming live make TV Everywhere…?TVE Users - MVPD Subscribers (18-64).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517042514"/>
              </p:ext>
            </p:extLst>
          </p:nvPr>
        </p:nvGraphicFramePr>
        <p:xfrm>
          <a:off x="1733235" y="1928611"/>
          <a:ext cx="5677529" cy="4258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4"/>
          <p:cNvSpPr txBox="1">
            <a:spLocks/>
          </p:cNvSpPr>
          <p:nvPr/>
        </p:nvSpPr>
        <p:spPr>
          <a:xfrm>
            <a:off x="329141" y="61642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81400" y="5029200"/>
            <a:ext cx="2241395" cy="613325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1307068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This Is Especially Apparent Among Millennials, Who Are The Heaviest TVE Users</a:t>
            </a:r>
          </a:p>
        </p:txBody>
      </p:sp>
    </p:spTree>
    <p:extLst>
      <p:ext uri="{BB962C8B-B14F-4D97-AF65-F5344CB8AC3E}">
        <p14:creationId xmlns:p14="http://schemas.microsoft.com/office/powerpoint/2010/main" val="257549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86541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600" spc="-100" dirty="0">
                <a:latin typeface="Trebuchet MS"/>
                <a:cs typeface="Trebuchet MS"/>
              </a:rPr>
              <a:t>There Are Three Main Ways A Viewer Can Watch TV Content Outside Of A Live Airing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41" y="2849303"/>
            <a:ext cx="1499493" cy="118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784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6565"/>
            <a:ext cx="1820975" cy="106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098573" y="1342803"/>
            <a:ext cx="1644629" cy="1019397"/>
            <a:chOff x="6531441" y="2953779"/>
            <a:chExt cx="1644629" cy="1233471"/>
          </a:xfrm>
        </p:grpSpPr>
        <p:pic>
          <p:nvPicPr>
            <p:cNvPr id="1029" name="Picture 5" descr="C:\Users\Leahm\AppData\Local\Microsoft\Windows\Temporary Internet Files\Content.IE5\PKIV13XT\toshiba-regza-32a950l-lcd-tv[1]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441" y="2953779"/>
              <a:ext cx="1644629" cy="123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6656896" y="3158953"/>
              <a:ext cx="1393718" cy="659005"/>
              <a:chOff x="6618341" y="3158953"/>
              <a:chExt cx="1393718" cy="659005"/>
            </a:xfrm>
          </p:grpSpPr>
          <p:pic>
            <p:nvPicPr>
              <p:cNvPr id="1034" name="Picture 10" descr="Related imag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7427" y="3216139"/>
                <a:ext cx="544632" cy="54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0" descr="Related image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618341" y="3216139"/>
                <a:ext cx="544632" cy="54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Image result for pause symbol silver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5697" y="3158953"/>
                <a:ext cx="659005" cy="659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B5597D9-5D92-4E7F-A8C7-F114C7EA2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95400"/>
            <a:ext cx="680132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latin typeface="Trebuchet MS" pitchFamily="34" charset="0"/>
              </a:rPr>
              <a:t>DVR </a:t>
            </a:r>
            <a:r>
              <a:rPr lang="en-US" sz="1600" dirty="0">
                <a:latin typeface="Trebuchet MS" pitchFamily="34" charset="0"/>
              </a:rPr>
              <a:t>(Digital Video Recorder): </a:t>
            </a:r>
            <a:r>
              <a:rPr lang="en-US" sz="1600" dirty="0"/>
              <a:t>a Set-Top Box that records and stores television shows for viewing at a later time. Some MVPDs </a:t>
            </a:r>
            <a:r>
              <a:rPr lang="en-US" sz="1600" i="1" dirty="0">
                <a:latin typeface="Trebuchet MS" pitchFamily="34" charset="0"/>
              </a:rPr>
              <a:t>(Cable, Telco or Satellite Provider) </a:t>
            </a:r>
            <a:r>
              <a:rPr lang="en-US" sz="1600" dirty="0"/>
              <a:t>offer Cloud DVR service, which allows users to view DVR’d content on mobile devices via the MVPD app, or on a computer via the MVPD’s website.</a:t>
            </a:r>
            <a:endParaRPr lang="en-US" sz="1600" dirty="0">
              <a:latin typeface="Trebuchet MS" pitchFamily="34" charset="0"/>
            </a:endParaRPr>
          </a:p>
          <a:p>
            <a:pPr marL="0" indent="0">
              <a:buNone/>
            </a:pPr>
            <a:endParaRPr lang="en-US" sz="1600" b="1" dirty="0">
              <a:latin typeface="Trebuchet MS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Trebuchet MS" pitchFamily="34" charset="0"/>
              </a:rPr>
              <a:t>VOD</a:t>
            </a:r>
            <a:r>
              <a:rPr lang="en-US" sz="1600" dirty="0">
                <a:latin typeface="Trebuchet MS" pitchFamily="34" charset="0"/>
              </a:rPr>
              <a:t> (Video-On-Demand): allows users to select and watch video content when they choose to, rather than at a specific broadcast time. This report is specifically referring to VOD viewed through </a:t>
            </a:r>
            <a:r>
              <a:rPr lang="en-US" sz="1600" i="1" dirty="0">
                <a:latin typeface="Trebuchet MS" pitchFamily="34" charset="0"/>
              </a:rPr>
              <a:t>MVPDs (Cable, Telco or Satellite Provider) via their set-top-box. </a:t>
            </a:r>
          </a:p>
          <a:p>
            <a:pPr marL="0" indent="0">
              <a:buNone/>
            </a:pPr>
            <a:endParaRPr lang="en-US" sz="1600" dirty="0">
              <a:latin typeface="Trebuchet MS" pitchFamily="34" charset="0"/>
            </a:endParaRPr>
          </a:p>
          <a:p>
            <a:pPr marL="0" lvl="1" indent="0">
              <a:buNone/>
            </a:pPr>
            <a:r>
              <a:rPr lang="en-US" sz="1600" b="1" dirty="0">
                <a:latin typeface="Trebuchet MS" pitchFamily="34" charset="0"/>
              </a:rPr>
              <a:t>TVE </a:t>
            </a:r>
            <a:r>
              <a:rPr lang="en-US" sz="1600" dirty="0">
                <a:latin typeface="Trebuchet MS" pitchFamily="34" charset="0"/>
              </a:rPr>
              <a:t>(TV Everywhere): </a:t>
            </a:r>
            <a:r>
              <a:rPr lang="en-US" sz="1600" dirty="0"/>
              <a:t>the ability for a viewer to watch TV and film content whenever and wherever they choose across devices (Smart TV, connected device, tablet, mobile device or computer</a:t>
            </a:r>
            <a:r>
              <a:rPr lang="en-US" sz="1600" i="1" dirty="0"/>
              <a:t>). </a:t>
            </a:r>
            <a:r>
              <a:rPr lang="en-US" sz="1600" dirty="0"/>
              <a:t>Content can be accessed through either a broadcast or cable programmer (via MVPD authentication/user log-in) or an MVPD app (like Comcast Xfinity &amp; Spectrum TV).</a:t>
            </a:r>
            <a:endParaRPr lang="en-US" sz="1600" dirty="0">
              <a:latin typeface="Trebuchet MS" pitchFamily="34" charset="0"/>
            </a:endParaRPr>
          </a:p>
          <a:p>
            <a:endParaRPr lang="en-US" sz="1600" dirty="0">
              <a:latin typeface="Trebuchet MS" pitchFamily="34" charset="0"/>
            </a:endParaRPr>
          </a:p>
          <a:p>
            <a:pPr>
              <a:buNone/>
            </a:pPr>
            <a:endParaRPr lang="en-US" sz="16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61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B17EBF-677E-4743-990D-32302E977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6C7EBCF-6B43-462B-86F6-1A4B58C869E0}"/>
              </a:ext>
            </a:extLst>
          </p:cNvPr>
          <p:cNvSpPr txBox="1">
            <a:spLocks/>
          </p:cNvSpPr>
          <p:nvPr/>
        </p:nvSpPr>
        <p:spPr>
          <a:xfrm>
            <a:off x="2898981" y="4977683"/>
            <a:ext cx="5979166" cy="58491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>
              <a:lnSpc>
                <a:spcPts val="3800"/>
              </a:lnSpc>
              <a:spcBef>
                <a:spcPct val="0"/>
              </a:spcBef>
              <a:buNone/>
              <a:defRPr sz="3600" b="1" cap="none" spc="-100"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defRPr/>
            </a:pPr>
            <a:r>
              <a:rPr lang="en-US" dirty="0">
                <a:solidFill>
                  <a:prstClr val="black"/>
                </a:solidFill>
              </a:rPr>
              <a:t>Time-Shifting Segmentation</a:t>
            </a:r>
          </a:p>
        </p:txBody>
      </p:sp>
    </p:spTree>
    <p:extLst>
      <p:ext uri="{BB962C8B-B14F-4D97-AF65-F5344CB8AC3E}">
        <p14:creationId xmlns:p14="http://schemas.microsoft.com/office/powerpoint/2010/main" val="580776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367670" y="228600"/>
            <a:ext cx="8408661" cy="7475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TVE Users Are Likely To Be Multicultural, Young Adults Who Binge-Watch Content “On The Go”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18202" y="990659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chemeClr val="bg1">
                    <a:lumMod val="65000"/>
                  </a:schemeClr>
                </a:solidFill>
              </a:rPr>
              <a:t>DVR User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0536" y="2247900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Drama, Reality, Thrillers &amp; Soap Operas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30536" y="3200400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Throughout the day, with the majority occurring outside of Primetime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30536" y="4152900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Convenience and watching on their own time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30536" y="5105400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On a TV through a set-top-box recorder or on mobile devices via Cloud DVR through an MVPD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30536" y="1295400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Slightly older than VOD viewers &amp; more affluent than TVE users</a:t>
            </a:r>
          </a:p>
          <a:p>
            <a:pPr algn="ctr"/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Median Age: 47</a:t>
            </a:r>
          </a:p>
          <a:p>
            <a:pPr algn="ctr"/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Average HHI: $92K</a:t>
            </a:r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66102" y="2247900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General Entertainment &amp; Kids Programming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66102" y="3200400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On their own time, when they can binge-watch multiple episodes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66102" y="4152900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Convenience and having a range of content available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66102" y="5105400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>
                    <a:lumMod val="65000"/>
                  </a:schemeClr>
                </a:solidFill>
              </a:rPr>
              <a:t>On a TV viewed through MVPDs (Cable, Telco or Satellite Provider) via their set-top-box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666102" y="1295400"/>
            <a:ext cx="2204132" cy="7475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bg1">
                    <a:lumMod val="65000"/>
                  </a:schemeClr>
                </a:solidFill>
              </a:rPr>
              <a:t>Younger than DVR users &amp; the most affluent &amp; educated </a:t>
            </a:r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Median Age: 43</a:t>
            </a:r>
          </a:p>
          <a:p>
            <a:pPr algn="ctr"/>
            <a:r>
              <a:rPr lang="en-US" sz="1000" b="1" dirty="0">
                <a:solidFill>
                  <a:schemeClr val="bg1">
                    <a:lumMod val="65000"/>
                  </a:schemeClr>
                </a:solidFill>
              </a:rPr>
              <a:t>Average HHI: $93K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53768" y="991109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chemeClr val="bg1">
                    <a:lumMod val="65000"/>
                  </a:schemeClr>
                </a:solidFill>
              </a:rPr>
              <a:t>VOD Viewer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1668" y="2247900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Live TV &amp; Sports, Library Content, Exclusive Content, &amp; Current Episodes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1668" y="3200400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Whenever &amp; Wherever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01668" y="4152900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Binge-watching premium content on the go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01668" y="5105400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Across devices through either a broadcast or cable programmer or an MVPD app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101668" y="1295400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The youngest and most ethnically diverse viewers</a:t>
            </a:r>
          </a:p>
          <a:p>
            <a:pPr algn="ctr"/>
            <a:r>
              <a:rPr lang="en-US" sz="1000" b="1" dirty="0">
                <a:solidFill>
                  <a:prstClr val="black"/>
                </a:solidFill>
              </a:rPr>
              <a:t>Median Age: 39</a:t>
            </a:r>
          </a:p>
          <a:p>
            <a:pPr algn="ctr"/>
            <a:r>
              <a:rPr lang="en-US" sz="1000" b="1" dirty="0">
                <a:solidFill>
                  <a:prstClr val="black"/>
                </a:solidFill>
              </a:rPr>
              <a:t>Average HHI: $67K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89334" y="9906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prstClr val="black"/>
                </a:solidFill>
              </a:rPr>
              <a:t>TVE Viewer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1923" y="1499902"/>
            <a:ext cx="742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Who: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7938" y="2456634"/>
            <a:ext cx="810431" cy="33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What: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4800" y="3409133"/>
            <a:ext cx="816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When: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8265" y="4357402"/>
            <a:ext cx="669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Why: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4776" y="5297629"/>
            <a:ext cx="736755" cy="36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How: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4776" y="6343000"/>
            <a:ext cx="7275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8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Source: 2017 GfK MRI Doublebase, DVR User: “How often watch TV programs in the following ways compared to 12 months ago-Using a DVR”; VOD Viewer: </a:t>
            </a:r>
            <a:r>
              <a:rPr lang="en-US" sz="800" dirty="0">
                <a:solidFill>
                  <a:prstClr val="black"/>
                </a:solidFill>
              </a:rPr>
              <a:t>“Video-On-Demand # of Times Watched Past 30 days-TV/Shows/Movies (Any)</a:t>
            </a:r>
            <a:r>
              <a:rPr lang="en-US" sz="8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TVE Viewer: Watch TV programs in the following ways - Through a TV network’s app”.</a:t>
            </a:r>
            <a:endParaRPr lang="en-US" sz="800" kern="0" dirty="0">
              <a:solidFill>
                <a:sysClr val="windowText" lastClr="000000"/>
              </a:solidFill>
            </a:endParaRPr>
          </a:p>
        </p:txBody>
      </p:sp>
      <p:sp>
        <p:nvSpPr>
          <p:cNvPr id="27" name="Text Placeholder 4"/>
          <p:cNvSpPr txBox="1">
            <a:spLocks/>
          </p:cNvSpPr>
          <p:nvPr/>
        </p:nvSpPr>
        <p:spPr>
          <a:xfrm>
            <a:off x="329141" y="6172200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3277762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367670" y="228600"/>
            <a:ext cx="8408661" cy="456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These TVE Viewers Are The Youngest, Most Ethnically Diverse Group Among The Three Segments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18202" y="990659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prstClr val="black"/>
                </a:solidFill>
              </a:rPr>
              <a:t>DVR User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0536" y="2247900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Drama, Reality, Thrillers &amp; Soap Operas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30536" y="3200400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Throughout the day, with the majority occurring outside of Primetime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30536" y="4152900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Convenience and watching on their own time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30536" y="5105400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On a TV through a set-top-box recorder or on mobile devices via Cloud DVR through an MVPD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230536" y="1295400"/>
            <a:ext cx="2204132" cy="747559"/>
          </a:xfrm>
          <a:prstGeom prst="rect">
            <a:avLst/>
          </a:prstGeom>
          <a:solidFill>
            <a:srgbClr val="DBE7F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</a:rPr>
              <a:t>Slightly older than VOD viewers &amp; more affluent than TVE users</a:t>
            </a:r>
          </a:p>
          <a:p>
            <a:pPr algn="ctr"/>
            <a:r>
              <a:rPr lang="en-US" sz="1000" b="1" dirty="0">
                <a:solidFill>
                  <a:prstClr val="black"/>
                </a:solidFill>
              </a:rPr>
              <a:t>Median Age: 47</a:t>
            </a:r>
          </a:p>
          <a:p>
            <a:pPr algn="ctr"/>
            <a:r>
              <a:rPr lang="en-US" sz="1000" b="1" dirty="0">
                <a:solidFill>
                  <a:prstClr val="black"/>
                </a:solidFill>
              </a:rPr>
              <a:t>Average HHI: $92K</a:t>
            </a:r>
            <a:r>
              <a:rPr lang="en-US" sz="11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66102" y="2247900"/>
            <a:ext cx="2204132" cy="747559"/>
          </a:xfrm>
          <a:prstGeom prst="rect">
            <a:avLst/>
          </a:prstGeom>
          <a:solidFill>
            <a:srgbClr val="DCF4E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General Entertainment &amp; Kids Programming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66102" y="3200400"/>
            <a:ext cx="2204132" cy="747559"/>
          </a:xfrm>
          <a:prstGeom prst="rect">
            <a:avLst/>
          </a:prstGeom>
          <a:solidFill>
            <a:srgbClr val="DCF4E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On their own time, when they can binge-watch multiple episodes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66102" y="4152900"/>
            <a:ext cx="2204132" cy="747559"/>
          </a:xfrm>
          <a:prstGeom prst="rect">
            <a:avLst/>
          </a:prstGeom>
          <a:solidFill>
            <a:srgbClr val="DCF4E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Convenience and having a range of content available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66102" y="5105400"/>
            <a:ext cx="2204132" cy="747559"/>
          </a:xfrm>
          <a:prstGeom prst="rect">
            <a:avLst/>
          </a:prstGeom>
          <a:solidFill>
            <a:srgbClr val="DCF4E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On a TV viewed through MVPDs (Cable, Telco or Satellite Provider) via their set-top-box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666102" y="1295400"/>
            <a:ext cx="2204132" cy="747559"/>
          </a:xfrm>
          <a:prstGeom prst="rect">
            <a:avLst/>
          </a:prstGeom>
          <a:solidFill>
            <a:srgbClr val="DCF4E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Younger than DVR users &amp; the most affluent &amp; educated </a:t>
            </a:r>
            <a:r>
              <a:rPr lang="en-US" sz="1000" b="1" dirty="0">
                <a:solidFill>
                  <a:prstClr val="black"/>
                </a:solidFill>
              </a:rPr>
              <a:t>Median Age: 43</a:t>
            </a:r>
          </a:p>
          <a:p>
            <a:pPr algn="ctr"/>
            <a:r>
              <a:rPr lang="en-US" sz="1000" b="1" dirty="0">
                <a:solidFill>
                  <a:prstClr val="black"/>
                </a:solidFill>
              </a:rPr>
              <a:t>Average HHI: $93K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53768" y="991109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prstClr val="black"/>
                </a:solidFill>
              </a:rPr>
              <a:t>VOD Viewer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1668" y="2247900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Live TV &amp; Sports, Library Content, Exclusive Content, &amp; Current Episodes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1668" y="3200400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Whenever &amp; Wherever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01668" y="4152900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Binge-watching premium content on the go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01668" y="5105400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prstClr val="black"/>
                </a:solidFill>
              </a:rPr>
              <a:t>Across devices through either a broadcast or cable programmer or an MVPD app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101668" y="1295400"/>
            <a:ext cx="2204132" cy="747559"/>
          </a:xfrm>
          <a:prstGeom prst="rect">
            <a:avLst/>
          </a:prstGeom>
          <a:solidFill>
            <a:srgbClr val="FDE2CB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prstClr val="black"/>
                </a:solidFill>
              </a:rPr>
              <a:t>The youngest and most ethnically diverse viewers</a:t>
            </a:r>
          </a:p>
          <a:p>
            <a:pPr algn="ctr"/>
            <a:r>
              <a:rPr lang="en-US" sz="1000" b="1" dirty="0">
                <a:solidFill>
                  <a:prstClr val="black"/>
                </a:solidFill>
              </a:rPr>
              <a:t>Median Age: 39</a:t>
            </a:r>
          </a:p>
          <a:p>
            <a:pPr algn="ctr"/>
            <a:r>
              <a:rPr lang="en-US" sz="1000" b="1" dirty="0">
                <a:solidFill>
                  <a:prstClr val="black"/>
                </a:solidFill>
              </a:rPr>
              <a:t>Average HHI: $67K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89334" y="9906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prstClr val="black"/>
                </a:solidFill>
              </a:rPr>
              <a:t>TVE Viewer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1923" y="1499902"/>
            <a:ext cx="742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Who: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7938" y="2456634"/>
            <a:ext cx="810431" cy="33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What: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4800" y="3409133"/>
            <a:ext cx="816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When: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78265" y="4357402"/>
            <a:ext cx="669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Why: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4776" y="5297629"/>
            <a:ext cx="736755" cy="36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How: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4776" y="6343000"/>
            <a:ext cx="7122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8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Source: 2017 GfK MRI Doublebase, DVR User: “How often watch TV programs in the following ways compared to 12 months ago-Using a DVR”; VOD Viewer: </a:t>
            </a:r>
            <a:r>
              <a:rPr lang="en-US" sz="800" dirty="0">
                <a:solidFill>
                  <a:prstClr val="black"/>
                </a:solidFill>
              </a:rPr>
              <a:t>“Video-On-Demand # of Times Watched Past 30 days-TV/Shows/Movies (Any)</a:t>
            </a:r>
            <a:r>
              <a:rPr lang="en-US" sz="800" kern="0" dirty="0">
                <a:solidFill>
                  <a:sysClr val="windowText" lastClr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TVE Viewer: Watch TV programs in the following ways - Through a TV network’s app”.</a:t>
            </a:r>
            <a:endParaRPr lang="en-US" sz="800" kern="0" dirty="0">
              <a:solidFill>
                <a:sysClr val="windowText" lastClr="000000"/>
              </a:solidFill>
            </a:endParaRPr>
          </a:p>
        </p:txBody>
      </p:sp>
      <p:sp>
        <p:nvSpPr>
          <p:cNvPr id="27" name="Text Placeholder 4"/>
          <p:cNvSpPr txBox="1">
            <a:spLocks/>
          </p:cNvSpPr>
          <p:nvPr/>
        </p:nvSpPr>
        <p:spPr>
          <a:xfrm>
            <a:off x="329141" y="6172200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311286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367670" y="457650"/>
            <a:ext cx="8408661" cy="456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defTabSz="457200"/>
            <a:r>
              <a:rPr lang="en-US" dirty="0"/>
              <a:t>For More Information on Time-Shifted Viewing, Check Out All Of The Reports From Our Series</a:t>
            </a:r>
          </a:p>
          <a:p>
            <a:pPr defTabSz="457200"/>
            <a:endParaRPr lang="en-US" i="1" dirty="0"/>
          </a:p>
          <a:p>
            <a:pPr defTabSz="457200"/>
            <a:r>
              <a:rPr lang="en-US" i="1" dirty="0"/>
              <a:t>Tailor-Made Television: How Consumers Custom Design Their TV Viewing 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95" y="2438400"/>
            <a:ext cx="2809505" cy="21851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48" y="2438400"/>
            <a:ext cx="2809505" cy="21851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8400"/>
            <a:ext cx="2809505" cy="2185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266123" y="4704546"/>
            <a:ext cx="73445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DVR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9475" y="4718216"/>
            <a:ext cx="2305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Video-On-Demand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8147" y="4684692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TV Everywhere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2563" y="5410200"/>
            <a:ext cx="327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hlinkClick r:id="rId5"/>
              </a:rPr>
              <a:t>Find All Three Reports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31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160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93" y="274638"/>
            <a:ext cx="8761007" cy="1143000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600" spc="-100" dirty="0">
                <a:latin typeface="Trebuchet MS"/>
                <a:cs typeface="Trebuchet MS"/>
              </a:rPr>
              <a:t>First, It Should Be Noted That Live TV Remains The Reigning Champ Of TV Viewing Time, Regardless Of The Time Of Day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006994143"/>
              </p:ext>
            </p:extLst>
          </p:nvPr>
        </p:nvGraphicFramePr>
        <p:xfrm>
          <a:off x="154393" y="1444630"/>
          <a:ext cx="8835214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04800" y="6457890"/>
            <a:ext cx="7209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black"/>
                </a:solidFill>
              </a:rPr>
              <a:t>Source: comScore TV Essentials, U.S., Full Year 2016, Live +15 Day DVR; comScore State of VOD Trend Report, Total U.S. </a:t>
            </a:r>
          </a:p>
          <a:p>
            <a:pPr defTabSz="457200"/>
            <a:r>
              <a:rPr lang="en-US" sz="1000" dirty="0">
                <a:solidFill>
                  <a:prstClr val="black"/>
                </a:solidFill>
              </a:rPr>
              <a:t>Audience; Time-Shifted TV includes VOD and DVR.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3485452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5"/>
          <p:cNvGraphicFramePr>
            <a:graphicFrameLocks noChangeAspect="1"/>
          </p:cNvGraphicFramePr>
          <p:nvPr>
            <p:extLst/>
          </p:nvPr>
        </p:nvGraphicFramePr>
        <p:xfrm>
          <a:off x="592112" y="1524000"/>
          <a:ext cx="7959777" cy="4816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430164" y="1791547"/>
            <a:ext cx="4283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Top Reasons For Time-shifting TV Shows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29141" y="6400800"/>
            <a:ext cx="7234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Source: HUB Entertainment research 3/15; Survey of 1,210 TV consumers 16-74 who watch at least 5 hours of TV/week and have broadband home access; What do you consider to be the biggest benefits of watching episodes of a current show at a later time?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7180" y="321686"/>
            <a:ext cx="8549640" cy="8728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lvl="0" algn="ctr">
              <a:lnSpc>
                <a:spcPts val="2800"/>
              </a:lnSpc>
              <a:spcBef>
                <a:spcPct val="0"/>
              </a:spcBef>
              <a:buNone/>
              <a:defRPr sz="26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j-ea"/>
              </a:rPr>
              <a:t>Convenience (Not Ad Avoidance) Is The Top Reason For Time-Shifting Programs </a:t>
            </a: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VAB: Tailor-Made Television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F48DA-6053-4E78-97DD-68E85FC74BD6}"/>
              </a:ext>
            </a:extLst>
          </p:cNvPr>
          <p:cNvSpPr/>
          <p:nvPr/>
        </p:nvSpPr>
        <p:spPr>
          <a:xfrm>
            <a:off x="592112" y="2262496"/>
            <a:ext cx="7728023" cy="642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5CD27B-EE52-487A-BF29-3C16208E042C}"/>
              </a:ext>
            </a:extLst>
          </p:cNvPr>
          <p:cNvSpPr txBox="1"/>
          <p:nvPr/>
        </p:nvSpPr>
        <p:spPr>
          <a:xfrm>
            <a:off x="592112" y="1194497"/>
            <a:ext cx="8094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This Convenience Allows Users The Opportunity To Consume More Content By Catching Up On Missed Shows And Binging Multiple Episodes </a:t>
            </a:r>
          </a:p>
        </p:txBody>
      </p:sp>
    </p:spTree>
    <p:extLst>
      <p:ext uri="{BB962C8B-B14F-4D97-AF65-F5344CB8AC3E}">
        <p14:creationId xmlns:p14="http://schemas.microsoft.com/office/powerpoint/2010/main" val="1936220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304981"/>
            <a:ext cx="8763000" cy="533219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400" spc="-100" dirty="0">
                <a:solidFill>
                  <a:srgbClr val="000000"/>
                </a:solidFill>
                <a:latin typeface="Trebuchet MS"/>
                <a:cs typeface="Trebuchet MS"/>
              </a:rPr>
              <a:t>Despite All Of The Options Consumers Have, Half Of Time-Shifted Viewing Is Through MVPDs Via DVR, Set-Top VOD And TV Everywhere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19199" y="1617538"/>
            <a:ext cx="6705602" cy="4470400"/>
            <a:chOff x="1524000" y="1397000"/>
            <a:chExt cx="6096000" cy="4064000"/>
          </a:xfrm>
        </p:grpSpPr>
        <p:graphicFrame>
          <p:nvGraphicFramePr>
            <p:cNvPr id="6" name="Chart 5"/>
            <p:cNvGraphicFramePr/>
            <p:nvPr>
              <p:extLst>
                <p:ext uri="{D42A27DB-BD31-4B8C-83A1-F6EECF244321}">
                  <p14:modId xmlns:p14="http://schemas.microsoft.com/office/powerpoint/2010/main" val="3420355474"/>
                </p:ext>
              </p:extLst>
            </p:nvPr>
          </p:nvGraphicFramePr>
          <p:xfrm>
            <a:off x="1524000" y="1397000"/>
            <a:ext cx="6096000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1026" name="Picture 2" descr="Image result for netflix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963" y="4359491"/>
              <a:ext cx="788803" cy="443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amazon video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1664" y="3287204"/>
              <a:ext cx="677877" cy="209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hulu logo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568" y="2487212"/>
              <a:ext cx="987401" cy="535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6661092" y="3373898"/>
            <a:ext cx="168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</a:rPr>
              <a:t>52%</a:t>
            </a:r>
          </a:p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Total from MVPD Sources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552" y="3392458"/>
            <a:ext cx="1529825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>
                <a:solidFill>
                  <a:prstClr val="black"/>
                </a:solidFill>
              </a:rPr>
              <a:t>34%</a:t>
            </a:r>
          </a:p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Total from “Big 3” SVOD</a:t>
            </a:r>
          </a:p>
        </p:txBody>
      </p:sp>
      <p:sp>
        <p:nvSpPr>
          <p:cNvPr id="2" name="Right Brace 1"/>
          <p:cNvSpPr/>
          <p:nvPr/>
        </p:nvSpPr>
        <p:spPr>
          <a:xfrm>
            <a:off x="6172200" y="2430338"/>
            <a:ext cx="749300" cy="3200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174" y="6435630"/>
            <a:ext cx="7404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>
                <a:latin typeface="Trebuchet MS" panose="020B0603020202020204" pitchFamily="34" charset="0"/>
              </a:defRPr>
            </a:lvl1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Source: Hub Entertainment Research, </a:t>
            </a:r>
            <a:r>
              <a:rPr lang="en-US" i="1" dirty="0">
                <a:solidFill>
                  <a:prstClr val="black"/>
                </a:solidFill>
              </a:rPr>
              <a:t>The Battle for Share of Mind</a:t>
            </a:r>
            <a:r>
              <a:rPr lang="en-US" dirty="0">
                <a:solidFill>
                  <a:prstClr val="black"/>
                </a:solidFill>
              </a:rPr>
              <a:t>, January 2018. TVE: Authenticated TV Everywhere, from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</a:rPr>
              <a:t>a network or pay TV operator’s website/app; Based on total viewing (TV &amp; movies).</a:t>
            </a:r>
          </a:p>
        </p:txBody>
      </p:sp>
    </p:spTree>
    <p:extLst>
      <p:ext uri="{BB962C8B-B14F-4D97-AF65-F5344CB8AC3E}">
        <p14:creationId xmlns:p14="http://schemas.microsoft.com/office/powerpoint/2010/main" val="1666396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1976" y="267920"/>
            <a:ext cx="8835908" cy="781503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600" spc="-100" dirty="0">
                <a:latin typeface="Trebuchet MS"/>
                <a:cs typeface="Trebuchet MS"/>
              </a:rPr>
              <a:t>Consumers’ Appetite for Premium Content is Strong and is the Driving Force Behind Increased Use of Time-Shifting Methods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8503" y="6535989"/>
            <a:ext cx="63065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>
                <a:latin typeface="Trebuchet MS" panose="020B0603020202020204" pitchFamily="34" charset="0"/>
              </a:defRPr>
            </a:lvl1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Source: Hub Entertainment Research, </a:t>
            </a:r>
            <a:r>
              <a:rPr lang="en-US" i="1" dirty="0">
                <a:solidFill>
                  <a:prstClr val="black"/>
                </a:solidFill>
              </a:rPr>
              <a:t>TV Redefined: The New Definition of “Watching TV”, </a:t>
            </a:r>
            <a:r>
              <a:rPr lang="en-US" dirty="0">
                <a:solidFill>
                  <a:prstClr val="black"/>
                </a:solidFill>
              </a:rPr>
              <a:t>August 2017.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8966" y="2148219"/>
            <a:ext cx="8748918" cy="3501058"/>
            <a:chOff x="238966" y="2059011"/>
            <a:chExt cx="8748918" cy="3501058"/>
          </a:xfrm>
        </p:grpSpPr>
        <p:graphicFrame>
          <p:nvGraphicFramePr>
            <p:cNvPr id="8" name="Chart 7"/>
            <p:cNvGraphicFramePr/>
            <p:nvPr>
              <p:extLst>
                <p:ext uri="{D42A27DB-BD31-4B8C-83A1-F6EECF244321}">
                  <p14:modId xmlns:p14="http://schemas.microsoft.com/office/powerpoint/2010/main" val="673544886"/>
                </p:ext>
              </p:extLst>
            </p:nvPr>
          </p:nvGraphicFramePr>
          <p:xfrm>
            <a:off x="238966" y="2061684"/>
            <a:ext cx="3580651" cy="34983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0" name="Chart 9"/>
            <p:cNvGraphicFramePr/>
            <p:nvPr>
              <p:extLst>
                <p:ext uri="{D42A27DB-BD31-4B8C-83A1-F6EECF244321}">
                  <p14:modId xmlns:p14="http://schemas.microsoft.com/office/powerpoint/2010/main" val="4138893743"/>
                </p:ext>
              </p:extLst>
            </p:nvPr>
          </p:nvGraphicFramePr>
          <p:xfrm>
            <a:off x="5407233" y="2059011"/>
            <a:ext cx="3580651" cy="34983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4006724" y="2614102"/>
              <a:ext cx="1130553" cy="23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>
                  <a:solidFill>
                    <a:prstClr val="black"/>
                  </a:solidFill>
                </a:rPr>
                <a:t>DVR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19617" y="3566338"/>
              <a:ext cx="1504766" cy="531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>
                  <a:solidFill>
                    <a:prstClr val="black"/>
                  </a:solidFill>
                </a:rPr>
                <a:t>TVE: MVPD Site or App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9617" y="4613374"/>
              <a:ext cx="1504766" cy="56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1600" b="1" dirty="0">
                  <a:solidFill>
                    <a:prstClr val="black"/>
                  </a:solidFill>
                </a:rPr>
                <a:t>TVE: Network Site or App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455664" y="1592485"/>
            <a:ext cx="6232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</a:rPr>
              <a:t>Change in Frequency of Source Use vs. One Year Ago </a:t>
            </a:r>
          </a:p>
          <a:p>
            <a:pPr algn="ctr" defTabSz="457200"/>
            <a:r>
              <a:rPr lang="en-US" sz="1600" dirty="0">
                <a:solidFill>
                  <a:prstClr val="black"/>
                </a:solidFill>
              </a:rPr>
              <a:t>Among Those Who Use Each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1DDBC9-308B-4E3F-8C05-0C7ECB7110F2}"/>
              </a:ext>
            </a:extLst>
          </p:cNvPr>
          <p:cNvSpPr txBox="1"/>
          <p:nvPr/>
        </p:nvSpPr>
        <p:spPr>
          <a:xfrm>
            <a:off x="7315200" y="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Members Only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05600" y="4800600"/>
            <a:ext cx="6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28%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99514" y="3736687"/>
            <a:ext cx="6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36%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315200" y="2634262"/>
            <a:ext cx="6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42%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94448" y="2634181"/>
            <a:ext cx="6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10%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37248" y="3736687"/>
            <a:ext cx="6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18%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61048" y="4800600"/>
            <a:ext cx="62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19%</a:t>
            </a:r>
          </a:p>
        </p:txBody>
      </p:sp>
    </p:spTree>
    <p:extLst>
      <p:ext uri="{BB962C8B-B14F-4D97-AF65-F5344CB8AC3E}">
        <p14:creationId xmlns:p14="http://schemas.microsoft.com/office/powerpoint/2010/main" val="2992775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86541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600" spc="-100" dirty="0">
                <a:latin typeface="Trebuchet MS"/>
                <a:cs typeface="Trebuchet MS"/>
              </a:rPr>
              <a:t>There Are Three Main Ways A Viewer Can Watch TV Content Outside Of A Live Airing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69" y="2849303"/>
            <a:ext cx="1499493" cy="118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784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628" y="4343400"/>
            <a:ext cx="1820975" cy="106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048801" y="1342803"/>
            <a:ext cx="1644629" cy="1019397"/>
            <a:chOff x="6531441" y="2953779"/>
            <a:chExt cx="1644629" cy="1233471"/>
          </a:xfrm>
        </p:grpSpPr>
        <p:pic>
          <p:nvPicPr>
            <p:cNvPr id="1029" name="Picture 5" descr="C:\Users\Leahm\AppData\Local\Microsoft\Windows\Temporary Internet Files\Content.IE5\PKIV13XT\toshiba-regza-32a950l-lcd-tv[1]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441" y="2953779"/>
              <a:ext cx="1644629" cy="123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6656896" y="3158953"/>
              <a:ext cx="1393718" cy="659005"/>
              <a:chOff x="6618341" y="3158953"/>
              <a:chExt cx="1393718" cy="659005"/>
            </a:xfrm>
          </p:grpSpPr>
          <p:pic>
            <p:nvPicPr>
              <p:cNvPr id="1034" name="Picture 10" descr="Related image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7427" y="3216139"/>
                <a:ext cx="544632" cy="54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10" descr="Related image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618341" y="3216139"/>
                <a:ext cx="544632" cy="544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Image result for pause symbol silver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85697" y="3158953"/>
                <a:ext cx="659005" cy="659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680132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DVR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(Digital Video Recorder):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a Set-Top Box that records and stores television shows for viewing at a later time. Some MVPDs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(Cable, Telco or Satellite Provider)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offer Cloud DVR service, which allows users to view DVR’d content on mobile devices via the MVPD app, or on a computer via the MVPD’s website.</a:t>
            </a:r>
            <a:endParaRPr lang="en-US" sz="1600" dirty="0">
              <a:solidFill>
                <a:schemeClr val="bg1">
                  <a:lumMod val="75000"/>
                </a:schemeClr>
              </a:solidFill>
              <a:latin typeface="Trebuchet MS" pitchFamily="34" charset="0"/>
            </a:endParaRPr>
          </a:p>
          <a:p>
            <a:pPr marL="0" indent="0">
              <a:buNone/>
            </a:pPr>
            <a:endParaRPr lang="en-US" sz="1600" b="1" dirty="0">
              <a:solidFill>
                <a:schemeClr val="bg1">
                  <a:lumMod val="75000"/>
                </a:schemeClr>
              </a:solidFill>
              <a:latin typeface="Trebuchet MS" pitchFamily="34" charset="0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VOD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 (Video-On-Demand): allows users to select and watch video content when they choose to, rather than at a specific broadcast time. This report is specifically referring to VOD viewed through </a:t>
            </a:r>
            <a:r>
              <a:rPr lang="en-US" sz="1600" i="1" dirty="0">
                <a:solidFill>
                  <a:schemeClr val="bg1">
                    <a:lumMod val="75000"/>
                  </a:schemeClr>
                </a:solidFill>
                <a:latin typeface="Trebuchet MS" pitchFamily="34" charset="0"/>
              </a:rPr>
              <a:t>MVPDs (Cable, Telco or Satellite Provider) via their set-top-box. </a:t>
            </a:r>
          </a:p>
          <a:p>
            <a:pPr marL="0" indent="0">
              <a:buNone/>
            </a:pPr>
            <a:endParaRPr lang="en-US" sz="1600" dirty="0">
              <a:latin typeface="Trebuchet MS" pitchFamily="34" charset="0"/>
            </a:endParaRPr>
          </a:p>
          <a:p>
            <a:pPr marL="0" lvl="1" indent="0">
              <a:buNone/>
            </a:pPr>
            <a:r>
              <a:rPr lang="en-US" sz="1600" b="1" dirty="0">
                <a:latin typeface="Trebuchet MS" pitchFamily="34" charset="0"/>
              </a:rPr>
              <a:t>TVE </a:t>
            </a:r>
            <a:r>
              <a:rPr lang="en-US" sz="1600" dirty="0">
                <a:latin typeface="Trebuchet MS" pitchFamily="34" charset="0"/>
              </a:rPr>
              <a:t>(TV Everywhere): </a:t>
            </a:r>
            <a:r>
              <a:rPr lang="en-US" sz="1600" dirty="0"/>
              <a:t>the ability for a viewer to watch TV and film content whenever and wherever they choose across devices (Smart TV, connected device, tablet, mobile device or computer</a:t>
            </a:r>
            <a:r>
              <a:rPr lang="en-US" sz="1600" i="1" dirty="0"/>
              <a:t>). </a:t>
            </a:r>
            <a:r>
              <a:rPr lang="en-US" sz="1600" dirty="0"/>
              <a:t>Content can be accessed through either a broadcast or cable programmer (via MVPD authentication/user log-in) or an MVPD app (like Comcast Xfinity &amp; Spectrum TV).</a:t>
            </a:r>
            <a:endParaRPr lang="en-US" sz="1600" dirty="0">
              <a:latin typeface="Trebuchet MS" pitchFamily="34" charset="0"/>
            </a:endParaRPr>
          </a:p>
          <a:p>
            <a:endParaRPr lang="en-US" sz="1600" dirty="0">
              <a:latin typeface="Trebuchet MS" pitchFamily="34" charset="0"/>
            </a:endParaRPr>
          </a:p>
          <a:p>
            <a:pPr>
              <a:buNone/>
            </a:pPr>
            <a:endParaRPr lang="en-US" sz="16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61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99491" y="500063"/>
            <a:ext cx="8345019" cy="571500"/>
          </a:xfrm>
        </p:spPr>
        <p:txBody>
          <a:bodyPr/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600" spc="-100" dirty="0">
                <a:latin typeface="Trebuchet MS"/>
                <a:ea typeface="+mj-ea"/>
                <a:cs typeface="Trebuchet MS"/>
              </a:rPr>
              <a:t>TV Everywhere (Via MVPD Authentication) – 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600" spc="-100" dirty="0">
                <a:latin typeface="Trebuchet MS"/>
                <a:ea typeface="+mj-ea"/>
                <a:cs typeface="Trebuchet MS"/>
              </a:rPr>
              <a:t>What You Need To Know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9141" y="1219200"/>
            <a:ext cx="86624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Tx/>
              <a:buAutoNum type="arabicPeriod"/>
            </a:pPr>
            <a:r>
              <a:rPr lang="en-US" sz="2000" b="1" i="1" dirty="0"/>
              <a:t>More Access</a:t>
            </a:r>
            <a:r>
              <a:rPr lang="en-US" sz="2000" dirty="0"/>
              <a:t> </a:t>
            </a:r>
          </a:p>
          <a:p>
            <a:pPr marL="800100" lvl="1" indent="-342900" defTabSz="457200">
              <a:buFont typeface="Wingdings" panose="05000000000000000000" pitchFamily="2" charset="2"/>
              <a:buChar char="ü"/>
            </a:pPr>
            <a:r>
              <a:rPr lang="en-US" sz="1600" dirty="0"/>
              <a:t>There are 61 million TVE users – many of whom are young and ethnically diverse - a 136% increase over the last five years</a:t>
            </a:r>
          </a:p>
          <a:p>
            <a:pPr marL="800100" lvl="1" indent="-342900" defTabSz="457200">
              <a:buFont typeface="Wingdings" panose="05000000000000000000" pitchFamily="2" charset="2"/>
              <a:buChar char="ü"/>
            </a:pPr>
            <a:r>
              <a:rPr lang="en-US" sz="1600" dirty="0"/>
              <a:t>50% of MVPD subscribers use TVE at least on a weekly basis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 defTabSz="457200">
              <a:buFontTx/>
              <a:buAutoNum type="arabicPeriod"/>
            </a:pPr>
            <a:r>
              <a:rPr lang="en-US" sz="2000" b="1" i="1" dirty="0"/>
              <a:t>More Content</a:t>
            </a:r>
          </a:p>
          <a:p>
            <a:pPr marL="800100" lvl="1" indent="-342900" defTabSz="457200">
              <a:buFont typeface="Wingdings" panose="05000000000000000000" pitchFamily="2" charset="2"/>
              <a:buChar char="ü"/>
            </a:pPr>
            <a:r>
              <a:rPr lang="en-US" sz="1600" dirty="0"/>
              <a:t>9.2 billion annual TVE views, a 331% increase over the last five years</a:t>
            </a:r>
          </a:p>
          <a:p>
            <a:pPr marL="342900" indent="-342900" defTabSz="457200">
              <a:buFontTx/>
              <a:buAutoNum type="arabicPeriod"/>
            </a:pPr>
            <a:endParaRPr lang="en-US" sz="1400" dirty="0"/>
          </a:p>
          <a:p>
            <a:pPr marL="342900" indent="-342900" defTabSz="457200">
              <a:buFontTx/>
              <a:buAutoNum type="arabicPeriod"/>
            </a:pPr>
            <a:r>
              <a:rPr lang="en-US" sz="2000" b="1" i="1" dirty="0"/>
              <a:t>More Mobility</a:t>
            </a:r>
          </a:p>
          <a:p>
            <a:pPr marL="800100" lvl="1" indent="-342900" defTabSz="457200">
              <a:buFont typeface="Wingdings" panose="05000000000000000000" pitchFamily="2" charset="2"/>
              <a:buChar char="ü"/>
            </a:pPr>
            <a:r>
              <a:rPr lang="en-US" sz="1600" dirty="0"/>
              <a:t>24% of users access a TVE platform while on a lunch break at work, 21% access while a passenger in a car and 19% access during dinner at home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 defTabSz="457200">
              <a:buFontTx/>
              <a:buAutoNum type="arabicPeriod"/>
            </a:pPr>
            <a:r>
              <a:rPr lang="en-US" sz="2000" b="1" i="1" dirty="0"/>
              <a:t>More Discovery</a:t>
            </a:r>
          </a:p>
          <a:p>
            <a:pPr marL="800100" lvl="1" indent="-342900" defTabSz="457200">
              <a:buFont typeface="Wingdings" panose="05000000000000000000" pitchFamily="2" charset="2"/>
              <a:buChar char="ü"/>
            </a:pPr>
            <a:r>
              <a:rPr lang="en-US" sz="1600" dirty="0"/>
              <a:t>Users browse for programming one-third of the time when they log onto a TVE platform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 defTabSz="457200">
              <a:buFontTx/>
              <a:buAutoNum type="arabicPeriod"/>
            </a:pPr>
            <a:r>
              <a:rPr lang="en-US" sz="2000" b="1" i="1" dirty="0"/>
              <a:t>More Value</a:t>
            </a:r>
          </a:p>
          <a:p>
            <a:pPr marL="914400" lvl="1" indent="-457200" defTabSz="457200">
              <a:buFont typeface="Wingdings" panose="05000000000000000000" pitchFamily="2" charset="2"/>
              <a:buChar char="ü"/>
            </a:pPr>
            <a:r>
              <a:rPr lang="en-US" sz="1600" dirty="0"/>
              <a:t>60% of heavy TVE users consider their MVPD subscription a good or excellent value</a:t>
            </a: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329141" y="6189666"/>
            <a:ext cx="2813553" cy="431798"/>
          </a:xfrm>
          <a:prstGeom prst="rect">
            <a:avLst/>
          </a:prstGeom>
        </p:spPr>
        <p:txBody>
          <a:bodyPr vert="horz"/>
          <a:lstStyle>
            <a:lvl1pPr indent="0">
              <a:spcBef>
                <a:spcPct val="20000"/>
              </a:spcBef>
              <a:buFont typeface="Arial"/>
              <a:buNone/>
              <a:defRPr sz="1100" cap="all" baseline="0"/>
            </a:lvl1pPr>
            <a:lvl2pPr indent="0">
              <a:spcBef>
                <a:spcPct val="20000"/>
              </a:spcBef>
              <a:buFont typeface="Arial"/>
              <a:buNone/>
              <a:defRPr sz="2800"/>
            </a:lvl2pPr>
            <a:lvl3pPr indent="0">
              <a:spcBef>
                <a:spcPct val="20000"/>
              </a:spcBef>
              <a:buFont typeface="Arial"/>
              <a:buNone/>
              <a:defRPr sz="2400"/>
            </a:lvl3pPr>
            <a:lvl4pPr indent="0">
              <a:spcBef>
                <a:spcPct val="20000"/>
              </a:spcBef>
              <a:buFont typeface="Arial"/>
              <a:buNone/>
              <a:defRPr sz="2000"/>
            </a:lvl4pPr>
            <a:lvl5pPr indent="0">
              <a:spcBef>
                <a:spcPct val="20000"/>
              </a:spcBef>
              <a:buFont typeface="Arial"/>
              <a:buNone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VAB: Tailor-Made Television</a:t>
            </a:r>
          </a:p>
        </p:txBody>
      </p:sp>
    </p:spTree>
    <p:extLst>
      <p:ext uri="{BB962C8B-B14F-4D97-AF65-F5344CB8AC3E}">
        <p14:creationId xmlns:p14="http://schemas.microsoft.com/office/powerpoint/2010/main" val="40102049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>
          <a:defRPr sz="1300" dirty="0" smtClean="0">
            <a:solidFill>
              <a:srgbClr val="3775A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3001</Words>
  <Application>Microsoft Office PowerPoint</Application>
  <PresentationFormat>On-screen Show (4:3)</PresentationFormat>
  <Paragraphs>298</Paragraphs>
  <Slides>34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Times New Roman</vt:lpstr>
      <vt:lpstr>Trade Gothic LT Std</vt:lpstr>
      <vt:lpstr>Trade Gothic LT Std Light</vt:lpstr>
      <vt:lpstr>Trebuchet MS</vt:lpstr>
      <vt:lpstr>Wingdings</vt:lpstr>
      <vt:lpstr>1_Office Theme</vt:lpstr>
      <vt:lpstr>Custom Design</vt:lpstr>
      <vt:lpstr>1_Custom Design</vt:lpstr>
      <vt:lpstr>2_Custom Design</vt:lpstr>
      <vt:lpstr>PowerPoint Presentation</vt:lpstr>
      <vt:lpstr>PowerPoint Presentation</vt:lpstr>
      <vt:lpstr>There Are Three Main Ways A Viewer Can Watch TV Content Outside Of A Live Airing</vt:lpstr>
      <vt:lpstr>First, It Should Be Noted That Live TV Remains The Reigning Champ Of TV Viewing Time, Regardless Of The Time Of Day</vt:lpstr>
      <vt:lpstr>PowerPoint Presentation</vt:lpstr>
      <vt:lpstr>Despite All Of The Options Consumers Have, Half Of Time-Shifted Viewing Is Through MVPDs Via DVR, Set-Top VOD And TV Everywhere</vt:lpstr>
      <vt:lpstr>Consumers’ Appetite for Premium Content is Strong and is the Driving Force Behind Increased Use of Time-Shifting Methods</vt:lpstr>
      <vt:lpstr>There Are Three Main Ways A Viewer Can Watch TV Content Outside Of A Live Airing</vt:lpstr>
      <vt:lpstr>PowerPoint Presentation</vt:lpstr>
      <vt:lpstr>PowerPoint Presentation</vt:lpstr>
      <vt:lpstr>“TV Everywhere” Encompasses A Range Of Content, From Live TV &amp; Exclusive Content To Current &amp; Past-Season Libraries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Jason Wiese</cp:lastModifiedBy>
  <cp:revision>309</cp:revision>
  <cp:lastPrinted>2018-03-08T17:35:47Z</cp:lastPrinted>
  <dcterms:created xsi:type="dcterms:W3CDTF">2018-02-27T19:55:40Z</dcterms:created>
  <dcterms:modified xsi:type="dcterms:W3CDTF">2018-08-10T15:52:10Z</dcterms:modified>
</cp:coreProperties>
</file>