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.xml" ContentType="application/vnd.openxmlformats-officedocument.drawingml.chartshapes+xml"/>
  <Override PartName="/ppt/charts/chart17.xml" ContentType="application/vnd.openxmlformats-officedocument.drawingml.chart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9" r:id="rId3"/>
  </p:sldMasterIdLst>
  <p:notesMasterIdLst>
    <p:notesMasterId r:id="rId31"/>
  </p:notesMasterIdLst>
  <p:sldIdLst>
    <p:sldId id="257" r:id="rId4"/>
    <p:sldId id="285" r:id="rId5"/>
    <p:sldId id="293" r:id="rId6"/>
    <p:sldId id="260" r:id="rId7"/>
    <p:sldId id="261" r:id="rId8"/>
    <p:sldId id="262" r:id="rId9"/>
    <p:sldId id="263" r:id="rId10"/>
    <p:sldId id="295" r:id="rId11"/>
    <p:sldId id="280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89" r:id="rId21"/>
    <p:sldId id="286" r:id="rId22"/>
    <p:sldId id="287" r:id="rId23"/>
    <p:sldId id="275" r:id="rId24"/>
    <p:sldId id="276" r:id="rId25"/>
    <p:sldId id="297" r:id="rId26"/>
    <p:sldId id="296" r:id="rId27"/>
    <p:sldId id="291" r:id="rId28"/>
    <p:sldId id="298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7F1"/>
    <a:srgbClr val="C3D7E7"/>
    <a:srgbClr val="508ABA"/>
    <a:srgbClr val="FDE2CB"/>
    <a:srgbClr val="FAB982"/>
    <a:srgbClr val="DCF4EC"/>
    <a:srgbClr val="B6E8D7"/>
    <a:srgbClr val="50C8A0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6" autoAdjust="0"/>
    <p:restoredTop sz="94660"/>
  </p:normalViewPr>
  <p:slideViewPr>
    <p:cSldViewPr>
      <p:cViewPr varScale="1">
        <p:scale>
          <a:sx n="87" d="100"/>
          <a:sy n="87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i="0" u="none" strike="noStrike" baseline="0" dirty="0"/>
              <a:t>Share of Total TV Viewing Time: </a:t>
            </a:r>
            <a:r>
              <a:rPr lang="en-US" sz="1400" b="1" i="0" u="none" strike="noStrike" baseline="0" dirty="0" smtClean="0"/>
              <a:t>Live TV vs. Time-Shifted TV</a:t>
            </a:r>
            <a:endParaRPr lang="en-US" sz="1400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2083333333333333"/>
          <c:y val="0.16562499999999999"/>
          <c:w val="0.76637450787401573"/>
          <c:h val="0.643447588582677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TV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Total Viewing</c:v>
                </c:pt>
                <c:pt idx="1">
                  <c:v>Primetime Content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0.84</c:v>
                </c:pt>
                <c:pt idx="1">
                  <c:v>0.747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08-4AE7-967C-39A4304BCF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Time-Shifting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4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Total Viewing</c:v>
                </c:pt>
                <c:pt idx="1">
                  <c:v>Primetime Content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0.16</c:v>
                </c:pt>
                <c:pt idx="1">
                  <c:v>0.254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08-4AE7-967C-39A4304BC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690816"/>
        <c:axId val="102692352"/>
      </c:barChart>
      <c:catAx>
        <c:axId val="10269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2692352"/>
        <c:crosses val="autoZero"/>
        <c:auto val="1"/>
        <c:lblAlgn val="ctr"/>
        <c:lblOffset val="100"/>
        <c:noMultiLvlLbl val="0"/>
      </c:catAx>
      <c:valAx>
        <c:axId val="1026923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26908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9.3015499923251213E-2"/>
                  <c:y val="-0.33689361520027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DC-4E3F-8C5D-5DF79B935EE2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833668039447486E-3"/>
                  <c:y val="-0.14354116740842177"/>
                </c:manualLayout>
              </c:layout>
              <c:spPr/>
              <c:txPr>
                <a:bodyPr/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83-4087-A7BC-34E22D4EE3E4}"/>
                </c:ext>
              </c:extLst>
            </c:dLbl>
            <c:dLbl>
              <c:idx val="3"/>
              <c:layout>
                <c:manualLayout>
                  <c:x val="0.10008860112644452"/>
                  <c:y val="5.795104416295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DC-4E3F-8C5D-5DF79B935E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prstClr val="whit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White, Non-Hispanic</c:v>
                </c:pt>
                <c:pt idx="1">
                  <c:v>Native American</c:v>
                </c:pt>
                <c:pt idx="2">
                  <c:v>Asian</c:v>
                </c:pt>
                <c:pt idx="3">
                  <c:v>Hispanic</c:v>
                </c:pt>
                <c:pt idx="4">
                  <c:v>Black, Non-Hispanic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0.76429999999999998</c:v>
                </c:pt>
                <c:pt idx="1">
                  <c:v>9.4999999999999998E-3</c:v>
                </c:pt>
                <c:pt idx="2">
                  <c:v>1.8700000000000001E-2</c:v>
                </c:pt>
                <c:pt idx="3">
                  <c:v>0.1041</c:v>
                </c:pt>
                <c:pt idx="4">
                  <c:v>0.10829999999999999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E4-4498-817D-BA635F1C9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941052216096816"/>
          <c:y val="0.11202841492639505"/>
          <c:w val="0.36001396744574943"/>
          <c:h val="0.73246490927764218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90200445434363"/>
          <c:y val="2.6315789473684216E-2"/>
          <c:w val="0.83407572383073492"/>
          <c:h val="0.95215311004784686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08ABA"/>
            </a:solidFill>
            <a:ln w="871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  <a:ln w="8710">
                <a:noFill/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1B-4CBD-AE24-3FB0B2C06AE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71B-4CBD-AE24-3FB0B2C06AEC}"/>
              </c:ext>
            </c:extLst>
          </c:dPt>
          <c:dPt>
            <c:idx val="2"/>
            <c:invertIfNegative val="0"/>
            <c:bubble3D val="0"/>
            <c:spPr>
              <a:solidFill>
                <a:srgbClr val="50C8A0"/>
              </a:solidFill>
              <a:ln w="8710">
                <a:noFill/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BB5-428C-B6C7-F42CD37A35A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2BB5-428C-B6C7-F42CD37A35A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54:25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1B-4CBD-AE24-3FB0B2C06A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39:47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1B-4CBD-AE24-3FB0B2C06AE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13:45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B5-428C-B6C7-F42CD37A35A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9:15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B5-428C-B6C7-F42CD37A35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DVR</c:v>
                </c:pt>
                <c:pt idx="1">
                  <c:v>Non-DVR</c:v>
                </c:pt>
                <c:pt idx="2">
                  <c:v>DVR</c:v>
                </c:pt>
                <c:pt idx="3">
                  <c:v>Non-DVR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4"/>
                <c:pt idx="0">
                  <c:v>54.25</c:v>
                </c:pt>
                <c:pt idx="1">
                  <c:v>39.47</c:v>
                </c:pt>
                <c:pt idx="2">
                  <c:v>13.45</c:v>
                </c:pt>
                <c:pt idx="3">
                  <c:v>9.15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71B-4CBD-AE24-3FB0B2C06A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172160"/>
        <c:axId val="36048896"/>
      </c:barChart>
      <c:catAx>
        <c:axId val="36172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34" b="1" i="0" u="none" strike="noStrike" baseline="0">
                <a:solidFill>
                  <a:schemeClr val="tx1"/>
                </a:solidFill>
                <a:latin typeface="Trebuchet MS" pitchFamily="34" charset="0"/>
                <a:ea typeface="Arial"/>
                <a:cs typeface="Arial"/>
              </a:defRPr>
            </a:pPr>
            <a:endParaRPr lang="en-US"/>
          </a:p>
        </c:txPr>
        <c:crossAx val="36048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048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6172160"/>
        <c:crosses val="autoZero"/>
        <c:crossBetween val="between"/>
      </c:valAx>
      <c:spPr>
        <a:noFill/>
        <a:ln w="174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90200445434363"/>
          <c:y val="2.6315789473684216E-2"/>
          <c:w val="0.83407572383073492"/>
          <c:h val="0.95215311004784686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08ABA"/>
            </a:solidFill>
            <a:ln w="871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50C8A0"/>
              </a:solidFill>
              <a:ln w="8710">
                <a:noFill/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1B-4CBD-AE24-3FB0B2C06AE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71B-4CBD-AE24-3FB0B2C06AEC}"/>
              </c:ext>
            </c:extLst>
          </c:dPt>
          <c:dPt>
            <c:idx val="2"/>
            <c:invertIfNegative val="0"/>
            <c:bubble3D val="0"/>
            <c:spPr>
              <a:solidFill>
                <a:srgbClr val="50C8A0"/>
              </a:solidFill>
              <a:ln w="8710">
                <a:noFill/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F03-492B-B4A1-1901A9BF649D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F03-492B-B4A1-1901A9BF649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51:46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1B-4CBD-AE24-3FB0B2C06A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40:42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1B-4CBD-AE24-3FB0B2C06AE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13:08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03-492B-B4A1-1901A9BF649D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10:03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03-492B-B4A1-1901A9BF649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DVR</c:v>
                </c:pt>
                <c:pt idx="1">
                  <c:v>Non-DVR</c:v>
                </c:pt>
                <c:pt idx="2">
                  <c:v>DVR</c:v>
                </c:pt>
                <c:pt idx="3">
                  <c:v>Non-DVR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4"/>
                <c:pt idx="0">
                  <c:v>51.46</c:v>
                </c:pt>
                <c:pt idx="1">
                  <c:v>40.42</c:v>
                </c:pt>
                <c:pt idx="2">
                  <c:v>13.08</c:v>
                </c:pt>
                <c:pt idx="3">
                  <c:v>10.029999999999999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71B-4CBD-AE24-3FB0B2C06A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088832"/>
        <c:axId val="36182656"/>
      </c:barChart>
      <c:catAx>
        <c:axId val="3608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34" b="1" i="0" u="none" strike="noStrike" baseline="0">
                <a:solidFill>
                  <a:schemeClr val="tx1"/>
                </a:solidFill>
                <a:latin typeface="Trebuchet MS" pitchFamily="34" charset="0"/>
                <a:ea typeface="Arial"/>
                <a:cs typeface="Arial"/>
              </a:defRPr>
            </a:pPr>
            <a:endParaRPr lang="en-US"/>
          </a:p>
        </c:txPr>
        <c:crossAx val="361826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18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6088832"/>
        <c:crosses val="autoZero"/>
        <c:crossBetween val="between"/>
      </c:valAx>
      <c:spPr>
        <a:noFill/>
        <a:ln w="174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9423837490219E-2"/>
          <c:y val="6.2069720516736301E-2"/>
          <c:w val="0.89741804825537252"/>
          <c:h val="0.71029053327470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P2-11</c:v>
                </c:pt>
                <c:pt idx="1">
                  <c:v>P12-17</c:v>
                </c:pt>
                <c:pt idx="2">
                  <c:v>P18-24</c:v>
                </c:pt>
                <c:pt idx="3">
                  <c:v>P25-34</c:v>
                </c:pt>
                <c:pt idx="4">
                  <c:v>P35-49</c:v>
                </c:pt>
                <c:pt idx="5">
                  <c:v>P50+</c:v>
                </c:pt>
                <c:pt idx="6">
                  <c:v>F18-49</c:v>
                </c:pt>
                <c:pt idx="7">
                  <c:v>M18-49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0.86</c:v>
                </c:pt>
                <c:pt idx="1">
                  <c:v>0.85</c:v>
                </c:pt>
                <c:pt idx="2">
                  <c:v>0.86</c:v>
                </c:pt>
                <c:pt idx="3">
                  <c:v>0.83</c:v>
                </c:pt>
                <c:pt idx="4">
                  <c:v>0.82</c:v>
                </c:pt>
                <c:pt idx="5">
                  <c:v>0.85</c:v>
                </c:pt>
                <c:pt idx="6">
                  <c:v>0.81</c:v>
                </c:pt>
                <c:pt idx="7">
                  <c:v>0.84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0B-46D2-87C7-EBA6A64547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Playback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P2-11</c:v>
                </c:pt>
                <c:pt idx="1">
                  <c:v>P12-17</c:v>
                </c:pt>
                <c:pt idx="2">
                  <c:v>P18-24</c:v>
                </c:pt>
                <c:pt idx="3">
                  <c:v>P25-34</c:v>
                </c:pt>
                <c:pt idx="4">
                  <c:v>P35-49</c:v>
                </c:pt>
                <c:pt idx="5">
                  <c:v>P50+</c:v>
                </c:pt>
                <c:pt idx="6">
                  <c:v>F18-49</c:v>
                </c:pt>
                <c:pt idx="7">
                  <c:v>M18-49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0.14000000000000001</c:v>
                </c:pt>
                <c:pt idx="1">
                  <c:v>0.15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0.18</c:v>
                </c:pt>
                <c:pt idx="5">
                  <c:v>0.15</c:v>
                </c:pt>
                <c:pt idx="6">
                  <c:v>0.19</c:v>
                </c:pt>
                <c:pt idx="7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0B-46D2-87C7-EBA6A6454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591488"/>
        <c:axId val="36593024"/>
      </c:barChart>
      <c:catAx>
        <c:axId val="3659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93024"/>
        <c:crosses val="autoZero"/>
        <c:auto val="1"/>
        <c:lblAlgn val="ctr"/>
        <c:lblOffset val="100"/>
        <c:noMultiLvlLbl val="0"/>
      </c:catAx>
      <c:valAx>
        <c:axId val="36593024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659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122993272938901"/>
          <c:y val="0.89092165009709456"/>
          <c:w val="0.17754013454122214"/>
          <c:h val="6.389207341727951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9423837490219E-2"/>
          <c:y val="6.2069720516736301E-2"/>
          <c:w val="0.89741804825537252"/>
          <c:h val="0.71029053327470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P2-11</c:v>
                </c:pt>
                <c:pt idx="1">
                  <c:v>P12-17</c:v>
                </c:pt>
                <c:pt idx="2">
                  <c:v>P18-24</c:v>
                </c:pt>
                <c:pt idx="3">
                  <c:v>P25-34</c:v>
                </c:pt>
                <c:pt idx="4">
                  <c:v>P35-49</c:v>
                </c:pt>
                <c:pt idx="5">
                  <c:v>P50+</c:v>
                </c:pt>
                <c:pt idx="6">
                  <c:v>F18-49</c:v>
                </c:pt>
                <c:pt idx="7">
                  <c:v>M18-49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0.78</c:v>
                </c:pt>
                <c:pt idx="1">
                  <c:v>0.75</c:v>
                </c:pt>
                <c:pt idx="2">
                  <c:v>0.76</c:v>
                </c:pt>
                <c:pt idx="3">
                  <c:v>0.69</c:v>
                </c:pt>
                <c:pt idx="4">
                  <c:v>0.68</c:v>
                </c:pt>
                <c:pt idx="5">
                  <c:v>0.74</c:v>
                </c:pt>
                <c:pt idx="6">
                  <c:v>0.66</c:v>
                </c:pt>
                <c:pt idx="7">
                  <c:v>0.73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0B-46D2-87C7-EBA6A64547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Playback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P2-11</c:v>
                </c:pt>
                <c:pt idx="1">
                  <c:v>P12-17</c:v>
                </c:pt>
                <c:pt idx="2">
                  <c:v>P18-24</c:v>
                </c:pt>
                <c:pt idx="3">
                  <c:v>P25-34</c:v>
                </c:pt>
                <c:pt idx="4">
                  <c:v>P35-49</c:v>
                </c:pt>
                <c:pt idx="5">
                  <c:v>P50+</c:v>
                </c:pt>
                <c:pt idx="6">
                  <c:v>F18-49</c:v>
                </c:pt>
                <c:pt idx="7">
                  <c:v>M18-49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0.22</c:v>
                </c:pt>
                <c:pt idx="1">
                  <c:v>0.25</c:v>
                </c:pt>
                <c:pt idx="2">
                  <c:v>0.24</c:v>
                </c:pt>
                <c:pt idx="3">
                  <c:v>0.31</c:v>
                </c:pt>
                <c:pt idx="4">
                  <c:v>0.32</c:v>
                </c:pt>
                <c:pt idx="5">
                  <c:v>0.26</c:v>
                </c:pt>
                <c:pt idx="6">
                  <c:v>0.34</c:v>
                </c:pt>
                <c:pt idx="7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0B-46D2-87C7-EBA6A6454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306944"/>
        <c:axId val="36308480"/>
      </c:barChart>
      <c:catAx>
        <c:axId val="3630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08480"/>
        <c:crosses val="autoZero"/>
        <c:auto val="1"/>
        <c:lblAlgn val="ctr"/>
        <c:lblOffset val="100"/>
        <c:noMultiLvlLbl val="0"/>
      </c:catAx>
      <c:valAx>
        <c:axId val="36308480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630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9423837490219E-2"/>
          <c:y val="6.2069720516736301E-2"/>
          <c:w val="0.89741804825537252"/>
          <c:h val="0.71029053327470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P18-24</c:v>
                </c:pt>
                <c:pt idx="1">
                  <c:v>P18-49</c:v>
                </c:pt>
                <c:pt idx="2">
                  <c:v>P25-34</c:v>
                </c:pt>
                <c:pt idx="3">
                  <c:v>P35-49</c:v>
                </c:pt>
                <c:pt idx="4">
                  <c:v>P25-54</c:v>
                </c:pt>
                <c:pt idx="5">
                  <c:v>P50+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0.77</c:v>
                </c:pt>
                <c:pt idx="1">
                  <c:v>0.7</c:v>
                </c:pt>
                <c:pt idx="2">
                  <c:v>0.7</c:v>
                </c:pt>
                <c:pt idx="3">
                  <c:v>0.69</c:v>
                </c:pt>
                <c:pt idx="4">
                  <c:v>0.71</c:v>
                </c:pt>
                <c:pt idx="5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0B-46D2-87C7-EBA6A64547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Playback</c:v>
                </c:pt>
              </c:strCache>
            </c:strRef>
          </c:tx>
          <c:spPr>
            <a:solidFill>
              <a:srgbClr val="50C8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P18-24</c:v>
                </c:pt>
                <c:pt idx="1">
                  <c:v>P18-49</c:v>
                </c:pt>
                <c:pt idx="2">
                  <c:v>P25-34</c:v>
                </c:pt>
                <c:pt idx="3">
                  <c:v>P35-49</c:v>
                </c:pt>
                <c:pt idx="4">
                  <c:v>P25-54</c:v>
                </c:pt>
                <c:pt idx="5">
                  <c:v>P50+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0.23</c:v>
                </c:pt>
                <c:pt idx="1">
                  <c:v>0.3</c:v>
                </c:pt>
                <c:pt idx="2">
                  <c:v>0.3</c:v>
                </c:pt>
                <c:pt idx="3">
                  <c:v>0.31</c:v>
                </c:pt>
                <c:pt idx="4">
                  <c:v>0.28999999999999998</c:v>
                </c:pt>
                <c:pt idx="5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0B-46D2-87C7-EBA6A6454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353536"/>
        <c:axId val="36355072"/>
      </c:barChart>
      <c:catAx>
        <c:axId val="3635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5072"/>
        <c:crosses val="autoZero"/>
        <c:auto val="1"/>
        <c:lblAlgn val="ctr"/>
        <c:lblOffset val="100"/>
        <c:noMultiLvlLbl val="0"/>
      </c:catAx>
      <c:valAx>
        <c:axId val="3635507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635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332200400811E-2"/>
          <c:y val="0.4211426877603659"/>
          <c:w val="0.91340434192340958"/>
          <c:h val="0.41791615414516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2Q15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P18+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  <c:pt idx="4">
                  <c:v>P50-64</c:v>
                </c:pt>
                <c:pt idx="5">
                  <c:v>P65+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24.45</c:v>
                </c:pt>
                <c:pt idx="1">
                  <c:v>13.41</c:v>
                </c:pt>
                <c:pt idx="2">
                  <c:v>21.19</c:v>
                </c:pt>
                <c:pt idx="3">
                  <c:v>25.3</c:v>
                </c:pt>
                <c:pt idx="4">
                  <c:v>28.2</c:v>
                </c:pt>
                <c:pt idx="5">
                  <c:v>27.51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F7-4E4E-B44D-70A8DF3392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2Q16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P18+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  <c:pt idx="4">
                  <c:v>P50-64</c:v>
                </c:pt>
                <c:pt idx="5">
                  <c:v>P65+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24.09</c:v>
                </c:pt>
                <c:pt idx="1">
                  <c:v>12.09</c:v>
                </c:pt>
                <c:pt idx="2">
                  <c:v>18.54</c:v>
                </c:pt>
                <c:pt idx="3">
                  <c:v>25.11</c:v>
                </c:pt>
                <c:pt idx="4">
                  <c:v>28.07</c:v>
                </c:pt>
                <c:pt idx="5">
                  <c:v>28.13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27-4C5A-9C03-134DF4C6CE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2Q17</c:v>
                </c:pt>
              </c:strCache>
            </c:strRef>
          </c:tx>
          <c:spPr>
            <a:solidFill>
              <a:srgbClr val="FAB982"/>
            </a:solidFill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P18+</c:v>
                </c:pt>
                <c:pt idx="1">
                  <c:v>P18-24</c:v>
                </c:pt>
                <c:pt idx="2">
                  <c:v>P25-34</c:v>
                </c:pt>
                <c:pt idx="3">
                  <c:v>P35-49</c:v>
                </c:pt>
                <c:pt idx="4">
                  <c:v>P50-64</c:v>
                </c:pt>
                <c:pt idx="5">
                  <c:v>P65+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24.27</c:v>
                </c:pt>
                <c:pt idx="1">
                  <c:v>11.07</c:v>
                </c:pt>
                <c:pt idx="2">
                  <c:v>17.260000000000002</c:v>
                </c:pt>
                <c:pt idx="3">
                  <c:v>23.44</c:v>
                </c:pt>
                <c:pt idx="4">
                  <c:v>29.29</c:v>
                </c:pt>
                <c:pt idx="5">
                  <c:v>31.47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27-4C5A-9C03-134DF4C6CE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6498816"/>
        <c:axId val="36504704"/>
      </c:barChart>
      <c:catAx>
        <c:axId val="36498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rebuchet MS" panose="020B0603020202020204" pitchFamily="34" charset="0"/>
              </a:defRPr>
            </a:pPr>
            <a:endParaRPr lang="en-US"/>
          </a:p>
        </c:txPr>
        <c:crossAx val="36504704"/>
        <c:crosses val="autoZero"/>
        <c:auto val="1"/>
        <c:lblAlgn val="ctr"/>
        <c:lblOffset val="100"/>
        <c:noMultiLvlLbl val="0"/>
      </c:catAx>
      <c:valAx>
        <c:axId val="36504704"/>
        <c:scaling>
          <c:orientation val="minMax"/>
        </c:scaling>
        <c:delete val="1"/>
        <c:axPos val="l"/>
        <c:numFmt formatCode="h:mm;@" sourceLinked="0"/>
        <c:majorTickMark val="out"/>
        <c:minorTickMark val="none"/>
        <c:tickLblPos val="nextTo"/>
        <c:crossAx val="364988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508ABA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790-4DEF-BFA2-C13C0B264DC2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790-4DEF-BFA2-C13C0B264DC2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90-4DEF-BFA2-C13C0B264DC2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790-4DEF-BFA2-C13C0B264DC2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90-4DEF-BFA2-C13C0B264DC2}"/>
              </c:ext>
            </c:extLst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790-4DEF-BFA2-C13C0B264DC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Less Than 30 Min.</c:v>
                </c:pt>
                <c:pt idx="1">
                  <c:v>30 Min. - 1 Hour</c:v>
                </c:pt>
                <c:pt idx="2">
                  <c:v>1-2 Hours</c:v>
                </c:pt>
                <c:pt idx="3">
                  <c:v>2-3 Hours</c:v>
                </c:pt>
                <c:pt idx="4">
                  <c:v>3-4 Hours</c:v>
                </c:pt>
                <c:pt idx="5">
                  <c:v>4-5 Hours</c:v>
                </c:pt>
                <c:pt idx="6">
                  <c:v>5+ Hours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0.1616766467065868</c:v>
                </c:pt>
                <c:pt idx="1">
                  <c:v>0.1586826347305389</c:v>
                </c:pt>
                <c:pt idx="2">
                  <c:v>0.32335329341317359</c:v>
                </c:pt>
                <c:pt idx="3">
                  <c:v>0.1676646706586826</c:v>
                </c:pt>
                <c:pt idx="4">
                  <c:v>9.2814371257485012E-2</c:v>
                </c:pt>
                <c:pt idx="5">
                  <c:v>4.6407185628742506E-2</c:v>
                </c:pt>
                <c:pt idx="6">
                  <c:v>4.9401197604790406E-2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5C-46D9-9292-DB3F02298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4748537125505568"/>
          <c:y val="0.28336392716535436"/>
          <c:w val="0.21931485476576959"/>
          <c:h val="0.4832721456692913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08925323391307"/>
          <c:y val="4.9911636302714273E-2"/>
          <c:w val="0.53654622647222194"/>
          <c:h val="0.9357171214360355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viwering</c:v>
                </c:pt>
              </c:strCache>
            </c:strRef>
          </c:tx>
          <c:dPt>
            <c:idx val="0"/>
            <c:bubble3D val="0"/>
            <c:spPr>
              <a:solidFill>
                <a:srgbClr val="508AB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97-43D1-8003-698700260C1C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697-43D1-8003-698700260C1C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97-43D1-8003-698700260C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97-43D1-8003-698700260C1C}"/>
              </c:ext>
            </c:extLst>
          </c:dPt>
          <c:dPt>
            <c:idx val="4"/>
            <c:bubble3D val="0"/>
            <c:spPr>
              <a:solidFill>
                <a:srgbClr val="FFFF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697-43D1-8003-698700260C1C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697-43D1-8003-698700260C1C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97-43D1-8003-698700260C1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0C6-46CC-ACB0-6738ACB174E3}"/>
              </c:ext>
            </c:extLst>
          </c:dPt>
          <c:dLbls>
            <c:dLbl>
              <c:idx val="0"/>
              <c:layout>
                <c:manualLayout>
                  <c:x val="-0.19665099456423016"/>
                  <c:y val="0.11449666590830124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dirty="0">
                        <a:solidFill>
                          <a:schemeClr val="bg1"/>
                        </a:solidFill>
                      </a:rPr>
                      <a:t>Primetime </a:t>
                    </a: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dirty="0">
                        <a:solidFill>
                          <a:schemeClr val="bg1"/>
                        </a:solidFill>
                      </a:rPr>
                      <a:t>39%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97-43D1-8003-698700260C1C}"/>
                </c:ext>
              </c:extLst>
            </c:dLbl>
            <c:dLbl>
              <c:idx val="1"/>
              <c:layout>
                <c:manualLayout>
                  <c:x val="0.26309629265091861"/>
                  <c:y val="-0.17238027670747211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dirty="0">
                        <a:solidFill>
                          <a:schemeClr val="bg1"/>
                        </a:solidFill>
                      </a:rPr>
                      <a:t>“Non-Prime” Dayparts</a:t>
                    </a:r>
                  </a:p>
                  <a:p>
                    <a:pPr>
                      <a:defRPr sz="1600">
                        <a:solidFill>
                          <a:schemeClr val="bg1"/>
                        </a:solidFill>
                      </a:defRPr>
                    </a:pPr>
                    <a:r>
                      <a:rPr lang="en-US" sz="1600" dirty="0">
                        <a:solidFill>
                          <a:schemeClr val="bg1"/>
                        </a:solidFill>
                      </a:rPr>
                      <a:t>61%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387499999999999"/>
                      <c:h val="0.269085123623388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697-43D1-8003-698700260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Primetime</c:v>
                </c:pt>
                <c:pt idx="1">
                  <c:v>"Non-Prime" Dayparts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97-43D1-8003-698700260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87868007320447"/>
          <c:y val="8.4005844306255906E-2"/>
          <c:w val="0.38877417300511213"/>
          <c:h val="0.685711383924594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50C8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97-43D1-8003-698700260C1C}"/>
              </c:ext>
            </c:extLst>
          </c:dPt>
          <c:dPt>
            <c:idx val="1"/>
            <c:bubble3D val="0"/>
            <c:spPr>
              <a:solidFill>
                <a:srgbClr val="FAB98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697-43D1-8003-698700260C1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697-43D1-8003-698700260C1C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697-43D1-8003-698700260C1C}"/>
              </c:ext>
            </c:extLst>
          </c:dPt>
          <c:dPt>
            <c:idx val="4"/>
            <c:bubble3D val="0"/>
            <c:spPr>
              <a:solidFill>
                <a:srgbClr val="FFFF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697-43D1-8003-698700260C1C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697-43D1-8003-698700260C1C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697-43D1-8003-698700260C1C}"/>
              </c:ext>
            </c:extLst>
          </c:dPt>
          <c:dPt>
            <c:idx val="7"/>
            <c:bubble3D val="0"/>
            <c:spPr>
              <a:solidFill>
                <a:srgbClr val="508AB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EA0-430C-929F-86248AC117EA}"/>
              </c:ext>
            </c:extLst>
          </c:dPt>
          <c:dLbls>
            <c:dLbl>
              <c:idx val="0"/>
              <c:layout>
                <c:manualLayout>
                  <c:x val="1.812129325703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97-43D1-8003-698700260C1C}"/>
                </c:ext>
              </c:extLst>
            </c:dLbl>
            <c:dLbl>
              <c:idx val="1"/>
              <c:layout>
                <c:manualLayout>
                  <c:x val="-5.486898884840383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97-43D1-8003-698700260C1C}"/>
                </c:ext>
              </c:extLst>
            </c:dLbl>
            <c:dLbl>
              <c:idx val="2"/>
              <c:layout>
                <c:manualLayout>
                  <c:x val="5.0372327741469063E-3"/>
                  <c:y val="9.5604268431275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97-43D1-8003-698700260C1C}"/>
                </c:ext>
              </c:extLst>
            </c:dLbl>
            <c:dLbl>
              <c:idx val="5"/>
              <c:layout>
                <c:manualLayout>
                  <c:x val="-9.1076621814327463E-2"/>
                  <c:y val="-8.0522423961655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97-43D1-8003-698700260C1C}"/>
                </c:ext>
              </c:extLst>
            </c:dLbl>
            <c:dLbl>
              <c:idx val="6"/>
              <c:layout>
                <c:manualLayout>
                  <c:x val="6.6147064326247127E-3"/>
                  <c:y val="-0.17719188211606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97-43D1-8003-698700260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Evening News</c:v>
                </c:pt>
                <c:pt idx="1">
                  <c:v>Prime Access</c:v>
                </c:pt>
                <c:pt idx="2">
                  <c:v>Morning</c:v>
                </c:pt>
                <c:pt idx="3">
                  <c:v>Early Fringe</c:v>
                </c:pt>
                <c:pt idx="4">
                  <c:v>Overnight</c:v>
                </c:pt>
                <c:pt idx="5">
                  <c:v>Late Fringe</c:v>
                </c:pt>
                <c:pt idx="6">
                  <c:v>Daytime</c:v>
                </c:pt>
                <c:pt idx="7">
                  <c:v>Primetime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0.04</c:v>
                </c:pt>
                <c:pt idx="1">
                  <c:v>0.04</c:v>
                </c:pt>
                <c:pt idx="2">
                  <c:v>0.06</c:v>
                </c:pt>
                <c:pt idx="3">
                  <c:v>0.06</c:v>
                </c:pt>
                <c:pt idx="4">
                  <c:v>0.08</c:v>
                </c:pt>
                <c:pt idx="5">
                  <c:v>0.11</c:v>
                </c:pt>
                <c:pt idx="6">
                  <c:v>0.21</c:v>
                </c:pt>
                <c:pt idx="7">
                  <c:v>0.39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97-43D1-8003-698700260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601798663654953E-2"/>
          <c:y val="0.76441161704674976"/>
          <c:w val="0.85299571898685989"/>
          <c:h val="0.19095094702706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0648369922926"/>
          <c:y val="0.16862770663794313"/>
          <c:w val="0.77714049024237741"/>
          <c:h val="0.74034334763948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All Respondents</c:v>
                </c:pt>
              </c:strCache>
            </c:strRef>
          </c:tx>
          <c:spPr>
            <a:solidFill>
              <a:srgbClr val="50C8A0"/>
            </a:solidFill>
            <a:ln w="9684">
              <a:noFill/>
              <a:prstDash val="solid"/>
            </a:ln>
          </c:spPr>
          <c:invertIfNegative val="0"/>
          <c:dLbls>
            <c:spPr>
              <a:noFill/>
              <a:ln w="1936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Can watch back-to-back</c:v>
                </c:pt>
                <c:pt idx="1">
                  <c:v>Not avail during live airing</c:v>
                </c:pt>
                <c:pt idx="2">
                  <c:v>Takes less time to watch</c:v>
                </c:pt>
                <c:pt idx="3">
                  <c:v>Can pause or rewind</c:v>
                </c:pt>
                <c:pt idx="4">
                  <c:v>Skip Ads</c:v>
                </c:pt>
                <c:pt idx="5">
                  <c:v>See missed episodes</c:v>
                </c:pt>
                <c:pt idx="6">
                  <c:v>Watch when convenient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7"/>
                <c:pt idx="0">
                  <c:v>0.19</c:v>
                </c:pt>
                <c:pt idx="1">
                  <c:v>0.29000000000000031</c:v>
                </c:pt>
                <c:pt idx="2">
                  <c:v>0.33000000000000074</c:v>
                </c:pt>
                <c:pt idx="3">
                  <c:v>0.34</c:v>
                </c:pt>
                <c:pt idx="4">
                  <c:v>0.37000000000000038</c:v>
                </c:pt>
                <c:pt idx="5">
                  <c:v>0.37000000000000038</c:v>
                </c:pt>
                <c:pt idx="6">
                  <c:v>0.60000000000000064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67-4101-9B00-BD9A0F21BBF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508ABA"/>
            </a:solidFill>
            <a:ln w="9684">
              <a:noFill/>
              <a:prstDash val="solid"/>
            </a:ln>
          </c:spPr>
          <c:invertIfNegative val="0"/>
          <c:dLbls>
            <c:spPr>
              <a:noFill/>
              <a:ln w="1936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Can watch back-to-back</c:v>
                </c:pt>
                <c:pt idx="1">
                  <c:v>Not avail during live airing</c:v>
                </c:pt>
                <c:pt idx="2">
                  <c:v>Takes less time to watch</c:v>
                </c:pt>
                <c:pt idx="3">
                  <c:v>Can pause or rewind</c:v>
                </c:pt>
                <c:pt idx="4">
                  <c:v>Skip Ads</c:v>
                </c:pt>
                <c:pt idx="5">
                  <c:v>See missed episodes</c:v>
                </c:pt>
                <c:pt idx="6">
                  <c:v>Watch when convenient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0.24000000000000021</c:v>
                </c:pt>
                <c:pt idx="1">
                  <c:v>0.35000000000000031</c:v>
                </c:pt>
                <c:pt idx="2">
                  <c:v>0.29000000000000031</c:v>
                </c:pt>
                <c:pt idx="3">
                  <c:v>0.33000000000000074</c:v>
                </c:pt>
                <c:pt idx="4">
                  <c:v>0.29000000000000031</c:v>
                </c:pt>
                <c:pt idx="5">
                  <c:v>0.38000000000000062</c:v>
                </c:pt>
                <c:pt idx="6">
                  <c:v>0.58000000000000007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67-4101-9B00-BD9A0F21BB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28256"/>
        <c:axId val="6929792"/>
      </c:barChart>
      <c:catAx>
        <c:axId val="6928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42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6929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92979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6928256"/>
        <c:crosses val="autoZero"/>
        <c:crossBetween val="between"/>
      </c:valAx>
      <c:spPr>
        <a:noFill/>
        <a:ln w="19368">
          <a:noFill/>
        </a:ln>
      </c:spPr>
    </c:plotArea>
    <c:legend>
      <c:legendPos val="r"/>
      <c:layout/>
      <c:overlay val="0"/>
      <c:spPr>
        <a:noFill/>
        <a:ln w="2421">
          <a:noFill/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73" b="1" i="0" u="none" strike="noStrike" baseline="0">
          <a:solidFill>
            <a:schemeClr val="tx1"/>
          </a:solidFill>
          <a:latin typeface="+mj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40" b="1" i="0" u="none" strike="noStrike" baseline="0" dirty="0"/>
              <a:t>Live TV and DVR Time Split by Genre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TV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Sports</c:v>
                </c:pt>
                <c:pt idx="1">
                  <c:v>News</c:v>
                </c:pt>
                <c:pt idx="2">
                  <c:v>Movies</c:v>
                </c:pt>
                <c:pt idx="3">
                  <c:v>Comedy</c:v>
                </c:pt>
                <c:pt idx="4">
                  <c:v>Reality</c:v>
                </c:pt>
                <c:pt idx="5">
                  <c:v>Drama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</c:v>
                </c:pt>
                <c:pt idx="1">
                  <c:v>0.9</c:v>
                </c:pt>
                <c:pt idx="2">
                  <c:v>0.85</c:v>
                </c:pt>
                <c:pt idx="3">
                  <c:v>0.85</c:v>
                </c:pt>
                <c:pt idx="4">
                  <c:v>0.75</c:v>
                </c:pt>
                <c:pt idx="5">
                  <c:v>0.71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41-4FD9-A98B-F004210866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DVR + 15 Days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Sports</c:v>
                </c:pt>
                <c:pt idx="1">
                  <c:v>News</c:v>
                </c:pt>
                <c:pt idx="2">
                  <c:v>Movies</c:v>
                </c:pt>
                <c:pt idx="3">
                  <c:v>Comedy</c:v>
                </c:pt>
                <c:pt idx="4">
                  <c:v>Reality</c:v>
                </c:pt>
                <c:pt idx="5">
                  <c:v>Drama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0.15</c:v>
                </c:pt>
                <c:pt idx="3">
                  <c:v>0.15</c:v>
                </c:pt>
                <c:pt idx="4">
                  <c:v>0.25</c:v>
                </c:pt>
                <c:pt idx="5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41-4FD9-A98B-F00421086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94432"/>
        <c:axId val="37012608"/>
      </c:barChart>
      <c:catAx>
        <c:axId val="369944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7012608"/>
        <c:crosses val="autoZero"/>
        <c:auto val="1"/>
        <c:lblAlgn val="ctr"/>
        <c:lblOffset val="100"/>
        <c:noMultiLvlLbl val="0"/>
      </c:catAx>
      <c:valAx>
        <c:axId val="37012608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369944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b="1" i="0" u="none" strike="noStrike" baseline="0" dirty="0"/>
              <a:t>Genres with Highest Percentage of Time-Shifted DVR Viewing</a:t>
            </a:r>
            <a:endParaRPr lang="en-US" sz="1600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Travel</c:v>
                </c:pt>
                <c:pt idx="1">
                  <c:v>Documentary</c:v>
                </c:pt>
                <c:pt idx="2">
                  <c:v>Foreign Language</c:v>
                </c:pt>
                <c:pt idx="3">
                  <c:v>Variety</c:v>
                </c:pt>
                <c:pt idx="4">
                  <c:v>Science Fiction/Fantasy</c:v>
                </c:pt>
                <c:pt idx="5">
                  <c:v>Reality</c:v>
                </c:pt>
                <c:pt idx="6">
                  <c:v>Drama</c:v>
                </c:pt>
                <c:pt idx="7">
                  <c:v>Action/Adventure</c:v>
                </c:pt>
                <c:pt idx="8">
                  <c:v>Soap Opera</c:v>
                </c:pt>
                <c:pt idx="9">
                  <c:v>Thriller/Horror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0.16</c:v>
                </c:pt>
                <c:pt idx="1">
                  <c:v>0.16</c:v>
                </c:pt>
                <c:pt idx="2">
                  <c:v>0.17</c:v>
                </c:pt>
                <c:pt idx="3">
                  <c:v>0.18</c:v>
                </c:pt>
                <c:pt idx="4">
                  <c:v>0.25</c:v>
                </c:pt>
                <c:pt idx="5">
                  <c:v>0.25</c:v>
                </c:pt>
                <c:pt idx="6">
                  <c:v>0.28999999999999998</c:v>
                </c:pt>
                <c:pt idx="7">
                  <c:v>0.31</c:v>
                </c:pt>
                <c:pt idx="8">
                  <c:v>0.34</c:v>
                </c:pt>
                <c:pt idx="9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91-4648-A06A-3A7C41828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28864"/>
        <c:axId val="43811584"/>
      </c:barChart>
      <c:catAx>
        <c:axId val="43428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3811584"/>
        <c:crosses val="autoZero"/>
        <c:auto val="1"/>
        <c:lblAlgn val="ctr"/>
        <c:lblOffset val="100"/>
        <c:noMultiLvlLbl val="0"/>
      </c:catAx>
      <c:valAx>
        <c:axId val="4381158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4342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DVR Users:</a:t>
            </a:r>
          </a:p>
          <a:p>
            <a:pPr>
              <a:defRPr sz="1600"/>
            </a:pPr>
            <a:r>
              <a:rPr lang="en-US" sz="1600" dirty="0"/>
              <a:t>Percent Who Agree</a:t>
            </a:r>
            <a:endParaRPr lang="en-US" sz="1600" baseline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8607196096671112E-2"/>
          <c:y val="0.14095324803149606"/>
          <c:w val="0.96278560780665778"/>
          <c:h val="0.68807258858267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TV is Pure Entertainment</c:v>
                </c:pt>
                <c:pt idx="1">
                  <c:v>TV is a good escape</c:v>
                </c:pt>
                <c:pt idx="2">
                  <c:v>TV relaxes me</c:v>
                </c:pt>
                <c:pt idx="3">
                  <c:v>TV keeps me informed/up to date </c:v>
                </c:pt>
                <c:pt idx="4">
                  <c:v>TV puts me in a good mood</c:v>
                </c:pt>
                <c:pt idx="5">
                  <c:v>TV is a Good Source of Learning</c:v>
                </c:pt>
                <c:pt idx="6">
                  <c:v>TV keeps me up-to-date with the latest styles and trends</c:v>
                </c:pt>
                <c:pt idx="7">
                  <c:v>Advertising on TV provides me with useful information about new products and services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0.82279999999999998</c:v>
                </c:pt>
                <c:pt idx="1">
                  <c:v>0.73009999999999997</c:v>
                </c:pt>
                <c:pt idx="2">
                  <c:v>0.65810000000000002</c:v>
                </c:pt>
                <c:pt idx="3">
                  <c:v>0.6512</c:v>
                </c:pt>
                <c:pt idx="4">
                  <c:v>0.57379999999999998</c:v>
                </c:pt>
                <c:pt idx="5">
                  <c:v>0.57189999999999996</c:v>
                </c:pt>
                <c:pt idx="6">
                  <c:v>0.54710000000000003</c:v>
                </c:pt>
                <c:pt idx="7">
                  <c:v>0.54400000000000004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9E-4557-8947-20DFA7139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00416"/>
        <c:axId val="43102208"/>
      </c:barChart>
      <c:catAx>
        <c:axId val="4310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43102208"/>
        <c:crosses val="autoZero"/>
        <c:auto val="1"/>
        <c:lblAlgn val="ctr"/>
        <c:lblOffset val="100"/>
        <c:noMultiLvlLbl val="0"/>
      </c:catAx>
      <c:valAx>
        <c:axId val="43102208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43100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How is Your Time Shifted Viewing Distributed?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42-4142-BD8F-A806D78872BE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42-4142-BD8F-A806D78872BE}"/>
              </c:ext>
            </c:extLst>
          </c:dPt>
          <c:dPt>
            <c:idx val="2"/>
            <c:bubble3D val="0"/>
            <c:spPr>
              <a:solidFill>
                <a:srgbClr val="54B3D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242-4142-BD8F-A806D78872B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242-4142-BD8F-A806D78872B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242-4142-BD8F-A806D78872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242-4142-BD8F-A806D78872BE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242-4142-BD8F-A806D78872BE}"/>
              </c:ext>
            </c:extLst>
          </c:dPt>
          <c:dLbls>
            <c:dLbl>
              <c:idx val="0"/>
              <c:layout>
                <c:manualLayout>
                  <c:x val="-0.1166662565616798"/>
                  <c:y val="0.1333198818897637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DVR</a:t>
                    </a:r>
                  </a:p>
                  <a:p>
                    <a:r>
                      <a:rPr lang="en-US" sz="1600" dirty="0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42-4142-BD8F-A806D78872BE}"/>
                </c:ext>
              </c:extLst>
            </c:dLbl>
            <c:dLbl>
              <c:idx val="1"/>
              <c:layout>
                <c:manualLayout>
                  <c:x val="-0.16839909926031973"/>
                  <c:y val="-0.12761296528274874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Set-Top VOD</a:t>
                    </a:r>
                  </a:p>
                  <a:p>
                    <a:r>
                      <a:rPr lang="en-US" sz="1600" dirty="0"/>
                      <a:t>15%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42-4142-BD8F-A806D78872BE}"/>
                </c:ext>
              </c:extLst>
            </c:dLbl>
            <c:dLbl>
              <c:idx val="2"/>
              <c:layout>
                <c:manualLayout>
                  <c:x val="-3.6386236876640422E-2"/>
                  <c:y val="-0.144037155511811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TVE</a:t>
                    </a:r>
                  </a:p>
                  <a:p>
                    <a:r>
                      <a:rPr lang="en-US" dirty="0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42-4142-BD8F-A806D78872BE}"/>
                </c:ext>
              </c:extLst>
            </c:dLbl>
            <c:dLbl>
              <c:idx val="3"/>
              <c:layout>
                <c:manualLayout>
                  <c:x val="0.10161212270341208"/>
                  <c:y val="-0.12997613188976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42-4142-BD8F-A806D78872BE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42-4142-BD8F-A806D78872BE}"/>
                </c:ext>
              </c:extLst>
            </c:dLbl>
            <c:dLbl>
              <c:idx val="5"/>
              <c:layout>
                <c:manualLayout>
                  <c:x val="7.0020095144356961E-2"/>
                  <c:y val="5.71188484251968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42-4142-BD8F-A806D78872BE}"/>
                </c:ext>
              </c:extLst>
            </c:dLbl>
            <c:dLbl>
              <c:idx val="6"/>
              <c:layout>
                <c:manualLayout>
                  <c:x val="9.1960465879265096E-2"/>
                  <c:y val="0.18584670275590551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Other</a:t>
                    </a:r>
                  </a:p>
                  <a:p>
                    <a:pPr>
                      <a:defRPr sz="16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14%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242-4142-BD8F-A806D78872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DVR</c:v>
                </c:pt>
                <c:pt idx="1">
                  <c:v>Set-Top VOD</c:v>
                </c:pt>
                <c:pt idx="2">
                  <c:v>TVE</c:v>
                </c:pt>
                <c:pt idx="3">
                  <c:v>Netflix</c:v>
                </c:pt>
                <c:pt idx="4">
                  <c:v>Amazon</c:v>
                </c:pt>
                <c:pt idx="5">
                  <c:v>Hulu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0.27</c:v>
                </c:pt>
                <c:pt idx="1">
                  <c:v>0.15</c:v>
                </c:pt>
                <c:pt idx="2">
                  <c:v>0.1</c:v>
                </c:pt>
                <c:pt idx="3">
                  <c:v>0.23</c:v>
                </c:pt>
                <c:pt idx="4">
                  <c:v>0.06</c:v>
                </c:pt>
                <c:pt idx="5">
                  <c:v>0.05</c:v>
                </c:pt>
                <c:pt idx="6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242-4142-BD8F-A806D7887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3486555936336719"/>
          <c:y val="3.9932711808448755E-2"/>
          <c:w val="0.32611918894078201"/>
          <c:h val="0.920134576383102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 Less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0.13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4B-41DE-9981-3775570CD6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Lot Less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0.08</c:v>
                </c:pt>
                <c:pt idx="1">
                  <c:v>0.05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4B-41DE-9981-3775570CD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215616"/>
        <c:axId val="31217152"/>
      </c:barChart>
      <c:catAx>
        <c:axId val="31215616"/>
        <c:scaling>
          <c:orientation val="minMax"/>
        </c:scaling>
        <c:delete val="0"/>
        <c:axPos val="r"/>
        <c:numFmt formatCode="General" sourceLinked="0"/>
        <c:majorTickMark val="none"/>
        <c:minorTickMark val="none"/>
        <c:tickLblPos val="none"/>
        <c:crossAx val="31217152"/>
        <c:crosses val="autoZero"/>
        <c:auto val="1"/>
        <c:lblAlgn val="ctr"/>
        <c:lblOffset val="100"/>
        <c:noMultiLvlLbl val="0"/>
      </c:catAx>
      <c:valAx>
        <c:axId val="31217152"/>
        <c:scaling>
          <c:orientation val="maxMin"/>
        </c:scaling>
        <c:delete val="1"/>
        <c:axPos val="b"/>
        <c:numFmt formatCode="0%" sourceLinked="1"/>
        <c:majorTickMark val="out"/>
        <c:minorTickMark val="none"/>
        <c:tickLblPos val="nextTo"/>
        <c:crossAx val="3121561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4542048359362586"/>
          <c:y val="0.36500956870098633"/>
          <c:w val="0.30146249941700548"/>
          <c:h val="0.277241069807925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15251695850836E-2"/>
          <c:y val="3.9932711808448755E-2"/>
          <c:w val="0.58501959559867733"/>
          <c:h val="0.920134576383102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 More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0.19</c:v>
                </c:pt>
                <c:pt idx="1">
                  <c:v>0.21</c:v>
                </c:pt>
                <c:pt idx="2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B4-4EAB-B091-14CD708E5D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Lot More</c:v>
                </c:pt>
              </c:strCache>
            </c:strRef>
          </c:tx>
          <c:spPr>
            <a:solidFill>
              <a:srgbClr val="2A866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0.09</c:v>
                </c:pt>
                <c:pt idx="1">
                  <c:v>0.15</c:v>
                </c:pt>
                <c:pt idx="2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B4-4EAB-B091-14CD708E5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247744"/>
        <c:axId val="33756288"/>
      </c:barChart>
      <c:catAx>
        <c:axId val="312477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crossAx val="33756288"/>
        <c:crosses val="autoZero"/>
        <c:auto val="1"/>
        <c:lblAlgn val="ctr"/>
        <c:lblOffset val="100"/>
        <c:noMultiLvlLbl val="0"/>
      </c:catAx>
      <c:valAx>
        <c:axId val="3375628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31247744"/>
        <c:crosses val="autoZero"/>
        <c:crossBetween val="between"/>
      </c:valAx>
    </c:plotArea>
    <c:legend>
      <c:legendPos val="r"/>
      <c:layout/>
      <c:overlay val="1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03315450335098E-2"/>
          <c:y val="2.964939589355867E-2"/>
          <c:w val="0.91127098321342925"/>
          <c:h val="0.79784366576819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DVR Household</c:v>
                </c:pt>
              </c:strCache>
            </c:strRef>
          </c:tx>
          <c:spPr>
            <a:solidFill>
              <a:srgbClr val="508ABA"/>
            </a:solidFill>
            <a:ln w="9600">
              <a:noFill/>
              <a:prstDash val="solid"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50C8A0"/>
              </a:solidFill>
              <a:ln w="9600">
                <a:solidFill>
                  <a:srgbClr val="50C8A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90-4727-BB6D-4C71D4A427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Sheet1!$B$2:$G$2</c:f>
              <c:numCache>
                <c:formatCode>0.0%</c:formatCode>
                <c:ptCount val="6"/>
                <c:pt idx="0">
                  <c:v>0.45700000000000002</c:v>
                </c:pt>
                <c:pt idx="1">
                  <c:v>0.47899999999999998</c:v>
                </c:pt>
                <c:pt idx="2">
                  <c:v>0.47799999999999998</c:v>
                </c:pt>
                <c:pt idx="3">
                  <c:v>0.48699999999999999</c:v>
                </c:pt>
                <c:pt idx="4">
                  <c:v>0.52200000000000002</c:v>
                </c:pt>
                <c:pt idx="5">
                  <c:v>0.54300000000000004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C9-446D-B935-0D9BABBC2B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471872"/>
        <c:axId val="31479296"/>
      </c:barChart>
      <c:catAx>
        <c:axId val="3147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400">
            <a:solidFill>
              <a:schemeClr val="tx1"/>
            </a:solidFill>
            <a:prstDash val="solid"/>
          </a:ln>
        </c:spPr>
        <c:txPr>
          <a:bodyPr rot="60000" vert="horz"/>
          <a:lstStyle/>
          <a:p>
            <a:pPr>
              <a:defRPr sz="1209" b="1" i="0" u="none" strike="noStrike" baseline="0">
                <a:solidFill>
                  <a:schemeClr val="tx1"/>
                </a:solidFill>
                <a:latin typeface="Trebuchet MS"/>
                <a:ea typeface="Trebuchet MS"/>
                <a:cs typeface="Trebuchet MS"/>
              </a:defRPr>
            </a:pPr>
            <a:endParaRPr lang="en-US"/>
          </a:p>
        </c:txPr>
        <c:crossAx val="314792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47929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one"/>
        <c:crossAx val="31471872"/>
        <c:crosses val="autoZero"/>
        <c:crossBetween val="between"/>
        <c:majorUnit val="0.10353000000000002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9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2564233734878894"/>
                  <c:y val="4.558541595344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B8-48B1-9C94-F310411AC3EA}"/>
                </c:ext>
              </c:extLst>
            </c:dLbl>
            <c:dLbl>
              <c:idx val="2"/>
              <c:layout>
                <c:manualLayout>
                  <c:x val="-0.13489882345365081"/>
                  <c:y val="-0.15683969530982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8-48B1-9C94-F310411AC3EA}"/>
                </c:ext>
              </c:extLst>
            </c:dLbl>
            <c:dLbl>
              <c:idx val="3"/>
              <c:layout>
                <c:manualLayout>
                  <c:x val="7.6370035165653855E-2"/>
                  <c:y val="-0.21005006846970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B8-48B1-9C94-F310411AC3EA}"/>
                </c:ext>
              </c:extLst>
            </c:dLbl>
            <c:dLbl>
              <c:idx val="4"/>
              <c:layout>
                <c:manualLayout>
                  <c:x val="0.13610029580896132"/>
                  <c:y val="-1.376583361862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B8-48B1-9C94-F310411AC3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prstClr val="whit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9.5000000000000001E-2</c:v>
                </c:pt>
                <c:pt idx="1">
                  <c:v>0.1555</c:v>
                </c:pt>
                <c:pt idx="2">
                  <c:v>0.19620000000000001</c:v>
                </c:pt>
                <c:pt idx="3">
                  <c:v>0.21809999999999999</c:v>
                </c:pt>
                <c:pt idx="4">
                  <c:v>0.1822</c:v>
                </c:pt>
                <c:pt idx="5">
                  <c:v>0.15310000000000001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55-4E54-88E8-5F4E8E165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0566902871570278"/>
          <c:y val="0.11746319753509073"/>
          <c:w val="0.16965478036663434"/>
          <c:h val="0.6455083875385168"/>
        </c:manualLayout>
      </c:layout>
      <c:overlay val="0"/>
      <c:txPr>
        <a:bodyPr/>
        <a:lstStyle/>
        <a:p>
          <a:pPr>
            <a:defRPr sz="12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0808268772294272"/>
                  <c:y val="7.1327028414926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EC-4CD3-9CC8-273586C9CF21}"/>
                </c:ext>
              </c:extLst>
            </c:dLbl>
            <c:dLbl>
              <c:idx val="2"/>
              <c:layout>
                <c:manualLayout>
                  <c:x val="-0.13167343156992481"/>
                  <c:y val="-0.104837384457377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EC-4CD3-9CC8-273586C9CF21}"/>
                </c:ext>
              </c:extLst>
            </c:dLbl>
            <c:dLbl>
              <c:idx val="3"/>
              <c:layout>
                <c:manualLayout>
                  <c:x val="-4.3710582977092224E-2"/>
                  <c:y val="-0.21759585758301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EC-4CD3-9CC8-273586C9CF21}"/>
                </c:ext>
              </c:extLst>
            </c:dLbl>
            <c:dLbl>
              <c:idx val="4"/>
              <c:layout>
                <c:manualLayout>
                  <c:x val="0.15047216461822824"/>
                  <c:y val="-7.6995035946593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EC-4CD3-9CC8-273586C9CF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prstClr val="whit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Less Than $30K</c:v>
                </c:pt>
                <c:pt idx="1">
                  <c:v>$30K-$50K</c:v>
                </c:pt>
                <c:pt idx="2">
                  <c:v>$50K-$75K</c:v>
                </c:pt>
                <c:pt idx="3">
                  <c:v>$75K+$100K</c:v>
                </c:pt>
                <c:pt idx="4">
                  <c:v>$100K-$200K</c:v>
                </c:pt>
                <c:pt idx="5">
                  <c:v>$200K+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9.1800000000000007E-2</c:v>
                </c:pt>
                <c:pt idx="1">
                  <c:v>0.1197</c:v>
                </c:pt>
                <c:pt idx="2">
                  <c:v>0.17860000000000001</c:v>
                </c:pt>
                <c:pt idx="3">
                  <c:v>0.16070000000000001</c:v>
                </c:pt>
                <c:pt idx="4">
                  <c:v>0.35239999999999999</c:v>
                </c:pt>
                <c:pt idx="5">
                  <c:v>9.6799999999999997E-2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F4-42A4-AA71-0A3A25823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343909491395651"/>
          <c:y val="0.13920232796987334"/>
          <c:w val="0.28246022456166481"/>
          <c:h val="0.6455083875385168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2.4906020907312174E-2"/>
                  <c:y val="9.6159705580280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8E-4ACD-995A-F9EF1B369158}"/>
                </c:ext>
              </c:extLst>
            </c:dLbl>
            <c:dLbl>
              <c:idx val="2"/>
              <c:layout>
                <c:manualLayout>
                  <c:x val="-0.1064497289921372"/>
                  <c:y val="-0.2042455494693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8E-4ACD-995A-F9EF1B369158}"/>
                </c:ext>
              </c:extLst>
            </c:dLbl>
            <c:dLbl>
              <c:idx val="3"/>
              <c:layout>
                <c:manualLayout>
                  <c:x val="9.3553296547581613E-2"/>
                  <c:y val="-0.19825273878808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8E-4ACD-995A-F9EF1B369158}"/>
                </c:ext>
              </c:extLst>
            </c:dLbl>
            <c:dLbl>
              <c:idx val="4"/>
              <c:layout>
                <c:manualLayout>
                  <c:x val="0.14134169640624172"/>
                  <c:y val="-4.4809568640876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8E-4ACD-995A-F9EF1B369158}"/>
                </c:ext>
              </c:extLst>
            </c:dLbl>
            <c:dLbl>
              <c:idx val="5"/>
              <c:layout>
                <c:manualLayout>
                  <c:x val="9.4364640822635917E-2"/>
                  <c:y val="0.11677336528586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8E-4ACD-995A-F9EF1B3691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prstClr val="white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Didn't Graduate High School</c:v>
                </c:pt>
                <c:pt idx="1">
                  <c:v>High School Graduate</c:v>
                </c:pt>
                <c:pt idx="2">
                  <c:v>Some College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Post-Graduate Degree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5.8000000000000003E-2</c:v>
                </c:pt>
                <c:pt idx="1">
                  <c:v>0.26050000000000001</c:v>
                </c:pt>
                <c:pt idx="2">
                  <c:v>0.18759999999999999</c:v>
                </c:pt>
                <c:pt idx="3">
                  <c:v>0.1217</c:v>
                </c:pt>
                <c:pt idx="4">
                  <c:v>0.23719999999999999</c:v>
                </c:pt>
                <c:pt idx="5">
                  <c:v>0.13500000000000001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15-428D-A48B-E49D52BDA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3511202685349"/>
          <c:y val="0.15007189318726546"/>
          <c:w val="0.35296362718355945"/>
          <c:h val="0.79224751797329684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0.05983</cdr:x>
      <cdr:y>0.20202</cdr:y>
    </cdr:from>
    <cdr:to>
      <cdr:x>0.9643</cdr:x>
      <cdr:y>0.39763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440762" y="990600"/>
          <a:ext cx="6663146" cy="959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tx1"/>
              </a:solidFill>
              <a:latin typeface="Trebuchet MS" panose="020B0603020202020204" pitchFamily="34" charset="0"/>
            </a:rPr>
            <a:t>Time Spent With DVR/Time-Shifted TV/Monthly 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tx1"/>
              </a:solidFill>
              <a:latin typeface="Trebuchet MS" panose="020B0603020202020204" pitchFamily="34" charset="0"/>
            </a:rPr>
            <a:t>(Hrs:min)</a:t>
          </a:r>
          <a:endParaRPr lang="en-US" sz="1200" b="1" dirty="0">
            <a:solidFill>
              <a:schemeClr val="tx1"/>
            </a:solidFill>
            <a:latin typeface="Trebuchet MS" panose="020B0603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9F960-5B5F-41DB-9F3D-87CF0E16C204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4B9E9-58E7-4CEF-9898-D319E938D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3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0423">
              <a:defRPr/>
            </a:pPr>
            <a:fld id="{ECDD90F4-894D-4692-97D2-641C265C9D19}" type="slidenum">
              <a:rPr lang="en-US" sz="1800" kern="0">
                <a:solidFill>
                  <a:sysClr val="windowText" lastClr="000000"/>
                </a:solidFill>
              </a:rPr>
              <a:pPr defTabSz="880423">
                <a:defRPr/>
              </a:pPr>
              <a:t>11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3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4962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2" rIns="91421" bIns="45712" anchor="b"/>
          <a:lstStyle/>
          <a:p>
            <a:pPr algn="r" defTabSz="914774"/>
            <a:fld id="{FB1BE9A3-CDB8-4F83-A0CF-9D3DDCFD204D}" type="slidenum">
              <a:rPr lang="en-US" sz="1200">
                <a:solidFill>
                  <a:srgbClr val="000000"/>
                </a:solidFill>
                <a:ea typeface="MS PGothic" pitchFamily="34" charset="-128"/>
              </a:rPr>
              <a:pPr algn="r" defTabSz="914774"/>
              <a:t>12</a:t>
            </a:fld>
            <a:endParaRPr lang="en-US" sz="12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1" tIns="45712" rIns="91421" bIns="45712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0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4962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2" rIns="91421" bIns="45712" anchor="b"/>
          <a:lstStyle/>
          <a:p>
            <a:pPr algn="r" defTabSz="914774"/>
            <a:fld id="{FB1BE9A3-CDB8-4F83-A0CF-9D3DDCFD204D}" type="slidenum">
              <a:rPr lang="en-US" sz="1200">
                <a:solidFill>
                  <a:srgbClr val="000000"/>
                </a:solidFill>
                <a:ea typeface="MS PGothic" pitchFamily="34" charset="-128"/>
              </a:rPr>
              <a:pPr algn="r" defTabSz="914774"/>
              <a:t>13</a:t>
            </a:fld>
            <a:endParaRPr lang="en-US" sz="12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1" tIns="45712" rIns="91421" bIns="45712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4962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57" tIns="46578" rIns="93157" bIns="46578" anchor="b"/>
          <a:lstStyle/>
          <a:p>
            <a:pPr algn="r" defTabSz="931888"/>
            <a:fld id="{DC1D0886-23C2-4DA3-85A0-82B8D5610C6D}" type="slidenum">
              <a:rPr lang="en-US" sz="1200">
                <a:solidFill>
                  <a:prstClr val="black"/>
                </a:solidFill>
              </a:rPr>
              <a:pPr algn="r" defTabSz="931888"/>
              <a:t>19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90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941" y="4342700"/>
            <a:ext cx="5490122" cy="4113397"/>
          </a:xfrm>
          <a:noFill/>
          <a:ln/>
        </p:spPr>
        <p:txBody>
          <a:bodyPr lIns="93157" tIns="46578" rIns="93157" bIns="46578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8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65836" y="2788254"/>
            <a:ext cx="5155767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10577" y="3960348"/>
            <a:ext cx="6211690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244755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65836" y="2788254"/>
            <a:ext cx="5155767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10577" y="3960348"/>
            <a:ext cx="6211690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00007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799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59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3848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69863" y="5335064"/>
            <a:ext cx="8796337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86488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89B7EE1-B7A3-40E4-A062-16AAAFF3AB57}" type="datetimeFigureOut">
              <a:rPr lang="en-US">
                <a:solidFill>
                  <a:prstClr val="black"/>
                </a:solidFill>
              </a:rPr>
              <a:pPr defTabSz="457200"/>
              <a:t>3/29/2018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1430F60-B2A5-4C6E-8F21-A235B545F79A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8946" y="428625"/>
            <a:ext cx="7772400" cy="500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000" spc="-150" baseline="0">
                <a:solidFill>
                  <a:srgbClr val="425B74"/>
                </a:solidFill>
                <a:latin typeface="Trade Gothic LT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071563"/>
            <a:ext cx="5181600" cy="571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spc="-150">
                <a:latin typeface="Trade Gothic LT St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8946" y="428625"/>
            <a:ext cx="7772400" cy="500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000" spc="-150" baseline="0">
                <a:solidFill>
                  <a:srgbClr val="425B74"/>
                </a:solidFill>
                <a:latin typeface="Trade Gothic LT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071563"/>
            <a:ext cx="5181600" cy="571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spc="-150">
                <a:latin typeface="Trade Gothic LT St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23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2168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69863" y="5335064"/>
            <a:ext cx="8796337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5451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0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6000" kern="1200" spc="-100">
          <a:solidFill>
            <a:srgbClr val="3775A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412018" y="6620933"/>
            <a:ext cx="554952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73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412018" y="6620933"/>
            <a:ext cx="554952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717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hevab.com/video-trends/" TargetMode="Externa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72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alyzing inequalities: an introduction to race, class, gender, and sexuality using the general social survey [book]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27" y="1484145"/>
            <a:ext cx="3421947" cy="27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858946"/>
              </p:ext>
            </p:extLst>
          </p:nvPr>
        </p:nvGraphicFramePr>
        <p:xfrm>
          <a:off x="2156205" y="4038983"/>
          <a:ext cx="4831591" cy="1497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10356" y="433627"/>
            <a:ext cx="8523288" cy="533400"/>
          </a:xfrm>
        </p:spPr>
        <p:txBody>
          <a:bodyPr/>
          <a:lstStyle/>
          <a:p>
            <a:pPr algn="ctr" defTabSz="457200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solidFill>
                  <a:srgbClr val="000000"/>
                </a:solidFill>
                <a:latin typeface="Trebuchet MS"/>
                <a:cs typeface="Trebuchet MS"/>
              </a:rPr>
              <a:t>Just Over Half Of U.S. TV Households Own A DVR</a:t>
            </a:r>
            <a:br>
              <a:rPr lang="en-US" sz="2600" spc="-100" dirty="0">
                <a:solidFill>
                  <a:srgbClr val="000000"/>
                </a:solidFill>
                <a:latin typeface="Trebuchet MS"/>
                <a:cs typeface="Trebuchet MS"/>
              </a:rPr>
            </a:br>
            <a:endParaRPr lang="en-US" sz="2600" spc="-1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096821" y="1273931"/>
            <a:ext cx="2950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/>
            <a:r>
              <a:rPr lang="en-US" dirty="0">
                <a:solidFill>
                  <a:prstClr val="black"/>
                </a:solidFill>
              </a:rPr>
              <a:t>Total U.S. DVR Penetration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30200" y="6583362"/>
            <a:ext cx="487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>
                <a:solidFill>
                  <a:prstClr val="black"/>
                </a:solidFill>
              </a:rPr>
              <a:t>Source: Nielsen National Media Related UEs, February of each year.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7669" y="2396045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DVR HHs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54.3%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902" y="2396045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Non-DVR HHs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45.7%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594" y="5716724"/>
            <a:ext cx="829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While DVR Penetration Has Been Steadily Rising, Just Over Half Of HHs Have A DVR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E23DD5-F588-464A-83A8-D0E135D23019}"/>
              </a:ext>
            </a:extLst>
          </p:cNvPr>
          <p:cNvSpPr txBox="1"/>
          <p:nvPr/>
        </p:nvSpPr>
        <p:spPr>
          <a:xfrm>
            <a:off x="6365309" y="3041632"/>
            <a:ext cx="1946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(64,960,000 TV HHs)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E23DD5-F588-464A-83A8-D0E135D23019}"/>
              </a:ext>
            </a:extLst>
          </p:cNvPr>
          <p:cNvSpPr txBox="1"/>
          <p:nvPr/>
        </p:nvSpPr>
        <p:spPr>
          <a:xfrm>
            <a:off x="1032016" y="3041632"/>
            <a:ext cx="1946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(54,640,000 TV HHs)</a:t>
            </a:r>
          </a:p>
        </p:txBody>
      </p:sp>
    </p:spTree>
    <p:extLst>
      <p:ext uri="{BB962C8B-B14F-4D97-AF65-F5344CB8AC3E}">
        <p14:creationId xmlns:p14="http://schemas.microsoft.com/office/powerpoint/2010/main" val="1652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749882" y="236972"/>
            <a:ext cx="7644237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DVR Users Are More Affluent &amp; Educated Than The Average Adult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1800" y="1244977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Age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87686" y="1244977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HHI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91167" y="3643591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Education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33341" y="3580741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Ethnicity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2045" y="6487045"/>
            <a:ext cx="7186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“How often watch TV programs in the following ways compared to 12 months ago-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Using a DVR”; Includes index v. general population. 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9719680"/>
              </p:ext>
            </p:extLst>
          </p:nvPr>
        </p:nvGraphicFramePr>
        <p:xfrm>
          <a:off x="565344" y="1435257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352911205"/>
              </p:ext>
            </p:extLst>
          </p:nvPr>
        </p:nvGraphicFramePr>
        <p:xfrm>
          <a:off x="5183791" y="1365871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493732259"/>
              </p:ext>
            </p:extLst>
          </p:nvPr>
        </p:nvGraphicFramePr>
        <p:xfrm>
          <a:off x="864865" y="3831064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2630178180"/>
              </p:ext>
            </p:extLst>
          </p:nvPr>
        </p:nvGraphicFramePr>
        <p:xfrm>
          <a:off x="5414627" y="3768214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841687" y="1035487"/>
            <a:ext cx="34495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u="sng" dirty="0">
                <a:solidFill>
                  <a:prstClr val="black"/>
                </a:solidFill>
              </a:rPr>
              <a:t>Watch TV Programs Using A DVR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(Index vs. </a:t>
            </a:r>
            <a:r>
              <a:rPr lang="en-US" sz="1600" dirty="0" err="1">
                <a:solidFill>
                  <a:prstClr val="black"/>
                </a:solidFill>
              </a:rPr>
              <a:t>Avg</a:t>
            </a:r>
            <a:r>
              <a:rPr lang="en-US" sz="1600" dirty="0">
                <a:solidFill>
                  <a:prstClr val="black"/>
                </a:solidFill>
              </a:rPr>
              <a:t> Population)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3327624" y="2207303"/>
            <a:ext cx="253776" cy="48910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6297" y="2207303"/>
            <a:ext cx="5196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/>
              <a:t>42%</a:t>
            </a:r>
          </a:p>
          <a:p>
            <a:pPr defTabSz="457200"/>
            <a:r>
              <a:rPr lang="en-US" sz="1200" b="1" dirty="0"/>
              <a:t>121</a:t>
            </a:r>
          </a:p>
        </p:txBody>
      </p:sp>
      <p:sp>
        <p:nvSpPr>
          <p:cNvPr id="17" name="Left Brace 16"/>
          <p:cNvSpPr/>
          <p:nvPr/>
        </p:nvSpPr>
        <p:spPr>
          <a:xfrm>
            <a:off x="5414626" y="1656722"/>
            <a:ext cx="158859" cy="12640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8024" y="2121873"/>
            <a:ext cx="50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45%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149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788663" y="4007237"/>
            <a:ext cx="597238" cy="1771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633" y="4734298"/>
            <a:ext cx="50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50%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123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44759" y="1936474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77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76570" y="286385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119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53432" y="3109521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3506" y="256012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7174" y="2051038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08525" y="2270889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87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13792" y="214897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70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53001" y="2629767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6386" y="305087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64791" y="2543427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146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05101" y="1875007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158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97231" y="1811230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44759" y="4253455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48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2276" y="4825179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89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79324" y="545079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05236" y="5501435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119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41083" y="4963678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17661" y="4430725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39017" y="4952124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112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97036" y="4892835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85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85313" y="4419600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55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46139" y="4548246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67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94843" y="4292581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88</a:t>
            </a:r>
          </a:p>
        </p:txBody>
      </p:sp>
      <p:sp>
        <p:nvSpPr>
          <p:cNvPr id="4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1" name="Right Brace 50"/>
          <p:cNvSpPr/>
          <p:nvPr/>
        </p:nvSpPr>
        <p:spPr>
          <a:xfrm flipH="1">
            <a:off x="3073471" y="5113739"/>
            <a:ext cx="113046" cy="7499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2" name="Right Brace 51"/>
          <p:cNvSpPr/>
          <p:nvPr/>
        </p:nvSpPr>
        <p:spPr>
          <a:xfrm flipH="1" flipV="1">
            <a:off x="7649736" y="2738723"/>
            <a:ext cx="94402" cy="3816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2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5" name="Text Box 3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39917" y="339777"/>
            <a:ext cx="8664166" cy="858753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2800"/>
              </a:lnSpc>
            </a:pPr>
            <a:r>
              <a:rPr lang="en-US" sz="2400" spc="-100" dirty="0">
                <a:latin typeface="Trebuchet MS"/>
                <a:cs typeface="Trebuchet MS"/>
              </a:rPr>
              <a:t>Homes With A DVR Consume 37% </a:t>
            </a:r>
            <a:r>
              <a:rPr lang="en-US" sz="2400" i="1" spc="-100" dirty="0">
                <a:latin typeface="Trebuchet MS"/>
                <a:cs typeface="Trebuchet MS"/>
              </a:rPr>
              <a:t>More</a:t>
            </a:r>
            <a:r>
              <a:rPr lang="en-US" sz="2400" spc="-100" dirty="0">
                <a:latin typeface="Trebuchet MS"/>
                <a:cs typeface="Trebuchet MS"/>
              </a:rPr>
              <a:t> Television Than Non-DVR Homes</a:t>
            </a:r>
          </a:p>
        </p:txBody>
      </p:sp>
      <p:sp>
        <p:nvSpPr>
          <p:cNvPr id="37916" name="Text Box 4"/>
          <p:cNvSpPr txBox="1">
            <a:spLocks noChangeArrowheads="1"/>
          </p:cNvSpPr>
          <p:nvPr/>
        </p:nvSpPr>
        <p:spPr bwMode="auto">
          <a:xfrm>
            <a:off x="2868104" y="1411049"/>
            <a:ext cx="340779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b="1" u="sng" dirty="0">
                <a:solidFill>
                  <a:srgbClr val="000000"/>
                </a:solidFill>
                <a:ea typeface="MS PGothic" pitchFamily="34" charset="-128"/>
              </a:rPr>
              <a:t>Time Spent Per Week With TV</a:t>
            </a:r>
          </a:p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DVR v. Non-DVR HH</a:t>
            </a:r>
          </a:p>
        </p:txBody>
      </p:sp>
      <p:sp>
        <p:nvSpPr>
          <p:cNvPr id="37917" name="Text Box 8"/>
          <p:cNvSpPr txBox="1">
            <a:spLocks noChangeArrowheads="1"/>
          </p:cNvSpPr>
          <p:nvPr/>
        </p:nvSpPr>
        <p:spPr bwMode="auto">
          <a:xfrm>
            <a:off x="332018" y="6459771"/>
            <a:ext cx="716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defRPr sz="1000">
                <a:latin typeface="Trebuchet MS" pitchFamily="34" charset="0"/>
              </a:defRPr>
            </a:lvl1pPr>
          </a:lstStyle>
          <a:p>
            <a:pPr defTabSz="457200"/>
            <a:r>
              <a:rPr lang="en-US" altLang="en-US" dirty="0">
                <a:solidFill>
                  <a:prstClr val="black"/>
                </a:solidFill>
              </a:rPr>
              <a:t>Source: VAB Analysis of Nielsen </a:t>
            </a:r>
            <a:r>
              <a:rPr lang="en-US" altLang="en-US" dirty="0" err="1">
                <a:solidFill>
                  <a:prstClr val="black"/>
                </a:solidFill>
              </a:rPr>
              <a:t>NPower</a:t>
            </a:r>
            <a:r>
              <a:rPr lang="en-US" altLang="en-US" dirty="0">
                <a:solidFill>
                  <a:prstClr val="black"/>
                </a:solidFill>
              </a:rPr>
              <a:t> Live+7 HUT/PUT; Time Spent of DVR vs. Non-DVR HH; Prime=M-Sa 8-11&amp;Su 7-11p; M-Su 6a-6a; 9/25/2017 – 1/14/2018.</a:t>
            </a:r>
          </a:p>
        </p:txBody>
      </p:sp>
      <p:sp>
        <p:nvSpPr>
          <p:cNvPr id="37918" name="Text Box 4"/>
          <p:cNvSpPr txBox="1">
            <a:spLocks noChangeArrowheads="1"/>
          </p:cNvSpPr>
          <p:nvPr/>
        </p:nvSpPr>
        <p:spPr bwMode="auto">
          <a:xfrm>
            <a:off x="653589" y="4436629"/>
            <a:ext cx="10622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Total Day</a:t>
            </a:r>
          </a:p>
        </p:txBody>
      </p:sp>
      <p:sp>
        <p:nvSpPr>
          <p:cNvPr id="37919" name="Text Box 4"/>
          <p:cNvSpPr txBox="1">
            <a:spLocks noChangeArrowheads="1"/>
          </p:cNvSpPr>
          <p:nvPr/>
        </p:nvSpPr>
        <p:spPr bwMode="auto">
          <a:xfrm>
            <a:off x="591457" y="2764386"/>
            <a:ext cx="11865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Primetime</a:t>
            </a:r>
          </a:p>
        </p:txBody>
      </p:sp>
      <p:graphicFrame>
        <p:nvGraphicFramePr>
          <p:cNvPr id="11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642123"/>
              </p:ext>
            </p:extLst>
          </p:nvPr>
        </p:nvGraphicFramePr>
        <p:xfrm>
          <a:off x="1803400" y="2030174"/>
          <a:ext cx="5986463" cy="3485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921" name="Text Box 10"/>
          <p:cNvSpPr txBox="1">
            <a:spLocks noChangeArrowheads="1"/>
          </p:cNvSpPr>
          <p:nvPr/>
        </p:nvSpPr>
        <p:spPr bwMode="auto">
          <a:xfrm>
            <a:off x="6917508" y="4213272"/>
            <a:ext cx="87235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200" b="1" dirty="0">
                <a:solidFill>
                  <a:srgbClr val="50C8A0"/>
                </a:solidFill>
              </a:rPr>
              <a:t>+37%</a:t>
            </a:r>
          </a:p>
        </p:txBody>
      </p:sp>
      <p:sp>
        <p:nvSpPr>
          <p:cNvPr id="37922" name="Text Box 11"/>
          <p:cNvSpPr txBox="1">
            <a:spLocks noChangeArrowheads="1"/>
          </p:cNvSpPr>
          <p:nvPr/>
        </p:nvSpPr>
        <p:spPr bwMode="auto">
          <a:xfrm>
            <a:off x="4498183" y="2764386"/>
            <a:ext cx="87235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50C8A0"/>
                </a:solidFill>
                <a:latin typeface="Trebuchet MS" pitchFamily="34" charset="0"/>
              </a:defRPr>
            </a:lvl1pPr>
          </a:lstStyle>
          <a:p>
            <a:pPr defTabSz="457200"/>
            <a:r>
              <a:rPr lang="en-US" dirty="0"/>
              <a:t>+49%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9548" y="3777348"/>
            <a:ext cx="8104905" cy="10886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777836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6" name="Text Box 4"/>
          <p:cNvSpPr txBox="1">
            <a:spLocks noChangeArrowheads="1"/>
          </p:cNvSpPr>
          <p:nvPr/>
        </p:nvSpPr>
        <p:spPr bwMode="auto">
          <a:xfrm>
            <a:off x="2868104" y="1411049"/>
            <a:ext cx="340779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b="1" u="sng" dirty="0">
                <a:solidFill>
                  <a:srgbClr val="000000"/>
                </a:solidFill>
                <a:ea typeface="MS PGothic" pitchFamily="34" charset="-128"/>
              </a:rPr>
              <a:t>Time Spent Per Week With TV</a:t>
            </a:r>
          </a:p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DVR v. Non-DVR HH ($100K+ HHI)</a:t>
            </a:r>
          </a:p>
        </p:txBody>
      </p:sp>
      <p:sp>
        <p:nvSpPr>
          <p:cNvPr id="37918" name="Text Box 4"/>
          <p:cNvSpPr txBox="1">
            <a:spLocks noChangeArrowheads="1"/>
          </p:cNvSpPr>
          <p:nvPr/>
        </p:nvSpPr>
        <p:spPr bwMode="auto">
          <a:xfrm>
            <a:off x="653589" y="4436629"/>
            <a:ext cx="10622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Total Day</a:t>
            </a:r>
          </a:p>
        </p:txBody>
      </p:sp>
      <p:sp>
        <p:nvSpPr>
          <p:cNvPr id="37919" name="Text Box 4"/>
          <p:cNvSpPr txBox="1">
            <a:spLocks noChangeArrowheads="1"/>
          </p:cNvSpPr>
          <p:nvPr/>
        </p:nvSpPr>
        <p:spPr bwMode="auto">
          <a:xfrm>
            <a:off x="591457" y="2764386"/>
            <a:ext cx="11865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Primetime</a:t>
            </a:r>
          </a:p>
        </p:txBody>
      </p:sp>
      <p:graphicFrame>
        <p:nvGraphicFramePr>
          <p:cNvPr id="11" name="Object 26"/>
          <p:cNvGraphicFramePr>
            <a:graphicFrameLocks noChangeAspect="1"/>
          </p:cNvGraphicFramePr>
          <p:nvPr>
            <p:extLst/>
          </p:nvPr>
        </p:nvGraphicFramePr>
        <p:xfrm>
          <a:off x="1803400" y="2030174"/>
          <a:ext cx="5986463" cy="3485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921" name="Text Box 10"/>
          <p:cNvSpPr txBox="1">
            <a:spLocks noChangeArrowheads="1"/>
          </p:cNvSpPr>
          <p:nvPr/>
        </p:nvSpPr>
        <p:spPr bwMode="auto">
          <a:xfrm>
            <a:off x="6917508" y="4213272"/>
            <a:ext cx="87235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200" b="1" dirty="0">
                <a:solidFill>
                  <a:srgbClr val="50C8A0"/>
                </a:solidFill>
              </a:rPr>
              <a:t>+27%</a:t>
            </a:r>
          </a:p>
        </p:txBody>
      </p:sp>
      <p:sp>
        <p:nvSpPr>
          <p:cNvPr id="37922" name="Text Box 11"/>
          <p:cNvSpPr txBox="1">
            <a:spLocks noChangeArrowheads="1"/>
          </p:cNvSpPr>
          <p:nvPr/>
        </p:nvSpPr>
        <p:spPr bwMode="auto">
          <a:xfrm>
            <a:off x="4498183" y="2764386"/>
            <a:ext cx="87235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200" b="1">
                <a:solidFill>
                  <a:srgbClr val="50C8A0"/>
                </a:solidFill>
                <a:latin typeface="Trebuchet MS" pitchFamily="34" charset="0"/>
              </a:defRPr>
            </a:lvl1pPr>
          </a:lstStyle>
          <a:p>
            <a:pPr defTabSz="457200"/>
            <a:r>
              <a:rPr lang="en-US" dirty="0"/>
              <a:t>+31%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19548" y="3777348"/>
            <a:ext cx="8104905" cy="10886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32018" y="6457890"/>
            <a:ext cx="716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>
              <a:defRPr sz="1000">
                <a:latin typeface="Trebuchet MS" pitchFamily="34" charset="0"/>
              </a:defRPr>
            </a:lvl1pPr>
          </a:lstStyle>
          <a:p>
            <a:pPr defTabSz="457200"/>
            <a:r>
              <a:rPr lang="en-US" altLang="en-US" dirty="0">
                <a:solidFill>
                  <a:prstClr val="black"/>
                </a:solidFill>
              </a:rPr>
              <a:t>Source: VAB Analysis of Nielsen </a:t>
            </a:r>
            <a:r>
              <a:rPr lang="en-US" altLang="en-US" dirty="0" err="1">
                <a:solidFill>
                  <a:prstClr val="black"/>
                </a:solidFill>
              </a:rPr>
              <a:t>NPower</a:t>
            </a:r>
            <a:r>
              <a:rPr lang="en-US" altLang="en-US" dirty="0">
                <a:solidFill>
                  <a:prstClr val="black"/>
                </a:solidFill>
              </a:rPr>
              <a:t> Live+7 HUT/PUT; Time Spent of Affluent (HH w/ $100K+) DVR vs. Non-DVR HH; Prime=M-Sa 8-11&amp;Su 7-11p; M-Su 6a-6a; 9/25/2017 – 1/14/2018.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-152400" y="387411"/>
            <a:ext cx="9437267" cy="709714"/>
          </a:xfrm>
          <a:prstGeom prst="rect">
            <a:avLst/>
          </a:prstGeom>
        </p:spPr>
        <p:txBody>
          <a:bodyPr lIns="0" tIns="0" rIns="0" bIns="0"/>
          <a:lstStyle>
            <a:lvl1pPr marR="0" indent="0" algn="ctr" fontAlgn="auto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This Is Also True Among Affluent Homes; </a:t>
            </a:r>
          </a:p>
          <a:p>
            <a:pPr defTabSz="457200"/>
            <a:r>
              <a:rPr lang="en-US" dirty="0"/>
              <a:t>DVR Homes Are Heavier Consumers Of TV Than Non-DVR Homes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193887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767" y="409129"/>
            <a:ext cx="8034466" cy="454603"/>
          </a:xfrm>
        </p:spPr>
        <p:txBody>
          <a:bodyPr lIns="0" tIns="0" rIns="0" bIns="0"/>
          <a:lstStyle/>
          <a:p>
            <a:pPr algn="ctr" defTabSz="457200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solidFill>
                  <a:schemeClr val="tx1"/>
                </a:solidFill>
                <a:latin typeface="Trebuchet MS"/>
                <a:cs typeface="Trebuchet MS"/>
              </a:rPr>
              <a:t>Households With A DVR Watch Significantly </a:t>
            </a:r>
            <a:r>
              <a:rPr lang="en-US" sz="2600" i="1" spc="-100" dirty="0">
                <a:solidFill>
                  <a:schemeClr val="tx1"/>
                </a:solidFill>
                <a:latin typeface="Trebuchet MS"/>
                <a:cs typeface="Trebuchet MS"/>
              </a:rPr>
              <a:t>More</a:t>
            </a:r>
            <a:r>
              <a:rPr lang="en-US" sz="2600" spc="-100" dirty="0">
                <a:solidFill>
                  <a:schemeClr val="tx1"/>
                </a:solidFill>
                <a:latin typeface="Trebuchet MS"/>
                <a:cs typeface="Trebuchet MS"/>
              </a:rPr>
              <a:t> Live TV Than Recorded TV</a:t>
            </a:r>
          </a:p>
        </p:txBody>
      </p:sp>
      <p:sp>
        <p:nvSpPr>
          <p:cNvPr id="5157" name="Text Box 4"/>
          <p:cNvSpPr txBox="1">
            <a:spLocks noChangeArrowheads="1"/>
          </p:cNvSpPr>
          <p:nvPr/>
        </p:nvSpPr>
        <p:spPr bwMode="auto">
          <a:xfrm>
            <a:off x="2484057" y="1905000"/>
            <a:ext cx="4175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/>
            <a:r>
              <a:rPr lang="en-US" b="1" dirty="0">
                <a:solidFill>
                  <a:prstClr val="black"/>
                </a:solidFill>
              </a:rPr>
              <a:t>% Live v. Playback Minutes: Total Day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EDBB4510-137F-4C3F-9848-58AE7AC03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020116"/>
              </p:ext>
            </p:extLst>
          </p:nvPr>
        </p:nvGraphicFramePr>
        <p:xfrm>
          <a:off x="365929" y="2265729"/>
          <a:ext cx="8412143" cy="393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30243" y="6472802"/>
            <a:ext cx="6763677" cy="2314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/>
              <a:t>Source: Nielsen </a:t>
            </a:r>
            <a:r>
              <a:rPr lang="en-US" sz="1000" dirty="0" err="1"/>
              <a:t>NPower</a:t>
            </a:r>
            <a:r>
              <a:rPr lang="en-US" sz="1000" dirty="0"/>
              <a:t> R&amp;F Time Period Report, Total Day, Base= DVR HHs, Live vs. Live+7, Ad-supported Cable TV, broadcast TV, 9/25/17 – 1/14/18.</a:t>
            </a:r>
            <a:endParaRPr lang="en-US" sz="1000" i="1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E5567-45AF-4FFC-B636-6947519DE4DD}"/>
              </a:ext>
            </a:extLst>
          </p:cNvPr>
          <p:cNvSpPr txBox="1"/>
          <p:nvPr/>
        </p:nvSpPr>
        <p:spPr>
          <a:xfrm>
            <a:off x="1868504" y="1414046"/>
            <a:ext cx="540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Across Demos, Time Spent Viewing Live Dominates</a:t>
            </a:r>
          </a:p>
        </p:txBody>
      </p:sp>
    </p:spTree>
    <p:extLst>
      <p:ext uri="{BB962C8B-B14F-4D97-AF65-F5344CB8AC3E}">
        <p14:creationId xmlns:p14="http://schemas.microsoft.com/office/powerpoint/2010/main" val="110109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412143" cy="500063"/>
          </a:xfrm>
        </p:spPr>
        <p:txBody>
          <a:bodyPr lIns="0" tIns="0" rIns="0" bIns="0"/>
          <a:lstStyle/>
          <a:p>
            <a:pPr algn="ctr" defTabSz="457200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solidFill>
                  <a:srgbClr val="000000"/>
                </a:solidFill>
                <a:latin typeface="Trebuchet MS"/>
                <a:cs typeface="Trebuchet MS"/>
              </a:rPr>
              <a:t>Even For Prime, The Most Time Shifted Daypart, The Majority Is Viewed Live</a:t>
            </a:r>
          </a:p>
        </p:txBody>
      </p:sp>
      <p:sp>
        <p:nvSpPr>
          <p:cNvPr id="5157" name="Text Box 4"/>
          <p:cNvSpPr txBox="1">
            <a:spLocks noChangeArrowheads="1"/>
          </p:cNvSpPr>
          <p:nvPr/>
        </p:nvSpPr>
        <p:spPr bwMode="auto">
          <a:xfrm>
            <a:off x="2411794" y="1283409"/>
            <a:ext cx="4320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/>
            <a:r>
              <a:rPr lang="en-US" b="1" dirty="0">
                <a:solidFill>
                  <a:prstClr val="black"/>
                </a:solidFill>
              </a:rPr>
              <a:t>% Live v. Playback Minutes: Primetime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EDBB4510-137F-4C3F-9848-58AE7AC03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349832"/>
              </p:ext>
            </p:extLst>
          </p:nvPr>
        </p:nvGraphicFramePr>
        <p:xfrm>
          <a:off x="365929" y="1652741"/>
          <a:ext cx="8412143" cy="436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15727" y="6474616"/>
            <a:ext cx="6763677" cy="2314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/>
              <a:t>Source: Nielsen </a:t>
            </a:r>
            <a:r>
              <a:rPr lang="en-US" sz="1000" dirty="0" err="1"/>
              <a:t>NPower</a:t>
            </a:r>
            <a:r>
              <a:rPr lang="en-US" sz="1000" dirty="0"/>
              <a:t> R&amp;F Time Period Report, Primetime, Base= DVR HHs, Live vs. Live+7, Ad-supported Cable TV, broadcast TV, 9/25/17 – 1/14/18.</a:t>
            </a:r>
            <a:endParaRPr lang="en-US" sz="1000" i="1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911266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28873"/>
            <a:ext cx="8763000" cy="500063"/>
          </a:xfrm>
        </p:spPr>
        <p:txBody>
          <a:bodyPr lIns="0" tIns="0" rIns="0" bIns="0"/>
          <a:lstStyle/>
          <a:p>
            <a:pPr algn="ctr" defTabSz="457200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solidFill>
                  <a:schemeClr val="tx1"/>
                </a:solidFill>
                <a:latin typeface="Trebuchet MS"/>
                <a:cs typeface="Trebuchet MS"/>
              </a:rPr>
              <a:t>Similarly, Affluent Consumers, Who Have The Most Means To Time-shift, Are Viewing The Majority Of Their Primetime TV Live</a:t>
            </a:r>
          </a:p>
        </p:txBody>
      </p:sp>
      <p:sp>
        <p:nvSpPr>
          <p:cNvPr id="5157" name="Text Box 4"/>
          <p:cNvSpPr txBox="1">
            <a:spLocks noChangeArrowheads="1"/>
          </p:cNvSpPr>
          <p:nvPr/>
        </p:nvSpPr>
        <p:spPr bwMode="auto">
          <a:xfrm>
            <a:off x="1608689" y="1655067"/>
            <a:ext cx="5926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ctr" eaLnBrk="0" hangingPunct="0">
              <a:defRPr b="1">
                <a:latin typeface="Trebuchet MS" pitchFamily="34" charset="0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% Live V. Playback Minutes In HHI $100K+: Primetime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22983" y="6452844"/>
            <a:ext cx="6763677" cy="2314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/>
              <a:t>Source: Nielsen </a:t>
            </a:r>
            <a:r>
              <a:rPr lang="en-US" sz="1000" dirty="0" err="1"/>
              <a:t>NPower</a:t>
            </a:r>
            <a:r>
              <a:rPr lang="en-US" sz="1000" dirty="0"/>
              <a:t> R&amp;F Time Period Report, Primetime, Base= DVR HHs, Live vs. Live+7, Ad-supported Cable TV, broadcast TV, 9/25/17 – 1/14/18.</a:t>
            </a:r>
            <a:endParaRPr lang="en-US" sz="1000" i="1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EDBB4510-137F-4C3F-9848-58AE7AC03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134297"/>
              </p:ext>
            </p:extLst>
          </p:nvPr>
        </p:nvGraphicFramePr>
        <p:xfrm>
          <a:off x="365929" y="2228053"/>
          <a:ext cx="8412143" cy="393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28272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179" y="243001"/>
            <a:ext cx="7651642" cy="4903465"/>
            <a:chOff x="603812" y="132313"/>
            <a:chExt cx="7651642" cy="4903465"/>
          </a:xfrm>
        </p:grpSpPr>
        <p:grpSp>
          <p:nvGrpSpPr>
            <p:cNvPr id="34" name="Group 33"/>
            <p:cNvGrpSpPr/>
            <p:nvPr/>
          </p:nvGrpSpPr>
          <p:grpSpPr>
            <a:xfrm>
              <a:off x="888547" y="132313"/>
              <a:ext cx="7366907" cy="4903465"/>
              <a:chOff x="888547" y="132313"/>
              <a:chExt cx="7366907" cy="4903465"/>
            </a:xfrm>
          </p:grpSpPr>
          <p:graphicFrame>
            <p:nvGraphicFramePr>
              <p:cNvPr id="4" name="Chart 3"/>
              <p:cNvGraphicFramePr/>
              <p:nvPr>
                <p:extLst>
                  <p:ext uri="{D42A27DB-BD31-4B8C-83A1-F6EECF244321}">
                    <p14:modId xmlns:p14="http://schemas.microsoft.com/office/powerpoint/2010/main" val="3444996340"/>
                  </p:ext>
                </p:extLst>
              </p:nvPr>
            </p:nvGraphicFramePr>
            <p:xfrm>
              <a:off x="888547" y="132313"/>
              <a:ext cx="7366907" cy="490346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33" name="Group 32"/>
              <p:cNvGrpSpPr/>
              <p:nvPr/>
            </p:nvGrpSpPr>
            <p:grpSpPr>
              <a:xfrm>
                <a:off x="1156881" y="2216150"/>
                <a:ext cx="122762" cy="2019300"/>
                <a:chOff x="1168311" y="2216150"/>
                <a:chExt cx="122762" cy="201930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1229692" y="2216150"/>
                  <a:ext cx="0" cy="201930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168311" y="3952875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168311" y="3663950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168311" y="3371850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168311" y="3078955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168311" y="2786855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168311" y="2532855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168311" y="2296635"/>
                  <a:ext cx="12276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34"/>
            <p:cNvSpPr txBox="1"/>
            <p:nvPr/>
          </p:nvSpPr>
          <p:spPr>
            <a:xfrm>
              <a:off x="659510" y="3833641"/>
              <a:ext cx="556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5:00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812" y="3532051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10:00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3812" y="3228521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15:00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3812" y="2935626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20:00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3812" y="2655319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25:00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3812" y="2395220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30:00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3812" y="2153306"/>
              <a:ext cx="612673" cy="28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b="1" dirty="0">
                  <a:solidFill>
                    <a:prstClr val="black"/>
                  </a:solidFill>
                </a:rPr>
                <a:t>35:00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8753"/>
          </a:xfrm>
        </p:spPr>
        <p:txBody>
          <a:bodyPr lIns="0" tIns="0" rIns="0" bIns="0"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DVR Usage Has Been Steadily Rising Over The Last Two Years Among Older Demos, While Millennials’ Use Has Declined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141" y="6557918"/>
            <a:ext cx="31550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</a:rPr>
              <a:t>Source: Nielsen Total Audience Report 2Q17, 2Q16.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642" y="5127333"/>
            <a:ext cx="985245" cy="4235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00" b="1" dirty="0">
                <a:solidFill>
                  <a:prstClr val="black"/>
                </a:solidFill>
              </a:rPr>
              <a:t>% Change</a:t>
            </a:r>
          </a:p>
          <a:p>
            <a:pPr algn="ctr" defTabSz="457200"/>
            <a:r>
              <a:rPr lang="en-US" sz="900" b="1" dirty="0">
                <a:solidFill>
                  <a:prstClr val="black"/>
                </a:solidFill>
              </a:rPr>
              <a:t>2015 vs.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0629" y="5127333"/>
            <a:ext cx="6764067" cy="4235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80879" y="5127333"/>
            <a:ext cx="0" cy="4235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95871" y="5127333"/>
            <a:ext cx="0" cy="4235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10863" y="5127333"/>
            <a:ext cx="0" cy="4235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25855" y="5127333"/>
            <a:ext cx="0" cy="4235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40847" y="5127333"/>
            <a:ext cx="0" cy="4235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02626" y="5169808"/>
            <a:ext cx="8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0000"/>
                </a:solidFill>
              </a:rPr>
              <a:t>-1.2%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7618" y="5169808"/>
            <a:ext cx="8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0000"/>
                </a:solidFill>
              </a:rPr>
              <a:t>-18.8%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2610" y="5169808"/>
            <a:ext cx="8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0000"/>
                </a:solidFill>
              </a:rPr>
              <a:t>-18.2%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7602" y="5169808"/>
            <a:ext cx="8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0000"/>
                </a:solidFill>
              </a:rPr>
              <a:t>-6.9%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2594" y="5169808"/>
            <a:ext cx="84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B050"/>
                </a:solidFill>
              </a:rPr>
              <a:t>+4.1%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77586" y="5169808"/>
            <a:ext cx="925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B050"/>
                </a:solidFill>
              </a:rPr>
              <a:t>+14.1%</a:t>
            </a: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95100" y="3029853"/>
            <a:ext cx="1413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Hrs:min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EF7A1E4-590C-49A2-912F-DD5EDD908EDB}"/>
              </a:ext>
            </a:extLst>
          </p:cNvPr>
          <p:cNvSpPr/>
          <p:nvPr/>
        </p:nvSpPr>
        <p:spPr>
          <a:xfrm>
            <a:off x="1359723" y="2326838"/>
            <a:ext cx="1121156" cy="3223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6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75246739"/>
              </p:ext>
            </p:extLst>
          </p:nvPr>
        </p:nvGraphicFramePr>
        <p:xfrm>
          <a:off x="1143000" y="2184400"/>
          <a:ext cx="761628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0070" y="228600"/>
            <a:ext cx="8563861" cy="87953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schemeClr val="tx1"/>
                </a:solidFill>
              </a:rPr>
              <a:t>Two-Thirds Of Active Daily DVR Users Spend Less Than Two Hours Per Day Watching Content Through A DVR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8637" y="1763656"/>
            <a:ext cx="6026727" cy="446144"/>
          </a:xfrm>
          <a:prstGeom prst="rect">
            <a:avLst/>
          </a:prstGeom>
        </p:spPr>
        <p:txBody>
          <a:bodyPr vert="horz"/>
          <a:lstStyle>
            <a:lvl1pPr indent="0" algn="ctr">
              <a:spcBef>
                <a:spcPct val="20000"/>
              </a:spcBef>
              <a:buFontTx/>
              <a:buNone/>
              <a:defRPr cap="none">
                <a:latin typeface="Trebuchet MS"/>
                <a:cs typeface="Trebuchet MS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sz="1400" b="1" dirty="0">
                <a:solidFill>
                  <a:prstClr val="black"/>
                </a:solidFill>
              </a:rPr>
              <a:t>“On Average, How Much Of Your Daily TV Viewing Time Is Spent Watching Previously Recorded/</a:t>
            </a:r>
            <a:r>
              <a:rPr lang="en-US" sz="1400" b="1" dirty="0" err="1">
                <a:solidFill>
                  <a:prstClr val="black"/>
                </a:solidFill>
              </a:rPr>
              <a:t>DVRed</a:t>
            </a:r>
            <a:r>
              <a:rPr lang="en-US" sz="1400" b="1" dirty="0">
                <a:solidFill>
                  <a:prstClr val="black"/>
                </a:solidFill>
              </a:rPr>
              <a:t> TV Shows &amp; Movies?”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(Base: people who watch DVR content daily)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9141" y="6324600"/>
            <a:ext cx="72908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</a:rPr>
              <a:t>Source: VAB analysis of data from TiVo</a:t>
            </a:r>
            <a:r>
              <a:rPr lang="en-US" sz="1000" i="1" dirty="0">
                <a:solidFill>
                  <a:prstClr val="black"/>
                </a:solidFill>
              </a:rPr>
              <a:t>, Q3 2017 Online Video and Pay-TV Trends Report: Consumer Behavior Across Pay-TV, OTT, Connected Devices and Content Discovery. </a:t>
            </a:r>
            <a:r>
              <a:rPr lang="en-US" sz="1000" dirty="0">
                <a:solidFill>
                  <a:prstClr val="black"/>
                </a:solidFill>
              </a:rPr>
              <a:t>Daily Time Spent Watching TV: VAB analysis of Nielsen R&amp;F Time Period Report, Live +7, </a:t>
            </a:r>
            <a:r>
              <a:rPr lang="en-US" sz="1000" dirty="0" smtClean="0">
                <a:solidFill>
                  <a:prstClr val="black"/>
                </a:solidFill>
              </a:rPr>
              <a:t>Households, </a:t>
            </a:r>
            <a:r>
              <a:rPr lang="en-US" sz="1000" dirty="0">
                <a:solidFill>
                  <a:prstClr val="black"/>
                </a:solidFill>
              </a:rPr>
              <a:t>broadcast calendar comparison (3Q’17); “TV” reflects all ad-supported broadcast &amp; cable TV.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29141" y="61007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7300" y="1167825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DVR Households Typically Watch </a:t>
            </a:r>
            <a:r>
              <a:rPr lang="en-US" sz="1400" dirty="0" smtClean="0"/>
              <a:t>7 Hours </a:t>
            </a:r>
            <a:r>
              <a:rPr lang="en-US" sz="1400" dirty="0"/>
              <a:t>Total of Ad-Supported TV Per Day, With The Majority Watched Live  </a:t>
            </a:r>
          </a:p>
        </p:txBody>
      </p:sp>
    </p:spTree>
    <p:extLst>
      <p:ext uri="{BB962C8B-B14F-4D97-AF65-F5344CB8AC3E}">
        <p14:creationId xmlns:p14="http://schemas.microsoft.com/office/powerpoint/2010/main" val="656647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09C790-EDC4-49E8-9C43-9B3B4F67FECB}"/>
              </a:ext>
            </a:extLst>
          </p:cNvPr>
          <p:cNvSpPr/>
          <p:nvPr/>
        </p:nvSpPr>
        <p:spPr>
          <a:xfrm>
            <a:off x="5638800" y="2971800"/>
            <a:ext cx="3254588" cy="2534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6F135E7B-35FE-4D7B-B8C4-61EB3D0AB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6859577"/>
              </p:ext>
            </p:extLst>
          </p:nvPr>
        </p:nvGraphicFramePr>
        <p:xfrm>
          <a:off x="-76200" y="2141930"/>
          <a:ext cx="6096000" cy="3649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4" name="Rectangle 3"/>
          <p:cNvSpPr>
            <a:spLocks noChangeArrowheads="1"/>
          </p:cNvSpPr>
          <p:nvPr/>
        </p:nvSpPr>
        <p:spPr bwMode="auto">
          <a:xfrm>
            <a:off x="0" y="18304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0985" name="Text Box 4"/>
          <p:cNvSpPr txBox="1">
            <a:spLocks noChangeArrowheads="1"/>
          </p:cNvSpPr>
          <p:nvPr/>
        </p:nvSpPr>
        <p:spPr bwMode="auto">
          <a:xfrm>
            <a:off x="1116408" y="1604606"/>
            <a:ext cx="6911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ea typeface="MS PGothic" pitchFamily="34" charset="-128"/>
              </a:rPr>
              <a:t>Share Of Average Minutes Viewed In DVR Playback By Daypart: A18-49</a:t>
            </a:r>
          </a:p>
        </p:txBody>
      </p:sp>
      <p:sp>
        <p:nvSpPr>
          <p:cNvPr id="40986" name="Text Box 3"/>
          <p:cNvSpPr txBox="1">
            <a:spLocks noChangeArrowheads="1"/>
          </p:cNvSpPr>
          <p:nvPr/>
        </p:nvSpPr>
        <p:spPr bwMode="auto">
          <a:xfrm>
            <a:off x="419100" y="486545"/>
            <a:ext cx="8305800" cy="53321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R="0" indent="0" algn="ctr" fontAlgn="auto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Only 39% Of Total Time Spent With DVR Viewing Is Done During Primetime Hours</a:t>
            </a:r>
          </a:p>
        </p:txBody>
      </p:sp>
      <p:sp>
        <p:nvSpPr>
          <p:cNvPr id="40987" name="Text Box 8"/>
          <p:cNvSpPr txBox="1">
            <a:spLocks noChangeArrowheads="1"/>
          </p:cNvSpPr>
          <p:nvPr/>
        </p:nvSpPr>
        <p:spPr bwMode="auto">
          <a:xfrm>
            <a:off x="291041" y="6584116"/>
            <a:ext cx="7162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en-US" sz="1000" dirty="0">
                <a:solidFill>
                  <a:prstClr val="black"/>
                </a:solidFill>
                <a:ea typeface="MS PGothic" pitchFamily="34" charset="-128"/>
              </a:rPr>
              <a:t>Source: VAB Analysis of Nielsen </a:t>
            </a:r>
            <a:r>
              <a:rPr lang="en-US" altLang="en-US" sz="1000" dirty="0" err="1">
                <a:solidFill>
                  <a:prstClr val="black"/>
                </a:solidFill>
                <a:ea typeface="MS PGothic" pitchFamily="34" charset="-128"/>
              </a:rPr>
              <a:t>NPower</a:t>
            </a:r>
            <a:r>
              <a:rPr lang="en-US" altLang="en-US" sz="1000" dirty="0">
                <a:solidFill>
                  <a:prstClr val="black"/>
                </a:solidFill>
                <a:ea typeface="MS PGothic" pitchFamily="34" charset="-128"/>
              </a:rPr>
              <a:t>; Base= DVR; Viewing Source = DVR Playback; 9/25/2017 - 1/14/2018.</a:t>
            </a:r>
            <a:endParaRPr lang="en-US" altLang="en-US" sz="1000" dirty="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6F135E7B-35FE-4D7B-B8C4-61EB3D0AB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264133"/>
              </p:ext>
            </p:extLst>
          </p:nvPr>
        </p:nvGraphicFramePr>
        <p:xfrm>
          <a:off x="5737012" y="3037729"/>
          <a:ext cx="3635588" cy="240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119F77-1D72-419C-987E-C5A6F4B7C9B1}"/>
              </a:ext>
            </a:extLst>
          </p:cNvPr>
          <p:cNvSpPr txBox="1"/>
          <p:nvPr/>
        </p:nvSpPr>
        <p:spPr>
          <a:xfrm>
            <a:off x="5638800" y="2664023"/>
            <a:ext cx="3254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All Dayparts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E5658C51-8678-4C3B-AAA2-067E112F8808}"/>
              </a:ext>
            </a:extLst>
          </p:cNvPr>
          <p:cNvSpPr/>
          <p:nvPr/>
        </p:nvSpPr>
        <p:spPr>
          <a:xfrm>
            <a:off x="4191000" y="2337610"/>
            <a:ext cx="1371600" cy="345358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52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16156"/>
            <a:ext cx="8229600" cy="5526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Time-Shifting: </a:t>
            </a:r>
            <a:r>
              <a:rPr lang="en-US" sz="2600" b="1" spc="-100" dirty="0">
                <a:solidFill>
                  <a:prstClr val="black"/>
                </a:solidFill>
                <a:cs typeface="Trebuchet MS"/>
              </a:rPr>
              <a:t>More</a:t>
            </a: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 Choices For Watching </a:t>
            </a:r>
            <a:r>
              <a:rPr lang="en-US" sz="2600" b="1" spc="-100" dirty="0">
                <a:solidFill>
                  <a:prstClr val="black"/>
                </a:solidFill>
                <a:cs typeface="Trebuchet MS"/>
              </a:rPr>
              <a:t>More</a:t>
            </a: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 Content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CBA2095-D68B-45E7-B900-ACFA19958080}"/>
              </a:ext>
            </a:extLst>
          </p:cNvPr>
          <p:cNvSpPr txBox="1">
            <a:spLocks/>
          </p:cNvSpPr>
          <p:nvPr/>
        </p:nvSpPr>
        <p:spPr>
          <a:xfrm>
            <a:off x="380999" y="1295688"/>
            <a:ext cx="8458201" cy="41145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Time-Shifting refers to the ability of a consumer to access premium TV content when, where, and how it is most convenient for them. The options for time-shifting have grown, driven by the increasing demand consumers have to enjoy </a:t>
            </a:r>
            <a:r>
              <a:rPr lang="en-US" sz="1800" b="1" dirty="0"/>
              <a:t>more</a:t>
            </a:r>
            <a:r>
              <a:rPr lang="en-US" sz="1800" dirty="0"/>
              <a:t> content they love on their terms with </a:t>
            </a:r>
            <a:r>
              <a:rPr lang="en-US" sz="1800" b="1" dirty="0"/>
              <a:t>more</a:t>
            </a:r>
            <a:r>
              <a:rPr lang="en-US" sz="1800" dirty="0"/>
              <a:t> choices available to them. </a:t>
            </a:r>
          </a:p>
          <a:p>
            <a:pPr marL="0" indent="0" algn="ctr">
              <a:buFont typeface="Arial"/>
              <a:buNone/>
            </a:pPr>
            <a:endParaRPr lang="en-US" sz="2400" dirty="0"/>
          </a:p>
          <a:p>
            <a:pPr marL="0" indent="0" algn="ctr">
              <a:buFont typeface="Arial"/>
              <a:buNone/>
            </a:pPr>
            <a:r>
              <a:rPr lang="en-US" sz="1800" dirty="0"/>
              <a:t>This freedom of choice appeals to a wide range of viewers across age groups, income brackets and ethnicities, with each group having a specific preference on how they access content beyond live airings.</a:t>
            </a:r>
          </a:p>
          <a:p>
            <a:pPr marL="0" indent="0" algn="ctr">
              <a:buFont typeface="Arial"/>
              <a:buNone/>
            </a:pPr>
            <a:endParaRPr lang="en-US" sz="2400" dirty="0"/>
          </a:p>
          <a:p>
            <a:pPr marL="0" indent="0" algn="ctr">
              <a:buFont typeface="Arial"/>
              <a:buNone/>
            </a:pPr>
            <a:r>
              <a:rPr lang="en-US" sz="1800" dirty="0"/>
              <a:t>This three-report series will highlight the main ways consumers can time-shift their TV viewing: </a:t>
            </a:r>
            <a:r>
              <a:rPr lang="en-US" sz="1800" b="1" dirty="0"/>
              <a:t>DVR</a:t>
            </a:r>
            <a:r>
              <a:rPr lang="en-US" sz="1800" dirty="0"/>
              <a:t>, </a:t>
            </a:r>
            <a:r>
              <a:rPr lang="en-US" sz="1800" b="1" dirty="0"/>
              <a:t>Video-on-Demand (VOD)</a:t>
            </a:r>
            <a:r>
              <a:rPr lang="en-US" sz="1800" dirty="0"/>
              <a:t>, and </a:t>
            </a:r>
            <a:r>
              <a:rPr lang="en-US" sz="1800" b="1" dirty="0"/>
              <a:t>TV Everywhere (TVE)</a:t>
            </a:r>
            <a:r>
              <a:rPr lang="en-US" sz="1800" dirty="0"/>
              <a:t>. We will define each, size the landscape, discuss how many consumers are time-shifting, and review the profiles of time-shifting consumers.</a:t>
            </a:r>
          </a:p>
        </p:txBody>
      </p:sp>
    </p:spTree>
    <p:extLst>
      <p:ext uri="{BB962C8B-B14F-4D97-AF65-F5344CB8AC3E}">
        <p14:creationId xmlns:p14="http://schemas.microsoft.com/office/powerpoint/2010/main" val="136761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582386" y="1397000"/>
          <a:ext cx="797922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6584720"/>
            <a:ext cx="5900928" cy="27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comScore TV Essentials, U.S., Full Year 2016, Live +15 Day DVR, Total U.S. Audience.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77365"/>
            <a:ext cx="8839200" cy="451406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j-ea"/>
              </a:rPr>
              <a:t>From A Genre Perspective, Sports And News Have The Highest Rate Of Live Viewing Due To Their “Real-Time” Nature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96474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7472" y="6553200"/>
            <a:ext cx="5900928" cy="24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1000" dirty="0">
                <a:solidFill>
                  <a:prstClr val="black"/>
                </a:solidFill>
              </a:rPr>
              <a:t>Source: comScore TV Essentials, U.S., Full Year 2016, +15 Day DVR, Total U.S. Audience.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77364"/>
            <a:ext cx="8839200" cy="97903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At The Same Time, Viewers Demonstrate Their Commitment To The TV Content They Love And Crave By Recording A Wide Variety Of Programming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872681954"/>
              </p:ext>
            </p:extLst>
          </p:nvPr>
        </p:nvGraphicFramePr>
        <p:xfrm>
          <a:off x="538843" y="1741031"/>
          <a:ext cx="806631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1014" y="4968240"/>
            <a:ext cx="4572000" cy="6858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68340" y="5058881"/>
            <a:ext cx="2766060" cy="504517"/>
          </a:xfrm>
          <a:prstGeom prst="rect">
            <a:avLst/>
          </a:prstGeom>
          <a:solidFill>
            <a:srgbClr val="50C8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Non-Fiction TV Is One Of The Least Time-Shifted Genres</a:t>
            </a:r>
          </a:p>
        </p:txBody>
      </p:sp>
    </p:spTree>
    <p:extLst>
      <p:ext uri="{BB962C8B-B14F-4D97-AF65-F5344CB8AC3E}">
        <p14:creationId xmlns:p14="http://schemas.microsoft.com/office/powerpoint/2010/main" val="250373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573072" y="348955"/>
            <a:ext cx="7945074" cy="8615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sz="2400" dirty="0">
                <a:solidFill>
                  <a:schemeClr val="tx1"/>
                </a:solidFill>
              </a:rPr>
              <a:t>Which Makes Sense Since They Primarily Watch TV Programs To Be Entertained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176435172"/>
              </p:ext>
            </p:extLst>
          </p:nvPr>
        </p:nvGraphicFramePr>
        <p:xfrm>
          <a:off x="175819" y="1665072"/>
          <a:ext cx="8792362" cy="435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34745" y="6474345"/>
            <a:ext cx="7186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“How often watch TV programs in the following ways compared to 12 months ago-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Using a DVR”. 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265009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E87C57-0EDB-41D9-A8D7-4970CCC5D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C7EBCF-6B43-462B-86F6-1A4B58C869E0}"/>
              </a:ext>
            </a:extLst>
          </p:cNvPr>
          <p:cNvSpPr txBox="1">
            <a:spLocks/>
          </p:cNvSpPr>
          <p:nvPr/>
        </p:nvSpPr>
        <p:spPr>
          <a:xfrm>
            <a:off x="2898981" y="4977683"/>
            <a:ext cx="5979166" cy="5849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ts val="3800"/>
              </a:lnSpc>
              <a:spcBef>
                <a:spcPct val="0"/>
              </a:spcBef>
              <a:buNone/>
              <a:defRPr sz="3600" b="1" cap="none" spc="-1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Time-Shifting Segmentation</a:t>
            </a:r>
          </a:p>
        </p:txBody>
      </p:sp>
    </p:spTree>
    <p:extLst>
      <p:ext uri="{BB962C8B-B14F-4D97-AF65-F5344CB8AC3E}">
        <p14:creationId xmlns:p14="http://schemas.microsoft.com/office/powerpoint/2010/main" val="58077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152400" y="228599"/>
            <a:ext cx="8839200" cy="7475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DVR Users Are Likely To Be Mature, Affluent Adults Who Enjoy The Convenience Of TV Viewing On Their Own Time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8202" y="10051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DVR User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536" y="22623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Drama, Reality, Thrillers &amp; Soap Operas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30536" y="3214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Throughout the day, with the majority occurring outside of Primetime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536" y="41673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Convenience and watching on their own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30536" y="5119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On a TV through a set-top-box recorder or on mobile devices via Cloud DVR through an MVPD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30536" y="1309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Slightly older than VOD viewers &amp; more affluent than TVE users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Median Age: 47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Average HHI: $92K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6102" y="22623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General Entertainment &amp; Kids Programming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6102" y="3214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On their own time, when they can binge-watch multiple episodes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66102" y="41673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Convenience and having a range of content available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66102" y="5119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On a TV viewed through MVPDs (Cable, Telco or Satellite Provider) via their set-top-box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66102" y="1309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Younger than DVR users &amp; the most affluent &amp; educated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Median Age: 43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Average HHI: $93K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3768" y="100555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</a:rPr>
              <a:t>VOD Viewer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1668" y="22623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Live TV &amp; Sports, Library Content, Exclusive Content, &amp; Current Episodes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1668" y="3214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Whenever &amp; Wherever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1668" y="41673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Binge-watching premium content on the go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01668" y="5119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Across devices through either a broadcast or cable programmer or an MVPD app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01668" y="1309841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The youngest and most ethnically diverse viewers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Median Age: 39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Average HHI: $67K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89334" y="100504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bg1">
                    <a:lumMod val="75000"/>
                  </a:schemeClr>
                </a:solidFill>
              </a:rPr>
              <a:t>TVE Viewer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923" y="1514343"/>
            <a:ext cx="74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Who: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7938" y="2471075"/>
            <a:ext cx="810431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What: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3423574"/>
            <a:ext cx="81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When: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8265" y="4371843"/>
            <a:ext cx="66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Why: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4776" y="5312070"/>
            <a:ext cx="736755" cy="36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776" y="6343000"/>
            <a:ext cx="73068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DVR User: “How often watch TV programs in the following ways compared to 12 months 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ago-Using a DVR”; VOD Viewer: </a:t>
            </a:r>
            <a:r>
              <a:rPr lang="en-US" sz="1000" dirty="0">
                <a:solidFill>
                  <a:prstClr val="black"/>
                </a:solidFill>
              </a:rPr>
              <a:t>“Video-On-Demand # of Times Watched Past 30 days-TV/Shows/Movies (Any)</a:t>
            </a: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TVE Viewer: Watch TV programs in the following ways - Through a TV network’s app”.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329141" y="6172200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744005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367670" y="228600"/>
            <a:ext cx="8408661" cy="456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These DVR Users Are Slightly Older Than VOD Viewers &amp; More Affluent Than TVE Viewers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8202" y="10051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DVR User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536" y="22623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Drama, Reality, Thrillers &amp; Soap Operas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30536" y="3214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Throughout the day, with the majority occurring outside of Primetime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536" y="41673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Convenience and watching on their own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30536" y="5119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On a TV through a set-top-box recorder or on mobile devices via Cloud DVR through an MVPD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30536" y="1309841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Slightly older than VOD viewers &amp; more affluent than TVE users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Median Age: 47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Average HHI: $92K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6102" y="2262341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General Entertainment &amp; Kids Programming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6102" y="3214841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On their own time, when they can binge-watch multiple episodes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66102" y="4167341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Convenience and having a range of content available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66102" y="5119841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On a TV viewed through MVPDs (Cable, Telco or Satellite Provider) via their set-top-box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66102" y="1309841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Younger than DVR users &amp; the most affluent &amp; educated </a:t>
            </a:r>
            <a:r>
              <a:rPr lang="en-US" sz="1000" b="1" dirty="0">
                <a:solidFill>
                  <a:schemeClr val="tx1"/>
                </a:solidFill>
              </a:rPr>
              <a:t>Median Age: 43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Average HHI: $93K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3768" y="100555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VOD Viewer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1668" y="2262341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Live TV &amp; Sports, Library Content, Exclusive Content, &amp; Current Episodes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1668" y="3214841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Whenever &amp; Wherever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1668" y="4167341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Binge-watching premium content on the go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01668" y="5119841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Across devices through either a broadcast or cable programmer or an MVPD app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01668" y="1309841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The youngest and most ethnically diverse viewers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Median Age: 39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Average HHI: $67K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89334" y="100504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TVE Viewer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923" y="1514343"/>
            <a:ext cx="74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Who: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7938" y="2471075"/>
            <a:ext cx="810431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What: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3423574"/>
            <a:ext cx="81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When: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8265" y="4371843"/>
            <a:ext cx="66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Why: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4776" y="5312070"/>
            <a:ext cx="736755" cy="36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776" y="6343000"/>
            <a:ext cx="73068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DVR User: “How often watch TV programs in the following ways compared to 12 months 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ago-Using a DVR”; VOD Viewer: </a:t>
            </a:r>
            <a:r>
              <a:rPr lang="en-US" sz="1000" dirty="0">
                <a:solidFill>
                  <a:prstClr val="black"/>
                </a:solidFill>
              </a:rPr>
              <a:t>“Video-On-Demand # of Times Watched Past 30 days-TV/Shows/Movies (Any)</a:t>
            </a: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</a:p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TVE Viewer: Watch TV programs in the following ways - Through a TV network’s app”.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329141" y="6172200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1303832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367670" y="457650"/>
            <a:ext cx="8408661" cy="456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 smtClean="0"/>
              <a:t>For More Information on Time-Shifted Viewing, Check Out All Of The Reports From Our Series</a:t>
            </a:r>
          </a:p>
          <a:p>
            <a:pPr defTabSz="457200"/>
            <a:endParaRPr lang="en-US" i="1" dirty="0" smtClean="0"/>
          </a:p>
          <a:p>
            <a:pPr defTabSz="457200"/>
            <a:r>
              <a:rPr lang="en-US" i="1" dirty="0" smtClean="0"/>
              <a:t>Tailor-Made Television: How Consumers Custom Design Their TV Viewing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95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48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66123" y="4704546"/>
            <a:ext cx="73445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DVR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19475" y="4718216"/>
            <a:ext cx="23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Video-On-Demand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58147" y="4684692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TV Everywhere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32563" y="5410200"/>
            <a:ext cx="327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Find All Three Reports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3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3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0938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There Are Three Main Ways A Viewer Can Watch TV Content Outside Of A Live Airing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9" y="2773103"/>
            <a:ext cx="1499493" cy="11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784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28" y="4343400"/>
            <a:ext cx="1820975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048801" y="1371600"/>
            <a:ext cx="1644629" cy="1019397"/>
            <a:chOff x="6531441" y="2953779"/>
            <a:chExt cx="1644629" cy="1233471"/>
          </a:xfrm>
        </p:grpSpPr>
        <p:pic>
          <p:nvPicPr>
            <p:cNvPr id="1029" name="Picture 5" descr="C:\Users\Leahm\AppData\Local\Microsoft\Windows\Temporary Internet Files\Content.IE5\PKIV13XT\toshiba-regza-32a950l-lcd-tv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41" y="2953779"/>
              <a:ext cx="1644629" cy="123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656896" y="3158953"/>
              <a:ext cx="1393718" cy="659005"/>
              <a:chOff x="6618341" y="3158953"/>
              <a:chExt cx="1393718" cy="659005"/>
            </a:xfrm>
          </p:grpSpPr>
          <p:pic>
            <p:nvPicPr>
              <p:cNvPr id="1034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7427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618341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mage result for pause symbol silve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697" y="3158953"/>
                <a:ext cx="659005" cy="65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80132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Trebuchet MS" pitchFamily="34" charset="0"/>
              </a:rPr>
              <a:t>DVR </a:t>
            </a:r>
            <a:r>
              <a:rPr lang="en-US" sz="1600" dirty="0">
                <a:latin typeface="Trebuchet MS" pitchFamily="34" charset="0"/>
              </a:rPr>
              <a:t>(Digital Video Recorder): </a:t>
            </a:r>
            <a:r>
              <a:rPr lang="en-US" sz="1600" dirty="0"/>
              <a:t>a Set-Top Box that records and stores television shows for viewing at a later time. Some MVPDs </a:t>
            </a:r>
            <a:r>
              <a:rPr lang="en-US" sz="1600" i="1" dirty="0">
                <a:latin typeface="Trebuchet MS" pitchFamily="34" charset="0"/>
              </a:rPr>
              <a:t>(Cable, Telco or Satellite Provider) </a:t>
            </a:r>
            <a:r>
              <a:rPr lang="en-US" sz="1600" dirty="0"/>
              <a:t>offer Cloud DVR service, which allows users to view DVR’d content on mobile devices via the MVPD app, or on a computer via the MVPD’s website.</a:t>
            </a:r>
            <a:endParaRPr lang="en-US" sz="1600" dirty="0">
              <a:latin typeface="Trebuchet MS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Trebuchet MS" pitchFamily="34" charset="0"/>
              </a:rPr>
              <a:t>VOD</a:t>
            </a:r>
            <a:r>
              <a:rPr lang="en-US" sz="1600" dirty="0">
                <a:latin typeface="Trebuchet MS" pitchFamily="34" charset="0"/>
              </a:rPr>
              <a:t> (Video-On-Demand): allows users to select and watch video content when they choose to, rather than at a specific broadcast time. This report is specifically referring to VOD viewed through </a:t>
            </a:r>
            <a:r>
              <a:rPr lang="en-US" sz="1600" i="1" dirty="0">
                <a:latin typeface="Trebuchet MS" pitchFamily="34" charset="0"/>
              </a:rPr>
              <a:t>MVPDs (Cable, Telco or Satellite Provider) via their set-top-box. </a:t>
            </a:r>
          </a:p>
          <a:p>
            <a:pPr marL="0" indent="0">
              <a:buNone/>
            </a:pPr>
            <a:endParaRPr lang="en-US" sz="1600" dirty="0">
              <a:latin typeface="Trebuchet MS" pitchFamily="34" charset="0"/>
            </a:endParaRPr>
          </a:p>
          <a:p>
            <a:pPr marL="0" lvl="1" indent="0">
              <a:buNone/>
            </a:pPr>
            <a:r>
              <a:rPr lang="en-US" sz="1600" b="1" dirty="0">
                <a:latin typeface="Trebuchet MS" pitchFamily="34" charset="0"/>
              </a:rPr>
              <a:t>TVE </a:t>
            </a:r>
            <a:r>
              <a:rPr lang="en-US" sz="1600" dirty="0">
                <a:latin typeface="Trebuchet MS" pitchFamily="34" charset="0"/>
              </a:rPr>
              <a:t>(TV Everywhere): </a:t>
            </a:r>
            <a:r>
              <a:rPr lang="en-US" sz="1600" dirty="0"/>
              <a:t>the ability for a viewer to watch TV and film content whenever and wherever they choose across devices (Smart TV, connected device, tablet, mobile device or computer</a:t>
            </a:r>
            <a:r>
              <a:rPr lang="en-US" sz="1600" i="1" dirty="0"/>
              <a:t>). </a:t>
            </a:r>
            <a:r>
              <a:rPr lang="en-US" sz="1600" dirty="0"/>
              <a:t>Content can be accessed through either the a broadcast or cable programmer (via MVPD authentication/user log-in) or an MVPD app (like Comcast Xfinity &amp; Spectrum TV).</a:t>
            </a:r>
            <a:endParaRPr lang="en-US" sz="1600" dirty="0">
              <a:latin typeface="Trebuchet MS" pitchFamily="34" charset="0"/>
            </a:endParaRPr>
          </a:p>
          <a:p>
            <a:endParaRPr lang="en-US" sz="1600" dirty="0">
              <a:latin typeface="Trebuchet MS" pitchFamily="34" charset="0"/>
            </a:endParaRPr>
          </a:p>
          <a:p>
            <a:pPr>
              <a:buNone/>
            </a:pPr>
            <a:endParaRPr 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7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93" y="274638"/>
            <a:ext cx="8761007" cy="114300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First, It Should Be Noted That Live TV Remains The Reigning Champ Of TV Viewing Time, Regardless Of The Time Of Day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13737598"/>
              </p:ext>
            </p:extLst>
          </p:nvPr>
        </p:nvGraphicFramePr>
        <p:xfrm>
          <a:off x="154393" y="1444630"/>
          <a:ext cx="883521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6457890"/>
            <a:ext cx="7209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</a:rPr>
              <a:t>Source: comScore TV Essentials, U.S., Full Year 2016, Live +15 Day DVR; comScore State of VOD Trend Report, Total U.S. </a:t>
            </a:r>
            <a:endParaRPr lang="en-US" sz="10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1000" dirty="0" smtClean="0">
                <a:solidFill>
                  <a:prstClr val="black"/>
                </a:solidFill>
              </a:rPr>
              <a:t>Audience; Time-Shifted TV includes VOD and DVR.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286392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06071"/>
              </p:ext>
            </p:extLst>
          </p:nvPr>
        </p:nvGraphicFramePr>
        <p:xfrm>
          <a:off x="592112" y="1524000"/>
          <a:ext cx="7959777" cy="4816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30164" y="1791547"/>
            <a:ext cx="428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eaLnBrk="0" hangingPunct="0"/>
            <a:r>
              <a:rPr lang="en-US" dirty="0">
                <a:solidFill>
                  <a:prstClr val="black"/>
                </a:solidFill>
              </a:rPr>
              <a:t>Top Reasons For Time-shifting TV Shows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9141" y="6400800"/>
            <a:ext cx="7234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>
              <a:spcBef>
                <a:spcPct val="50000"/>
              </a:spcBef>
            </a:pPr>
            <a:r>
              <a:rPr lang="en-US" sz="900" dirty="0">
                <a:solidFill>
                  <a:prstClr val="black"/>
                </a:solidFill>
              </a:rPr>
              <a:t>Source: HUB Entertainment research 3/15; Survey of 1,210 TV consumers 16-74 who watch at least 5 hours of TV/week and have broadband home access; What do you consider to be the biggest benefits of watching episodes of a current show at a later time?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180" y="321686"/>
            <a:ext cx="8549640" cy="8728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Convenience (Not Ad Avoidance) Is The Top Reason For Time-Shifting Programs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BF48DA-6053-4E78-97DD-68E85FC74BD6}"/>
              </a:ext>
            </a:extLst>
          </p:cNvPr>
          <p:cNvSpPr/>
          <p:nvPr/>
        </p:nvSpPr>
        <p:spPr>
          <a:xfrm>
            <a:off x="592112" y="2262496"/>
            <a:ext cx="7728023" cy="64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5CD27B-EE52-487A-BF29-3C16208E042C}"/>
              </a:ext>
            </a:extLst>
          </p:cNvPr>
          <p:cNvSpPr txBox="1"/>
          <p:nvPr/>
        </p:nvSpPr>
        <p:spPr>
          <a:xfrm>
            <a:off x="592112" y="1194497"/>
            <a:ext cx="809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This Convenience Allows Users The Opportunity To Consume More Content By Catching Up On Missed Shows And Binging Multiple Episodes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62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01729"/>
            <a:ext cx="8763000" cy="533219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400" spc="-100" dirty="0">
                <a:solidFill>
                  <a:srgbClr val="000000"/>
                </a:solidFill>
                <a:latin typeface="Trebuchet MS"/>
                <a:cs typeface="Trebuchet MS"/>
              </a:rPr>
              <a:t>Despite All Of The Options Consumers Have, Half Of Time-Shifted Viewing Is Through MVPDs Via DVR, Set-Top VOD And TV Everywhere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9199" y="1617538"/>
            <a:ext cx="6705602" cy="4470400"/>
            <a:chOff x="1524000" y="1397000"/>
            <a:chExt cx="6096000" cy="40640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3089893622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026" name="Picture 2" descr="Image result for netflix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963" y="4359491"/>
              <a:ext cx="788803" cy="44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amazon video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664" y="3287204"/>
              <a:ext cx="677877" cy="20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hulu 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68" y="2487212"/>
              <a:ext cx="987401" cy="53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35174" y="6435630"/>
            <a:ext cx="7404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latin typeface="Trebuchet MS" panose="020B0603020202020204" pitchFamily="34" charset="0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Source: Hub Entertainment Research, </a:t>
            </a:r>
            <a:r>
              <a:rPr lang="en-US" i="1" dirty="0">
                <a:solidFill>
                  <a:prstClr val="black"/>
                </a:solidFill>
              </a:rPr>
              <a:t>The Battle for Share of Mind</a:t>
            </a:r>
            <a:r>
              <a:rPr lang="en-US" dirty="0">
                <a:solidFill>
                  <a:prstClr val="black"/>
                </a:solidFill>
              </a:rPr>
              <a:t>, January 2018. TVE: Authenticated TV Everywhere, from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a network or pay TV operator’s website/app; Based on total viewing (TV &amp; movies).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1092" y="3373898"/>
            <a:ext cx="168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</a:rPr>
              <a:t>52%</a:t>
            </a:r>
          </a:p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Total from MVPD Sources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552" y="3392458"/>
            <a:ext cx="1529825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</a:rPr>
              <a:t>34%</a:t>
            </a:r>
          </a:p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Total from “Big 3” SVOD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172200" y="2430338"/>
            <a:ext cx="749300" cy="3200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57192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976" y="267920"/>
            <a:ext cx="8835908" cy="78150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Consumers’ Appetite for Premium Content is Strong and is the Driving Force Behind Increased Use of Time-Shifting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503" y="6535989"/>
            <a:ext cx="6306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latin typeface="Trebuchet MS" panose="020B0603020202020204" pitchFamily="34" charset="0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Source: Hub Entertainment Research, </a:t>
            </a:r>
            <a:r>
              <a:rPr lang="en-US" i="1" dirty="0">
                <a:solidFill>
                  <a:prstClr val="black"/>
                </a:solidFill>
              </a:rPr>
              <a:t>TV Redefined: The New Definition of “Watching TV”, </a:t>
            </a:r>
            <a:r>
              <a:rPr lang="en-US" dirty="0">
                <a:solidFill>
                  <a:prstClr val="black"/>
                </a:solidFill>
              </a:rPr>
              <a:t>August 2017.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8966" y="2148219"/>
            <a:ext cx="8748918" cy="3501058"/>
            <a:chOff x="238966" y="2059011"/>
            <a:chExt cx="8748918" cy="3501058"/>
          </a:xfrm>
        </p:grpSpPr>
        <p:graphicFrame>
          <p:nvGraphicFramePr>
            <p:cNvPr id="8" name="Chart 7"/>
            <p:cNvGraphicFramePr/>
            <p:nvPr>
              <p:extLst>
                <p:ext uri="{D42A27DB-BD31-4B8C-83A1-F6EECF244321}">
                  <p14:modId xmlns:p14="http://schemas.microsoft.com/office/powerpoint/2010/main" val="195796618"/>
                </p:ext>
              </p:extLst>
            </p:nvPr>
          </p:nvGraphicFramePr>
          <p:xfrm>
            <a:off x="238966" y="2061684"/>
            <a:ext cx="3580651" cy="3498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1448450923"/>
                </p:ext>
              </p:extLst>
            </p:nvPr>
          </p:nvGraphicFramePr>
          <p:xfrm>
            <a:off x="5407233" y="2059011"/>
            <a:ext cx="3580651" cy="3498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4006724" y="2614102"/>
              <a:ext cx="1130553" cy="23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DVR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9617" y="3566338"/>
              <a:ext cx="1504766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TVE: MVPD Site or App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9617" y="4613374"/>
              <a:ext cx="1504766" cy="56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TVE: Network Site or App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55664" y="1592485"/>
            <a:ext cx="623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Change in Frequency of Source Use vs. One Year Ago 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Among Those Who Use 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1DDBC9-308B-4E3F-8C05-0C7ECB7110F2}"/>
              </a:ext>
            </a:extLst>
          </p:cNvPr>
          <p:cNvSpPr txBox="1"/>
          <p:nvPr/>
        </p:nvSpPr>
        <p:spPr>
          <a:xfrm>
            <a:off x="7315200" y="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Members Only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4800600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9514" y="3736687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0" y="2634262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4448" y="2634181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37248" y="3736687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18%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61048" y="4800600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5587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86541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There Are Three Main Ways A Viewer Can Watch TV Content Outside Of A Live Airing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9" y="2819400"/>
            <a:ext cx="1499493" cy="11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28" y="4343400"/>
            <a:ext cx="1820975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048801" y="1342803"/>
            <a:ext cx="1644629" cy="1019397"/>
            <a:chOff x="6531441" y="2953779"/>
            <a:chExt cx="1644629" cy="1233471"/>
          </a:xfrm>
        </p:grpSpPr>
        <p:pic>
          <p:nvPicPr>
            <p:cNvPr id="1029" name="Picture 5" descr="C:\Users\Leahm\AppData\Local\Microsoft\Windows\Temporary Internet Files\Content.IE5\PKIV13XT\toshiba-regza-32a950l-lcd-tv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41" y="2953779"/>
              <a:ext cx="1644629" cy="123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656896" y="3158953"/>
              <a:ext cx="1393718" cy="659005"/>
              <a:chOff x="6618341" y="3158953"/>
              <a:chExt cx="1393718" cy="659005"/>
            </a:xfrm>
          </p:grpSpPr>
          <p:pic>
            <p:nvPicPr>
              <p:cNvPr id="1034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7427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618341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mage result for pause symbol silve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697" y="3158953"/>
                <a:ext cx="659005" cy="65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265237"/>
            <a:ext cx="680132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Trebuchet MS" pitchFamily="34" charset="0"/>
              </a:rPr>
              <a:t>DVR </a:t>
            </a:r>
            <a:r>
              <a:rPr lang="en-US" sz="1600" dirty="0">
                <a:latin typeface="Trebuchet MS" pitchFamily="34" charset="0"/>
              </a:rPr>
              <a:t>(Digital Video Recorder): </a:t>
            </a:r>
            <a:r>
              <a:rPr lang="en-US" sz="1600" dirty="0"/>
              <a:t>a Set-Top Box that records and stores television shows for viewing at a later time. Some MVPDs </a:t>
            </a:r>
            <a:r>
              <a:rPr lang="en-US" sz="1600" i="1" dirty="0">
                <a:latin typeface="Trebuchet MS" pitchFamily="34" charset="0"/>
              </a:rPr>
              <a:t>(Cable, Telco or Satellite Provider) </a:t>
            </a:r>
            <a:r>
              <a:rPr lang="en-US" sz="1600" dirty="0"/>
              <a:t>offer Cloud DVR service, which allows users to view DVR’d content on mobile devices via the MVPD app, or on a computer via the MVPD’s website.</a:t>
            </a:r>
            <a:endParaRPr lang="en-US" sz="1600" dirty="0">
              <a:latin typeface="Trebuchet MS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VOD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 (Video-On-Demand): allows users to select and watch video content when they choose to, rather than at a specific broadcast time. This report is specifically referring to VOD viewed through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MVPDs (Cable, Telco or Satellite Provider) via their set-top-box. </a:t>
            </a: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  <a:p>
            <a:pPr marL="0" lvl="1" indent="0">
              <a:buNone/>
            </a:pP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TVE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(TV Everywhere):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the ability for a viewer to watch TV and film content whenever and wherever they choose across devices (Smart TV, connected device, tablet, mobile device or computer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).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Content can be accessed through either a broadcast or cable programmer (via MVPD authentication/user log-in) or an MVPD app (like Comcast Xfinity &amp; Spectrum TV).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  <a:p>
            <a:endParaRPr lang="en-US" sz="1600" dirty="0">
              <a:latin typeface="Trebuchet MS" pitchFamily="34" charset="0"/>
            </a:endParaRPr>
          </a:p>
          <a:p>
            <a:pPr>
              <a:buNone/>
            </a:pPr>
            <a:endParaRPr 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7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9491" y="500063"/>
            <a:ext cx="8345019" cy="571500"/>
          </a:xfrm>
        </p:spPr>
        <p:txBody>
          <a:bodyPr/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latin typeface="Trebuchet MS"/>
                <a:ea typeface="+mj-ea"/>
                <a:cs typeface="Trebuchet MS"/>
              </a:rPr>
              <a:t>DVR Usage – What You Need To Know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491" y="990600"/>
            <a:ext cx="834501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dirty="0"/>
              <a:t>Just over half of Households (54%) have a DVR, which means 46% of HHs don’t have the ability to record programs for playback.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dirty="0"/>
              <a:t>DVR use is concentrated among adults aged 35-54</a:t>
            </a:r>
          </a:p>
          <a:p>
            <a:pPr marL="342900" indent="-342900" defTabSz="457200">
              <a:buFontTx/>
              <a:buAutoNum type="arabicPeriod"/>
            </a:pPr>
            <a:endParaRPr lang="en-US" dirty="0"/>
          </a:p>
          <a:p>
            <a:pPr marL="342900" indent="-342900" defTabSz="457200">
              <a:buFontTx/>
              <a:buAutoNum type="arabicPeriod"/>
            </a:pPr>
            <a:r>
              <a:rPr lang="en-US" dirty="0"/>
              <a:t>DVR owners love TV content, those households with a DVR: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Watch 37% </a:t>
            </a:r>
            <a:r>
              <a:rPr lang="en-US" sz="1600" i="1" u="sng" dirty="0"/>
              <a:t>more</a:t>
            </a:r>
            <a:r>
              <a:rPr lang="en-US" sz="1600" dirty="0"/>
              <a:t> TV than households without a DVR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Watch the overwhelming majority (81%+) of their programming </a:t>
            </a:r>
            <a:r>
              <a:rPr lang="en-US" sz="1600" i="1" dirty="0"/>
              <a:t>live </a:t>
            </a:r>
          </a:p>
          <a:p>
            <a:pPr marL="342900" indent="-342900" defTabSz="457200">
              <a:buFont typeface="+mj-lt"/>
              <a:buAutoNum type="arabicPeriod"/>
            </a:pPr>
            <a:endParaRPr lang="en-US" dirty="0"/>
          </a:p>
          <a:p>
            <a:pPr marL="342900" indent="-342900" defTabSz="457200">
              <a:buFont typeface="+mj-lt"/>
              <a:buAutoNum type="arabicPeriod"/>
            </a:pPr>
            <a:r>
              <a:rPr lang="en-US" dirty="0"/>
              <a:t>DVR viewing occurs throughout the day with only 39% of total time spent happening during Primetime.</a:t>
            </a:r>
          </a:p>
          <a:p>
            <a:pPr marL="342900" indent="-342900" defTabSz="457200">
              <a:buFont typeface="+mj-lt"/>
              <a:buAutoNum type="arabicPeriod"/>
            </a:pPr>
            <a:endParaRPr lang="en-US" dirty="0"/>
          </a:p>
          <a:p>
            <a:pPr marL="342900" indent="-342900" defTabSz="457200">
              <a:buFont typeface="+mj-lt"/>
              <a:buAutoNum type="arabicPeriod"/>
            </a:pPr>
            <a:r>
              <a:rPr lang="en-US" dirty="0"/>
              <a:t>Programming like News and Sports is most often viewed live due to their ‘real time’ nature, as well as non-fiction genres like Travel and Documentaries.</a:t>
            </a:r>
          </a:p>
          <a:p>
            <a:pPr marL="342900" indent="-342900" defTabSz="457200">
              <a:buFont typeface="+mj-lt"/>
              <a:buAutoNum type="arabicPeriod"/>
            </a:pPr>
            <a:endParaRPr lang="en-US" dirty="0"/>
          </a:p>
          <a:p>
            <a:pPr marL="342900" indent="-342900" defTabSz="457200">
              <a:buFont typeface="+mj-lt"/>
              <a:buAutoNum type="arabicPeriod"/>
            </a:pPr>
            <a:r>
              <a:rPr lang="en-US" dirty="0"/>
              <a:t>Viewers are recording content from across a wide variety of genres and topics, signaling their commitment and interest in getting more TV programming.</a:t>
            </a:r>
          </a:p>
          <a:p>
            <a:pPr marL="342900" indent="-342900" defTabSz="457200">
              <a:buFontTx/>
              <a:buAutoNum type="arabicPeriod" startAt="3"/>
            </a:pPr>
            <a:endParaRPr lang="en-US" sz="14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20324514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z="1300" dirty="0" smtClean="0">
            <a:solidFill>
              <a:srgbClr val="3775A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2538</Words>
  <Application>Microsoft Office PowerPoint</Application>
  <PresentationFormat>On-screen Show (4:3)</PresentationFormat>
  <Paragraphs>325</Paragraphs>
  <Slides>27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1_Office Theme</vt:lpstr>
      <vt:lpstr>Custom Design</vt:lpstr>
      <vt:lpstr>2_Custom Design</vt:lpstr>
      <vt:lpstr>PowerPoint Presentation</vt:lpstr>
      <vt:lpstr>PowerPoint Presentation</vt:lpstr>
      <vt:lpstr>There Are Three Main Ways A Viewer Can Watch TV Content Outside Of A Live Airing</vt:lpstr>
      <vt:lpstr>First, It Should Be Noted That Live TV Remains The Reigning Champ Of TV Viewing Time, Regardless Of The Time Of Day</vt:lpstr>
      <vt:lpstr>PowerPoint Presentation</vt:lpstr>
      <vt:lpstr>Despite All Of The Options Consumers Have, Half Of Time-Shifted Viewing Is Through MVPDs Via DVR, Set-Top VOD And TV Everywhere</vt:lpstr>
      <vt:lpstr>Consumers’ Appetite for Premium Content is Strong and is the Driving Force Behind Increased Use of Time-Shifting Methods</vt:lpstr>
      <vt:lpstr>There Are Three Main Ways A Viewer Can Watch TV Content Outside Of A Live Airing</vt:lpstr>
      <vt:lpstr>PowerPoint Presentation</vt:lpstr>
      <vt:lpstr>Just Over Half Of U.S. TV Households Own A DVR </vt:lpstr>
      <vt:lpstr>PowerPoint Presentation</vt:lpstr>
      <vt:lpstr>Homes With A DVR Consume 37% More Television Than Non-DVR Homes</vt:lpstr>
      <vt:lpstr>PowerPoint Presentation</vt:lpstr>
      <vt:lpstr>Households With A DVR Watch Significantly More Live TV Than Recorded TV</vt:lpstr>
      <vt:lpstr>Even For Prime, The Most Time Shifted Daypart, The Majority Is Viewed Live</vt:lpstr>
      <vt:lpstr>Similarly, Affluent Consumers, Who Have The Most Means To Time-shift, Are Viewing The Majority Of Their Primetime TV Live</vt:lpstr>
      <vt:lpstr>DVR Usage Has Been Steadily Rising Over The Last Two Years Among Older Demos, While Millennials’ Use Has Declined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251</cp:revision>
  <dcterms:created xsi:type="dcterms:W3CDTF">2018-02-27T19:31:53Z</dcterms:created>
  <dcterms:modified xsi:type="dcterms:W3CDTF">2018-03-29T20:28:30Z</dcterms:modified>
</cp:coreProperties>
</file>