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ppt/charts/chart8.xml" ContentType="application/vnd.openxmlformats-officedocument.drawingml.chart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0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7.xml" ContentType="application/vnd.openxmlformats-officedocument.presentationml.notesSlide+xml"/>
  <Override PartName="/ppt/charts/chart11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2.xml" ContentType="application/vnd.openxmlformats-officedocument.drawingml.chart+xml"/>
  <Override PartName="/ppt/drawings/drawing3.xml" ContentType="application/vnd.openxmlformats-officedocument.drawingml.chartshapes+xml"/>
  <Override PartName="/ppt/charts/chart13.xml" ContentType="application/vnd.openxmlformats-officedocument.drawingml.chart+xml"/>
  <Override PartName="/ppt/notesSlides/notesSlide8.xml" ContentType="application/vnd.openxmlformats-officedocument.presentationml.notesSlide+xml"/>
  <Override PartName="/ppt/charts/chart14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2"/>
  </p:notesMasterIdLst>
  <p:sldIdLst>
    <p:sldId id="2144327442" r:id="rId6"/>
    <p:sldId id="2144327624" r:id="rId7"/>
    <p:sldId id="2144327583" r:id="rId8"/>
    <p:sldId id="2144327623" r:id="rId9"/>
    <p:sldId id="2144327620" r:id="rId10"/>
    <p:sldId id="2144327605" r:id="rId11"/>
    <p:sldId id="2144327621" r:id="rId12"/>
    <p:sldId id="2144327582" r:id="rId13"/>
    <p:sldId id="2144327610" r:id="rId14"/>
    <p:sldId id="2144327591" r:id="rId15"/>
    <p:sldId id="2144327608" r:id="rId16"/>
    <p:sldId id="2144327618" r:id="rId17"/>
    <p:sldId id="2144327587" r:id="rId18"/>
    <p:sldId id="2144327604" r:id="rId19"/>
    <p:sldId id="2144327614" r:id="rId20"/>
    <p:sldId id="214432762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1464"/>
    <a:srgbClr val="ED3C8D"/>
    <a:srgbClr val="00BFF2"/>
    <a:srgbClr val="D555B3"/>
    <a:srgbClr val="F44836"/>
    <a:srgbClr val="A10F51"/>
    <a:srgbClr val="4EBE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E04546-3ED5-49C5-8CA1-B4CBBDACA786}" v="1" dt="2021-05-06T21:34:28.161"/>
    <p1510:client id="{5A4CCC03-39AC-41B4-A409-8AA1508B3A15}" v="22" dt="2021-05-06T19:17:45.4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1" autoAdjust="0"/>
    <p:restoredTop sz="94660"/>
  </p:normalViewPr>
  <p:slideViewPr>
    <p:cSldViewPr snapToGrid="0">
      <p:cViewPr varScale="1">
        <p:scale>
          <a:sx n="81" d="100"/>
          <a:sy n="81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on Wiese" userId="4bff8d5b-7de6-4655-b397-69b0afc81113" providerId="ADAL" clId="{5A4CCC03-39AC-41B4-A409-8AA1508B3A15}"/>
    <pc:docChg chg="undo custSel modSld">
      <pc:chgData name="Jason Wiese" userId="4bff8d5b-7de6-4655-b397-69b0afc81113" providerId="ADAL" clId="{5A4CCC03-39AC-41B4-A409-8AA1508B3A15}" dt="2021-05-06T19:17:58.307" v="483" actId="20577"/>
      <pc:docMkLst>
        <pc:docMk/>
      </pc:docMkLst>
      <pc:sldChg chg="modSp mod">
        <pc:chgData name="Jason Wiese" userId="4bff8d5b-7de6-4655-b397-69b0afc81113" providerId="ADAL" clId="{5A4CCC03-39AC-41B4-A409-8AA1508B3A15}" dt="2021-05-06T18:41:06.244" v="56" actId="1037"/>
        <pc:sldMkLst>
          <pc:docMk/>
          <pc:sldMk cId="1239155902" sldId="2144327442"/>
        </pc:sldMkLst>
        <pc:spChg chg="mod">
          <ac:chgData name="Jason Wiese" userId="4bff8d5b-7de6-4655-b397-69b0afc81113" providerId="ADAL" clId="{5A4CCC03-39AC-41B4-A409-8AA1508B3A15}" dt="2021-05-06T18:36:46.632" v="6" actId="20577"/>
          <ac:spMkLst>
            <pc:docMk/>
            <pc:sldMk cId="1239155902" sldId="2144327442"/>
            <ac:spMk id="6" creationId="{65121FEB-E7DA-6544-BD8E-06D2CB674FBA}"/>
          </ac:spMkLst>
        </pc:spChg>
        <pc:spChg chg="mod">
          <ac:chgData name="Jason Wiese" userId="4bff8d5b-7de6-4655-b397-69b0afc81113" providerId="ADAL" clId="{5A4CCC03-39AC-41B4-A409-8AA1508B3A15}" dt="2021-05-06T18:37:39.487" v="55" actId="114"/>
          <ac:spMkLst>
            <pc:docMk/>
            <pc:sldMk cId="1239155902" sldId="2144327442"/>
            <ac:spMk id="12" creationId="{D3ED8F18-80E6-D449-A031-541661F2A42F}"/>
          </ac:spMkLst>
        </pc:spChg>
        <pc:picChg chg="mod">
          <ac:chgData name="Jason Wiese" userId="4bff8d5b-7de6-4655-b397-69b0afc81113" providerId="ADAL" clId="{5A4CCC03-39AC-41B4-A409-8AA1508B3A15}" dt="2021-05-06T18:41:06.244" v="56" actId="1037"/>
          <ac:picMkLst>
            <pc:docMk/>
            <pc:sldMk cId="1239155902" sldId="2144327442"/>
            <ac:picMk id="3" creationId="{C3C3D991-4E11-5346-8736-765CFE7D6D61}"/>
          </ac:picMkLst>
        </pc:picChg>
      </pc:sldChg>
      <pc:sldChg chg="modSp mod">
        <pc:chgData name="Jason Wiese" userId="4bff8d5b-7de6-4655-b397-69b0afc81113" providerId="ADAL" clId="{5A4CCC03-39AC-41B4-A409-8AA1508B3A15}" dt="2021-05-06T19:13:57.906" v="421" actId="6549"/>
        <pc:sldMkLst>
          <pc:docMk/>
          <pc:sldMk cId="350064567" sldId="2144327582"/>
        </pc:sldMkLst>
        <pc:spChg chg="mod">
          <ac:chgData name="Jason Wiese" userId="4bff8d5b-7de6-4655-b397-69b0afc81113" providerId="ADAL" clId="{5A4CCC03-39AC-41B4-A409-8AA1508B3A15}" dt="2021-05-06T19:13:57.906" v="421" actId="6549"/>
          <ac:spMkLst>
            <pc:docMk/>
            <pc:sldMk cId="350064567" sldId="2144327582"/>
            <ac:spMk id="10" creationId="{B6EED4A9-6513-49B7-8A99-00AC0EFB2886}"/>
          </ac:spMkLst>
        </pc:spChg>
      </pc:sldChg>
      <pc:sldChg chg="addSp delSp modSp mod">
        <pc:chgData name="Jason Wiese" userId="4bff8d5b-7de6-4655-b397-69b0afc81113" providerId="ADAL" clId="{5A4CCC03-39AC-41B4-A409-8AA1508B3A15}" dt="2021-05-06T19:17:45.465" v="482"/>
        <pc:sldMkLst>
          <pc:docMk/>
          <pc:sldMk cId="899187278" sldId="2144327614"/>
        </pc:sldMkLst>
        <pc:grpChg chg="add mod">
          <ac:chgData name="Jason Wiese" userId="4bff8d5b-7de6-4655-b397-69b0afc81113" providerId="ADAL" clId="{5A4CCC03-39AC-41B4-A409-8AA1508B3A15}" dt="2021-05-06T19:17:45.465" v="482"/>
          <ac:grpSpMkLst>
            <pc:docMk/>
            <pc:sldMk cId="899187278" sldId="2144327614"/>
            <ac:grpSpMk id="6" creationId="{357A0051-0F0B-47C3-A1CB-743997028094}"/>
          </ac:grpSpMkLst>
        </pc:grpChg>
        <pc:graphicFrameChg chg="mod">
          <ac:chgData name="Jason Wiese" userId="4bff8d5b-7de6-4655-b397-69b0afc81113" providerId="ADAL" clId="{5A4CCC03-39AC-41B4-A409-8AA1508B3A15}" dt="2021-05-06T19:17:45.465" v="482"/>
          <ac:graphicFrameMkLst>
            <pc:docMk/>
            <pc:sldMk cId="899187278" sldId="2144327614"/>
            <ac:graphicFrameMk id="8" creationId="{42EDF03F-334E-4170-9A20-5CD1D05B0BDE}"/>
          </ac:graphicFrameMkLst>
        </pc:graphicFrameChg>
        <pc:graphicFrameChg chg="mod">
          <ac:chgData name="Jason Wiese" userId="4bff8d5b-7de6-4655-b397-69b0afc81113" providerId="ADAL" clId="{5A4CCC03-39AC-41B4-A409-8AA1508B3A15}" dt="2021-05-06T19:17:45.465" v="482"/>
          <ac:graphicFrameMkLst>
            <pc:docMk/>
            <pc:sldMk cId="899187278" sldId="2144327614"/>
            <ac:graphicFrameMk id="9" creationId="{C689A221-6F18-46F7-AA19-41760FC9EDB9}"/>
          </ac:graphicFrameMkLst>
        </pc:graphicFrameChg>
        <pc:picChg chg="del">
          <ac:chgData name="Jason Wiese" userId="4bff8d5b-7de6-4655-b397-69b0afc81113" providerId="ADAL" clId="{5A4CCC03-39AC-41B4-A409-8AA1508B3A15}" dt="2021-05-06T19:17:44.098" v="481" actId="478"/>
          <ac:picMkLst>
            <pc:docMk/>
            <pc:sldMk cId="899187278" sldId="2144327614"/>
            <ac:picMk id="2" creationId="{D4A4BB1C-F763-4055-B3B3-A5BF4876B9DE}"/>
          </ac:picMkLst>
        </pc:picChg>
      </pc:sldChg>
      <pc:sldChg chg="addSp delSp modSp mod">
        <pc:chgData name="Jason Wiese" userId="4bff8d5b-7de6-4655-b397-69b0afc81113" providerId="ADAL" clId="{5A4CCC03-39AC-41B4-A409-8AA1508B3A15}" dt="2021-05-06T19:17:24.263" v="480" actId="1037"/>
        <pc:sldMkLst>
          <pc:docMk/>
          <pc:sldMk cId="3851495180" sldId="2144327618"/>
        </pc:sldMkLst>
        <pc:grpChg chg="add mod">
          <ac:chgData name="Jason Wiese" userId="4bff8d5b-7de6-4655-b397-69b0afc81113" providerId="ADAL" clId="{5A4CCC03-39AC-41B4-A409-8AA1508B3A15}" dt="2021-05-06T19:17:24.263" v="480" actId="1037"/>
          <ac:grpSpMkLst>
            <pc:docMk/>
            <pc:sldMk cId="3851495180" sldId="2144327618"/>
            <ac:grpSpMk id="3" creationId="{DD56A8BA-B7CB-40F4-9511-7A14C98C6020}"/>
          </ac:grpSpMkLst>
        </pc:grpChg>
        <pc:graphicFrameChg chg="add mod">
          <ac:chgData name="Jason Wiese" userId="4bff8d5b-7de6-4655-b397-69b0afc81113" providerId="ADAL" clId="{5A4CCC03-39AC-41B4-A409-8AA1508B3A15}" dt="2021-05-06T19:17:17.480" v="459" actId="164"/>
          <ac:graphicFrameMkLst>
            <pc:docMk/>
            <pc:sldMk cId="3851495180" sldId="2144327618"/>
            <ac:graphicFrameMk id="9" creationId="{B3AD9829-6740-445D-AA77-62E65CB56075}"/>
          </ac:graphicFrameMkLst>
        </pc:graphicFrameChg>
        <pc:graphicFrameChg chg="add mod">
          <ac:chgData name="Jason Wiese" userId="4bff8d5b-7de6-4655-b397-69b0afc81113" providerId="ADAL" clId="{5A4CCC03-39AC-41B4-A409-8AA1508B3A15}" dt="2021-05-06T19:17:17.480" v="459" actId="164"/>
          <ac:graphicFrameMkLst>
            <pc:docMk/>
            <pc:sldMk cId="3851495180" sldId="2144327618"/>
            <ac:graphicFrameMk id="10" creationId="{32D6434F-A812-47FA-87FB-E88C32FC60F3}"/>
          </ac:graphicFrameMkLst>
        </pc:graphicFrameChg>
        <pc:picChg chg="add del mod">
          <ac:chgData name="Jason Wiese" userId="4bff8d5b-7de6-4655-b397-69b0afc81113" providerId="ADAL" clId="{5A4CCC03-39AC-41B4-A409-8AA1508B3A15}" dt="2021-05-06T19:15:54.386" v="444" actId="478"/>
          <ac:picMkLst>
            <pc:docMk/>
            <pc:sldMk cId="3851495180" sldId="2144327618"/>
            <ac:picMk id="2" creationId="{D4A4BB1C-F763-4055-B3B3-A5BF4876B9DE}"/>
          </ac:picMkLst>
        </pc:picChg>
        <pc:picChg chg="add del mod">
          <ac:chgData name="Jason Wiese" userId="4bff8d5b-7de6-4655-b397-69b0afc81113" providerId="ADAL" clId="{5A4CCC03-39AC-41B4-A409-8AA1508B3A15}" dt="2021-05-06T19:16:53.029" v="457" actId="478"/>
          <ac:picMkLst>
            <pc:docMk/>
            <pc:sldMk cId="3851495180" sldId="2144327618"/>
            <ac:picMk id="11" creationId="{1E3976C0-8BFF-4834-A6E1-5C56B81EAB4A}"/>
          </ac:picMkLst>
        </pc:picChg>
      </pc:sldChg>
      <pc:sldChg chg="modSp mod">
        <pc:chgData name="Jason Wiese" userId="4bff8d5b-7de6-4655-b397-69b0afc81113" providerId="ADAL" clId="{5A4CCC03-39AC-41B4-A409-8AA1508B3A15}" dt="2021-05-06T19:17:58.307" v="483" actId="20577"/>
        <pc:sldMkLst>
          <pc:docMk/>
          <pc:sldMk cId="3737817747" sldId="2144327621"/>
        </pc:sldMkLst>
        <pc:spChg chg="mod">
          <ac:chgData name="Jason Wiese" userId="4bff8d5b-7de6-4655-b397-69b0afc81113" providerId="ADAL" clId="{5A4CCC03-39AC-41B4-A409-8AA1508B3A15}" dt="2021-05-06T19:17:58.307" v="483" actId="20577"/>
          <ac:spMkLst>
            <pc:docMk/>
            <pc:sldMk cId="3737817747" sldId="2144327621"/>
            <ac:spMk id="9" creationId="{6864DC73-44CE-4EDC-9D88-84263AE901D2}"/>
          </ac:spMkLst>
        </pc:spChg>
      </pc:sldChg>
      <pc:sldChg chg="addSp delSp modSp mod">
        <pc:chgData name="Jason Wiese" userId="4bff8d5b-7de6-4655-b397-69b0afc81113" providerId="ADAL" clId="{5A4CCC03-39AC-41B4-A409-8AA1508B3A15}" dt="2021-05-06T18:50:46.725" v="395" actId="14100"/>
        <pc:sldMkLst>
          <pc:docMk/>
          <pc:sldMk cId="513841825" sldId="2144327623"/>
        </pc:sldMkLst>
        <pc:spChg chg="del">
          <ac:chgData name="Jason Wiese" userId="4bff8d5b-7de6-4655-b397-69b0afc81113" providerId="ADAL" clId="{5A4CCC03-39AC-41B4-A409-8AA1508B3A15}" dt="2021-05-06T18:44:10.335" v="58" actId="478"/>
          <ac:spMkLst>
            <pc:docMk/>
            <pc:sldMk cId="513841825" sldId="2144327623"/>
            <ac:spMk id="5" creationId="{82A3ABCD-6023-4C74-BD6A-FF255FFCCA8D}"/>
          </ac:spMkLst>
        </pc:spChg>
        <pc:spChg chg="del">
          <ac:chgData name="Jason Wiese" userId="4bff8d5b-7de6-4655-b397-69b0afc81113" providerId="ADAL" clId="{5A4CCC03-39AC-41B4-A409-8AA1508B3A15}" dt="2021-05-06T18:44:10.335" v="58" actId="478"/>
          <ac:spMkLst>
            <pc:docMk/>
            <pc:sldMk cId="513841825" sldId="2144327623"/>
            <ac:spMk id="6" creationId="{49340E23-8CFF-459B-920F-439CD068CA00}"/>
          </ac:spMkLst>
        </pc:spChg>
        <pc:spChg chg="mod">
          <ac:chgData name="Jason Wiese" userId="4bff8d5b-7de6-4655-b397-69b0afc81113" providerId="ADAL" clId="{5A4CCC03-39AC-41B4-A409-8AA1508B3A15}" dt="2021-05-06T18:50:46.725" v="395" actId="14100"/>
          <ac:spMkLst>
            <pc:docMk/>
            <pc:sldMk cId="513841825" sldId="2144327623"/>
            <ac:spMk id="7" creationId="{31D8E553-2A4C-4EDA-99DE-08D3893F3FFC}"/>
          </ac:spMkLst>
        </pc:spChg>
        <pc:spChg chg="del">
          <ac:chgData name="Jason Wiese" userId="4bff8d5b-7de6-4655-b397-69b0afc81113" providerId="ADAL" clId="{5A4CCC03-39AC-41B4-A409-8AA1508B3A15}" dt="2021-05-06T18:44:10.335" v="58" actId="478"/>
          <ac:spMkLst>
            <pc:docMk/>
            <pc:sldMk cId="513841825" sldId="2144327623"/>
            <ac:spMk id="8" creationId="{DB349058-CD30-4316-88CF-792A5D643FF2}"/>
          </ac:spMkLst>
        </pc:spChg>
        <pc:spChg chg="add del mod">
          <ac:chgData name="Jason Wiese" userId="4bff8d5b-7de6-4655-b397-69b0afc81113" providerId="ADAL" clId="{5A4CCC03-39AC-41B4-A409-8AA1508B3A15}" dt="2021-05-06T18:48:58.258" v="253" actId="478"/>
          <ac:spMkLst>
            <pc:docMk/>
            <pc:sldMk cId="513841825" sldId="2144327623"/>
            <ac:spMk id="9" creationId="{5E744135-DFF7-4550-9730-2CD75C29C764}"/>
          </ac:spMkLst>
        </pc:spChg>
        <pc:picChg chg="del">
          <ac:chgData name="Jason Wiese" userId="4bff8d5b-7de6-4655-b397-69b0afc81113" providerId="ADAL" clId="{5A4CCC03-39AC-41B4-A409-8AA1508B3A15}" dt="2021-05-06T18:44:02.904" v="57" actId="478"/>
          <ac:picMkLst>
            <pc:docMk/>
            <pc:sldMk cId="513841825" sldId="2144327623"/>
            <ac:picMk id="2" creationId="{D4A4BB1C-F763-4055-B3B3-A5BF4876B9DE}"/>
          </ac:picMkLst>
        </pc:picChg>
      </pc:sldChg>
      <pc:sldChg chg="modSp mod">
        <pc:chgData name="Jason Wiese" userId="4bff8d5b-7de6-4655-b397-69b0afc81113" providerId="ADAL" clId="{5A4CCC03-39AC-41B4-A409-8AA1508B3A15}" dt="2021-05-06T18:50:53.314" v="397" actId="6549"/>
        <pc:sldMkLst>
          <pc:docMk/>
          <pc:sldMk cId="573395189" sldId="2144327624"/>
        </pc:sldMkLst>
        <pc:spChg chg="mod">
          <ac:chgData name="Jason Wiese" userId="4bff8d5b-7de6-4655-b397-69b0afc81113" providerId="ADAL" clId="{5A4CCC03-39AC-41B4-A409-8AA1508B3A15}" dt="2021-05-06T18:50:53.314" v="397" actId="6549"/>
          <ac:spMkLst>
            <pc:docMk/>
            <pc:sldMk cId="573395189" sldId="2144327624"/>
            <ac:spMk id="7" creationId="{31D8E553-2A4C-4EDA-99DE-08D3893F3FFC}"/>
          </ac:spMkLst>
        </pc:spChg>
      </pc:sldChg>
    </pc:docChg>
  </pc:docChgLst>
  <pc:docChgLst>
    <pc:chgData name="Jason Wiese" userId="4bff8d5b-7de6-4655-b397-69b0afc81113" providerId="ADAL" clId="{08E04546-3ED5-49C5-8CA1-B4CBBDACA786}"/>
    <pc:docChg chg="undo custSel modSld">
      <pc:chgData name="Jason Wiese" userId="4bff8d5b-7de6-4655-b397-69b0afc81113" providerId="ADAL" clId="{08E04546-3ED5-49C5-8CA1-B4CBBDACA786}" dt="2021-05-06T21:35:54.406" v="33" actId="1076"/>
      <pc:docMkLst>
        <pc:docMk/>
      </pc:docMkLst>
      <pc:sldChg chg="addSp modSp mod">
        <pc:chgData name="Jason Wiese" userId="4bff8d5b-7de6-4655-b397-69b0afc81113" providerId="ADAL" clId="{08E04546-3ED5-49C5-8CA1-B4CBBDACA786}" dt="2021-05-06T21:35:54.406" v="33" actId="1076"/>
        <pc:sldMkLst>
          <pc:docMk/>
          <pc:sldMk cId="573395189" sldId="2144327624"/>
        </pc:sldMkLst>
        <pc:spChg chg="add mod">
          <ac:chgData name="Jason Wiese" userId="4bff8d5b-7de6-4655-b397-69b0afc81113" providerId="ADAL" clId="{08E04546-3ED5-49C5-8CA1-B4CBBDACA786}" dt="2021-05-06T21:35:54.406" v="33" actId="1076"/>
          <ac:spMkLst>
            <pc:docMk/>
            <pc:sldMk cId="573395189" sldId="2144327624"/>
            <ac:spMk id="4" creationId="{862FE781-3506-49E8-9C5C-74F89B6078DD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628940056241507E-3"/>
          <c:y val="4.6321806289917715E-2"/>
          <c:w val="0.98409182188440969"/>
          <c:h val="0.8519949858452751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Sheet1!$A$2:$A$122</c:f>
              <c:numCache>
                <c:formatCode>General</c:formatCode>
                <c:ptCount val="12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1</c:v>
                </c:pt>
                <c:pt idx="53">
                  <c:v>2</c:v>
                </c:pt>
                <c:pt idx="54">
                  <c:v>3</c:v>
                </c:pt>
                <c:pt idx="55">
                  <c:v>4</c:v>
                </c:pt>
                <c:pt idx="56">
                  <c:v>5</c:v>
                </c:pt>
                <c:pt idx="57">
                  <c:v>6</c:v>
                </c:pt>
                <c:pt idx="58">
                  <c:v>7</c:v>
                </c:pt>
                <c:pt idx="59">
                  <c:v>8</c:v>
                </c:pt>
                <c:pt idx="60">
                  <c:v>9</c:v>
                </c:pt>
                <c:pt idx="61">
                  <c:v>10</c:v>
                </c:pt>
                <c:pt idx="62">
                  <c:v>11</c:v>
                </c:pt>
                <c:pt idx="63">
                  <c:v>12</c:v>
                </c:pt>
                <c:pt idx="64">
                  <c:v>13</c:v>
                </c:pt>
                <c:pt idx="65">
                  <c:v>14</c:v>
                </c:pt>
                <c:pt idx="66">
                  <c:v>15</c:v>
                </c:pt>
                <c:pt idx="67">
                  <c:v>16</c:v>
                </c:pt>
                <c:pt idx="68">
                  <c:v>17</c:v>
                </c:pt>
                <c:pt idx="69">
                  <c:v>18</c:v>
                </c:pt>
                <c:pt idx="70">
                  <c:v>19</c:v>
                </c:pt>
                <c:pt idx="71">
                  <c:v>20</c:v>
                </c:pt>
                <c:pt idx="72">
                  <c:v>21</c:v>
                </c:pt>
                <c:pt idx="73">
                  <c:v>22</c:v>
                </c:pt>
                <c:pt idx="74">
                  <c:v>23</c:v>
                </c:pt>
                <c:pt idx="75">
                  <c:v>24</c:v>
                </c:pt>
                <c:pt idx="76">
                  <c:v>25</c:v>
                </c:pt>
                <c:pt idx="77">
                  <c:v>26</c:v>
                </c:pt>
                <c:pt idx="78">
                  <c:v>27</c:v>
                </c:pt>
                <c:pt idx="79">
                  <c:v>28</c:v>
                </c:pt>
                <c:pt idx="80">
                  <c:v>29</c:v>
                </c:pt>
                <c:pt idx="81">
                  <c:v>30</c:v>
                </c:pt>
                <c:pt idx="82">
                  <c:v>31</c:v>
                </c:pt>
                <c:pt idx="83">
                  <c:v>32</c:v>
                </c:pt>
                <c:pt idx="84">
                  <c:v>33</c:v>
                </c:pt>
                <c:pt idx="85">
                  <c:v>34</c:v>
                </c:pt>
                <c:pt idx="86">
                  <c:v>35</c:v>
                </c:pt>
                <c:pt idx="87">
                  <c:v>36</c:v>
                </c:pt>
                <c:pt idx="88">
                  <c:v>37</c:v>
                </c:pt>
                <c:pt idx="89">
                  <c:v>38</c:v>
                </c:pt>
                <c:pt idx="90">
                  <c:v>39</c:v>
                </c:pt>
                <c:pt idx="91">
                  <c:v>40</c:v>
                </c:pt>
                <c:pt idx="92">
                  <c:v>41</c:v>
                </c:pt>
                <c:pt idx="93">
                  <c:v>42</c:v>
                </c:pt>
                <c:pt idx="94">
                  <c:v>43</c:v>
                </c:pt>
                <c:pt idx="95">
                  <c:v>44</c:v>
                </c:pt>
                <c:pt idx="96">
                  <c:v>45</c:v>
                </c:pt>
                <c:pt idx="97">
                  <c:v>46</c:v>
                </c:pt>
                <c:pt idx="98">
                  <c:v>47</c:v>
                </c:pt>
                <c:pt idx="99">
                  <c:v>48</c:v>
                </c:pt>
                <c:pt idx="100">
                  <c:v>49</c:v>
                </c:pt>
                <c:pt idx="101">
                  <c:v>50</c:v>
                </c:pt>
                <c:pt idx="102">
                  <c:v>51</c:v>
                </c:pt>
                <c:pt idx="103">
                  <c:v>52</c:v>
                </c:pt>
                <c:pt idx="104">
                  <c:v>1</c:v>
                </c:pt>
                <c:pt idx="105">
                  <c:v>2</c:v>
                </c:pt>
                <c:pt idx="106">
                  <c:v>3</c:v>
                </c:pt>
                <c:pt idx="107">
                  <c:v>4</c:v>
                </c:pt>
                <c:pt idx="108">
                  <c:v>5</c:v>
                </c:pt>
                <c:pt idx="109">
                  <c:v>6</c:v>
                </c:pt>
                <c:pt idx="110">
                  <c:v>7</c:v>
                </c:pt>
                <c:pt idx="111">
                  <c:v>8</c:v>
                </c:pt>
                <c:pt idx="112">
                  <c:v>9</c:v>
                </c:pt>
                <c:pt idx="113">
                  <c:v>10</c:v>
                </c:pt>
                <c:pt idx="114">
                  <c:v>11</c:v>
                </c:pt>
                <c:pt idx="115">
                  <c:v>12</c:v>
                </c:pt>
                <c:pt idx="116">
                  <c:v>13</c:v>
                </c:pt>
                <c:pt idx="117">
                  <c:v>14</c:v>
                </c:pt>
                <c:pt idx="118">
                  <c:v>15</c:v>
                </c:pt>
                <c:pt idx="119">
                  <c:v>16</c:v>
                </c:pt>
                <c:pt idx="120">
                  <c:v>17</c:v>
                </c:pt>
              </c:numCache>
            </c:numRef>
          </c:cat>
          <c:val>
            <c:numRef>
              <c:f>Sheet1!$B$2:$B$122</c:f>
              <c:numCache>
                <c:formatCode>0.0</c:formatCode>
                <c:ptCount val="121"/>
                <c:pt idx="0">
                  <c:v>284.322</c:v>
                </c:pt>
                <c:pt idx="1">
                  <c:v>283.40199999999999</c:v>
                </c:pt>
                <c:pt idx="2">
                  <c:v>283.29599999999999</c:v>
                </c:pt>
                <c:pt idx="3">
                  <c:v>283.50200000000001</c:v>
                </c:pt>
                <c:pt idx="4">
                  <c:v>284.65300000000002</c:v>
                </c:pt>
                <c:pt idx="5">
                  <c:v>283.13600000000002</c:v>
                </c:pt>
                <c:pt idx="6">
                  <c:v>282.33100000000002</c:v>
                </c:pt>
                <c:pt idx="7">
                  <c:v>283.00700000000001</c:v>
                </c:pt>
                <c:pt idx="8">
                  <c:v>282.34699999999998</c:v>
                </c:pt>
                <c:pt idx="9">
                  <c:v>282.161</c:v>
                </c:pt>
                <c:pt idx="10">
                  <c:v>281.34399999999999</c:v>
                </c:pt>
                <c:pt idx="11">
                  <c:v>281.67500000000001</c:v>
                </c:pt>
                <c:pt idx="12">
                  <c:v>281.99099999999999</c:v>
                </c:pt>
                <c:pt idx="13">
                  <c:v>281.45999999999998</c:v>
                </c:pt>
                <c:pt idx="14">
                  <c:v>281.52100000000002</c:v>
                </c:pt>
                <c:pt idx="15">
                  <c:v>282.45800000000003</c:v>
                </c:pt>
                <c:pt idx="16">
                  <c:v>281.68</c:v>
                </c:pt>
                <c:pt idx="17">
                  <c:v>281.78500000000003</c:v>
                </c:pt>
                <c:pt idx="18">
                  <c:v>281.81</c:v>
                </c:pt>
                <c:pt idx="19">
                  <c:v>281.48700000000002</c:v>
                </c:pt>
                <c:pt idx="20">
                  <c:v>281.274</c:v>
                </c:pt>
                <c:pt idx="21">
                  <c:v>282.495</c:v>
                </c:pt>
                <c:pt idx="22">
                  <c:v>281.04000000000002</c:v>
                </c:pt>
                <c:pt idx="23">
                  <c:v>279.86500000000001</c:v>
                </c:pt>
                <c:pt idx="24">
                  <c:v>279.07499999999999</c:v>
                </c:pt>
                <c:pt idx="25">
                  <c:v>278.01</c:v>
                </c:pt>
                <c:pt idx="26">
                  <c:v>276.44</c:v>
                </c:pt>
                <c:pt idx="27">
                  <c:v>276.827</c:v>
                </c:pt>
                <c:pt idx="28">
                  <c:v>277.113</c:v>
                </c:pt>
                <c:pt idx="29">
                  <c:v>277.26799999999997</c:v>
                </c:pt>
                <c:pt idx="30">
                  <c:v>278.68900000000002</c:v>
                </c:pt>
                <c:pt idx="31">
                  <c:v>278.60199999999998</c:v>
                </c:pt>
                <c:pt idx="32">
                  <c:v>278.863</c:v>
                </c:pt>
                <c:pt idx="33">
                  <c:v>279.01100000000002</c:v>
                </c:pt>
                <c:pt idx="34">
                  <c:v>281.06799999999998</c:v>
                </c:pt>
                <c:pt idx="35">
                  <c:v>282.76600000000002</c:v>
                </c:pt>
                <c:pt idx="36">
                  <c:v>281.07299999999998</c:v>
                </c:pt>
                <c:pt idx="37">
                  <c:v>281.10700000000003</c:v>
                </c:pt>
                <c:pt idx="38">
                  <c:v>280.96100000000001</c:v>
                </c:pt>
                <c:pt idx="39">
                  <c:v>282.36799999999999</c:v>
                </c:pt>
                <c:pt idx="40">
                  <c:v>282.86200000000002</c:v>
                </c:pt>
                <c:pt idx="41">
                  <c:v>282.46699999999998</c:v>
                </c:pt>
                <c:pt idx="42">
                  <c:v>282.57</c:v>
                </c:pt>
                <c:pt idx="43">
                  <c:v>283.43400000000003</c:v>
                </c:pt>
                <c:pt idx="44">
                  <c:v>282.71199999999999</c:v>
                </c:pt>
                <c:pt idx="45">
                  <c:v>284.173</c:v>
                </c:pt>
                <c:pt idx="46">
                  <c:v>283.44400000000002</c:v>
                </c:pt>
                <c:pt idx="47">
                  <c:v>285.81799999999998</c:v>
                </c:pt>
                <c:pt idx="48">
                  <c:v>283.49099999999999</c:v>
                </c:pt>
                <c:pt idx="49">
                  <c:v>283.10599999999999</c:v>
                </c:pt>
                <c:pt idx="50">
                  <c:v>282.77300000000002</c:v>
                </c:pt>
                <c:pt idx="51">
                  <c:v>279.84699999999998</c:v>
                </c:pt>
                <c:pt idx="52">
                  <c:v>283.32299999999998</c:v>
                </c:pt>
                <c:pt idx="53">
                  <c:v>282.43900000000002</c:v>
                </c:pt>
                <c:pt idx="54">
                  <c:v>282.19299999999998</c:v>
                </c:pt>
                <c:pt idx="55">
                  <c:v>282.35000000000002</c:v>
                </c:pt>
                <c:pt idx="56">
                  <c:v>282.41300000000001</c:v>
                </c:pt>
                <c:pt idx="57">
                  <c:v>281.08800000000002</c:v>
                </c:pt>
                <c:pt idx="58">
                  <c:v>280.43799999999999</c:v>
                </c:pt>
                <c:pt idx="59">
                  <c:v>281.06299999999999</c:v>
                </c:pt>
                <c:pt idx="60">
                  <c:v>280.13400000000001</c:v>
                </c:pt>
                <c:pt idx="61">
                  <c:v>280.88</c:v>
                </c:pt>
                <c:pt idx="62">
                  <c:v>282.58100000000002</c:v>
                </c:pt>
                <c:pt idx="63">
                  <c:v>285.291</c:v>
                </c:pt>
                <c:pt idx="64">
                  <c:v>284.20499999999998</c:v>
                </c:pt>
                <c:pt idx="65">
                  <c:v>281.80500000000001</c:v>
                </c:pt>
                <c:pt idx="66">
                  <c:v>281.46600000000001</c:v>
                </c:pt>
                <c:pt idx="67">
                  <c:v>280.209</c:v>
                </c:pt>
                <c:pt idx="68">
                  <c:v>279.77800000000002</c:v>
                </c:pt>
                <c:pt idx="69">
                  <c:v>278.15600000000001</c:v>
                </c:pt>
                <c:pt idx="70">
                  <c:v>278.15100000000001</c:v>
                </c:pt>
                <c:pt idx="71">
                  <c:v>277.34500000000003</c:v>
                </c:pt>
                <c:pt idx="72">
                  <c:v>276.214</c:v>
                </c:pt>
                <c:pt idx="73">
                  <c:v>276.601</c:v>
                </c:pt>
                <c:pt idx="74">
                  <c:v>275.02499999999998</c:v>
                </c:pt>
                <c:pt idx="75">
                  <c:v>273.077</c:v>
                </c:pt>
                <c:pt idx="76">
                  <c:v>271.80799999999999</c:v>
                </c:pt>
                <c:pt idx="77">
                  <c:v>270.52199999999999</c:v>
                </c:pt>
                <c:pt idx="78">
                  <c:v>269.97500000000002</c:v>
                </c:pt>
                <c:pt idx="79">
                  <c:v>270.03100000000001</c:v>
                </c:pt>
                <c:pt idx="80">
                  <c:v>269.45999999999998</c:v>
                </c:pt>
                <c:pt idx="81">
                  <c:v>270.05900000000003</c:v>
                </c:pt>
                <c:pt idx="82">
                  <c:v>270.84500000000003</c:v>
                </c:pt>
                <c:pt idx="83">
                  <c:v>269.97800000000001</c:v>
                </c:pt>
                <c:pt idx="84">
                  <c:v>270.21199999999999</c:v>
                </c:pt>
                <c:pt idx="85">
                  <c:v>269.625</c:v>
                </c:pt>
                <c:pt idx="86">
                  <c:v>269.49700000000001</c:v>
                </c:pt>
                <c:pt idx="87">
                  <c:v>268.90699999999998</c:v>
                </c:pt>
                <c:pt idx="88">
                  <c:v>270.70600000000002</c:v>
                </c:pt>
                <c:pt idx="89">
                  <c:v>269.68599999999998</c:v>
                </c:pt>
                <c:pt idx="90">
                  <c:v>268.81900000000002</c:v>
                </c:pt>
                <c:pt idx="91">
                  <c:v>270.74200000000002</c:v>
                </c:pt>
                <c:pt idx="92">
                  <c:v>270.06099999999998</c:v>
                </c:pt>
                <c:pt idx="93">
                  <c:v>269.88299999999998</c:v>
                </c:pt>
                <c:pt idx="94">
                  <c:v>270.08</c:v>
                </c:pt>
                <c:pt idx="95">
                  <c:v>269.83199999999999</c:v>
                </c:pt>
                <c:pt idx="96">
                  <c:v>271.46100000000001</c:v>
                </c:pt>
                <c:pt idx="97">
                  <c:v>269.84100000000001</c:v>
                </c:pt>
                <c:pt idx="98">
                  <c:v>269.99099999999999</c:v>
                </c:pt>
                <c:pt idx="99">
                  <c:v>272.04000000000002</c:v>
                </c:pt>
                <c:pt idx="100">
                  <c:v>270.00099999999998</c:v>
                </c:pt>
                <c:pt idx="101">
                  <c:v>269.63600000000002</c:v>
                </c:pt>
                <c:pt idx="102">
                  <c:v>269.50700000000001</c:v>
                </c:pt>
                <c:pt idx="103">
                  <c:v>271.13499999999999</c:v>
                </c:pt>
                <c:pt idx="104">
                  <c:v>269.08699999999999</c:v>
                </c:pt>
                <c:pt idx="105">
                  <c:v>268.02</c:v>
                </c:pt>
                <c:pt idx="106">
                  <c:v>267.88</c:v>
                </c:pt>
                <c:pt idx="107">
                  <c:v>267.63900000000001</c:v>
                </c:pt>
                <c:pt idx="108">
                  <c:v>266.452</c:v>
                </c:pt>
                <c:pt idx="109">
                  <c:v>268.66699999999997</c:v>
                </c:pt>
                <c:pt idx="110">
                  <c:v>266.04399999999998</c:v>
                </c:pt>
                <c:pt idx="111">
                  <c:v>266.86799999999999</c:v>
                </c:pt>
                <c:pt idx="112">
                  <c:v>265.46100000000001</c:v>
                </c:pt>
                <c:pt idx="113">
                  <c:v>265.74400000000003</c:v>
                </c:pt>
                <c:pt idx="114">
                  <c:v>265.79300000000001</c:v>
                </c:pt>
                <c:pt idx="115">
                  <c:v>265.64999999999998</c:v>
                </c:pt>
                <c:pt idx="116">
                  <c:v>266.06599999999997</c:v>
                </c:pt>
                <c:pt idx="117">
                  <c:v>267.84899999999999</c:v>
                </c:pt>
                <c:pt idx="118">
                  <c:v>268.05799999999999</c:v>
                </c:pt>
                <c:pt idx="119">
                  <c:v>270.70400000000001</c:v>
                </c:pt>
                <c:pt idx="120">
                  <c:v>272.68099999999998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407-4AF1-ADD5-306DCF2CD6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18734792"/>
        <c:axId val="518735184"/>
      </c:lineChart>
      <c:catAx>
        <c:axId val="518734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>
            <a:solidFill>
              <a:srgbClr val="1F1A62"/>
            </a:solidFill>
          </a:ln>
        </c:spPr>
        <c:txPr>
          <a:bodyPr/>
          <a:lstStyle/>
          <a:p>
            <a:pPr>
              <a:defRPr sz="800" b="1">
                <a:solidFill>
                  <a:srgbClr val="1F1A62"/>
                </a:solidFill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18735184"/>
        <c:crosses val="autoZero"/>
        <c:auto val="1"/>
        <c:lblAlgn val="ctr"/>
        <c:lblOffset val="100"/>
        <c:noMultiLvlLbl val="0"/>
      </c:catAx>
      <c:valAx>
        <c:axId val="518735184"/>
        <c:scaling>
          <c:orientation val="minMax"/>
          <c:min val="250"/>
        </c:scaling>
        <c:delete val="0"/>
        <c:axPos val="l"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800">
                <a:solidFill>
                  <a:srgbClr val="002060"/>
                </a:solidFill>
              </a:defRPr>
            </a:pPr>
            <a:endParaRPr lang="en-US"/>
          </a:p>
        </c:txPr>
        <c:crossAx val="5187347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417699884605019E-2"/>
          <c:y val="0.12961037005745307"/>
          <c:w val="0.93801665012920177"/>
          <c:h val="0.7423148013480022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Hispanic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4FB-4759-BB78-4DF9AE09D05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4FB-4759-BB78-4DF9AE09D0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</c:numCache>
            </c:numRef>
          </c:cat>
          <c:val>
            <c:numRef>
              <c:f>Sheet1!$B$2:$B$13</c:f>
              <c:numCache>
                <c:formatCode>0.0%</c:formatCode>
                <c:ptCount val="12"/>
                <c:pt idx="0">
                  <c:v>-1.0130639615521519E-3</c:v>
                </c:pt>
                <c:pt idx="1">
                  <c:v>-7.2285049348325137E-4</c:v>
                </c:pt>
                <c:pt idx="2">
                  <c:v>-6.600610113823846E-4</c:v>
                </c:pt>
                <c:pt idx="3">
                  <c:v>-7.963162662375789E-4</c:v>
                </c:pt>
                <c:pt idx="4">
                  <c:v>-1.5918117732752479E-3</c:v>
                </c:pt>
                <c:pt idx="5">
                  <c:v>-7.0670185593479928E-4</c:v>
                </c:pt>
                <c:pt idx="6">
                  <c:v>-2.5706140620594398E-3</c:v>
                </c:pt>
                <c:pt idx="7">
                  <c:v>-3.7737218415958007E-3</c:v>
                </c:pt>
                <c:pt idx="8">
                  <c:v>-5.2246139617208032E-3</c:v>
                </c:pt>
                <c:pt idx="9">
                  <c:v>-4.5379872318287717E-3</c:v>
                </c:pt>
                <c:pt idx="10">
                  <c:v>-6.6590845685592648E-3</c:v>
                </c:pt>
                <c:pt idx="11">
                  <c:v>-7.2750921338348706E-3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FB-4759-BB78-4DF9AE09D05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Non-Hispanic Asian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cat>
            <c:numRef>
              <c:f>Sheet1!$A$2:$A$13</c:f>
              <c:numCache>
                <c:formatCode>General</c:formatCode>
                <c:ptCount val="12"/>
              </c:numCache>
            </c:numRef>
          </c:cat>
          <c:val>
            <c:numRef>
              <c:f>Sheet1!$C$2:$C$13</c:f>
              <c:numCache>
                <c:formatCode>0.0%</c:formatCode>
                <c:ptCount val="12"/>
                <c:pt idx="0">
                  <c:v>-2.4347489283231064E-3</c:v>
                </c:pt>
                <c:pt idx="1">
                  <c:v>-2.0387355461082765E-3</c:v>
                </c:pt>
                <c:pt idx="2">
                  <c:v>-1.9480587750900225E-3</c:v>
                </c:pt>
                <c:pt idx="3">
                  <c:v>-3.6939616153749272E-4</c:v>
                </c:pt>
                <c:pt idx="4">
                  <c:v>3.9864214943897275E-4</c:v>
                </c:pt>
                <c:pt idx="5">
                  <c:v>9.3775001742660291E-4</c:v>
                </c:pt>
                <c:pt idx="6">
                  <c:v>7.3056400628451063E-4</c:v>
                </c:pt>
                <c:pt idx="7">
                  <c:v>2.0756371860393974E-3</c:v>
                </c:pt>
                <c:pt idx="8">
                  <c:v>2.3605010396597487E-3</c:v>
                </c:pt>
                <c:pt idx="9">
                  <c:v>2.3713865411346333E-3</c:v>
                </c:pt>
                <c:pt idx="10">
                  <c:v>3.3393930203905117E-3</c:v>
                </c:pt>
                <c:pt idx="11">
                  <c:v>3.447807790554612E-3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FB-4759-BB78-4DF9AE09D05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Non-Hispanic Black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4FB-4759-BB78-4DF9AE09D05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4FB-4759-BB78-4DF9AE09D0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</c:numCache>
            </c:numRef>
          </c:cat>
          <c:val>
            <c:numRef>
              <c:f>Sheet1!$D$2:$D$13</c:f>
              <c:numCache>
                <c:formatCode>0.0%</c:formatCode>
                <c:ptCount val="12"/>
                <c:pt idx="0">
                  <c:v>2.845235653246958E-3</c:v>
                </c:pt>
                <c:pt idx="1">
                  <c:v>-7.2372911610468771E-5</c:v>
                </c:pt>
                <c:pt idx="2">
                  <c:v>-2.2961942331811147E-3</c:v>
                </c:pt>
                <c:pt idx="3">
                  <c:v>-4.146437439086631E-3</c:v>
                </c:pt>
                <c:pt idx="4">
                  <c:v>-5.5844292589479205E-3</c:v>
                </c:pt>
                <c:pt idx="5">
                  <c:v>-6.1087968105183188E-3</c:v>
                </c:pt>
                <c:pt idx="6">
                  <c:v>-9.0385799271339995E-3</c:v>
                </c:pt>
                <c:pt idx="7">
                  <c:v>-1.051120124813848E-2</c:v>
                </c:pt>
                <c:pt idx="8">
                  <c:v>-1.2499155026984538E-2</c:v>
                </c:pt>
                <c:pt idx="9">
                  <c:v>-1.2463269006031924E-2</c:v>
                </c:pt>
                <c:pt idx="10">
                  <c:v>-1.2747976968420019E-2</c:v>
                </c:pt>
                <c:pt idx="11">
                  <c:v>-1.3831183559398982E-2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FB-4759-BB78-4DF9AE09D05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Non-Hispanic White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4FB-4759-BB78-4DF9AE09D05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4FB-4759-BB78-4DF9AE09D0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</c:numCache>
            </c:numRef>
          </c:cat>
          <c:val>
            <c:numRef>
              <c:f>Sheet1!$E$2:$E$13</c:f>
              <c:numCache>
                <c:formatCode>0.0%</c:formatCode>
                <c:ptCount val="12"/>
                <c:pt idx="0">
                  <c:v>1.4824638981235649E-3</c:v>
                </c:pt>
                <c:pt idx="1">
                  <c:v>3.7866797389841667E-3</c:v>
                </c:pt>
                <c:pt idx="2">
                  <c:v>6.2525733753444612E-3</c:v>
                </c:pt>
                <c:pt idx="3">
                  <c:v>6.5403950412351586E-3</c:v>
                </c:pt>
                <c:pt idx="4">
                  <c:v>7.9506236617702397E-3</c:v>
                </c:pt>
                <c:pt idx="5">
                  <c:v>7.1435790158180801E-3</c:v>
                </c:pt>
                <c:pt idx="6">
                  <c:v>1.181378441227976E-2</c:v>
                </c:pt>
                <c:pt idx="7">
                  <c:v>1.3121414563940115E-2</c:v>
                </c:pt>
                <c:pt idx="8">
                  <c:v>1.6357381909943292E-2</c:v>
                </c:pt>
                <c:pt idx="9">
                  <c:v>1.529258960207025E-2</c:v>
                </c:pt>
                <c:pt idx="10">
                  <c:v>1.750957257671848E-2</c:v>
                </c:pt>
                <c:pt idx="11">
                  <c:v>1.8977543048400158E-2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4FB-4759-BB78-4DF9AE09D053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Sheet1!$A$2:$A$13</c:f>
              <c:numCache>
                <c:formatCode>General</c:formatCode>
                <c:ptCount val="12"/>
              </c:numCache>
            </c:numRef>
          </c:cat>
          <c:val>
            <c:numRef>
              <c:f>Sheet1!$F$2:$F$13</c:f>
              <c:numCache>
                <c:formatCode>0.0%</c:formatCode>
                <c:ptCount val="12"/>
                <c:pt idx="0">
                  <c:v>-8.7988666149520917E-4</c:v>
                </c:pt>
                <c:pt idx="1">
                  <c:v>-9.5272078778217695E-4</c:v>
                </c:pt>
                <c:pt idx="2">
                  <c:v>-1.3482593556908701E-3</c:v>
                </c:pt>
                <c:pt idx="3">
                  <c:v>-1.2282451743734525E-3</c:v>
                </c:pt>
                <c:pt idx="4">
                  <c:v>-1.173024778986051E-3</c:v>
                </c:pt>
                <c:pt idx="5">
                  <c:v>-1.2658303667915198E-3</c:v>
                </c:pt>
                <c:pt idx="6">
                  <c:v>-9.3515442937082763E-4</c:v>
                </c:pt>
                <c:pt idx="7">
                  <c:v>-9.1212866024533573E-4</c:v>
                </c:pt>
                <c:pt idx="8">
                  <c:v>-9.9411396089772036E-4</c:v>
                </c:pt>
                <c:pt idx="9">
                  <c:v>-6.6271990534413905E-4</c:v>
                </c:pt>
                <c:pt idx="10">
                  <c:v>-1.4419040601297561E-3</c:v>
                </c:pt>
                <c:pt idx="11">
                  <c:v>-1.3190751457208653E-3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4FB-4759-BB78-4DF9AE09D0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138041647"/>
        <c:axId val="138042063"/>
      </c:barChart>
      <c:catAx>
        <c:axId val="138041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38042063"/>
        <c:crosses val="autoZero"/>
        <c:auto val="1"/>
        <c:lblAlgn val="ctr"/>
        <c:lblOffset val="100"/>
        <c:noMultiLvlLbl val="0"/>
      </c:catAx>
      <c:valAx>
        <c:axId val="138042063"/>
        <c:scaling>
          <c:orientation val="minMax"/>
        </c:scaling>
        <c:delete val="1"/>
        <c:axPos val="l"/>
        <c:numFmt formatCode="0.0%" sourceLinked="1"/>
        <c:majorTickMark val="out"/>
        <c:minorTickMark val="none"/>
        <c:tickLblPos val="nextTo"/>
        <c:crossAx val="1380416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689336906045E-4"/>
          <c:y val="0.12961037005745307"/>
          <c:w val="0.99695738905526843"/>
          <c:h val="0.7423148013480022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Hispanic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Feb '20</c:v>
                </c:pt>
                <c:pt idx="1">
                  <c:v>Feb '21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6860</c:v>
                </c:pt>
                <c:pt idx="1">
                  <c:v>5253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67-434D-ABA4-4BCFECD13A9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Non-Hispanic Asian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5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Feb '20</c:v>
                </c:pt>
                <c:pt idx="1">
                  <c:v>Feb '21</c:v>
                </c:pt>
              </c:strCache>
            </c:strRef>
          </c:cat>
          <c:val>
            <c:numRef>
              <c:f>Sheet1!$C$2:$C$3</c:f>
              <c:numCache>
                <c:formatCode>#,##0</c:formatCode>
                <c:ptCount val="2"/>
                <c:pt idx="0">
                  <c:v>1697</c:v>
                </c:pt>
                <c:pt idx="1">
                  <c:v>1454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67-434D-ABA4-4BCFECD13A9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Non-Hispanic Black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Feb '20</c:v>
                </c:pt>
                <c:pt idx="1">
                  <c:v>Feb '21</c:v>
                </c:pt>
              </c:strCache>
            </c:strRef>
          </c:cat>
          <c:val>
            <c:numRef>
              <c:f>Sheet1!$D$2:$D$3</c:f>
              <c:numCache>
                <c:formatCode>#,##0</c:formatCode>
                <c:ptCount val="2"/>
                <c:pt idx="0">
                  <c:v>5052</c:v>
                </c:pt>
                <c:pt idx="1">
                  <c:v>3619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67-434D-ABA4-4BCFECD13A9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Non-Hispanic White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Feb '20</c:v>
                </c:pt>
                <c:pt idx="1">
                  <c:v>Feb '21</c:v>
                </c:pt>
              </c:strCache>
            </c:strRef>
          </c:cat>
          <c:val>
            <c:numRef>
              <c:f>Sheet1!$E$2:$E$3</c:f>
              <c:numCache>
                <c:formatCode>#,##0</c:formatCode>
                <c:ptCount val="2"/>
                <c:pt idx="0">
                  <c:v>22696</c:v>
                </c:pt>
                <c:pt idx="1">
                  <c:v>18647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A67-434D-ABA4-4BCFECD13A9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Feb '20</c:v>
                </c:pt>
                <c:pt idx="1">
                  <c:v>Feb '21</c:v>
                </c:pt>
              </c:strCache>
            </c:strRef>
          </c:cat>
          <c:val>
            <c:numRef>
              <c:f>Sheet1!$F$2:$F$3</c:f>
              <c:numCache>
                <c:formatCode>#,##0</c:formatCode>
                <c:ptCount val="2"/>
                <c:pt idx="0">
                  <c:v>646</c:v>
                </c:pt>
                <c:pt idx="1">
                  <c:v>476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3C-4020-ACCA-BC4BDA5566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138041647"/>
        <c:axId val="138042063"/>
      </c:barChart>
      <c:catAx>
        <c:axId val="138041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38042063"/>
        <c:crosses val="autoZero"/>
        <c:auto val="1"/>
        <c:lblAlgn val="ctr"/>
        <c:lblOffset val="100"/>
        <c:noMultiLvlLbl val="0"/>
      </c:catAx>
      <c:valAx>
        <c:axId val="138042063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138041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272067601336419E-2"/>
          <c:y val="0.14827514249700871"/>
          <c:w val="0.94472793239866359"/>
          <c:h val="0.720480423660371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</c:v>
                </c:pt>
              </c:strCache>
            </c:strRef>
          </c:tx>
          <c:spPr>
            <a:solidFill>
              <a:srgbClr val="ED3C8D"/>
            </a:solidFill>
          </c:spPr>
          <c:invertIfNegative val="0"/>
          <c:dLbls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-5400000" vert="horz" wrap="square" lIns="38100" tIns="19050" rIns="38100" bIns="19050" anchor="ctr">
                  <a:spAutoFit/>
                </a:bodyPr>
                <a:lstStyle/>
                <a:p>
                  <a:pPr>
                    <a:defRPr sz="800">
                      <a:solidFill>
                        <a:schemeClr val="tx1"/>
                      </a:solidFill>
                      <a:latin typeface="Helvetica" panose="020B0403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1587-498A-B56B-478BBCA8F9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800">
                    <a:solidFill>
                      <a:srgbClr val="FF0000"/>
                    </a:solidFill>
                    <a:latin typeface="Helvetica" panose="020B0403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Sheet1!$A$2:$A$27</c:f>
              <c:strCache>
                <c:ptCount val="2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  <c:pt idx="12">
                  <c:v>Jan</c:v>
                </c:pt>
                <c:pt idx="13">
                  <c:v>Feb</c:v>
                </c:pt>
                <c:pt idx="14">
                  <c:v>Mar</c:v>
                </c:pt>
                <c:pt idx="15">
                  <c:v>Apr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Aug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Dec</c:v>
                </c:pt>
                <c:pt idx="24">
                  <c:v>Jan</c:v>
                </c:pt>
                <c:pt idx="25">
                  <c:v>Feb</c:v>
                </c:pt>
              </c:strCache>
            </c:strRef>
          </c:cat>
          <c:val>
            <c:numRef>
              <c:f>Sheet1!$B$2:$B$27</c:f>
              <c:numCache>
                <c:formatCode>#,##0</c:formatCode>
                <c:ptCount val="26"/>
                <c:pt idx="0">
                  <c:v>-725</c:v>
                </c:pt>
                <c:pt idx="1">
                  <c:v>-797</c:v>
                </c:pt>
                <c:pt idx="2">
                  <c:v>-260</c:v>
                </c:pt>
                <c:pt idx="3">
                  <c:v>-90</c:v>
                </c:pt>
                <c:pt idx="4">
                  <c:v>10</c:v>
                </c:pt>
                <c:pt idx="5">
                  <c:v>-36</c:v>
                </c:pt>
                <c:pt idx="6">
                  <c:v>-125</c:v>
                </c:pt>
                <c:pt idx="7">
                  <c:v>-333</c:v>
                </c:pt>
                <c:pt idx="8">
                  <c:v>-306</c:v>
                </c:pt>
                <c:pt idx="9">
                  <c:v>-628</c:v>
                </c:pt>
                <c:pt idx="10">
                  <c:v>-926</c:v>
                </c:pt>
                <c:pt idx="11">
                  <c:v>-709</c:v>
                </c:pt>
                <c:pt idx="12">
                  <c:v>-270</c:v>
                </c:pt>
                <c:pt idx="13">
                  <c:v>-112</c:v>
                </c:pt>
                <c:pt idx="14">
                  <c:v>-687</c:v>
                </c:pt>
                <c:pt idx="15">
                  <c:v>-1903</c:v>
                </c:pt>
                <c:pt idx="16">
                  <c:v>-2286</c:v>
                </c:pt>
                <c:pt idx="17">
                  <c:v>-2439</c:v>
                </c:pt>
                <c:pt idx="18">
                  <c:v>-2802</c:v>
                </c:pt>
                <c:pt idx="19">
                  <c:v>-3615</c:v>
                </c:pt>
                <c:pt idx="20">
                  <c:v>-4605</c:v>
                </c:pt>
                <c:pt idx="21">
                  <c:v>-5139</c:v>
                </c:pt>
                <c:pt idx="22">
                  <c:v>-5812</c:v>
                </c:pt>
                <c:pt idx="23">
                  <c:v>-6442</c:v>
                </c:pt>
                <c:pt idx="24">
                  <c:v>-6824</c:v>
                </c:pt>
                <c:pt idx="25">
                  <c:v>-7506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87-498A-B56B-478BBCA8F9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3"/>
        <c:overlap val="-27"/>
        <c:axId val="518734792"/>
        <c:axId val="518735184"/>
      </c:barChart>
      <c:catAx>
        <c:axId val="5187347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18735184"/>
        <c:crosses val="autoZero"/>
        <c:auto val="1"/>
        <c:lblAlgn val="ctr"/>
        <c:lblOffset val="100"/>
        <c:noMultiLvlLbl val="0"/>
      </c:catAx>
      <c:valAx>
        <c:axId val="518735184"/>
        <c:scaling>
          <c:orientation val="minMax"/>
          <c:max val="20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800">
                <a:solidFill>
                  <a:srgbClr val="002060"/>
                </a:solidFill>
              </a:defRPr>
            </a:pPr>
            <a:endParaRPr lang="en-US"/>
          </a:p>
        </c:txPr>
        <c:crossAx val="5187347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893871753680818E-2"/>
          <c:y val="0.14827514249700871"/>
          <c:w val="0.98409182188440969"/>
          <c:h val="0.770180134393990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800">
                    <a:solidFill>
                      <a:srgbClr val="002060"/>
                    </a:solidFill>
                    <a:latin typeface="Helvetica" panose="020B0403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Sheet1!$A$2:$A$27</c:f>
              <c:strCache>
                <c:ptCount val="2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  <c:pt idx="12">
                  <c:v>Jan</c:v>
                </c:pt>
                <c:pt idx="13">
                  <c:v>Feb</c:v>
                </c:pt>
                <c:pt idx="14">
                  <c:v>Mar</c:v>
                </c:pt>
                <c:pt idx="15">
                  <c:v>Apr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Aug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Dec</c:v>
                </c:pt>
                <c:pt idx="24">
                  <c:v>Jan</c:v>
                </c:pt>
                <c:pt idx="25">
                  <c:v>Feb</c:v>
                </c:pt>
              </c:strCache>
            </c:strRef>
          </c:cat>
          <c:val>
            <c:numRef>
              <c:f>Sheet1!$B$2:$B$27</c:f>
              <c:numCache>
                <c:formatCode>#,###,###,###,##0;[Red]\(#,###,###,###,##0\)</c:formatCode>
                <c:ptCount val="26"/>
                <c:pt idx="0">
                  <c:v>36627</c:v>
                </c:pt>
                <c:pt idx="1">
                  <c:v>37069</c:v>
                </c:pt>
                <c:pt idx="2">
                  <c:v>37414</c:v>
                </c:pt>
                <c:pt idx="3">
                  <c:v>37633</c:v>
                </c:pt>
                <c:pt idx="4">
                  <c:v>37732</c:v>
                </c:pt>
                <c:pt idx="5">
                  <c:v>37214</c:v>
                </c:pt>
                <c:pt idx="6">
                  <c:v>36624</c:v>
                </c:pt>
                <c:pt idx="7">
                  <c:v>36414</c:v>
                </c:pt>
                <c:pt idx="8">
                  <c:v>36721</c:v>
                </c:pt>
                <c:pt idx="9">
                  <c:v>36744</c:v>
                </c:pt>
                <c:pt idx="10">
                  <c:v>36650</c:v>
                </c:pt>
                <c:pt idx="11">
                  <c:v>36526</c:v>
                </c:pt>
                <c:pt idx="12">
                  <c:v>36357</c:v>
                </c:pt>
                <c:pt idx="13">
                  <c:v>36957</c:v>
                </c:pt>
                <c:pt idx="14">
                  <c:v>36727</c:v>
                </c:pt>
                <c:pt idx="15">
                  <c:v>35730</c:v>
                </c:pt>
                <c:pt idx="16">
                  <c:v>35446</c:v>
                </c:pt>
                <c:pt idx="17">
                  <c:v>34775</c:v>
                </c:pt>
                <c:pt idx="18">
                  <c:v>33822</c:v>
                </c:pt>
                <c:pt idx="19">
                  <c:v>32799</c:v>
                </c:pt>
                <c:pt idx="20">
                  <c:v>32116</c:v>
                </c:pt>
                <c:pt idx="21">
                  <c:v>31605</c:v>
                </c:pt>
                <c:pt idx="22">
                  <c:v>30838</c:v>
                </c:pt>
                <c:pt idx="23">
                  <c:v>30084</c:v>
                </c:pt>
                <c:pt idx="24">
                  <c:v>29533</c:v>
                </c:pt>
                <c:pt idx="25">
                  <c:v>29451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03-4297-AF70-FA3A865DD4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3"/>
        <c:overlap val="-27"/>
        <c:axId val="518734792"/>
        <c:axId val="518735184"/>
      </c:barChart>
      <c:catAx>
        <c:axId val="518734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>
            <a:solidFill>
              <a:srgbClr val="1F1A62"/>
            </a:solidFill>
          </a:ln>
        </c:spPr>
        <c:txPr>
          <a:bodyPr/>
          <a:lstStyle/>
          <a:p>
            <a:pPr>
              <a:defRPr sz="800" b="1">
                <a:solidFill>
                  <a:srgbClr val="1F1A62"/>
                </a:solidFill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18735184"/>
        <c:crosses val="autoZero"/>
        <c:auto val="1"/>
        <c:lblAlgn val="ctr"/>
        <c:lblOffset val="100"/>
        <c:noMultiLvlLbl val="0"/>
      </c:catAx>
      <c:valAx>
        <c:axId val="518735184"/>
        <c:scaling>
          <c:orientation val="minMax"/>
          <c:max val="38000"/>
          <c:min val="29000"/>
        </c:scaling>
        <c:delete val="0"/>
        <c:axPos val="l"/>
        <c:numFmt formatCode="#,###,###,###,##0;[Red]\(#,###,###,###,##0\)" sourceLinked="1"/>
        <c:majorTickMark val="out"/>
        <c:minorTickMark val="none"/>
        <c:tickLblPos val="nextTo"/>
        <c:spPr>
          <a:ln/>
        </c:spPr>
        <c:txPr>
          <a:bodyPr/>
          <a:lstStyle/>
          <a:p>
            <a:pPr>
              <a:defRPr sz="800">
                <a:solidFill>
                  <a:srgbClr val="002060"/>
                </a:solidFill>
              </a:defRPr>
            </a:pPr>
            <a:endParaRPr lang="en-US"/>
          </a:p>
        </c:txPr>
        <c:crossAx val="5187347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r>
              <a:rPr lang="en-US" sz="1800" b="1" u="sng" dirty="0">
                <a:solidFill>
                  <a:srgbClr val="1F1A62"/>
                </a:solidFill>
              </a:rPr>
              <a:t>P18-34 Total Day Use of TV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698191552310133E-2"/>
          <c:y val="0.2320056223698872"/>
          <c:w val="0.94583058562992128"/>
          <c:h val="0.6991294210133924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PUT</c:v>
                </c:pt>
              </c:strCache>
            </c:strRef>
          </c:tx>
          <c:spPr>
            <a:ln w="28575" cap="rnd">
              <a:solidFill>
                <a:srgbClr val="66C5AD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0429956477516267E-2"/>
                  <c:y val="-3.3360731958817051E-2"/>
                </c:manualLayout>
              </c:layout>
              <c:tx>
                <c:rich>
                  <a:bodyPr/>
                  <a:lstStyle/>
                  <a:p>
                    <a:fld id="{9C27086A-DAA0-466C-A676-0BBFB01D9EBE}" type="VALUE">
                      <a:rPr lang="en-US">
                        <a:solidFill>
                          <a:srgbClr val="66C5AD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2-6E10-4228-820B-F47C3CA7771C}"/>
                </c:ext>
              </c:extLst>
            </c:dLbl>
            <c:dLbl>
              <c:idx val="25"/>
              <c:layout>
                <c:manualLayout>
                  <c:x val="-1.0429956477516258E-2"/>
                  <c:y val="3.6393525773254852E-2"/>
                </c:manualLayout>
              </c:layout>
              <c:tx>
                <c:rich>
                  <a:bodyPr/>
                  <a:lstStyle/>
                  <a:p>
                    <a:fld id="{6C823EDD-2ECC-48EA-9C79-B250E836DDF1}" type="VALUE">
                      <a:rPr lang="en-US" sz="1200" b="1" i="0" u="none" strike="noStrike" kern="1200" baseline="0">
                        <a:solidFill>
                          <a:srgbClr val="66C5AD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080-49BD-9CB0-AB6C88F0A4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200" b="1" i="0" u="none" strike="noStrike" kern="1200" baseline="0">
                    <a:solidFill>
                      <a:srgbClr val="E84A99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Sheet1!$A$2:$A$27</c:f>
              <c:strCache>
                <c:ptCount val="26"/>
                <c:pt idx="0">
                  <c:v>Jan '19</c:v>
                </c:pt>
                <c:pt idx="1">
                  <c:v>Feb '19</c:v>
                </c:pt>
                <c:pt idx="2">
                  <c:v>Mar '19</c:v>
                </c:pt>
                <c:pt idx="3">
                  <c:v>Apr '19</c:v>
                </c:pt>
                <c:pt idx="4">
                  <c:v>May '19</c:v>
                </c:pt>
                <c:pt idx="5">
                  <c:v>Jun '19</c:v>
                </c:pt>
                <c:pt idx="6">
                  <c:v>July '19</c:v>
                </c:pt>
                <c:pt idx="7">
                  <c:v>Aug '19</c:v>
                </c:pt>
                <c:pt idx="8">
                  <c:v>Sep '19</c:v>
                </c:pt>
                <c:pt idx="9">
                  <c:v>Oct '19</c:v>
                </c:pt>
                <c:pt idx="10">
                  <c:v>Nov '19</c:v>
                </c:pt>
                <c:pt idx="11">
                  <c:v>Dec '19</c:v>
                </c:pt>
                <c:pt idx="12">
                  <c:v>Jan '20</c:v>
                </c:pt>
                <c:pt idx="13">
                  <c:v>Feb '20</c:v>
                </c:pt>
                <c:pt idx="14">
                  <c:v>Mar '20</c:v>
                </c:pt>
                <c:pt idx="15">
                  <c:v>Apr '20</c:v>
                </c:pt>
                <c:pt idx="16">
                  <c:v>May '20</c:v>
                </c:pt>
                <c:pt idx="17">
                  <c:v>Jun '20</c:v>
                </c:pt>
                <c:pt idx="18">
                  <c:v>July '20</c:v>
                </c:pt>
                <c:pt idx="19">
                  <c:v>Aug '20</c:v>
                </c:pt>
                <c:pt idx="20">
                  <c:v>Sep '20</c:v>
                </c:pt>
                <c:pt idx="21">
                  <c:v>Oct '20</c:v>
                </c:pt>
                <c:pt idx="22">
                  <c:v>Nov '20</c:v>
                </c:pt>
                <c:pt idx="23">
                  <c:v>Dec '20</c:v>
                </c:pt>
                <c:pt idx="24">
                  <c:v>Jan '21</c:v>
                </c:pt>
                <c:pt idx="25">
                  <c:v>Feb '21</c:v>
                </c:pt>
              </c:strCache>
            </c:strRef>
          </c:cat>
          <c:val>
            <c:numRef>
              <c:f>Sheet1!$B$2:$B$27</c:f>
              <c:numCache>
                <c:formatCode>0.0</c:formatCode>
                <c:ptCount val="26"/>
                <c:pt idx="0">
                  <c:v>8.9402906760998899</c:v>
                </c:pt>
                <c:pt idx="1">
                  <c:v>8.3764747687583299</c:v>
                </c:pt>
                <c:pt idx="2">
                  <c:v>7.9732364169043803</c:v>
                </c:pt>
                <c:pt idx="3">
                  <c:v>7.6813799079853098</c:v>
                </c:pt>
                <c:pt idx="4">
                  <c:v>7.4656146493499396</c:v>
                </c:pt>
                <c:pt idx="5">
                  <c:v>7.2545716136882898</c:v>
                </c:pt>
                <c:pt idx="6">
                  <c:v>6.8181795766209303</c:v>
                </c:pt>
                <c:pt idx="7">
                  <c:v>6.7994570957463898</c:v>
                </c:pt>
                <c:pt idx="8">
                  <c:v>7.2228389865971998</c:v>
                </c:pt>
                <c:pt idx="9">
                  <c:v>7.46009742645664</c:v>
                </c:pt>
                <c:pt idx="10">
                  <c:v>7.5971908761837001</c:v>
                </c:pt>
                <c:pt idx="11">
                  <c:v>7.3416445565080899</c:v>
                </c:pt>
                <c:pt idx="12">
                  <c:v>7.2366015982982201</c:v>
                </c:pt>
                <c:pt idx="13">
                  <c:v>6.8777397482184499</c:v>
                </c:pt>
                <c:pt idx="14">
                  <c:v>7.2685386188145999</c:v>
                </c:pt>
                <c:pt idx="15">
                  <c:v>7.2877867286670597</c:v>
                </c:pt>
                <c:pt idx="16">
                  <c:v>6.1104958453875504</c:v>
                </c:pt>
                <c:pt idx="17">
                  <c:v>5.3962955436432596</c:v>
                </c:pt>
                <c:pt idx="18">
                  <c:v>5.2503414322189403</c:v>
                </c:pt>
                <c:pt idx="19">
                  <c:v>5.3393282009291099</c:v>
                </c:pt>
                <c:pt idx="20">
                  <c:v>5.3022090583560901</c:v>
                </c:pt>
                <c:pt idx="21">
                  <c:v>5.4566399488877897</c:v>
                </c:pt>
                <c:pt idx="22">
                  <c:v>6.0170562771221396</c:v>
                </c:pt>
                <c:pt idx="23">
                  <c:v>5.7776234537026996</c:v>
                </c:pt>
                <c:pt idx="24">
                  <c:v>5.6316476791710297</c:v>
                </c:pt>
                <c:pt idx="25">
                  <c:v>5.1678557832574397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E10-4228-820B-F47C3CA7771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SUT</c:v>
                </c:pt>
              </c:strCache>
            </c:strRef>
          </c:tx>
          <c:spPr>
            <a:ln w="57150" cap="rnd">
              <a:solidFill>
                <a:srgbClr val="E84A99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0429956477516267E-2"/>
                  <c:y val="3.6393525773254852E-2"/>
                </c:manualLayout>
              </c:layout>
              <c:tx>
                <c:rich>
                  <a:bodyPr/>
                  <a:lstStyle/>
                  <a:p>
                    <a:fld id="{130B3527-B71B-4AFD-A5D9-99373FA3FE78}" type="VALUE">
                      <a:rPr lang="en-US">
                        <a:solidFill>
                          <a:srgbClr val="E84A99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0-6E10-4228-820B-F47C3CA7771C}"/>
                </c:ext>
              </c:extLst>
            </c:dLbl>
            <c:dLbl>
              <c:idx val="25"/>
              <c:layout>
                <c:manualLayout>
                  <c:x val="0"/>
                  <c:y val="-9.0983814433137408E-3"/>
                </c:manualLayout>
              </c:layout>
              <c:tx>
                <c:rich>
                  <a:bodyPr/>
                  <a:lstStyle/>
                  <a:p>
                    <a:fld id="{CAD4F2D9-05B1-4B7B-850E-BB4A2696F8A8}" type="VALUE">
                      <a:rPr lang="en-US" sz="1200" b="1" i="0" u="none" strike="noStrike" kern="1200" baseline="0">
                        <a:solidFill>
                          <a:srgbClr val="E84A99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080-49BD-9CB0-AB6C88F0A4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200" b="1" i="0" u="none" strike="noStrike" kern="1200" baseline="0">
                    <a:solidFill>
                      <a:srgbClr val="66C5AD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Sheet1!$A$2:$A$27</c:f>
              <c:strCache>
                <c:ptCount val="26"/>
                <c:pt idx="0">
                  <c:v>Jan '19</c:v>
                </c:pt>
                <c:pt idx="1">
                  <c:v>Feb '19</c:v>
                </c:pt>
                <c:pt idx="2">
                  <c:v>Mar '19</c:v>
                </c:pt>
                <c:pt idx="3">
                  <c:v>Apr '19</c:v>
                </c:pt>
                <c:pt idx="4">
                  <c:v>May '19</c:v>
                </c:pt>
                <c:pt idx="5">
                  <c:v>Jun '19</c:v>
                </c:pt>
                <c:pt idx="6">
                  <c:v>July '19</c:v>
                </c:pt>
                <c:pt idx="7">
                  <c:v>Aug '19</c:v>
                </c:pt>
                <c:pt idx="8">
                  <c:v>Sep '19</c:v>
                </c:pt>
                <c:pt idx="9">
                  <c:v>Oct '19</c:v>
                </c:pt>
                <c:pt idx="10">
                  <c:v>Nov '19</c:v>
                </c:pt>
                <c:pt idx="11">
                  <c:v>Dec '19</c:v>
                </c:pt>
                <c:pt idx="12">
                  <c:v>Jan '20</c:v>
                </c:pt>
                <c:pt idx="13">
                  <c:v>Feb '20</c:v>
                </c:pt>
                <c:pt idx="14">
                  <c:v>Mar '20</c:v>
                </c:pt>
                <c:pt idx="15">
                  <c:v>Apr '20</c:v>
                </c:pt>
                <c:pt idx="16">
                  <c:v>May '20</c:v>
                </c:pt>
                <c:pt idx="17">
                  <c:v>Jun '20</c:v>
                </c:pt>
                <c:pt idx="18">
                  <c:v>July '20</c:v>
                </c:pt>
                <c:pt idx="19">
                  <c:v>Aug '20</c:v>
                </c:pt>
                <c:pt idx="20">
                  <c:v>Sep '20</c:v>
                </c:pt>
                <c:pt idx="21">
                  <c:v>Oct '20</c:v>
                </c:pt>
                <c:pt idx="22">
                  <c:v>Nov '20</c:v>
                </c:pt>
                <c:pt idx="23">
                  <c:v>Dec '20</c:v>
                </c:pt>
                <c:pt idx="24">
                  <c:v>Jan '21</c:v>
                </c:pt>
                <c:pt idx="25">
                  <c:v>Feb '21</c:v>
                </c:pt>
              </c:strCache>
            </c:strRef>
          </c:cat>
          <c:val>
            <c:numRef>
              <c:f>Sheet1!$C$2:$C$27</c:f>
              <c:numCache>
                <c:formatCode>0.0</c:formatCode>
                <c:ptCount val="26"/>
                <c:pt idx="0">
                  <c:v>6.1894658550792805</c:v>
                </c:pt>
                <c:pt idx="1">
                  <c:v>5.9962157061820207</c:v>
                </c:pt>
                <c:pt idx="2">
                  <c:v>5.52048797377567</c:v>
                </c:pt>
                <c:pt idx="3">
                  <c:v>5.355808984124721</c:v>
                </c:pt>
                <c:pt idx="4">
                  <c:v>5.2904345589354911</c:v>
                </c:pt>
                <c:pt idx="5">
                  <c:v>5.5438646700192198</c:v>
                </c:pt>
                <c:pt idx="6">
                  <c:v>5.7575320751253196</c:v>
                </c:pt>
                <c:pt idx="7">
                  <c:v>5.7704309634457003</c:v>
                </c:pt>
                <c:pt idx="8">
                  <c:v>5.7096113090583795</c:v>
                </c:pt>
                <c:pt idx="9">
                  <c:v>5.5277163787338708</c:v>
                </c:pt>
                <c:pt idx="10">
                  <c:v>6.2114509244148097</c:v>
                </c:pt>
                <c:pt idx="11">
                  <c:v>6.3989227309870493</c:v>
                </c:pt>
                <c:pt idx="12">
                  <c:v>6.4771107717684302</c:v>
                </c:pt>
                <c:pt idx="13">
                  <c:v>6.2891956342798006</c:v>
                </c:pt>
                <c:pt idx="14">
                  <c:v>7.4569481164984497</c:v>
                </c:pt>
                <c:pt idx="15">
                  <c:v>8.2638791798003304</c:v>
                </c:pt>
                <c:pt idx="16">
                  <c:v>6.9996293318395004</c:v>
                </c:pt>
                <c:pt idx="17">
                  <c:v>6.0965109712700807</c:v>
                </c:pt>
                <c:pt idx="18">
                  <c:v>6.0964895275785391</c:v>
                </c:pt>
                <c:pt idx="19">
                  <c:v>6.0161784111224996</c:v>
                </c:pt>
                <c:pt idx="20">
                  <c:v>5.4695869589702903</c:v>
                </c:pt>
                <c:pt idx="21">
                  <c:v>5.4013991595050106</c:v>
                </c:pt>
                <c:pt idx="22">
                  <c:v>5.8817538504500595</c:v>
                </c:pt>
                <c:pt idx="23">
                  <c:v>6.1179422108935908</c:v>
                </c:pt>
                <c:pt idx="24">
                  <c:v>6.041922466496521</c:v>
                </c:pt>
                <c:pt idx="25">
                  <c:v>6.0039737895431005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E10-4228-820B-F47C3CA7771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TUT</c:v>
                </c:pt>
              </c:strCache>
            </c:strRef>
          </c:tx>
          <c:spPr>
            <a:ln w="28575" cap="rnd">
              <a:solidFill>
                <a:srgbClr val="00BFF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5644934716274386E-2"/>
                  <c:y val="-2.426235051550330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en-US" sz="1200" b="1" i="0" u="none" strike="noStrike" kern="1200" baseline="0">
                      <a:solidFill>
                        <a:srgbClr val="00BFF2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6E10-4228-820B-F47C3CA7771C}"/>
                </c:ext>
              </c:extLst>
            </c:dLbl>
            <c:dLbl>
              <c:idx val="25"/>
              <c:layout>
                <c:manualLayout>
                  <c:x val="-8.3439651820130054E-3"/>
                  <c:y val="-5.762308247432040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00BFF2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080-49BD-9CB0-AB6C88F0A4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Sheet1!$A$2:$A$27</c:f>
              <c:strCache>
                <c:ptCount val="26"/>
                <c:pt idx="0">
                  <c:v>Jan '19</c:v>
                </c:pt>
                <c:pt idx="1">
                  <c:v>Feb '19</c:v>
                </c:pt>
                <c:pt idx="2">
                  <c:v>Mar '19</c:v>
                </c:pt>
                <c:pt idx="3">
                  <c:v>Apr '19</c:v>
                </c:pt>
                <c:pt idx="4">
                  <c:v>May '19</c:v>
                </c:pt>
                <c:pt idx="5">
                  <c:v>Jun '19</c:v>
                </c:pt>
                <c:pt idx="6">
                  <c:v>July '19</c:v>
                </c:pt>
                <c:pt idx="7">
                  <c:v>Aug '19</c:v>
                </c:pt>
                <c:pt idx="8">
                  <c:v>Sep '19</c:v>
                </c:pt>
                <c:pt idx="9">
                  <c:v>Oct '19</c:v>
                </c:pt>
                <c:pt idx="10">
                  <c:v>Nov '19</c:v>
                </c:pt>
                <c:pt idx="11">
                  <c:v>Dec '19</c:v>
                </c:pt>
                <c:pt idx="12">
                  <c:v>Jan '20</c:v>
                </c:pt>
                <c:pt idx="13">
                  <c:v>Feb '20</c:v>
                </c:pt>
                <c:pt idx="14">
                  <c:v>Mar '20</c:v>
                </c:pt>
                <c:pt idx="15">
                  <c:v>Apr '20</c:v>
                </c:pt>
                <c:pt idx="16">
                  <c:v>May '20</c:v>
                </c:pt>
                <c:pt idx="17">
                  <c:v>Jun '20</c:v>
                </c:pt>
                <c:pt idx="18">
                  <c:v>July '20</c:v>
                </c:pt>
                <c:pt idx="19">
                  <c:v>Aug '20</c:v>
                </c:pt>
                <c:pt idx="20">
                  <c:v>Sep '20</c:v>
                </c:pt>
                <c:pt idx="21">
                  <c:v>Oct '20</c:v>
                </c:pt>
                <c:pt idx="22">
                  <c:v>Nov '20</c:v>
                </c:pt>
                <c:pt idx="23">
                  <c:v>Dec '20</c:v>
                </c:pt>
                <c:pt idx="24">
                  <c:v>Jan '21</c:v>
                </c:pt>
                <c:pt idx="25">
                  <c:v>Feb '21</c:v>
                </c:pt>
              </c:strCache>
            </c:strRef>
          </c:cat>
          <c:val>
            <c:numRef>
              <c:f>Sheet1!$D$2:$D$27</c:f>
              <c:numCache>
                <c:formatCode>0.0</c:formatCode>
                <c:ptCount val="26"/>
                <c:pt idx="0">
                  <c:v>15.12975653117917</c:v>
                </c:pt>
                <c:pt idx="1">
                  <c:v>14.372690474940351</c:v>
                </c:pt>
                <c:pt idx="2">
                  <c:v>13.49372439068005</c:v>
                </c:pt>
                <c:pt idx="3">
                  <c:v>13.037188892110031</c:v>
                </c:pt>
                <c:pt idx="4">
                  <c:v>12.756049208285431</c:v>
                </c:pt>
                <c:pt idx="5">
                  <c:v>12.79843628370751</c:v>
                </c:pt>
                <c:pt idx="6">
                  <c:v>12.57571165174625</c:v>
                </c:pt>
                <c:pt idx="7">
                  <c:v>12.56988805919209</c:v>
                </c:pt>
                <c:pt idx="8">
                  <c:v>12.932450295655579</c:v>
                </c:pt>
                <c:pt idx="9">
                  <c:v>12.987813805190511</c:v>
                </c:pt>
                <c:pt idx="10">
                  <c:v>13.80864180059851</c:v>
                </c:pt>
                <c:pt idx="11">
                  <c:v>13.740567287495139</c:v>
                </c:pt>
                <c:pt idx="12">
                  <c:v>13.71371237006665</c:v>
                </c:pt>
                <c:pt idx="13">
                  <c:v>13.16693538249825</c:v>
                </c:pt>
                <c:pt idx="14">
                  <c:v>14.72548673531305</c:v>
                </c:pt>
                <c:pt idx="15">
                  <c:v>15.55166590846739</c:v>
                </c:pt>
                <c:pt idx="16">
                  <c:v>13.110125177227051</c:v>
                </c:pt>
                <c:pt idx="17">
                  <c:v>11.49280651491334</c:v>
                </c:pt>
                <c:pt idx="18">
                  <c:v>11.346830959797479</c:v>
                </c:pt>
                <c:pt idx="19">
                  <c:v>11.355506612051609</c:v>
                </c:pt>
                <c:pt idx="20">
                  <c:v>10.77179601732638</c:v>
                </c:pt>
                <c:pt idx="21">
                  <c:v>10.8580391083928</c:v>
                </c:pt>
                <c:pt idx="22">
                  <c:v>11.898810127572199</c:v>
                </c:pt>
                <c:pt idx="23">
                  <c:v>11.89556566459629</c:v>
                </c:pt>
                <c:pt idx="24">
                  <c:v>11.673570145667551</c:v>
                </c:pt>
                <c:pt idx="25">
                  <c:v>11.17182957280054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E10-4228-820B-F47C3CA777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0950440"/>
        <c:axId val="390949456"/>
      </c:lineChart>
      <c:catAx>
        <c:axId val="390950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206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1F1A62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390949456"/>
        <c:crosses val="autoZero"/>
        <c:auto val="1"/>
        <c:lblAlgn val="ctr"/>
        <c:lblOffset val="100"/>
        <c:noMultiLvlLbl val="0"/>
      </c:catAx>
      <c:valAx>
        <c:axId val="390949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1F1A62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390950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3980206899128768"/>
          <c:y val="0.11604997471079802"/>
          <c:w val="0.31936748473386983"/>
          <c:h val="8.37125121610255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rgbClr val="1F1A62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893871753680818E-2"/>
          <c:y val="0.14827514249700871"/>
          <c:w val="0.98409182188440969"/>
          <c:h val="0.720480423660371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</c:v>
                </c:pt>
              </c:strCache>
            </c:strRef>
          </c:tx>
          <c:spPr>
            <a:solidFill>
              <a:srgbClr val="ED3C8D"/>
            </a:solidFill>
          </c:spPr>
          <c:invertIfNegative val="0"/>
          <c:dLbls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-5400000" vert="horz" wrap="square" lIns="38100" tIns="19050" rIns="38100" bIns="19050" anchor="ctr">
                  <a:spAutoFit/>
                </a:bodyPr>
                <a:lstStyle/>
                <a:p>
                  <a:pPr>
                    <a:defRPr sz="1000">
                      <a:solidFill>
                        <a:schemeClr val="tx1"/>
                      </a:solidFill>
                      <a:latin typeface="Helvetica" panose="020B0403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08C0-4D84-9925-240AF9FC14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1000">
                    <a:solidFill>
                      <a:srgbClr val="FF0000"/>
                    </a:solidFill>
                    <a:latin typeface="Helvetica" panose="020B0403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Sheet1!$A$2:$A$27</c:f>
              <c:strCache>
                <c:ptCount val="2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  <c:pt idx="12">
                  <c:v>Jan</c:v>
                </c:pt>
                <c:pt idx="13">
                  <c:v>Feb</c:v>
                </c:pt>
                <c:pt idx="14">
                  <c:v>Mar</c:v>
                </c:pt>
                <c:pt idx="15">
                  <c:v>Apr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Aug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Dec</c:v>
                </c:pt>
                <c:pt idx="24">
                  <c:v>Jan</c:v>
                </c:pt>
                <c:pt idx="25">
                  <c:v>Feb</c:v>
                </c:pt>
              </c:strCache>
            </c:strRef>
          </c:cat>
          <c:val>
            <c:numRef>
              <c:f>Sheet1!$B$2:$B$27</c:f>
              <c:numCache>
                <c:formatCode>#,##0</c:formatCode>
                <c:ptCount val="26"/>
                <c:pt idx="0">
                  <c:v>-725</c:v>
                </c:pt>
                <c:pt idx="1">
                  <c:v>-797</c:v>
                </c:pt>
                <c:pt idx="2">
                  <c:v>-260</c:v>
                </c:pt>
                <c:pt idx="3">
                  <c:v>-90</c:v>
                </c:pt>
                <c:pt idx="4">
                  <c:v>10</c:v>
                </c:pt>
                <c:pt idx="5">
                  <c:v>-36</c:v>
                </c:pt>
                <c:pt idx="6">
                  <c:v>-125</c:v>
                </c:pt>
                <c:pt idx="7">
                  <c:v>-333</c:v>
                </c:pt>
                <c:pt idx="8">
                  <c:v>-306</c:v>
                </c:pt>
                <c:pt idx="9">
                  <c:v>-628</c:v>
                </c:pt>
                <c:pt idx="10">
                  <c:v>-926</c:v>
                </c:pt>
                <c:pt idx="11">
                  <c:v>-709</c:v>
                </c:pt>
                <c:pt idx="12">
                  <c:v>-270</c:v>
                </c:pt>
                <c:pt idx="13">
                  <c:v>-112</c:v>
                </c:pt>
                <c:pt idx="14">
                  <c:v>-687</c:v>
                </c:pt>
                <c:pt idx="15">
                  <c:v>-1903</c:v>
                </c:pt>
                <c:pt idx="16">
                  <c:v>-2286</c:v>
                </c:pt>
                <c:pt idx="17">
                  <c:v>-2439</c:v>
                </c:pt>
                <c:pt idx="18">
                  <c:v>-2802</c:v>
                </c:pt>
                <c:pt idx="19">
                  <c:v>-3615</c:v>
                </c:pt>
                <c:pt idx="20">
                  <c:v>-4605</c:v>
                </c:pt>
                <c:pt idx="21">
                  <c:v>-5139</c:v>
                </c:pt>
                <c:pt idx="22">
                  <c:v>-5812</c:v>
                </c:pt>
                <c:pt idx="23">
                  <c:v>-6442</c:v>
                </c:pt>
                <c:pt idx="24">
                  <c:v>-6824</c:v>
                </c:pt>
                <c:pt idx="25">
                  <c:v>-7506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C0-4D84-9925-240AF9FC14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3"/>
        <c:overlap val="-27"/>
        <c:axId val="518734792"/>
        <c:axId val="518735184"/>
      </c:barChart>
      <c:catAx>
        <c:axId val="5187347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18735184"/>
        <c:crosses val="autoZero"/>
        <c:auto val="1"/>
        <c:lblAlgn val="ctr"/>
        <c:lblOffset val="100"/>
        <c:noMultiLvlLbl val="0"/>
      </c:catAx>
      <c:valAx>
        <c:axId val="518735184"/>
        <c:scaling>
          <c:orientation val="minMax"/>
          <c:max val="20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800">
                <a:solidFill>
                  <a:srgbClr val="002060"/>
                </a:solidFill>
              </a:defRPr>
            </a:pPr>
            <a:endParaRPr lang="en-US"/>
          </a:p>
        </c:txPr>
        <c:crossAx val="5187347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893871753680818E-2"/>
          <c:y val="0.14827514249700871"/>
          <c:w val="0.98409182188440969"/>
          <c:h val="0.770180134393990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1000">
                    <a:solidFill>
                      <a:srgbClr val="002060"/>
                    </a:solidFill>
                    <a:latin typeface="Helvetica" panose="020B0403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Sheet1!$A$2:$A$27</c:f>
              <c:strCache>
                <c:ptCount val="2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  <c:pt idx="12">
                  <c:v>Jan</c:v>
                </c:pt>
                <c:pt idx="13">
                  <c:v>Feb</c:v>
                </c:pt>
                <c:pt idx="14">
                  <c:v>Mar</c:v>
                </c:pt>
                <c:pt idx="15">
                  <c:v>Apr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Aug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Dec</c:v>
                </c:pt>
                <c:pt idx="24">
                  <c:v>Jan</c:v>
                </c:pt>
                <c:pt idx="25">
                  <c:v>Feb</c:v>
                </c:pt>
              </c:strCache>
            </c:strRef>
          </c:cat>
          <c:val>
            <c:numRef>
              <c:f>Sheet1!$B$2:$B$27</c:f>
              <c:numCache>
                <c:formatCode>#,###,###,###,##0;[Red]\(#,###,###,###,##0\)</c:formatCode>
                <c:ptCount val="26"/>
                <c:pt idx="0">
                  <c:v>36627</c:v>
                </c:pt>
                <c:pt idx="1">
                  <c:v>37069</c:v>
                </c:pt>
                <c:pt idx="2">
                  <c:v>37414</c:v>
                </c:pt>
                <c:pt idx="3">
                  <c:v>37633</c:v>
                </c:pt>
                <c:pt idx="4">
                  <c:v>37732</c:v>
                </c:pt>
                <c:pt idx="5">
                  <c:v>37214</c:v>
                </c:pt>
                <c:pt idx="6">
                  <c:v>36624</c:v>
                </c:pt>
                <c:pt idx="7">
                  <c:v>36414</c:v>
                </c:pt>
                <c:pt idx="8">
                  <c:v>36721</c:v>
                </c:pt>
                <c:pt idx="9">
                  <c:v>36744</c:v>
                </c:pt>
                <c:pt idx="10">
                  <c:v>36650</c:v>
                </c:pt>
                <c:pt idx="11">
                  <c:v>36526</c:v>
                </c:pt>
                <c:pt idx="12">
                  <c:v>36357</c:v>
                </c:pt>
                <c:pt idx="13">
                  <c:v>36957</c:v>
                </c:pt>
                <c:pt idx="14">
                  <c:v>36727</c:v>
                </c:pt>
                <c:pt idx="15">
                  <c:v>35730</c:v>
                </c:pt>
                <c:pt idx="16">
                  <c:v>35446</c:v>
                </c:pt>
                <c:pt idx="17">
                  <c:v>34775</c:v>
                </c:pt>
                <c:pt idx="18">
                  <c:v>33822</c:v>
                </c:pt>
                <c:pt idx="19">
                  <c:v>32799</c:v>
                </c:pt>
                <c:pt idx="20">
                  <c:v>32116</c:v>
                </c:pt>
                <c:pt idx="21">
                  <c:v>31605</c:v>
                </c:pt>
                <c:pt idx="22">
                  <c:v>30838</c:v>
                </c:pt>
                <c:pt idx="23">
                  <c:v>30084</c:v>
                </c:pt>
                <c:pt idx="24">
                  <c:v>29533</c:v>
                </c:pt>
                <c:pt idx="25">
                  <c:v>29451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07-4AF1-ADD5-306DCF2CD6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3"/>
        <c:overlap val="-27"/>
        <c:axId val="518734792"/>
        <c:axId val="518735184"/>
      </c:barChart>
      <c:catAx>
        <c:axId val="518734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>
            <a:solidFill>
              <a:srgbClr val="1F1A62"/>
            </a:solidFill>
          </a:ln>
        </c:spPr>
        <c:txPr>
          <a:bodyPr/>
          <a:lstStyle/>
          <a:p>
            <a:pPr>
              <a:defRPr sz="800" b="1">
                <a:solidFill>
                  <a:srgbClr val="1F1A62"/>
                </a:solidFill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18735184"/>
        <c:crosses val="autoZero"/>
        <c:auto val="1"/>
        <c:lblAlgn val="ctr"/>
        <c:lblOffset val="100"/>
        <c:noMultiLvlLbl val="0"/>
      </c:catAx>
      <c:valAx>
        <c:axId val="518735184"/>
        <c:scaling>
          <c:orientation val="minMax"/>
          <c:max val="38000"/>
          <c:min val="29000"/>
        </c:scaling>
        <c:delete val="0"/>
        <c:axPos val="l"/>
        <c:numFmt formatCode="#,###,###,###,##0;[Red]\(#,###,###,###,##0\)" sourceLinked="1"/>
        <c:majorTickMark val="out"/>
        <c:minorTickMark val="none"/>
        <c:tickLblPos val="nextTo"/>
        <c:spPr>
          <a:ln/>
        </c:spPr>
        <c:txPr>
          <a:bodyPr/>
          <a:lstStyle/>
          <a:p>
            <a:pPr>
              <a:defRPr sz="800">
                <a:solidFill>
                  <a:srgbClr val="002060"/>
                </a:solidFill>
              </a:defRPr>
            </a:pPr>
            <a:endParaRPr lang="en-US"/>
          </a:p>
        </c:txPr>
        <c:crossAx val="5187347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628940056241507E-3"/>
          <c:y val="4.6321806289917715E-2"/>
          <c:w val="0.98409182188440969"/>
          <c:h val="0.851994985845275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numRef>
              <c:f>Sheet1!$A$2:$A$112</c:f>
              <c:numCache>
                <c:formatCode>General</c:formatCode>
                <c:ptCount val="1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1</c:v>
                </c:pt>
                <c:pt idx="53">
                  <c:v>2</c:v>
                </c:pt>
                <c:pt idx="54">
                  <c:v>3</c:v>
                </c:pt>
                <c:pt idx="55">
                  <c:v>4</c:v>
                </c:pt>
                <c:pt idx="56">
                  <c:v>5</c:v>
                </c:pt>
                <c:pt idx="57">
                  <c:v>6</c:v>
                </c:pt>
                <c:pt idx="58">
                  <c:v>7</c:v>
                </c:pt>
                <c:pt idx="59">
                  <c:v>8</c:v>
                </c:pt>
                <c:pt idx="60">
                  <c:v>9</c:v>
                </c:pt>
                <c:pt idx="61">
                  <c:v>10</c:v>
                </c:pt>
                <c:pt idx="62">
                  <c:v>11</c:v>
                </c:pt>
                <c:pt idx="63">
                  <c:v>12</c:v>
                </c:pt>
                <c:pt idx="64">
                  <c:v>13</c:v>
                </c:pt>
                <c:pt idx="65">
                  <c:v>14</c:v>
                </c:pt>
                <c:pt idx="66">
                  <c:v>15</c:v>
                </c:pt>
                <c:pt idx="67">
                  <c:v>16</c:v>
                </c:pt>
                <c:pt idx="68">
                  <c:v>17</c:v>
                </c:pt>
                <c:pt idx="69">
                  <c:v>18</c:v>
                </c:pt>
                <c:pt idx="70">
                  <c:v>19</c:v>
                </c:pt>
                <c:pt idx="71">
                  <c:v>20</c:v>
                </c:pt>
                <c:pt idx="72">
                  <c:v>21</c:v>
                </c:pt>
                <c:pt idx="73">
                  <c:v>22</c:v>
                </c:pt>
                <c:pt idx="74">
                  <c:v>23</c:v>
                </c:pt>
                <c:pt idx="75">
                  <c:v>24</c:v>
                </c:pt>
                <c:pt idx="76">
                  <c:v>25</c:v>
                </c:pt>
                <c:pt idx="77">
                  <c:v>26</c:v>
                </c:pt>
                <c:pt idx="78">
                  <c:v>27</c:v>
                </c:pt>
                <c:pt idx="79">
                  <c:v>28</c:v>
                </c:pt>
                <c:pt idx="80">
                  <c:v>29</c:v>
                </c:pt>
                <c:pt idx="81">
                  <c:v>30</c:v>
                </c:pt>
                <c:pt idx="82">
                  <c:v>31</c:v>
                </c:pt>
                <c:pt idx="83">
                  <c:v>32</c:v>
                </c:pt>
                <c:pt idx="84">
                  <c:v>33</c:v>
                </c:pt>
                <c:pt idx="85">
                  <c:v>34</c:v>
                </c:pt>
                <c:pt idx="86">
                  <c:v>35</c:v>
                </c:pt>
                <c:pt idx="87">
                  <c:v>36</c:v>
                </c:pt>
                <c:pt idx="88">
                  <c:v>37</c:v>
                </c:pt>
                <c:pt idx="89">
                  <c:v>38</c:v>
                </c:pt>
                <c:pt idx="90">
                  <c:v>39</c:v>
                </c:pt>
                <c:pt idx="91">
                  <c:v>40</c:v>
                </c:pt>
                <c:pt idx="92">
                  <c:v>41</c:v>
                </c:pt>
                <c:pt idx="93">
                  <c:v>42</c:v>
                </c:pt>
                <c:pt idx="94">
                  <c:v>43</c:v>
                </c:pt>
                <c:pt idx="95">
                  <c:v>44</c:v>
                </c:pt>
                <c:pt idx="96">
                  <c:v>45</c:v>
                </c:pt>
                <c:pt idx="97">
                  <c:v>46</c:v>
                </c:pt>
                <c:pt idx="98">
                  <c:v>47</c:v>
                </c:pt>
                <c:pt idx="99">
                  <c:v>48</c:v>
                </c:pt>
                <c:pt idx="100">
                  <c:v>49</c:v>
                </c:pt>
                <c:pt idx="101">
                  <c:v>50</c:v>
                </c:pt>
                <c:pt idx="102">
                  <c:v>51</c:v>
                </c:pt>
                <c:pt idx="103">
                  <c:v>52</c:v>
                </c:pt>
                <c:pt idx="104">
                  <c:v>1</c:v>
                </c:pt>
                <c:pt idx="105">
                  <c:v>2</c:v>
                </c:pt>
                <c:pt idx="106">
                  <c:v>3</c:v>
                </c:pt>
                <c:pt idx="107">
                  <c:v>4</c:v>
                </c:pt>
                <c:pt idx="108">
                  <c:v>5</c:v>
                </c:pt>
                <c:pt idx="109">
                  <c:v>6</c:v>
                </c:pt>
                <c:pt idx="110">
                  <c:v>7</c:v>
                </c:pt>
              </c:numCache>
            </c:numRef>
          </c:cat>
          <c:val>
            <c:numRef>
              <c:f>Sheet1!$B$2:$B$112</c:f>
              <c:numCache>
                <c:formatCode>0</c:formatCode>
                <c:ptCount val="111"/>
                <c:pt idx="0">
                  <c:v>93.086037749137802</c:v>
                </c:pt>
                <c:pt idx="1">
                  <c:v>92.784962276404386</c:v>
                </c:pt>
                <c:pt idx="2">
                  <c:v>92.750251808785407</c:v>
                </c:pt>
                <c:pt idx="3">
                  <c:v>92.817656408604492</c:v>
                </c:pt>
                <c:pt idx="4">
                  <c:v>93.194483759897466</c:v>
                </c:pt>
                <c:pt idx="5">
                  <c:v>92.697679919650028</c:v>
                </c:pt>
                <c:pt idx="6">
                  <c:v>92.434084046305031</c:v>
                </c:pt>
                <c:pt idx="7">
                  <c:v>92.65554200275119</c:v>
                </c:pt>
                <c:pt idx="8">
                  <c:v>92.43953147184061</c:v>
                </c:pt>
                <c:pt idx="9">
                  <c:v>92.378604150331242</c:v>
                </c:pt>
                <c:pt idx="10">
                  <c:v>92.111173945473595</c:v>
                </c:pt>
                <c:pt idx="11">
                  <c:v>92.219313851318219</c:v>
                </c:pt>
                <c:pt idx="12">
                  <c:v>92.322839639170155</c:v>
                </c:pt>
                <c:pt idx="13">
                  <c:v>92.149012466677831</c:v>
                </c:pt>
                <c:pt idx="14">
                  <c:v>92.168885054395972</c:v>
                </c:pt>
                <c:pt idx="15">
                  <c:v>92.475631238505557</c:v>
                </c:pt>
                <c:pt idx="16">
                  <c:v>92.221165633972134</c:v>
                </c:pt>
                <c:pt idx="17">
                  <c:v>92.255426821821146</c:v>
                </c:pt>
                <c:pt idx="18">
                  <c:v>92.263581525593139</c:v>
                </c:pt>
                <c:pt idx="19">
                  <c:v>92.157938192850324</c:v>
                </c:pt>
                <c:pt idx="20">
                  <c:v>92.088261808316034</c:v>
                </c:pt>
                <c:pt idx="21">
                  <c:v>92.48778534595634</c:v>
                </c:pt>
                <c:pt idx="22">
                  <c:v>92.011364561130179</c:v>
                </c:pt>
                <c:pt idx="23">
                  <c:v>91.626875933115457</c:v>
                </c:pt>
                <c:pt idx="24">
                  <c:v>91.368077272602974</c:v>
                </c:pt>
                <c:pt idx="25">
                  <c:v>91.019495019240253</c:v>
                </c:pt>
                <c:pt idx="26">
                  <c:v>90.505373573210917</c:v>
                </c:pt>
                <c:pt idx="27">
                  <c:v>90.63233741995505</c:v>
                </c:pt>
                <c:pt idx="28">
                  <c:v>90.725786473499497</c:v>
                </c:pt>
                <c:pt idx="29">
                  <c:v>90.7766176256454</c:v>
                </c:pt>
                <c:pt idx="30">
                  <c:v>91.241786609033753</c:v>
                </c:pt>
                <c:pt idx="31">
                  <c:v>91.21321836551563</c:v>
                </c:pt>
                <c:pt idx="32">
                  <c:v>91.298879875100155</c:v>
                </c:pt>
                <c:pt idx="33">
                  <c:v>91.347133667613562</c:v>
                </c:pt>
                <c:pt idx="34">
                  <c:v>91.463842578699101</c:v>
                </c:pt>
                <c:pt idx="35">
                  <c:v>92.01619935855021</c:v>
                </c:pt>
                <c:pt idx="36">
                  <c:v>91.465318865635027</c:v>
                </c:pt>
                <c:pt idx="37">
                  <c:v>91.47646564847598</c:v>
                </c:pt>
                <c:pt idx="38">
                  <c:v>91.429030134780547</c:v>
                </c:pt>
                <c:pt idx="39">
                  <c:v>91.886769986012851</c:v>
                </c:pt>
                <c:pt idx="40">
                  <c:v>92.047594382838355</c:v>
                </c:pt>
                <c:pt idx="41">
                  <c:v>91.919093634070393</c:v>
                </c:pt>
                <c:pt idx="42">
                  <c:v>91.952346012971972</c:v>
                </c:pt>
                <c:pt idx="43">
                  <c:v>92.233542813540538</c:v>
                </c:pt>
                <c:pt idx="44">
                  <c:v>91.998637683370831</c:v>
                </c:pt>
                <c:pt idx="45">
                  <c:v>92.474106237066849</c:v>
                </c:pt>
                <c:pt idx="46">
                  <c:v>92.236967920838168</c:v>
                </c:pt>
                <c:pt idx="47">
                  <c:v>93.009534085411275</c:v>
                </c:pt>
                <c:pt idx="48">
                  <c:v>92.252341069300911</c:v>
                </c:pt>
                <c:pt idx="49">
                  <c:v>92.126924037168394</c:v>
                </c:pt>
                <c:pt idx="50">
                  <c:v>92.018584794225958</c:v>
                </c:pt>
                <c:pt idx="51">
                  <c:v>91.066443732550624</c:v>
                </c:pt>
                <c:pt idx="52">
                  <c:v>92.197548057365736</c:v>
                </c:pt>
                <c:pt idx="53">
                  <c:v>91.909757789028816</c:v>
                </c:pt>
                <c:pt idx="54">
                  <c:v>91.829755571591647</c:v>
                </c:pt>
                <c:pt idx="55">
                  <c:v>91.880811835090455</c:v>
                </c:pt>
                <c:pt idx="56">
                  <c:v>91.901477792117007</c:v>
                </c:pt>
                <c:pt idx="57">
                  <c:v>91.47</c:v>
                </c:pt>
                <c:pt idx="58">
                  <c:v>91.258668824755546</c:v>
                </c:pt>
                <c:pt idx="59">
                  <c:v>91.462239846407243</c:v>
                </c:pt>
                <c:pt idx="60">
                  <c:v>91.159923353573191</c:v>
                </c:pt>
                <c:pt idx="61">
                  <c:v>91.402619547006154</c:v>
                </c:pt>
                <c:pt idx="62">
                  <c:v>91.955962522429473</c:v>
                </c:pt>
                <c:pt idx="63">
                  <c:v>92.837827630357879</c:v>
                </c:pt>
                <c:pt idx="64">
                  <c:v>92.484446942750424</c:v>
                </c:pt>
                <c:pt idx="65">
                  <c:v>91.703642561428396</c:v>
                </c:pt>
                <c:pt idx="66">
                  <c:v>91.593215795039484</c:v>
                </c:pt>
                <c:pt idx="67">
                  <c:v>91.184234315710583</c:v>
                </c:pt>
                <c:pt idx="68">
                  <c:v>91.044045005014752</c:v>
                </c:pt>
                <c:pt idx="69">
                  <c:v>90.516054606466582</c:v>
                </c:pt>
                <c:pt idx="70">
                  <c:v>90.514618216299851</c:v>
                </c:pt>
                <c:pt idx="71">
                  <c:v>90.252186668971717</c:v>
                </c:pt>
                <c:pt idx="72">
                  <c:v>89.88424994558207</c:v>
                </c:pt>
                <c:pt idx="73">
                  <c:v>90.01002011908345</c:v>
                </c:pt>
                <c:pt idx="74">
                  <c:v>89.497196980001391</c:v>
                </c:pt>
                <c:pt idx="75">
                  <c:v>88.863169083746712</c:v>
                </c:pt>
                <c:pt idx="76">
                  <c:v>88.450383536036583</c:v>
                </c:pt>
                <c:pt idx="77">
                  <c:v>88.032002755554174</c:v>
                </c:pt>
                <c:pt idx="78">
                  <c:v>87.853856437500298</c:v>
                </c:pt>
                <c:pt idx="79">
                  <c:v>87.872000486175907</c:v>
                </c:pt>
                <c:pt idx="80">
                  <c:v>87.686302997630051</c:v>
                </c:pt>
                <c:pt idx="81">
                  <c:v>87.881087191909245</c:v>
                </c:pt>
                <c:pt idx="82">
                  <c:v>88.137002620893341</c:v>
                </c:pt>
                <c:pt idx="83">
                  <c:v>87.854988349457017</c:v>
                </c:pt>
                <c:pt idx="84">
                  <c:v>87.93087735239223</c:v>
                </c:pt>
                <c:pt idx="85">
                  <c:v>87.739967043286924</c:v>
                </c:pt>
                <c:pt idx="86">
                  <c:v>87.698492368254975</c:v>
                </c:pt>
                <c:pt idx="87">
                  <c:v>87.315915297726448</c:v>
                </c:pt>
                <c:pt idx="88">
                  <c:v>87.900057910626145</c:v>
                </c:pt>
                <c:pt idx="89">
                  <c:v>87.57</c:v>
                </c:pt>
                <c:pt idx="90">
                  <c:v>87.287392669332391</c:v>
                </c:pt>
                <c:pt idx="91">
                  <c:v>87.911730844445017</c:v>
                </c:pt>
                <c:pt idx="92">
                  <c:v>87.690777414875939</c:v>
                </c:pt>
                <c:pt idx="93">
                  <c:v>87.63292511117676</c:v>
                </c:pt>
                <c:pt idx="94">
                  <c:v>87.696840810093562</c:v>
                </c:pt>
                <c:pt idx="95">
                  <c:v>87.616442198992033</c:v>
                </c:pt>
                <c:pt idx="96">
                  <c:v>88.145250469606054</c:v>
                </c:pt>
                <c:pt idx="97">
                  <c:v>87.62</c:v>
                </c:pt>
                <c:pt idx="98">
                  <c:v>87.667803222288526</c:v>
                </c:pt>
                <c:pt idx="99">
                  <c:v>88.333235766489793</c:v>
                </c:pt>
                <c:pt idx="100">
                  <c:v>87.67</c:v>
                </c:pt>
                <c:pt idx="101">
                  <c:v>87.55255947219942</c:v>
                </c:pt>
                <c:pt idx="102">
                  <c:v>87.510836696975417</c:v>
                </c:pt>
                <c:pt idx="103">
                  <c:v>88.039453134328781</c:v>
                </c:pt>
                <c:pt idx="104">
                  <c:v>87.374425137859888</c:v>
                </c:pt>
                <c:pt idx="105">
                  <c:v>87.027894003418865</c:v>
                </c:pt>
                <c:pt idx="106">
                  <c:v>86.982348183198283</c:v>
                </c:pt>
                <c:pt idx="107">
                  <c:v>86.904144282162278</c:v>
                </c:pt>
                <c:pt idx="108">
                  <c:v>86.518737332224376</c:v>
                </c:pt>
                <c:pt idx="109">
                  <c:v>87.237973507187704</c:v>
                </c:pt>
                <c:pt idx="110">
                  <c:v>86.386482483172372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07-4AF1-ADD5-306DCF2CD6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3"/>
        <c:overlap val="-27"/>
        <c:axId val="518734792"/>
        <c:axId val="518735184"/>
      </c:barChart>
      <c:catAx>
        <c:axId val="518734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>
            <a:solidFill>
              <a:srgbClr val="1F1A62"/>
            </a:solidFill>
          </a:ln>
        </c:spPr>
        <c:txPr>
          <a:bodyPr/>
          <a:lstStyle/>
          <a:p>
            <a:pPr>
              <a:defRPr sz="800" b="1">
                <a:solidFill>
                  <a:srgbClr val="1F1A62"/>
                </a:solidFill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18735184"/>
        <c:crosses val="autoZero"/>
        <c:auto val="1"/>
        <c:lblAlgn val="ctr"/>
        <c:lblOffset val="100"/>
        <c:noMultiLvlLbl val="0"/>
      </c:catAx>
      <c:valAx>
        <c:axId val="518735184"/>
        <c:scaling>
          <c:orientation val="minMax"/>
          <c:min val="86"/>
        </c:scaling>
        <c:delete val="0"/>
        <c:axPos val="l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800">
                <a:solidFill>
                  <a:srgbClr val="002060"/>
                </a:solidFill>
              </a:defRPr>
            </a:pPr>
            <a:endParaRPr lang="en-US"/>
          </a:p>
        </c:txPr>
        <c:crossAx val="5187347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388971034578808E-2"/>
          <c:y val="3.5794878753986265E-2"/>
          <c:w val="0.94645816372277936"/>
          <c:h val="0.8361301958277975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Non-Viewers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3454-4126-A4DC-FBDCA0D66CB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3454-4126-A4DC-FBDCA0D66C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6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Feb '20</c:v>
                </c:pt>
                <c:pt idx="1">
                  <c:v>Feb '21</c:v>
                </c:pt>
              </c:strCache>
            </c:strRef>
          </c:cat>
          <c:val>
            <c:numRef>
              <c:f>Sheet1!$B$2:$B$3</c:f>
              <c:numCache>
                <c:formatCode>#,###,###,###,##0;[Red]\(#,###,###,###,##0\)</c:formatCode>
                <c:ptCount val="2"/>
                <c:pt idx="0">
                  <c:v>2735</c:v>
                </c:pt>
                <c:pt idx="1">
                  <c:v>4642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67-434D-ABA4-4BCFECD13A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138041647"/>
        <c:axId val="138042063"/>
      </c:barChart>
      <c:catAx>
        <c:axId val="138041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38042063"/>
        <c:crosses val="autoZero"/>
        <c:auto val="1"/>
        <c:lblAlgn val="ctr"/>
        <c:lblOffset val="100"/>
        <c:noMultiLvlLbl val="0"/>
      </c:catAx>
      <c:valAx>
        <c:axId val="138042063"/>
        <c:scaling>
          <c:orientation val="minMax"/>
        </c:scaling>
        <c:delete val="1"/>
        <c:axPos val="l"/>
        <c:numFmt formatCode="#,###,###,###,##0;[Red]\(#,###,###,###,##0\)" sourceLinked="1"/>
        <c:majorTickMark val="out"/>
        <c:minorTickMark val="none"/>
        <c:tickLblPos val="nextTo"/>
        <c:crossAx val="1380416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388971034578808E-2"/>
          <c:y val="3.5794878753986265E-2"/>
          <c:w val="0.94645816372277936"/>
          <c:h val="0.8361301958277975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Non-Viewers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3454-4126-A4DC-FBDCA0D66CB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3454-4126-A4DC-FBDCA0D66C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Feb '20</c:v>
                </c:pt>
                <c:pt idx="1">
                  <c:v>Feb '21</c:v>
                </c:pt>
              </c:strCache>
            </c:strRef>
          </c:cat>
          <c:val>
            <c:numRef>
              <c:f>Sheet1!$B$2:$B$3</c:f>
              <c:numCache>
                <c:formatCode>#,###,###,###,##0;[Red]\(#,###,###,###,##0\)</c:formatCode>
                <c:ptCount val="2"/>
                <c:pt idx="0">
                  <c:v>2735</c:v>
                </c:pt>
                <c:pt idx="1">
                  <c:v>4642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67-434D-ABA4-4BCFECD13A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138041647"/>
        <c:axId val="138042063"/>
      </c:barChart>
      <c:catAx>
        <c:axId val="138041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38042063"/>
        <c:crosses val="autoZero"/>
        <c:auto val="1"/>
        <c:lblAlgn val="ctr"/>
        <c:lblOffset val="100"/>
        <c:noMultiLvlLbl val="0"/>
      </c:catAx>
      <c:valAx>
        <c:axId val="138042063"/>
        <c:scaling>
          <c:orientation val="minMax"/>
        </c:scaling>
        <c:delete val="1"/>
        <c:axPos val="l"/>
        <c:numFmt formatCode="#,###,###,###,##0;[Red]\(#,###,###,###,##0\)" sourceLinked="1"/>
        <c:majorTickMark val="out"/>
        <c:minorTickMark val="none"/>
        <c:tickLblPos val="nextTo"/>
        <c:crossAx val="1380416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272067601336419E-2"/>
          <c:y val="0.14827514249700871"/>
          <c:w val="0.94472793239866359"/>
          <c:h val="0.720480423660371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</c:v>
                </c:pt>
              </c:strCache>
            </c:strRef>
          </c:tx>
          <c:spPr>
            <a:solidFill>
              <a:srgbClr val="ED3C8D"/>
            </a:solidFill>
          </c:spPr>
          <c:invertIfNegative val="0"/>
          <c:dLbls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-5400000" vert="horz" wrap="square" lIns="38100" tIns="19050" rIns="38100" bIns="19050" anchor="ctr">
                  <a:spAutoFit/>
                </a:bodyPr>
                <a:lstStyle/>
                <a:p>
                  <a:pPr>
                    <a:defRPr sz="800">
                      <a:solidFill>
                        <a:schemeClr val="tx1"/>
                      </a:solidFill>
                      <a:latin typeface="Helvetica" panose="020B0403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7DCA-433C-A907-98DEEDF823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800">
                    <a:solidFill>
                      <a:srgbClr val="FF0000"/>
                    </a:solidFill>
                    <a:latin typeface="Helvetica" panose="020B0403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Sheet1!$A$2:$A$27</c:f>
              <c:strCache>
                <c:ptCount val="2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  <c:pt idx="12">
                  <c:v>Jan</c:v>
                </c:pt>
                <c:pt idx="13">
                  <c:v>Feb</c:v>
                </c:pt>
                <c:pt idx="14">
                  <c:v>Mar</c:v>
                </c:pt>
                <c:pt idx="15">
                  <c:v>Apr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Aug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Dec</c:v>
                </c:pt>
                <c:pt idx="24">
                  <c:v>Jan</c:v>
                </c:pt>
                <c:pt idx="25">
                  <c:v>Feb</c:v>
                </c:pt>
              </c:strCache>
            </c:strRef>
          </c:cat>
          <c:val>
            <c:numRef>
              <c:f>Sheet1!$B$2:$B$27</c:f>
              <c:numCache>
                <c:formatCode>#,##0</c:formatCode>
                <c:ptCount val="26"/>
                <c:pt idx="0">
                  <c:v>-725</c:v>
                </c:pt>
                <c:pt idx="1">
                  <c:v>-797</c:v>
                </c:pt>
                <c:pt idx="2">
                  <c:v>-260</c:v>
                </c:pt>
                <c:pt idx="3">
                  <c:v>-90</c:v>
                </c:pt>
                <c:pt idx="4">
                  <c:v>10</c:v>
                </c:pt>
                <c:pt idx="5">
                  <c:v>-36</c:v>
                </c:pt>
                <c:pt idx="6">
                  <c:v>-125</c:v>
                </c:pt>
                <c:pt idx="7">
                  <c:v>-333</c:v>
                </c:pt>
                <c:pt idx="8">
                  <c:v>-306</c:v>
                </c:pt>
                <c:pt idx="9">
                  <c:v>-628</c:v>
                </c:pt>
                <c:pt idx="10">
                  <c:v>-926</c:v>
                </c:pt>
                <c:pt idx="11">
                  <c:v>-709</c:v>
                </c:pt>
                <c:pt idx="12">
                  <c:v>-270</c:v>
                </c:pt>
                <c:pt idx="13">
                  <c:v>-112</c:v>
                </c:pt>
                <c:pt idx="14">
                  <c:v>-687</c:v>
                </c:pt>
                <c:pt idx="15">
                  <c:v>-1903</c:v>
                </c:pt>
                <c:pt idx="16">
                  <c:v>-2286</c:v>
                </c:pt>
                <c:pt idx="17">
                  <c:v>-2439</c:v>
                </c:pt>
                <c:pt idx="18">
                  <c:v>-2802</c:v>
                </c:pt>
                <c:pt idx="19">
                  <c:v>-3615</c:v>
                </c:pt>
                <c:pt idx="20">
                  <c:v>-4605</c:v>
                </c:pt>
                <c:pt idx="21">
                  <c:v>-5139</c:v>
                </c:pt>
                <c:pt idx="22">
                  <c:v>-5812</c:v>
                </c:pt>
                <c:pt idx="23">
                  <c:v>-6442</c:v>
                </c:pt>
                <c:pt idx="24">
                  <c:v>-6824</c:v>
                </c:pt>
                <c:pt idx="25">
                  <c:v>-7506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CA-433C-A907-98DEEDF823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3"/>
        <c:overlap val="-27"/>
        <c:axId val="518734792"/>
        <c:axId val="518735184"/>
      </c:barChart>
      <c:catAx>
        <c:axId val="5187347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18735184"/>
        <c:crosses val="autoZero"/>
        <c:auto val="1"/>
        <c:lblAlgn val="ctr"/>
        <c:lblOffset val="100"/>
        <c:noMultiLvlLbl val="0"/>
      </c:catAx>
      <c:valAx>
        <c:axId val="518735184"/>
        <c:scaling>
          <c:orientation val="minMax"/>
          <c:max val="20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800">
                <a:solidFill>
                  <a:srgbClr val="002060"/>
                </a:solidFill>
              </a:defRPr>
            </a:pPr>
            <a:endParaRPr lang="en-US"/>
          </a:p>
        </c:txPr>
        <c:crossAx val="5187347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893871753680818E-2"/>
          <c:y val="0.14827514249700871"/>
          <c:w val="0.98409182188440969"/>
          <c:h val="0.770180134393990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800">
                    <a:solidFill>
                      <a:srgbClr val="002060"/>
                    </a:solidFill>
                    <a:latin typeface="Helvetica" panose="020B0403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Sheet1!$A$2:$A$27</c:f>
              <c:strCache>
                <c:ptCount val="2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  <c:pt idx="12">
                  <c:v>Jan</c:v>
                </c:pt>
                <c:pt idx="13">
                  <c:v>Feb</c:v>
                </c:pt>
                <c:pt idx="14">
                  <c:v>Mar</c:v>
                </c:pt>
                <c:pt idx="15">
                  <c:v>Apr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Aug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Dec</c:v>
                </c:pt>
                <c:pt idx="24">
                  <c:v>Jan</c:v>
                </c:pt>
                <c:pt idx="25">
                  <c:v>Feb</c:v>
                </c:pt>
              </c:strCache>
            </c:strRef>
          </c:cat>
          <c:val>
            <c:numRef>
              <c:f>Sheet1!$B$2:$B$27</c:f>
              <c:numCache>
                <c:formatCode>#,###,###,###,##0;[Red]\(#,###,###,###,##0\)</c:formatCode>
                <c:ptCount val="26"/>
                <c:pt idx="0">
                  <c:v>36627</c:v>
                </c:pt>
                <c:pt idx="1">
                  <c:v>37069</c:v>
                </c:pt>
                <c:pt idx="2">
                  <c:v>37414</c:v>
                </c:pt>
                <c:pt idx="3">
                  <c:v>37633</c:v>
                </c:pt>
                <c:pt idx="4">
                  <c:v>37732</c:v>
                </c:pt>
                <c:pt idx="5">
                  <c:v>37214</c:v>
                </c:pt>
                <c:pt idx="6">
                  <c:v>36624</c:v>
                </c:pt>
                <c:pt idx="7">
                  <c:v>36414</c:v>
                </c:pt>
                <c:pt idx="8">
                  <c:v>36721</c:v>
                </c:pt>
                <c:pt idx="9">
                  <c:v>36744</c:v>
                </c:pt>
                <c:pt idx="10">
                  <c:v>36650</c:v>
                </c:pt>
                <c:pt idx="11">
                  <c:v>36526</c:v>
                </c:pt>
                <c:pt idx="12">
                  <c:v>36357</c:v>
                </c:pt>
                <c:pt idx="13">
                  <c:v>36957</c:v>
                </c:pt>
                <c:pt idx="14">
                  <c:v>36727</c:v>
                </c:pt>
                <c:pt idx="15">
                  <c:v>35730</c:v>
                </c:pt>
                <c:pt idx="16">
                  <c:v>35446</c:v>
                </c:pt>
                <c:pt idx="17">
                  <c:v>34775</c:v>
                </c:pt>
                <c:pt idx="18">
                  <c:v>33822</c:v>
                </c:pt>
                <c:pt idx="19">
                  <c:v>32799</c:v>
                </c:pt>
                <c:pt idx="20">
                  <c:v>32116</c:v>
                </c:pt>
                <c:pt idx="21">
                  <c:v>31605</c:v>
                </c:pt>
                <c:pt idx="22">
                  <c:v>30838</c:v>
                </c:pt>
                <c:pt idx="23">
                  <c:v>30084</c:v>
                </c:pt>
                <c:pt idx="24">
                  <c:v>29533</c:v>
                </c:pt>
                <c:pt idx="25">
                  <c:v>29451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0B-4B1B-AA41-9B669884A2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3"/>
        <c:overlap val="-27"/>
        <c:axId val="518734792"/>
        <c:axId val="518735184"/>
      </c:barChart>
      <c:catAx>
        <c:axId val="518734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>
            <a:solidFill>
              <a:srgbClr val="1F1A62"/>
            </a:solidFill>
          </a:ln>
        </c:spPr>
        <c:txPr>
          <a:bodyPr/>
          <a:lstStyle/>
          <a:p>
            <a:pPr>
              <a:defRPr sz="800" b="1">
                <a:solidFill>
                  <a:srgbClr val="1F1A62"/>
                </a:solidFill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18735184"/>
        <c:crosses val="autoZero"/>
        <c:auto val="1"/>
        <c:lblAlgn val="ctr"/>
        <c:lblOffset val="100"/>
        <c:noMultiLvlLbl val="0"/>
      </c:catAx>
      <c:valAx>
        <c:axId val="518735184"/>
        <c:scaling>
          <c:orientation val="minMax"/>
          <c:max val="38000"/>
          <c:min val="29000"/>
        </c:scaling>
        <c:delete val="0"/>
        <c:axPos val="l"/>
        <c:numFmt formatCode="#,###,###,###,##0;[Red]\(#,###,###,###,##0\)" sourceLinked="1"/>
        <c:majorTickMark val="out"/>
        <c:minorTickMark val="none"/>
        <c:tickLblPos val="nextTo"/>
        <c:spPr>
          <a:ln/>
        </c:spPr>
        <c:txPr>
          <a:bodyPr/>
          <a:lstStyle/>
          <a:p>
            <a:pPr>
              <a:defRPr sz="800">
                <a:solidFill>
                  <a:srgbClr val="002060"/>
                </a:solidFill>
              </a:defRPr>
            </a:pPr>
            <a:endParaRPr lang="en-US"/>
          </a:p>
        </c:txPr>
        <c:crossAx val="5187347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689336906045E-4"/>
          <c:y val="0.12961037005745307"/>
          <c:w val="0.99695738905526843"/>
          <c:h val="0.7423148013480022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Hispanic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Sheet1!$A$2:$A$25</c:f>
              <c:strCache>
                <c:ptCount val="24"/>
                <c:pt idx="0">
                  <c:v>Mar '19</c:v>
                </c:pt>
                <c:pt idx="1">
                  <c:v>Apr '19</c:v>
                </c:pt>
                <c:pt idx="2">
                  <c:v>May '19</c:v>
                </c:pt>
                <c:pt idx="3">
                  <c:v>Jun '19</c:v>
                </c:pt>
                <c:pt idx="4">
                  <c:v>Jul '19</c:v>
                </c:pt>
                <c:pt idx="5">
                  <c:v>Aug '19</c:v>
                </c:pt>
                <c:pt idx="6">
                  <c:v>Sep '19</c:v>
                </c:pt>
                <c:pt idx="7">
                  <c:v>Oct '19</c:v>
                </c:pt>
                <c:pt idx="8">
                  <c:v>Nov '19</c:v>
                </c:pt>
                <c:pt idx="9">
                  <c:v>Dec '19</c:v>
                </c:pt>
                <c:pt idx="10">
                  <c:v>Jan '20</c:v>
                </c:pt>
                <c:pt idx="11">
                  <c:v>Feb '20</c:v>
                </c:pt>
                <c:pt idx="12">
                  <c:v>Mar '20</c:v>
                </c:pt>
                <c:pt idx="13">
                  <c:v>Apr '20</c:v>
                </c:pt>
                <c:pt idx="14">
                  <c:v>May '20</c:v>
                </c:pt>
                <c:pt idx="15">
                  <c:v>Jun '20</c:v>
                </c:pt>
                <c:pt idx="16">
                  <c:v>Jul '20</c:v>
                </c:pt>
                <c:pt idx="17">
                  <c:v>Aug '20</c:v>
                </c:pt>
                <c:pt idx="18">
                  <c:v>Sep '20</c:v>
                </c:pt>
                <c:pt idx="19">
                  <c:v>Oct '20</c:v>
                </c:pt>
                <c:pt idx="20">
                  <c:v>Nov '20</c:v>
                </c:pt>
                <c:pt idx="21">
                  <c:v>Dec '20</c:v>
                </c:pt>
                <c:pt idx="22">
                  <c:v>Jan '21</c:v>
                </c:pt>
                <c:pt idx="23">
                  <c:v>Feb '21</c:v>
                </c:pt>
              </c:strCache>
            </c:strRef>
          </c:cat>
          <c:val>
            <c:numRef>
              <c:f>Sheet1!$B$2:$B$25</c:f>
              <c:numCache>
                <c:formatCode>0.0%</c:formatCode>
                <c:ptCount val="24"/>
                <c:pt idx="0">
                  <c:v>0.1854851643945469</c:v>
                </c:pt>
                <c:pt idx="1">
                  <c:v>0.1844420230153879</c:v>
                </c:pt>
                <c:pt idx="2">
                  <c:v>0.18363506242213798</c:v>
                </c:pt>
                <c:pt idx="3">
                  <c:v>0.18388518598150935</c:v>
                </c:pt>
                <c:pt idx="4">
                  <c:v>0.18356590840820339</c:v>
                </c:pt>
                <c:pt idx="5">
                  <c:v>0.18322896066798505</c:v>
                </c:pt>
                <c:pt idx="6">
                  <c:v>0.18414816832357347</c:v>
                </c:pt>
                <c:pt idx="7">
                  <c:v>0.18495331936089715</c:v>
                </c:pt>
                <c:pt idx="8">
                  <c:v>0.18469599388713023</c:v>
                </c:pt>
                <c:pt idx="9">
                  <c:v>0.1835605936148075</c:v>
                </c:pt>
                <c:pt idx="10">
                  <c:v>0.18558969985419133</c:v>
                </c:pt>
                <c:pt idx="11">
                  <c:v>0.18565126789532083</c:v>
                </c:pt>
                <c:pt idx="12">
                  <c:v>0.18447210043299475</c:v>
                </c:pt>
                <c:pt idx="13">
                  <c:v>0.18371917252190464</c:v>
                </c:pt>
                <c:pt idx="14">
                  <c:v>0.18297500141075559</c:v>
                </c:pt>
                <c:pt idx="15">
                  <c:v>0.18308886971527177</c:v>
                </c:pt>
                <c:pt idx="16">
                  <c:v>0.18197409663492814</c:v>
                </c:pt>
                <c:pt idx="17">
                  <c:v>0.18252225881205025</c:v>
                </c:pt>
                <c:pt idx="18">
                  <c:v>0.18157755426151403</c:v>
                </c:pt>
                <c:pt idx="19">
                  <c:v>0.18117959751930135</c:v>
                </c:pt>
                <c:pt idx="20">
                  <c:v>0.17947137992540943</c:v>
                </c:pt>
                <c:pt idx="21">
                  <c:v>0.17902260638297873</c:v>
                </c:pt>
                <c:pt idx="22">
                  <c:v>0.17893061528563206</c:v>
                </c:pt>
                <c:pt idx="23">
                  <c:v>0.17837617576148596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67-434D-ABA4-4BCFECD13A9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Non-Hispanic Asian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800" b="0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Sheet1!$A$2:$A$25</c:f>
              <c:strCache>
                <c:ptCount val="24"/>
                <c:pt idx="0">
                  <c:v>Mar '19</c:v>
                </c:pt>
                <c:pt idx="1">
                  <c:v>Apr '19</c:v>
                </c:pt>
                <c:pt idx="2">
                  <c:v>May '19</c:v>
                </c:pt>
                <c:pt idx="3">
                  <c:v>Jun '19</c:v>
                </c:pt>
                <c:pt idx="4">
                  <c:v>Jul '19</c:v>
                </c:pt>
                <c:pt idx="5">
                  <c:v>Aug '19</c:v>
                </c:pt>
                <c:pt idx="6">
                  <c:v>Sep '19</c:v>
                </c:pt>
                <c:pt idx="7">
                  <c:v>Oct '19</c:v>
                </c:pt>
                <c:pt idx="8">
                  <c:v>Nov '19</c:v>
                </c:pt>
                <c:pt idx="9">
                  <c:v>Dec '19</c:v>
                </c:pt>
                <c:pt idx="10">
                  <c:v>Jan '20</c:v>
                </c:pt>
                <c:pt idx="11">
                  <c:v>Feb '20</c:v>
                </c:pt>
                <c:pt idx="12">
                  <c:v>Mar '20</c:v>
                </c:pt>
                <c:pt idx="13">
                  <c:v>Apr '20</c:v>
                </c:pt>
                <c:pt idx="14">
                  <c:v>May '20</c:v>
                </c:pt>
                <c:pt idx="15">
                  <c:v>Jun '20</c:v>
                </c:pt>
                <c:pt idx="16">
                  <c:v>Jul '20</c:v>
                </c:pt>
                <c:pt idx="17">
                  <c:v>Aug '20</c:v>
                </c:pt>
                <c:pt idx="18">
                  <c:v>Sep '20</c:v>
                </c:pt>
                <c:pt idx="19">
                  <c:v>Oct '20</c:v>
                </c:pt>
                <c:pt idx="20">
                  <c:v>Nov '20</c:v>
                </c:pt>
                <c:pt idx="21">
                  <c:v>Dec '20</c:v>
                </c:pt>
                <c:pt idx="22">
                  <c:v>Jan '21</c:v>
                </c:pt>
                <c:pt idx="23">
                  <c:v>Feb '21</c:v>
                </c:pt>
              </c:strCache>
            </c:strRef>
          </c:cat>
          <c:val>
            <c:numRef>
              <c:f>Sheet1!$C$2:$C$25</c:f>
              <c:numCache>
                <c:formatCode>0.0%</c:formatCode>
                <c:ptCount val="24"/>
                <c:pt idx="0">
                  <c:v>4.8757016840417E-2</c:v>
                </c:pt>
                <c:pt idx="1">
                  <c:v>4.9459164961330959E-2</c:v>
                </c:pt>
                <c:pt idx="2">
                  <c:v>4.9434092294643094E-2</c:v>
                </c:pt>
                <c:pt idx="3">
                  <c:v>4.8054181896366371E-2</c:v>
                </c:pt>
                <c:pt idx="4">
                  <c:v>4.7297850842458834E-2</c:v>
                </c:pt>
                <c:pt idx="5">
                  <c:v>4.672050098879367E-2</c:v>
                </c:pt>
                <c:pt idx="6">
                  <c:v>4.6384311589268694E-2</c:v>
                </c:pt>
                <c:pt idx="7">
                  <c:v>4.5101935273142983E-2</c:v>
                </c:pt>
                <c:pt idx="8">
                  <c:v>4.5409889750027292E-2</c:v>
                </c:pt>
                <c:pt idx="9">
                  <c:v>4.5534198565248346E-2</c:v>
                </c:pt>
                <c:pt idx="10">
                  <c:v>4.5118160059423922E-2</c:v>
                </c:pt>
                <c:pt idx="11">
                  <c:v>4.5925685367107789E-2</c:v>
                </c:pt>
                <c:pt idx="12">
                  <c:v>4.6322267912093894E-2</c:v>
                </c:pt>
                <c:pt idx="13">
                  <c:v>4.7420429415222683E-2</c:v>
                </c:pt>
                <c:pt idx="14">
                  <c:v>4.7486033519553071E-2</c:v>
                </c:pt>
                <c:pt idx="15">
                  <c:v>4.7684785734828879E-2</c:v>
                </c:pt>
                <c:pt idx="16">
                  <c:v>4.7696492991897807E-2</c:v>
                </c:pt>
                <c:pt idx="17">
                  <c:v>4.7658251006220273E-2</c:v>
                </c:pt>
                <c:pt idx="18">
                  <c:v>4.7114875595553204E-2</c:v>
                </c:pt>
                <c:pt idx="19">
                  <c:v>4.7177572459182381E-2</c:v>
                </c:pt>
                <c:pt idx="20">
                  <c:v>4.7770390789687041E-2</c:v>
                </c:pt>
                <c:pt idx="21">
                  <c:v>4.7905585106382979E-2</c:v>
                </c:pt>
                <c:pt idx="22">
                  <c:v>4.8457553079814433E-2</c:v>
                </c:pt>
                <c:pt idx="23">
                  <c:v>4.9373493157662401E-2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67-434D-ABA4-4BCFECD13A9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Non-Hispanic Black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Sheet1!$A$2:$A$25</c:f>
              <c:strCache>
                <c:ptCount val="24"/>
                <c:pt idx="0">
                  <c:v>Mar '19</c:v>
                </c:pt>
                <c:pt idx="1">
                  <c:v>Apr '19</c:v>
                </c:pt>
                <c:pt idx="2">
                  <c:v>May '19</c:v>
                </c:pt>
                <c:pt idx="3">
                  <c:v>Jun '19</c:v>
                </c:pt>
                <c:pt idx="4">
                  <c:v>Jul '19</c:v>
                </c:pt>
                <c:pt idx="5">
                  <c:v>Aug '19</c:v>
                </c:pt>
                <c:pt idx="6">
                  <c:v>Sep '19</c:v>
                </c:pt>
                <c:pt idx="7">
                  <c:v>Oct '19</c:v>
                </c:pt>
                <c:pt idx="8">
                  <c:v>Nov '19</c:v>
                </c:pt>
                <c:pt idx="9">
                  <c:v>Dec '19</c:v>
                </c:pt>
                <c:pt idx="10">
                  <c:v>Jan '20</c:v>
                </c:pt>
                <c:pt idx="11">
                  <c:v>Feb '20</c:v>
                </c:pt>
                <c:pt idx="12">
                  <c:v>Mar '20</c:v>
                </c:pt>
                <c:pt idx="13">
                  <c:v>Apr '20</c:v>
                </c:pt>
                <c:pt idx="14">
                  <c:v>May '20</c:v>
                </c:pt>
                <c:pt idx="15">
                  <c:v>Jun '20</c:v>
                </c:pt>
                <c:pt idx="16">
                  <c:v>Jul '20</c:v>
                </c:pt>
                <c:pt idx="17">
                  <c:v>Aug '20</c:v>
                </c:pt>
                <c:pt idx="18">
                  <c:v>Sep '20</c:v>
                </c:pt>
                <c:pt idx="19">
                  <c:v>Oct '20</c:v>
                </c:pt>
                <c:pt idx="20">
                  <c:v>Nov '20</c:v>
                </c:pt>
                <c:pt idx="21">
                  <c:v>Dec '20</c:v>
                </c:pt>
                <c:pt idx="22">
                  <c:v>Jan '21</c:v>
                </c:pt>
                <c:pt idx="23">
                  <c:v>Feb '21</c:v>
                </c:pt>
              </c:strCache>
            </c:strRef>
          </c:cat>
          <c:val>
            <c:numRef>
              <c:f>Sheet1!$D$2:$D$25</c:f>
              <c:numCache>
                <c:formatCode>0.0%</c:formatCode>
                <c:ptCount val="24"/>
                <c:pt idx="0">
                  <c:v>0.13277198609997326</c:v>
                </c:pt>
                <c:pt idx="1">
                  <c:v>0.13309591516730007</c:v>
                </c:pt>
                <c:pt idx="2">
                  <c:v>0.13462506957881623</c:v>
                </c:pt>
                <c:pt idx="3">
                  <c:v>0.13569662438185337</c:v>
                </c:pt>
                <c:pt idx="4">
                  <c:v>0.13643190693355908</c:v>
                </c:pt>
                <c:pt idx="5">
                  <c:v>0.13694792353328938</c:v>
                </c:pt>
                <c:pt idx="6">
                  <c:v>0.13814517227291298</c:v>
                </c:pt>
                <c:pt idx="7">
                  <c:v>0.13900759410980157</c:v>
                </c:pt>
                <c:pt idx="8">
                  <c:v>0.13936797292871958</c:v>
                </c:pt>
                <c:pt idx="9">
                  <c:v>0.13879305624007449</c:v>
                </c:pt>
                <c:pt idx="10">
                  <c:v>0.13736278852238026</c:v>
                </c:pt>
                <c:pt idx="11">
                  <c:v>0.13672160428675814</c:v>
                </c:pt>
                <c:pt idx="12">
                  <c:v>0.13561722175322022</c:v>
                </c:pt>
                <c:pt idx="13">
                  <c:v>0.1330235422556896</c:v>
                </c:pt>
                <c:pt idx="14">
                  <c:v>0.13232887534563512</c:v>
                </c:pt>
                <c:pt idx="15">
                  <c:v>0.13155018694276674</c:v>
                </c:pt>
                <c:pt idx="16">
                  <c:v>0.13084747767461116</c:v>
                </c:pt>
                <c:pt idx="17">
                  <c:v>0.13083912672277107</c:v>
                </c:pt>
                <c:pt idx="18">
                  <c:v>0.12910659234577898</c:v>
                </c:pt>
                <c:pt idx="19">
                  <c:v>0.12849639286166309</c:v>
                </c:pt>
                <c:pt idx="20">
                  <c:v>0.12686881790173504</c:v>
                </c:pt>
                <c:pt idx="21">
                  <c:v>0.12632978723404256</c:v>
                </c:pt>
                <c:pt idx="22">
                  <c:v>0.12461481155396024</c:v>
                </c:pt>
                <c:pt idx="23">
                  <c:v>0.12289042072735916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67-434D-ABA4-4BCFECD13A9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Non-Hispanic White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Sheet1!$A$2:$A$25</c:f>
              <c:strCache>
                <c:ptCount val="24"/>
                <c:pt idx="0">
                  <c:v>Mar '19</c:v>
                </c:pt>
                <c:pt idx="1">
                  <c:v>Apr '19</c:v>
                </c:pt>
                <c:pt idx="2">
                  <c:v>May '19</c:v>
                </c:pt>
                <c:pt idx="3">
                  <c:v>Jun '19</c:v>
                </c:pt>
                <c:pt idx="4">
                  <c:v>Jul '19</c:v>
                </c:pt>
                <c:pt idx="5">
                  <c:v>Aug '19</c:v>
                </c:pt>
                <c:pt idx="6">
                  <c:v>Sep '19</c:v>
                </c:pt>
                <c:pt idx="7">
                  <c:v>Oct '19</c:v>
                </c:pt>
                <c:pt idx="8">
                  <c:v>Nov '19</c:v>
                </c:pt>
                <c:pt idx="9">
                  <c:v>Dec '19</c:v>
                </c:pt>
                <c:pt idx="10">
                  <c:v>Jan '20</c:v>
                </c:pt>
                <c:pt idx="11">
                  <c:v>Feb '20</c:v>
                </c:pt>
                <c:pt idx="12">
                  <c:v>Mar '20</c:v>
                </c:pt>
                <c:pt idx="13">
                  <c:v>Apr '20</c:v>
                </c:pt>
                <c:pt idx="14">
                  <c:v>May '20</c:v>
                </c:pt>
                <c:pt idx="15">
                  <c:v>Jun '20</c:v>
                </c:pt>
                <c:pt idx="16">
                  <c:v>Jul '20</c:v>
                </c:pt>
                <c:pt idx="17">
                  <c:v>Aug '20</c:v>
                </c:pt>
                <c:pt idx="18">
                  <c:v>Sep '20</c:v>
                </c:pt>
                <c:pt idx="19">
                  <c:v>Oct '20</c:v>
                </c:pt>
                <c:pt idx="20">
                  <c:v>Nov '20</c:v>
                </c:pt>
                <c:pt idx="21">
                  <c:v>Dec '20</c:v>
                </c:pt>
                <c:pt idx="22">
                  <c:v>Jan '21</c:v>
                </c:pt>
                <c:pt idx="23">
                  <c:v>Feb '21</c:v>
                </c:pt>
              </c:strCache>
            </c:strRef>
          </c:cat>
          <c:val>
            <c:numRef>
              <c:f>Sheet1!$E$2:$E$25</c:f>
              <c:numCache>
                <c:formatCode>0.0%</c:formatCode>
                <c:ptCount val="24"/>
                <c:pt idx="0">
                  <c:v>0.61456829724672546</c:v>
                </c:pt>
                <c:pt idx="1">
                  <c:v>0.61463842453557282</c:v>
                </c:pt>
                <c:pt idx="2">
                  <c:v>0.61383094335621702</c:v>
                </c:pt>
                <c:pt idx="3">
                  <c:v>0.61419587185551494</c:v>
                </c:pt>
                <c:pt idx="4">
                  <c:v>0.61473551981211938</c:v>
                </c:pt>
                <c:pt idx="5">
                  <c:v>0.61524939573720061</c:v>
                </c:pt>
                <c:pt idx="6">
                  <c:v>0.61394525398338551</c:v>
                </c:pt>
                <c:pt idx="7">
                  <c:v>0.61357140912926322</c:v>
                </c:pt>
                <c:pt idx="8">
                  <c:v>0.61325182840301273</c:v>
                </c:pt>
                <c:pt idx="9">
                  <c:v>0.6150265593341</c:v>
                </c:pt>
                <c:pt idx="10">
                  <c:v>0.61470741973644394</c:v>
                </c:pt>
                <c:pt idx="11">
                  <c:v>0.61421883034288649</c:v>
                </c:pt>
                <c:pt idx="12">
                  <c:v>0.61605076114484902</c:v>
                </c:pt>
                <c:pt idx="13">
                  <c:v>0.61842510427455699</c:v>
                </c:pt>
                <c:pt idx="14">
                  <c:v>0.62008351673156148</c:v>
                </c:pt>
                <c:pt idx="15">
                  <c:v>0.6207362668967501</c:v>
                </c:pt>
                <c:pt idx="16">
                  <c:v>0.62268614347388962</c:v>
                </c:pt>
                <c:pt idx="17">
                  <c:v>0.62239297475301869</c:v>
                </c:pt>
                <c:pt idx="18">
                  <c:v>0.62575903839566527</c:v>
                </c:pt>
                <c:pt idx="19">
                  <c:v>0.62669282369320334</c:v>
                </c:pt>
                <c:pt idx="20">
                  <c:v>0.62960921031295602</c:v>
                </c:pt>
                <c:pt idx="21">
                  <c:v>0.63031914893617025</c:v>
                </c:pt>
                <c:pt idx="22">
                  <c:v>0.63221699231316242</c:v>
                </c:pt>
                <c:pt idx="23">
                  <c:v>0.63319637339128665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A67-434D-ABA4-4BCFECD13A9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Sheet1!$A$2:$A$25</c:f>
              <c:strCache>
                <c:ptCount val="24"/>
                <c:pt idx="0">
                  <c:v>Mar '19</c:v>
                </c:pt>
                <c:pt idx="1">
                  <c:v>Apr '19</c:v>
                </c:pt>
                <c:pt idx="2">
                  <c:v>May '19</c:v>
                </c:pt>
                <c:pt idx="3">
                  <c:v>Jun '19</c:v>
                </c:pt>
                <c:pt idx="4">
                  <c:v>Jul '19</c:v>
                </c:pt>
                <c:pt idx="5">
                  <c:v>Aug '19</c:v>
                </c:pt>
                <c:pt idx="6">
                  <c:v>Sep '19</c:v>
                </c:pt>
                <c:pt idx="7">
                  <c:v>Oct '19</c:v>
                </c:pt>
                <c:pt idx="8">
                  <c:v>Nov '19</c:v>
                </c:pt>
                <c:pt idx="9">
                  <c:v>Dec '19</c:v>
                </c:pt>
                <c:pt idx="10">
                  <c:v>Jan '20</c:v>
                </c:pt>
                <c:pt idx="11">
                  <c:v>Feb '20</c:v>
                </c:pt>
                <c:pt idx="12">
                  <c:v>Mar '20</c:v>
                </c:pt>
                <c:pt idx="13">
                  <c:v>Apr '20</c:v>
                </c:pt>
                <c:pt idx="14">
                  <c:v>May '20</c:v>
                </c:pt>
                <c:pt idx="15">
                  <c:v>Jun '20</c:v>
                </c:pt>
                <c:pt idx="16">
                  <c:v>Jul '20</c:v>
                </c:pt>
                <c:pt idx="17">
                  <c:v>Aug '20</c:v>
                </c:pt>
                <c:pt idx="18">
                  <c:v>Sep '20</c:v>
                </c:pt>
                <c:pt idx="19">
                  <c:v>Oct '20</c:v>
                </c:pt>
                <c:pt idx="20">
                  <c:v>Nov '20</c:v>
                </c:pt>
                <c:pt idx="21">
                  <c:v>Dec '20</c:v>
                </c:pt>
                <c:pt idx="22">
                  <c:v>Jan '21</c:v>
                </c:pt>
                <c:pt idx="23">
                  <c:v>Feb '21</c:v>
                </c:pt>
              </c:strCache>
            </c:strRef>
          </c:cat>
          <c:val>
            <c:numRef>
              <c:f>Sheet1!$F$2:$F$25</c:f>
              <c:numCache>
                <c:formatCode>0.0%</c:formatCode>
                <c:ptCount val="24"/>
                <c:pt idx="0">
                  <c:v>1.8417535418337343E-2</c:v>
                </c:pt>
                <c:pt idx="1">
                  <c:v>1.8364472320408217E-2</c:v>
                </c:pt>
                <c:pt idx="2">
                  <c:v>1.8474832348185651E-2</c:v>
                </c:pt>
                <c:pt idx="3">
                  <c:v>1.8168135884755965E-2</c:v>
                </c:pt>
                <c:pt idx="4">
                  <c:v>1.7968814003659302E-2</c:v>
                </c:pt>
                <c:pt idx="5">
                  <c:v>1.7853219072731269E-2</c:v>
                </c:pt>
                <c:pt idx="6">
                  <c:v>1.7377093830859322E-2</c:v>
                </c:pt>
                <c:pt idx="7">
                  <c:v>1.7365742126895126E-2</c:v>
                </c:pt>
                <c:pt idx="8">
                  <c:v>1.7274315031110141E-2</c:v>
                </c:pt>
                <c:pt idx="9">
                  <c:v>1.7085592245769672E-2</c:v>
                </c:pt>
                <c:pt idx="10">
                  <c:v>1.7221931827560592E-2</c:v>
                </c:pt>
                <c:pt idx="11">
                  <c:v>1.7482612107926714E-2</c:v>
                </c:pt>
                <c:pt idx="12">
                  <c:v>1.7537648756842134E-2</c:v>
                </c:pt>
                <c:pt idx="13">
                  <c:v>1.741175153262604E-2</c:v>
                </c:pt>
                <c:pt idx="14">
                  <c:v>1.712657299249478E-2</c:v>
                </c:pt>
                <c:pt idx="15">
                  <c:v>1.6939890710382512E-2</c:v>
                </c:pt>
                <c:pt idx="16">
                  <c:v>1.6795789224673251E-2</c:v>
                </c:pt>
                <c:pt idx="17">
                  <c:v>1.6587388705939749E-2</c:v>
                </c:pt>
                <c:pt idx="18">
                  <c:v>1.6441939401488494E-2</c:v>
                </c:pt>
                <c:pt idx="19">
                  <c:v>1.6453613466649791E-2</c:v>
                </c:pt>
                <c:pt idx="20">
                  <c:v>1.628020107021242E-2</c:v>
                </c:pt>
                <c:pt idx="21">
                  <c:v>1.6422872340425533E-2</c:v>
                </c:pt>
                <c:pt idx="22">
                  <c:v>1.5780027767430836E-2</c:v>
                </c:pt>
                <c:pt idx="23">
                  <c:v>1.6163536962205849E-2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3C-4020-ACCA-BC4BDA5566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138041647"/>
        <c:axId val="138042063"/>
      </c:barChart>
      <c:catAx>
        <c:axId val="138041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38042063"/>
        <c:crosses val="autoZero"/>
        <c:auto val="1"/>
        <c:lblAlgn val="ctr"/>
        <c:lblOffset val="100"/>
        <c:noMultiLvlLbl val="0"/>
      </c:catAx>
      <c:valAx>
        <c:axId val="138042063"/>
        <c:scaling>
          <c:orientation val="minMax"/>
        </c:scaling>
        <c:delete val="1"/>
        <c:axPos val="l"/>
        <c:numFmt formatCode="0.0%" sourceLinked="1"/>
        <c:majorTickMark val="out"/>
        <c:minorTickMark val="none"/>
        <c:tickLblPos val="nextTo"/>
        <c:crossAx val="138041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0.03026</cdr:x>
      <cdr:y>0.14579</cdr:y>
    </cdr:from>
    <cdr:to>
      <cdr:x>0.99987</cdr:x>
      <cdr:y>0.14579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88903F77-734E-4FFA-813F-C0956B917514}"/>
            </a:ext>
          </a:extLst>
        </cdr:cNvPr>
        <cdr:cNvCxnSpPr/>
      </cdr:nvCxnSpPr>
      <cdr:spPr>
        <a:xfrm xmlns:a="http://schemas.openxmlformats.org/drawingml/2006/main">
          <a:off x="353630" y="298036"/>
          <a:ext cx="11332160" cy="0"/>
        </a:xfrm>
        <a:prstGeom xmlns:a="http://schemas.openxmlformats.org/drawingml/2006/main" prst="line">
          <a:avLst/>
        </a:prstGeom>
        <a:ln xmlns:a="http://schemas.openxmlformats.org/drawingml/2006/main" w="12700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0.03026</cdr:x>
      <cdr:y>0.14579</cdr:y>
    </cdr:from>
    <cdr:to>
      <cdr:x>0.99987</cdr:x>
      <cdr:y>0.14579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88903F77-734E-4FFA-813F-C0956B917514}"/>
            </a:ext>
          </a:extLst>
        </cdr:cNvPr>
        <cdr:cNvCxnSpPr/>
      </cdr:nvCxnSpPr>
      <cdr:spPr>
        <a:xfrm xmlns:a="http://schemas.openxmlformats.org/drawingml/2006/main">
          <a:off x="353630" y="298036"/>
          <a:ext cx="11332160" cy="0"/>
        </a:xfrm>
        <a:prstGeom xmlns:a="http://schemas.openxmlformats.org/drawingml/2006/main" prst="line">
          <a:avLst/>
        </a:prstGeom>
        <a:ln xmlns:a="http://schemas.openxmlformats.org/drawingml/2006/main" w="12700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0.03026</cdr:x>
      <cdr:y>0.14579</cdr:y>
    </cdr:from>
    <cdr:to>
      <cdr:x>0.99987</cdr:x>
      <cdr:y>0.14579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88903F77-734E-4FFA-813F-C0956B917514}"/>
            </a:ext>
          </a:extLst>
        </cdr:cNvPr>
        <cdr:cNvCxnSpPr/>
      </cdr:nvCxnSpPr>
      <cdr:spPr>
        <a:xfrm xmlns:a="http://schemas.openxmlformats.org/drawingml/2006/main">
          <a:off x="353630" y="298036"/>
          <a:ext cx="11332160" cy="0"/>
        </a:xfrm>
        <a:prstGeom xmlns:a="http://schemas.openxmlformats.org/drawingml/2006/main" prst="line">
          <a:avLst/>
        </a:prstGeom>
        <a:ln xmlns:a="http://schemas.openxmlformats.org/drawingml/2006/main" w="12700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75C101-8420-477A-A0E1-D7ED81A1A5EA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90BE99-462C-49D5-9921-4CC557275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49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42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15BE2-BB6E-D846-B0CB-BE207E4BB8A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242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0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42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15BE2-BB6E-D846-B0CB-BE207E4BB8A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242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6849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42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15BE2-BB6E-D846-B0CB-BE207E4BB8A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242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78173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42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15BE2-BB6E-D846-B0CB-BE207E4BB8A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242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4831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42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15BE2-BB6E-D846-B0CB-BE207E4BB8A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242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64622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42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15BE2-BB6E-D846-B0CB-BE207E4BB8A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242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90236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42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15BE2-BB6E-D846-B0CB-BE207E4BB8A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242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91951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15BE2-BB6E-D846-B0CB-BE207E4BB8A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0455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981DF-9B45-480C-B1C7-2FCEF2342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DD2C28-DB8E-41FF-8EEB-564680D44F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7EAFEB-83CC-431F-8ABC-4BB2A213A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006A-7E83-486A-A19E-5040E0A019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7E9AF-13F6-44B0-B070-8589F73BF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F4E96-3D3F-4DA2-83D0-B3AADA870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EF52-CEEE-4582-9EC6-05533149A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014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0531D-B069-4C9C-9134-6E2EF3E6D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FF2D10-A830-41E8-A5A9-904F5792E0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7A10A-C800-4B40-A387-34525FD56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006A-7E83-486A-A19E-5040E0A019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B7D4C-935F-498A-BCA5-6E5A20EE2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EB26B2-FA1F-4338-888F-17C6F4061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EF52-CEEE-4582-9EC6-05533149A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26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E0E6D5-A0D0-4B9C-9533-21A5F10EF1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97D343-9F22-4BEE-848A-14855D395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A9F0F9-9977-461B-9571-5BEAA5141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006A-7E83-486A-A19E-5040E0A019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7D65D-0E31-4AF1-8F4D-27257DDB3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E95D9-CE91-4C23-B438-6154FEA61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EF52-CEEE-4582-9EC6-05533149A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05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5515" y="460183"/>
            <a:ext cx="11740445" cy="1283951"/>
          </a:xfrm>
          <a:prstGeom prst="rect">
            <a:avLst/>
          </a:prstGeom>
        </p:spPr>
        <p:txBody>
          <a:bodyPr/>
          <a:lstStyle>
            <a:lvl1pPr algn="ctr">
              <a:lnSpc>
                <a:spcPts val="2800"/>
              </a:lnSpc>
              <a:defRPr sz="2600" spc="-100" baseline="0">
                <a:solidFill>
                  <a:srgbClr val="000000"/>
                </a:solidFill>
                <a:latin typeface="Trebuchet MS"/>
                <a:cs typeface="Trebuchet MS"/>
              </a:defRPr>
            </a:lvl1pPr>
          </a:lstStyle>
          <a:p>
            <a:r>
              <a:rPr lang="en-US"/>
              <a:t>Insert Chart Title Here </a:t>
            </a:r>
            <a:br>
              <a:rPr lang="en-US"/>
            </a:br>
            <a:r>
              <a:rPr lang="en-US"/>
              <a:t>Insert Long Chart Title Here</a:t>
            </a:r>
            <a:br>
              <a:rPr lang="en-US"/>
            </a:br>
            <a:r>
              <a:rPr lang="en-US"/>
              <a:t>Insert Chart Title Here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53939" y="1806854"/>
            <a:ext cx="11740445" cy="368686"/>
          </a:xfrm>
          <a:prstGeom prst="rect">
            <a:avLst/>
          </a:prstGeom>
        </p:spPr>
        <p:txBody>
          <a:bodyPr vert="horz"/>
          <a:lstStyle>
            <a:lvl1pPr marL="0" indent="0" algn="ctr">
              <a:buFontTx/>
              <a:buNone/>
              <a:defRPr sz="1800" cap="none">
                <a:latin typeface="Trebuchet MS"/>
                <a:cs typeface="Trebuchet MS"/>
              </a:defRPr>
            </a:lvl1pPr>
          </a:lstStyle>
          <a:p>
            <a:pPr lvl="0"/>
            <a:r>
              <a:rPr lang="en-US"/>
              <a:t>Chart Subtitle Goes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28979" y="6621464"/>
            <a:ext cx="7416800" cy="23653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9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r>
              <a:rPr lang="en-US" sz="800"/>
              <a:t>Source: Insert Source Line Text 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38857" y="6189666"/>
            <a:ext cx="2293055" cy="43179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cap="all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Small Report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283106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215515" y="460183"/>
            <a:ext cx="11740445" cy="1283951"/>
          </a:xfrm>
          <a:prstGeom prst="rect">
            <a:avLst/>
          </a:prstGeom>
        </p:spPr>
        <p:txBody>
          <a:bodyPr/>
          <a:lstStyle>
            <a:lvl1pPr algn="ctr">
              <a:lnSpc>
                <a:spcPts val="2800"/>
              </a:lnSpc>
              <a:defRPr sz="2600" spc="-100" baseline="0">
                <a:solidFill>
                  <a:srgbClr val="000000"/>
                </a:solidFill>
                <a:latin typeface="Trebuchet MS"/>
                <a:cs typeface="Trebuchet MS"/>
              </a:defRPr>
            </a:lvl1pPr>
          </a:lstStyle>
          <a:p>
            <a:r>
              <a:rPr lang="en-US"/>
              <a:t>Insert Chart Title Here </a:t>
            </a:r>
            <a:br>
              <a:rPr lang="en-US"/>
            </a:br>
            <a:r>
              <a:rPr lang="en-US"/>
              <a:t>Insert Long Chart Title Here</a:t>
            </a:r>
            <a:br>
              <a:rPr lang="en-US"/>
            </a:br>
            <a:r>
              <a:rPr lang="en-US"/>
              <a:t>Insert Chart Title Here </a:t>
            </a:r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53939" y="1806854"/>
            <a:ext cx="11740445" cy="368686"/>
          </a:xfrm>
          <a:prstGeom prst="rect">
            <a:avLst/>
          </a:prstGeom>
        </p:spPr>
        <p:txBody>
          <a:bodyPr vert="horz"/>
          <a:lstStyle>
            <a:lvl1pPr marL="0" indent="0" algn="ctr">
              <a:buFontTx/>
              <a:buNone/>
              <a:defRPr sz="1800" cap="none">
                <a:latin typeface="Trebuchet MS"/>
                <a:cs typeface="Trebuchet MS"/>
              </a:defRPr>
            </a:lvl1pPr>
          </a:lstStyle>
          <a:p>
            <a:pPr lvl="0"/>
            <a:r>
              <a:rPr lang="en-US"/>
              <a:t>Chart Subtitle Goes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28979" y="6621464"/>
            <a:ext cx="7416800" cy="23653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9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r>
              <a:rPr lang="en-US" sz="800"/>
              <a:t>Source: Insert Source Line Text  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38857" y="6189666"/>
            <a:ext cx="2293055" cy="43179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cap="all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Small Report Title Goes Here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8" hasCustomPrompt="1"/>
          </p:nvPr>
        </p:nvSpPr>
        <p:spPr>
          <a:xfrm>
            <a:off x="226485" y="5335064"/>
            <a:ext cx="11728449" cy="888470"/>
          </a:xfrm>
          <a:prstGeom prst="rect">
            <a:avLst/>
          </a:prstGeom>
        </p:spPr>
        <p:txBody>
          <a:bodyPr vert="horz"/>
          <a:lstStyle>
            <a:lvl1pPr marL="0" indent="0" algn="ctr" defTabSz="457200" fontAlgn="base">
              <a:lnSpc>
                <a:spcPts val="23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100"/>
            </a:lvl1pPr>
            <a:lvl5pPr marL="1828800" indent="0">
              <a:buFontTx/>
              <a:buNone/>
              <a:defRPr sz="1200"/>
            </a:lvl5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500">
                <a:solidFill>
                  <a:prstClr val="black"/>
                </a:solidFill>
                <a:latin typeface="Trebuchet MS" pitchFamily="34" charset="0"/>
              </a:rPr>
              <a:t>Less than a third of likely buyers found out about their local dealership through online search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500">
                <a:solidFill>
                  <a:prstClr val="black"/>
                </a:solidFill>
                <a:latin typeface="Trebuchet MS" pitchFamily="34" charset="0"/>
              </a:rPr>
              <a:t>Direct mail/email marketing has a nominal effect on informing buyers about their local dealership </a:t>
            </a:r>
          </a:p>
        </p:txBody>
      </p:sp>
    </p:spTree>
    <p:extLst>
      <p:ext uri="{BB962C8B-B14F-4D97-AF65-F5344CB8AC3E}">
        <p14:creationId xmlns:p14="http://schemas.microsoft.com/office/powerpoint/2010/main" val="253667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FAEE9-52FD-438E-9000-AC643A1B9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A0B70-9B77-4722-9EBE-2D6D711A7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2D6BC-BA1B-4D6E-AFFB-B342BA482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006A-7E83-486A-A19E-5040E0A019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6F7B9-2A13-43D4-B5B8-A79EC9B76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703FE-E8B6-4093-9B2C-2E26D8F04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EF52-CEEE-4582-9EC6-05533149A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15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726EE-AD16-40B5-9CD1-1BA26C7A3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90ABF2-5F93-4164-B84F-31F5417C8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823DF-45CB-42C6-9FDD-B4E5401A8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006A-7E83-486A-A19E-5040E0A019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FA09A-2212-4E6F-B25E-924CFF324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190BD-9E4D-4723-AA55-72A006C0E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EF52-CEEE-4582-9EC6-05533149A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78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C4330-56A7-4DA9-8343-7A06F45C3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AD5B7-DEEC-4CDE-98E7-CB2A589A08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0B525C-0221-4C32-A05B-3FBEE0015C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297283-401E-4700-8C46-63EFB9BE3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006A-7E83-486A-A19E-5040E0A019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6842E7-4482-46C0-A940-70BAF3A9D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808864-E9AF-4C1A-8545-B90F1D4D1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EF52-CEEE-4582-9EC6-05533149A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782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D98CC-0FAF-47D2-93CA-FD1F864CA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E72B88-3446-4B15-B110-82D3E11DB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0D08E3-8149-411E-914D-81390A51DB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1C640A-1C32-46A3-B032-434844BA63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D470CC-32FB-4399-868E-C854F07C2E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209914-2B37-4F4A-B35B-B42F3E62F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006A-7E83-486A-A19E-5040E0A019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8260AF-BCCD-4D32-B847-FB7E6D459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9D6422-556C-48F6-BCB6-2D30D829E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EF52-CEEE-4582-9EC6-05533149A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836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B8B07-7447-4AEE-9A4E-E11044A28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FC326D-2805-4F0C-BFBC-29233BC09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006A-7E83-486A-A19E-5040E0A019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F53B75-F96B-49DF-BB20-7000D048D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706D02-E4EB-4F05-8788-99F9593E6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EF52-CEEE-4582-9EC6-05533149A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050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BCCAF4-FE7F-47F0-A527-5B29120D4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006A-7E83-486A-A19E-5040E0A019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12222B-9339-4918-A71E-454A060B3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5981AE-C186-4FE5-829A-20226AF09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EF52-CEEE-4582-9EC6-05533149A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670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0681D-8F42-4683-9565-AB57A5C95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2A5ACE-68E0-4E18-9F40-06EAB9E7B1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4D5F03-3210-44D0-B868-33E54A97F3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636EAB-F3BB-44D7-BC99-AC3E825A3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006A-7E83-486A-A19E-5040E0A019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800280-BA18-4AF7-A8DD-9EAB007D5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B69283-3EA1-40C5-AE2C-D75DD7F55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EF52-CEEE-4582-9EC6-05533149A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00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58DAC-2757-4019-B15C-B3C0C4E37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12FDEB-36F7-45A9-B073-6FA40A336C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BADACD-00CC-4A52-8D90-AC8EC356B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FE7AD1-7C28-4AF8-BC75-B23F3E27F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006A-7E83-486A-A19E-5040E0A019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EE5025-38C1-47C0-897D-3C170C1C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F05091-C0F4-4A6F-950D-0092EB2C5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EF52-CEEE-4582-9EC6-05533149A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301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1A1B5A-4678-4672-A1F1-BC474D156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E673BE-E9DE-4CE6-99D9-748683E1F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1AFCA4-0850-4BB6-B877-93907A39F2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B006A-7E83-486A-A19E-5040E0A019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4D5F17-398B-4866-836C-527188A017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89490-014A-45FB-8D32-D6A1FE8B1D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CEF52-CEEE-4582-9EC6-05533149A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365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4FF9373-5B95-4E54-BA9A-04A79311AD27}"/>
              </a:ext>
            </a:extLst>
          </p:cNvPr>
          <p:cNvSpPr/>
          <p:nvPr userDrawn="1"/>
        </p:nvSpPr>
        <p:spPr>
          <a:xfrm>
            <a:off x="9942786" y="6064469"/>
            <a:ext cx="2013174" cy="59043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0000" dist="23000" dir="5400000" rotWithShape="0">
              <a:srgbClr val="000000">
                <a:alpha val="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72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0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drawing, table&#10;&#10;Description automatically generated">
            <a:extLst>
              <a:ext uri="{FF2B5EF4-FFF2-40B4-BE49-F238E27FC236}">
                <a16:creationId xmlns:a16="http://schemas.microsoft.com/office/drawing/2014/main" id="{C3C3D991-4E11-5346-8736-765CFE7D6D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7" y="0"/>
            <a:ext cx="12190539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5121FEB-E7DA-6544-BD8E-06D2CB674FBA}"/>
              </a:ext>
            </a:extLst>
          </p:cNvPr>
          <p:cNvSpPr txBox="1"/>
          <p:nvPr/>
        </p:nvSpPr>
        <p:spPr>
          <a:xfrm>
            <a:off x="385845" y="2826466"/>
            <a:ext cx="229835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May 2021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98A06ED-9D12-3B4C-B59C-10A0964513FE}"/>
              </a:ext>
            </a:extLst>
          </p:cNvPr>
          <p:cNvCxnSpPr/>
          <p:nvPr/>
        </p:nvCxnSpPr>
        <p:spPr>
          <a:xfrm>
            <a:off x="481472" y="2746187"/>
            <a:ext cx="521208" cy="0"/>
          </a:xfrm>
          <a:prstGeom prst="line">
            <a:avLst/>
          </a:prstGeom>
          <a:ln>
            <a:solidFill>
              <a:srgbClr val="1F1A6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D3ED8F18-80E6-D449-A031-541661F2A42F}"/>
              </a:ext>
            </a:extLst>
          </p:cNvPr>
          <p:cNvSpPr txBox="1"/>
          <p:nvPr/>
        </p:nvSpPr>
        <p:spPr>
          <a:xfrm>
            <a:off x="275862" y="3673318"/>
            <a:ext cx="7589843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Nielsen in COVID: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TV Measurement Defects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and Systemic Under-Counting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ED3C8D"/>
                </a:solidFill>
                <a:latin typeface="Helvetica" pitchFamily="2" charset="0"/>
              </a:rPr>
              <a:t>May 2021 Update</a:t>
            </a:r>
            <a:r>
              <a:rPr kumimoji="0" lang="en-US" sz="2400" b="1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 </a:t>
            </a:r>
            <a:endParaRPr kumimoji="0" lang="en-US" sz="2000" b="1" u="none" strike="noStrike" kern="1200" cap="none" spc="0" normalizeH="0" baseline="0" noProof="0" dirty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12821D3-DD7D-4703-B293-808E5DF2868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46836"/>
          <a:stretch/>
        </p:blipFill>
        <p:spPr>
          <a:xfrm>
            <a:off x="341178" y="5809290"/>
            <a:ext cx="1347746" cy="851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155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2EC91BA-8CCB-46E5-8B8F-AA7BF5F42F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7631256"/>
              </p:ext>
            </p:extLst>
          </p:nvPr>
        </p:nvGraphicFramePr>
        <p:xfrm>
          <a:off x="2363772" y="1887916"/>
          <a:ext cx="7464455" cy="3655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5" name="Picture 24">
            <a:extLst>
              <a:ext uri="{FF2B5EF4-FFF2-40B4-BE49-F238E27FC236}">
                <a16:creationId xmlns:a16="http://schemas.microsoft.com/office/drawing/2014/main" id="{007C0E06-A025-6444-A897-359A6F2930C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526244" y="6519043"/>
            <a:ext cx="11708793" cy="350107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D79A3BA-44F7-4138-A0A8-3A12506A5005}"/>
              </a:ext>
            </a:extLst>
          </p:cNvPr>
          <p:cNvSpPr txBox="1">
            <a:spLocks/>
          </p:cNvSpPr>
          <p:nvPr/>
        </p:nvSpPr>
        <p:spPr>
          <a:xfrm>
            <a:off x="546751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2E6ACFD-0DA1-4635-93A5-BCDE12E93937}"/>
              </a:ext>
            </a:extLst>
          </p:cNvPr>
          <p:cNvSpPr/>
          <p:nvPr/>
        </p:nvSpPr>
        <p:spPr>
          <a:xfrm>
            <a:off x="254528" y="146297"/>
            <a:ext cx="1174579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 Major Defect of the Degraded Nielsen Panel: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a </a:t>
            </a:r>
            <a:r>
              <a:rPr lang="en-US" sz="2600" b="1" dirty="0">
                <a:solidFill>
                  <a:srgbClr val="ED3C8D"/>
                </a:solidFill>
                <a:latin typeface="Helvetica" pitchFamily="2" charset="0"/>
              </a:rPr>
              <a:t>120% Increase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in Share of Homes Watching </a:t>
            </a:r>
            <a:r>
              <a:rPr lang="en-US" sz="2600" b="1" u="sng" dirty="0">
                <a:solidFill>
                  <a:srgbClr val="1B1464"/>
                </a:solidFill>
                <a:latin typeface="Helvetica" pitchFamily="2" charset="0"/>
              </a:rPr>
              <a:t>No Television of Any Type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 During COVID –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00BFF2"/>
                </a:solidFill>
                <a:latin typeface="Helvetica" pitchFamily="2" charset="0"/>
              </a:rPr>
              <a:t>a TV Dependent Time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14DB780-8200-4961-AC89-DC74F80087D8}"/>
              </a:ext>
            </a:extLst>
          </p:cNvPr>
          <p:cNvSpPr txBox="1"/>
          <p:nvPr/>
        </p:nvSpPr>
        <p:spPr>
          <a:xfrm>
            <a:off x="526244" y="6341294"/>
            <a:ext cx="1160776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Nielsen </a:t>
            </a:r>
            <a:r>
              <a:rPr kumimoji="0" lang="en-U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NPower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Number of Minutes Time Period Segmentation Report, P2+. Reflects broadcast months. % = Non-viewers as a % of each period’s independently unified (75%) sample.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69A7ADC-6F0D-4CE4-9122-6F3C0CA0B353}"/>
              </a:ext>
            </a:extLst>
          </p:cNvPr>
          <p:cNvSpPr txBox="1"/>
          <p:nvPr/>
        </p:nvSpPr>
        <p:spPr>
          <a:xfrm>
            <a:off x="526244" y="5666134"/>
            <a:ext cx="21415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Non-Viewers %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P2+ Sample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24CF496-BCFB-419C-87B2-AC4B9DF27F38}"/>
              </a:ext>
            </a:extLst>
          </p:cNvPr>
          <p:cNvSpPr txBox="1"/>
          <p:nvPr/>
        </p:nvSpPr>
        <p:spPr>
          <a:xfrm>
            <a:off x="3755002" y="5722656"/>
            <a:ext cx="116749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2.5%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A0DD5DD-06AF-4900-9106-453C5B8936CE}"/>
              </a:ext>
            </a:extLst>
          </p:cNvPr>
          <p:cNvSpPr txBox="1"/>
          <p:nvPr/>
        </p:nvSpPr>
        <p:spPr>
          <a:xfrm>
            <a:off x="7417313" y="5733671"/>
            <a:ext cx="101024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5.6%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5995120-68C5-4563-83FE-7BD3E68B9C40}"/>
              </a:ext>
            </a:extLst>
          </p:cNvPr>
          <p:cNvSpPr txBox="1"/>
          <p:nvPr/>
        </p:nvSpPr>
        <p:spPr>
          <a:xfrm>
            <a:off x="0" y="1565308"/>
            <a:ext cx="121340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0" i="0" u="none" strike="noStrike" kern="1200" spc="0" baseline="0">
                <a:solidFill>
                  <a:srgbClr val="1F1A62"/>
                </a:solidFill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Total Use of Television (TUT) Segmentation: Non-Viewers / % of Non-Viewers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0" i="0" u="none" strike="noStrike" kern="1200" spc="0" baseline="0">
                <a:solidFill>
                  <a:srgbClr val="1F1A62"/>
                </a:solidFill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February 2020 vs. February 2021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339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2EC91BA-8CCB-46E5-8B8F-AA7BF5F42F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6821076"/>
              </p:ext>
            </p:extLst>
          </p:nvPr>
        </p:nvGraphicFramePr>
        <p:xfrm>
          <a:off x="2363772" y="1887916"/>
          <a:ext cx="7464455" cy="3655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5" name="Picture 24">
            <a:extLst>
              <a:ext uri="{FF2B5EF4-FFF2-40B4-BE49-F238E27FC236}">
                <a16:creationId xmlns:a16="http://schemas.microsoft.com/office/drawing/2014/main" id="{007C0E06-A025-6444-A897-359A6F2930C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526244" y="6519043"/>
            <a:ext cx="11708793" cy="350107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D79A3BA-44F7-4138-A0A8-3A12506A5005}"/>
              </a:ext>
            </a:extLst>
          </p:cNvPr>
          <p:cNvSpPr txBox="1">
            <a:spLocks/>
          </p:cNvSpPr>
          <p:nvPr/>
        </p:nvSpPr>
        <p:spPr>
          <a:xfrm>
            <a:off x="546751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2E6ACFD-0DA1-4635-93A5-BCDE12E93937}"/>
              </a:ext>
            </a:extLst>
          </p:cNvPr>
          <p:cNvSpPr/>
          <p:nvPr/>
        </p:nvSpPr>
        <p:spPr>
          <a:xfrm>
            <a:off x="71465" y="146297"/>
            <a:ext cx="1196656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Clear Conclusion: With Nielsen Doing </a:t>
            </a:r>
            <a:r>
              <a:rPr lang="en-US" sz="2600" b="1" dirty="0">
                <a:solidFill>
                  <a:srgbClr val="00BFF2"/>
                </a:solidFill>
                <a:latin typeface="Helvetica" pitchFamily="2" charset="0"/>
              </a:rPr>
              <a:t>No At-Home Panel Servicing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During COVID… An </a:t>
            </a:r>
            <a:r>
              <a:rPr lang="en-US" sz="2600" b="1" dirty="0">
                <a:solidFill>
                  <a:srgbClr val="00BFF2"/>
                </a:solidFill>
                <a:latin typeface="Helvetica" pitchFamily="2" charset="0"/>
              </a:rPr>
              <a:t>All-Time High of </a:t>
            </a:r>
            <a:r>
              <a:rPr lang="en-US" sz="2600" b="1" dirty="0">
                <a:solidFill>
                  <a:srgbClr val="ED3C8D"/>
                </a:solidFill>
                <a:latin typeface="Helvetica" pitchFamily="2" charset="0"/>
              </a:rPr>
              <a:t>Empty</a:t>
            </a:r>
            <a:r>
              <a:rPr lang="en-US" sz="2600" b="1" dirty="0">
                <a:solidFill>
                  <a:srgbClr val="00BFF2"/>
                </a:solidFill>
                <a:latin typeface="Helvetica" pitchFamily="2" charset="0"/>
              </a:rPr>
              <a:t> </a:t>
            </a:r>
            <a:r>
              <a:rPr lang="en-US" sz="2600" b="1" dirty="0">
                <a:solidFill>
                  <a:srgbClr val="ED3C8D"/>
                </a:solidFill>
                <a:latin typeface="Helvetica" pitchFamily="2" charset="0"/>
              </a:rPr>
              <a:t>or Non-Responding </a:t>
            </a:r>
            <a:r>
              <a:rPr lang="en-US" sz="2600" b="1" dirty="0">
                <a:solidFill>
                  <a:srgbClr val="00BFF2"/>
                </a:solidFill>
                <a:latin typeface="Helvetica" pitchFamily="2" charset="0"/>
              </a:rPr>
              <a:t>Homes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00BFF2"/>
                </a:solidFill>
                <a:latin typeface="Helvetica" pitchFamily="2" charset="0"/>
              </a:rPr>
              <a:t>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Were Factored Into COVID TV Audience Measurement 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49FE1C-5211-4425-A52D-2BEA1CD5C23D}"/>
              </a:ext>
            </a:extLst>
          </p:cNvPr>
          <p:cNvSpPr txBox="1"/>
          <p:nvPr/>
        </p:nvSpPr>
        <p:spPr>
          <a:xfrm>
            <a:off x="0" y="1565308"/>
            <a:ext cx="121340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0" i="0" u="none" strike="noStrike" kern="1200" spc="0" baseline="0">
                <a:solidFill>
                  <a:srgbClr val="1F1A62"/>
                </a:solidFill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Total Use of Television (TUT) Segmentation: Non-Viewers / % of Non-Viewers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0" i="0" u="none" strike="noStrike" kern="1200" spc="0" baseline="0">
                <a:solidFill>
                  <a:srgbClr val="1F1A62"/>
                </a:solidFill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February 2020 vs. February 2021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14DB780-8200-4961-AC89-DC74F80087D8}"/>
              </a:ext>
            </a:extLst>
          </p:cNvPr>
          <p:cNvSpPr txBox="1"/>
          <p:nvPr/>
        </p:nvSpPr>
        <p:spPr>
          <a:xfrm>
            <a:off x="526244" y="6341294"/>
            <a:ext cx="1160776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Nielsen </a:t>
            </a:r>
            <a:r>
              <a:rPr kumimoji="0" lang="en-U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NPower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Number of Minutes Time Period Segmentation Report, P2+. Reflects broadcast months. % = Non-viewers as a % of each period’s independently unified (75%) sample.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69A7ADC-6F0D-4CE4-9122-6F3C0CA0B353}"/>
              </a:ext>
            </a:extLst>
          </p:cNvPr>
          <p:cNvSpPr txBox="1"/>
          <p:nvPr/>
        </p:nvSpPr>
        <p:spPr>
          <a:xfrm>
            <a:off x="526244" y="5666134"/>
            <a:ext cx="21415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Non-Viewers %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P2+ Sample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5A72BD-984B-43C5-83FB-BE98740E21DD}"/>
              </a:ext>
            </a:extLst>
          </p:cNvPr>
          <p:cNvSpPr txBox="1"/>
          <p:nvPr/>
        </p:nvSpPr>
        <p:spPr>
          <a:xfrm>
            <a:off x="3755002" y="5722656"/>
            <a:ext cx="116749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2.5%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994EA4C-AE1B-4535-A173-B12850FCE453}"/>
              </a:ext>
            </a:extLst>
          </p:cNvPr>
          <p:cNvSpPr txBox="1"/>
          <p:nvPr/>
        </p:nvSpPr>
        <p:spPr>
          <a:xfrm>
            <a:off x="7417313" y="5733671"/>
            <a:ext cx="101024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5.6%</a:t>
            </a:r>
          </a:p>
        </p:txBody>
      </p:sp>
    </p:spTree>
    <p:extLst>
      <p:ext uri="{BB962C8B-B14F-4D97-AF65-F5344CB8AC3E}">
        <p14:creationId xmlns:p14="http://schemas.microsoft.com/office/powerpoint/2010/main" val="335977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8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6DE70670-AFCC-449D-9E41-55F714632F6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201A62"/>
              </a:clrFrom>
              <a:clrTo>
                <a:srgbClr val="201A62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11696" y="0"/>
            <a:ext cx="5080304" cy="2957804"/>
          </a:xfrm>
          <a:prstGeom prst="rect">
            <a:avLst/>
          </a:prstGeom>
        </p:spPr>
      </p:pic>
      <p:sp>
        <p:nvSpPr>
          <p:cNvPr id="7" name="Rectangle 6">
            <a:hlinkClick r:id="" action="ppaction://noaction"/>
            <a:extLst>
              <a:ext uri="{FF2B5EF4-FFF2-40B4-BE49-F238E27FC236}">
                <a16:creationId xmlns:a16="http://schemas.microsoft.com/office/drawing/2014/main" id="{31D8E553-2A4C-4EDA-99DE-08D3893F3FFC}"/>
              </a:ext>
            </a:extLst>
          </p:cNvPr>
          <p:cNvSpPr/>
          <p:nvPr/>
        </p:nvSpPr>
        <p:spPr>
          <a:xfrm>
            <a:off x="0" y="3340871"/>
            <a:ext cx="121234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Nielsen's Lost-During-COVID Panel Homes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Were Extremely Important 2020-2021 TV Homes:   </a:t>
            </a:r>
          </a:p>
        </p:txBody>
      </p:sp>
      <p:sp>
        <p:nvSpPr>
          <p:cNvPr id="5" name="Rectangle 4">
            <a:hlinkClick r:id="" action="ppaction://noaction"/>
            <a:extLst>
              <a:ext uri="{FF2B5EF4-FFF2-40B4-BE49-F238E27FC236}">
                <a16:creationId xmlns:a16="http://schemas.microsoft.com/office/drawing/2014/main" id="{82A3ABCD-6023-4C74-BD6A-FF255FFCCA8D}"/>
              </a:ext>
            </a:extLst>
          </p:cNvPr>
          <p:cNvSpPr/>
          <p:nvPr/>
        </p:nvSpPr>
        <p:spPr>
          <a:xfrm>
            <a:off x="3551067" y="4678046"/>
            <a:ext cx="7581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- Lost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More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Black, Hispanic &amp; Asian Homes  </a:t>
            </a:r>
          </a:p>
        </p:txBody>
      </p:sp>
      <p:sp>
        <p:nvSpPr>
          <p:cNvPr id="6" name="Rectangle 5">
            <a:hlinkClick r:id="" action="ppaction://noaction"/>
            <a:extLst>
              <a:ext uri="{FF2B5EF4-FFF2-40B4-BE49-F238E27FC236}">
                <a16:creationId xmlns:a16="http://schemas.microsoft.com/office/drawing/2014/main" id="{49340E23-8CFF-459B-920F-439CD068CA00}"/>
              </a:ext>
            </a:extLst>
          </p:cNvPr>
          <p:cNvSpPr/>
          <p:nvPr/>
        </p:nvSpPr>
        <p:spPr>
          <a:xfrm>
            <a:off x="3551066" y="5291868"/>
            <a:ext cx="7581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- Lost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More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Large Homes (4+ People) </a:t>
            </a:r>
          </a:p>
        </p:txBody>
      </p:sp>
      <p:sp>
        <p:nvSpPr>
          <p:cNvPr id="8" name="Rectangle 7">
            <a:hlinkClick r:id="" action="ppaction://noaction"/>
            <a:extLst>
              <a:ext uri="{FF2B5EF4-FFF2-40B4-BE49-F238E27FC236}">
                <a16:creationId xmlns:a16="http://schemas.microsoft.com/office/drawing/2014/main" id="{DB349058-CD30-4316-88CF-792A5D643FF2}"/>
              </a:ext>
            </a:extLst>
          </p:cNvPr>
          <p:cNvSpPr/>
          <p:nvPr/>
        </p:nvSpPr>
        <p:spPr>
          <a:xfrm>
            <a:off x="3551065" y="5905690"/>
            <a:ext cx="7581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- Lost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More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Homes with Many TVs (3+ TV Sets)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D56A8BA-B7CB-40F4-9511-7A14C98C6020}"/>
              </a:ext>
            </a:extLst>
          </p:cNvPr>
          <p:cNvGrpSpPr/>
          <p:nvPr/>
        </p:nvGrpSpPr>
        <p:grpSpPr>
          <a:xfrm>
            <a:off x="253906" y="139155"/>
            <a:ext cx="7257608" cy="3047106"/>
            <a:chOff x="84222" y="101446"/>
            <a:chExt cx="7257608" cy="3047106"/>
          </a:xfrm>
        </p:grpSpPr>
        <p:graphicFrame>
          <p:nvGraphicFramePr>
            <p:cNvPr id="9" name="Chart 8">
              <a:extLst>
                <a:ext uri="{FF2B5EF4-FFF2-40B4-BE49-F238E27FC236}">
                  <a16:creationId xmlns:a16="http://schemas.microsoft.com/office/drawing/2014/main" id="{B3AD9829-6740-445D-AA77-62E65CB56075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79455711"/>
                </p:ext>
              </p:extLst>
            </p:nvPr>
          </p:nvGraphicFramePr>
          <p:xfrm>
            <a:off x="84222" y="1730159"/>
            <a:ext cx="7257608" cy="141839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0" name="Chart 9">
              <a:extLst>
                <a:ext uri="{FF2B5EF4-FFF2-40B4-BE49-F238E27FC236}">
                  <a16:creationId xmlns:a16="http://schemas.microsoft.com/office/drawing/2014/main" id="{32D6434F-A812-47FA-87FB-E88C32FC60F3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908261607"/>
                </p:ext>
              </p:extLst>
            </p:nvPr>
          </p:nvGraphicFramePr>
          <p:xfrm>
            <a:off x="84222" y="101446"/>
            <a:ext cx="7257608" cy="162871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8514951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EDAFFC6-5963-42F6-B7CF-3823302E0FEC}"/>
              </a:ext>
            </a:extLst>
          </p:cNvPr>
          <p:cNvCxnSpPr>
            <a:cxnSpLocks/>
          </p:cNvCxnSpPr>
          <p:nvPr/>
        </p:nvCxnSpPr>
        <p:spPr>
          <a:xfrm>
            <a:off x="5297002" y="5280903"/>
            <a:ext cx="691132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2EC91BA-8CCB-46E5-8B8F-AA7BF5F42F6B}"/>
              </a:ext>
            </a:extLst>
          </p:cNvPr>
          <p:cNvGraphicFramePr/>
          <p:nvPr/>
        </p:nvGraphicFramePr>
        <p:xfrm>
          <a:off x="0" y="1512244"/>
          <a:ext cx="12235037" cy="27726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5" name="Picture 24">
            <a:extLst>
              <a:ext uri="{FF2B5EF4-FFF2-40B4-BE49-F238E27FC236}">
                <a16:creationId xmlns:a16="http://schemas.microsoft.com/office/drawing/2014/main" id="{007C0E06-A025-6444-A897-359A6F2930C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526244" y="6519043"/>
            <a:ext cx="11708793" cy="350107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D79A3BA-44F7-4138-A0A8-3A12506A5005}"/>
              </a:ext>
            </a:extLst>
          </p:cNvPr>
          <p:cNvSpPr txBox="1">
            <a:spLocks/>
          </p:cNvSpPr>
          <p:nvPr/>
        </p:nvSpPr>
        <p:spPr>
          <a:xfrm>
            <a:off x="546751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2E6ACFD-0DA1-4635-93A5-BCDE12E93937}"/>
              </a:ext>
            </a:extLst>
          </p:cNvPr>
          <p:cNvSpPr/>
          <p:nvPr/>
        </p:nvSpPr>
        <p:spPr>
          <a:xfrm>
            <a:off x="71465" y="146297"/>
            <a:ext cx="1197599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As COVID W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ore on, </a:t>
            </a:r>
            <a:r>
              <a:rPr lang="en-US" sz="2600" b="1" dirty="0">
                <a:solidFill>
                  <a:srgbClr val="00BFF2"/>
                </a:solidFill>
                <a:latin typeface="Helvetica" pitchFamily="2" charset="0"/>
              </a:rPr>
              <a:t>Hispanic and Black Homes Suffered the Most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From Nielsen’s Lack of In-Home Maintenance as % White Homes Rose in Sample   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49FE1C-5211-4425-A52D-2BEA1CD5C23D}"/>
              </a:ext>
            </a:extLst>
          </p:cNvPr>
          <p:cNvSpPr txBox="1"/>
          <p:nvPr/>
        </p:nvSpPr>
        <p:spPr>
          <a:xfrm>
            <a:off x="-1" y="1040181"/>
            <a:ext cx="1213400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0" i="0" u="none" strike="noStrike" kern="1200" spc="0" baseline="0">
                <a:solidFill>
                  <a:srgbClr val="1F1A62"/>
                </a:solidFill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Avg Daily Scaled Intab Counts: Share By Ethnicity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0" i="0" u="none" strike="noStrike" kern="1200" spc="0" baseline="0">
                <a:solidFill>
                  <a:srgbClr val="1F1A62"/>
                </a:solidFill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March 2019 – February 2021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792EFFA-20CB-484C-BA47-51BB6C239BCE}"/>
              </a:ext>
            </a:extLst>
          </p:cNvPr>
          <p:cNvCxnSpPr>
            <a:cxnSpLocks/>
          </p:cNvCxnSpPr>
          <p:nvPr/>
        </p:nvCxnSpPr>
        <p:spPr>
          <a:xfrm flipV="1">
            <a:off x="5087269" y="1885361"/>
            <a:ext cx="0" cy="442709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68AD448-6D7E-4A02-A4B8-B1CAE4DDC126}"/>
              </a:ext>
            </a:extLst>
          </p:cNvPr>
          <p:cNvCxnSpPr>
            <a:cxnSpLocks/>
          </p:cNvCxnSpPr>
          <p:nvPr/>
        </p:nvCxnSpPr>
        <p:spPr>
          <a:xfrm flipV="1">
            <a:off x="11193399" y="1981110"/>
            <a:ext cx="0" cy="4341701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F3620A07-95DC-4662-9363-B48D1DF60832}"/>
              </a:ext>
            </a:extLst>
          </p:cNvPr>
          <p:cNvSpPr txBox="1"/>
          <p:nvPr/>
        </p:nvSpPr>
        <p:spPr>
          <a:xfrm rot="16200000">
            <a:off x="4147706" y="5144761"/>
            <a:ext cx="2102002" cy="21544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 YoY Avg Scale Intab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14DB780-8200-4961-AC89-DC74F80087D8}"/>
              </a:ext>
            </a:extLst>
          </p:cNvPr>
          <p:cNvSpPr txBox="1"/>
          <p:nvPr/>
        </p:nvSpPr>
        <p:spPr>
          <a:xfrm>
            <a:off x="526244" y="6341294"/>
            <a:ext cx="1160776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Nielsen </a:t>
            </a:r>
            <a:r>
              <a:rPr kumimoji="0" lang="en-U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NPower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Universe Estimate, UE and Sample Information Report, P2+. Market breaks: Origin / Race. Reflects broadcast months. The ‘Diff YoY Avg Scale Intab’ chart reflects the </a:t>
            </a:r>
            <a:r>
              <a:rPr kumimoji="0" lang="en-US" sz="700" b="0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percentage point difference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.</a:t>
            </a: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2A74CBEA-818A-466E-877E-9919BEF9C2D2}"/>
              </a:ext>
            </a:extLst>
          </p:cNvPr>
          <p:cNvGraphicFramePr/>
          <p:nvPr/>
        </p:nvGraphicFramePr>
        <p:xfrm>
          <a:off x="5656595" y="4173200"/>
          <a:ext cx="6580009" cy="22154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651599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2EC91BA-8CCB-46E5-8B8F-AA7BF5F42F6B}"/>
              </a:ext>
            </a:extLst>
          </p:cNvPr>
          <p:cNvGraphicFramePr/>
          <p:nvPr/>
        </p:nvGraphicFramePr>
        <p:xfrm>
          <a:off x="2362268" y="1932494"/>
          <a:ext cx="7409466" cy="4166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5" name="Picture 24">
            <a:extLst>
              <a:ext uri="{FF2B5EF4-FFF2-40B4-BE49-F238E27FC236}">
                <a16:creationId xmlns:a16="http://schemas.microsoft.com/office/drawing/2014/main" id="{007C0E06-A025-6444-A897-359A6F2930C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526244" y="6519043"/>
            <a:ext cx="11708793" cy="350107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D79A3BA-44F7-4138-A0A8-3A12506A5005}"/>
              </a:ext>
            </a:extLst>
          </p:cNvPr>
          <p:cNvSpPr txBox="1">
            <a:spLocks/>
          </p:cNvSpPr>
          <p:nvPr/>
        </p:nvSpPr>
        <p:spPr>
          <a:xfrm>
            <a:off x="546751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49FE1C-5211-4425-A52D-2BEA1CD5C23D}"/>
              </a:ext>
            </a:extLst>
          </p:cNvPr>
          <p:cNvSpPr txBox="1"/>
          <p:nvPr/>
        </p:nvSpPr>
        <p:spPr>
          <a:xfrm>
            <a:off x="0" y="1098282"/>
            <a:ext cx="12192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0" i="0" u="none" strike="noStrike" kern="1200" spc="0" baseline="0">
                <a:solidFill>
                  <a:srgbClr val="1F1A62"/>
                </a:solidFill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Avg Daily Scaled Intab Counts: Share By Ethnicity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0" i="0" u="none" strike="noStrike" kern="1200" spc="0" baseline="0">
                <a:solidFill>
                  <a:srgbClr val="1F1A62"/>
                </a:solidFill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February 2020 vs. February 2021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14DB780-8200-4961-AC89-DC74F80087D8}"/>
              </a:ext>
            </a:extLst>
          </p:cNvPr>
          <p:cNvSpPr txBox="1"/>
          <p:nvPr/>
        </p:nvSpPr>
        <p:spPr>
          <a:xfrm>
            <a:off x="526244" y="6341294"/>
            <a:ext cx="1160776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Nielsen </a:t>
            </a:r>
            <a:r>
              <a:rPr kumimoji="0" lang="en-U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NPower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Universe Estimate, UE and Sample Information Report, P2+. Market breaks: Origin / Race. Reflects broadcast months</a:t>
            </a:r>
            <a:r>
              <a:rPr lang="en-US" sz="7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.</a:t>
            </a:r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6DE4B1-CDCA-47B5-9F13-47BF6DCB474C}"/>
              </a:ext>
            </a:extLst>
          </p:cNvPr>
          <p:cNvSpPr txBox="1"/>
          <p:nvPr/>
        </p:nvSpPr>
        <p:spPr>
          <a:xfrm>
            <a:off x="9303531" y="2795646"/>
            <a:ext cx="15655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YoY % Diff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78F20C2-7A6B-4B0A-B756-6CE67F3BF9C0}"/>
              </a:ext>
            </a:extLst>
          </p:cNvPr>
          <p:cNvSpPr txBox="1"/>
          <p:nvPr/>
        </p:nvSpPr>
        <p:spPr>
          <a:xfrm>
            <a:off x="9457093" y="3842424"/>
            <a:ext cx="1021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-18%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B36617F-F32C-4C2F-AE33-D64573010844}"/>
              </a:ext>
            </a:extLst>
          </p:cNvPr>
          <p:cNvSpPr txBox="1"/>
          <p:nvPr/>
        </p:nvSpPr>
        <p:spPr>
          <a:xfrm>
            <a:off x="9458664" y="4681792"/>
            <a:ext cx="1021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-28%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7A6FBE5-F4A5-49AA-9ADE-66EDC8EB535D}"/>
              </a:ext>
            </a:extLst>
          </p:cNvPr>
          <p:cNvSpPr txBox="1"/>
          <p:nvPr/>
        </p:nvSpPr>
        <p:spPr>
          <a:xfrm>
            <a:off x="9416687" y="4967185"/>
            <a:ext cx="102195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-14%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BBDE22B-ABF6-43B5-A967-0DAE54488098}"/>
              </a:ext>
            </a:extLst>
          </p:cNvPr>
          <p:cNvSpPr txBox="1"/>
          <p:nvPr/>
        </p:nvSpPr>
        <p:spPr>
          <a:xfrm>
            <a:off x="9494564" y="5166179"/>
            <a:ext cx="944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-23%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F7E950-FEB3-49B4-9012-51FB4911A27B}"/>
              </a:ext>
            </a:extLst>
          </p:cNvPr>
          <p:cNvSpPr txBox="1"/>
          <p:nvPr/>
        </p:nvSpPr>
        <p:spPr>
          <a:xfrm>
            <a:off x="2974018" y="2355272"/>
            <a:ext cx="2521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Helvetica" panose="020B0403020202020204" pitchFamily="34" charset="0"/>
              </a:rPr>
              <a:t>36,951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CBFECCC-E590-4A1D-A696-6F74B08E4AA5}"/>
              </a:ext>
            </a:extLst>
          </p:cNvPr>
          <p:cNvSpPr txBox="1"/>
          <p:nvPr/>
        </p:nvSpPr>
        <p:spPr>
          <a:xfrm>
            <a:off x="6628422" y="2907997"/>
            <a:ext cx="2521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Helvetica" panose="020B0403020202020204" pitchFamily="34" charset="0"/>
              </a:rPr>
              <a:t>29,449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16DB4D-C893-4C99-9713-B33A6F897FE8}"/>
              </a:ext>
            </a:extLst>
          </p:cNvPr>
          <p:cNvSpPr/>
          <p:nvPr/>
        </p:nvSpPr>
        <p:spPr>
          <a:xfrm>
            <a:off x="71465" y="146297"/>
            <a:ext cx="1197599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By February 2021, both Black and Hispanic Homes Lost a Quarter of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Their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R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epresentation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Within the Nielsen Panel</a:t>
            </a:r>
          </a:p>
        </p:txBody>
      </p:sp>
    </p:spTree>
    <p:extLst>
      <p:ext uri="{BB962C8B-B14F-4D97-AF65-F5344CB8AC3E}">
        <p14:creationId xmlns:p14="http://schemas.microsoft.com/office/powerpoint/2010/main" val="3406419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8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6DE70670-AFCC-449D-9E41-55F714632F6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201A62"/>
              </a:clrFrom>
              <a:clrTo>
                <a:srgbClr val="201A62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11696" y="0"/>
            <a:ext cx="5080304" cy="2957804"/>
          </a:xfrm>
          <a:prstGeom prst="rect">
            <a:avLst/>
          </a:prstGeom>
        </p:spPr>
      </p:pic>
      <p:sp>
        <p:nvSpPr>
          <p:cNvPr id="7" name="Rectangle 6">
            <a:hlinkClick r:id="" action="ppaction://noaction"/>
            <a:extLst>
              <a:ext uri="{FF2B5EF4-FFF2-40B4-BE49-F238E27FC236}">
                <a16:creationId xmlns:a16="http://schemas.microsoft.com/office/drawing/2014/main" id="{31D8E553-2A4C-4EDA-99DE-08D3893F3FFC}"/>
              </a:ext>
            </a:extLst>
          </p:cNvPr>
          <p:cNvSpPr/>
          <p:nvPr/>
        </p:nvSpPr>
        <p:spPr>
          <a:xfrm>
            <a:off x="0" y="3340871"/>
            <a:ext cx="121234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GLARING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Example of Nielsen-Issued COVID TV Data Being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Contrary to a Mountain of Other COVID TV Usage Data: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  </a:t>
            </a:r>
          </a:p>
        </p:txBody>
      </p:sp>
      <p:sp>
        <p:nvSpPr>
          <p:cNvPr id="5" name="Rectangle 4">
            <a:hlinkClick r:id="" action="ppaction://noaction"/>
            <a:extLst>
              <a:ext uri="{FF2B5EF4-FFF2-40B4-BE49-F238E27FC236}">
                <a16:creationId xmlns:a16="http://schemas.microsoft.com/office/drawing/2014/main" id="{82A3ABCD-6023-4C74-BD6A-FF255FFCCA8D}"/>
              </a:ext>
            </a:extLst>
          </p:cNvPr>
          <p:cNvSpPr/>
          <p:nvPr/>
        </p:nvSpPr>
        <p:spPr>
          <a:xfrm>
            <a:off x="3551067" y="4678046"/>
            <a:ext cx="75815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- Nielsen</a:t>
            </a:r>
            <a:r>
              <a:rPr lang="en-US" sz="2400" b="1" dirty="0">
                <a:solidFill>
                  <a:srgbClr val="1B1464"/>
                </a:solidFill>
                <a:latin typeface="Helvetica" pitchFamily="2" charset="0"/>
              </a:rPr>
              <a:t> Measured </a:t>
            </a:r>
            <a:r>
              <a:rPr lang="en-US" sz="2400" b="1" u="sng" dirty="0">
                <a:solidFill>
                  <a:srgbClr val="00BFF2"/>
                </a:solidFill>
                <a:latin typeface="Helvetica" pitchFamily="2" charset="0"/>
              </a:rPr>
              <a:t>Declines in Streaming </a:t>
            </a:r>
            <a:r>
              <a:rPr lang="en-US" sz="2400" b="1" dirty="0">
                <a:solidFill>
                  <a:srgbClr val="1B1464"/>
                </a:solidFill>
                <a:latin typeface="Helvetica" pitchFamily="2" charset="0"/>
              </a:rPr>
              <a:t>Among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1B1464"/>
                </a:solidFill>
                <a:latin typeface="Helvetica" pitchFamily="2" charset="0"/>
              </a:rPr>
              <a:t>   </a:t>
            </a:r>
            <a:r>
              <a:rPr lang="en-US" sz="2400" b="1" i="1" dirty="0">
                <a:solidFill>
                  <a:srgbClr val="1B1464"/>
                </a:solidFill>
                <a:latin typeface="Helvetica" pitchFamily="2" charset="0"/>
              </a:rPr>
              <a:t>Young People </a:t>
            </a:r>
            <a:r>
              <a:rPr lang="en-US" sz="2400" b="1" dirty="0">
                <a:solidFill>
                  <a:srgbClr val="1B1464"/>
                </a:solidFill>
                <a:latin typeface="Helvetica" pitchFamily="2" charset="0"/>
              </a:rPr>
              <a:t>(18-34) During COVID…  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57A0051-0F0B-47C3-A1CB-743997028094}"/>
              </a:ext>
            </a:extLst>
          </p:cNvPr>
          <p:cNvGrpSpPr/>
          <p:nvPr/>
        </p:nvGrpSpPr>
        <p:grpSpPr>
          <a:xfrm>
            <a:off x="253906" y="139155"/>
            <a:ext cx="7257608" cy="3047106"/>
            <a:chOff x="84222" y="101446"/>
            <a:chExt cx="7257608" cy="3047106"/>
          </a:xfrm>
        </p:grpSpPr>
        <p:graphicFrame>
          <p:nvGraphicFramePr>
            <p:cNvPr id="8" name="Chart 7">
              <a:extLst>
                <a:ext uri="{FF2B5EF4-FFF2-40B4-BE49-F238E27FC236}">
                  <a16:creationId xmlns:a16="http://schemas.microsoft.com/office/drawing/2014/main" id="{42EDF03F-334E-4170-9A20-5CD1D05B0BD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669643039"/>
                </p:ext>
              </p:extLst>
            </p:nvPr>
          </p:nvGraphicFramePr>
          <p:xfrm>
            <a:off x="84222" y="1730159"/>
            <a:ext cx="7257608" cy="141839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9" name="Chart 8">
              <a:extLst>
                <a:ext uri="{FF2B5EF4-FFF2-40B4-BE49-F238E27FC236}">
                  <a16:creationId xmlns:a16="http://schemas.microsoft.com/office/drawing/2014/main" id="{C689A221-6F18-46F7-AA19-41760FC9EDB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752620688"/>
                </p:ext>
              </p:extLst>
            </p:nvPr>
          </p:nvGraphicFramePr>
          <p:xfrm>
            <a:off x="84222" y="101446"/>
            <a:ext cx="7257608" cy="162871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8991872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007C0E06-A025-6444-A897-359A6F2930C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526244" y="6519043"/>
            <a:ext cx="11708793" cy="350107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D79A3BA-44F7-4138-A0A8-3A12506A5005}"/>
              </a:ext>
            </a:extLst>
          </p:cNvPr>
          <p:cNvSpPr txBox="1">
            <a:spLocks/>
          </p:cNvSpPr>
          <p:nvPr/>
        </p:nvSpPr>
        <p:spPr>
          <a:xfrm>
            <a:off x="546751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ED9186F-5E83-4D49-830F-5289517B09DE}"/>
              </a:ext>
            </a:extLst>
          </p:cNvPr>
          <p:cNvSpPr/>
          <p:nvPr/>
        </p:nvSpPr>
        <p:spPr>
          <a:xfrm>
            <a:off x="526244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Further distribution is prohibited.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05B44BE4-E832-4213-B9BD-F72029607621}"/>
              </a:ext>
            </a:extLst>
          </p:cNvPr>
          <p:cNvGraphicFramePr/>
          <p:nvPr/>
        </p:nvGraphicFramePr>
        <p:xfrm>
          <a:off x="7767" y="1950775"/>
          <a:ext cx="12176465" cy="4187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1889D6A-B5DC-41A9-9B7A-307F9D71F106}"/>
              </a:ext>
            </a:extLst>
          </p:cNvPr>
          <p:cNvSpPr/>
          <p:nvPr/>
        </p:nvSpPr>
        <p:spPr>
          <a:xfrm>
            <a:off x="4482829" y="4566419"/>
            <a:ext cx="355519" cy="221911"/>
          </a:xfrm>
          <a:prstGeom prst="roundRect">
            <a:avLst/>
          </a:prstGeom>
          <a:solidFill>
            <a:srgbClr val="EBEAFA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8C963DB-6096-4F3D-ACBC-05BD818A452C}"/>
              </a:ext>
            </a:extLst>
          </p:cNvPr>
          <p:cNvSpPr txBox="1"/>
          <p:nvPr/>
        </p:nvSpPr>
        <p:spPr>
          <a:xfrm>
            <a:off x="4436298" y="4562347"/>
            <a:ext cx="48013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+7%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5DFFFD1D-B242-433C-8848-EB6E54629585}"/>
              </a:ext>
            </a:extLst>
          </p:cNvPr>
          <p:cNvSpPr/>
          <p:nvPr/>
        </p:nvSpPr>
        <p:spPr>
          <a:xfrm>
            <a:off x="5004741" y="4510599"/>
            <a:ext cx="355519" cy="221911"/>
          </a:xfrm>
          <a:prstGeom prst="roundRect">
            <a:avLst/>
          </a:prstGeom>
          <a:solidFill>
            <a:srgbClr val="EBEAFA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5E0D464-74BC-42DB-A9C5-4CA86EC220E0}"/>
              </a:ext>
            </a:extLst>
          </p:cNvPr>
          <p:cNvSpPr txBox="1"/>
          <p:nvPr/>
        </p:nvSpPr>
        <p:spPr>
          <a:xfrm>
            <a:off x="4906832" y="4494596"/>
            <a:ext cx="54796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+14%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7FD3FDE4-067B-45B3-834E-A5E68D63850C}"/>
              </a:ext>
            </a:extLst>
          </p:cNvPr>
          <p:cNvSpPr/>
          <p:nvPr/>
        </p:nvSpPr>
        <p:spPr>
          <a:xfrm>
            <a:off x="5459333" y="4436610"/>
            <a:ext cx="355519" cy="221911"/>
          </a:xfrm>
          <a:prstGeom prst="roundRect">
            <a:avLst/>
          </a:prstGeom>
          <a:solidFill>
            <a:srgbClr val="EBEAFA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36FCB8D-1311-4846-932E-C279E26E747C}"/>
              </a:ext>
            </a:extLst>
          </p:cNvPr>
          <p:cNvSpPr txBox="1"/>
          <p:nvPr/>
        </p:nvSpPr>
        <p:spPr>
          <a:xfrm>
            <a:off x="5371515" y="4432538"/>
            <a:ext cx="5479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+10%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72D08427-C7D0-4FEF-88AA-8760CF3F2B79}"/>
              </a:ext>
            </a:extLst>
          </p:cNvPr>
          <p:cNvSpPr/>
          <p:nvPr/>
        </p:nvSpPr>
        <p:spPr>
          <a:xfrm>
            <a:off x="5934113" y="4448889"/>
            <a:ext cx="355519" cy="221911"/>
          </a:xfrm>
          <a:prstGeom prst="roundRect">
            <a:avLst/>
          </a:prstGeom>
          <a:solidFill>
            <a:srgbClr val="EBEAFA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EC4E52E-9243-48B5-97C3-5935B3A88596}"/>
              </a:ext>
            </a:extLst>
          </p:cNvPr>
          <p:cNvSpPr txBox="1"/>
          <p:nvPr/>
        </p:nvSpPr>
        <p:spPr>
          <a:xfrm>
            <a:off x="5844240" y="4437859"/>
            <a:ext cx="5479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+5%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45B0B0E8-F126-4E7B-A12D-F8CB44EBF01D}"/>
              </a:ext>
            </a:extLst>
          </p:cNvPr>
          <p:cNvSpPr/>
          <p:nvPr/>
        </p:nvSpPr>
        <p:spPr>
          <a:xfrm>
            <a:off x="6342860" y="4401494"/>
            <a:ext cx="355519" cy="221911"/>
          </a:xfrm>
          <a:prstGeom prst="roundRect">
            <a:avLst/>
          </a:prstGeom>
          <a:solidFill>
            <a:srgbClr val="EBEAFA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1836955-9DCE-4298-83C0-F62867944540}"/>
              </a:ext>
            </a:extLst>
          </p:cNvPr>
          <p:cNvSpPr txBox="1"/>
          <p:nvPr/>
        </p:nvSpPr>
        <p:spPr>
          <a:xfrm>
            <a:off x="6305752" y="4397422"/>
            <a:ext cx="48013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+5%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8CBEE7B5-4C37-445D-9866-73E680170FC0}"/>
              </a:ext>
            </a:extLst>
          </p:cNvPr>
          <p:cNvSpPr/>
          <p:nvPr/>
        </p:nvSpPr>
        <p:spPr>
          <a:xfrm>
            <a:off x="6751451" y="4201998"/>
            <a:ext cx="355519" cy="221911"/>
          </a:xfrm>
          <a:prstGeom prst="roundRect">
            <a:avLst/>
          </a:prstGeom>
          <a:solidFill>
            <a:srgbClr val="EBEAFA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9E97091-3A2F-42E6-8062-1CC7F266FBC5}"/>
              </a:ext>
            </a:extLst>
          </p:cNvPr>
          <p:cNvSpPr txBox="1"/>
          <p:nvPr/>
        </p:nvSpPr>
        <p:spPr>
          <a:xfrm>
            <a:off x="6644116" y="4185995"/>
            <a:ext cx="54796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+35%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F3CB164F-61B6-47A7-972B-416DD1F9187F}"/>
              </a:ext>
            </a:extLst>
          </p:cNvPr>
          <p:cNvSpPr/>
          <p:nvPr/>
        </p:nvSpPr>
        <p:spPr>
          <a:xfrm>
            <a:off x="7187191" y="4146863"/>
            <a:ext cx="355519" cy="221911"/>
          </a:xfrm>
          <a:prstGeom prst="roundRect">
            <a:avLst/>
          </a:prstGeom>
          <a:solidFill>
            <a:srgbClr val="EBEAFA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84F6A3B-251F-4591-81CD-3B92875DCAB4}"/>
              </a:ext>
            </a:extLst>
          </p:cNvPr>
          <p:cNvSpPr txBox="1"/>
          <p:nvPr/>
        </p:nvSpPr>
        <p:spPr>
          <a:xfrm>
            <a:off x="7099374" y="4133364"/>
            <a:ext cx="5479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+54%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EC505144-FEEE-4150-A647-A424690D8BF6}"/>
              </a:ext>
            </a:extLst>
          </p:cNvPr>
          <p:cNvSpPr/>
          <p:nvPr/>
        </p:nvSpPr>
        <p:spPr>
          <a:xfrm>
            <a:off x="7652542" y="4262190"/>
            <a:ext cx="355519" cy="221911"/>
          </a:xfrm>
          <a:prstGeom prst="roundRect">
            <a:avLst/>
          </a:prstGeom>
          <a:solidFill>
            <a:srgbClr val="EBEAFA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EA5AA22-3E3C-41CB-818A-CE77E2496FF6}"/>
              </a:ext>
            </a:extLst>
          </p:cNvPr>
          <p:cNvSpPr txBox="1"/>
          <p:nvPr/>
        </p:nvSpPr>
        <p:spPr>
          <a:xfrm>
            <a:off x="7572096" y="4251160"/>
            <a:ext cx="5479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+32%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8A1C9F89-83A7-48BE-BE06-AF3A2DE88BDE}"/>
              </a:ext>
            </a:extLst>
          </p:cNvPr>
          <p:cNvSpPr/>
          <p:nvPr/>
        </p:nvSpPr>
        <p:spPr>
          <a:xfrm>
            <a:off x="8065967" y="4414809"/>
            <a:ext cx="355519" cy="221911"/>
          </a:xfrm>
          <a:prstGeom prst="roundRect">
            <a:avLst/>
          </a:prstGeom>
          <a:solidFill>
            <a:srgbClr val="EBEAFA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3666CB3-EC9C-4C9E-861D-1B51469C0709}"/>
              </a:ext>
            </a:extLst>
          </p:cNvPr>
          <p:cNvSpPr txBox="1"/>
          <p:nvPr/>
        </p:nvSpPr>
        <p:spPr>
          <a:xfrm>
            <a:off x="7977487" y="4398806"/>
            <a:ext cx="54796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+10%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7DEBCF31-BF88-4ABD-AE83-74DA6A77AC67}"/>
              </a:ext>
            </a:extLst>
          </p:cNvPr>
          <p:cNvSpPr/>
          <p:nvPr/>
        </p:nvSpPr>
        <p:spPr>
          <a:xfrm>
            <a:off x="8520560" y="4449808"/>
            <a:ext cx="355519" cy="221911"/>
          </a:xfrm>
          <a:prstGeom prst="roundRect">
            <a:avLst/>
          </a:prstGeom>
          <a:solidFill>
            <a:srgbClr val="EBEAFA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9D7CB4B-62AC-42AA-93FB-BC8D0011431F}"/>
              </a:ext>
            </a:extLst>
          </p:cNvPr>
          <p:cNvSpPr txBox="1"/>
          <p:nvPr/>
        </p:nvSpPr>
        <p:spPr>
          <a:xfrm>
            <a:off x="8423319" y="4436309"/>
            <a:ext cx="5479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+6%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BC72E96-72EA-4E97-9C3D-1441BD01503D}"/>
              </a:ext>
            </a:extLst>
          </p:cNvPr>
          <p:cNvSpPr/>
          <p:nvPr/>
        </p:nvSpPr>
        <p:spPr>
          <a:xfrm>
            <a:off x="8995338" y="4475001"/>
            <a:ext cx="355519" cy="221911"/>
          </a:xfrm>
          <a:prstGeom prst="roundRect">
            <a:avLst/>
          </a:prstGeom>
          <a:solidFill>
            <a:srgbClr val="EBEAFA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769C2FE-B906-4C7A-97F7-D904E9F06F40}"/>
              </a:ext>
            </a:extLst>
          </p:cNvPr>
          <p:cNvSpPr txBox="1"/>
          <p:nvPr/>
        </p:nvSpPr>
        <p:spPr>
          <a:xfrm>
            <a:off x="8924321" y="4463971"/>
            <a:ext cx="5479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+4%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0F9862F3-0796-4525-B19F-80801AA6F47F}"/>
              </a:ext>
            </a:extLst>
          </p:cNvPr>
          <p:cNvSpPr/>
          <p:nvPr/>
        </p:nvSpPr>
        <p:spPr>
          <a:xfrm>
            <a:off x="9410156" y="4548469"/>
            <a:ext cx="355519" cy="221911"/>
          </a:xfrm>
          <a:prstGeom prst="roundRect">
            <a:avLst/>
          </a:prstGeom>
          <a:solidFill>
            <a:srgbClr val="EBEAFA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4E857B9-F039-40F4-A277-131ABF928402}"/>
              </a:ext>
            </a:extLst>
          </p:cNvPr>
          <p:cNvSpPr txBox="1"/>
          <p:nvPr/>
        </p:nvSpPr>
        <p:spPr>
          <a:xfrm>
            <a:off x="9321675" y="4532466"/>
            <a:ext cx="54796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-4%</a:t>
            </a: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9E60D667-DBB4-432F-869E-71885A664660}"/>
              </a:ext>
            </a:extLst>
          </p:cNvPr>
          <p:cNvSpPr/>
          <p:nvPr/>
        </p:nvSpPr>
        <p:spPr>
          <a:xfrm>
            <a:off x="9845894" y="4531856"/>
            <a:ext cx="355519" cy="221911"/>
          </a:xfrm>
          <a:prstGeom prst="roundRect">
            <a:avLst/>
          </a:prstGeom>
          <a:solidFill>
            <a:srgbClr val="EBEAFA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4E9D7B6-99AF-4D9F-9A7C-B94C37D7B600}"/>
              </a:ext>
            </a:extLst>
          </p:cNvPr>
          <p:cNvSpPr txBox="1"/>
          <p:nvPr/>
        </p:nvSpPr>
        <p:spPr>
          <a:xfrm>
            <a:off x="9748651" y="4518357"/>
            <a:ext cx="5479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-2%</a:t>
            </a:r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8A549428-A4F2-4B50-B1D9-59B6FA82A9A2}"/>
              </a:ext>
            </a:extLst>
          </p:cNvPr>
          <p:cNvSpPr/>
          <p:nvPr/>
        </p:nvSpPr>
        <p:spPr>
          <a:xfrm>
            <a:off x="10273538" y="4468700"/>
            <a:ext cx="355519" cy="221911"/>
          </a:xfrm>
          <a:prstGeom prst="roundRect">
            <a:avLst/>
          </a:prstGeom>
          <a:solidFill>
            <a:srgbClr val="EBEAFA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451744B-A338-476B-92D0-0857594158A5}"/>
              </a:ext>
            </a:extLst>
          </p:cNvPr>
          <p:cNvSpPr txBox="1"/>
          <p:nvPr/>
        </p:nvSpPr>
        <p:spPr>
          <a:xfrm>
            <a:off x="10183666" y="4457670"/>
            <a:ext cx="5479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-5%</a:t>
            </a:r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650A2674-BB99-4C6F-8FC5-E221E42D80D7}"/>
              </a:ext>
            </a:extLst>
          </p:cNvPr>
          <p:cNvSpPr/>
          <p:nvPr/>
        </p:nvSpPr>
        <p:spPr>
          <a:xfrm>
            <a:off x="10767792" y="4468887"/>
            <a:ext cx="355519" cy="221911"/>
          </a:xfrm>
          <a:prstGeom prst="roundRect">
            <a:avLst/>
          </a:prstGeom>
          <a:solidFill>
            <a:srgbClr val="EBEAFA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D6F5EF5-B6FA-4499-8EA2-CD584C736068}"/>
              </a:ext>
            </a:extLst>
          </p:cNvPr>
          <p:cNvSpPr txBox="1"/>
          <p:nvPr/>
        </p:nvSpPr>
        <p:spPr>
          <a:xfrm>
            <a:off x="10688736" y="4452884"/>
            <a:ext cx="54796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-4%</a:t>
            </a:r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99953D5F-945C-445C-9AF7-181F60D5F81A}"/>
              </a:ext>
            </a:extLst>
          </p:cNvPr>
          <p:cNvSpPr/>
          <p:nvPr/>
        </p:nvSpPr>
        <p:spPr>
          <a:xfrm>
            <a:off x="11203530" y="4452274"/>
            <a:ext cx="355519" cy="221911"/>
          </a:xfrm>
          <a:prstGeom prst="roundRect">
            <a:avLst/>
          </a:prstGeom>
          <a:solidFill>
            <a:srgbClr val="EBEAFA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5BA7736-A40C-497A-A97D-6202422A5583}"/>
              </a:ext>
            </a:extLst>
          </p:cNvPr>
          <p:cNvSpPr txBox="1"/>
          <p:nvPr/>
        </p:nvSpPr>
        <p:spPr>
          <a:xfrm>
            <a:off x="11125141" y="4438775"/>
            <a:ext cx="5479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-7%</a:t>
            </a:r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C87A35BF-8BEB-4AC5-8AF5-8A81D3D0B6EF}"/>
              </a:ext>
            </a:extLst>
          </p:cNvPr>
          <p:cNvSpPr/>
          <p:nvPr/>
        </p:nvSpPr>
        <p:spPr>
          <a:xfrm>
            <a:off x="11621747" y="4389700"/>
            <a:ext cx="355519" cy="221911"/>
          </a:xfrm>
          <a:prstGeom prst="roundRect">
            <a:avLst/>
          </a:prstGeom>
          <a:solidFill>
            <a:srgbClr val="EBEAFA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811AFBC-0694-42A5-8097-3405B9A3E12C}"/>
              </a:ext>
            </a:extLst>
          </p:cNvPr>
          <p:cNvSpPr txBox="1"/>
          <p:nvPr/>
        </p:nvSpPr>
        <p:spPr>
          <a:xfrm>
            <a:off x="11550730" y="4378670"/>
            <a:ext cx="5479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-5%</a:t>
            </a: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67DE5AE1-CDAA-4ED1-842A-AC9A56C6F7E6}"/>
              </a:ext>
            </a:extLst>
          </p:cNvPr>
          <p:cNvSpPr/>
          <p:nvPr/>
        </p:nvSpPr>
        <p:spPr>
          <a:xfrm>
            <a:off x="8202915" y="2497228"/>
            <a:ext cx="355519" cy="221911"/>
          </a:xfrm>
          <a:prstGeom prst="roundRect">
            <a:avLst/>
          </a:prstGeom>
          <a:solidFill>
            <a:srgbClr val="EBEAFA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C9F3543-E38E-4CB8-BD60-7F4C8DB9BD0D}"/>
              </a:ext>
            </a:extLst>
          </p:cNvPr>
          <p:cNvSpPr txBox="1"/>
          <p:nvPr/>
        </p:nvSpPr>
        <p:spPr>
          <a:xfrm>
            <a:off x="8146956" y="2483729"/>
            <a:ext cx="48013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217EB1-8585-4BB4-9C6C-556F32F33F47}"/>
              </a:ext>
            </a:extLst>
          </p:cNvPr>
          <p:cNvSpPr txBox="1"/>
          <p:nvPr/>
        </p:nvSpPr>
        <p:spPr>
          <a:xfrm>
            <a:off x="8599102" y="2452950"/>
            <a:ext cx="18016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=YoY SUT Change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735D0F8-3DB5-402E-A037-50A24D477A52}"/>
              </a:ext>
            </a:extLst>
          </p:cNvPr>
          <p:cNvSpPr txBox="1"/>
          <p:nvPr/>
        </p:nvSpPr>
        <p:spPr>
          <a:xfrm>
            <a:off x="546750" y="6320033"/>
            <a:ext cx="57118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Nielsen PUT-SUT-TUT Tracker, Oct ’18 – Feb ’21, P18-34, Total Day, based on calendar months.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75FE752-448D-4E95-9285-A12BBD501F32}"/>
              </a:ext>
            </a:extLst>
          </p:cNvPr>
          <p:cNvSpPr/>
          <p:nvPr/>
        </p:nvSpPr>
        <p:spPr>
          <a:xfrm>
            <a:off x="9308587" y="4063694"/>
            <a:ext cx="2803776" cy="216077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0D3A715-FB61-4838-9AF8-1C6A8E108EDF}"/>
              </a:ext>
            </a:extLst>
          </p:cNvPr>
          <p:cNvSpPr/>
          <p:nvPr/>
        </p:nvSpPr>
        <p:spPr>
          <a:xfrm>
            <a:off x="228908" y="141085"/>
            <a:ext cx="118469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The Pink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D555B3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“SUT”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Line Reports a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Decline in Streaming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on TV Among Adults 18-34 Over the Last Six Months… While All Other Major &amp; Credible Sources Report the Opposite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(Obvious)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Continued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D555B3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Rise in TV Streaming:  </a:t>
            </a:r>
          </a:p>
        </p:txBody>
      </p:sp>
    </p:spTree>
    <p:extLst>
      <p:ext uri="{BB962C8B-B14F-4D97-AF65-F5344CB8AC3E}">
        <p14:creationId xmlns:p14="http://schemas.microsoft.com/office/powerpoint/2010/main" val="2060203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8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6DE70670-AFCC-449D-9E41-55F714632F6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201A62"/>
              </a:clrFrom>
              <a:clrTo>
                <a:srgbClr val="201A62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11696" y="0"/>
            <a:ext cx="5080304" cy="2957804"/>
          </a:xfrm>
          <a:prstGeom prst="rect">
            <a:avLst/>
          </a:prstGeom>
        </p:spPr>
      </p:pic>
      <p:sp>
        <p:nvSpPr>
          <p:cNvPr id="7" name="Rectangle 6">
            <a:hlinkClick r:id="" action="ppaction://noaction"/>
            <a:extLst>
              <a:ext uri="{FF2B5EF4-FFF2-40B4-BE49-F238E27FC236}">
                <a16:creationId xmlns:a16="http://schemas.microsoft.com/office/drawing/2014/main" id="{31D8E553-2A4C-4EDA-99DE-08D3893F3FFC}"/>
              </a:ext>
            </a:extLst>
          </p:cNvPr>
          <p:cNvSpPr/>
          <p:nvPr/>
        </p:nvSpPr>
        <p:spPr>
          <a:xfrm>
            <a:off x="424206" y="2756409"/>
            <a:ext cx="1169921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May 2021 Update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The Immediate Effects of Nielsen’s</a:t>
            </a:r>
            <a:r>
              <a:rPr lang="en-US" sz="2800" b="1" dirty="0">
                <a:solidFill>
                  <a:srgbClr val="00BFF2"/>
                </a:solidFill>
                <a:latin typeface="Helvetica" pitchFamily="2" charset="0"/>
              </a:rPr>
              <a:t> Return to In-Field Maintenance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62FE781-3506-49E8-9C5C-74F89B6078DD}"/>
              </a:ext>
            </a:extLst>
          </p:cNvPr>
          <p:cNvSpPr/>
          <p:nvPr/>
        </p:nvSpPr>
        <p:spPr>
          <a:xfrm>
            <a:off x="3685881" y="4591219"/>
            <a:ext cx="5024486" cy="1724740"/>
          </a:xfrm>
          <a:prstGeom prst="rect">
            <a:avLst/>
          </a:prstGeom>
          <a:noFill/>
          <a:ln w="19050">
            <a:solidFill>
              <a:srgbClr val="1B14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9,400 homes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requiring in-person maintenance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as of 4/22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-4,681 have completed work (50%)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    -3,625: maintenance performed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    -582: temporarily removed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    -474: removed from sample</a:t>
            </a:r>
          </a:p>
        </p:txBody>
      </p:sp>
    </p:spTree>
    <p:extLst>
      <p:ext uri="{BB962C8B-B14F-4D97-AF65-F5344CB8AC3E}">
        <p14:creationId xmlns:p14="http://schemas.microsoft.com/office/powerpoint/2010/main" val="573395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007C0E06-A025-6444-A897-359A6F2930C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526244" y="6519043"/>
            <a:ext cx="11708793" cy="350107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D79A3BA-44F7-4138-A0A8-3A12506A5005}"/>
              </a:ext>
            </a:extLst>
          </p:cNvPr>
          <p:cNvSpPr txBox="1">
            <a:spLocks/>
          </p:cNvSpPr>
          <p:nvPr/>
        </p:nvSpPr>
        <p:spPr>
          <a:xfrm>
            <a:off x="546751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ED9186F-5E83-4D49-830F-5289517B09DE}"/>
              </a:ext>
            </a:extLst>
          </p:cNvPr>
          <p:cNvSpPr/>
          <p:nvPr/>
        </p:nvSpPr>
        <p:spPr>
          <a:xfrm>
            <a:off x="526244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Further distribution is prohibited.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2E6ACFD-0DA1-4635-93A5-BCDE12E93937}"/>
              </a:ext>
            </a:extLst>
          </p:cNvPr>
          <p:cNvSpPr/>
          <p:nvPr/>
        </p:nvSpPr>
        <p:spPr>
          <a:xfrm>
            <a:off x="142043" y="194556"/>
            <a:ext cx="1204995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TUT weekly reach began to quickly recover in April once Nielsen returned to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in-field maintenance for their TV panel – and is at its highest level in the last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10 months (June ‘20)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EED4A9-6513-49B7-8A99-00AC0EFB2886}"/>
              </a:ext>
            </a:extLst>
          </p:cNvPr>
          <p:cNvSpPr txBox="1"/>
          <p:nvPr/>
        </p:nvSpPr>
        <p:spPr>
          <a:xfrm>
            <a:off x="526244" y="6312712"/>
            <a:ext cx="116077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Nielsen R&amp;F Time Period Report, Live+7, Total Day, P2+. Viewing Source: Total Use of Television. Time period: w/o 12/31/18 – w/o 4/19/21. The numbers on the horizontal axis represent the week # of the appropriate calendar year.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F089482E-F43D-407E-8F5D-C1C589E6D8F2}"/>
              </a:ext>
            </a:extLst>
          </p:cNvPr>
          <p:cNvGraphicFramePr/>
          <p:nvPr/>
        </p:nvGraphicFramePr>
        <p:xfrm>
          <a:off x="337347" y="2503504"/>
          <a:ext cx="11687275" cy="3624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E49FE1C-5211-4425-A52D-2BEA1CD5C23D}"/>
              </a:ext>
            </a:extLst>
          </p:cNvPr>
          <p:cNvSpPr txBox="1"/>
          <p:nvPr/>
        </p:nvSpPr>
        <p:spPr>
          <a:xfrm>
            <a:off x="337347" y="1592639"/>
            <a:ext cx="116872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0" i="0" u="none" strike="noStrike" kern="1200" spc="0" baseline="0">
                <a:solidFill>
                  <a:srgbClr val="1F1A62"/>
                </a:solidFill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Weekly Reach (000), Total Use of Television (TUT), P2+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0" i="0" u="none" strike="noStrike" kern="1200" spc="0" baseline="0">
                <a:solidFill>
                  <a:srgbClr val="1F1A62"/>
                </a:solidFill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CY 2019 – YTD 2021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Open Sans" panose="020B0606030504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72282CB-C52F-42D2-9EC2-EF5551A9D4DB}"/>
              </a:ext>
            </a:extLst>
          </p:cNvPr>
          <p:cNvCxnSpPr>
            <a:cxnSpLocks/>
          </p:cNvCxnSpPr>
          <p:nvPr/>
        </p:nvCxnSpPr>
        <p:spPr>
          <a:xfrm flipV="1">
            <a:off x="5479995" y="2146637"/>
            <a:ext cx="0" cy="398180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58D0611-DAD9-49EF-8DEE-56E429400F83}"/>
              </a:ext>
            </a:extLst>
          </p:cNvPr>
          <p:cNvCxnSpPr>
            <a:cxnSpLocks/>
          </p:cNvCxnSpPr>
          <p:nvPr/>
        </p:nvCxnSpPr>
        <p:spPr>
          <a:xfrm flipV="1">
            <a:off x="10335104" y="2146637"/>
            <a:ext cx="0" cy="399216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94FE950-5984-439C-875C-02A465A17BA5}"/>
              </a:ext>
            </a:extLst>
          </p:cNvPr>
          <p:cNvCxnSpPr>
            <a:cxnSpLocks/>
          </p:cNvCxnSpPr>
          <p:nvPr/>
        </p:nvCxnSpPr>
        <p:spPr>
          <a:xfrm flipH="1">
            <a:off x="452761" y="2555232"/>
            <a:ext cx="11571861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B918281-6519-4B61-BB38-F687CD19F78B}"/>
              </a:ext>
            </a:extLst>
          </p:cNvPr>
          <p:cNvSpPr txBox="1"/>
          <p:nvPr/>
        </p:nvSpPr>
        <p:spPr>
          <a:xfrm>
            <a:off x="603312" y="2274846"/>
            <a:ext cx="4857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2019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FEE9012-793A-4BB8-AE16-7AE645CFE4E7}"/>
              </a:ext>
            </a:extLst>
          </p:cNvPr>
          <p:cNvSpPr txBox="1"/>
          <p:nvPr/>
        </p:nvSpPr>
        <p:spPr>
          <a:xfrm>
            <a:off x="5475604" y="2267449"/>
            <a:ext cx="4857829" cy="284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18DB13D-1D46-4273-ACFC-5D8BE2978691}"/>
              </a:ext>
            </a:extLst>
          </p:cNvPr>
          <p:cNvSpPr txBox="1"/>
          <p:nvPr/>
        </p:nvSpPr>
        <p:spPr>
          <a:xfrm>
            <a:off x="10335103" y="2276325"/>
            <a:ext cx="1668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6515D4E-F283-409B-8FC7-9E8F2B3F29FD}"/>
              </a:ext>
            </a:extLst>
          </p:cNvPr>
          <p:cNvSpPr txBox="1"/>
          <p:nvPr/>
        </p:nvSpPr>
        <p:spPr>
          <a:xfrm rot="16200000">
            <a:off x="-1410687" y="4119632"/>
            <a:ext cx="319912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Weekly Reach (000) (1 min)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7563B24-B295-432A-82CF-22152CB80771}"/>
              </a:ext>
            </a:extLst>
          </p:cNvPr>
          <p:cNvCxnSpPr>
            <a:cxnSpLocks/>
          </p:cNvCxnSpPr>
          <p:nvPr/>
        </p:nvCxnSpPr>
        <p:spPr>
          <a:xfrm flipV="1">
            <a:off x="11519554" y="3129699"/>
            <a:ext cx="0" cy="2998744"/>
          </a:xfrm>
          <a:prstGeom prst="line">
            <a:avLst/>
          </a:prstGeom>
          <a:ln w="19050">
            <a:solidFill>
              <a:srgbClr val="ED3C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525DE793-E38A-4F35-9911-D54122E91416}"/>
              </a:ext>
            </a:extLst>
          </p:cNvPr>
          <p:cNvSpPr txBox="1"/>
          <p:nvPr/>
        </p:nvSpPr>
        <p:spPr>
          <a:xfrm>
            <a:off x="10878533" y="2592370"/>
            <a:ext cx="125957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Return to in-field maintenance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(w/o 3/22)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84030FA-5CF0-4696-8CA5-F0AA1E52B2AA}"/>
              </a:ext>
            </a:extLst>
          </p:cNvPr>
          <p:cNvCxnSpPr>
            <a:cxnSpLocks/>
          </p:cNvCxnSpPr>
          <p:nvPr/>
        </p:nvCxnSpPr>
        <p:spPr>
          <a:xfrm flipV="1">
            <a:off x="6506067" y="2922309"/>
            <a:ext cx="0" cy="3216490"/>
          </a:xfrm>
          <a:prstGeom prst="line">
            <a:avLst/>
          </a:prstGeom>
          <a:ln w="19050">
            <a:solidFill>
              <a:srgbClr val="ED3C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DF05223E-BDB8-404F-A496-70C726B253EC}"/>
              </a:ext>
            </a:extLst>
          </p:cNvPr>
          <p:cNvSpPr txBox="1"/>
          <p:nvPr/>
        </p:nvSpPr>
        <p:spPr>
          <a:xfrm>
            <a:off x="5744305" y="2624695"/>
            <a:ext cx="15143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COVID impact begins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212DF1B-F0EB-403A-8B30-198C670E67FA}"/>
              </a:ext>
            </a:extLst>
          </p:cNvPr>
          <p:cNvCxnSpPr>
            <a:cxnSpLocks/>
          </p:cNvCxnSpPr>
          <p:nvPr/>
        </p:nvCxnSpPr>
        <p:spPr>
          <a:xfrm>
            <a:off x="702365" y="3981255"/>
            <a:ext cx="11301733" cy="0"/>
          </a:xfrm>
          <a:prstGeom prst="line">
            <a:avLst/>
          </a:prstGeom>
          <a:ln w="19050">
            <a:solidFill>
              <a:srgbClr val="4EBE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D3A151DB-A154-4507-944B-50A4137A61C7}"/>
              </a:ext>
            </a:extLst>
          </p:cNvPr>
          <p:cNvSpPr/>
          <p:nvPr/>
        </p:nvSpPr>
        <p:spPr>
          <a:xfrm>
            <a:off x="10341206" y="1112728"/>
            <a:ext cx="1793594" cy="944839"/>
          </a:xfrm>
          <a:prstGeom prst="rect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9,400 homes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requiring in-person maintenance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as of 4/22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-4,681 have completed work (50%)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    -3,625: maintenance performed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    -582: temporarily removed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    -474: removed from sample</a:t>
            </a:r>
          </a:p>
        </p:txBody>
      </p:sp>
    </p:spTree>
    <p:extLst>
      <p:ext uri="{BB962C8B-B14F-4D97-AF65-F5344CB8AC3E}">
        <p14:creationId xmlns:p14="http://schemas.microsoft.com/office/powerpoint/2010/main" val="2322467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8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6DE70670-AFCC-449D-9E41-55F714632F6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201A62"/>
              </a:clrFrom>
              <a:clrTo>
                <a:srgbClr val="201A62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11696" y="0"/>
            <a:ext cx="5080304" cy="2957804"/>
          </a:xfrm>
          <a:prstGeom prst="rect">
            <a:avLst/>
          </a:prstGeom>
        </p:spPr>
      </p:pic>
      <p:sp>
        <p:nvSpPr>
          <p:cNvPr id="7" name="Rectangle 6">
            <a:hlinkClick r:id="" action="ppaction://noaction"/>
            <a:extLst>
              <a:ext uri="{FF2B5EF4-FFF2-40B4-BE49-F238E27FC236}">
                <a16:creationId xmlns:a16="http://schemas.microsoft.com/office/drawing/2014/main" id="{31D8E553-2A4C-4EDA-99DE-08D3893F3FFC}"/>
              </a:ext>
            </a:extLst>
          </p:cNvPr>
          <p:cNvSpPr/>
          <p:nvPr/>
        </p:nvSpPr>
        <p:spPr>
          <a:xfrm>
            <a:off x="424206" y="3340871"/>
            <a:ext cx="116232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Nielsen’s TV Measurement Defects and Systemic Under-Counting During COVID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b="1" dirty="0">
              <a:solidFill>
                <a:srgbClr val="00BFF2"/>
              </a:solidFill>
              <a:latin typeface="Helvetica" pitchFamily="2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Original issuance – 4/9/21</a:t>
            </a:r>
          </a:p>
        </p:txBody>
      </p:sp>
    </p:spTree>
    <p:extLst>
      <p:ext uri="{BB962C8B-B14F-4D97-AF65-F5344CB8AC3E}">
        <p14:creationId xmlns:p14="http://schemas.microsoft.com/office/powerpoint/2010/main" val="513841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8C88E02-F6D0-44F0-B46B-CFF324F72288}"/>
              </a:ext>
            </a:extLst>
          </p:cNvPr>
          <p:cNvSpPr/>
          <p:nvPr/>
        </p:nvSpPr>
        <p:spPr>
          <a:xfrm>
            <a:off x="0" y="169616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07C0E06-A025-6444-A897-359A6F2930C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526244" y="6519043"/>
            <a:ext cx="11708793" cy="350107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CBDB492-9443-3D4A-8E9D-B3CECB95DCD7}"/>
              </a:ext>
            </a:extLst>
          </p:cNvPr>
          <p:cNvSpPr/>
          <p:nvPr/>
        </p:nvSpPr>
        <p:spPr>
          <a:xfrm>
            <a:off x="172531" y="113638"/>
            <a:ext cx="119277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srgbClr val="1F1A62"/>
                </a:solidFill>
                <a:latin typeface="Helvetica" pitchFamily="2" charset="0"/>
              </a:rPr>
              <a:t>Background: A COVID Causality in Nielsen Accuracy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srgbClr val="1F1A62"/>
                </a:solidFill>
                <a:latin typeface="Helvetica" pitchFamily="2" charset="0"/>
              </a:rPr>
              <a:t>….That </a:t>
            </a:r>
            <a:r>
              <a:rPr lang="en-US" sz="2800" b="1" i="1" dirty="0">
                <a:solidFill>
                  <a:srgbClr val="00BFF2"/>
                </a:solidFill>
                <a:latin typeface="Helvetica" pitchFamily="2" charset="0"/>
              </a:rPr>
              <a:t>Should</a:t>
            </a:r>
            <a:r>
              <a:rPr lang="en-US" sz="2800" b="1" dirty="0">
                <a:solidFill>
                  <a:srgbClr val="00BFF2"/>
                </a:solidFill>
                <a:latin typeface="Helvetica" pitchFamily="2" charset="0"/>
              </a:rPr>
              <a:t> Have Been Avoided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D79A3BA-44F7-4138-A0A8-3A12506A5005}"/>
              </a:ext>
            </a:extLst>
          </p:cNvPr>
          <p:cNvSpPr txBox="1">
            <a:spLocks/>
          </p:cNvSpPr>
          <p:nvPr/>
        </p:nvSpPr>
        <p:spPr>
          <a:xfrm>
            <a:off x="546751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9" name="Rectangle 8">
            <a:hlinkClick r:id="" action="ppaction://noaction"/>
            <a:extLst>
              <a:ext uri="{FF2B5EF4-FFF2-40B4-BE49-F238E27FC236}">
                <a16:creationId xmlns:a16="http://schemas.microsoft.com/office/drawing/2014/main" id="{6864DC73-44CE-4EDC-9D88-84263AE901D2}"/>
              </a:ext>
            </a:extLst>
          </p:cNvPr>
          <p:cNvSpPr/>
          <p:nvPr/>
        </p:nvSpPr>
        <p:spPr>
          <a:xfrm>
            <a:off x="172531" y="2043740"/>
            <a:ext cx="116347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 Degree of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Declines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in </a:t>
            </a:r>
            <a:r>
              <a:rPr lang="en-US" sz="2000" b="1" dirty="0">
                <a:solidFill>
                  <a:srgbClr val="1B1464"/>
                </a:solidFill>
                <a:latin typeface="Helvetica" pitchFamily="2" charset="0"/>
              </a:rPr>
              <a:t>TV viewing segments are </a:t>
            </a:r>
            <a:r>
              <a:rPr lang="en-US" sz="2000" b="1" dirty="0">
                <a:solidFill>
                  <a:srgbClr val="D555B3"/>
                </a:solidFill>
                <a:latin typeface="Helvetica" pitchFamily="2" charset="0"/>
              </a:rPr>
              <a:t>expected &amp; understood </a:t>
            </a:r>
            <a:r>
              <a:rPr lang="en-US" sz="2000" b="1" dirty="0">
                <a:solidFill>
                  <a:srgbClr val="1B1464"/>
                </a:solidFill>
                <a:latin typeface="Helvetica" pitchFamily="2" charset="0"/>
              </a:rPr>
              <a:t>- The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Multiscreen TV Business Has Been Creating and Championing New Video Options for Many Successive Qtrs.    </a:t>
            </a:r>
          </a:p>
        </p:txBody>
      </p:sp>
      <p:sp>
        <p:nvSpPr>
          <p:cNvPr id="7" name="Rectangle 6">
            <a:hlinkClick r:id="" action="ppaction://noaction"/>
            <a:extLst>
              <a:ext uri="{FF2B5EF4-FFF2-40B4-BE49-F238E27FC236}">
                <a16:creationId xmlns:a16="http://schemas.microsoft.com/office/drawing/2014/main" id="{072CE239-0B06-48D3-ACE4-6BD4A5151BC3}"/>
              </a:ext>
            </a:extLst>
          </p:cNvPr>
          <p:cNvSpPr/>
          <p:nvPr/>
        </p:nvSpPr>
        <p:spPr>
          <a:xfrm>
            <a:off x="172531" y="2959619"/>
            <a:ext cx="116347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1" dirty="0">
                <a:solidFill>
                  <a:srgbClr val="1B1464"/>
                </a:solidFill>
                <a:latin typeface="Helvetica" pitchFamily="2" charset="0"/>
              </a:rPr>
              <a:t>The Challenge: No visibility into what are the </a:t>
            </a:r>
            <a:r>
              <a:rPr lang="en-US" sz="2000" b="1" dirty="0">
                <a:solidFill>
                  <a:srgbClr val="00BFF2"/>
                </a:solidFill>
                <a:latin typeface="Helvetica" pitchFamily="2" charset="0"/>
              </a:rPr>
              <a:t>actual declines </a:t>
            </a:r>
            <a:r>
              <a:rPr lang="en-US" sz="2000" b="1" dirty="0">
                <a:solidFill>
                  <a:srgbClr val="1B1464"/>
                </a:solidFill>
                <a:latin typeface="Helvetica" pitchFamily="2" charset="0"/>
              </a:rPr>
              <a:t>vs. the </a:t>
            </a:r>
            <a:r>
              <a:rPr lang="en-US" sz="2000" b="1" dirty="0">
                <a:solidFill>
                  <a:srgbClr val="D555B3"/>
                </a:solidFill>
                <a:latin typeface="Helvetica" pitchFamily="2" charset="0"/>
              </a:rPr>
              <a:t>exaggerated declines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D555B3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0" name="Rectangle 9">
            <a:hlinkClick r:id="" action="ppaction://noaction"/>
            <a:extLst>
              <a:ext uri="{FF2B5EF4-FFF2-40B4-BE49-F238E27FC236}">
                <a16:creationId xmlns:a16="http://schemas.microsoft.com/office/drawing/2014/main" id="{A903D516-B8D8-4CF4-9262-A0534A3E7CD3}"/>
              </a:ext>
            </a:extLst>
          </p:cNvPr>
          <p:cNvSpPr/>
          <p:nvPr/>
        </p:nvSpPr>
        <p:spPr>
          <a:xfrm>
            <a:off x="172531" y="3982381"/>
            <a:ext cx="116347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Nielsen’s 11-month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suspension of in-home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panel responsibilities is an outlier…    </a:t>
            </a:r>
          </a:p>
        </p:txBody>
      </p:sp>
      <p:sp>
        <p:nvSpPr>
          <p:cNvPr id="13" name="Rectangle 12">
            <a:hlinkClick r:id="" action="ppaction://noaction"/>
            <a:extLst>
              <a:ext uri="{FF2B5EF4-FFF2-40B4-BE49-F238E27FC236}">
                <a16:creationId xmlns:a16="http://schemas.microsoft.com/office/drawing/2014/main" id="{117E3C8F-21C0-40BE-BC18-197BCDD83A98}"/>
              </a:ext>
            </a:extLst>
          </p:cNvPr>
          <p:cNvSpPr/>
          <p:nvPr/>
        </p:nvSpPr>
        <p:spPr>
          <a:xfrm>
            <a:off x="172530" y="4688123"/>
            <a:ext cx="120194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1" dirty="0">
                <a:solidFill>
                  <a:srgbClr val="1B1464"/>
                </a:solidFill>
                <a:latin typeface="Helvetica" pitchFamily="2" charset="0"/>
              </a:rPr>
              <a:t>TV MVPDS among the many in-home centric businesses that </a:t>
            </a:r>
            <a:r>
              <a:rPr lang="en-US" sz="2000" b="1" dirty="0">
                <a:solidFill>
                  <a:srgbClr val="D555B3"/>
                </a:solidFill>
                <a:latin typeface="Helvetica" pitchFamily="2" charset="0"/>
              </a:rPr>
              <a:t>returned in-home quickly &amp; safely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D555B3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4" name="Rectangle 13">
            <a:hlinkClick r:id="" action="ppaction://noaction"/>
            <a:extLst>
              <a:ext uri="{FF2B5EF4-FFF2-40B4-BE49-F238E27FC236}">
                <a16:creationId xmlns:a16="http://schemas.microsoft.com/office/drawing/2014/main" id="{0EAFAFD0-F9B8-4AA2-A4D9-FEF0FA089594}"/>
              </a:ext>
            </a:extLst>
          </p:cNvPr>
          <p:cNvSpPr/>
          <p:nvPr/>
        </p:nvSpPr>
        <p:spPr>
          <a:xfrm>
            <a:off x="172530" y="5357964"/>
            <a:ext cx="120194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1" dirty="0">
                <a:solidFill>
                  <a:srgbClr val="1B1464"/>
                </a:solidFill>
                <a:latin typeface="Helvetica" pitchFamily="2" charset="0"/>
              </a:rPr>
              <a:t>TV programmers returned to (more costly) production as soon as it was possible – safely </a:t>
            </a:r>
            <a:r>
              <a:rPr lang="en-US" sz="2000" b="1" dirty="0">
                <a:solidFill>
                  <a:srgbClr val="D555B3"/>
                </a:solidFill>
                <a:latin typeface="Helvetica" pitchFamily="2" charset="0"/>
              </a:rPr>
              <a:t>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D555B3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4301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8C88E02-F6D0-44F0-B46B-CFF324F72288}"/>
              </a:ext>
            </a:extLst>
          </p:cNvPr>
          <p:cNvSpPr/>
          <p:nvPr/>
        </p:nvSpPr>
        <p:spPr>
          <a:xfrm>
            <a:off x="0" y="169616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07C0E06-A025-6444-A897-359A6F2930C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526244" y="6519043"/>
            <a:ext cx="11708793" cy="350107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D79A3BA-44F7-4138-A0A8-3A12506A5005}"/>
              </a:ext>
            </a:extLst>
          </p:cNvPr>
          <p:cNvSpPr txBox="1">
            <a:spLocks/>
          </p:cNvSpPr>
          <p:nvPr/>
        </p:nvSpPr>
        <p:spPr>
          <a:xfrm>
            <a:off x="546751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FB78173-142B-41DE-9A9E-36F52105FB90}"/>
              </a:ext>
            </a:extLst>
          </p:cNvPr>
          <p:cNvSpPr txBox="1"/>
          <p:nvPr/>
        </p:nvSpPr>
        <p:spPr>
          <a:xfrm>
            <a:off x="126214" y="2049135"/>
            <a:ext cx="12020365" cy="2759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lang="en-US" sz="2000" dirty="0">
                <a:solidFill>
                  <a:srgbClr val="1B1464"/>
                </a:solidFill>
                <a:latin typeface="Helvetica" panose="020B0403020202020204" pitchFamily="34" charset="0"/>
              </a:rPr>
              <a:t>TV Networks urging Nielsen to get back into homes to protect the panel sample - </a:t>
            </a:r>
            <a:r>
              <a:rPr lang="en-US" sz="2000" b="1" dirty="0">
                <a:solidFill>
                  <a:srgbClr val="00BFF2"/>
                </a:solidFill>
                <a:latin typeface="Helvetica" panose="020B0403020202020204" pitchFamily="34" charset="0"/>
              </a:rPr>
              <a:t>Summer 2020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TV Networks bring Nielsen significant concerns on depleted sample &amp; data effects - </a:t>
            </a:r>
            <a:r>
              <a:rPr lang="en-US" sz="2000" b="1" dirty="0">
                <a:solidFill>
                  <a:srgbClr val="00BFF2"/>
                </a:solidFill>
                <a:latin typeface="Helvetica" panose="020B0403020202020204" pitchFamily="34" charset="0"/>
              </a:rPr>
              <a:t>February ‘21</a:t>
            </a:r>
            <a:r>
              <a:rPr lang="en-US" sz="2000" dirty="0">
                <a:solidFill>
                  <a:srgbClr val="1B1464"/>
                </a:solidFill>
                <a:latin typeface="Helvetica" panose="020B0403020202020204" pitchFamily="34" charset="0"/>
              </a:rPr>
              <a:t>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Nielsen message to subscribers saying u</a:t>
            </a:r>
            <a:r>
              <a:rPr lang="en-US" sz="2000" dirty="0" err="1">
                <a:solidFill>
                  <a:srgbClr val="1B1464"/>
                </a:solidFill>
                <a:latin typeface="Helvetica" panose="020B0403020202020204" pitchFamily="34" charset="0"/>
              </a:rPr>
              <a:t>sers</a:t>
            </a:r>
            <a:r>
              <a:rPr lang="en-US" sz="2000" dirty="0">
                <a:solidFill>
                  <a:srgbClr val="1B1464"/>
                </a:solidFill>
                <a:latin typeface="Helvetica" panose="020B0403020202020204" pitchFamily="34" charset="0"/>
              </a:rPr>
              <a:t> should “use judgement” w/ COVID data - </a:t>
            </a:r>
            <a:r>
              <a:rPr lang="en-US" sz="2000" b="1" dirty="0">
                <a:solidFill>
                  <a:srgbClr val="00BFF2"/>
                </a:solidFill>
                <a:latin typeface="Helvetica" panose="020B0403020202020204" pitchFamily="34" charset="0"/>
              </a:rPr>
              <a:t>March 18</a:t>
            </a:r>
            <a:r>
              <a:rPr lang="en-US" sz="2000" b="1" baseline="30000" dirty="0">
                <a:solidFill>
                  <a:srgbClr val="00BFF2"/>
                </a:solidFill>
                <a:latin typeface="Helvetica" panose="020B0403020202020204" pitchFamily="34" charset="0"/>
              </a:rPr>
              <a:t>th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lang="en-US" sz="2000" b="1" baseline="30000" dirty="0">
              <a:solidFill>
                <a:srgbClr val="00BFF2"/>
              </a:solidFill>
              <a:latin typeface="Helvetica" panose="020B040302020202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lang="en-US" sz="2000" dirty="0">
                <a:solidFill>
                  <a:srgbClr val="1B1464"/>
                </a:solidFill>
                <a:latin typeface="Helvetica" panose="020B0403020202020204" pitchFamily="34" charset="0"/>
              </a:rPr>
              <a:t>VAB &amp; Networks work in good faith trying help Nielsen sort the real &amp; exaggerated - </a:t>
            </a:r>
            <a:r>
              <a:rPr lang="en-US" sz="2000" b="1" dirty="0">
                <a:solidFill>
                  <a:srgbClr val="00BFF2"/>
                </a:solidFill>
                <a:latin typeface="Helvetica" panose="020B0403020202020204" pitchFamily="34" charset="0"/>
              </a:rPr>
              <a:t>March 25</a:t>
            </a:r>
            <a:r>
              <a:rPr lang="en-US" sz="2000" b="1" baseline="30000" dirty="0">
                <a:solidFill>
                  <a:srgbClr val="00BFF2"/>
                </a:solidFill>
                <a:latin typeface="Helvetica" panose="020B0403020202020204" pitchFamily="34" charset="0"/>
              </a:rPr>
              <a:t>th</a:t>
            </a:r>
            <a:r>
              <a:rPr lang="en-US" sz="2000" b="1" dirty="0">
                <a:solidFill>
                  <a:srgbClr val="00BFF2"/>
                </a:solidFill>
                <a:latin typeface="Helvetica" panose="020B0403020202020204" pitchFamily="34" charset="0"/>
              </a:rPr>
              <a:t>…</a:t>
            </a:r>
            <a:r>
              <a:rPr lang="en-US" sz="2000" b="1" dirty="0">
                <a:solidFill>
                  <a:srgbClr val="1B1464"/>
                </a:solidFill>
                <a:latin typeface="Helvetica" panose="020B0403020202020204" pitchFamily="34" charset="0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Nielsen paper on standard error falls way short of market’s need on their COVID data -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April 9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 </a:t>
            </a:r>
            <a:endParaRPr kumimoji="0" lang="en-US" sz="2400" b="0" i="0" u="sng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F31529-5CAE-4DFF-B84E-041CBB249773}"/>
              </a:ext>
            </a:extLst>
          </p:cNvPr>
          <p:cNvSpPr/>
          <p:nvPr/>
        </p:nvSpPr>
        <p:spPr>
          <a:xfrm>
            <a:off x="172531" y="113638"/>
            <a:ext cx="119277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srgbClr val="1F1A62"/>
                </a:solidFill>
                <a:latin typeface="Helvetica" pitchFamily="2" charset="0"/>
              </a:rPr>
              <a:t>Background: A COVID Causality in Nielsen Accuracy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srgbClr val="1F1A62"/>
                </a:solidFill>
                <a:latin typeface="Helvetica" pitchFamily="2" charset="0"/>
              </a:rPr>
              <a:t>….That </a:t>
            </a:r>
            <a:r>
              <a:rPr lang="en-US" sz="2800" b="1" i="1" dirty="0">
                <a:solidFill>
                  <a:srgbClr val="00BFF2"/>
                </a:solidFill>
                <a:latin typeface="Helvetica" pitchFamily="2" charset="0"/>
              </a:rPr>
              <a:t>Should</a:t>
            </a:r>
            <a:r>
              <a:rPr lang="en-US" sz="2800" b="1" dirty="0">
                <a:solidFill>
                  <a:srgbClr val="00BFF2"/>
                </a:solidFill>
                <a:latin typeface="Helvetica" pitchFamily="2" charset="0"/>
              </a:rPr>
              <a:t> Have Been Avoided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9" name="Rectangle 8">
            <a:hlinkClick r:id="" action="ppaction://noaction"/>
            <a:extLst>
              <a:ext uri="{FF2B5EF4-FFF2-40B4-BE49-F238E27FC236}">
                <a16:creationId xmlns:a16="http://schemas.microsoft.com/office/drawing/2014/main" id="{530BF985-2438-407F-BC6A-06065353B453}"/>
              </a:ext>
            </a:extLst>
          </p:cNvPr>
          <p:cNvSpPr/>
          <p:nvPr/>
        </p:nvSpPr>
        <p:spPr>
          <a:xfrm>
            <a:off x="172531" y="5184322"/>
            <a:ext cx="116347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This process of </a:t>
            </a:r>
            <a:r>
              <a:rPr lang="en-US" sz="2000" b="1" dirty="0">
                <a:solidFill>
                  <a:srgbClr val="1B1464"/>
                </a:solidFill>
                <a:latin typeface="Helvetica" pitchFamily="2" charset="0"/>
              </a:rPr>
              <a:t>soft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Nielsen response is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also a COVID outlier…    </a:t>
            </a:r>
          </a:p>
        </p:txBody>
      </p:sp>
      <p:sp>
        <p:nvSpPr>
          <p:cNvPr id="10" name="Rectangle 9">
            <a:hlinkClick r:id="" action="ppaction://noaction"/>
            <a:extLst>
              <a:ext uri="{FF2B5EF4-FFF2-40B4-BE49-F238E27FC236}">
                <a16:creationId xmlns:a16="http://schemas.microsoft.com/office/drawing/2014/main" id="{131B002F-0BFA-482A-B8E9-5F3407AE5CBA}"/>
              </a:ext>
            </a:extLst>
          </p:cNvPr>
          <p:cNvSpPr/>
          <p:nvPr/>
        </p:nvSpPr>
        <p:spPr>
          <a:xfrm>
            <a:off x="172531" y="5679662"/>
            <a:ext cx="116347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D555B3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It took the highest levels of collaboration &amp; transparency </a:t>
            </a:r>
            <a:r>
              <a:rPr lang="en-US" sz="2000" b="1" dirty="0">
                <a:solidFill>
                  <a:srgbClr val="D555B3"/>
                </a:solidFill>
                <a:latin typeface="Helvetica" pitchFamily="2" charset="0"/>
              </a:rPr>
              <a:t>among Advertisers, Agencies and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D555B3"/>
                </a:solidFill>
                <a:latin typeface="Helvetica" pitchFamily="2" charset="0"/>
              </a:rPr>
              <a:t>TV Companies to navigate through COVID’s challenges…</a:t>
            </a:r>
            <a:r>
              <a:rPr lang="en-US" sz="2000" b="1" dirty="0">
                <a:solidFill>
                  <a:srgbClr val="00BFF2"/>
                </a:solidFill>
                <a:latin typeface="Helvetica" pitchFamily="2" charset="0"/>
              </a:rPr>
              <a:t>with unprecedented actions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D555B3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1776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8C88E02-F6D0-44F0-B46B-CFF324F72288}"/>
              </a:ext>
            </a:extLst>
          </p:cNvPr>
          <p:cNvSpPr/>
          <p:nvPr/>
        </p:nvSpPr>
        <p:spPr>
          <a:xfrm>
            <a:off x="0" y="169616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07C0E06-A025-6444-A897-359A6F2930C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526244" y="6519043"/>
            <a:ext cx="11708793" cy="350107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CBDB492-9443-3D4A-8E9D-B3CECB95DCD7}"/>
              </a:ext>
            </a:extLst>
          </p:cNvPr>
          <p:cNvSpPr/>
          <p:nvPr/>
        </p:nvSpPr>
        <p:spPr>
          <a:xfrm>
            <a:off x="172531" y="113638"/>
            <a:ext cx="1184693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Nielsen’s 11-Month COVID Suspension of Their Critical In-Home Panel/Sample Management Led to Defects That Produced 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Systemic and Compounded Under-Counting of Overall TV Use 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D79A3BA-44F7-4138-A0A8-3A12506A5005}"/>
              </a:ext>
            </a:extLst>
          </p:cNvPr>
          <p:cNvSpPr txBox="1">
            <a:spLocks/>
          </p:cNvSpPr>
          <p:nvPr/>
        </p:nvSpPr>
        <p:spPr>
          <a:xfrm>
            <a:off x="546751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9" name="Rectangle 8">
            <a:hlinkClick r:id="" action="ppaction://noaction"/>
            <a:extLst>
              <a:ext uri="{FF2B5EF4-FFF2-40B4-BE49-F238E27FC236}">
                <a16:creationId xmlns:a16="http://schemas.microsoft.com/office/drawing/2014/main" id="{6864DC73-44CE-4EDC-9D88-84263AE901D2}"/>
              </a:ext>
            </a:extLst>
          </p:cNvPr>
          <p:cNvSpPr/>
          <p:nvPr/>
        </p:nvSpPr>
        <p:spPr>
          <a:xfrm>
            <a:off x="172531" y="2336704"/>
            <a:ext cx="7581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Candence of Charts that Follow: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DCAE56-66C9-442C-A50D-4A9D95E45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677" y="2992315"/>
            <a:ext cx="11304804" cy="3068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817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Chart 29">
            <a:extLst>
              <a:ext uri="{FF2B5EF4-FFF2-40B4-BE49-F238E27FC236}">
                <a16:creationId xmlns:a16="http://schemas.microsoft.com/office/drawing/2014/main" id="{96CD8B5C-D2A4-43D5-A7BB-2350991B86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5294365"/>
              </p:ext>
            </p:extLst>
          </p:nvPr>
        </p:nvGraphicFramePr>
        <p:xfrm>
          <a:off x="338828" y="4194062"/>
          <a:ext cx="11687275" cy="2044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5" name="Picture 24">
            <a:extLst>
              <a:ext uri="{FF2B5EF4-FFF2-40B4-BE49-F238E27FC236}">
                <a16:creationId xmlns:a16="http://schemas.microsoft.com/office/drawing/2014/main" id="{007C0E06-A025-6444-A897-359A6F2930C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526244" y="6519043"/>
            <a:ext cx="11708793" cy="350107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D79A3BA-44F7-4138-A0A8-3A12506A5005}"/>
              </a:ext>
            </a:extLst>
          </p:cNvPr>
          <p:cNvSpPr txBox="1">
            <a:spLocks/>
          </p:cNvSpPr>
          <p:nvPr/>
        </p:nvSpPr>
        <p:spPr>
          <a:xfrm>
            <a:off x="546751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2E6ACFD-0DA1-4635-93A5-BCDE12E93937}"/>
              </a:ext>
            </a:extLst>
          </p:cNvPr>
          <p:cNvSpPr/>
          <p:nvPr/>
        </p:nvSpPr>
        <p:spPr>
          <a:xfrm>
            <a:off x="71022" y="172645"/>
            <a:ext cx="1204995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Since COVID Onset - Nielsen </a:t>
            </a:r>
            <a:r>
              <a:rPr lang="en-US" sz="2600" b="1" dirty="0">
                <a:solidFill>
                  <a:srgbClr val="ED3C8D"/>
                </a:solidFill>
                <a:latin typeface="Helvetica" pitchFamily="2" charset="0"/>
              </a:rPr>
              <a:t>Lost 20% of its Panel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Respondents…  </a:t>
            </a:r>
            <a:r>
              <a:rPr lang="en-US" sz="2600" b="1" i="1" dirty="0">
                <a:solidFill>
                  <a:srgbClr val="00BFF2"/>
                </a:solidFill>
                <a:latin typeface="Helvetica" pitchFamily="2" charset="0"/>
              </a:rPr>
              <a:t>Compounding</a:t>
            </a:r>
            <a:r>
              <a:rPr lang="en-US" sz="2600" b="1" dirty="0">
                <a:solidFill>
                  <a:srgbClr val="00BFF2"/>
                </a:solidFill>
                <a:latin typeface="Helvetica" pitchFamily="2" charset="0"/>
              </a:rPr>
              <a:t> Each Successive Month </a:t>
            </a:r>
            <a:r>
              <a:rPr lang="en-US" sz="2600" b="1" u="sng" dirty="0">
                <a:solidFill>
                  <a:srgbClr val="00BFF2"/>
                </a:solidFill>
                <a:latin typeface="Helvetica" pitchFamily="2" charset="0"/>
              </a:rPr>
              <a:t>Nielsen Did Not do Field Service </a:t>
            </a:r>
            <a:endParaRPr kumimoji="0" lang="en-US" sz="2600" b="1" i="0" u="sng" strike="noStrike" kern="1200" cap="none" spc="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EED4A9-6513-49B7-8A99-00AC0EFB2886}"/>
              </a:ext>
            </a:extLst>
          </p:cNvPr>
          <p:cNvSpPr txBox="1"/>
          <p:nvPr/>
        </p:nvSpPr>
        <p:spPr>
          <a:xfrm>
            <a:off x="526244" y="6312712"/>
            <a:ext cx="116077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Nielsen 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NPower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Universe Estimate, UE and Sample Information Report, P2+. Reflects broadcast months from January 2019 – February 2021. 2019 YoY comparisons vs. 2018 broadcast month data.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F089482E-F43D-407E-8F5D-C1C589E6D8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8338733"/>
              </p:ext>
            </p:extLst>
          </p:nvPr>
        </p:nvGraphicFramePr>
        <p:xfrm>
          <a:off x="337347" y="1814998"/>
          <a:ext cx="11687275" cy="2375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E49FE1C-5211-4425-A52D-2BEA1CD5C23D}"/>
              </a:ext>
            </a:extLst>
          </p:cNvPr>
          <p:cNvSpPr txBox="1"/>
          <p:nvPr/>
        </p:nvSpPr>
        <p:spPr>
          <a:xfrm>
            <a:off x="337347" y="1166510"/>
            <a:ext cx="11687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0" i="0" u="none" strike="noStrike" kern="1200" spc="0" baseline="0">
                <a:solidFill>
                  <a:srgbClr val="1F1A62"/>
                </a:solidFill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Avg Daily Scaled </a:t>
            </a:r>
            <a:r>
              <a:rPr lang="en-US" sz="1400" b="1" u="sng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Intab Counts</a:t>
            </a: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, P2+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72282CB-C52F-42D2-9EC2-EF5551A9D4DB}"/>
              </a:ext>
            </a:extLst>
          </p:cNvPr>
          <p:cNvCxnSpPr>
            <a:cxnSpLocks/>
          </p:cNvCxnSpPr>
          <p:nvPr/>
        </p:nvCxnSpPr>
        <p:spPr>
          <a:xfrm flipV="1">
            <a:off x="5939163" y="1784410"/>
            <a:ext cx="0" cy="449279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58D0611-DAD9-49EF-8DEE-56E429400F83}"/>
              </a:ext>
            </a:extLst>
          </p:cNvPr>
          <p:cNvCxnSpPr>
            <a:cxnSpLocks/>
          </p:cNvCxnSpPr>
          <p:nvPr/>
        </p:nvCxnSpPr>
        <p:spPr>
          <a:xfrm flipV="1">
            <a:off x="11160725" y="1794765"/>
            <a:ext cx="0" cy="4517947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94FE950-5984-439C-875C-02A465A17BA5}"/>
              </a:ext>
            </a:extLst>
          </p:cNvPr>
          <p:cNvCxnSpPr>
            <a:cxnSpLocks/>
          </p:cNvCxnSpPr>
          <p:nvPr/>
        </p:nvCxnSpPr>
        <p:spPr>
          <a:xfrm flipH="1">
            <a:off x="452761" y="1782872"/>
            <a:ext cx="11571861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B918281-6519-4B61-BB38-F687CD19F78B}"/>
              </a:ext>
            </a:extLst>
          </p:cNvPr>
          <p:cNvSpPr txBox="1"/>
          <p:nvPr/>
        </p:nvSpPr>
        <p:spPr>
          <a:xfrm>
            <a:off x="452760" y="1502488"/>
            <a:ext cx="54407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2019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FEE9012-793A-4BB8-AE16-7AE645CFE4E7}"/>
              </a:ext>
            </a:extLst>
          </p:cNvPr>
          <p:cNvSpPr txBox="1"/>
          <p:nvPr/>
        </p:nvSpPr>
        <p:spPr>
          <a:xfrm>
            <a:off x="5914021" y="1503968"/>
            <a:ext cx="53354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18DB13D-1D46-4273-ACFC-5D8BE2978691}"/>
              </a:ext>
            </a:extLst>
          </p:cNvPr>
          <p:cNvSpPr txBox="1"/>
          <p:nvPr/>
        </p:nvSpPr>
        <p:spPr>
          <a:xfrm>
            <a:off x="11160726" y="1495091"/>
            <a:ext cx="8433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6515D4E-F283-409B-8FC7-9E8F2B3F29FD}"/>
              </a:ext>
            </a:extLst>
          </p:cNvPr>
          <p:cNvSpPr txBox="1"/>
          <p:nvPr/>
        </p:nvSpPr>
        <p:spPr>
          <a:xfrm rot="16200000">
            <a:off x="-753320" y="2919575"/>
            <a:ext cx="18465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Avg Scaled Intab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625AA07-A8C2-473A-8CFA-01FF0CC11C20}"/>
              </a:ext>
            </a:extLst>
          </p:cNvPr>
          <p:cNvSpPr txBox="1"/>
          <p:nvPr/>
        </p:nvSpPr>
        <p:spPr>
          <a:xfrm rot="16200000">
            <a:off x="-611277" y="5122716"/>
            <a:ext cx="1563974" cy="213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 YoY Avg Scaled Intab</a:t>
            </a:r>
          </a:p>
        </p:txBody>
      </p:sp>
    </p:spTree>
    <p:extLst>
      <p:ext uri="{BB962C8B-B14F-4D97-AF65-F5344CB8AC3E}">
        <p14:creationId xmlns:p14="http://schemas.microsoft.com/office/powerpoint/2010/main" val="350064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007C0E06-A025-6444-A897-359A6F2930C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526244" y="6519043"/>
            <a:ext cx="11708793" cy="350107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D79A3BA-44F7-4138-A0A8-3A12506A5005}"/>
              </a:ext>
            </a:extLst>
          </p:cNvPr>
          <p:cNvSpPr txBox="1">
            <a:spLocks/>
          </p:cNvSpPr>
          <p:nvPr/>
        </p:nvSpPr>
        <p:spPr>
          <a:xfrm>
            <a:off x="546751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2E6ACFD-0DA1-4635-93A5-BCDE12E93937}"/>
              </a:ext>
            </a:extLst>
          </p:cNvPr>
          <p:cNvSpPr/>
          <p:nvPr/>
        </p:nvSpPr>
        <p:spPr>
          <a:xfrm>
            <a:off x="142045" y="128946"/>
            <a:ext cx="1204995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Nielsen Issued Data of Steep TV Usage Declines During COVID -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Corollary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to Their Panel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Declines…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Contrary to a Mountain of Other COVID TV Data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 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EED4A9-6513-49B7-8A99-00AC0EFB2886}"/>
              </a:ext>
            </a:extLst>
          </p:cNvPr>
          <p:cNvSpPr txBox="1"/>
          <p:nvPr/>
        </p:nvSpPr>
        <p:spPr>
          <a:xfrm>
            <a:off x="526244" y="6312712"/>
            <a:ext cx="116077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Nielsen R&amp;F Time Period Report, Live+7, Total Day, P2+. Viewing Source: Total Use of Television. Time period: w/o 12/31/18 – w/o 2/8/21. The numbers on the horizontal axis represent the week # of the appropriate calendar year.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F089482E-F43D-407E-8F5D-C1C589E6D8F2}"/>
              </a:ext>
            </a:extLst>
          </p:cNvPr>
          <p:cNvGraphicFramePr/>
          <p:nvPr/>
        </p:nvGraphicFramePr>
        <p:xfrm>
          <a:off x="337347" y="2503504"/>
          <a:ext cx="11687275" cy="3624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E49FE1C-5211-4425-A52D-2BEA1CD5C23D}"/>
              </a:ext>
            </a:extLst>
          </p:cNvPr>
          <p:cNvSpPr txBox="1"/>
          <p:nvPr/>
        </p:nvSpPr>
        <p:spPr>
          <a:xfrm>
            <a:off x="337347" y="1592639"/>
            <a:ext cx="116872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0" i="0" u="none" strike="noStrike" kern="1200" spc="0" baseline="0">
                <a:solidFill>
                  <a:srgbClr val="1F1A62"/>
                </a:solidFill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Weekly Reach %, Total Use of Television (TUT), P2+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0" i="0" u="none" strike="noStrike" kern="1200" spc="0" baseline="0">
                <a:solidFill>
                  <a:srgbClr val="1F1A62"/>
                </a:solidFill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CY 2019 – YTD 2021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72282CB-C52F-42D2-9EC2-EF5551A9D4DB}"/>
              </a:ext>
            </a:extLst>
          </p:cNvPr>
          <p:cNvCxnSpPr/>
          <p:nvPr/>
        </p:nvCxnSpPr>
        <p:spPr>
          <a:xfrm flipV="1">
            <a:off x="5894774" y="2388093"/>
            <a:ext cx="0" cy="3740349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58D0611-DAD9-49EF-8DEE-56E429400F83}"/>
              </a:ext>
            </a:extLst>
          </p:cNvPr>
          <p:cNvCxnSpPr/>
          <p:nvPr/>
        </p:nvCxnSpPr>
        <p:spPr>
          <a:xfrm flipV="1">
            <a:off x="11249502" y="2398449"/>
            <a:ext cx="0" cy="3740349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94FE950-5984-439C-875C-02A465A17BA5}"/>
              </a:ext>
            </a:extLst>
          </p:cNvPr>
          <p:cNvCxnSpPr>
            <a:cxnSpLocks/>
          </p:cNvCxnSpPr>
          <p:nvPr/>
        </p:nvCxnSpPr>
        <p:spPr>
          <a:xfrm flipH="1">
            <a:off x="452761" y="2555232"/>
            <a:ext cx="11571861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B918281-6519-4B61-BB38-F687CD19F78B}"/>
              </a:ext>
            </a:extLst>
          </p:cNvPr>
          <p:cNvSpPr txBox="1"/>
          <p:nvPr/>
        </p:nvSpPr>
        <p:spPr>
          <a:xfrm>
            <a:off x="452760" y="2274845"/>
            <a:ext cx="54420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2019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FEE9012-793A-4BB8-AE16-7AE645CFE4E7}"/>
              </a:ext>
            </a:extLst>
          </p:cNvPr>
          <p:cNvSpPr txBox="1"/>
          <p:nvPr/>
        </p:nvSpPr>
        <p:spPr>
          <a:xfrm>
            <a:off x="5914021" y="2267447"/>
            <a:ext cx="53354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18DB13D-1D46-4273-ACFC-5D8BE2978691}"/>
              </a:ext>
            </a:extLst>
          </p:cNvPr>
          <p:cNvSpPr txBox="1"/>
          <p:nvPr/>
        </p:nvSpPr>
        <p:spPr>
          <a:xfrm>
            <a:off x="11249492" y="2276324"/>
            <a:ext cx="7546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2021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47C25BA-5F84-4AF1-AB1F-5BEE1238E06A}"/>
              </a:ext>
            </a:extLst>
          </p:cNvPr>
          <p:cNvCxnSpPr/>
          <p:nvPr/>
        </p:nvCxnSpPr>
        <p:spPr>
          <a:xfrm flipH="1">
            <a:off x="546751" y="3435658"/>
            <a:ext cx="5348014" cy="0"/>
          </a:xfrm>
          <a:prstGeom prst="straightConnector1">
            <a:avLst/>
          </a:prstGeom>
          <a:ln w="38100">
            <a:solidFill>
              <a:srgbClr val="ED3C8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7A23584-8123-4228-A301-23E5BCB24E6B}"/>
              </a:ext>
            </a:extLst>
          </p:cNvPr>
          <p:cNvSpPr/>
          <p:nvPr/>
        </p:nvSpPr>
        <p:spPr>
          <a:xfrm>
            <a:off x="3036163" y="2882464"/>
            <a:ext cx="843376" cy="493205"/>
          </a:xfrm>
          <a:prstGeom prst="rect">
            <a:avLst/>
          </a:prstGeom>
          <a:solidFill>
            <a:srgbClr val="ED3C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Avg 2019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92%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58AC9A9-0D9C-42ED-A923-F404BC341B35}"/>
              </a:ext>
            </a:extLst>
          </p:cNvPr>
          <p:cNvCxnSpPr>
            <a:cxnSpLocks/>
          </p:cNvCxnSpPr>
          <p:nvPr/>
        </p:nvCxnSpPr>
        <p:spPr>
          <a:xfrm flipH="1">
            <a:off x="566007" y="4600112"/>
            <a:ext cx="10683485" cy="0"/>
          </a:xfrm>
          <a:prstGeom prst="straightConnector1">
            <a:avLst/>
          </a:prstGeom>
          <a:ln w="38100">
            <a:solidFill>
              <a:srgbClr val="ED3C8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271FF698-C1B7-4825-A4AA-0BAE5FE76445}"/>
              </a:ext>
            </a:extLst>
          </p:cNvPr>
          <p:cNvSpPr/>
          <p:nvPr/>
        </p:nvSpPr>
        <p:spPr>
          <a:xfrm>
            <a:off x="10379482" y="4033974"/>
            <a:ext cx="843376" cy="493205"/>
          </a:xfrm>
          <a:prstGeom prst="rect">
            <a:avLst/>
          </a:prstGeom>
          <a:solidFill>
            <a:srgbClr val="ED3C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Avg 2020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89%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D3DA51E-8EA9-41D7-9108-BC8469AD706E}"/>
              </a:ext>
            </a:extLst>
          </p:cNvPr>
          <p:cNvCxnSpPr>
            <a:cxnSpLocks/>
          </p:cNvCxnSpPr>
          <p:nvPr/>
        </p:nvCxnSpPr>
        <p:spPr>
          <a:xfrm flipH="1">
            <a:off x="594118" y="5373950"/>
            <a:ext cx="11430504" cy="0"/>
          </a:xfrm>
          <a:prstGeom prst="straightConnector1">
            <a:avLst/>
          </a:prstGeom>
          <a:ln w="38100">
            <a:solidFill>
              <a:srgbClr val="ED3C8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B8FCE233-7000-4D4B-9C64-277B8AF5F23D}"/>
              </a:ext>
            </a:extLst>
          </p:cNvPr>
          <p:cNvSpPr/>
          <p:nvPr/>
        </p:nvSpPr>
        <p:spPr>
          <a:xfrm>
            <a:off x="11290629" y="4701132"/>
            <a:ext cx="843376" cy="493205"/>
          </a:xfrm>
          <a:prstGeom prst="rect">
            <a:avLst/>
          </a:prstGeom>
          <a:solidFill>
            <a:srgbClr val="ED3C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Avg 2021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87%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6515D4E-F283-409B-8FC7-9E8F2B3F29FD}"/>
              </a:ext>
            </a:extLst>
          </p:cNvPr>
          <p:cNvSpPr txBox="1"/>
          <p:nvPr/>
        </p:nvSpPr>
        <p:spPr>
          <a:xfrm rot="16200000">
            <a:off x="-1410687" y="4119632"/>
            <a:ext cx="319912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Weekly Reach % (1 min)</a:t>
            </a:r>
          </a:p>
        </p:txBody>
      </p:sp>
    </p:spTree>
    <p:extLst>
      <p:ext uri="{BB962C8B-B14F-4D97-AF65-F5344CB8AC3E}">
        <p14:creationId xmlns:p14="http://schemas.microsoft.com/office/powerpoint/2010/main" val="1178159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0AAE1E4240B941A4C52734E19288AB" ma:contentTypeVersion="11" ma:contentTypeDescription="Create a new document." ma:contentTypeScope="" ma:versionID="3d5248cd5e3c63b3dd17a94d76e7bc11">
  <xsd:schema xmlns:xsd="http://www.w3.org/2001/XMLSchema" xmlns:xs="http://www.w3.org/2001/XMLSchema" xmlns:p="http://schemas.microsoft.com/office/2006/metadata/properties" xmlns:ns2="a86b28e8-29a6-4ab8-af18-2a7f61acfad2" xmlns:ns3="9f6166fe-9f5b-43aa-b8a9-b4d7ad530bda" targetNamespace="http://schemas.microsoft.com/office/2006/metadata/properties" ma:root="true" ma:fieldsID="1f48c52da0b6e488d028a7b9e2accb24" ns2:_="" ns3:_="">
    <xsd:import namespace="a86b28e8-29a6-4ab8-af18-2a7f61acfad2"/>
    <xsd:import namespace="9f6166fe-9f5b-43aa-b8a9-b4d7ad530b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6b28e8-29a6-4ab8-af18-2a7f61acfa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6166fe-9f5b-43aa-b8a9-b4d7ad530bd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79D0765-55BE-43C5-8E63-38A35814F58D}">
  <ds:schemaRefs>
    <ds:schemaRef ds:uri="9f6166fe-9f5b-43aa-b8a9-b4d7ad530bda"/>
    <ds:schemaRef ds:uri="a86b28e8-29a6-4ab8-af18-2a7f61acfad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6C4AB3A-2F10-4A1B-A925-26F9014652A9}">
  <ds:schemaRefs>
    <ds:schemaRef ds:uri="9f6166fe-9f5b-43aa-b8a9-b4d7ad530bda"/>
    <ds:schemaRef ds:uri="a86b28e8-29a6-4ab8-af18-2a7f61acfad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F93FEA6-B22E-4559-B520-CDD13136FF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2379</TotalTime>
  <Words>1349</Words>
  <Application>Microsoft Office PowerPoint</Application>
  <PresentationFormat>Widescreen</PresentationFormat>
  <Paragraphs>176</Paragraphs>
  <Slides>16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Helvetica</vt:lpstr>
      <vt:lpstr>Helvetica Light</vt:lpstr>
      <vt:lpstr>Trebuchet MS</vt:lpstr>
      <vt:lpstr>Office Theme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Leah Montner Dixon</dc:creator>
  <cp:lastModifiedBy>Jason Wiese</cp:lastModifiedBy>
  <cp:revision>24</cp:revision>
  <dcterms:created xsi:type="dcterms:W3CDTF">2021-03-04T14:36:40Z</dcterms:created>
  <dcterms:modified xsi:type="dcterms:W3CDTF">2021-05-06T21:35:56Z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0x010100AD0AAE1E4240B941A4C52734E19288AB</vt:lpwstr>
  </property>
</Properties>
</file>