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88" r:id="rId2"/>
    <p:sldMasterId id="2147483796" r:id="rId3"/>
    <p:sldMasterId id="2147483799" r:id="rId4"/>
    <p:sldMasterId id="2147483807" r:id="rId5"/>
    <p:sldMasterId id="2147483812" r:id="rId6"/>
    <p:sldMasterId id="2147483814" r:id="rId7"/>
    <p:sldMasterId id="2147483824" r:id="rId8"/>
    <p:sldMasterId id="2147483830" r:id="rId9"/>
    <p:sldMasterId id="2147483834" r:id="rId10"/>
    <p:sldMasterId id="2147483839" r:id="rId11"/>
    <p:sldMasterId id="2147483842" r:id="rId12"/>
    <p:sldMasterId id="2147483845" r:id="rId13"/>
  </p:sldMasterIdLst>
  <p:notesMasterIdLst>
    <p:notesMasterId r:id="rId64"/>
  </p:notesMasterIdLst>
  <p:handoutMasterIdLst>
    <p:handoutMasterId r:id="rId65"/>
  </p:handoutMasterIdLst>
  <p:sldIdLst>
    <p:sldId id="1278" r:id="rId14"/>
    <p:sldId id="1803" r:id="rId15"/>
    <p:sldId id="1775" r:id="rId16"/>
    <p:sldId id="1805" r:id="rId17"/>
    <p:sldId id="1777" r:id="rId18"/>
    <p:sldId id="1811" r:id="rId19"/>
    <p:sldId id="1813" r:id="rId20"/>
    <p:sldId id="1782" r:id="rId21"/>
    <p:sldId id="1783" r:id="rId22"/>
    <p:sldId id="1786" r:id="rId23"/>
    <p:sldId id="1784" r:id="rId24"/>
    <p:sldId id="1785" r:id="rId25"/>
    <p:sldId id="1787" r:id="rId26"/>
    <p:sldId id="1788" r:id="rId27"/>
    <p:sldId id="1789" r:id="rId28"/>
    <p:sldId id="1790" r:id="rId29"/>
    <p:sldId id="1791" r:id="rId30"/>
    <p:sldId id="1792" r:id="rId31"/>
    <p:sldId id="1793" r:id="rId32"/>
    <p:sldId id="1794" r:id="rId33"/>
    <p:sldId id="1779" r:id="rId34"/>
    <p:sldId id="1722" r:id="rId35"/>
    <p:sldId id="1770" r:id="rId36"/>
    <p:sldId id="1767" r:id="rId37"/>
    <p:sldId id="1768" r:id="rId38"/>
    <p:sldId id="1752" r:id="rId39"/>
    <p:sldId id="1727" r:id="rId40"/>
    <p:sldId id="1728" r:id="rId41"/>
    <p:sldId id="1753" r:id="rId42"/>
    <p:sldId id="1754" r:id="rId43"/>
    <p:sldId id="1751" r:id="rId44"/>
    <p:sldId id="1723" r:id="rId45"/>
    <p:sldId id="1757" r:id="rId46"/>
    <p:sldId id="1756" r:id="rId47"/>
    <p:sldId id="1747" r:id="rId48"/>
    <p:sldId id="1675" r:id="rId49"/>
    <p:sldId id="1673" r:id="rId50"/>
    <p:sldId id="1674" r:id="rId51"/>
    <p:sldId id="1489" r:id="rId52"/>
    <p:sldId id="1703" r:id="rId53"/>
    <p:sldId id="1700" r:id="rId54"/>
    <p:sldId id="1749" r:id="rId55"/>
    <p:sldId id="1760" r:id="rId56"/>
    <p:sldId id="1761" r:id="rId57"/>
    <p:sldId id="1762" r:id="rId58"/>
    <p:sldId id="1763" r:id="rId59"/>
    <p:sldId id="1764" r:id="rId60"/>
    <p:sldId id="1812" r:id="rId61"/>
    <p:sldId id="1802" r:id="rId62"/>
    <p:sldId id="1702"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Lipstei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FF99"/>
    <a:srgbClr val="99FFCC"/>
    <a:srgbClr val="009999"/>
    <a:srgbClr val="009900"/>
    <a:srgbClr val="8A4685"/>
    <a:srgbClr val="FF66FF"/>
    <a:srgbClr val="EAEAEA"/>
    <a:srgbClr val="00AF75"/>
    <a:srgbClr val="91C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6357" autoAdjust="0"/>
  </p:normalViewPr>
  <p:slideViewPr>
    <p:cSldViewPr snapToGrid="0">
      <p:cViewPr varScale="1">
        <p:scale>
          <a:sx n="110" d="100"/>
          <a:sy n="110" d="100"/>
        </p:scale>
        <p:origin x="1710" y="96"/>
      </p:cViewPr>
      <p:guideLst>
        <p:guide orient="horz" pos="2160"/>
        <p:guide pos="2880"/>
      </p:guideLst>
    </p:cSldViewPr>
  </p:slideViewPr>
  <p:outlineViewPr>
    <p:cViewPr>
      <p:scale>
        <a:sx n="33" d="100"/>
        <a:sy n="33" d="100"/>
      </p:scale>
      <p:origin x="0" y="-114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0203248496972201E-2"/>
          <c:y val="7.4405842221405394E-2"/>
          <c:w val="0.96835850157460057"/>
          <c:h val="0.80756957812320507"/>
        </c:manualLayout>
      </c:layout>
      <c:barChart>
        <c:barDir val="col"/>
        <c:grouping val="clustered"/>
        <c:varyColors val="0"/>
        <c:ser>
          <c:idx val="0"/>
          <c:order val="0"/>
          <c:tx>
            <c:strRef>
              <c:f>Sheet1!$B$1</c:f>
              <c:strCache>
                <c:ptCount val="1"/>
                <c:pt idx="0">
                  <c:v>#</c:v>
                </c:pt>
              </c:strCache>
            </c:strRef>
          </c:tx>
          <c:spPr>
            <a:gradFill flip="none" rotWithShape="1">
              <a:gsLst>
                <a:gs pos="0">
                  <a:srgbClr val="3682B4"/>
                </a:gs>
                <a:gs pos="100000">
                  <a:srgbClr val="0765A3"/>
                </a:gs>
              </a:gsLst>
              <a:lin ang="0" scaled="0"/>
              <a:tileRect/>
            </a:gradFill>
          </c:spPr>
          <c:invertIfNegative val="0"/>
          <c:dLbls>
            <c:spPr>
              <a:noFill/>
              <a:ln>
                <a:noFill/>
              </a:ln>
              <a:effectLst/>
            </c:spPr>
            <c:txPr>
              <a:bodyPr/>
              <a:lstStyle/>
              <a:p>
                <a:pPr>
                  <a:defRPr sz="1600" b="1">
                    <a:solidFill>
                      <a:srgbClr val="0765A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Star Wars</c:v>
                </c:pt>
                <c:pt idx="1">
                  <c:v>Avengers</c:v>
                </c:pt>
                <c:pt idx="2">
                  <c:v>Pirates of the Caribbean</c:v>
                </c:pt>
                <c:pt idx="3">
                  <c:v>X-Men: The Movie</c:v>
                </c:pt>
                <c:pt idx="4">
                  <c:v>High School Musical</c:v>
                </c:pt>
                <c:pt idx="5">
                  <c:v>How to Train Your Dragon</c:v>
                </c:pt>
                <c:pt idx="6">
                  <c:v>Rise of the Guardians</c:v>
                </c:pt>
                <c:pt idx="7">
                  <c:v>Star Trek (2009)</c:v>
                </c:pt>
                <c:pt idx="8">
                  <c:v>Thor</c:v>
                </c:pt>
                <c:pt idx="9">
                  <c:v>Frozen</c:v>
                </c:pt>
              </c:strCache>
            </c:strRef>
          </c:cat>
          <c:val>
            <c:numRef>
              <c:f>Sheet1!$B$2:$B$11</c:f>
              <c:numCache>
                <c:formatCode>#,##0.0</c:formatCode>
                <c:ptCount val="10"/>
                <c:pt idx="0">
                  <c:v>45.8</c:v>
                </c:pt>
                <c:pt idx="1">
                  <c:v>39.1</c:v>
                </c:pt>
                <c:pt idx="2">
                  <c:v>20.2</c:v>
                </c:pt>
                <c:pt idx="3">
                  <c:v>18.5</c:v>
                </c:pt>
                <c:pt idx="4">
                  <c:v>17.899999999999999</c:v>
                </c:pt>
                <c:pt idx="5">
                  <c:v>16.3</c:v>
                </c:pt>
                <c:pt idx="6">
                  <c:v>14.3</c:v>
                </c:pt>
                <c:pt idx="7">
                  <c:v>14.1</c:v>
                </c:pt>
                <c:pt idx="8">
                  <c:v>11.6</c:v>
                </c:pt>
                <c:pt idx="9">
                  <c:v>10.5</c:v>
                </c:pt>
              </c:numCache>
            </c:numRef>
          </c:val>
          <c:extLst>
            <c:ext xmlns:c16="http://schemas.microsoft.com/office/drawing/2014/chart" uri="{C3380CC4-5D6E-409C-BE32-E72D297353CC}">
              <c16:uniqueId val="{00000000-B546-4A75-8936-BBEA6E2AF1DB}"/>
            </c:ext>
          </c:extLst>
        </c:ser>
        <c:dLbls>
          <c:showLegendKey val="0"/>
          <c:showVal val="0"/>
          <c:showCatName val="0"/>
          <c:showSerName val="0"/>
          <c:showPercent val="0"/>
          <c:showBubbleSize val="0"/>
        </c:dLbls>
        <c:gapWidth val="100"/>
        <c:overlap val="-20"/>
        <c:axId val="140033608"/>
        <c:axId val="140034000"/>
      </c:barChart>
      <c:catAx>
        <c:axId val="140033608"/>
        <c:scaling>
          <c:orientation val="minMax"/>
        </c:scaling>
        <c:delete val="0"/>
        <c:axPos val="b"/>
        <c:numFmt formatCode="General" sourceLinked="0"/>
        <c:majorTickMark val="out"/>
        <c:minorTickMark val="none"/>
        <c:tickLblPos val="nextTo"/>
        <c:spPr>
          <a:ln>
            <a:solidFill>
              <a:srgbClr val="8395A2"/>
            </a:solidFill>
          </a:ln>
        </c:spPr>
        <c:txPr>
          <a:bodyPr rot="0" vert="horz"/>
          <a:lstStyle/>
          <a:p>
            <a:pPr>
              <a:defRPr sz="900" b="1">
                <a:solidFill>
                  <a:srgbClr val="0765A3"/>
                </a:solidFill>
              </a:defRPr>
            </a:pPr>
            <a:endParaRPr lang="en-US"/>
          </a:p>
        </c:txPr>
        <c:crossAx val="140034000"/>
        <c:crosses val="autoZero"/>
        <c:auto val="1"/>
        <c:lblAlgn val="ctr"/>
        <c:lblOffset val="100"/>
        <c:noMultiLvlLbl val="0"/>
      </c:catAx>
      <c:valAx>
        <c:axId val="140034000"/>
        <c:scaling>
          <c:orientation val="minMax"/>
        </c:scaling>
        <c:delete val="1"/>
        <c:axPos val="l"/>
        <c:numFmt formatCode="#,##0.0" sourceLinked="1"/>
        <c:majorTickMark val="out"/>
        <c:minorTickMark val="none"/>
        <c:tickLblPos val="nextTo"/>
        <c:crossAx val="140033608"/>
        <c:crosses val="autoZero"/>
        <c:crossBetween val="between"/>
      </c:valAx>
      <c:spPr>
        <a:ln>
          <a:noFill/>
        </a:ln>
      </c:spPr>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tyle>
          <a:lnRef idx="1">
            <a:schemeClr val="accent1"/>
          </a:lnRef>
          <a:fillRef idx="3">
            <a:schemeClr val="accent1"/>
          </a:fillRef>
          <a:effectRef idx="2">
            <a:schemeClr val="accent1"/>
          </a:effectRef>
          <a:fontRef idx="minor">
            <a:schemeClr val="lt1"/>
          </a:fontRef>
        </dgm:style>
      </dgm:prSet>
      <dgm:spPr>
        <a:solidFill>
          <a:schemeClr val="accent1"/>
        </a:solidFill>
        <a:ln w="9525">
          <a:solidFill>
            <a:schemeClr val="tx1"/>
          </a:solidFill>
        </a:ln>
        <a:effectLst/>
      </dgm:spPr>
      <dgm:t>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Trebuchet MS"/>
              <a:ea typeface="+mn-ea"/>
              <a:cs typeface="+mn-cs"/>
            </a:rPr>
            <a:t>Presence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tyle>
          <a:lnRef idx="1">
            <a:schemeClr val="accent1"/>
          </a:lnRef>
          <a:fillRef idx="3">
            <a:schemeClr val="accent1"/>
          </a:fillRef>
          <a:effectRef idx="2">
            <a:schemeClr val="accent1"/>
          </a:effectRef>
          <a:fontRef idx="minor">
            <a:schemeClr val="lt1"/>
          </a:fontRef>
        </dgm:style>
      </dgm:prSet>
      <dgm:spPr>
        <a:solidFill>
          <a:schemeClr val="accent1"/>
        </a:solidFill>
        <a:ln>
          <a:solidFill>
            <a:schemeClr val="tx1"/>
          </a:solidFill>
        </a:ln>
        <a:effectLst/>
      </dgm:spPr>
      <dgm:t>
        <a:bodyPr spcFirstLastPara="0" vert="horz" wrap="square" lIns="45720" tIns="45720" rIns="45720" bIns="45720" numCol="1" spcCol="1270" rtlCol="0" anchor="ctr" anchorCtr="0"/>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Trebuchet MS"/>
              <a:ea typeface="+mn-ea"/>
              <a:cs typeface="+mn-cs"/>
            </a:rPr>
            <a:t>Popularity</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accent1"/>
        </a:solidFill>
        <a:ln w="9525">
          <a:solidFill>
            <a:schemeClr val="tx1"/>
          </a:solidFill>
        </a:ln>
      </dgm:spPr>
      <dgm:t>
        <a:bodyPr/>
        <a:lstStyle/>
        <a:p>
          <a:r>
            <a:rPr lang="en-US" sz="1600" b="1" dirty="0"/>
            <a:t>Properties</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accent1"/>
        </a:solidFill>
        <a:ln w="9525">
          <a:solidFill>
            <a:schemeClr val="tx1"/>
          </a:solidFill>
        </a:ln>
      </dgm:spPr>
      <dgm:t>
        <a:bodyPr/>
        <a:lstStyle/>
        <a:p>
          <a:r>
            <a:rPr lang="en-US" sz="1600" b="1" dirty="0"/>
            <a:t>Places</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accent1"/>
        </a:solidFill>
        <a:ln w="9525">
          <a:solidFill>
            <a:schemeClr val="tx1"/>
          </a:solidFill>
        </a:ln>
      </dgm:spPr>
      <dgm:t>
        <a:bodyPr/>
        <a:lstStyle/>
        <a:p>
          <a:r>
            <a:rPr lang="en-US" sz="1600" b="1" dirty="0"/>
            <a:t>Passion</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accent1"/>
        </a:solidFill>
        <a:ln w="9525">
          <a:solidFill>
            <a:schemeClr val="tx1"/>
          </a:solidFill>
        </a:ln>
      </dgm:spPr>
      <dgm:t>
        <a:bodyPr/>
        <a:lstStyle/>
        <a:p>
          <a:r>
            <a:rPr lang="en-US" sz="1600" b="1" dirty="0"/>
            <a:t>Products</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accent1"/>
        </a:solidFill>
        <a:ln w="9525">
          <a:solidFill>
            <a:schemeClr val="tx1"/>
          </a:solidFill>
        </a:ln>
      </dgm:spPr>
      <dgm:t>
        <a:bodyPr/>
        <a:lstStyle/>
        <a:p>
          <a:r>
            <a:rPr lang="en-US" sz="1600" b="1" dirty="0"/>
            <a:t>Purpose</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26AAEACE-0612-4FDA-B092-9AD626BA6458}">
      <dgm:prSet phldrT="[Text]" custT="1"/>
      <dgm:spPr>
        <a:solidFill>
          <a:schemeClr val="accent1"/>
        </a:solidFill>
        <a:ln w="9525">
          <a:solidFill>
            <a:schemeClr val="tx1"/>
          </a:solidFill>
        </a:ln>
      </dgm:spPr>
      <dgm:t>
        <a:bodyPr/>
        <a:lstStyle/>
        <a:p>
          <a:r>
            <a:rPr lang="en-US" sz="1600" b="1" dirty="0"/>
            <a:t>People</a:t>
          </a:r>
        </a:p>
      </dgm:t>
    </dgm:pt>
    <dgm:pt modelId="{1C91179E-09FE-4C00-8081-921210047831}" type="parTrans" cxnId="{D5796E05-2D63-42A0-A00F-BCA28667A63B}">
      <dgm:prSet/>
      <dgm:spPr/>
      <dgm:t>
        <a:bodyPr/>
        <a:lstStyle/>
        <a:p>
          <a:endParaRPr lang="en-US"/>
        </a:p>
      </dgm:t>
    </dgm:pt>
    <dgm:pt modelId="{CC77C877-831E-4523-8D8A-B5AA8C7EE2FE}" type="sibTrans" cxnId="{D5796E05-2D63-42A0-A00F-BCA28667A63B}">
      <dgm:prSet/>
      <dgm:spPr/>
      <dgm:t>
        <a:bodyPr/>
        <a:lstStyle/>
        <a:p>
          <a:endParaRPr lang="en-US"/>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8" custScaleX="138371">
        <dgm:presLayoutVars>
          <dgm:bulletEnabled val="1"/>
        </dgm:presLayoutVars>
      </dgm:prSet>
      <dgm:spPr>
        <a:xfrm>
          <a:off x="3862007" y="2077"/>
          <a:ext cx="1081319" cy="702857"/>
        </a:xfrm>
        <a:prstGeom prst="roundRect">
          <a:avLst/>
        </a:prstGeom>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8"/>
      <dgm:spPr/>
    </dgm:pt>
    <dgm:pt modelId="{63238D89-D7E4-4D86-A39F-E3DD26366551}" type="pres">
      <dgm:prSet presAssocID="{CF76B842-6CC1-4E27-83BE-4242517B2CCA}" presName="node" presStyleLbl="node1" presStyleIdx="1" presStyleCnt="8" custScaleX="138371" custRadScaleRad="98732" custRadScaleInc="-3437">
        <dgm:presLayoutVars>
          <dgm:bulletEnabled val="1"/>
        </dgm:presLayoutVars>
      </dgm:prSet>
      <dgm:spPr>
        <a:xfrm>
          <a:off x="5397373" y="757200"/>
          <a:ext cx="1081319" cy="702857"/>
        </a:xfrm>
        <a:prstGeom prst="roundRect">
          <a:avLst/>
        </a:prstGeom>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8"/>
      <dgm:spPr/>
    </dgm:pt>
    <dgm:pt modelId="{7763CFE7-4384-4655-AEA9-F4214E3944B7}" type="pres">
      <dgm:prSet presAssocID="{79ADC8C7-13C2-4D08-809F-86AB8231C7DF}" presName="node" presStyleLbl="node1" presStyleIdx="2" presStyleCnt="8" custScaleX="138371">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8"/>
      <dgm:spPr/>
    </dgm:pt>
    <dgm:pt modelId="{68A906B3-3CC4-4B9A-9B01-1E6BC90216A5}" type="pres">
      <dgm:prSet presAssocID="{26AAEACE-0612-4FDA-B092-9AD626BA6458}" presName="node" presStyleLbl="node1" presStyleIdx="3" presStyleCnt="8" custScaleX="138371">
        <dgm:presLayoutVars>
          <dgm:bulletEnabled val="1"/>
        </dgm:presLayoutVars>
      </dgm:prSet>
      <dgm:spPr/>
    </dgm:pt>
    <dgm:pt modelId="{F52F883D-3E1C-4C42-A5BA-F12434B7BFAA}" type="pres">
      <dgm:prSet presAssocID="{26AAEACE-0612-4FDA-B092-9AD626BA6458}" presName="spNode" presStyleCnt="0"/>
      <dgm:spPr/>
    </dgm:pt>
    <dgm:pt modelId="{B241B642-ED6E-4C24-9CDE-46AD0ED9BDA5}" type="pres">
      <dgm:prSet presAssocID="{CC77C877-831E-4523-8D8A-B5AA8C7EE2FE}" presName="sibTrans" presStyleLbl="sibTrans1D1" presStyleIdx="3" presStyleCnt="8"/>
      <dgm:spPr/>
    </dgm:pt>
    <dgm:pt modelId="{5991BFD8-F4CA-4370-8662-0EEFB382C926}" type="pres">
      <dgm:prSet presAssocID="{29082AC7-1B0C-490A-BA9D-4FA83A1756C8}" presName="node" presStyleLbl="node1" presStyleIdx="4" presStyleCnt="8" custScaleX="138371">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4" presStyleCnt="8"/>
      <dgm:spPr/>
    </dgm:pt>
    <dgm:pt modelId="{4A17E2A2-FD2A-4F87-AAF6-2249255E6EF9}" type="pres">
      <dgm:prSet presAssocID="{9BB73FB9-5D71-44FF-AC81-EAD4A44738B5}" presName="node" presStyleLbl="node1" presStyleIdx="5" presStyleCnt="8" custScaleX="138371">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5" presStyleCnt="8"/>
      <dgm:spPr/>
    </dgm:pt>
    <dgm:pt modelId="{90C2E107-F79F-4106-BC9A-31273F7E64C3}" type="pres">
      <dgm:prSet presAssocID="{350603F1-27C4-4E07-9B5D-5253E90BEC5F}" presName="node" presStyleLbl="node1" presStyleIdx="6" presStyleCnt="8" custScaleX="138371">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6" presStyleCnt="8"/>
      <dgm:spPr/>
    </dgm:pt>
    <dgm:pt modelId="{698EB85F-EA64-474A-89DD-33E1AB42086A}" type="pres">
      <dgm:prSet presAssocID="{46560E70-B4BF-42DC-8F61-500B02E204CC}" presName="node" presStyleLbl="node1" presStyleIdx="7" presStyleCnt="8" custScaleX="138371">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7" presStyleCnt="8"/>
      <dgm:spPr/>
    </dgm:pt>
  </dgm:ptLst>
  <dgm:cxnLst>
    <dgm:cxn modelId="{D5796E05-2D63-42A0-A00F-BCA28667A63B}" srcId="{E7368FF2-FCCD-44C7-92B8-01A41A96B606}" destId="{26AAEACE-0612-4FDA-B092-9AD626BA6458}" srcOrd="3" destOrd="0" parTransId="{1C91179E-09FE-4C00-8081-921210047831}" sibTransId="{CC77C877-831E-4523-8D8A-B5AA8C7EE2FE}"/>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DB336212-63BD-47DD-B9D9-592743032946}" type="presOf" srcId="{CC77C877-831E-4523-8D8A-B5AA8C7EE2FE}" destId="{B241B642-ED6E-4C24-9CDE-46AD0ED9BDA5}"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6"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5" destOrd="0" parTransId="{24272A14-0D7F-44A2-86A8-12176F51FD75}" sibTransId="{A486943F-0512-4269-AC52-4398BF5F2BAE}"/>
    <dgm:cxn modelId="{0BFBDFCE-A009-49F2-9A0F-6B88760925F3}" srcId="{E7368FF2-FCCD-44C7-92B8-01A41A96B606}" destId="{46560E70-B4BF-42DC-8F61-500B02E204CC}" srcOrd="7"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B2F9C1F1-66F9-4906-B277-324278139927}" type="presOf" srcId="{26AAEACE-0612-4FDA-B092-9AD626BA6458}" destId="{68A906B3-3CC4-4B9A-9B01-1E6BC90216A5}" srcOrd="0" destOrd="0" presId="urn:microsoft.com/office/officeart/2005/8/layout/cycle6"/>
    <dgm:cxn modelId="{CE3E0AFD-46BB-4116-AAED-CAFF528E88DA}" srcId="{E7368FF2-FCCD-44C7-92B8-01A41A96B606}" destId="{29082AC7-1B0C-490A-BA9D-4FA83A1756C8}" srcOrd="4"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17DD0EEF-83B9-4772-950A-E1564768F57D}" type="presParOf" srcId="{BB1D49B2-5449-4F5D-90B9-27DF1B2639D6}" destId="{68A906B3-3CC4-4B9A-9B01-1E6BC90216A5}" srcOrd="9" destOrd="0" presId="urn:microsoft.com/office/officeart/2005/8/layout/cycle6"/>
    <dgm:cxn modelId="{35E64844-BB41-4B76-A751-5450C863A140}" type="presParOf" srcId="{BB1D49B2-5449-4F5D-90B9-27DF1B2639D6}" destId="{F52F883D-3E1C-4C42-A5BA-F12434B7BFAA}" srcOrd="10" destOrd="0" presId="urn:microsoft.com/office/officeart/2005/8/layout/cycle6"/>
    <dgm:cxn modelId="{E4C0B7D7-D6C8-495C-8CF2-3FB73A5397E0}" type="presParOf" srcId="{BB1D49B2-5449-4F5D-90B9-27DF1B2639D6}" destId="{B241B642-ED6E-4C24-9CDE-46AD0ED9BDA5}" srcOrd="11" destOrd="0" presId="urn:microsoft.com/office/officeart/2005/8/layout/cycle6"/>
    <dgm:cxn modelId="{2B8871AC-D952-46CC-B8F2-D32690D6183C}" type="presParOf" srcId="{BB1D49B2-5449-4F5D-90B9-27DF1B2639D6}" destId="{5991BFD8-F4CA-4370-8662-0EEFB382C926}" srcOrd="12" destOrd="0" presId="urn:microsoft.com/office/officeart/2005/8/layout/cycle6"/>
    <dgm:cxn modelId="{584AB8DA-9D98-444F-BD77-67C30C8A2EAE}" type="presParOf" srcId="{BB1D49B2-5449-4F5D-90B9-27DF1B2639D6}" destId="{AD76EF8D-5887-4FAF-A383-91EF099EC686}" srcOrd="13" destOrd="0" presId="urn:microsoft.com/office/officeart/2005/8/layout/cycle6"/>
    <dgm:cxn modelId="{885FAD7C-3612-404C-8B72-0755907111EE}" type="presParOf" srcId="{BB1D49B2-5449-4F5D-90B9-27DF1B2639D6}" destId="{F36239F9-A59C-4F7E-8960-EB7C29F1BDFD}" srcOrd="14" destOrd="0" presId="urn:microsoft.com/office/officeart/2005/8/layout/cycle6"/>
    <dgm:cxn modelId="{E22F29D1-23EB-4BFA-8B8B-4C4E854D252F}" type="presParOf" srcId="{BB1D49B2-5449-4F5D-90B9-27DF1B2639D6}" destId="{4A17E2A2-FD2A-4F87-AAF6-2249255E6EF9}" srcOrd="15" destOrd="0" presId="urn:microsoft.com/office/officeart/2005/8/layout/cycle6"/>
    <dgm:cxn modelId="{CC7974A8-8C22-40F9-8840-69F5C63C743B}" type="presParOf" srcId="{BB1D49B2-5449-4F5D-90B9-27DF1B2639D6}" destId="{6737FA5E-E049-4601-BD4B-5C693C47A8EF}" srcOrd="16" destOrd="0" presId="urn:microsoft.com/office/officeart/2005/8/layout/cycle6"/>
    <dgm:cxn modelId="{7A654EFD-B755-4DB6-9D1D-03875D5F94F7}" type="presParOf" srcId="{BB1D49B2-5449-4F5D-90B9-27DF1B2639D6}" destId="{E03A82DC-2D1B-4AED-998E-55148A06B515}" srcOrd="17" destOrd="0" presId="urn:microsoft.com/office/officeart/2005/8/layout/cycle6"/>
    <dgm:cxn modelId="{BDCE78EF-AEBE-478F-BC6E-F5486805E135}" type="presParOf" srcId="{BB1D49B2-5449-4F5D-90B9-27DF1B2639D6}" destId="{90C2E107-F79F-4106-BC9A-31273F7E64C3}" srcOrd="18" destOrd="0" presId="urn:microsoft.com/office/officeart/2005/8/layout/cycle6"/>
    <dgm:cxn modelId="{3C501DC2-705B-41F7-BD5E-61F1A1A212B5}" type="presParOf" srcId="{BB1D49B2-5449-4F5D-90B9-27DF1B2639D6}" destId="{5E17C34B-CA08-4D4F-B1E5-DC3C807CC99A}" srcOrd="19" destOrd="0" presId="urn:microsoft.com/office/officeart/2005/8/layout/cycle6"/>
    <dgm:cxn modelId="{043BC91E-A21C-4797-A511-FFF152E894D4}" type="presParOf" srcId="{BB1D49B2-5449-4F5D-90B9-27DF1B2639D6}" destId="{D1734ED7-0F65-4155-8B04-B1F216BF53B4}" srcOrd="20" destOrd="0" presId="urn:microsoft.com/office/officeart/2005/8/layout/cycle6"/>
    <dgm:cxn modelId="{68AFD219-0940-4225-BA88-D4F13F13AC63}" type="presParOf" srcId="{BB1D49B2-5449-4F5D-90B9-27DF1B2639D6}" destId="{698EB85F-EA64-474A-89DD-33E1AB42086A}" srcOrd="21" destOrd="0" presId="urn:microsoft.com/office/officeart/2005/8/layout/cycle6"/>
    <dgm:cxn modelId="{E122D30E-78A7-4B7F-8746-25B31865933E}" type="presParOf" srcId="{BB1D49B2-5449-4F5D-90B9-27DF1B2639D6}" destId="{86CBB829-E880-4EEC-AF9F-A9E898D0A9C2}" srcOrd="22" destOrd="0" presId="urn:microsoft.com/office/officeart/2005/8/layout/cycle6"/>
    <dgm:cxn modelId="{96BE2573-29E6-4BC6-A848-C5D412E021B5}" type="presParOf" srcId="{BB1D49B2-5449-4F5D-90B9-27DF1B2639D6}" destId="{44F8E47A-B117-4383-B593-E2D5F3DD420B}" srcOrd="23"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68FF2-FCCD-44C7-92B8-01A41A96B60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2AC4728-F445-4B6E-8E7A-A25648C2B5B1}">
      <dgm:prSet phldrT="[Text]" custT="1">
        <dgm:style>
          <a:lnRef idx="1">
            <a:schemeClr val="accent1"/>
          </a:lnRef>
          <a:fillRef idx="3">
            <a:schemeClr val="accent1"/>
          </a:fillRef>
          <a:effectRef idx="2">
            <a:schemeClr val="accent1"/>
          </a:effectRef>
          <a:fontRef idx="minor">
            <a:schemeClr val="lt1"/>
          </a:fontRef>
        </dgm:style>
      </dgm:prSet>
      <dgm:spPr>
        <a:solidFill>
          <a:schemeClr val="bg1">
            <a:lumMod val="95000"/>
          </a:schemeClr>
        </a:solidFill>
        <a:ln w="9525">
          <a:solidFill>
            <a:schemeClr val="bg1">
              <a:lumMod val="85000"/>
            </a:schemeClr>
          </a:solidFill>
        </a:ln>
        <a:effectLst/>
      </dgm:spPr>
      <dgm:t>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chemeClr val="bg1">
                  <a:lumMod val="85000"/>
                </a:schemeClr>
              </a:solidFill>
              <a:effectLst/>
              <a:uLnTx/>
              <a:uFillTx/>
              <a:latin typeface="Trebuchet MS"/>
              <a:ea typeface="+mn-ea"/>
              <a:cs typeface="+mn-cs"/>
            </a:rPr>
            <a:t>Presence</a:t>
          </a:r>
        </a:p>
      </dgm:t>
    </dgm:pt>
    <dgm:pt modelId="{5710C019-6C12-4415-91BF-858287E91D3B}" type="parTrans" cxnId="{283557D7-49D6-4DE9-A3A4-3853F6B9B740}">
      <dgm:prSet/>
      <dgm:spPr/>
      <dgm:t>
        <a:bodyPr/>
        <a:lstStyle/>
        <a:p>
          <a:endParaRPr lang="en-US" sz="2800" b="1"/>
        </a:p>
      </dgm:t>
    </dgm:pt>
    <dgm:pt modelId="{ED6C9212-3088-4A03-947B-5DCC0043B9DF}" type="sibTrans" cxnId="{283557D7-49D6-4DE9-A3A4-3853F6B9B740}">
      <dgm:prSet/>
      <dgm:spPr/>
      <dgm:t>
        <a:bodyPr/>
        <a:lstStyle/>
        <a:p>
          <a:endParaRPr lang="en-US" sz="2800" b="1"/>
        </a:p>
      </dgm:t>
    </dgm:pt>
    <dgm:pt modelId="{CF76B842-6CC1-4E27-83BE-4242517B2CCA}">
      <dgm:prSet phldrT="[Text]" custT="1">
        <dgm:style>
          <a:lnRef idx="1">
            <a:schemeClr val="accent1"/>
          </a:lnRef>
          <a:fillRef idx="3">
            <a:schemeClr val="accent1"/>
          </a:fillRef>
          <a:effectRef idx="2">
            <a:schemeClr val="accent1"/>
          </a:effectRef>
          <a:fontRef idx="minor">
            <a:schemeClr val="lt1"/>
          </a:fontRef>
        </dgm:style>
      </dgm:prSet>
      <dgm:spPr>
        <a:solidFill>
          <a:schemeClr val="bg1">
            <a:lumMod val="95000"/>
          </a:schemeClr>
        </a:solidFill>
        <a:ln>
          <a:solidFill>
            <a:schemeClr val="bg1">
              <a:lumMod val="85000"/>
            </a:schemeClr>
          </a:solidFill>
        </a:ln>
        <a:effectLst/>
      </dgm:spPr>
      <dgm:t>
        <a:bodyPr spcFirstLastPara="0" vert="horz" wrap="square" lIns="45720" tIns="45720" rIns="45720" bIns="45720" numCol="1" spcCol="1270" rtlCol="0" anchor="ctr" anchorCtr="0"/>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schemeClr val="bg1">
                  <a:lumMod val="85000"/>
                </a:schemeClr>
              </a:solidFill>
              <a:effectLst/>
              <a:uLnTx/>
              <a:uFillTx/>
              <a:latin typeface="Trebuchet MS"/>
              <a:ea typeface="+mn-ea"/>
              <a:cs typeface="+mn-cs"/>
            </a:rPr>
            <a:t>Popularity</a:t>
          </a:r>
        </a:p>
      </dgm:t>
    </dgm:pt>
    <dgm:pt modelId="{68496346-348F-493A-8965-7736ADEDFA68}" type="parTrans" cxnId="{0DE90DED-463C-4E6F-BA01-8DFF5331DF80}">
      <dgm:prSet/>
      <dgm:spPr/>
      <dgm:t>
        <a:bodyPr/>
        <a:lstStyle/>
        <a:p>
          <a:endParaRPr lang="en-US" sz="2800" b="1"/>
        </a:p>
      </dgm:t>
    </dgm:pt>
    <dgm:pt modelId="{82729FF2-8818-41C8-812D-48F3CD74A0EE}" type="sibTrans" cxnId="{0DE90DED-463C-4E6F-BA01-8DFF5331DF80}">
      <dgm:prSet/>
      <dgm:spPr/>
      <dgm:t>
        <a:bodyPr/>
        <a:lstStyle/>
        <a:p>
          <a:endParaRPr lang="en-US" sz="2800" b="1"/>
        </a:p>
      </dgm:t>
    </dgm:pt>
    <dgm:pt modelId="{79ADC8C7-13C2-4D08-809F-86AB8231C7DF}">
      <dgm:prSet phldrT="[Text]" custT="1"/>
      <dgm:spPr>
        <a:solidFill>
          <a:schemeClr val="bg1">
            <a:lumMod val="95000"/>
          </a:schemeClr>
        </a:solidFill>
        <a:ln w="9525">
          <a:solidFill>
            <a:schemeClr val="bg1">
              <a:lumMod val="85000"/>
            </a:schemeClr>
          </a:solidFill>
        </a:ln>
      </dgm:spPr>
      <dgm:t>
        <a:bodyPr/>
        <a:lstStyle/>
        <a:p>
          <a:r>
            <a:rPr lang="en-US" sz="1600" b="1" dirty="0">
              <a:solidFill>
                <a:schemeClr val="bg1">
                  <a:lumMod val="85000"/>
                </a:schemeClr>
              </a:solidFill>
            </a:rPr>
            <a:t>Properties</a:t>
          </a:r>
        </a:p>
      </dgm:t>
    </dgm:pt>
    <dgm:pt modelId="{469FB9D9-52F4-4C1B-9DCF-DEB6D3380AD1}" type="parTrans" cxnId="{04FAA1DE-E96A-4050-B524-886A3E0B0690}">
      <dgm:prSet/>
      <dgm:spPr/>
      <dgm:t>
        <a:bodyPr/>
        <a:lstStyle/>
        <a:p>
          <a:endParaRPr lang="en-US" sz="2800" b="1"/>
        </a:p>
      </dgm:t>
    </dgm:pt>
    <dgm:pt modelId="{DC6B5F50-0B98-4DE1-BE60-93EF7D18C6A0}" type="sibTrans" cxnId="{04FAA1DE-E96A-4050-B524-886A3E0B0690}">
      <dgm:prSet/>
      <dgm:spPr/>
      <dgm:t>
        <a:bodyPr/>
        <a:lstStyle/>
        <a:p>
          <a:endParaRPr lang="en-US" sz="2800" b="1"/>
        </a:p>
      </dgm:t>
    </dgm:pt>
    <dgm:pt modelId="{29082AC7-1B0C-490A-BA9D-4FA83A1756C8}">
      <dgm:prSet phldrT="[Text]" custT="1"/>
      <dgm:spPr>
        <a:solidFill>
          <a:schemeClr val="accent1"/>
        </a:solidFill>
        <a:ln w="9525">
          <a:solidFill>
            <a:schemeClr val="tx1"/>
          </a:solidFill>
        </a:ln>
      </dgm:spPr>
      <dgm:t>
        <a:bodyPr/>
        <a:lstStyle/>
        <a:p>
          <a:r>
            <a:rPr lang="en-US" sz="1600" b="1" dirty="0"/>
            <a:t>Places</a:t>
          </a:r>
        </a:p>
      </dgm:t>
    </dgm:pt>
    <dgm:pt modelId="{17D8BF13-AC95-4BA7-9B3B-87DA377C0EBF}" type="parTrans" cxnId="{CE3E0AFD-46BB-4116-AAED-CAFF528E88DA}">
      <dgm:prSet/>
      <dgm:spPr/>
      <dgm:t>
        <a:bodyPr/>
        <a:lstStyle/>
        <a:p>
          <a:endParaRPr lang="en-US" sz="2800" b="1"/>
        </a:p>
      </dgm:t>
    </dgm:pt>
    <dgm:pt modelId="{6AC11325-B3AE-407C-AEC7-60A0F50B1B22}" type="sibTrans" cxnId="{CE3E0AFD-46BB-4116-AAED-CAFF528E88DA}">
      <dgm:prSet/>
      <dgm:spPr/>
      <dgm:t>
        <a:bodyPr/>
        <a:lstStyle/>
        <a:p>
          <a:endParaRPr lang="en-US" sz="2800" b="1"/>
        </a:p>
      </dgm:t>
    </dgm:pt>
    <dgm:pt modelId="{9BB73FB9-5D71-44FF-AC81-EAD4A44738B5}">
      <dgm:prSet phldrT="[Text]" custT="1"/>
      <dgm:spPr>
        <a:solidFill>
          <a:schemeClr val="accent1"/>
        </a:solidFill>
        <a:ln w="9525">
          <a:solidFill>
            <a:schemeClr val="tx1"/>
          </a:solidFill>
        </a:ln>
      </dgm:spPr>
      <dgm:t>
        <a:bodyPr/>
        <a:lstStyle/>
        <a:p>
          <a:r>
            <a:rPr lang="en-US" sz="1600" b="1" dirty="0"/>
            <a:t>Passion</a:t>
          </a:r>
        </a:p>
      </dgm:t>
    </dgm:pt>
    <dgm:pt modelId="{24272A14-0D7F-44A2-86A8-12176F51FD75}" type="parTrans" cxnId="{FA403AAE-B20B-4040-B7EB-D03DA923DC97}">
      <dgm:prSet/>
      <dgm:spPr/>
      <dgm:t>
        <a:bodyPr/>
        <a:lstStyle/>
        <a:p>
          <a:endParaRPr lang="en-US" sz="2800" b="1"/>
        </a:p>
      </dgm:t>
    </dgm:pt>
    <dgm:pt modelId="{A486943F-0512-4269-AC52-4398BF5F2BAE}" type="sibTrans" cxnId="{FA403AAE-B20B-4040-B7EB-D03DA923DC97}">
      <dgm:prSet/>
      <dgm:spPr/>
      <dgm:t>
        <a:bodyPr/>
        <a:lstStyle/>
        <a:p>
          <a:endParaRPr lang="en-US" sz="2800" b="1"/>
        </a:p>
      </dgm:t>
    </dgm:pt>
    <dgm:pt modelId="{350603F1-27C4-4E07-9B5D-5253E90BEC5F}">
      <dgm:prSet phldrT="[Text]" custT="1"/>
      <dgm:spPr>
        <a:solidFill>
          <a:schemeClr val="accent1"/>
        </a:solidFill>
        <a:ln w="9525">
          <a:solidFill>
            <a:schemeClr val="tx1"/>
          </a:solidFill>
        </a:ln>
      </dgm:spPr>
      <dgm:t>
        <a:bodyPr/>
        <a:lstStyle/>
        <a:p>
          <a:r>
            <a:rPr lang="en-US" sz="1600" b="1" dirty="0"/>
            <a:t>Products</a:t>
          </a:r>
        </a:p>
      </dgm:t>
    </dgm:pt>
    <dgm:pt modelId="{7A22AF4E-E4FD-4872-8C10-27C78D0F8346}" type="parTrans" cxnId="{46A08364-AE22-43B1-9389-1A22E19EDCBE}">
      <dgm:prSet/>
      <dgm:spPr/>
      <dgm:t>
        <a:bodyPr/>
        <a:lstStyle/>
        <a:p>
          <a:endParaRPr lang="en-US" sz="2800" b="1"/>
        </a:p>
      </dgm:t>
    </dgm:pt>
    <dgm:pt modelId="{A9D0E2D2-2ABE-46F0-B4F8-4EC3504429B9}" type="sibTrans" cxnId="{46A08364-AE22-43B1-9389-1A22E19EDCBE}">
      <dgm:prSet/>
      <dgm:spPr/>
      <dgm:t>
        <a:bodyPr/>
        <a:lstStyle/>
        <a:p>
          <a:endParaRPr lang="en-US" sz="2800" b="1"/>
        </a:p>
      </dgm:t>
    </dgm:pt>
    <dgm:pt modelId="{46560E70-B4BF-42DC-8F61-500B02E204CC}">
      <dgm:prSet phldrT="[Text]" custT="1"/>
      <dgm:spPr>
        <a:solidFill>
          <a:schemeClr val="accent1"/>
        </a:solidFill>
        <a:ln w="9525">
          <a:solidFill>
            <a:schemeClr val="tx1"/>
          </a:solidFill>
        </a:ln>
      </dgm:spPr>
      <dgm:t>
        <a:bodyPr/>
        <a:lstStyle/>
        <a:p>
          <a:r>
            <a:rPr lang="en-US" sz="1600" b="1" dirty="0"/>
            <a:t>Purpose</a:t>
          </a:r>
        </a:p>
      </dgm:t>
    </dgm:pt>
    <dgm:pt modelId="{62CE3F8C-477F-4E19-8C63-433433E994F2}" type="parTrans" cxnId="{0BFBDFCE-A009-49F2-9A0F-6B88760925F3}">
      <dgm:prSet/>
      <dgm:spPr/>
      <dgm:t>
        <a:bodyPr/>
        <a:lstStyle/>
        <a:p>
          <a:endParaRPr lang="en-US" sz="2800" b="1"/>
        </a:p>
      </dgm:t>
    </dgm:pt>
    <dgm:pt modelId="{B2A372A0-22F0-4D95-985F-63F9A895D2F2}" type="sibTrans" cxnId="{0BFBDFCE-A009-49F2-9A0F-6B88760925F3}">
      <dgm:prSet/>
      <dgm:spPr/>
      <dgm:t>
        <a:bodyPr/>
        <a:lstStyle/>
        <a:p>
          <a:endParaRPr lang="en-US" sz="2800" b="1"/>
        </a:p>
      </dgm:t>
    </dgm:pt>
    <dgm:pt modelId="{26AAEACE-0612-4FDA-B092-9AD626BA6458}">
      <dgm:prSet phldrT="[Text]" custT="1"/>
      <dgm:spPr>
        <a:solidFill>
          <a:schemeClr val="bg1">
            <a:lumMod val="95000"/>
          </a:schemeClr>
        </a:solidFill>
        <a:ln w="9525">
          <a:solidFill>
            <a:schemeClr val="bg1">
              <a:lumMod val="85000"/>
            </a:schemeClr>
          </a:solidFill>
        </a:ln>
      </dgm:spPr>
      <dgm:t>
        <a:bodyPr/>
        <a:lstStyle/>
        <a:p>
          <a:r>
            <a:rPr lang="en-US" sz="1600" b="1" dirty="0">
              <a:solidFill>
                <a:schemeClr val="bg1">
                  <a:lumMod val="85000"/>
                </a:schemeClr>
              </a:solidFill>
            </a:rPr>
            <a:t>People</a:t>
          </a:r>
        </a:p>
      </dgm:t>
    </dgm:pt>
    <dgm:pt modelId="{1C91179E-09FE-4C00-8081-921210047831}" type="parTrans" cxnId="{D5796E05-2D63-42A0-A00F-BCA28667A63B}">
      <dgm:prSet/>
      <dgm:spPr/>
      <dgm:t>
        <a:bodyPr/>
        <a:lstStyle/>
        <a:p>
          <a:endParaRPr lang="en-US"/>
        </a:p>
      </dgm:t>
    </dgm:pt>
    <dgm:pt modelId="{CC77C877-831E-4523-8D8A-B5AA8C7EE2FE}" type="sibTrans" cxnId="{D5796E05-2D63-42A0-A00F-BCA28667A63B}">
      <dgm:prSet/>
      <dgm:spPr/>
      <dgm:t>
        <a:bodyPr/>
        <a:lstStyle/>
        <a:p>
          <a:endParaRPr lang="en-US"/>
        </a:p>
      </dgm:t>
    </dgm:pt>
    <dgm:pt modelId="{BB1D49B2-5449-4F5D-90B9-27DF1B2639D6}" type="pres">
      <dgm:prSet presAssocID="{E7368FF2-FCCD-44C7-92B8-01A41A96B606}" presName="cycle" presStyleCnt="0">
        <dgm:presLayoutVars>
          <dgm:dir/>
          <dgm:resizeHandles val="exact"/>
        </dgm:presLayoutVars>
      </dgm:prSet>
      <dgm:spPr/>
    </dgm:pt>
    <dgm:pt modelId="{2569DB0E-5CF3-47D5-A5E4-8EC39F92F5D4}" type="pres">
      <dgm:prSet presAssocID="{62AC4728-F445-4B6E-8E7A-A25648C2B5B1}" presName="node" presStyleLbl="node1" presStyleIdx="0" presStyleCnt="8" custScaleX="138371">
        <dgm:presLayoutVars>
          <dgm:bulletEnabled val="1"/>
        </dgm:presLayoutVars>
      </dgm:prSet>
      <dgm:spPr>
        <a:xfrm>
          <a:off x="3862007" y="2077"/>
          <a:ext cx="1081319" cy="702857"/>
        </a:xfrm>
        <a:prstGeom prst="roundRect">
          <a:avLst/>
        </a:prstGeom>
      </dgm:spPr>
    </dgm:pt>
    <dgm:pt modelId="{B6CD1F40-537E-4A64-90B6-9AAAB2D5CEE3}" type="pres">
      <dgm:prSet presAssocID="{62AC4728-F445-4B6E-8E7A-A25648C2B5B1}" presName="spNode" presStyleCnt="0"/>
      <dgm:spPr/>
    </dgm:pt>
    <dgm:pt modelId="{43BD6A23-4D72-4E95-A38D-A8C31A4095E5}" type="pres">
      <dgm:prSet presAssocID="{ED6C9212-3088-4A03-947B-5DCC0043B9DF}" presName="sibTrans" presStyleLbl="sibTrans1D1" presStyleIdx="0" presStyleCnt="8"/>
      <dgm:spPr/>
    </dgm:pt>
    <dgm:pt modelId="{63238D89-D7E4-4D86-A39F-E3DD26366551}" type="pres">
      <dgm:prSet presAssocID="{CF76B842-6CC1-4E27-83BE-4242517B2CCA}" presName="node" presStyleLbl="node1" presStyleIdx="1" presStyleCnt="8" custScaleX="138371" custRadScaleRad="98732" custRadScaleInc="-3437">
        <dgm:presLayoutVars>
          <dgm:bulletEnabled val="1"/>
        </dgm:presLayoutVars>
      </dgm:prSet>
      <dgm:spPr>
        <a:xfrm>
          <a:off x="5397373" y="757200"/>
          <a:ext cx="1081319" cy="702857"/>
        </a:xfrm>
        <a:prstGeom prst="roundRect">
          <a:avLst/>
        </a:prstGeom>
      </dgm:spPr>
    </dgm:pt>
    <dgm:pt modelId="{102B19BF-7170-48A5-9DC0-D1A168B58D5D}" type="pres">
      <dgm:prSet presAssocID="{CF76B842-6CC1-4E27-83BE-4242517B2CCA}" presName="spNode" presStyleCnt="0"/>
      <dgm:spPr/>
    </dgm:pt>
    <dgm:pt modelId="{424C6736-5B43-48F0-A6F9-74C90C8225F8}" type="pres">
      <dgm:prSet presAssocID="{82729FF2-8818-41C8-812D-48F3CD74A0EE}" presName="sibTrans" presStyleLbl="sibTrans1D1" presStyleIdx="1" presStyleCnt="8"/>
      <dgm:spPr/>
    </dgm:pt>
    <dgm:pt modelId="{7763CFE7-4384-4655-AEA9-F4214E3944B7}" type="pres">
      <dgm:prSet presAssocID="{79ADC8C7-13C2-4D08-809F-86AB8231C7DF}" presName="node" presStyleLbl="node1" presStyleIdx="2" presStyleCnt="8" custScaleX="138371">
        <dgm:presLayoutVars>
          <dgm:bulletEnabled val="1"/>
        </dgm:presLayoutVars>
      </dgm:prSet>
      <dgm:spPr/>
    </dgm:pt>
    <dgm:pt modelId="{773529D3-B352-4351-BC38-CAD7231997CF}" type="pres">
      <dgm:prSet presAssocID="{79ADC8C7-13C2-4D08-809F-86AB8231C7DF}" presName="spNode" presStyleCnt="0"/>
      <dgm:spPr/>
    </dgm:pt>
    <dgm:pt modelId="{B35D7EFD-5DEB-4D5A-A3A1-BF0F6CAC7672}" type="pres">
      <dgm:prSet presAssocID="{DC6B5F50-0B98-4DE1-BE60-93EF7D18C6A0}" presName="sibTrans" presStyleLbl="sibTrans1D1" presStyleIdx="2" presStyleCnt="8"/>
      <dgm:spPr/>
    </dgm:pt>
    <dgm:pt modelId="{68A906B3-3CC4-4B9A-9B01-1E6BC90216A5}" type="pres">
      <dgm:prSet presAssocID="{26AAEACE-0612-4FDA-B092-9AD626BA6458}" presName="node" presStyleLbl="node1" presStyleIdx="3" presStyleCnt="8" custScaleX="138371">
        <dgm:presLayoutVars>
          <dgm:bulletEnabled val="1"/>
        </dgm:presLayoutVars>
      </dgm:prSet>
      <dgm:spPr/>
    </dgm:pt>
    <dgm:pt modelId="{F52F883D-3E1C-4C42-A5BA-F12434B7BFAA}" type="pres">
      <dgm:prSet presAssocID="{26AAEACE-0612-4FDA-B092-9AD626BA6458}" presName="spNode" presStyleCnt="0"/>
      <dgm:spPr/>
    </dgm:pt>
    <dgm:pt modelId="{B241B642-ED6E-4C24-9CDE-46AD0ED9BDA5}" type="pres">
      <dgm:prSet presAssocID="{CC77C877-831E-4523-8D8A-B5AA8C7EE2FE}" presName="sibTrans" presStyleLbl="sibTrans1D1" presStyleIdx="3" presStyleCnt="8"/>
      <dgm:spPr/>
    </dgm:pt>
    <dgm:pt modelId="{5991BFD8-F4CA-4370-8662-0EEFB382C926}" type="pres">
      <dgm:prSet presAssocID="{29082AC7-1B0C-490A-BA9D-4FA83A1756C8}" presName="node" presStyleLbl="node1" presStyleIdx="4" presStyleCnt="8" custScaleX="138371">
        <dgm:presLayoutVars>
          <dgm:bulletEnabled val="1"/>
        </dgm:presLayoutVars>
      </dgm:prSet>
      <dgm:spPr/>
    </dgm:pt>
    <dgm:pt modelId="{AD76EF8D-5887-4FAF-A383-91EF099EC686}" type="pres">
      <dgm:prSet presAssocID="{29082AC7-1B0C-490A-BA9D-4FA83A1756C8}" presName="spNode" presStyleCnt="0"/>
      <dgm:spPr/>
    </dgm:pt>
    <dgm:pt modelId="{F36239F9-A59C-4F7E-8960-EB7C29F1BDFD}" type="pres">
      <dgm:prSet presAssocID="{6AC11325-B3AE-407C-AEC7-60A0F50B1B22}" presName="sibTrans" presStyleLbl="sibTrans1D1" presStyleIdx="4" presStyleCnt="8"/>
      <dgm:spPr/>
    </dgm:pt>
    <dgm:pt modelId="{4A17E2A2-FD2A-4F87-AAF6-2249255E6EF9}" type="pres">
      <dgm:prSet presAssocID="{9BB73FB9-5D71-44FF-AC81-EAD4A44738B5}" presName="node" presStyleLbl="node1" presStyleIdx="5" presStyleCnt="8" custScaleX="138371">
        <dgm:presLayoutVars>
          <dgm:bulletEnabled val="1"/>
        </dgm:presLayoutVars>
      </dgm:prSet>
      <dgm:spPr/>
    </dgm:pt>
    <dgm:pt modelId="{6737FA5E-E049-4601-BD4B-5C693C47A8EF}" type="pres">
      <dgm:prSet presAssocID="{9BB73FB9-5D71-44FF-AC81-EAD4A44738B5}" presName="spNode" presStyleCnt="0"/>
      <dgm:spPr/>
    </dgm:pt>
    <dgm:pt modelId="{E03A82DC-2D1B-4AED-998E-55148A06B515}" type="pres">
      <dgm:prSet presAssocID="{A486943F-0512-4269-AC52-4398BF5F2BAE}" presName="sibTrans" presStyleLbl="sibTrans1D1" presStyleIdx="5" presStyleCnt="8"/>
      <dgm:spPr/>
    </dgm:pt>
    <dgm:pt modelId="{90C2E107-F79F-4106-BC9A-31273F7E64C3}" type="pres">
      <dgm:prSet presAssocID="{350603F1-27C4-4E07-9B5D-5253E90BEC5F}" presName="node" presStyleLbl="node1" presStyleIdx="6" presStyleCnt="8" custScaleX="138371">
        <dgm:presLayoutVars>
          <dgm:bulletEnabled val="1"/>
        </dgm:presLayoutVars>
      </dgm:prSet>
      <dgm:spPr/>
    </dgm:pt>
    <dgm:pt modelId="{5E17C34B-CA08-4D4F-B1E5-DC3C807CC99A}" type="pres">
      <dgm:prSet presAssocID="{350603F1-27C4-4E07-9B5D-5253E90BEC5F}" presName="spNode" presStyleCnt="0"/>
      <dgm:spPr/>
    </dgm:pt>
    <dgm:pt modelId="{D1734ED7-0F65-4155-8B04-B1F216BF53B4}" type="pres">
      <dgm:prSet presAssocID="{A9D0E2D2-2ABE-46F0-B4F8-4EC3504429B9}" presName="sibTrans" presStyleLbl="sibTrans1D1" presStyleIdx="6" presStyleCnt="8"/>
      <dgm:spPr/>
    </dgm:pt>
    <dgm:pt modelId="{698EB85F-EA64-474A-89DD-33E1AB42086A}" type="pres">
      <dgm:prSet presAssocID="{46560E70-B4BF-42DC-8F61-500B02E204CC}" presName="node" presStyleLbl="node1" presStyleIdx="7" presStyleCnt="8" custScaleX="138371">
        <dgm:presLayoutVars>
          <dgm:bulletEnabled val="1"/>
        </dgm:presLayoutVars>
      </dgm:prSet>
      <dgm:spPr/>
    </dgm:pt>
    <dgm:pt modelId="{86CBB829-E880-4EEC-AF9F-A9E898D0A9C2}" type="pres">
      <dgm:prSet presAssocID="{46560E70-B4BF-42DC-8F61-500B02E204CC}" presName="spNode" presStyleCnt="0"/>
      <dgm:spPr/>
    </dgm:pt>
    <dgm:pt modelId="{44F8E47A-B117-4383-B593-E2D5F3DD420B}" type="pres">
      <dgm:prSet presAssocID="{B2A372A0-22F0-4D95-985F-63F9A895D2F2}" presName="sibTrans" presStyleLbl="sibTrans1D1" presStyleIdx="7" presStyleCnt="8"/>
      <dgm:spPr/>
    </dgm:pt>
  </dgm:ptLst>
  <dgm:cxnLst>
    <dgm:cxn modelId="{D5796E05-2D63-42A0-A00F-BCA28667A63B}" srcId="{E7368FF2-FCCD-44C7-92B8-01A41A96B606}" destId="{26AAEACE-0612-4FDA-B092-9AD626BA6458}" srcOrd="3" destOrd="0" parTransId="{1C91179E-09FE-4C00-8081-921210047831}" sibTransId="{CC77C877-831E-4523-8D8A-B5AA8C7EE2FE}"/>
    <dgm:cxn modelId="{2A2E9705-0DD9-434E-AE12-07D158813C92}" type="presOf" srcId="{29082AC7-1B0C-490A-BA9D-4FA83A1756C8}" destId="{5991BFD8-F4CA-4370-8662-0EEFB382C926}" srcOrd="0" destOrd="0" presId="urn:microsoft.com/office/officeart/2005/8/layout/cycle6"/>
    <dgm:cxn modelId="{FFA01907-DB70-40CF-865E-7AA4595F572B}" type="presOf" srcId="{350603F1-27C4-4E07-9B5D-5253E90BEC5F}" destId="{90C2E107-F79F-4106-BC9A-31273F7E64C3}" srcOrd="0" destOrd="0" presId="urn:microsoft.com/office/officeart/2005/8/layout/cycle6"/>
    <dgm:cxn modelId="{861D9F08-D9BF-4430-AC55-DC0885BB9499}" type="presOf" srcId="{62AC4728-F445-4B6E-8E7A-A25648C2B5B1}" destId="{2569DB0E-5CF3-47D5-A5E4-8EC39F92F5D4}" srcOrd="0" destOrd="0" presId="urn:microsoft.com/office/officeart/2005/8/layout/cycle6"/>
    <dgm:cxn modelId="{DB336212-63BD-47DD-B9D9-592743032946}" type="presOf" srcId="{CC77C877-831E-4523-8D8A-B5AA8C7EE2FE}" destId="{B241B642-ED6E-4C24-9CDE-46AD0ED9BDA5}" srcOrd="0" destOrd="0" presId="urn:microsoft.com/office/officeart/2005/8/layout/cycle6"/>
    <dgm:cxn modelId="{511DD414-41B8-4BBF-AD2A-F19FC9721672}" type="presOf" srcId="{DC6B5F50-0B98-4DE1-BE60-93EF7D18C6A0}" destId="{B35D7EFD-5DEB-4D5A-A3A1-BF0F6CAC7672}" srcOrd="0" destOrd="0" presId="urn:microsoft.com/office/officeart/2005/8/layout/cycle6"/>
    <dgm:cxn modelId="{42B9CC22-FAC5-4586-BB00-F994B9135222}" type="presOf" srcId="{B2A372A0-22F0-4D95-985F-63F9A895D2F2}" destId="{44F8E47A-B117-4383-B593-E2D5F3DD420B}" srcOrd="0" destOrd="0" presId="urn:microsoft.com/office/officeart/2005/8/layout/cycle6"/>
    <dgm:cxn modelId="{46A08364-AE22-43B1-9389-1A22E19EDCBE}" srcId="{E7368FF2-FCCD-44C7-92B8-01A41A96B606}" destId="{350603F1-27C4-4E07-9B5D-5253E90BEC5F}" srcOrd="6" destOrd="0" parTransId="{7A22AF4E-E4FD-4872-8C10-27C78D0F8346}" sibTransId="{A9D0E2D2-2ABE-46F0-B4F8-4EC3504429B9}"/>
    <dgm:cxn modelId="{4CCD7667-42A9-45D7-B589-435E94C807B6}" type="presOf" srcId="{ED6C9212-3088-4A03-947B-5DCC0043B9DF}" destId="{43BD6A23-4D72-4E95-A38D-A8C31A4095E5}" srcOrd="0" destOrd="0" presId="urn:microsoft.com/office/officeart/2005/8/layout/cycle6"/>
    <dgm:cxn modelId="{AA1B114A-A64A-44C1-B8A2-F03DA2F5A396}" type="presOf" srcId="{A486943F-0512-4269-AC52-4398BF5F2BAE}" destId="{E03A82DC-2D1B-4AED-998E-55148A06B515}" srcOrd="0" destOrd="0" presId="urn:microsoft.com/office/officeart/2005/8/layout/cycle6"/>
    <dgm:cxn modelId="{A7261972-72E3-477C-815D-4B4DD9FF7E78}" type="presOf" srcId="{82729FF2-8818-41C8-812D-48F3CD74A0EE}" destId="{424C6736-5B43-48F0-A6F9-74C90C8225F8}" srcOrd="0" destOrd="0" presId="urn:microsoft.com/office/officeart/2005/8/layout/cycle6"/>
    <dgm:cxn modelId="{1491045A-22C7-4176-974A-5570DFF9D18F}" type="presOf" srcId="{46560E70-B4BF-42DC-8F61-500B02E204CC}" destId="{698EB85F-EA64-474A-89DD-33E1AB42086A}" srcOrd="0" destOrd="0" presId="urn:microsoft.com/office/officeart/2005/8/layout/cycle6"/>
    <dgm:cxn modelId="{4122CD7F-0E8D-4907-B7F1-94A814D99304}" type="presOf" srcId="{E7368FF2-FCCD-44C7-92B8-01A41A96B606}" destId="{BB1D49B2-5449-4F5D-90B9-27DF1B2639D6}" srcOrd="0" destOrd="0" presId="urn:microsoft.com/office/officeart/2005/8/layout/cycle6"/>
    <dgm:cxn modelId="{1EBFF786-AD3C-4F2C-8762-7D2CA8DA39E2}" type="presOf" srcId="{CF76B842-6CC1-4E27-83BE-4242517B2CCA}" destId="{63238D89-D7E4-4D86-A39F-E3DD26366551}" srcOrd="0" destOrd="0" presId="urn:microsoft.com/office/officeart/2005/8/layout/cycle6"/>
    <dgm:cxn modelId="{DF669E8B-F8F0-4C80-8CD1-E2CD75CDB216}" type="presOf" srcId="{79ADC8C7-13C2-4D08-809F-86AB8231C7DF}" destId="{7763CFE7-4384-4655-AEA9-F4214E3944B7}" srcOrd="0" destOrd="0" presId="urn:microsoft.com/office/officeart/2005/8/layout/cycle6"/>
    <dgm:cxn modelId="{2D59FBA8-BCEC-4852-A356-BB408D524AE4}" type="presOf" srcId="{A9D0E2D2-2ABE-46F0-B4F8-4EC3504429B9}" destId="{D1734ED7-0F65-4155-8B04-B1F216BF53B4}" srcOrd="0" destOrd="0" presId="urn:microsoft.com/office/officeart/2005/8/layout/cycle6"/>
    <dgm:cxn modelId="{FA403AAE-B20B-4040-B7EB-D03DA923DC97}" srcId="{E7368FF2-FCCD-44C7-92B8-01A41A96B606}" destId="{9BB73FB9-5D71-44FF-AC81-EAD4A44738B5}" srcOrd="5" destOrd="0" parTransId="{24272A14-0D7F-44A2-86A8-12176F51FD75}" sibTransId="{A486943F-0512-4269-AC52-4398BF5F2BAE}"/>
    <dgm:cxn modelId="{0BFBDFCE-A009-49F2-9A0F-6B88760925F3}" srcId="{E7368FF2-FCCD-44C7-92B8-01A41A96B606}" destId="{46560E70-B4BF-42DC-8F61-500B02E204CC}" srcOrd="7" destOrd="0" parTransId="{62CE3F8C-477F-4E19-8C63-433433E994F2}" sibTransId="{B2A372A0-22F0-4D95-985F-63F9A895D2F2}"/>
    <dgm:cxn modelId="{283557D7-49D6-4DE9-A3A4-3853F6B9B740}" srcId="{E7368FF2-FCCD-44C7-92B8-01A41A96B606}" destId="{62AC4728-F445-4B6E-8E7A-A25648C2B5B1}" srcOrd="0" destOrd="0" parTransId="{5710C019-6C12-4415-91BF-858287E91D3B}" sibTransId="{ED6C9212-3088-4A03-947B-5DCC0043B9DF}"/>
    <dgm:cxn modelId="{04FAA1DE-E96A-4050-B524-886A3E0B0690}" srcId="{E7368FF2-FCCD-44C7-92B8-01A41A96B606}" destId="{79ADC8C7-13C2-4D08-809F-86AB8231C7DF}" srcOrd="2" destOrd="0" parTransId="{469FB9D9-52F4-4C1B-9DCF-DEB6D3380AD1}" sibTransId="{DC6B5F50-0B98-4DE1-BE60-93EF7D18C6A0}"/>
    <dgm:cxn modelId="{1C19B6E9-1003-4EF2-A259-5C98055EBBBC}" type="presOf" srcId="{6AC11325-B3AE-407C-AEC7-60A0F50B1B22}" destId="{F36239F9-A59C-4F7E-8960-EB7C29F1BDFD}" srcOrd="0" destOrd="0" presId="urn:microsoft.com/office/officeart/2005/8/layout/cycle6"/>
    <dgm:cxn modelId="{700AE5E9-CBFE-4E0F-9944-504FA4052EF0}" type="presOf" srcId="{9BB73FB9-5D71-44FF-AC81-EAD4A44738B5}" destId="{4A17E2A2-FD2A-4F87-AAF6-2249255E6EF9}" srcOrd="0" destOrd="0" presId="urn:microsoft.com/office/officeart/2005/8/layout/cycle6"/>
    <dgm:cxn modelId="{0DE90DED-463C-4E6F-BA01-8DFF5331DF80}" srcId="{E7368FF2-FCCD-44C7-92B8-01A41A96B606}" destId="{CF76B842-6CC1-4E27-83BE-4242517B2CCA}" srcOrd="1" destOrd="0" parTransId="{68496346-348F-493A-8965-7736ADEDFA68}" sibTransId="{82729FF2-8818-41C8-812D-48F3CD74A0EE}"/>
    <dgm:cxn modelId="{B2F9C1F1-66F9-4906-B277-324278139927}" type="presOf" srcId="{26AAEACE-0612-4FDA-B092-9AD626BA6458}" destId="{68A906B3-3CC4-4B9A-9B01-1E6BC90216A5}" srcOrd="0" destOrd="0" presId="urn:microsoft.com/office/officeart/2005/8/layout/cycle6"/>
    <dgm:cxn modelId="{CE3E0AFD-46BB-4116-AAED-CAFF528E88DA}" srcId="{E7368FF2-FCCD-44C7-92B8-01A41A96B606}" destId="{29082AC7-1B0C-490A-BA9D-4FA83A1756C8}" srcOrd="4" destOrd="0" parTransId="{17D8BF13-AC95-4BA7-9B3B-87DA377C0EBF}" sibTransId="{6AC11325-B3AE-407C-AEC7-60A0F50B1B22}"/>
    <dgm:cxn modelId="{CA87AAEF-6867-43BF-AD88-D23390743087}" type="presParOf" srcId="{BB1D49B2-5449-4F5D-90B9-27DF1B2639D6}" destId="{2569DB0E-5CF3-47D5-A5E4-8EC39F92F5D4}" srcOrd="0" destOrd="0" presId="urn:microsoft.com/office/officeart/2005/8/layout/cycle6"/>
    <dgm:cxn modelId="{B50E5572-4DBE-4981-995E-F9BD304DF997}" type="presParOf" srcId="{BB1D49B2-5449-4F5D-90B9-27DF1B2639D6}" destId="{B6CD1F40-537E-4A64-90B6-9AAAB2D5CEE3}" srcOrd="1" destOrd="0" presId="urn:microsoft.com/office/officeart/2005/8/layout/cycle6"/>
    <dgm:cxn modelId="{3CD552E0-F27B-44F2-861F-312EC5E04091}" type="presParOf" srcId="{BB1D49B2-5449-4F5D-90B9-27DF1B2639D6}" destId="{43BD6A23-4D72-4E95-A38D-A8C31A4095E5}" srcOrd="2" destOrd="0" presId="urn:microsoft.com/office/officeart/2005/8/layout/cycle6"/>
    <dgm:cxn modelId="{3141FD27-B191-493E-BF76-364D018AA7B9}" type="presParOf" srcId="{BB1D49B2-5449-4F5D-90B9-27DF1B2639D6}" destId="{63238D89-D7E4-4D86-A39F-E3DD26366551}" srcOrd="3" destOrd="0" presId="urn:microsoft.com/office/officeart/2005/8/layout/cycle6"/>
    <dgm:cxn modelId="{32095DEE-0DDB-42DC-8BD0-68C0ADD61171}" type="presParOf" srcId="{BB1D49B2-5449-4F5D-90B9-27DF1B2639D6}" destId="{102B19BF-7170-48A5-9DC0-D1A168B58D5D}" srcOrd="4" destOrd="0" presId="urn:microsoft.com/office/officeart/2005/8/layout/cycle6"/>
    <dgm:cxn modelId="{26ACBCA6-C984-47AB-A401-08EAAFDF037D}" type="presParOf" srcId="{BB1D49B2-5449-4F5D-90B9-27DF1B2639D6}" destId="{424C6736-5B43-48F0-A6F9-74C90C8225F8}" srcOrd="5" destOrd="0" presId="urn:microsoft.com/office/officeart/2005/8/layout/cycle6"/>
    <dgm:cxn modelId="{162125E7-357F-48AC-8516-0C03462BA117}" type="presParOf" srcId="{BB1D49B2-5449-4F5D-90B9-27DF1B2639D6}" destId="{7763CFE7-4384-4655-AEA9-F4214E3944B7}" srcOrd="6" destOrd="0" presId="urn:microsoft.com/office/officeart/2005/8/layout/cycle6"/>
    <dgm:cxn modelId="{B30AD112-C846-4AD3-AB3C-28A07AE028A6}" type="presParOf" srcId="{BB1D49B2-5449-4F5D-90B9-27DF1B2639D6}" destId="{773529D3-B352-4351-BC38-CAD7231997CF}" srcOrd="7" destOrd="0" presId="urn:microsoft.com/office/officeart/2005/8/layout/cycle6"/>
    <dgm:cxn modelId="{B08AF0F6-36F7-42AF-8C97-427F2150BEE7}" type="presParOf" srcId="{BB1D49B2-5449-4F5D-90B9-27DF1B2639D6}" destId="{B35D7EFD-5DEB-4D5A-A3A1-BF0F6CAC7672}" srcOrd="8" destOrd="0" presId="urn:microsoft.com/office/officeart/2005/8/layout/cycle6"/>
    <dgm:cxn modelId="{17DD0EEF-83B9-4772-950A-E1564768F57D}" type="presParOf" srcId="{BB1D49B2-5449-4F5D-90B9-27DF1B2639D6}" destId="{68A906B3-3CC4-4B9A-9B01-1E6BC90216A5}" srcOrd="9" destOrd="0" presId="urn:microsoft.com/office/officeart/2005/8/layout/cycle6"/>
    <dgm:cxn modelId="{35E64844-BB41-4B76-A751-5450C863A140}" type="presParOf" srcId="{BB1D49B2-5449-4F5D-90B9-27DF1B2639D6}" destId="{F52F883D-3E1C-4C42-A5BA-F12434B7BFAA}" srcOrd="10" destOrd="0" presId="urn:microsoft.com/office/officeart/2005/8/layout/cycle6"/>
    <dgm:cxn modelId="{E4C0B7D7-D6C8-495C-8CF2-3FB73A5397E0}" type="presParOf" srcId="{BB1D49B2-5449-4F5D-90B9-27DF1B2639D6}" destId="{B241B642-ED6E-4C24-9CDE-46AD0ED9BDA5}" srcOrd="11" destOrd="0" presId="urn:microsoft.com/office/officeart/2005/8/layout/cycle6"/>
    <dgm:cxn modelId="{2B8871AC-D952-46CC-B8F2-D32690D6183C}" type="presParOf" srcId="{BB1D49B2-5449-4F5D-90B9-27DF1B2639D6}" destId="{5991BFD8-F4CA-4370-8662-0EEFB382C926}" srcOrd="12" destOrd="0" presId="urn:microsoft.com/office/officeart/2005/8/layout/cycle6"/>
    <dgm:cxn modelId="{584AB8DA-9D98-444F-BD77-67C30C8A2EAE}" type="presParOf" srcId="{BB1D49B2-5449-4F5D-90B9-27DF1B2639D6}" destId="{AD76EF8D-5887-4FAF-A383-91EF099EC686}" srcOrd="13" destOrd="0" presId="urn:microsoft.com/office/officeart/2005/8/layout/cycle6"/>
    <dgm:cxn modelId="{885FAD7C-3612-404C-8B72-0755907111EE}" type="presParOf" srcId="{BB1D49B2-5449-4F5D-90B9-27DF1B2639D6}" destId="{F36239F9-A59C-4F7E-8960-EB7C29F1BDFD}" srcOrd="14" destOrd="0" presId="urn:microsoft.com/office/officeart/2005/8/layout/cycle6"/>
    <dgm:cxn modelId="{E22F29D1-23EB-4BFA-8B8B-4C4E854D252F}" type="presParOf" srcId="{BB1D49B2-5449-4F5D-90B9-27DF1B2639D6}" destId="{4A17E2A2-FD2A-4F87-AAF6-2249255E6EF9}" srcOrd="15" destOrd="0" presId="urn:microsoft.com/office/officeart/2005/8/layout/cycle6"/>
    <dgm:cxn modelId="{CC7974A8-8C22-40F9-8840-69F5C63C743B}" type="presParOf" srcId="{BB1D49B2-5449-4F5D-90B9-27DF1B2639D6}" destId="{6737FA5E-E049-4601-BD4B-5C693C47A8EF}" srcOrd="16" destOrd="0" presId="urn:microsoft.com/office/officeart/2005/8/layout/cycle6"/>
    <dgm:cxn modelId="{7A654EFD-B755-4DB6-9D1D-03875D5F94F7}" type="presParOf" srcId="{BB1D49B2-5449-4F5D-90B9-27DF1B2639D6}" destId="{E03A82DC-2D1B-4AED-998E-55148A06B515}" srcOrd="17" destOrd="0" presId="urn:microsoft.com/office/officeart/2005/8/layout/cycle6"/>
    <dgm:cxn modelId="{BDCE78EF-AEBE-478F-BC6E-F5486805E135}" type="presParOf" srcId="{BB1D49B2-5449-4F5D-90B9-27DF1B2639D6}" destId="{90C2E107-F79F-4106-BC9A-31273F7E64C3}" srcOrd="18" destOrd="0" presId="urn:microsoft.com/office/officeart/2005/8/layout/cycle6"/>
    <dgm:cxn modelId="{3C501DC2-705B-41F7-BD5E-61F1A1A212B5}" type="presParOf" srcId="{BB1D49B2-5449-4F5D-90B9-27DF1B2639D6}" destId="{5E17C34B-CA08-4D4F-B1E5-DC3C807CC99A}" srcOrd="19" destOrd="0" presId="urn:microsoft.com/office/officeart/2005/8/layout/cycle6"/>
    <dgm:cxn modelId="{043BC91E-A21C-4797-A511-FFF152E894D4}" type="presParOf" srcId="{BB1D49B2-5449-4F5D-90B9-27DF1B2639D6}" destId="{D1734ED7-0F65-4155-8B04-B1F216BF53B4}" srcOrd="20" destOrd="0" presId="urn:microsoft.com/office/officeart/2005/8/layout/cycle6"/>
    <dgm:cxn modelId="{68AFD219-0940-4225-BA88-D4F13F13AC63}" type="presParOf" srcId="{BB1D49B2-5449-4F5D-90B9-27DF1B2639D6}" destId="{698EB85F-EA64-474A-89DD-33E1AB42086A}" srcOrd="21" destOrd="0" presId="urn:microsoft.com/office/officeart/2005/8/layout/cycle6"/>
    <dgm:cxn modelId="{E122D30E-78A7-4B7F-8746-25B31865933E}" type="presParOf" srcId="{BB1D49B2-5449-4F5D-90B9-27DF1B2639D6}" destId="{86CBB829-E880-4EEC-AF9F-A9E898D0A9C2}" srcOrd="22" destOrd="0" presId="urn:microsoft.com/office/officeart/2005/8/layout/cycle6"/>
    <dgm:cxn modelId="{96BE2573-29E6-4BC6-A848-C5D412E021B5}" type="presParOf" srcId="{BB1D49B2-5449-4F5D-90B9-27DF1B2639D6}" destId="{44F8E47A-B117-4383-B593-E2D5F3DD420B}" srcOrd="23"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797332" y="3364"/>
          <a:ext cx="1210668" cy="568713"/>
        </a:xfrm>
        <a:prstGeom prst="roundRect">
          <a:avLst/>
        </a:prstGeom>
        <a:solidFill>
          <a:schemeClr val="accent1"/>
        </a:solidFill>
        <a:ln w="9525" cap="flat" cmpd="sng" algn="ctr">
          <a:solidFill>
            <a:schemeClr val="tx1"/>
          </a:solidFill>
          <a:prstDash val="solid"/>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60960" tIns="60960" rIns="60960" bIns="60960" numCol="1" spcCol="127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Trebuchet MS"/>
              <a:ea typeface="+mn-ea"/>
              <a:cs typeface="+mn-cs"/>
            </a:rPr>
            <a:t>Presence</a:t>
          </a:r>
        </a:p>
      </dsp:txBody>
      <dsp:txXfrm>
        <a:off x="3825094" y="31126"/>
        <a:ext cx="1155144" cy="513189"/>
      </dsp:txXfrm>
    </dsp:sp>
    <dsp:sp modelId="{43BD6A23-4D72-4E95-A38D-A8C31A4095E5}">
      <dsp:nvSpPr>
        <dsp:cNvPr id="0" name=""/>
        <dsp:cNvSpPr/>
      </dsp:nvSpPr>
      <dsp:spPr>
        <a:xfrm>
          <a:off x="2324545" y="250140"/>
          <a:ext cx="3944115" cy="3944115"/>
        </a:xfrm>
        <a:custGeom>
          <a:avLst/>
          <a:gdLst/>
          <a:ahLst/>
          <a:cxnLst/>
          <a:rect l="0" t="0" r="0" b="0"/>
          <a:pathLst>
            <a:path>
              <a:moveTo>
                <a:pt x="2687555" y="134375"/>
              </a:moveTo>
              <a:arcTo wR="1972057" hR="1972057" stAng="17476401" swAng="7529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161662" y="586316"/>
          <a:ext cx="1210668" cy="568713"/>
        </a:xfrm>
        <a:prstGeom prst="roundRect">
          <a:avLst/>
        </a:prstGeom>
        <a:solidFill>
          <a:schemeClr val="accent1"/>
        </a:solidFill>
        <a:ln w="9525" cap="flat" cmpd="sng" algn="ctr">
          <a:solidFill>
            <a:schemeClr val="tx1"/>
          </a:solidFill>
          <a:prstDash val="solid"/>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45720" tIns="45720" rIns="45720" bIns="45720" numCol="1" spcCol="127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Trebuchet MS"/>
              <a:ea typeface="+mn-ea"/>
              <a:cs typeface="+mn-cs"/>
            </a:rPr>
            <a:t>Popularity</a:t>
          </a:r>
        </a:p>
      </dsp:txBody>
      <dsp:txXfrm>
        <a:off x="5189424" y="614078"/>
        <a:ext cx="1155144" cy="513189"/>
      </dsp:txXfrm>
    </dsp:sp>
    <dsp:sp modelId="{424C6736-5B43-48F0-A6F9-74C90C8225F8}">
      <dsp:nvSpPr>
        <dsp:cNvPr id="0" name=""/>
        <dsp:cNvSpPr/>
      </dsp:nvSpPr>
      <dsp:spPr>
        <a:xfrm>
          <a:off x="2439579" y="343642"/>
          <a:ext cx="3944115" cy="3944115"/>
        </a:xfrm>
        <a:custGeom>
          <a:avLst/>
          <a:gdLst/>
          <a:ahLst/>
          <a:cxnLst/>
          <a:rect l="0" t="0" r="0" b="0"/>
          <a:pathLst>
            <a:path>
              <a:moveTo>
                <a:pt x="3571607" y="818604"/>
              </a:moveTo>
              <a:arcTo wR="1972057" hR="1972057" stAng="19452252" swAng="15360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769390" y="1975422"/>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Properties</a:t>
          </a:r>
        </a:p>
      </dsp:txBody>
      <dsp:txXfrm>
        <a:off x="5797152" y="2003184"/>
        <a:ext cx="1155144" cy="513189"/>
      </dsp:txXfrm>
    </dsp:sp>
    <dsp:sp modelId="{B35D7EFD-5DEB-4D5A-A3A1-BF0F6CAC7672}">
      <dsp:nvSpPr>
        <dsp:cNvPr id="0" name=""/>
        <dsp:cNvSpPr/>
      </dsp:nvSpPr>
      <dsp:spPr>
        <a:xfrm>
          <a:off x="2430609" y="287721"/>
          <a:ext cx="3944115" cy="3944115"/>
        </a:xfrm>
        <a:custGeom>
          <a:avLst/>
          <a:gdLst/>
          <a:ahLst/>
          <a:cxnLst/>
          <a:rect l="0" t="0" r="0" b="0"/>
          <a:pathLst>
            <a:path>
              <a:moveTo>
                <a:pt x="3922209" y="2265180"/>
              </a:moveTo>
              <a:arcTo wR="1972057" hR="1972057" stAng="512880"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A906B3-3CC4-4B9A-9B01-1E6BC90216A5}">
      <dsp:nvSpPr>
        <dsp:cNvPr id="0" name=""/>
        <dsp:cNvSpPr/>
      </dsp:nvSpPr>
      <dsp:spPr>
        <a:xfrm>
          <a:off x="5191788" y="3369878"/>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People</a:t>
          </a:r>
        </a:p>
      </dsp:txBody>
      <dsp:txXfrm>
        <a:off x="5219550" y="3397640"/>
        <a:ext cx="1155144" cy="513189"/>
      </dsp:txXfrm>
    </dsp:sp>
    <dsp:sp modelId="{B241B642-ED6E-4C24-9CDE-46AD0ED9BDA5}">
      <dsp:nvSpPr>
        <dsp:cNvPr id="0" name=""/>
        <dsp:cNvSpPr/>
      </dsp:nvSpPr>
      <dsp:spPr>
        <a:xfrm>
          <a:off x="2430609" y="287721"/>
          <a:ext cx="3944115" cy="3944115"/>
        </a:xfrm>
        <a:custGeom>
          <a:avLst/>
          <a:gdLst/>
          <a:ahLst/>
          <a:cxnLst/>
          <a:rect l="0" t="0" r="0" b="0"/>
          <a:pathLst>
            <a:path>
              <a:moveTo>
                <a:pt x="3002728" y="3653346"/>
              </a:moveTo>
              <a:arcTo wR="1972057" hR="1972057" stAng="3509442"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3797332" y="3947480"/>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Places</a:t>
          </a:r>
        </a:p>
      </dsp:txBody>
      <dsp:txXfrm>
        <a:off x="3825094" y="3975242"/>
        <a:ext cx="1155144" cy="513189"/>
      </dsp:txXfrm>
    </dsp:sp>
    <dsp:sp modelId="{F36239F9-A59C-4F7E-8960-EB7C29F1BDFD}">
      <dsp:nvSpPr>
        <dsp:cNvPr id="0" name=""/>
        <dsp:cNvSpPr/>
      </dsp:nvSpPr>
      <dsp:spPr>
        <a:xfrm>
          <a:off x="2430609" y="287721"/>
          <a:ext cx="3944115" cy="3944115"/>
        </a:xfrm>
        <a:custGeom>
          <a:avLst/>
          <a:gdLst/>
          <a:ahLst/>
          <a:cxnLst/>
          <a:rect l="0" t="0" r="0" b="0"/>
          <a:pathLst>
            <a:path>
              <a:moveTo>
                <a:pt x="1362225" y="3847455"/>
              </a:moveTo>
              <a:arcTo wR="1972057" hR="1972057" stAng="6480794"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402877" y="3369878"/>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Passion</a:t>
          </a:r>
        </a:p>
      </dsp:txBody>
      <dsp:txXfrm>
        <a:off x="2430639" y="3397640"/>
        <a:ext cx="1155144" cy="513189"/>
      </dsp:txXfrm>
    </dsp:sp>
    <dsp:sp modelId="{E03A82DC-2D1B-4AED-998E-55148A06B515}">
      <dsp:nvSpPr>
        <dsp:cNvPr id="0" name=""/>
        <dsp:cNvSpPr/>
      </dsp:nvSpPr>
      <dsp:spPr>
        <a:xfrm>
          <a:off x="2430609" y="287721"/>
          <a:ext cx="3944115" cy="3944115"/>
        </a:xfrm>
        <a:custGeom>
          <a:avLst/>
          <a:gdLst/>
          <a:ahLst/>
          <a:cxnLst/>
          <a:rect l="0" t="0" r="0" b="0"/>
          <a:pathLst>
            <a:path>
              <a:moveTo>
                <a:pt x="337149" y="3074821"/>
              </a:moveTo>
              <a:arcTo wR="1972057" hR="1972057" stAng="8759994"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825274" y="1975422"/>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Products</a:t>
          </a:r>
        </a:p>
      </dsp:txBody>
      <dsp:txXfrm>
        <a:off x="1853036" y="2003184"/>
        <a:ext cx="1155144" cy="513189"/>
      </dsp:txXfrm>
    </dsp:sp>
    <dsp:sp modelId="{D1734ED7-0F65-4155-8B04-B1F216BF53B4}">
      <dsp:nvSpPr>
        <dsp:cNvPr id="0" name=""/>
        <dsp:cNvSpPr/>
      </dsp:nvSpPr>
      <dsp:spPr>
        <a:xfrm>
          <a:off x="2430609" y="287721"/>
          <a:ext cx="3944115" cy="3944115"/>
        </a:xfrm>
        <a:custGeom>
          <a:avLst/>
          <a:gdLst/>
          <a:ahLst/>
          <a:cxnLst/>
          <a:rect l="0" t="0" r="0" b="0"/>
          <a:pathLst>
            <a:path>
              <a:moveTo>
                <a:pt x="21906" y="1678935"/>
              </a:moveTo>
              <a:arcTo wR="1972057" hR="1972057" stAng="11312880"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402877" y="580967"/>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Purpose</a:t>
          </a:r>
        </a:p>
      </dsp:txBody>
      <dsp:txXfrm>
        <a:off x="2430639" y="608729"/>
        <a:ext cx="1155144" cy="513189"/>
      </dsp:txXfrm>
    </dsp:sp>
    <dsp:sp modelId="{44F8E47A-B117-4383-B593-E2D5F3DD420B}">
      <dsp:nvSpPr>
        <dsp:cNvPr id="0" name=""/>
        <dsp:cNvSpPr/>
      </dsp:nvSpPr>
      <dsp:spPr>
        <a:xfrm>
          <a:off x="2430609" y="287721"/>
          <a:ext cx="3944115" cy="3944115"/>
        </a:xfrm>
        <a:custGeom>
          <a:avLst/>
          <a:gdLst/>
          <a:ahLst/>
          <a:cxnLst/>
          <a:rect l="0" t="0" r="0" b="0"/>
          <a:pathLst>
            <a:path>
              <a:moveTo>
                <a:pt x="941387" y="290769"/>
              </a:moveTo>
              <a:arcTo wR="1972057" hR="1972057" stAng="14309442"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9DB0E-5CF3-47D5-A5E4-8EC39F92F5D4}">
      <dsp:nvSpPr>
        <dsp:cNvPr id="0" name=""/>
        <dsp:cNvSpPr/>
      </dsp:nvSpPr>
      <dsp:spPr>
        <a:xfrm>
          <a:off x="3797332" y="3364"/>
          <a:ext cx="1210668" cy="568713"/>
        </a:xfrm>
        <a:prstGeom prst="roundRect">
          <a:avLst/>
        </a:prstGeom>
        <a:solidFill>
          <a:schemeClr val="bg1">
            <a:lumMod val="95000"/>
          </a:schemeClr>
        </a:solidFill>
        <a:ln w="9525" cap="flat" cmpd="sng" algn="ctr">
          <a:solidFill>
            <a:schemeClr val="bg1">
              <a:lumMod val="85000"/>
            </a:schemeClr>
          </a:solidFill>
          <a:prstDash val="solid"/>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60960" tIns="60960" rIns="60960" bIns="60960" numCol="1" spcCol="127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schemeClr val="bg1">
                  <a:lumMod val="85000"/>
                </a:schemeClr>
              </a:solidFill>
              <a:effectLst/>
              <a:uLnTx/>
              <a:uFillTx/>
              <a:latin typeface="Trebuchet MS"/>
              <a:ea typeface="+mn-ea"/>
              <a:cs typeface="+mn-cs"/>
            </a:rPr>
            <a:t>Presence</a:t>
          </a:r>
        </a:p>
      </dsp:txBody>
      <dsp:txXfrm>
        <a:off x="3825094" y="31126"/>
        <a:ext cx="1155144" cy="513189"/>
      </dsp:txXfrm>
    </dsp:sp>
    <dsp:sp modelId="{43BD6A23-4D72-4E95-A38D-A8C31A4095E5}">
      <dsp:nvSpPr>
        <dsp:cNvPr id="0" name=""/>
        <dsp:cNvSpPr/>
      </dsp:nvSpPr>
      <dsp:spPr>
        <a:xfrm>
          <a:off x="2324545" y="250140"/>
          <a:ext cx="3944115" cy="3944115"/>
        </a:xfrm>
        <a:custGeom>
          <a:avLst/>
          <a:gdLst/>
          <a:ahLst/>
          <a:cxnLst/>
          <a:rect l="0" t="0" r="0" b="0"/>
          <a:pathLst>
            <a:path>
              <a:moveTo>
                <a:pt x="2687555" y="134375"/>
              </a:moveTo>
              <a:arcTo wR="1972057" hR="1972057" stAng="17476401" swAng="7529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238D89-D7E4-4D86-A39F-E3DD26366551}">
      <dsp:nvSpPr>
        <dsp:cNvPr id="0" name=""/>
        <dsp:cNvSpPr/>
      </dsp:nvSpPr>
      <dsp:spPr>
        <a:xfrm>
          <a:off x="5161662" y="586316"/>
          <a:ext cx="1210668" cy="568713"/>
        </a:xfrm>
        <a:prstGeom prst="roundRect">
          <a:avLst/>
        </a:prstGeom>
        <a:solidFill>
          <a:schemeClr val="bg1">
            <a:lumMod val="95000"/>
          </a:schemeClr>
        </a:solidFill>
        <a:ln w="9525" cap="flat" cmpd="sng" algn="ctr">
          <a:solidFill>
            <a:schemeClr val="bg1">
              <a:lumMod val="85000"/>
            </a:schemeClr>
          </a:solidFill>
          <a:prstDash val="solid"/>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45720" tIns="45720" rIns="45720" bIns="45720" numCol="1" spcCol="1270" rtlCol="0" anchor="ctr" anchorCtr="0">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dirty="0">
              <a:ln>
                <a:noFill/>
              </a:ln>
              <a:solidFill>
                <a:schemeClr val="bg1">
                  <a:lumMod val="85000"/>
                </a:schemeClr>
              </a:solidFill>
              <a:effectLst/>
              <a:uLnTx/>
              <a:uFillTx/>
              <a:latin typeface="Trebuchet MS"/>
              <a:ea typeface="+mn-ea"/>
              <a:cs typeface="+mn-cs"/>
            </a:rPr>
            <a:t>Popularity</a:t>
          </a:r>
        </a:p>
      </dsp:txBody>
      <dsp:txXfrm>
        <a:off x="5189424" y="614078"/>
        <a:ext cx="1155144" cy="513189"/>
      </dsp:txXfrm>
    </dsp:sp>
    <dsp:sp modelId="{424C6736-5B43-48F0-A6F9-74C90C8225F8}">
      <dsp:nvSpPr>
        <dsp:cNvPr id="0" name=""/>
        <dsp:cNvSpPr/>
      </dsp:nvSpPr>
      <dsp:spPr>
        <a:xfrm>
          <a:off x="2439579" y="343642"/>
          <a:ext cx="3944115" cy="3944115"/>
        </a:xfrm>
        <a:custGeom>
          <a:avLst/>
          <a:gdLst/>
          <a:ahLst/>
          <a:cxnLst/>
          <a:rect l="0" t="0" r="0" b="0"/>
          <a:pathLst>
            <a:path>
              <a:moveTo>
                <a:pt x="3571607" y="818604"/>
              </a:moveTo>
              <a:arcTo wR="1972057" hR="1972057" stAng="19452252" swAng="15360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63CFE7-4384-4655-AEA9-F4214E3944B7}">
      <dsp:nvSpPr>
        <dsp:cNvPr id="0" name=""/>
        <dsp:cNvSpPr/>
      </dsp:nvSpPr>
      <dsp:spPr>
        <a:xfrm>
          <a:off x="5769390" y="1975422"/>
          <a:ext cx="1210668" cy="568713"/>
        </a:xfrm>
        <a:prstGeom prst="roundRect">
          <a:avLst/>
        </a:prstGeom>
        <a:solidFill>
          <a:schemeClr val="bg1">
            <a:lumMod val="95000"/>
          </a:schemeClr>
        </a:solidFill>
        <a:ln w="95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lumMod val="85000"/>
                </a:schemeClr>
              </a:solidFill>
            </a:rPr>
            <a:t>Properties</a:t>
          </a:r>
        </a:p>
      </dsp:txBody>
      <dsp:txXfrm>
        <a:off x="5797152" y="2003184"/>
        <a:ext cx="1155144" cy="513189"/>
      </dsp:txXfrm>
    </dsp:sp>
    <dsp:sp modelId="{B35D7EFD-5DEB-4D5A-A3A1-BF0F6CAC7672}">
      <dsp:nvSpPr>
        <dsp:cNvPr id="0" name=""/>
        <dsp:cNvSpPr/>
      </dsp:nvSpPr>
      <dsp:spPr>
        <a:xfrm>
          <a:off x="2430609" y="287721"/>
          <a:ext cx="3944115" cy="3944115"/>
        </a:xfrm>
        <a:custGeom>
          <a:avLst/>
          <a:gdLst/>
          <a:ahLst/>
          <a:cxnLst/>
          <a:rect l="0" t="0" r="0" b="0"/>
          <a:pathLst>
            <a:path>
              <a:moveTo>
                <a:pt x="3922209" y="2265180"/>
              </a:moveTo>
              <a:arcTo wR="1972057" hR="1972057" stAng="512880"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A906B3-3CC4-4B9A-9B01-1E6BC90216A5}">
      <dsp:nvSpPr>
        <dsp:cNvPr id="0" name=""/>
        <dsp:cNvSpPr/>
      </dsp:nvSpPr>
      <dsp:spPr>
        <a:xfrm>
          <a:off x="5191788" y="3369878"/>
          <a:ext cx="1210668" cy="568713"/>
        </a:xfrm>
        <a:prstGeom prst="roundRect">
          <a:avLst/>
        </a:prstGeom>
        <a:solidFill>
          <a:schemeClr val="bg1">
            <a:lumMod val="95000"/>
          </a:schemeClr>
        </a:solidFill>
        <a:ln w="95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lumMod val="85000"/>
                </a:schemeClr>
              </a:solidFill>
            </a:rPr>
            <a:t>People</a:t>
          </a:r>
        </a:p>
      </dsp:txBody>
      <dsp:txXfrm>
        <a:off x="5219550" y="3397640"/>
        <a:ext cx="1155144" cy="513189"/>
      </dsp:txXfrm>
    </dsp:sp>
    <dsp:sp modelId="{B241B642-ED6E-4C24-9CDE-46AD0ED9BDA5}">
      <dsp:nvSpPr>
        <dsp:cNvPr id="0" name=""/>
        <dsp:cNvSpPr/>
      </dsp:nvSpPr>
      <dsp:spPr>
        <a:xfrm>
          <a:off x="2430609" y="287721"/>
          <a:ext cx="3944115" cy="3944115"/>
        </a:xfrm>
        <a:custGeom>
          <a:avLst/>
          <a:gdLst/>
          <a:ahLst/>
          <a:cxnLst/>
          <a:rect l="0" t="0" r="0" b="0"/>
          <a:pathLst>
            <a:path>
              <a:moveTo>
                <a:pt x="3002728" y="3653346"/>
              </a:moveTo>
              <a:arcTo wR="1972057" hR="1972057" stAng="3509442"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1BFD8-F4CA-4370-8662-0EEFB382C926}">
      <dsp:nvSpPr>
        <dsp:cNvPr id="0" name=""/>
        <dsp:cNvSpPr/>
      </dsp:nvSpPr>
      <dsp:spPr>
        <a:xfrm>
          <a:off x="3797332" y="3947480"/>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Places</a:t>
          </a:r>
        </a:p>
      </dsp:txBody>
      <dsp:txXfrm>
        <a:off x="3825094" y="3975242"/>
        <a:ext cx="1155144" cy="513189"/>
      </dsp:txXfrm>
    </dsp:sp>
    <dsp:sp modelId="{F36239F9-A59C-4F7E-8960-EB7C29F1BDFD}">
      <dsp:nvSpPr>
        <dsp:cNvPr id="0" name=""/>
        <dsp:cNvSpPr/>
      </dsp:nvSpPr>
      <dsp:spPr>
        <a:xfrm>
          <a:off x="2430609" y="287721"/>
          <a:ext cx="3944115" cy="3944115"/>
        </a:xfrm>
        <a:custGeom>
          <a:avLst/>
          <a:gdLst/>
          <a:ahLst/>
          <a:cxnLst/>
          <a:rect l="0" t="0" r="0" b="0"/>
          <a:pathLst>
            <a:path>
              <a:moveTo>
                <a:pt x="1362225" y="3847455"/>
              </a:moveTo>
              <a:arcTo wR="1972057" hR="1972057" stAng="6480794"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17E2A2-FD2A-4F87-AAF6-2249255E6EF9}">
      <dsp:nvSpPr>
        <dsp:cNvPr id="0" name=""/>
        <dsp:cNvSpPr/>
      </dsp:nvSpPr>
      <dsp:spPr>
        <a:xfrm>
          <a:off x="2402877" y="3369878"/>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Passion</a:t>
          </a:r>
        </a:p>
      </dsp:txBody>
      <dsp:txXfrm>
        <a:off x="2430639" y="3397640"/>
        <a:ext cx="1155144" cy="513189"/>
      </dsp:txXfrm>
    </dsp:sp>
    <dsp:sp modelId="{E03A82DC-2D1B-4AED-998E-55148A06B515}">
      <dsp:nvSpPr>
        <dsp:cNvPr id="0" name=""/>
        <dsp:cNvSpPr/>
      </dsp:nvSpPr>
      <dsp:spPr>
        <a:xfrm>
          <a:off x="2430609" y="287721"/>
          <a:ext cx="3944115" cy="3944115"/>
        </a:xfrm>
        <a:custGeom>
          <a:avLst/>
          <a:gdLst/>
          <a:ahLst/>
          <a:cxnLst/>
          <a:rect l="0" t="0" r="0" b="0"/>
          <a:pathLst>
            <a:path>
              <a:moveTo>
                <a:pt x="337149" y="3074821"/>
              </a:moveTo>
              <a:arcTo wR="1972057" hR="1972057" stAng="8759994"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C2E107-F79F-4106-BC9A-31273F7E64C3}">
      <dsp:nvSpPr>
        <dsp:cNvPr id="0" name=""/>
        <dsp:cNvSpPr/>
      </dsp:nvSpPr>
      <dsp:spPr>
        <a:xfrm>
          <a:off x="1825274" y="1975422"/>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Products</a:t>
          </a:r>
        </a:p>
      </dsp:txBody>
      <dsp:txXfrm>
        <a:off x="1853036" y="2003184"/>
        <a:ext cx="1155144" cy="513189"/>
      </dsp:txXfrm>
    </dsp:sp>
    <dsp:sp modelId="{D1734ED7-0F65-4155-8B04-B1F216BF53B4}">
      <dsp:nvSpPr>
        <dsp:cNvPr id="0" name=""/>
        <dsp:cNvSpPr/>
      </dsp:nvSpPr>
      <dsp:spPr>
        <a:xfrm>
          <a:off x="2430609" y="287721"/>
          <a:ext cx="3944115" cy="3944115"/>
        </a:xfrm>
        <a:custGeom>
          <a:avLst/>
          <a:gdLst/>
          <a:ahLst/>
          <a:cxnLst/>
          <a:rect l="0" t="0" r="0" b="0"/>
          <a:pathLst>
            <a:path>
              <a:moveTo>
                <a:pt x="21906" y="1678935"/>
              </a:moveTo>
              <a:arcTo wR="1972057" hR="1972057" stAng="11312880" swAng="15271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EB85F-EA64-474A-89DD-33E1AB42086A}">
      <dsp:nvSpPr>
        <dsp:cNvPr id="0" name=""/>
        <dsp:cNvSpPr/>
      </dsp:nvSpPr>
      <dsp:spPr>
        <a:xfrm>
          <a:off x="2402877" y="580967"/>
          <a:ext cx="1210668" cy="568713"/>
        </a:xfrm>
        <a:prstGeom prst="roundRect">
          <a:avLst/>
        </a:prstGeom>
        <a:solidFill>
          <a:schemeClr val="accent1"/>
        </a:solidFill>
        <a:ln w="95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Purpose</a:t>
          </a:r>
        </a:p>
      </dsp:txBody>
      <dsp:txXfrm>
        <a:off x="2430639" y="608729"/>
        <a:ext cx="1155144" cy="513189"/>
      </dsp:txXfrm>
    </dsp:sp>
    <dsp:sp modelId="{44F8E47A-B117-4383-B593-E2D5F3DD420B}">
      <dsp:nvSpPr>
        <dsp:cNvPr id="0" name=""/>
        <dsp:cNvSpPr/>
      </dsp:nvSpPr>
      <dsp:spPr>
        <a:xfrm>
          <a:off x="2430609" y="287721"/>
          <a:ext cx="3944115" cy="3944115"/>
        </a:xfrm>
        <a:custGeom>
          <a:avLst/>
          <a:gdLst/>
          <a:ahLst/>
          <a:cxnLst/>
          <a:rect l="0" t="0" r="0" b="0"/>
          <a:pathLst>
            <a:path>
              <a:moveTo>
                <a:pt x="941387" y="290769"/>
              </a:moveTo>
              <a:arcTo wR="1972057" hR="1972057" stAng="14309442" swAng="8097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3"/>
            <a:ext cx="3038648" cy="466725"/>
          </a:xfrm>
          <a:prstGeom prst="rect">
            <a:avLst/>
          </a:prstGeom>
        </p:spPr>
        <p:txBody>
          <a:bodyPr vert="horz" lIns="91440" tIns="45720" rIns="91440" bIns="45720" rtlCol="0"/>
          <a:lstStyle>
            <a:lvl1pPr algn="r">
              <a:defRPr sz="1200"/>
            </a:lvl1pPr>
          </a:lstStyle>
          <a:p>
            <a:fld id="{C4F14D5D-17CF-4441-93D0-EAA1C9A60757}" type="datetimeFigureOut">
              <a:rPr lang="en-US" smtClean="0"/>
              <a:pPr/>
              <a:t>1/24/2018</a:t>
            </a:fld>
            <a:endParaRPr lang="en-US"/>
          </a:p>
        </p:txBody>
      </p:sp>
      <p:sp>
        <p:nvSpPr>
          <p:cNvPr id="4" name="Footer Placeholder 3"/>
          <p:cNvSpPr>
            <a:spLocks noGrp="1"/>
          </p:cNvSpPr>
          <p:nvPr>
            <p:ph type="ftr" sz="quarter" idx="2"/>
          </p:nvPr>
        </p:nvSpPr>
        <p:spPr>
          <a:xfrm>
            <a:off x="1" y="8829678"/>
            <a:ext cx="3038649"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8"/>
            <a:ext cx="3038648" cy="466725"/>
          </a:xfrm>
          <a:prstGeom prst="rect">
            <a:avLst/>
          </a:prstGeom>
        </p:spPr>
        <p:txBody>
          <a:bodyPr vert="horz" lIns="91440" tIns="45720" rIns="91440" bIns="45720" rtlCol="0" anchor="b"/>
          <a:lstStyle>
            <a:lvl1pPr algn="r">
              <a:defRPr sz="1200"/>
            </a:lvl1pPr>
          </a:lstStyle>
          <a:p>
            <a:fld id="{0DC5DC90-1DC5-4C78-8A98-D9F67DA63617}" type="slidenum">
              <a:rPr lang="en-US" smtClean="0"/>
              <a:pPr/>
              <a:t>‹#›</a:t>
            </a:fld>
            <a:endParaRPr lang="en-US"/>
          </a:p>
        </p:txBody>
      </p:sp>
    </p:spTree>
    <p:extLst>
      <p:ext uri="{BB962C8B-B14F-4D97-AF65-F5344CB8AC3E}">
        <p14:creationId xmlns:p14="http://schemas.microsoft.com/office/powerpoint/2010/main" val="1842271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2446" tIns="46223" rIns="92446" bIns="46223" rtlCol="0"/>
          <a:lstStyle>
            <a:lvl1pPr algn="r">
              <a:defRPr sz="1200"/>
            </a:lvl1pPr>
          </a:lstStyle>
          <a:p>
            <a:fld id="{8DF91881-0F89-4396-B1FB-2B01C3113471}" type="datetimeFigureOut">
              <a:rPr lang="en-US" smtClean="0"/>
              <a:pPr/>
              <a:t>1/24/2018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0"/>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70"/>
            <a:ext cx="3037840" cy="466433"/>
          </a:xfrm>
          <a:prstGeom prst="rect">
            <a:avLst/>
          </a:prstGeom>
        </p:spPr>
        <p:txBody>
          <a:bodyPr vert="horz" lIns="92446" tIns="46223" rIns="92446" bIns="46223" rtlCol="0" anchor="b"/>
          <a:lstStyle>
            <a:lvl1pPr algn="r">
              <a:defRPr sz="1200"/>
            </a:lvl1pPr>
          </a:lstStyle>
          <a:p>
            <a:fld id="{11B0B900-9DC2-423F-ABC3-952C62102C96}" type="slidenum">
              <a:rPr lang="en-US" smtClean="0"/>
              <a:pPr/>
              <a:t>‹#›</a:t>
            </a:fld>
            <a:endParaRPr lang="en-US"/>
          </a:p>
        </p:txBody>
      </p:sp>
    </p:spTree>
    <p:extLst>
      <p:ext uri="{BB962C8B-B14F-4D97-AF65-F5344CB8AC3E}">
        <p14:creationId xmlns:p14="http://schemas.microsoft.com/office/powerpoint/2010/main" val="1328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0B900-9DC2-423F-ABC3-952C62102C96}" type="slidenum">
              <a:rPr lang="en-US" smtClean="0"/>
              <a:pPr/>
              <a:t>2</a:t>
            </a:fld>
            <a:endParaRPr lang="en-US"/>
          </a:p>
        </p:txBody>
      </p:sp>
    </p:spTree>
    <p:extLst>
      <p:ext uri="{BB962C8B-B14F-4D97-AF65-F5344CB8AC3E}">
        <p14:creationId xmlns:p14="http://schemas.microsoft.com/office/powerpoint/2010/main" val="275837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http://www.businessinsider.com/new-york-comic-con-nycc-attendance-2017-10</a:t>
            </a:r>
          </a:p>
          <a:p>
            <a:endParaRPr lang="en-US" dirty="0"/>
          </a:p>
        </p:txBody>
      </p:sp>
      <p:sp>
        <p:nvSpPr>
          <p:cNvPr id="4" name="Slide Number Placeholder 3"/>
          <p:cNvSpPr>
            <a:spLocks noGrp="1"/>
          </p:cNvSpPr>
          <p:nvPr>
            <p:ph type="sldNum" sz="quarter" idx="10"/>
          </p:nvPr>
        </p:nvSpPr>
        <p:spPr/>
        <p:txBody>
          <a:bodyPr/>
          <a:lstStyle/>
          <a:p>
            <a:fld id="{11B0B900-9DC2-423F-ABC3-952C62102C96}" type="slidenum">
              <a:rPr lang="en-US" smtClean="0"/>
              <a:pPr/>
              <a:t>12</a:t>
            </a:fld>
            <a:endParaRPr lang="en-US"/>
          </a:p>
        </p:txBody>
      </p:sp>
    </p:spTree>
    <p:extLst>
      <p:ext uri="{BB962C8B-B14F-4D97-AF65-F5344CB8AC3E}">
        <p14:creationId xmlns:p14="http://schemas.microsoft.com/office/powerpoint/2010/main" val="196069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B0B900-9DC2-423F-ABC3-952C62102C96}" type="slidenum">
              <a:rPr lang="en-US" smtClean="0"/>
              <a:pPr/>
              <a:t>22</a:t>
            </a:fld>
            <a:endParaRPr lang="en-US"/>
          </a:p>
        </p:txBody>
      </p:sp>
    </p:spTree>
    <p:extLst>
      <p:ext uri="{BB962C8B-B14F-4D97-AF65-F5344CB8AC3E}">
        <p14:creationId xmlns:p14="http://schemas.microsoft.com/office/powerpoint/2010/main" val="87659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0B900-9DC2-423F-ABC3-952C62102C96}" type="slidenum">
              <a:rPr lang="en-US" smtClean="0"/>
              <a:pPr/>
              <a:t>27</a:t>
            </a:fld>
            <a:endParaRPr lang="en-US"/>
          </a:p>
        </p:txBody>
      </p:sp>
    </p:spTree>
    <p:extLst>
      <p:ext uri="{BB962C8B-B14F-4D97-AF65-F5344CB8AC3E}">
        <p14:creationId xmlns:p14="http://schemas.microsoft.com/office/powerpoint/2010/main" val="24406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0B900-9DC2-423F-ABC3-952C62102C96}" type="slidenum">
              <a:rPr lang="en-US" smtClean="0"/>
              <a:pPr/>
              <a:t>28</a:t>
            </a:fld>
            <a:endParaRPr lang="en-US"/>
          </a:p>
        </p:txBody>
      </p:sp>
    </p:spTree>
    <p:extLst>
      <p:ext uri="{BB962C8B-B14F-4D97-AF65-F5344CB8AC3E}">
        <p14:creationId xmlns:p14="http://schemas.microsoft.com/office/powerpoint/2010/main" val="382673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pPr defTabSz="457200"/>
            <a:r>
              <a:rPr lang="en-US" dirty="0">
                <a:solidFill>
                  <a:srgbClr val="EFEF96"/>
                </a:solidFill>
              </a:rPr>
              <a:t>VIDEO ADVERTISING BUREAU    </a:t>
            </a:r>
            <a:r>
              <a:rPr lang="en-US" dirty="0">
                <a:solidFill>
                  <a:prstClr val="white"/>
                </a:solidFill>
              </a:rPr>
              <a:t>DEFINITELY MAYBE: Looking For Correlation Between Historical TV Spend &amp; Financial Results</a:t>
            </a: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100986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only blank">
    <p:spTree>
      <p:nvGrpSpPr>
        <p:cNvPr id="1" name=""/>
        <p:cNvGrpSpPr/>
        <p:nvPr/>
      </p:nvGrpSpPr>
      <p:grpSpPr>
        <a:xfrm>
          <a:off x="0" y="0"/>
          <a:ext cx="0" cy="0"/>
          <a:chOff x="0" y="0"/>
          <a:chExt cx="0" cy="0"/>
        </a:xfrm>
      </p:grpSpPr>
      <p:sp>
        <p:nvSpPr>
          <p:cNvPr id="9" name="Title 8"/>
          <p:cNvSpPr>
            <a:spLocks noGrp="1"/>
          </p:cNvSpPr>
          <p:nvPr userDrawn="1">
            <p:ph type="title" hasCustomPrompt="1"/>
          </p:nvPr>
        </p:nvSpPr>
        <p:spPr>
          <a:xfrm>
            <a:off x="594360" y="633985"/>
            <a:ext cx="8166672"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17" name="Text Box 17"/>
          <p:cNvSpPr txBox="1">
            <a:spLocks noChangeArrowheads="1"/>
          </p:cNvSpPr>
          <p:nvPr userDrawn="1"/>
        </p:nvSpPr>
        <p:spPr bwMode="auto">
          <a:xfrm>
            <a:off x="8880760" y="6600344"/>
            <a:ext cx="134652" cy="138499"/>
          </a:xfrm>
          <a:prstGeom prst="rect">
            <a:avLst/>
          </a:prstGeom>
          <a:noFill/>
          <a:ln w="9525">
            <a:noFill/>
            <a:miter lim="800000"/>
            <a:headEnd/>
            <a:tailEnd/>
          </a:ln>
          <a:effectLst/>
        </p:spPr>
        <p:txBody>
          <a:bodyPr wrap="none" lIns="0" tIns="0" rIns="0" bIns="0" anchor="ctr" anchorCtr="0">
            <a:spAutoFit/>
          </a:bodyPr>
          <a:lstStyle/>
          <a:p>
            <a:pPr algn="ctr"/>
            <a:fld id="{0D7D805D-F6E5-43ED-9D8A-77676030D49C}" type="slidenum">
              <a:rPr lang="en-US" sz="900">
                <a:solidFill>
                  <a:srgbClr val="009DD9"/>
                </a:solidFill>
              </a:rPr>
              <a:pPr algn="ctr"/>
              <a:t>‹#›</a:t>
            </a:fld>
            <a:endParaRPr lang="en-US" sz="900" dirty="0">
              <a:solidFill>
                <a:srgbClr val="009DD9"/>
              </a:solidFill>
            </a:endParaRPr>
          </a:p>
        </p:txBody>
      </p:sp>
      <p:sp>
        <p:nvSpPr>
          <p:cNvPr id="12" name="Rectangle 11"/>
          <p:cNvSpPr/>
          <p:nvPr userDrawn="1"/>
        </p:nvSpPr>
        <p:spPr>
          <a:xfrm>
            <a:off x="0" y="0"/>
            <a:ext cx="164592"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bwMode="gray">
          <a:xfrm rot="16200000">
            <a:off x="-1096754" y="5165467"/>
            <a:ext cx="2364750" cy="184666"/>
          </a:xfrm>
          <a:prstGeom prst="rect">
            <a:avLst/>
          </a:prstGeom>
        </p:spPr>
        <p:txBody>
          <a:bodyPr wrap="none">
            <a:spAutoFit/>
          </a:bodyPr>
          <a:lstStyle/>
          <a:p>
            <a:pPr>
              <a:spcBef>
                <a:spcPct val="50000"/>
              </a:spcBef>
            </a:pPr>
            <a:r>
              <a:rPr lang="en-US" sz="600" dirty="0">
                <a:solidFill>
                  <a:srgbClr val="5F5F5F"/>
                </a:solidFill>
                <a:cs typeface="Calibri"/>
              </a:rPr>
              <a:t>Copyright ©2015 The Nielsen Company. Confidential and proprietary.</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6489" y="0"/>
            <a:ext cx="254000"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7" y="2225"/>
            <a:ext cx="1227667" cy="647935"/>
          </a:xfrm>
          <a:prstGeom prst="rect">
            <a:avLst/>
          </a:prstGeom>
        </p:spPr>
      </p:pic>
    </p:spTree>
    <p:extLst>
      <p:ext uri="{BB962C8B-B14F-4D97-AF65-F5344CB8AC3E}">
        <p14:creationId xmlns:p14="http://schemas.microsoft.com/office/powerpoint/2010/main" val="154412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918118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31330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95524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19646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6969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09992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2823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87441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718138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397412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15975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425355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2383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18407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967649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707078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044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1/24/2018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5074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6672" cy="571500"/>
          </a:xfrm>
          <a:prstGeom prst="rect">
            <a:avLst/>
          </a:prstGeom>
        </p:spPr>
        <p:txBody>
          <a:bodyPr wrap="square">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0322"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030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1/24/2018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7646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5465"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5465"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14"/>
          </p:nvPr>
        </p:nvSpPr>
        <p:spPr>
          <a:xfrm>
            <a:off x="594360" y="2020824"/>
            <a:ext cx="8165465" cy="4079875"/>
          </a:xfrm>
          <a:prstGeom prst="rect">
            <a:avLst/>
          </a:prstGeo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2966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1/24/2018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71974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A981CA8-D155-4CCA-B330-26DD653E6E15}" type="datetimeFigureOut">
              <a:rPr lang="en-US" smtClean="0"/>
              <a:pPr/>
              <a:t>1/24/2018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415540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4.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jpe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4.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783585"/>
      </p:ext>
    </p:extLst>
  </p:cSld>
  <p:clrMap bg1="lt1" tx1="dk1" bg2="lt2" tx2="dk2" accent1="accent1" accent2="accent2" accent3="accent3" accent4="accent4" accent5="accent5" accent6="accent6" hlink="hlink" folHlink="folHlink"/>
  <p:sldLayoutIdLst>
    <p:sldLayoutId id="2147483731" r:id="rId1"/>
    <p:sldLayoutId id="214748373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64520318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224741"/>
      </p:ext>
    </p:extLst>
  </p:cSld>
  <p:clrMap bg1="lt1" tx1="dk1" bg2="lt2" tx2="dk2" accent1="accent1" accent2="accent2" accent3="accent3" accent4="accent4" accent5="accent5" accent6="accent6" hlink="hlink" folHlink="folHlink"/>
  <p:sldLayoutIdLst>
    <p:sldLayoutId id="2147483840" r:id="rId1"/>
    <p:sldLayoutId id="2147483841" r:id="rId2"/>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73080858"/>
      </p:ext>
    </p:extLst>
  </p:cSld>
  <p:clrMap bg1="lt1" tx1="dk1" bg2="lt2" tx2="dk2" accent1="accent1" accent2="accent2" accent3="accent3" accent4="accent4" accent5="accent5" accent6="accent6" hlink="hlink" folHlink="folHlink"/>
  <p:sldLayoutIdLst>
    <p:sldLayoutId id="2147483843" r:id="rId1"/>
    <p:sldLayoutId id="214748384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1486765360"/>
      </p:ext>
    </p:extLst>
  </p:cSld>
  <p:clrMap bg1="lt1" tx1="dk1" bg2="lt2" tx2="dk2" accent1="accent1" accent2="accent2" accent3="accent3" accent4="accent4" accent5="accent5" accent6="accent6" hlink="hlink" folHlink="folHlink"/>
  <p:sldLayoutIdLst>
    <p:sldLayoutId id="2147483846" r:id="rId1"/>
    <p:sldLayoutId id="214748384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12" r:id="rId8"/>
  </p:sldLayoutIdLst>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09" r:id="rId3"/>
    <p:sldLayoutId id="214748374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88007763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386705667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0.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20.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hyperlink" Target="https://www.tripsavvy.com/best-theme-park-attractions-3226561" TargetMode="External"/><Relationship Id="rId4" Type="http://schemas.openxmlformats.org/officeDocument/2006/relationships/image" Target="../media/image79.png"/><Relationship Id="rId9" Type="http://schemas.openxmlformats.org/officeDocument/2006/relationships/image" Target="../media/image8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9.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jpeg"/></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98.png"/><Relationship Id="rId21" Type="http://schemas.openxmlformats.org/officeDocument/2006/relationships/image" Target="../media/image116.png"/><Relationship Id="rId7" Type="http://schemas.openxmlformats.org/officeDocument/2006/relationships/image" Target="../media/image102.gif"/><Relationship Id="rId12" Type="http://schemas.openxmlformats.org/officeDocument/2006/relationships/image" Target="../media/image107.jpeg"/><Relationship Id="rId17" Type="http://schemas.openxmlformats.org/officeDocument/2006/relationships/image" Target="../media/image112.png"/><Relationship Id="rId25" Type="http://schemas.openxmlformats.org/officeDocument/2006/relationships/image" Target="../media/image120.jpeg"/><Relationship Id="rId2" Type="http://schemas.openxmlformats.org/officeDocument/2006/relationships/notesSlide" Target="../notesSlides/notesSlide3.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23.xml"/><Relationship Id="rId6" Type="http://schemas.openxmlformats.org/officeDocument/2006/relationships/image" Target="../media/image101.gif"/><Relationship Id="rId11" Type="http://schemas.openxmlformats.org/officeDocument/2006/relationships/image" Target="../media/image106.jpeg"/><Relationship Id="rId24" Type="http://schemas.openxmlformats.org/officeDocument/2006/relationships/image" Target="../media/image119.jpeg"/><Relationship Id="rId5" Type="http://schemas.openxmlformats.org/officeDocument/2006/relationships/image" Target="../media/image100.jpeg"/><Relationship Id="rId15" Type="http://schemas.openxmlformats.org/officeDocument/2006/relationships/image" Target="../media/image110.jpeg"/><Relationship Id="rId23" Type="http://schemas.openxmlformats.org/officeDocument/2006/relationships/image" Target="../media/image118.png"/><Relationship Id="rId28" Type="http://schemas.openxmlformats.org/officeDocument/2006/relationships/image" Target="../media/image123.jpeg"/><Relationship Id="rId10" Type="http://schemas.openxmlformats.org/officeDocument/2006/relationships/image" Target="../media/image105.jpeg"/><Relationship Id="rId19" Type="http://schemas.openxmlformats.org/officeDocument/2006/relationships/image" Target="../media/image114.png"/><Relationship Id="rId4" Type="http://schemas.openxmlformats.org/officeDocument/2006/relationships/image" Target="../media/image99.jpeg"/><Relationship Id="rId9" Type="http://schemas.openxmlformats.org/officeDocument/2006/relationships/image" Target="../media/image104.png"/><Relationship Id="rId14" Type="http://schemas.openxmlformats.org/officeDocument/2006/relationships/image" Target="../media/image109.jpeg"/><Relationship Id="rId22" Type="http://schemas.openxmlformats.org/officeDocument/2006/relationships/image" Target="../media/image117.jpeg"/><Relationship Id="rId27" Type="http://schemas.openxmlformats.org/officeDocument/2006/relationships/image" Target="../media/image122.jpeg"/></Relationships>
</file>

<file path=ppt/slides/_rels/slide2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3.xml"/><Relationship Id="rId6" Type="http://schemas.openxmlformats.org/officeDocument/2006/relationships/image" Target="../media/image128.jpeg"/><Relationship Id="rId5" Type="http://schemas.openxmlformats.org/officeDocument/2006/relationships/image" Target="../media/image127.pn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jpeg"/></Relationships>
</file>

<file path=ppt/slides/_rels/slide24.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jpeg"/><Relationship Id="rId18" Type="http://schemas.openxmlformats.org/officeDocument/2006/relationships/image" Target="../media/image149.jpeg"/><Relationship Id="rId3" Type="http://schemas.openxmlformats.org/officeDocument/2006/relationships/image" Target="../media/image134.png"/><Relationship Id="rId7" Type="http://schemas.openxmlformats.org/officeDocument/2006/relationships/image" Target="../media/image138.jpeg"/><Relationship Id="rId12" Type="http://schemas.openxmlformats.org/officeDocument/2006/relationships/image" Target="../media/image143.jpeg"/><Relationship Id="rId17" Type="http://schemas.openxmlformats.org/officeDocument/2006/relationships/image" Target="../media/image148.jpeg"/><Relationship Id="rId2" Type="http://schemas.openxmlformats.org/officeDocument/2006/relationships/image" Target="../media/image133.png"/><Relationship Id="rId16" Type="http://schemas.openxmlformats.org/officeDocument/2006/relationships/image" Target="../media/image147.jpeg"/><Relationship Id="rId1" Type="http://schemas.openxmlformats.org/officeDocument/2006/relationships/slideLayout" Target="../slideLayouts/slideLayout23.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5" Type="http://schemas.openxmlformats.org/officeDocument/2006/relationships/image" Target="../media/image146.jpeg"/><Relationship Id="rId10" Type="http://schemas.openxmlformats.org/officeDocument/2006/relationships/image" Target="../media/image141.jpeg"/><Relationship Id="rId19" Type="http://schemas.openxmlformats.org/officeDocument/2006/relationships/image" Target="../media/image150.jpeg"/><Relationship Id="rId4" Type="http://schemas.openxmlformats.org/officeDocument/2006/relationships/image" Target="../media/image135.png"/><Relationship Id="rId9" Type="http://schemas.openxmlformats.org/officeDocument/2006/relationships/image" Target="../media/image140.jpeg"/><Relationship Id="rId14" Type="http://schemas.openxmlformats.org/officeDocument/2006/relationships/image" Target="../media/image145.png"/></Relationships>
</file>

<file path=ppt/slides/_rels/slide25.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image" Target="../media/image152.jpeg"/><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image" Target="../media/image151.jpeg"/><Relationship Id="rId16" Type="http://schemas.openxmlformats.org/officeDocument/2006/relationships/image" Target="../media/image165.jpeg"/><Relationship Id="rId20" Type="http://schemas.openxmlformats.org/officeDocument/2006/relationships/image" Target="../media/image169.jpeg"/><Relationship Id="rId1" Type="http://schemas.openxmlformats.org/officeDocument/2006/relationships/slideLayout" Target="../slideLayouts/slideLayout23.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154.jpeg"/><Relationship Id="rId15" Type="http://schemas.openxmlformats.org/officeDocument/2006/relationships/image" Target="../media/image164.jpeg"/><Relationship Id="rId10" Type="http://schemas.openxmlformats.org/officeDocument/2006/relationships/image" Target="../media/image159.jpeg"/><Relationship Id="rId19" Type="http://schemas.openxmlformats.org/officeDocument/2006/relationships/image" Target="../media/image168.jpeg"/><Relationship Id="rId4" Type="http://schemas.openxmlformats.org/officeDocument/2006/relationships/image" Target="../media/image153.jpeg"/><Relationship Id="rId9" Type="http://schemas.openxmlformats.org/officeDocument/2006/relationships/image" Target="../media/image158.jpeg"/><Relationship Id="rId14" Type="http://schemas.openxmlformats.org/officeDocument/2006/relationships/image" Target="../media/image163.jpe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28.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1.jpeg"/><Relationship Id="rId5" Type="http://schemas.openxmlformats.org/officeDocument/2006/relationships/image" Target="../media/image180.jpeg"/><Relationship Id="rId10" Type="http://schemas.openxmlformats.org/officeDocument/2006/relationships/image" Target="../media/image185.jpeg"/><Relationship Id="rId4" Type="http://schemas.openxmlformats.org/officeDocument/2006/relationships/image" Target="../media/image179.jpeg"/><Relationship Id="rId9" Type="http://schemas.openxmlformats.org/officeDocument/2006/relationships/image" Target="../media/image184.jpeg"/></Relationships>
</file>

<file path=ppt/slides/_rels/slide29.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7.jpeg"/><Relationship Id="rId18" Type="http://schemas.openxmlformats.org/officeDocument/2006/relationships/image" Target="../media/image202.jpeg"/><Relationship Id="rId26" Type="http://schemas.openxmlformats.org/officeDocument/2006/relationships/image" Target="../media/image210.jpeg"/><Relationship Id="rId3" Type="http://schemas.openxmlformats.org/officeDocument/2006/relationships/image" Target="../media/image187.jpeg"/><Relationship Id="rId21" Type="http://schemas.openxmlformats.org/officeDocument/2006/relationships/image" Target="../media/image205.jpeg"/><Relationship Id="rId7" Type="http://schemas.openxmlformats.org/officeDocument/2006/relationships/image" Target="../media/image191.jpeg"/><Relationship Id="rId12" Type="http://schemas.openxmlformats.org/officeDocument/2006/relationships/image" Target="../media/image196.jpeg"/><Relationship Id="rId17" Type="http://schemas.openxmlformats.org/officeDocument/2006/relationships/image" Target="../media/image201.jpeg"/><Relationship Id="rId25" Type="http://schemas.openxmlformats.org/officeDocument/2006/relationships/image" Target="../media/image209.jpeg"/><Relationship Id="rId2" Type="http://schemas.openxmlformats.org/officeDocument/2006/relationships/image" Target="../media/image186.jpeg"/><Relationship Id="rId16" Type="http://schemas.openxmlformats.org/officeDocument/2006/relationships/image" Target="../media/image200.jpeg"/><Relationship Id="rId20" Type="http://schemas.openxmlformats.org/officeDocument/2006/relationships/image" Target="../media/image204.jpeg"/><Relationship Id="rId29" Type="http://schemas.openxmlformats.org/officeDocument/2006/relationships/image" Target="../media/image213.jpeg"/><Relationship Id="rId1" Type="http://schemas.openxmlformats.org/officeDocument/2006/relationships/slideLayout" Target="../slideLayouts/slideLayout23.xml"/><Relationship Id="rId6" Type="http://schemas.openxmlformats.org/officeDocument/2006/relationships/image" Target="../media/image190.jpeg"/><Relationship Id="rId11" Type="http://schemas.openxmlformats.org/officeDocument/2006/relationships/image" Target="../media/image195.jpeg"/><Relationship Id="rId24" Type="http://schemas.openxmlformats.org/officeDocument/2006/relationships/image" Target="../media/image208.jpeg"/><Relationship Id="rId5" Type="http://schemas.openxmlformats.org/officeDocument/2006/relationships/image" Target="../media/image189.jpeg"/><Relationship Id="rId15" Type="http://schemas.openxmlformats.org/officeDocument/2006/relationships/image" Target="../media/image199.jpeg"/><Relationship Id="rId23" Type="http://schemas.openxmlformats.org/officeDocument/2006/relationships/image" Target="../media/image207.jpeg"/><Relationship Id="rId28" Type="http://schemas.openxmlformats.org/officeDocument/2006/relationships/image" Target="../media/image212.jpeg"/><Relationship Id="rId10" Type="http://schemas.openxmlformats.org/officeDocument/2006/relationships/image" Target="../media/image194.jpeg"/><Relationship Id="rId19" Type="http://schemas.openxmlformats.org/officeDocument/2006/relationships/image" Target="../media/image203.jpeg"/><Relationship Id="rId4" Type="http://schemas.openxmlformats.org/officeDocument/2006/relationships/image" Target="../media/image188.jpeg"/><Relationship Id="rId9" Type="http://schemas.openxmlformats.org/officeDocument/2006/relationships/image" Target="../media/image193.jpeg"/><Relationship Id="rId14" Type="http://schemas.openxmlformats.org/officeDocument/2006/relationships/image" Target="../media/image198.jpeg"/><Relationship Id="rId22" Type="http://schemas.openxmlformats.org/officeDocument/2006/relationships/image" Target="../media/image206.jpeg"/><Relationship Id="rId27" Type="http://schemas.openxmlformats.org/officeDocument/2006/relationships/image" Target="../media/image211.jpeg"/></Relationships>
</file>

<file path=ppt/slides/_rels/slide3.xml.rels><?xml version="1.0" encoding="UTF-8" standalone="yes"?>
<Relationships xmlns="http://schemas.openxmlformats.org/package/2006/relationships"><Relationship Id="rId2" Type="http://schemas.openxmlformats.org/officeDocument/2006/relationships/hyperlink" Target="http://www.thevab.com/wp-content/uploads/2018/01/The-Surround-Sound-of-Cinema-Part-I.pdf" TargetMode="Externa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18" Type="http://schemas.openxmlformats.org/officeDocument/2006/relationships/image" Target="../media/image230.png"/><Relationship Id="rId3" Type="http://schemas.openxmlformats.org/officeDocument/2006/relationships/image" Target="../media/image215.png"/><Relationship Id="rId21" Type="http://schemas.openxmlformats.org/officeDocument/2006/relationships/image" Target="../media/image233.png"/><Relationship Id="rId7" Type="http://schemas.openxmlformats.org/officeDocument/2006/relationships/image" Target="../media/image219.png"/><Relationship Id="rId12" Type="http://schemas.openxmlformats.org/officeDocument/2006/relationships/image" Target="../media/image224.png"/><Relationship Id="rId17" Type="http://schemas.openxmlformats.org/officeDocument/2006/relationships/image" Target="../media/image229.png"/><Relationship Id="rId2" Type="http://schemas.openxmlformats.org/officeDocument/2006/relationships/image" Target="../media/image214.png"/><Relationship Id="rId16" Type="http://schemas.openxmlformats.org/officeDocument/2006/relationships/image" Target="../media/image228.png"/><Relationship Id="rId20" Type="http://schemas.openxmlformats.org/officeDocument/2006/relationships/image" Target="../media/image232.png"/><Relationship Id="rId1" Type="http://schemas.openxmlformats.org/officeDocument/2006/relationships/slideLayout" Target="../slideLayouts/slideLayout2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5" Type="http://schemas.openxmlformats.org/officeDocument/2006/relationships/image" Target="../media/image227.png"/><Relationship Id="rId10" Type="http://schemas.openxmlformats.org/officeDocument/2006/relationships/image" Target="../media/image222.png"/><Relationship Id="rId19" Type="http://schemas.openxmlformats.org/officeDocument/2006/relationships/image" Target="../media/image231.pn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3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2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 Id="rId9" Type="http://schemas.openxmlformats.org/officeDocument/2006/relationships/image" Target="../media/image241.png"/></Relationships>
</file>

<file path=ppt/slides/_rels/slide32.xml.rels><?xml version="1.0" encoding="UTF-8" standalone="yes"?>
<Relationships xmlns="http://schemas.openxmlformats.org/package/2006/relationships"><Relationship Id="rId8" Type="http://schemas.openxmlformats.org/officeDocument/2006/relationships/image" Target="../media/image248.jpeg"/><Relationship Id="rId13" Type="http://schemas.openxmlformats.org/officeDocument/2006/relationships/image" Target="../media/image253.jpeg"/><Relationship Id="rId18" Type="http://schemas.openxmlformats.org/officeDocument/2006/relationships/image" Target="../media/image258.png"/><Relationship Id="rId3" Type="http://schemas.openxmlformats.org/officeDocument/2006/relationships/image" Target="../media/image243.jpeg"/><Relationship Id="rId7" Type="http://schemas.openxmlformats.org/officeDocument/2006/relationships/image" Target="../media/image247.jpeg"/><Relationship Id="rId12" Type="http://schemas.openxmlformats.org/officeDocument/2006/relationships/image" Target="../media/image252.jpeg"/><Relationship Id="rId17" Type="http://schemas.openxmlformats.org/officeDocument/2006/relationships/image" Target="../media/image257.png"/><Relationship Id="rId2" Type="http://schemas.openxmlformats.org/officeDocument/2006/relationships/image" Target="../media/image242.jpeg"/><Relationship Id="rId16" Type="http://schemas.openxmlformats.org/officeDocument/2006/relationships/image" Target="../media/image256.png"/><Relationship Id="rId20" Type="http://schemas.openxmlformats.org/officeDocument/2006/relationships/image" Target="../media/image260.jpeg"/><Relationship Id="rId1" Type="http://schemas.openxmlformats.org/officeDocument/2006/relationships/slideLayout" Target="../slideLayouts/slideLayout23.xml"/><Relationship Id="rId6" Type="http://schemas.openxmlformats.org/officeDocument/2006/relationships/image" Target="../media/image246.jpeg"/><Relationship Id="rId11" Type="http://schemas.openxmlformats.org/officeDocument/2006/relationships/image" Target="../media/image251.jpeg"/><Relationship Id="rId5" Type="http://schemas.openxmlformats.org/officeDocument/2006/relationships/image" Target="../media/image245.png"/><Relationship Id="rId15" Type="http://schemas.openxmlformats.org/officeDocument/2006/relationships/image" Target="../media/image255.jpeg"/><Relationship Id="rId10" Type="http://schemas.openxmlformats.org/officeDocument/2006/relationships/image" Target="../media/image250.jpeg"/><Relationship Id="rId19" Type="http://schemas.openxmlformats.org/officeDocument/2006/relationships/image" Target="../media/image259.jpeg"/><Relationship Id="rId4" Type="http://schemas.openxmlformats.org/officeDocument/2006/relationships/image" Target="../media/image244.jpeg"/><Relationship Id="rId9" Type="http://schemas.openxmlformats.org/officeDocument/2006/relationships/image" Target="../media/image249.jpeg"/><Relationship Id="rId14" Type="http://schemas.openxmlformats.org/officeDocument/2006/relationships/image" Target="../media/image254.jpeg"/></Relationships>
</file>

<file path=ppt/slides/_rels/slide33.xml.rels><?xml version="1.0" encoding="UTF-8" standalone="yes"?>
<Relationships xmlns="http://schemas.openxmlformats.org/package/2006/relationships"><Relationship Id="rId8" Type="http://schemas.openxmlformats.org/officeDocument/2006/relationships/image" Target="../media/image267.jpeg"/><Relationship Id="rId13" Type="http://schemas.openxmlformats.org/officeDocument/2006/relationships/image" Target="../media/image272.jpeg"/><Relationship Id="rId3" Type="http://schemas.openxmlformats.org/officeDocument/2006/relationships/image" Target="../media/image262.jpe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261.jpeg"/><Relationship Id="rId1" Type="http://schemas.openxmlformats.org/officeDocument/2006/relationships/slideLayout" Target="../slideLayouts/slideLayout22.xml"/><Relationship Id="rId6" Type="http://schemas.openxmlformats.org/officeDocument/2006/relationships/image" Target="../media/image265.jpe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263.jpeg"/><Relationship Id="rId9" Type="http://schemas.openxmlformats.org/officeDocument/2006/relationships/image" Target="../media/image268.png"/></Relationships>
</file>

<file path=ppt/slides/_rels/slide3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3" Type="http://schemas.openxmlformats.org/officeDocument/2006/relationships/image" Target="../media/image286.jpeg"/><Relationship Id="rId18" Type="http://schemas.openxmlformats.org/officeDocument/2006/relationships/image" Target="../media/image291.jpeg"/><Relationship Id="rId26" Type="http://schemas.openxmlformats.org/officeDocument/2006/relationships/image" Target="../media/image299.jpeg"/><Relationship Id="rId39" Type="http://schemas.openxmlformats.org/officeDocument/2006/relationships/image" Target="../media/image312.jpeg"/><Relationship Id="rId21" Type="http://schemas.openxmlformats.org/officeDocument/2006/relationships/image" Target="../media/image294.jpeg"/><Relationship Id="rId34" Type="http://schemas.openxmlformats.org/officeDocument/2006/relationships/image" Target="../media/image307.png"/><Relationship Id="rId42" Type="http://schemas.openxmlformats.org/officeDocument/2006/relationships/image" Target="../media/image315.jpeg"/><Relationship Id="rId47" Type="http://schemas.openxmlformats.org/officeDocument/2006/relationships/image" Target="../media/image320.jpeg"/><Relationship Id="rId50" Type="http://schemas.openxmlformats.org/officeDocument/2006/relationships/image" Target="../media/image323.jpeg"/><Relationship Id="rId55" Type="http://schemas.openxmlformats.org/officeDocument/2006/relationships/image" Target="../media/image328.jpeg"/><Relationship Id="rId63" Type="http://schemas.openxmlformats.org/officeDocument/2006/relationships/image" Target="../media/image336.gif"/><Relationship Id="rId68" Type="http://schemas.openxmlformats.org/officeDocument/2006/relationships/image" Target="../media/image341.jpeg"/><Relationship Id="rId7" Type="http://schemas.openxmlformats.org/officeDocument/2006/relationships/image" Target="../media/image280.jpeg"/><Relationship Id="rId71" Type="http://schemas.openxmlformats.org/officeDocument/2006/relationships/image" Target="../media/image344.jpeg"/><Relationship Id="rId2" Type="http://schemas.openxmlformats.org/officeDocument/2006/relationships/image" Target="../media/image275.jpeg"/><Relationship Id="rId16" Type="http://schemas.openxmlformats.org/officeDocument/2006/relationships/image" Target="../media/image289.jpeg"/><Relationship Id="rId29" Type="http://schemas.openxmlformats.org/officeDocument/2006/relationships/image" Target="../media/image302.jpeg"/><Relationship Id="rId11" Type="http://schemas.openxmlformats.org/officeDocument/2006/relationships/image" Target="../media/image284.png"/><Relationship Id="rId24" Type="http://schemas.openxmlformats.org/officeDocument/2006/relationships/image" Target="../media/image297.jpeg"/><Relationship Id="rId32" Type="http://schemas.openxmlformats.org/officeDocument/2006/relationships/image" Target="../media/image305.jpeg"/><Relationship Id="rId37" Type="http://schemas.openxmlformats.org/officeDocument/2006/relationships/image" Target="../media/image310.jpeg"/><Relationship Id="rId40" Type="http://schemas.openxmlformats.org/officeDocument/2006/relationships/image" Target="../media/image313.png"/><Relationship Id="rId45" Type="http://schemas.openxmlformats.org/officeDocument/2006/relationships/image" Target="../media/image318.jpeg"/><Relationship Id="rId53" Type="http://schemas.openxmlformats.org/officeDocument/2006/relationships/image" Target="../media/image326.jpeg"/><Relationship Id="rId58" Type="http://schemas.openxmlformats.org/officeDocument/2006/relationships/image" Target="../media/image331.jpeg"/><Relationship Id="rId66" Type="http://schemas.openxmlformats.org/officeDocument/2006/relationships/image" Target="../media/image339.jpeg"/><Relationship Id="rId5" Type="http://schemas.openxmlformats.org/officeDocument/2006/relationships/image" Target="../media/image278.jpeg"/><Relationship Id="rId15" Type="http://schemas.openxmlformats.org/officeDocument/2006/relationships/image" Target="../media/image288.jpeg"/><Relationship Id="rId23" Type="http://schemas.openxmlformats.org/officeDocument/2006/relationships/image" Target="../media/image296.jpeg"/><Relationship Id="rId28" Type="http://schemas.openxmlformats.org/officeDocument/2006/relationships/image" Target="../media/image301.jpeg"/><Relationship Id="rId36" Type="http://schemas.openxmlformats.org/officeDocument/2006/relationships/image" Target="../media/image309.jpeg"/><Relationship Id="rId49" Type="http://schemas.openxmlformats.org/officeDocument/2006/relationships/image" Target="../media/image322.jpeg"/><Relationship Id="rId57" Type="http://schemas.openxmlformats.org/officeDocument/2006/relationships/image" Target="../media/image330.jpeg"/><Relationship Id="rId61" Type="http://schemas.openxmlformats.org/officeDocument/2006/relationships/image" Target="../media/image334.jpeg"/><Relationship Id="rId10" Type="http://schemas.openxmlformats.org/officeDocument/2006/relationships/image" Target="../media/image283.jpeg"/><Relationship Id="rId19" Type="http://schemas.openxmlformats.org/officeDocument/2006/relationships/image" Target="../media/image292.jpeg"/><Relationship Id="rId31" Type="http://schemas.openxmlformats.org/officeDocument/2006/relationships/image" Target="../media/image304.jpeg"/><Relationship Id="rId44" Type="http://schemas.openxmlformats.org/officeDocument/2006/relationships/image" Target="../media/image317.png"/><Relationship Id="rId52" Type="http://schemas.openxmlformats.org/officeDocument/2006/relationships/image" Target="../media/image325.jpeg"/><Relationship Id="rId60" Type="http://schemas.openxmlformats.org/officeDocument/2006/relationships/image" Target="../media/image333.jpeg"/><Relationship Id="rId65" Type="http://schemas.openxmlformats.org/officeDocument/2006/relationships/image" Target="../media/image338.jpeg"/><Relationship Id="rId73" Type="http://schemas.openxmlformats.org/officeDocument/2006/relationships/image" Target="../media/image346.jpeg"/><Relationship Id="rId4" Type="http://schemas.openxmlformats.org/officeDocument/2006/relationships/image" Target="../media/image277.jpeg"/><Relationship Id="rId9" Type="http://schemas.openxmlformats.org/officeDocument/2006/relationships/image" Target="../media/image282.jpeg"/><Relationship Id="rId14" Type="http://schemas.openxmlformats.org/officeDocument/2006/relationships/image" Target="../media/image287.jpeg"/><Relationship Id="rId22" Type="http://schemas.openxmlformats.org/officeDocument/2006/relationships/image" Target="../media/image295.jpeg"/><Relationship Id="rId27" Type="http://schemas.openxmlformats.org/officeDocument/2006/relationships/image" Target="../media/image300.jpeg"/><Relationship Id="rId30" Type="http://schemas.openxmlformats.org/officeDocument/2006/relationships/image" Target="../media/image303.jpeg"/><Relationship Id="rId35" Type="http://schemas.openxmlformats.org/officeDocument/2006/relationships/image" Target="../media/image308.jpeg"/><Relationship Id="rId43" Type="http://schemas.openxmlformats.org/officeDocument/2006/relationships/image" Target="../media/image316.jpeg"/><Relationship Id="rId48" Type="http://schemas.openxmlformats.org/officeDocument/2006/relationships/image" Target="../media/image321.png"/><Relationship Id="rId56" Type="http://schemas.openxmlformats.org/officeDocument/2006/relationships/image" Target="../media/image329.jpeg"/><Relationship Id="rId64" Type="http://schemas.openxmlformats.org/officeDocument/2006/relationships/image" Target="../media/image337.jpeg"/><Relationship Id="rId69" Type="http://schemas.openxmlformats.org/officeDocument/2006/relationships/image" Target="../media/image342.jpeg"/><Relationship Id="rId8" Type="http://schemas.openxmlformats.org/officeDocument/2006/relationships/image" Target="../media/image281.jpeg"/><Relationship Id="rId51" Type="http://schemas.openxmlformats.org/officeDocument/2006/relationships/image" Target="../media/image324.jpeg"/><Relationship Id="rId72" Type="http://schemas.openxmlformats.org/officeDocument/2006/relationships/image" Target="../media/image345.jpeg"/><Relationship Id="rId3" Type="http://schemas.openxmlformats.org/officeDocument/2006/relationships/image" Target="../media/image276.png"/><Relationship Id="rId12" Type="http://schemas.openxmlformats.org/officeDocument/2006/relationships/image" Target="../media/image285.jpeg"/><Relationship Id="rId17" Type="http://schemas.openxmlformats.org/officeDocument/2006/relationships/image" Target="../media/image290.jpeg"/><Relationship Id="rId25" Type="http://schemas.openxmlformats.org/officeDocument/2006/relationships/image" Target="../media/image298.jpeg"/><Relationship Id="rId33" Type="http://schemas.openxmlformats.org/officeDocument/2006/relationships/image" Target="../media/image306.jpeg"/><Relationship Id="rId38" Type="http://schemas.openxmlformats.org/officeDocument/2006/relationships/image" Target="../media/image311.jpeg"/><Relationship Id="rId46" Type="http://schemas.openxmlformats.org/officeDocument/2006/relationships/image" Target="../media/image319.jpeg"/><Relationship Id="rId59" Type="http://schemas.openxmlformats.org/officeDocument/2006/relationships/image" Target="../media/image332.jpeg"/><Relationship Id="rId67" Type="http://schemas.openxmlformats.org/officeDocument/2006/relationships/image" Target="../media/image340.jpeg"/><Relationship Id="rId20" Type="http://schemas.openxmlformats.org/officeDocument/2006/relationships/image" Target="../media/image293.jpeg"/><Relationship Id="rId41" Type="http://schemas.openxmlformats.org/officeDocument/2006/relationships/image" Target="../media/image314.jpeg"/><Relationship Id="rId54" Type="http://schemas.openxmlformats.org/officeDocument/2006/relationships/image" Target="../media/image327.jpeg"/><Relationship Id="rId62" Type="http://schemas.openxmlformats.org/officeDocument/2006/relationships/image" Target="../media/image335.jpeg"/><Relationship Id="rId70" Type="http://schemas.openxmlformats.org/officeDocument/2006/relationships/image" Target="../media/image343.jpeg"/><Relationship Id="rId1" Type="http://schemas.openxmlformats.org/officeDocument/2006/relationships/slideLayout" Target="../slideLayouts/slideLayout32.xml"/><Relationship Id="rId6" Type="http://schemas.openxmlformats.org/officeDocument/2006/relationships/image" Target="../media/image279.png"/></Relationships>
</file>

<file path=ppt/slides/_rels/slide37.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8.png"/><Relationship Id="rId18" Type="http://schemas.openxmlformats.org/officeDocument/2006/relationships/image" Target="../media/image363.png"/><Relationship Id="rId3" Type="http://schemas.openxmlformats.org/officeDocument/2006/relationships/image" Target="../media/image348.png"/><Relationship Id="rId21" Type="http://schemas.openxmlformats.org/officeDocument/2006/relationships/image" Target="../media/image366.jpeg"/><Relationship Id="rId7" Type="http://schemas.openxmlformats.org/officeDocument/2006/relationships/image" Target="../media/image352.png"/><Relationship Id="rId12" Type="http://schemas.openxmlformats.org/officeDocument/2006/relationships/image" Target="../media/image357.png"/><Relationship Id="rId17" Type="http://schemas.openxmlformats.org/officeDocument/2006/relationships/image" Target="../media/image362.png"/><Relationship Id="rId2" Type="http://schemas.openxmlformats.org/officeDocument/2006/relationships/image" Target="../media/image347.png"/><Relationship Id="rId16" Type="http://schemas.openxmlformats.org/officeDocument/2006/relationships/image" Target="../media/image361.png"/><Relationship Id="rId20" Type="http://schemas.openxmlformats.org/officeDocument/2006/relationships/image" Target="../media/image365.png"/><Relationship Id="rId1" Type="http://schemas.openxmlformats.org/officeDocument/2006/relationships/slideLayout" Target="../slideLayouts/slideLayout20.xml"/><Relationship Id="rId6" Type="http://schemas.openxmlformats.org/officeDocument/2006/relationships/image" Target="../media/image351.png"/><Relationship Id="rId11" Type="http://schemas.openxmlformats.org/officeDocument/2006/relationships/image" Target="../media/image356.png"/><Relationship Id="rId24" Type="http://schemas.openxmlformats.org/officeDocument/2006/relationships/image" Target="../media/image369.png"/><Relationship Id="rId5" Type="http://schemas.openxmlformats.org/officeDocument/2006/relationships/image" Target="../media/image350.png"/><Relationship Id="rId15" Type="http://schemas.openxmlformats.org/officeDocument/2006/relationships/image" Target="../media/image360.png"/><Relationship Id="rId23" Type="http://schemas.openxmlformats.org/officeDocument/2006/relationships/image" Target="../media/image368.png"/><Relationship Id="rId10" Type="http://schemas.openxmlformats.org/officeDocument/2006/relationships/image" Target="../media/image355.png"/><Relationship Id="rId19" Type="http://schemas.openxmlformats.org/officeDocument/2006/relationships/image" Target="../media/image364.png"/><Relationship Id="rId4" Type="http://schemas.openxmlformats.org/officeDocument/2006/relationships/image" Target="../media/image349.png"/><Relationship Id="rId9" Type="http://schemas.openxmlformats.org/officeDocument/2006/relationships/image" Target="../media/image354.png"/><Relationship Id="rId14" Type="http://schemas.openxmlformats.org/officeDocument/2006/relationships/image" Target="../media/image359.png"/><Relationship Id="rId22" Type="http://schemas.openxmlformats.org/officeDocument/2006/relationships/image" Target="../media/image367.png"/></Relationships>
</file>

<file path=ppt/slides/_rels/slide38.xml.rels><?xml version="1.0" encoding="UTF-8" standalone="yes"?>
<Relationships xmlns="http://schemas.openxmlformats.org/package/2006/relationships"><Relationship Id="rId8" Type="http://schemas.openxmlformats.org/officeDocument/2006/relationships/image" Target="../media/image376.jpeg"/><Relationship Id="rId13" Type="http://schemas.openxmlformats.org/officeDocument/2006/relationships/image" Target="../media/image381.png"/><Relationship Id="rId18" Type="http://schemas.openxmlformats.org/officeDocument/2006/relationships/image" Target="../media/image385.png"/><Relationship Id="rId3" Type="http://schemas.openxmlformats.org/officeDocument/2006/relationships/image" Target="../media/image371.jpeg"/><Relationship Id="rId21" Type="http://schemas.openxmlformats.org/officeDocument/2006/relationships/image" Target="../media/image388.png"/><Relationship Id="rId7" Type="http://schemas.openxmlformats.org/officeDocument/2006/relationships/image" Target="../media/image375.jpeg"/><Relationship Id="rId12" Type="http://schemas.openxmlformats.org/officeDocument/2006/relationships/image" Target="../media/image380.jpeg"/><Relationship Id="rId17" Type="http://schemas.openxmlformats.org/officeDocument/2006/relationships/image" Target="../media/image335.jpeg"/><Relationship Id="rId2" Type="http://schemas.openxmlformats.org/officeDocument/2006/relationships/image" Target="../media/image370.png"/><Relationship Id="rId16" Type="http://schemas.openxmlformats.org/officeDocument/2006/relationships/image" Target="../media/image384.jpeg"/><Relationship Id="rId20" Type="http://schemas.openxmlformats.org/officeDocument/2006/relationships/image" Target="../media/image387.jpeg"/><Relationship Id="rId1" Type="http://schemas.openxmlformats.org/officeDocument/2006/relationships/slideLayout" Target="../slideLayouts/slideLayout20.xml"/><Relationship Id="rId6" Type="http://schemas.openxmlformats.org/officeDocument/2006/relationships/image" Target="../media/image374.jpeg"/><Relationship Id="rId11" Type="http://schemas.openxmlformats.org/officeDocument/2006/relationships/image" Target="../media/image379.png"/><Relationship Id="rId5" Type="http://schemas.openxmlformats.org/officeDocument/2006/relationships/image" Target="../media/image373.jpeg"/><Relationship Id="rId15" Type="http://schemas.openxmlformats.org/officeDocument/2006/relationships/image" Target="../media/image383.png"/><Relationship Id="rId10" Type="http://schemas.openxmlformats.org/officeDocument/2006/relationships/image" Target="../media/image378.jpeg"/><Relationship Id="rId19" Type="http://schemas.openxmlformats.org/officeDocument/2006/relationships/image" Target="../media/image386.jpeg"/><Relationship Id="rId4" Type="http://schemas.openxmlformats.org/officeDocument/2006/relationships/image" Target="../media/image372.jpeg"/><Relationship Id="rId9" Type="http://schemas.openxmlformats.org/officeDocument/2006/relationships/image" Target="../media/image377.jpeg"/><Relationship Id="rId14" Type="http://schemas.openxmlformats.org/officeDocument/2006/relationships/image" Target="../media/image382.png"/></Relationships>
</file>

<file path=ppt/slides/_rels/slide39.xml.rels><?xml version="1.0" encoding="UTF-8" standalone="yes"?>
<Relationships xmlns="http://schemas.openxmlformats.org/package/2006/relationships"><Relationship Id="rId8" Type="http://schemas.openxmlformats.org/officeDocument/2006/relationships/image" Target="../media/image395.png"/><Relationship Id="rId13" Type="http://schemas.openxmlformats.org/officeDocument/2006/relationships/image" Target="../media/image400.png"/><Relationship Id="rId18" Type="http://schemas.openxmlformats.org/officeDocument/2006/relationships/image" Target="../media/image405.png"/><Relationship Id="rId26" Type="http://schemas.openxmlformats.org/officeDocument/2006/relationships/image" Target="../media/image413.png"/><Relationship Id="rId39" Type="http://schemas.openxmlformats.org/officeDocument/2006/relationships/image" Target="../media/image426.png"/><Relationship Id="rId3" Type="http://schemas.openxmlformats.org/officeDocument/2006/relationships/image" Target="../media/image390.png"/><Relationship Id="rId21" Type="http://schemas.openxmlformats.org/officeDocument/2006/relationships/image" Target="../media/image408.png"/><Relationship Id="rId34" Type="http://schemas.openxmlformats.org/officeDocument/2006/relationships/image" Target="../media/image421.jpeg"/><Relationship Id="rId7" Type="http://schemas.openxmlformats.org/officeDocument/2006/relationships/image" Target="../media/image394.png"/><Relationship Id="rId12" Type="http://schemas.openxmlformats.org/officeDocument/2006/relationships/image" Target="../media/image399.png"/><Relationship Id="rId17" Type="http://schemas.openxmlformats.org/officeDocument/2006/relationships/image" Target="../media/image404.png"/><Relationship Id="rId25" Type="http://schemas.openxmlformats.org/officeDocument/2006/relationships/image" Target="../media/image412.png"/><Relationship Id="rId33" Type="http://schemas.openxmlformats.org/officeDocument/2006/relationships/image" Target="../media/image420.png"/><Relationship Id="rId38" Type="http://schemas.openxmlformats.org/officeDocument/2006/relationships/image" Target="../media/image425.png"/><Relationship Id="rId2" Type="http://schemas.openxmlformats.org/officeDocument/2006/relationships/image" Target="../media/image389.jpeg"/><Relationship Id="rId16" Type="http://schemas.openxmlformats.org/officeDocument/2006/relationships/image" Target="../media/image403.png"/><Relationship Id="rId20" Type="http://schemas.openxmlformats.org/officeDocument/2006/relationships/image" Target="../media/image407.png"/><Relationship Id="rId29" Type="http://schemas.openxmlformats.org/officeDocument/2006/relationships/image" Target="../media/image416.jpeg"/><Relationship Id="rId1" Type="http://schemas.openxmlformats.org/officeDocument/2006/relationships/slideLayout" Target="../slideLayouts/slideLayout20.xml"/><Relationship Id="rId6" Type="http://schemas.openxmlformats.org/officeDocument/2006/relationships/image" Target="../media/image393.jpeg"/><Relationship Id="rId11" Type="http://schemas.openxmlformats.org/officeDocument/2006/relationships/image" Target="../media/image398.png"/><Relationship Id="rId24" Type="http://schemas.openxmlformats.org/officeDocument/2006/relationships/image" Target="../media/image411.jpeg"/><Relationship Id="rId32" Type="http://schemas.openxmlformats.org/officeDocument/2006/relationships/image" Target="../media/image419.png"/><Relationship Id="rId37" Type="http://schemas.openxmlformats.org/officeDocument/2006/relationships/image" Target="../media/image424.png"/><Relationship Id="rId5" Type="http://schemas.openxmlformats.org/officeDocument/2006/relationships/image" Target="../media/image392.jpeg"/><Relationship Id="rId15" Type="http://schemas.openxmlformats.org/officeDocument/2006/relationships/image" Target="../media/image402.png"/><Relationship Id="rId23" Type="http://schemas.openxmlformats.org/officeDocument/2006/relationships/image" Target="../media/image410.png"/><Relationship Id="rId28" Type="http://schemas.openxmlformats.org/officeDocument/2006/relationships/image" Target="../media/image415.jpeg"/><Relationship Id="rId36" Type="http://schemas.openxmlformats.org/officeDocument/2006/relationships/image" Target="../media/image423.jpeg"/><Relationship Id="rId10" Type="http://schemas.openxmlformats.org/officeDocument/2006/relationships/image" Target="../media/image397.png"/><Relationship Id="rId19" Type="http://schemas.openxmlformats.org/officeDocument/2006/relationships/image" Target="../media/image406.png"/><Relationship Id="rId31" Type="http://schemas.openxmlformats.org/officeDocument/2006/relationships/image" Target="../media/image418.png"/><Relationship Id="rId4" Type="http://schemas.openxmlformats.org/officeDocument/2006/relationships/image" Target="../media/image391.jpeg"/><Relationship Id="rId9" Type="http://schemas.openxmlformats.org/officeDocument/2006/relationships/image" Target="../media/image396.png"/><Relationship Id="rId14" Type="http://schemas.openxmlformats.org/officeDocument/2006/relationships/image" Target="../media/image401.jpeg"/><Relationship Id="rId22" Type="http://schemas.openxmlformats.org/officeDocument/2006/relationships/image" Target="../media/image409.png"/><Relationship Id="rId27" Type="http://schemas.openxmlformats.org/officeDocument/2006/relationships/image" Target="../media/image414.png"/><Relationship Id="rId30" Type="http://schemas.openxmlformats.org/officeDocument/2006/relationships/image" Target="../media/image417.png"/><Relationship Id="rId35" Type="http://schemas.openxmlformats.org/officeDocument/2006/relationships/image" Target="../media/image422.png"/></Relationships>
</file>

<file path=ppt/slides/_rels/slide4.xml.rels><?xml version="1.0" encoding="UTF-8" standalone="yes"?>
<Relationships xmlns="http://schemas.openxmlformats.org/package/2006/relationships"><Relationship Id="rId2" Type="http://schemas.openxmlformats.org/officeDocument/2006/relationships/hyperlink" Target="http://www.thevab.com/wp-content/uploads/2018/01/The-Surround-Sound-of-Cinema-Part-I.pdf" TargetMode="Externa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8" Type="http://schemas.openxmlformats.org/officeDocument/2006/relationships/image" Target="../media/image433.jpeg"/><Relationship Id="rId13" Type="http://schemas.openxmlformats.org/officeDocument/2006/relationships/image" Target="../media/image438.jpeg"/><Relationship Id="rId3" Type="http://schemas.openxmlformats.org/officeDocument/2006/relationships/image" Target="../media/image428.jpeg"/><Relationship Id="rId7" Type="http://schemas.openxmlformats.org/officeDocument/2006/relationships/image" Target="../media/image432.jpeg"/><Relationship Id="rId12" Type="http://schemas.openxmlformats.org/officeDocument/2006/relationships/image" Target="../media/image437.jpeg"/><Relationship Id="rId2" Type="http://schemas.openxmlformats.org/officeDocument/2006/relationships/image" Target="../media/image427.jpeg"/><Relationship Id="rId1" Type="http://schemas.openxmlformats.org/officeDocument/2006/relationships/slideLayout" Target="../slideLayouts/slideLayout19.xml"/><Relationship Id="rId6" Type="http://schemas.openxmlformats.org/officeDocument/2006/relationships/image" Target="../media/image431.jpeg"/><Relationship Id="rId11" Type="http://schemas.openxmlformats.org/officeDocument/2006/relationships/image" Target="../media/image436.jpeg"/><Relationship Id="rId5" Type="http://schemas.openxmlformats.org/officeDocument/2006/relationships/image" Target="../media/image430.jpeg"/><Relationship Id="rId10" Type="http://schemas.openxmlformats.org/officeDocument/2006/relationships/image" Target="../media/image435.png"/><Relationship Id="rId4" Type="http://schemas.openxmlformats.org/officeDocument/2006/relationships/image" Target="../media/image429.jpeg"/><Relationship Id="rId9" Type="http://schemas.openxmlformats.org/officeDocument/2006/relationships/image" Target="../media/image434.jpeg"/></Relationships>
</file>

<file path=ppt/slides/_rels/slide41.xml.rels><?xml version="1.0" encoding="UTF-8" standalone="yes"?>
<Relationships xmlns="http://schemas.openxmlformats.org/package/2006/relationships"><Relationship Id="rId3" Type="http://schemas.openxmlformats.org/officeDocument/2006/relationships/image" Target="../media/image440.jpeg"/><Relationship Id="rId7" Type="http://schemas.openxmlformats.org/officeDocument/2006/relationships/image" Target="../media/image444.jpeg"/><Relationship Id="rId2" Type="http://schemas.openxmlformats.org/officeDocument/2006/relationships/image" Target="../media/image439.jpeg"/><Relationship Id="rId1" Type="http://schemas.openxmlformats.org/officeDocument/2006/relationships/slideLayout" Target="../slideLayouts/slideLayout19.xml"/><Relationship Id="rId6" Type="http://schemas.openxmlformats.org/officeDocument/2006/relationships/image" Target="../media/image443.jpeg"/><Relationship Id="rId5" Type="http://schemas.openxmlformats.org/officeDocument/2006/relationships/image" Target="../media/image442.jpeg"/><Relationship Id="rId4" Type="http://schemas.openxmlformats.org/officeDocument/2006/relationships/image" Target="../media/image441.jpeg"/></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8" Type="http://schemas.openxmlformats.org/officeDocument/2006/relationships/image" Target="../media/image451.png"/><Relationship Id="rId13" Type="http://schemas.openxmlformats.org/officeDocument/2006/relationships/image" Target="../media/image456.png"/><Relationship Id="rId18" Type="http://schemas.openxmlformats.org/officeDocument/2006/relationships/image" Target="../media/image461.png"/><Relationship Id="rId3" Type="http://schemas.openxmlformats.org/officeDocument/2006/relationships/image" Target="../media/image446.png"/><Relationship Id="rId7" Type="http://schemas.openxmlformats.org/officeDocument/2006/relationships/image" Target="../media/image450.png"/><Relationship Id="rId12" Type="http://schemas.openxmlformats.org/officeDocument/2006/relationships/image" Target="../media/image455.png"/><Relationship Id="rId17" Type="http://schemas.openxmlformats.org/officeDocument/2006/relationships/image" Target="../media/image460.png"/><Relationship Id="rId2" Type="http://schemas.openxmlformats.org/officeDocument/2006/relationships/image" Target="../media/image445.png"/><Relationship Id="rId16" Type="http://schemas.openxmlformats.org/officeDocument/2006/relationships/image" Target="../media/image459.png"/><Relationship Id="rId1" Type="http://schemas.openxmlformats.org/officeDocument/2006/relationships/slideLayout" Target="../slideLayouts/slideLayout22.xml"/><Relationship Id="rId6" Type="http://schemas.openxmlformats.org/officeDocument/2006/relationships/image" Target="../media/image449.png"/><Relationship Id="rId11" Type="http://schemas.openxmlformats.org/officeDocument/2006/relationships/image" Target="../media/image454.png"/><Relationship Id="rId5" Type="http://schemas.openxmlformats.org/officeDocument/2006/relationships/image" Target="../media/image448.png"/><Relationship Id="rId15" Type="http://schemas.openxmlformats.org/officeDocument/2006/relationships/image" Target="../media/image458.png"/><Relationship Id="rId10" Type="http://schemas.openxmlformats.org/officeDocument/2006/relationships/image" Target="../media/image453.jpeg"/><Relationship Id="rId4" Type="http://schemas.openxmlformats.org/officeDocument/2006/relationships/image" Target="../media/image447.png"/><Relationship Id="rId9" Type="http://schemas.openxmlformats.org/officeDocument/2006/relationships/image" Target="../media/image452.png"/><Relationship Id="rId14" Type="http://schemas.openxmlformats.org/officeDocument/2006/relationships/image" Target="../media/image457.png"/></Relationships>
</file>

<file path=ppt/slides/_rels/slide44.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image" Target="../media/image463.jpeg"/><Relationship Id="rId7" Type="http://schemas.openxmlformats.org/officeDocument/2006/relationships/image" Target="../media/image467.jpeg"/><Relationship Id="rId2" Type="http://schemas.openxmlformats.org/officeDocument/2006/relationships/image" Target="../media/image462.jpeg"/><Relationship Id="rId1" Type="http://schemas.openxmlformats.org/officeDocument/2006/relationships/slideLayout" Target="../slideLayouts/slideLayout22.xml"/><Relationship Id="rId6" Type="http://schemas.openxmlformats.org/officeDocument/2006/relationships/image" Target="../media/image466.jpeg"/><Relationship Id="rId5" Type="http://schemas.openxmlformats.org/officeDocument/2006/relationships/image" Target="../media/image465.jpeg"/><Relationship Id="rId10" Type="http://schemas.openxmlformats.org/officeDocument/2006/relationships/image" Target="../media/image470.jpeg"/><Relationship Id="rId4" Type="http://schemas.openxmlformats.org/officeDocument/2006/relationships/image" Target="../media/image464.jpeg"/><Relationship Id="rId9" Type="http://schemas.openxmlformats.org/officeDocument/2006/relationships/image" Target="../media/image469.png"/></Relationships>
</file>

<file path=ppt/slides/_rels/slide45.xml.rels><?xml version="1.0" encoding="UTF-8" standalone="yes"?>
<Relationships xmlns="http://schemas.openxmlformats.org/package/2006/relationships"><Relationship Id="rId8" Type="http://schemas.openxmlformats.org/officeDocument/2006/relationships/image" Target="../media/image477.png"/><Relationship Id="rId13" Type="http://schemas.openxmlformats.org/officeDocument/2006/relationships/image" Target="../media/image482.png"/><Relationship Id="rId3" Type="http://schemas.openxmlformats.org/officeDocument/2006/relationships/image" Target="../media/image472.png"/><Relationship Id="rId7" Type="http://schemas.openxmlformats.org/officeDocument/2006/relationships/image" Target="../media/image476.png"/><Relationship Id="rId12" Type="http://schemas.openxmlformats.org/officeDocument/2006/relationships/image" Target="../media/image481.jpeg"/><Relationship Id="rId2" Type="http://schemas.openxmlformats.org/officeDocument/2006/relationships/image" Target="../media/image471.png"/><Relationship Id="rId1" Type="http://schemas.openxmlformats.org/officeDocument/2006/relationships/slideLayout" Target="../slideLayouts/slideLayout22.xml"/><Relationship Id="rId6" Type="http://schemas.openxmlformats.org/officeDocument/2006/relationships/image" Target="../media/image475.png"/><Relationship Id="rId11" Type="http://schemas.openxmlformats.org/officeDocument/2006/relationships/image" Target="../media/image480.jpeg"/><Relationship Id="rId5" Type="http://schemas.openxmlformats.org/officeDocument/2006/relationships/image" Target="../media/image474.png"/><Relationship Id="rId15" Type="http://schemas.openxmlformats.org/officeDocument/2006/relationships/image" Target="../media/image484.jpeg"/><Relationship Id="rId10" Type="http://schemas.openxmlformats.org/officeDocument/2006/relationships/image" Target="../media/image479.jpeg"/><Relationship Id="rId4" Type="http://schemas.openxmlformats.org/officeDocument/2006/relationships/image" Target="../media/image473.png"/><Relationship Id="rId9" Type="http://schemas.openxmlformats.org/officeDocument/2006/relationships/image" Target="../media/image478.jpeg"/><Relationship Id="rId14" Type="http://schemas.openxmlformats.org/officeDocument/2006/relationships/image" Target="../media/image483.png"/></Relationships>
</file>

<file path=ppt/slides/_rels/slide46.xml.rels><?xml version="1.0" encoding="UTF-8" standalone="yes"?>
<Relationships xmlns="http://schemas.openxmlformats.org/package/2006/relationships"><Relationship Id="rId8" Type="http://schemas.openxmlformats.org/officeDocument/2006/relationships/image" Target="../media/image491.png"/><Relationship Id="rId13" Type="http://schemas.openxmlformats.org/officeDocument/2006/relationships/image" Target="../media/image496.png"/><Relationship Id="rId18" Type="http://schemas.openxmlformats.org/officeDocument/2006/relationships/image" Target="../media/image501.png"/><Relationship Id="rId26" Type="http://schemas.openxmlformats.org/officeDocument/2006/relationships/image" Target="../media/image509.png"/><Relationship Id="rId3" Type="http://schemas.openxmlformats.org/officeDocument/2006/relationships/image" Target="../media/image486.png"/><Relationship Id="rId21" Type="http://schemas.openxmlformats.org/officeDocument/2006/relationships/image" Target="../media/image504.jpeg"/><Relationship Id="rId7" Type="http://schemas.openxmlformats.org/officeDocument/2006/relationships/image" Target="../media/image490.png"/><Relationship Id="rId12" Type="http://schemas.openxmlformats.org/officeDocument/2006/relationships/image" Target="../media/image495.png"/><Relationship Id="rId17" Type="http://schemas.openxmlformats.org/officeDocument/2006/relationships/image" Target="../media/image500.png"/><Relationship Id="rId25" Type="http://schemas.openxmlformats.org/officeDocument/2006/relationships/image" Target="../media/image508.png"/><Relationship Id="rId2" Type="http://schemas.openxmlformats.org/officeDocument/2006/relationships/image" Target="../media/image485.png"/><Relationship Id="rId16" Type="http://schemas.openxmlformats.org/officeDocument/2006/relationships/image" Target="../media/image499.png"/><Relationship Id="rId20" Type="http://schemas.openxmlformats.org/officeDocument/2006/relationships/image" Target="../media/image503.png"/><Relationship Id="rId1" Type="http://schemas.openxmlformats.org/officeDocument/2006/relationships/slideLayout" Target="../slideLayouts/slideLayout22.xml"/><Relationship Id="rId6" Type="http://schemas.openxmlformats.org/officeDocument/2006/relationships/image" Target="../media/image489.png"/><Relationship Id="rId11" Type="http://schemas.openxmlformats.org/officeDocument/2006/relationships/image" Target="../media/image494.png"/><Relationship Id="rId24" Type="http://schemas.openxmlformats.org/officeDocument/2006/relationships/image" Target="../media/image507.png"/><Relationship Id="rId5" Type="http://schemas.openxmlformats.org/officeDocument/2006/relationships/image" Target="../media/image488.png"/><Relationship Id="rId15" Type="http://schemas.openxmlformats.org/officeDocument/2006/relationships/image" Target="../media/image498.png"/><Relationship Id="rId23" Type="http://schemas.openxmlformats.org/officeDocument/2006/relationships/image" Target="../media/image506.png"/><Relationship Id="rId28" Type="http://schemas.openxmlformats.org/officeDocument/2006/relationships/image" Target="../media/image511.png"/><Relationship Id="rId10" Type="http://schemas.openxmlformats.org/officeDocument/2006/relationships/image" Target="../media/image493.png"/><Relationship Id="rId19" Type="http://schemas.openxmlformats.org/officeDocument/2006/relationships/image" Target="../media/image502.jpeg"/><Relationship Id="rId4" Type="http://schemas.openxmlformats.org/officeDocument/2006/relationships/image" Target="../media/image487.png"/><Relationship Id="rId9" Type="http://schemas.openxmlformats.org/officeDocument/2006/relationships/image" Target="../media/image492.png"/><Relationship Id="rId14" Type="http://schemas.openxmlformats.org/officeDocument/2006/relationships/image" Target="../media/image497.png"/><Relationship Id="rId22" Type="http://schemas.openxmlformats.org/officeDocument/2006/relationships/image" Target="../media/image505.png"/><Relationship Id="rId27" Type="http://schemas.openxmlformats.org/officeDocument/2006/relationships/image" Target="../media/image510.png"/></Relationships>
</file>

<file path=ppt/slides/_rels/slide47.xml.rels><?xml version="1.0" encoding="UTF-8" standalone="yes"?>
<Relationships xmlns="http://schemas.openxmlformats.org/package/2006/relationships"><Relationship Id="rId8" Type="http://schemas.openxmlformats.org/officeDocument/2006/relationships/hyperlink" Target="http://www.ranker.com/" TargetMode="External"/><Relationship Id="rId13" Type="http://schemas.openxmlformats.org/officeDocument/2006/relationships/image" Target="../media/image521.jpeg"/><Relationship Id="rId3" Type="http://schemas.openxmlformats.org/officeDocument/2006/relationships/image" Target="../media/image513.jpeg"/><Relationship Id="rId7" Type="http://schemas.openxmlformats.org/officeDocument/2006/relationships/hyperlink" Target="http://www.backstage.com/" TargetMode="External"/><Relationship Id="rId12" Type="http://schemas.openxmlformats.org/officeDocument/2006/relationships/image" Target="../media/image520.png"/><Relationship Id="rId2" Type="http://schemas.openxmlformats.org/officeDocument/2006/relationships/image" Target="../media/image512.png"/><Relationship Id="rId1" Type="http://schemas.openxmlformats.org/officeDocument/2006/relationships/slideLayout" Target="../slideLayouts/slideLayout23.xml"/><Relationship Id="rId6" Type="http://schemas.openxmlformats.org/officeDocument/2006/relationships/image" Target="../media/image516.jpeg"/><Relationship Id="rId11" Type="http://schemas.openxmlformats.org/officeDocument/2006/relationships/image" Target="../media/image519.jpeg"/><Relationship Id="rId5" Type="http://schemas.openxmlformats.org/officeDocument/2006/relationships/image" Target="../media/image515.jpeg"/><Relationship Id="rId10" Type="http://schemas.openxmlformats.org/officeDocument/2006/relationships/image" Target="../media/image518.jpeg"/><Relationship Id="rId4" Type="http://schemas.openxmlformats.org/officeDocument/2006/relationships/image" Target="../media/image514.png"/><Relationship Id="rId9" Type="http://schemas.openxmlformats.org/officeDocument/2006/relationships/image" Target="../media/image51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23.jpg"/><Relationship Id="rId2" Type="http://schemas.openxmlformats.org/officeDocument/2006/relationships/image" Target="../media/image522.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29377" y="2984998"/>
            <a:ext cx="6088244" cy="714936"/>
          </a:xfrm>
          <a:prstGeom prst="rect">
            <a:avLst/>
          </a:prstGeom>
          <a:noFill/>
        </p:spPr>
        <p:txBody>
          <a:bodyPr>
            <a:normAutofit fontScale="97500"/>
          </a:bodyPr>
          <a:lstStyle/>
          <a:p>
            <a:pPr defTabSz="457200">
              <a:lnSpc>
                <a:spcPts val="4500"/>
              </a:lnSpc>
            </a:pPr>
            <a:r>
              <a:rPr lang="en-US" sz="3200" b="1" dirty="0"/>
              <a:t>The Surround Sound of Cinema:</a:t>
            </a:r>
          </a:p>
        </p:txBody>
      </p:sp>
      <p:sp>
        <p:nvSpPr>
          <p:cNvPr id="5" name="Title 1">
            <a:extLst>
              <a:ext uri="{FF2B5EF4-FFF2-40B4-BE49-F238E27FC236}">
                <a16:creationId xmlns:a16="http://schemas.microsoft.com/office/drawing/2014/main" id="{4071F0E1-381D-4DB8-BABB-66B8DE319AC1}"/>
              </a:ext>
            </a:extLst>
          </p:cNvPr>
          <p:cNvSpPr txBox="1">
            <a:spLocks/>
          </p:cNvSpPr>
          <p:nvPr/>
        </p:nvSpPr>
        <p:spPr>
          <a:xfrm>
            <a:off x="3078760" y="3586131"/>
            <a:ext cx="6023295" cy="498189"/>
          </a:xfrm>
          <a:prstGeom prst="rect">
            <a:avLst/>
          </a:prstGeom>
          <a:noFill/>
        </p:spPr>
        <p:txBody>
          <a:bodyPr>
            <a:normAutofit fontScale="97500"/>
          </a:bodyPr>
          <a:lstStyle/>
          <a:p>
            <a:pPr defTabSz="457200"/>
            <a:r>
              <a:rPr lang="en-US" sz="2500" b="1" dirty="0">
                <a:solidFill>
                  <a:srgbClr val="508ABA"/>
                </a:solidFill>
              </a:rPr>
              <a:t>Examining How Movies Permeate Culture</a:t>
            </a:r>
          </a:p>
        </p:txBody>
      </p:sp>
      <p:sp>
        <p:nvSpPr>
          <p:cNvPr id="7" name="Title 1">
            <a:extLst>
              <a:ext uri="{FF2B5EF4-FFF2-40B4-BE49-F238E27FC236}">
                <a16:creationId xmlns:a16="http://schemas.microsoft.com/office/drawing/2014/main" id="{3673BA08-0A57-4EC6-A1F9-1AFE62481585}"/>
              </a:ext>
            </a:extLst>
          </p:cNvPr>
          <p:cNvSpPr txBox="1">
            <a:spLocks/>
          </p:cNvSpPr>
          <p:nvPr/>
        </p:nvSpPr>
        <p:spPr>
          <a:xfrm>
            <a:off x="3322600" y="4301067"/>
            <a:ext cx="5695021" cy="498189"/>
          </a:xfrm>
          <a:prstGeom prst="rect">
            <a:avLst/>
          </a:prstGeom>
          <a:noFill/>
        </p:spPr>
        <p:txBody>
          <a:bodyPr>
            <a:normAutofit fontScale="97500"/>
          </a:bodyPr>
          <a:lstStyle/>
          <a:p>
            <a:pPr defTabSz="457200"/>
            <a:r>
              <a:rPr lang="en-US" b="1" dirty="0">
                <a:solidFill>
                  <a:srgbClr val="50C8A0"/>
                </a:solidFill>
              </a:rPr>
              <a:t>Part II – Places, Passion, Products &amp; Purpose</a:t>
            </a:r>
          </a:p>
        </p:txBody>
      </p:sp>
      <p:pic>
        <p:nvPicPr>
          <p:cNvPr id="3" name="Picture 2">
            <a:extLst>
              <a:ext uri="{FF2B5EF4-FFF2-40B4-BE49-F238E27FC236}">
                <a16:creationId xmlns:a16="http://schemas.microsoft.com/office/drawing/2014/main" id="{863B4EB0-A1B2-40B9-8E0A-873AA6C9C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49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AD2689-539B-496B-BD76-AF7D2F3DFF5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18142" y="4366652"/>
            <a:ext cx="2107797" cy="1450744"/>
          </a:xfrm>
          <a:prstGeom prst="rect">
            <a:avLst/>
          </a:prstGeom>
          <a:ln>
            <a:solidFill>
              <a:schemeClr val="tx1"/>
            </a:solidFill>
          </a:ln>
        </p:spPr>
      </p:pic>
      <p:pic>
        <p:nvPicPr>
          <p:cNvPr id="18" name="Picture 17">
            <a:extLst>
              <a:ext uri="{FF2B5EF4-FFF2-40B4-BE49-F238E27FC236}">
                <a16:creationId xmlns:a16="http://schemas.microsoft.com/office/drawing/2014/main" id="{2CE9D332-ADB1-4DE8-B3C5-3D669C6CD3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77501" y="2015120"/>
            <a:ext cx="2050732" cy="1358404"/>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sz="2400" dirty="0"/>
              <a:t>Outside The Home, People Love The Communal Aspect Of Outdoor Film Series And Find Them A Great Way To Cool Off During Summer</a:t>
            </a:r>
          </a:p>
        </p:txBody>
      </p:sp>
      <p:pic>
        <p:nvPicPr>
          <p:cNvPr id="4" name="Picture 3">
            <a:extLst>
              <a:ext uri="{FF2B5EF4-FFF2-40B4-BE49-F238E27FC236}">
                <a16:creationId xmlns:a16="http://schemas.microsoft.com/office/drawing/2014/main" id="{66431691-2AD9-464F-BC1F-F56F3B3E2D1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6330" y="2009182"/>
            <a:ext cx="2059609" cy="1373760"/>
          </a:xfrm>
          <a:prstGeom prst="rect">
            <a:avLst/>
          </a:prstGeom>
          <a:ln>
            <a:solidFill>
              <a:schemeClr val="tx1"/>
            </a:solidFill>
          </a:ln>
        </p:spPr>
      </p:pic>
      <p:sp>
        <p:nvSpPr>
          <p:cNvPr id="5" name="TextBox 4">
            <a:extLst>
              <a:ext uri="{FF2B5EF4-FFF2-40B4-BE49-F238E27FC236}">
                <a16:creationId xmlns:a16="http://schemas.microsoft.com/office/drawing/2014/main" id="{D6576186-D42F-44EB-85DD-E43E53FAF649}"/>
              </a:ext>
            </a:extLst>
          </p:cNvPr>
          <p:cNvSpPr txBox="1"/>
          <p:nvPr/>
        </p:nvSpPr>
        <p:spPr>
          <a:xfrm>
            <a:off x="266330" y="1461121"/>
            <a:ext cx="2175027" cy="400110"/>
          </a:xfrm>
          <a:prstGeom prst="rect">
            <a:avLst/>
          </a:prstGeom>
          <a:noFill/>
          <a:ln>
            <a:noFill/>
          </a:ln>
        </p:spPr>
        <p:txBody>
          <a:bodyPr wrap="square" rtlCol="0">
            <a:spAutoFit/>
          </a:bodyPr>
          <a:lstStyle/>
          <a:p>
            <a:pPr algn="ctr"/>
            <a:r>
              <a:rPr lang="en-US" sz="1000" b="1" u="sng" dirty="0"/>
              <a:t>Bryant Park Film Fest</a:t>
            </a:r>
          </a:p>
          <a:p>
            <a:pPr algn="ctr"/>
            <a:r>
              <a:rPr lang="en-US" sz="1000" b="1" i="1" dirty="0"/>
              <a:t>New York City</a:t>
            </a:r>
          </a:p>
        </p:txBody>
      </p:sp>
      <p:sp>
        <p:nvSpPr>
          <p:cNvPr id="6" name="TextBox 5">
            <a:extLst>
              <a:ext uri="{FF2B5EF4-FFF2-40B4-BE49-F238E27FC236}">
                <a16:creationId xmlns:a16="http://schemas.microsoft.com/office/drawing/2014/main" id="{48C382D7-3EB1-443F-B3BB-DB8433C567A7}"/>
              </a:ext>
            </a:extLst>
          </p:cNvPr>
          <p:cNvSpPr txBox="1"/>
          <p:nvPr/>
        </p:nvSpPr>
        <p:spPr>
          <a:xfrm>
            <a:off x="4641122" y="3790630"/>
            <a:ext cx="2089204" cy="553998"/>
          </a:xfrm>
          <a:prstGeom prst="rect">
            <a:avLst/>
          </a:prstGeom>
          <a:noFill/>
          <a:ln>
            <a:noFill/>
          </a:ln>
        </p:spPr>
        <p:txBody>
          <a:bodyPr wrap="square" rtlCol="0">
            <a:spAutoFit/>
          </a:bodyPr>
          <a:lstStyle/>
          <a:p>
            <a:pPr algn="ctr"/>
            <a:r>
              <a:rPr lang="en-US" sz="1000" b="1" u="sng" dirty="0"/>
              <a:t>Water Flicks Summer Film Series</a:t>
            </a:r>
          </a:p>
          <a:p>
            <a:pPr algn="ctr"/>
            <a:r>
              <a:rPr lang="en-US" sz="1000" b="1" i="1" dirty="0"/>
              <a:t>Navy Pier, Chicago</a:t>
            </a:r>
          </a:p>
        </p:txBody>
      </p:sp>
      <p:pic>
        <p:nvPicPr>
          <p:cNvPr id="7" name="Picture 6">
            <a:extLst>
              <a:ext uri="{FF2B5EF4-FFF2-40B4-BE49-F238E27FC236}">
                <a16:creationId xmlns:a16="http://schemas.microsoft.com/office/drawing/2014/main" id="{FD95C1FF-7E5E-4200-89E7-629D81C0ACE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39640" y="4354973"/>
            <a:ext cx="2059607" cy="1450743"/>
          </a:xfrm>
          <a:prstGeom prst="rect">
            <a:avLst/>
          </a:prstGeom>
          <a:ln>
            <a:solidFill>
              <a:schemeClr val="tx1"/>
            </a:solidFill>
          </a:ln>
        </p:spPr>
      </p:pic>
      <p:sp>
        <p:nvSpPr>
          <p:cNvPr id="8" name="TextBox 7">
            <a:extLst>
              <a:ext uri="{FF2B5EF4-FFF2-40B4-BE49-F238E27FC236}">
                <a16:creationId xmlns:a16="http://schemas.microsoft.com/office/drawing/2014/main" id="{BB132521-C9CB-4421-A810-5FD8774470A2}"/>
              </a:ext>
            </a:extLst>
          </p:cNvPr>
          <p:cNvSpPr txBox="1"/>
          <p:nvPr/>
        </p:nvSpPr>
        <p:spPr>
          <a:xfrm>
            <a:off x="2459121" y="1461121"/>
            <a:ext cx="2099560" cy="553998"/>
          </a:xfrm>
          <a:prstGeom prst="rect">
            <a:avLst/>
          </a:prstGeom>
          <a:noFill/>
          <a:ln>
            <a:noFill/>
          </a:ln>
        </p:spPr>
        <p:txBody>
          <a:bodyPr wrap="square" rtlCol="0">
            <a:spAutoFit/>
          </a:bodyPr>
          <a:lstStyle/>
          <a:p>
            <a:pPr algn="ctr"/>
            <a:r>
              <a:rPr lang="en-US" sz="1000" b="1" u="sng" dirty="0"/>
              <a:t>Millennium Park Summer Film Series</a:t>
            </a:r>
          </a:p>
          <a:p>
            <a:pPr algn="ctr"/>
            <a:r>
              <a:rPr lang="en-US" sz="1000" b="1" i="1" dirty="0"/>
              <a:t>Chicago</a:t>
            </a:r>
          </a:p>
        </p:txBody>
      </p:sp>
      <p:sp>
        <p:nvSpPr>
          <p:cNvPr id="11" name="TextBox 10">
            <a:extLst>
              <a:ext uri="{FF2B5EF4-FFF2-40B4-BE49-F238E27FC236}">
                <a16:creationId xmlns:a16="http://schemas.microsoft.com/office/drawing/2014/main" id="{4186A0CE-0CC2-4D8F-AB00-290D50A66AE6}"/>
              </a:ext>
            </a:extLst>
          </p:cNvPr>
          <p:cNvSpPr txBox="1"/>
          <p:nvPr/>
        </p:nvSpPr>
        <p:spPr>
          <a:xfrm>
            <a:off x="4669662" y="1461121"/>
            <a:ext cx="2050732" cy="553998"/>
          </a:xfrm>
          <a:prstGeom prst="rect">
            <a:avLst/>
          </a:prstGeom>
          <a:noFill/>
          <a:ln>
            <a:noFill/>
          </a:ln>
        </p:spPr>
        <p:txBody>
          <a:bodyPr wrap="square" rtlCol="0">
            <a:spAutoFit/>
          </a:bodyPr>
          <a:lstStyle/>
          <a:p>
            <a:pPr algn="ctr"/>
            <a:r>
              <a:rPr lang="en-US" sz="1000" b="1" u="sng" dirty="0"/>
              <a:t>Rooftop Cinema Club Series</a:t>
            </a:r>
          </a:p>
          <a:p>
            <a:pPr algn="ctr"/>
            <a:r>
              <a:rPr lang="en-US" sz="1000" b="1" i="1" dirty="0"/>
              <a:t>Los Angeles, NYC Miami, San Diego</a:t>
            </a:r>
          </a:p>
        </p:txBody>
      </p:sp>
      <p:sp>
        <p:nvSpPr>
          <p:cNvPr id="13" name="TextBox 12">
            <a:extLst>
              <a:ext uri="{FF2B5EF4-FFF2-40B4-BE49-F238E27FC236}">
                <a16:creationId xmlns:a16="http://schemas.microsoft.com/office/drawing/2014/main" id="{B50C3DBA-DD03-4F2F-8BAE-7F92804FB576}"/>
              </a:ext>
            </a:extLst>
          </p:cNvPr>
          <p:cNvSpPr txBox="1"/>
          <p:nvPr/>
        </p:nvSpPr>
        <p:spPr>
          <a:xfrm>
            <a:off x="2438189" y="3795063"/>
            <a:ext cx="2050732" cy="400110"/>
          </a:xfrm>
          <a:prstGeom prst="rect">
            <a:avLst/>
          </a:prstGeom>
          <a:noFill/>
          <a:ln>
            <a:noFill/>
          </a:ln>
        </p:spPr>
        <p:txBody>
          <a:bodyPr wrap="square" rtlCol="0">
            <a:spAutoFit/>
          </a:bodyPr>
          <a:lstStyle/>
          <a:p>
            <a:pPr algn="ctr"/>
            <a:r>
              <a:rPr lang="en-US" sz="1000" b="1" u="sng" dirty="0"/>
              <a:t>Movies By Moonlight Series</a:t>
            </a:r>
          </a:p>
          <a:p>
            <a:pPr algn="ctr"/>
            <a:r>
              <a:rPr lang="en-US" sz="1000" b="1" i="1" dirty="0"/>
              <a:t>Boston</a:t>
            </a:r>
          </a:p>
        </p:txBody>
      </p:sp>
      <p:pic>
        <p:nvPicPr>
          <p:cNvPr id="10" name="Picture 9">
            <a:extLst>
              <a:ext uri="{FF2B5EF4-FFF2-40B4-BE49-F238E27FC236}">
                <a16:creationId xmlns:a16="http://schemas.microsoft.com/office/drawing/2014/main" id="{74430841-8385-4D26-B59B-F4B3B24FE9B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67997" y="2009182"/>
            <a:ext cx="2059607" cy="1373759"/>
          </a:xfrm>
          <a:prstGeom prst="rect">
            <a:avLst/>
          </a:prstGeom>
          <a:ln>
            <a:solidFill>
              <a:schemeClr val="tx1"/>
            </a:solidFill>
          </a:ln>
        </p:spPr>
      </p:pic>
      <p:pic>
        <p:nvPicPr>
          <p:cNvPr id="12" name="Picture 11">
            <a:extLst>
              <a:ext uri="{FF2B5EF4-FFF2-40B4-BE49-F238E27FC236}">
                <a16:creationId xmlns:a16="http://schemas.microsoft.com/office/drawing/2014/main" id="{3C94FB41-FE7A-43CB-AA89-37A1F89EE01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660786" y="2007704"/>
            <a:ext cx="2059607" cy="1365819"/>
          </a:xfrm>
          <a:prstGeom prst="rect">
            <a:avLst/>
          </a:prstGeom>
          <a:ln>
            <a:solidFill>
              <a:schemeClr val="tx1"/>
            </a:solidFill>
          </a:ln>
        </p:spPr>
      </p:pic>
      <p:pic>
        <p:nvPicPr>
          <p:cNvPr id="14" name="Picture 13">
            <a:extLst>
              <a:ext uri="{FF2B5EF4-FFF2-40B4-BE49-F238E27FC236}">
                <a16:creationId xmlns:a16="http://schemas.microsoft.com/office/drawing/2014/main" id="{15B6F5D3-32C7-497F-ACB1-1FDE910F327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447064" y="4354973"/>
            <a:ext cx="2041855" cy="1450743"/>
          </a:xfrm>
          <a:prstGeom prst="rect">
            <a:avLst/>
          </a:prstGeom>
          <a:ln>
            <a:solidFill>
              <a:schemeClr val="tx1"/>
            </a:solidFill>
          </a:ln>
        </p:spPr>
      </p:pic>
      <p:sp>
        <p:nvSpPr>
          <p:cNvPr id="15" name="TextBox 14">
            <a:extLst>
              <a:ext uri="{FF2B5EF4-FFF2-40B4-BE49-F238E27FC236}">
                <a16:creationId xmlns:a16="http://schemas.microsoft.com/office/drawing/2014/main" id="{7659AB0B-D927-4E12-B630-E85036454D48}"/>
              </a:ext>
            </a:extLst>
          </p:cNvPr>
          <p:cNvSpPr txBox="1"/>
          <p:nvPr/>
        </p:nvSpPr>
        <p:spPr>
          <a:xfrm>
            <a:off x="216019" y="3802457"/>
            <a:ext cx="2175027" cy="400110"/>
          </a:xfrm>
          <a:prstGeom prst="rect">
            <a:avLst/>
          </a:prstGeom>
          <a:noFill/>
          <a:ln>
            <a:noFill/>
          </a:ln>
        </p:spPr>
        <p:txBody>
          <a:bodyPr wrap="square" rtlCol="0">
            <a:spAutoFit/>
          </a:bodyPr>
          <a:lstStyle/>
          <a:p>
            <a:pPr algn="ctr"/>
            <a:r>
              <a:rPr lang="en-US" sz="1000" b="1" u="sng" dirty="0"/>
              <a:t>DC Outdoor Films Series</a:t>
            </a:r>
          </a:p>
          <a:p>
            <a:pPr algn="ctr"/>
            <a:r>
              <a:rPr lang="en-US" sz="1000" b="1" i="1" dirty="0"/>
              <a:t>Washington, DC</a:t>
            </a:r>
          </a:p>
        </p:txBody>
      </p:sp>
      <p:sp>
        <p:nvSpPr>
          <p:cNvPr id="17" name="TextBox 16">
            <a:extLst>
              <a:ext uri="{FF2B5EF4-FFF2-40B4-BE49-F238E27FC236}">
                <a16:creationId xmlns:a16="http://schemas.microsoft.com/office/drawing/2014/main" id="{3C460DCC-6EA5-4500-97FA-60B42DE6593D}"/>
              </a:ext>
            </a:extLst>
          </p:cNvPr>
          <p:cNvSpPr txBox="1"/>
          <p:nvPr/>
        </p:nvSpPr>
        <p:spPr>
          <a:xfrm>
            <a:off x="6881685" y="1462601"/>
            <a:ext cx="2050732" cy="553998"/>
          </a:xfrm>
          <a:prstGeom prst="rect">
            <a:avLst/>
          </a:prstGeom>
          <a:noFill/>
          <a:ln>
            <a:noFill/>
          </a:ln>
        </p:spPr>
        <p:txBody>
          <a:bodyPr wrap="square" rtlCol="0">
            <a:spAutoFit/>
          </a:bodyPr>
          <a:lstStyle/>
          <a:p>
            <a:pPr algn="ctr"/>
            <a:r>
              <a:rPr lang="en-US" sz="1000" b="1" u="sng" dirty="0"/>
              <a:t>Almost Free Outdoor Cinema Series</a:t>
            </a:r>
          </a:p>
          <a:p>
            <a:pPr algn="ctr"/>
            <a:r>
              <a:rPr lang="en-US" sz="1000" b="1" i="1" dirty="0"/>
              <a:t>Seattle</a:t>
            </a:r>
          </a:p>
        </p:txBody>
      </p:sp>
      <p:sp>
        <p:nvSpPr>
          <p:cNvPr id="21" name="TextBox 20">
            <a:extLst>
              <a:ext uri="{FF2B5EF4-FFF2-40B4-BE49-F238E27FC236}">
                <a16:creationId xmlns:a16="http://schemas.microsoft.com/office/drawing/2014/main" id="{D3E023A3-E31A-4099-8EBD-7F45C9AAEFDF}"/>
              </a:ext>
            </a:extLst>
          </p:cNvPr>
          <p:cNvSpPr txBox="1"/>
          <p:nvPr/>
        </p:nvSpPr>
        <p:spPr>
          <a:xfrm>
            <a:off x="6863927" y="3796540"/>
            <a:ext cx="2041855" cy="553998"/>
          </a:xfrm>
          <a:prstGeom prst="rect">
            <a:avLst/>
          </a:prstGeom>
          <a:noFill/>
          <a:ln>
            <a:noFill/>
          </a:ln>
        </p:spPr>
        <p:txBody>
          <a:bodyPr wrap="square" rtlCol="0">
            <a:spAutoFit/>
          </a:bodyPr>
          <a:lstStyle/>
          <a:p>
            <a:pPr algn="ctr"/>
            <a:r>
              <a:rPr lang="en-US" sz="1000" b="1" u="sng" dirty="0"/>
              <a:t>Screenings Under The Stars Summer Movie Series</a:t>
            </a:r>
          </a:p>
          <a:p>
            <a:pPr algn="ctr"/>
            <a:r>
              <a:rPr lang="en-US" sz="1000" b="1" i="1" dirty="0"/>
              <a:t>Philadelphia</a:t>
            </a:r>
          </a:p>
        </p:txBody>
      </p:sp>
      <p:pic>
        <p:nvPicPr>
          <p:cNvPr id="23" name="Picture 22">
            <a:extLst>
              <a:ext uri="{FF2B5EF4-FFF2-40B4-BE49-F238E27FC236}">
                <a16:creationId xmlns:a16="http://schemas.microsoft.com/office/drawing/2014/main" id="{271A11BE-0B5C-4024-B0D5-3C16F35FCA6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875770" y="4358936"/>
            <a:ext cx="2041855" cy="1446780"/>
          </a:xfrm>
          <a:prstGeom prst="rect">
            <a:avLst/>
          </a:prstGeom>
          <a:ln>
            <a:solidFill>
              <a:schemeClr val="tx1"/>
            </a:solidFill>
          </a:ln>
        </p:spPr>
      </p:pic>
      <p:sp>
        <p:nvSpPr>
          <p:cNvPr id="19" name="Text Placeholder 4">
            <a:extLst>
              <a:ext uri="{FF2B5EF4-FFF2-40B4-BE49-F238E27FC236}">
                <a16:creationId xmlns:a16="http://schemas.microsoft.com/office/drawing/2014/main" id="{012760FA-68D3-4693-A645-18873715515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46576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C3101A7-26D3-48C5-9EA1-EBE4DB73FD0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45268" y="4539011"/>
            <a:ext cx="2041865" cy="1419828"/>
          </a:xfrm>
          <a:prstGeom prst="rect">
            <a:avLst/>
          </a:prstGeom>
          <a:ln>
            <a:solidFill>
              <a:schemeClr val="tx1"/>
            </a:solidFill>
          </a:ln>
        </p:spPr>
      </p:pic>
      <p:pic>
        <p:nvPicPr>
          <p:cNvPr id="36" name="Picture 35">
            <a:extLst>
              <a:ext uri="{FF2B5EF4-FFF2-40B4-BE49-F238E27FC236}">
                <a16:creationId xmlns:a16="http://schemas.microsoft.com/office/drawing/2014/main" id="{A210CF2F-55F8-46E2-BD27-93D5D3CCB79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99217" y="4539011"/>
            <a:ext cx="2041865" cy="1391277"/>
          </a:xfrm>
          <a:prstGeom prst="rect">
            <a:avLst/>
          </a:prstGeom>
          <a:ln>
            <a:solidFill>
              <a:schemeClr val="tx1"/>
            </a:solidFill>
          </a:ln>
        </p:spPr>
      </p:pic>
      <p:pic>
        <p:nvPicPr>
          <p:cNvPr id="35" name="Picture 34">
            <a:extLst>
              <a:ext uri="{FF2B5EF4-FFF2-40B4-BE49-F238E27FC236}">
                <a16:creationId xmlns:a16="http://schemas.microsoft.com/office/drawing/2014/main" id="{270CA690-4725-4813-B557-F80B7638204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89841" y="4539011"/>
            <a:ext cx="2042970" cy="1410260"/>
          </a:xfrm>
          <a:prstGeom prst="rect">
            <a:avLst/>
          </a:prstGeom>
          <a:ln>
            <a:solidFill>
              <a:schemeClr val="tx1"/>
            </a:solidFill>
          </a:ln>
        </p:spPr>
      </p:pic>
      <p:pic>
        <p:nvPicPr>
          <p:cNvPr id="33" name="Picture 32">
            <a:extLst>
              <a:ext uri="{FF2B5EF4-FFF2-40B4-BE49-F238E27FC236}">
                <a16:creationId xmlns:a16="http://schemas.microsoft.com/office/drawing/2014/main" id="{636B5DA8-F49E-4230-BB7A-548B5DCDE06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89069" y="4529986"/>
            <a:ext cx="2041865" cy="1391277"/>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90612" y="460182"/>
            <a:ext cx="8982364" cy="695706"/>
          </a:xfrm>
        </p:spPr>
        <p:txBody>
          <a:bodyPr/>
          <a:lstStyle/>
          <a:p>
            <a:r>
              <a:rPr lang="en-US"/>
              <a:t>Further Away, </a:t>
            </a:r>
            <a:r>
              <a:rPr lang="en-US" dirty="0"/>
              <a:t>Film Festivals Attract Hundreds Of Thousands Of People Annually And Generate Millions For Local Economies</a:t>
            </a:r>
          </a:p>
        </p:txBody>
      </p:sp>
      <p:pic>
        <p:nvPicPr>
          <p:cNvPr id="12" name="Picture 11">
            <a:extLst>
              <a:ext uri="{FF2B5EF4-FFF2-40B4-BE49-F238E27FC236}">
                <a16:creationId xmlns:a16="http://schemas.microsoft.com/office/drawing/2014/main" id="{EA20C091-6F97-464C-A5D2-6F35C7CA91A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9218" y="2176067"/>
            <a:ext cx="2041865" cy="1383878"/>
          </a:xfrm>
          <a:prstGeom prst="rect">
            <a:avLst/>
          </a:prstGeom>
          <a:ln>
            <a:solidFill>
              <a:schemeClr val="tx1"/>
            </a:solidFill>
          </a:ln>
        </p:spPr>
      </p:pic>
      <p:sp>
        <p:nvSpPr>
          <p:cNvPr id="13" name="TextBox 12">
            <a:extLst>
              <a:ext uri="{FF2B5EF4-FFF2-40B4-BE49-F238E27FC236}">
                <a16:creationId xmlns:a16="http://schemas.microsoft.com/office/drawing/2014/main" id="{8A2A52DB-5188-4757-AFDC-2469D3463E82}"/>
              </a:ext>
            </a:extLst>
          </p:cNvPr>
          <p:cNvSpPr txBox="1"/>
          <p:nvPr/>
        </p:nvSpPr>
        <p:spPr>
          <a:xfrm>
            <a:off x="199218" y="1385317"/>
            <a:ext cx="2041865" cy="769441"/>
          </a:xfrm>
          <a:prstGeom prst="rect">
            <a:avLst/>
          </a:prstGeom>
          <a:noFill/>
          <a:ln>
            <a:noFill/>
          </a:ln>
        </p:spPr>
        <p:txBody>
          <a:bodyPr wrap="square" rtlCol="0">
            <a:spAutoFit/>
          </a:bodyPr>
          <a:lstStyle/>
          <a:p>
            <a:pPr algn="ctr"/>
            <a:r>
              <a:rPr lang="en-US" sz="1000" b="1" u="sng" dirty="0"/>
              <a:t>Sundance Film Festival</a:t>
            </a:r>
          </a:p>
          <a:p>
            <a:pPr algn="ctr"/>
            <a:r>
              <a:rPr lang="en-US" sz="1000" b="1" dirty="0"/>
              <a:t>Park City, Utah</a:t>
            </a:r>
          </a:p>
          <a:p>
            <a:pPr algn="ctr"/>
            <a:r>
              <a:rPr lang="en-US" sz="800" b="1" i="1" dirty="0"/>
              <a:t>Record </a:t>
            </a:r>
            <a:r>
              <a:rPr lang="en-US" sz="800" b="1" i="1" u="sng" dirty="0"/>
              <a:t>71K</a:t>
            </a:r>
            <a:r>
              <a:rPr lang="en-US" sz="800" b="1" i="1" dirty="0"/>
              <a:t> attendance for two-week event in 2017 generating </a:t>
            </a:r>
            <a:r>
              <a:rPr lang="en-US" sz="800" b="1" i="1" u="sng" dirty="0"/>
              <a:t>$152MM</a:t>
            </a:r>
            <a:r>
              <a:rPr lang="en-US" sz="800" b="1" i="1" dirty="0"/>
              <a:t> in economic impact for the state</a:t>
            </a:r>
          </a:p>
        </p:txBody>
      </p:sp>
      <p:pic>
        <p:nvPicPr>
          <p:cNvPr id="14" name="Picture 13">
            <a:extLst>
              <a:ext uri="{FF2B5EF4-FFF2-40B4-BE49-F238E27FC236}">
                <a16:creationId xmlns:a16="http://schemas.microsoft.com/office/drawing/2014/main" id="{4149FC86-5DF6-4BA3-A32D-AF4F70316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5269" y="2176067"/>
            <a:ext cx="2041865" cy="1393498"/>
          </a:xfrm>
          <a:prstGeom prst="rect">
            <a:avLst/>
          </a:prstGeom>
          <a:ln>
            <a:solidFill>
              <a:schemeClr val="tx1"/>
            </a:solidFill>
          </a:ln>
        </p:spPr>
      </p:pic>
      <p:sp>
        <p:nvSpPr>
          <p:cNvPr id="15" name="TextBox 14">
            <a:extLst>
              <a:ext uri="{FF2B5EF4-FFF2-40B4-BE49-F238E27FC236}">
                <a16:creationId xmlns:a16="http://schemas.microsoft.com/office/drawing/2014/main" id="{48C2EB93-9F90-4D53-92EA-72D02DBF1888}"/>
              </a:ext>
            </a:extLst>
          </p:cNvPr>
          <p:cNvSpPr txBox="1"/>
          <p:nvPr/>
        </p:nvSpPr>
        <p:spPr>
          <a:xfrm>
            <a:off x="2323144" y="1386796"/>
            <a:ext cx="2257732" cy="769441"/>
          </a:xfrm>
          <a:prstGeom prst="rect">
            <a:avLst/>
          </a:prstGeom>
          <a:noFill/>
          <a:ln>
            <a:noFill/>
          </a:ln>
        </p:spPr>
        <p:txBody>
          <a:bodyPr wrap="square" rtlCol="0">
            <a:spAutoFit/>
          </a:bodyPr>
          <a:lstStyle/>
          <a:p>
            <a:pPr algn="ctr"/>
            <a:r>
              <a:rPr lang="en-US" sz="1000" b="1" u="sng" dirty="0"/>
              <a:t>South by Southwest Film Festival</a:t>
            </a:r>
          </a:p>
          <a:p>
            <a:pPr algn="ctr"/>
            <a:r>
              <a:rPr lang="en-US" sz="1000" b="1" dirty="0"/>
              <a:t>Austin, TX</a:t>
            </a:r>
          </a:p>
          <a:p>
            <a:pPr algn="ctr"/>
            <a:r>
              <a:rPr lang="en-US" sz="800" b="1" i="1" u="sng" dirty="0"/>
              <a:t>70.6K</a:t>
            </a:r>
            <a:r>
              <a:rPr lang="en-US" sz="800" b="1" i="1" dirty="0"/>
              <a:t> attendance for nine day event in 2017 generating </a:t>
            </a:r>
            <a:r>
              <a:rPr lang="en-US" sz="800" b="1" i="1" u="sng" dirty="0"/>
              <a:t>$325MM</a:t>
            </a:r>
            <a:r>
              <a:rPr lang="en-US" sz="800" b="1" i="1" dirty="0"/>
              <a:t>* in economic impact for the state</a:t>
            </a:r>
          </a:p>
        </p:txBody>
      </p:sp>
      <p:sp>
        <p:nvSpPr>
          <p:cNvPr id="16" name="Text Placeholder 3">
            <a:extLst>
              <a:ext uri="{FF2B5EF4-FFF2-40B4-BE49-F238E27FC236}">
                <a16:creationId xmlns:a16="http://schemas.microsoft.com/office/drawing/2014/main" id="{238945DF-2207-4906-9D63-E58EBD4CBA19}"/>
              </a:ext>
            </a:extLst>
          </p:cNvPr>
          <p:cNvSpPr txBox="1">
            <a:spLocks/>
          </p:cNvSpPr>
          <p:nvPr/>
        </p:nvSpPr>
        <p:spPr>
          <a:xfrm>
            <a:off x="321733" y="6621463"/>
            <a:ext cx="7135509"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Notes: $325MM in economic impact for the state from South by Southwest encompasses the Interactive, Film and Music festival.</a:t>
            </a:r>
          </a:p>
        </p:txBody>
      </p:sp>
      <p:pic>
        <p:nvPicPr>
          <p:cNvPr id="19" name="Picture 18">
            <a:extLst>
              <a:ext uri="{FF2B5EF4-FFF2-40B4-BE49-F238E27FC236}">
                <a16:creationId xmlns:a16="http://schemas.microsoft.com/office/drawing/2014/main" id="{5313742A-1A18-4F04-A2BA-CED622BAD23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682448" y="2176067"/>
            <a:ext cx="2041865" cy="1393498"/>
          </a:xfrm>
          <a:prstGeom prst="rect">
            <a:avLst/>
          </a:prstGeom>
          <a:ln>
            <a:solidFill>
              <a:schemeClr val="tx1"/>
            </a:solidFill>
          </a:ln>
        </p:spPr>
      </p:pic>
      <p:pic>
        <p:nvPicPr>
          <p:cNvPr id="20" name="Picture 19">
            <a:extLst>
              <a:ext uri="{FF2B5EF4-FFF2-40B4-BE49-F238E27FC236}">
                <a16:creationId xmlns:a16="http://schemas.microsoft.com/office/drawing/2014/main" id="{11E019F9-DD30-494F-8F73-EBFFEE5F90B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889069" y="2166448"/>
            <a:ext cx="2041865" cy="1393497"/>
          </a:xfrm>
          <a:prstGeom prst="rect">
            <a:avLst/>
          </a:prstGeom>
          <a:ln>
            <a:solidFill>
              <a:schemeClr val="tx1"/>
            </a:solidFill>
          </a:ln>
        </p:spPr>
      </p:pic>
      <p:sp>
        <p:nvSpPr>
          <p:cNvPr id="23" name="TextBox 22">
            <a:extLst>
              <a:ext uri="{FF2B5EF4-FFF2-40B4-BE49-F238E27FC236}">
                <a16:creationId xmlns:a16="http://schemas.microsoft.com/office/drawing/2014/main" id="{DD1AD3F1-1F18-49AD-AAD7-0D5E1A6CBD72}"/>
              </a:ext>
            </a:extLst>
          </p:cNvPr>
          <p:cNvSpPr txBox="1"/>
          <p:nvPr/>
        </p:nvSpPr>
        <p:spPr>
          <a:xfrm>
            <a:off x="4579556" y="1379398"/>
            <a:ext cx="2257732" cy="769441"/>
          </a:xfrm>
          <a:prstGeom prst="rect">
            <a:avLst/>
          </a:prstGeom>
          <a:noFill/>
          <a:ln>
            <a:noFill/>
          </a:ln>
        </p:spPr>
        <p:txBody>
          <a:bodyPr wrap="square" rtlCol="0">
            <a:spAutoFit/>
          </a:bodyPr>
          <a:lstStyle/>
          <a:p>
            <a:pPr algn="ctr"/>
            <a:r>
              <a:rPr lang="en-US" sz="1000" b="1" u="sng" dirty="0"/>
              <a:t>Tribeca Film Festival</a:t>
            </a:r>
          </a:p>
          <a:p>
            <a:pPr algn="ctr"/>
            <a:r>
              <a:rPr lang="en-US" sz="1000" b="1" dirty="0"/>
              <a:t>New York, NY</a:t>
            </a:r>
          </a:p>
          <a:p>
            <a:pPr algn="ctr"/>
            <a:r>
              <a:rPr lang="en-US" sz="800" b="1" i="1" u="sng" dirty="0"/>
              <a:t>153K</a:t>
            </a:r>
            <a:r>
              <a:rPr lang="en-US" sz="800" b="1" i="1" dirty="0"/>
              <a:t> attendance for 12-day event in 2017 generating </a:t>
            </a:r>
            <a:r>
              <a:rPr lang="en-US" sz="800" b="1" i="1" u="sng" dirty="0"/>
              <a:t>$70MM</a:t>
            </a:r>
            <a:r>
              <a:rPr lang="en-US" sz="800" b="1" i="1" dirty="0"/>
              <a:t> in economic impact for the city</a:t>
            </a:r>
          </a:p>
        </p:txBody>
      </p:sp>
      <p:sp>
        <p:nvSpPr>
          <p:cNvPr id="24" name="TextBox 23">
            <a:extLst>
              <a:ext uri="{FF2B5EF4-FFF2-40B4-BE49-F238E27FC236}">
                <a16:creationId xmlns:a16="http://schemas.microsoft.com/office/drawing/2014/main" id="{76470AF9-7149-4CE9-8015-0CCE1EA22C5B}"/>
              </a:ext>
            </a:extLst>
          </p:cNvPr>
          <p:cNvSpPr txBox="1"/>
          <p:nvPr/>
        </p:nvSpPr>
        <p:spPr>
          <a:xfrm>
            <a:off x="6773823" y="1380877"/>
            <a:ext cx="2257732" cy="646331"/>
          </a:xfrm>
          <a:prstGeom prst="rect">
            <a:avLst/>
          </a:prstGeom>
          <a:noFill/>
          <a:ln>
            <a:noFill/>
          </a:ln>
        </p:spPr>
        <p:txBody>
          <a:bodyPr wrap="square" rtlCol="0">
            <a:spAutoFit/>
          </a:bodyPr>
          <a:lstStyle/>
          <a:p>
            <a:pPr algn="ctr"/>
            <a:r>
              <a:rPr lang="en-US" sz="1000" b="1" u="sng" dirty="0"/>
              <a:t>Miami International Film Festival</a:t>
            </a:r>
          </a:p>
          <a:p>
            <a:pPr algn="ctr"/>
            <a:r>
              <a:rPr lang="en-US" sz="1000" b="1" dirty="0"/>
              <a:t>Miami, FL</a:t>
            </a:r>
          </a:p>
          <a:p>
            <a:pPr algn="ctr"/>
            <a:r>
              <a:rPr lang="en-US" sz="800" b="1" i="1" dirty="0"/>
              <a:t>Over </a:t>
            </a:r>
            <a:r>
              <a:rPr lang="en-US" sz="800" b="1" i="1" u="sng" dirty="0"/>
              <a:t>70K</a:t>
            </a:r>
            <a:r>
              <a:rPr lang="en-US" sz="800" b="1" i="1" dirty="0"/>
              <a:t> people attend the 10-day event which celebrated it’s 34</a:t>
            </a:r>
            <a:r>
              <a:rPr lang="en-US" sz="800" b="1" i="1" baseline="30000" dirty="0"/>
              <a:t>th</a:t>
            </a:r>
            <a:r>
              <a:rPr lang="en-US" sz="800" b="1" i="1" dirty="0"/>
              <a:t> year in 2017</a:t>
            </a:r>
          </a:p>
        </p:txBody>
      </p:sp>
      <p:sp>
        <p:nvSpPr>
          <p:cNvPr id="26" name="TextBox 25">
            <a:extLst>
              <a:ext uri="{FF2B5EF4-FFF2-40B4-BE49-F238E27FC236}">
                <a16:creationId xmlns:a16="http://schemas.microsoft.com/office/drawing/2014/main" id="{C1E72902-0DC9-4054-9594-B11973030007}"/>
              </a:ext>
            </a:extLst>
          </p:cNvPr>
          <p:cNvSpPr txBox="1"/>
          <p:nvPr/>
        </p:nvSpPr>
        <p:spPr>
          <a:xfrm>
            <a:off x="103040" y="3748261"/>
            <a:ext cx="2243095" cy="769441"/>
          </a:xfrm>
          <a:prstGeom prst="rect">
            <a:avLst/>
          </a:prstGeom>
          <a:noFill/>
          <a:ln>
            <a:noFill/>
          </a:ln>
        </p:spPr>
        <p:txBody>
          <a:bodyPr wrap="square" rtlCol="0">
            <a:spAutoFit/>
          </a:bodyPr>
          <a:lstStyle/>
          <a:p>
            <a:pPr algn="ctr"/>
            <a:r>
              <a:rPr lang="en-US" sz="1000" b="1" u="sng" dirty="0"/>
              <a:t>Seattle International Film Festival</a:t>
            </a:r>
          </a:p>
          <a:p>
            <a:pPr algn="ctr"/>
            <a:r>
              <a:rPr lang="en-US" sz="1000" b="1" dirty="0"/>
              <a:t>Seattle, WA</a:t>
            </a:r>
          </a:p>
          <a:p>
            <a:pPr algn="ctr"/>
            <a:r>
              <a:rPr lang="en-US" sz="800" b="1" i="1" dirty="0"/>
              <a:t>Over </a:t>
            </a:r>
            <a:r>
              <a:rPr lang="en-US" sz="800" b="1" i="1" u="sng" dirty="0"/>
              <a:t>150K</a:t>
            </a:r>
            <a:r>
              <a:rPr lang="en-US" sz="800" b="1" i="1" dirty="0"/>
              <a:t> people attended the 25-day event celebrating it’s 41</a:t>
            </a:r>
            <a:r>
              <a:rPr lang="en-US" sz="800" b="1" i="1" baseline="30000" dirty="0"/>
              <a:t>st</a:t>
            </a:r>
            <a:r>
              <a:rPr lang="en-US" sz="800" b="1" i="1" dirty="0"/>
              <a:t> year in 2017 as one of America’s largest film festivals</a:t>
            </a:r>
          </a:p>
        </p:txBody>
      </p:sp>
      <p:sp>
        <p:nvSpPr>
          <p:cNvPr id="28" name="TextBox 27">
            <a:extLst>
              <a:ext uri="{FF2B5EF4-FFF2-40B4-BE49-F238E27FC236}">
                <a16:creationId xmlns:a16="http://schemas.microsoft.com/office/drawing/2014/main" id="{53A9A91F-D895-4177-BD27-972F9AF761D2}"/>
              </a:ext>
            </a:extLst>
          </p:cNvPr>
          <p:cNvSpPr txBox="1"/>
          <p:nvPr/>
        </p:nvSpPr>
        <p:spPr>
          <a:xfrm>
            <a:off x="2324621" y="3749740"/>
            <a:ext cx="2257732" cy="769441"/>
          </a:xfrm>
          <a:prstGeom prst="rect">
            <a:avLst/>
          </a:prstGeom>
          <a:noFill/>
          <a:ln>
            <a:noFill/>
          </a:ln>
        </p:spPr>
        <p:txBody>
          <a:bodyPr wrap="square" rtlCol="0">
            <a:spAutoFit/>
          </a:bodyPr>
          <a:lstStyle/>
          <a:p>
            <a:pPr algn="ctr"/>
            <a:r>
              <a:rPr lang="en-US" sz="1000" b="1" u="sng" dirty="0"/>
              <a:t>Chicago International Film Festival</a:t>
            </a:r>
          </a:p>
          <a:p>
            <a:pPr algn="ctr"/>
            <a:r>
              <a:rPr lang="en-US" sz="1000" b="1" dirty="0"/>
              <a:t>Chicago, IL</a:t>
            </a:r>
          </a:p>
          <a:p>
            <a:pPr algn="ctr"/>
            <a:r>
              <a:rPr lang="en-US" sz="800" b="1" i="1" dirty="0"/>
              <a:t>Over </a:t>
            </a:r>
            <a:r>
              <a:rPr lang="en-US" sz="800" b="1" i="1" u="sng" dirty="0"/>
              <a:t>60K</a:t>
            </a:r>
            <a:r>
              <a:rPr lang="en-US" sz="800" b="1" i="1" dirty="0"/>
              <a:t> people attended the two-week event which celebrated it’s 53</a:t>
            </a:r>
            <a:r>
              <a:rPr lang="en-US" sz="800" b="1" i="1" baseline="30000" dirty="0"/>
              <a:t>rd </a:t>
            </a:r>
            <a:r>
              <a:rPr lang="en-US" sz="800" b="1" i="1" dirty="0"/>
              <a:t>year in 2017, the longest running festival in U.S.</a:t>
            </a:r>
          </a:p>
        </p:txBody>
      </p:sp>
      <p:sp>
        <p:nvSpPr>
          <p:cNvPr id="31" name="TextBox 30">
            <a:extLst>
              <a:ext uri="{FF2B5EF4-FFF2-40B4-BE49-F238E27FC236}">
                <a16:creationId xmlns:a16="http://schemas.microsoft.com/office/drawing/2014/main" id="{070ADC7A-7866-4F0C-BF09-574B12263F34}"/>
              </a:ext>
            </a:extLst>
          </p:cNvPr>
          <p:cNvSpPr txBox="1"/>
          <p:nvPr/>
        </p:nvSpPr>
        <p:spPr>
          <a:xfrm>
            <a:off x="4682447" y="3742342"/>
            <a:ext cx="2050363" cy="769441"/>
          </a:xfrm>
          <a:prstGeom prst="rect">
            <a:avLst/>
          </a:prstGeom>
          <a:noFill/>
          <a:ln>
            <a:noFill/>
          </a:ln>
        </p:spPr>
        <p:txBody>
          <a:bodyPr wrap="square" rtlCol="0">
            <a:spAutoFit/>
          </a:bodyPr>
          <a:lstStyle/>
          <a:p>
            <a:pPr algn="ctr"/>
            <a:r>
              <a:rPr lang="en-US" sz="1000" b="1" u="sng" dirty="0"/>
              <a:t>Telluride Film Festival</a:t>
            </a:r>
          </a:p>
          <a:p>
            <a:pPr algn="ctr"/>
            <a:r>
              <a:rPr lang="en-US" sz="1000" b="1" dirty="0"/>
              <a:t>Telluride, CO</a:t>
            </a:r>
          </a:p>
          <a:p>
            <a:pPr algn="ctr"/>
            <a:r>
              <a:rPr lang="en-US" sz="800" b="1" i="1" dirty="0"/>
              <a:t>Over </a:t>
            </a:r>
            <a:r>
              <a:rPr lang="en-US" sz="800" b="1" i="1" u="sng" dirty="0"/>
              <a:t>6.5K</a:t>
            </a:r>
            <a:r>
              <a:rPr lang="en-US" sz="800" b="1" i="1" dirty="0"/>
              <a:t> people attended the four-day event which celebrated it’s 44</a:t>
            </a:r>
            <a:r>
              <a:rPr lang="en-US" sz="800" b="1" i="1" baseline="30000" dirty="0"/>
              <a:t>th</a:t>
            </a:r>
            <a:r>
              <a:rPr lang="en-US" sz="800" b="1" i="1" dirty="0"/>
              <a:t> year in 2017</a:t>
            </a:r>
          </a:p>
        </p:txBody>
      </p:sp>
      <p:sp>
        <p:nvSpPr>
          <p:cNvPr id="32" name="TextBox 31">
            <a:extLst>
              <a:ext uri="{FF2B5EF4-FFF2-40B4-BE49-F238E27FC236}">
                <a16:creationId xmlns:a16="http://schemas.microsoft.com/office/drawing/2014/main" id="{BF52A8FA-453C-481A-8211-07EED1733B30}"/>
              </a:ext>
            </a:extLst>
          </p:cNvPr>
          <p:cNvSpPr txBox="1"/>
          <p:nvPr/>
        </p:nvSpPr>
        <p:spPr>
          <a:xfrm>
            <a:off x="6775300" y="3743821"/>
            <a:ext cx="2257732" cy="769441"/>
          </a:xfrm>
          <a:prstGeom prst="rect">
            <a:avLst/>
          </a:prstGeom>
          <a:noFill/>
          <a:ln>
            <a:noFill/>
          </a:ln>
        </p:spPr>
        <p:txBody>
          <a:bodyPr wrap="square" rtlCol="0">
            <a:spAutoFit/>
          </a:bodyPr>
          <a:lstStyle/>
          <a:p>
            <a:pPr algn="ctr"/>
            <a:r>
              <a:rPr lang="en-US" sz="1000" b="1" u="sng" dirty="0"/>
              <a:t>Austin Film Festival</a:t>
            </a:r>
          </a:p>
          <a:p>
            <a:pPr algn="ctr"/>
            <a:r>
              <a:rPr lang="en-US" sz="1000" b="1" dirty="0"/>
              <a:t>Austin, TX</a:t>
            </a:r>
          </a:p>
          <a:p>
            <a:pPr algn="ctr"/>
            <a:r>
              <a:rPr lang="en-US" sz="800" b="1" dirty="0"/>
              <a:t>Over </a:t>
            </a:r>
            <a:r>
              <a:rPr lang="en-US" sz="800" b="1" i="1" u="sng" dirty="0"/>
              <a:t>10K</a:t>
            </a:r>
            <a:r>
              <a:rPr lang="en-US" sz="800" b="1" i="1" dirty="0"/>
              <a:t> people attended the four-day event in 2017 generating </a:t>
            </a:r>
            <a:r>
              <a:rPr lang="en-US" sz="800" b="1" i="1" u="sng" dirty="0"/>
              <a:t>$8MM</a:t>
            </a:r>
            <a:r>
              <a:rPr lang="en-US" sz="800" b="1" i="1" dirty="0"/>
              <a:t> in economic impact for the state</a:t>
            </a:r>
          </a:p>
        </p:txBody>
      </p:sp>
      <p:sp>
        <p:nvSpPr>
          <p:cNvPr id="21" name="Text Placeholder 4">
            <a:extLst>
              <a:ext uri="{FF2B5EF4-FFF2-40B4-BE49-F238E27FC236}">
                <a16:creationId xmlns:a16="http://schemas.microsoft.com/office/drawing/2014/main" id="{63699316-7246-489F-8C7C-3A45CE59A5E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62976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050">
            <a:extLst>
              <a:ext uri="{FF2B5EF4-FFF2-40B4-BE49-F238E27FC236}">
                <a16:creationId xmlns:a16="http://schemas.microsoft.com/office/drawing/2014/main" id="{B5F6FA24-1600-4DC9-96DD-6B72CB4CD92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571" y="3862792"/>
            <a:ext cx="2593990" cy="1686131"/>
          </a:xfrm>
          <a:prstGeom prst="rect">
            <a:avLst/>
          </a:prstGeom>
          <a:ln>
            <a:solidFill>
              <a:schemeClr val="tx1"/>
            </a:solidFill>
          </a:ln>
        </p:spPr>
      </p:pic>
      <p:pic>
        <p:nvPicPr>
          <p:cNvPr id="20" name="Picture 19">
            <a:extLst>
              <a:ext uri="{FF2B5EF4-FFF2-40B4-BE49-F238E27FC236}">
                <a16:creationId xmlns:a16="http://schemas.microsoft.com/office/drawing/2014/main" id="{0841F3A8-FE78-40B6-B844-4B3164C759A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0571" y="1594294"/>
            <a:ext cx="2527221" cy="1673306"/>
          </a:xfrm>
          <a:prstGeom prst="rect">
            <a:avLst/>
          </a:prstGeom>
          <a:ln>
            <a:solidFill>
              <a:schemeClr val="tx1"/>
            </a:solidFill>
          </a:ln>
        </p:spPr>
      </p:pic>
      <p:sp>
        <p:nvSpPr>
          <p:cNvPr id="21" name="Title 1">
            <a:extLst>
              <a:ext uri="{FF2B5EF4-FFF2-40B4-BE49-F238E27FC236}">
                <a16:creationId xmlns:a16="http://schemas.microsoft.com/office/drawing/2014/main" id="{2F3B9B69-9DC1-4F31-A934-B9BDA20C4873}"/>
              </a:ext>
            </a:extLst>
          </p:cNvPr>
          <p:cNvSpPr>
            <a:spLocks noGrp="1"/>
          </p:cNvSpPr>
          <p:nvPr>
            <p:ph type="ctrTitle"/>
          </p:nvPr>
        </p:nvSpPr>
        <p:spPr>
          <a:xfrm>
            <a:off x="161636" y="460182"/>
            <a:ext cx="8805334" cy="695706"/>
          </a:xfrm>
        </p:spPr>
        <p:txBody>
          <a:bodyPr/>
          <a:lstStyle/>
          <a:p>
            <a:r>
              <a:rPr lang="en-US" dirty="0"/>
              <a:t>Thousands Of Fans &amp; Cosplayers Also Gather At Movie-Related Conventions To Learn All The Latest About Their Film Favorites</a:t>
            </a:r>
          </a:p>
        </p:txBody>
      </p:sp>
      <p:pic>
        <p:nvPicPr>
          <p:cNvPr id="24" name="Picture 23">
            <a:extLst>
              <a:ext uri="{FF2B5EF4-FFF2-40B4-BE49-F238E27FC236}">
                <a16:creationId xmlns:a16="http://schemas.microsoft.com/office/drawing/2014/main" id="{9D267BD4-CC4A-4200-B929-BABA606549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744" y="1372198"/>
            <a:ext cx="530352" cy="652273"/>
          </a:xfrm>
          <a:prstGeom prst="rect">
            <a:avLst/>
          </a:prstGeom>
          <a:ln>
            <a:solidFill>
              <a:schemeClr val="tx1"/>
            </a:solidFill>
          </a:ln>
        </p:spPr>
      </p:pic>
      <p:pic>
        <p:nvPicPr>
          <p:cNvPr id="25" name="Picture 24" descr="https://mlbrennan.files.wordpress.com/2013/10/nycc-crowd.jpg">
            <a:extLst>
              <a:ext uri="{FF2B5EF4-FFF2-40B4-BE49-F238E27FC236}">
                <a16:creationId xmlns:a16="http://schemas.microsoft.com/office/drawing/2014/main" id="{2FE95F1C-FE61-4649-879A-D470CE725D5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408427" y="1594295"/>
            <a:ext cx="2527221" cy="1673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http://www.gamerassaultweekly.com/wp-content/uploads/2016/10/nycc-logo.jpg">
            <a:extLst>
              <a:ext uri="{FF2B5EF4-FFF2-40B4-BE49-F238E27FC236}">
                <a16:creationId xmlns:a16="http://schemas.microsoft.com/office/drawing/2014/main" id="{195E6DD6-4096-4B22-8EB0-BC0B7D292293}"/>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21444724">
            <a:off x="5985786" y="1485066"/>
            <a:ext cx="1095973" cy="4030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A77CB3A-499D-42B6-929B-3671E45F044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345708" y="1594062"/>
            <a:ext cx="2527221" cy="1683761"/>
          </a:xfrm>
          <a:prstGeom prst="rect">
            <a:avLst/>
          </a:prstGeom>
          <a:ln>
            <a:solidFill>
              <a:schemeClr val="tx1"/>
            </a:solidFill>
          </a:ln>
        </p:spPr>
      </p:pic>
      <p:pic>
        <p:nvPicPr>
          <p:cNvPr id="27" name="Picture 26">
            <a:extLst>
              <a:ext uri="{FF2B5EF4-FFF2-40B4-BE49-F238E27FC236}">
                <a16:creationId xmlns:a16="http://schemas.microsoft.com/office/drawing/2014/main" id="{6EA08F3A-D0AA-40CB-A883-78EFD85E13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075402" y="1413433"/>
            <a:ext cx="640080" cy="528649"/>
          </a:xfrm>
          <a:prstGeom prst="rect">
            <a:avLst/>
          </a:prstGeom>
          <a:ln>
            <a:solidFill>
              <a:schemeClr val="tx1"/>
            </a:solidFill>
          </a:ln>
        </p:spPr>
      </p:pic>
      <p:pic>
        <p:nvPicPr>
          <p:cNvPr id="28" name="Picture 27">
            <a:extLst>
              <a:ext uri="{FF2B5EF4-FFF2-40B4-BE49-F238E27FC236}">
                <a16:creationId xmlns:a16="http://schemas.microsoft.com/office/drawing/2014/main" id="{C3EB9D32-1E46-4A7C-9C61-A42F8E570DF3}"/>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357369" y="3871670"/>
            <a:ext cx="2542204" cy="1664711"/>
          </a:xfrm>
          <a:prstGeom prst="rect">
            <a:avLst/>
          </a:prstGeom>
          <a:ln>
            <a:solidFill>
              <a:schemeClr val="tx1"/>
            </a:solidFill>
          </a:ln>
        </p:spPr>
      </p:pic>
      <p:pic>
        <p:nvPicPr>
          <p:cNvPr id="30" name="Picture 29">
            <a:extLst>
              <a:ext uri="{FF2B5EF4-FFF2-40B4-BE49-F238E27FC236}">
                <a16:creationId xmlns:a16="http://schemas.microsoft.com/office/drawing/2014/main" id="{F00DEFC5-48BA-4096-8946-4B97133D5E24}"/>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189993" y="3777036"/>
            <a:ext cx="869338" cy="514942"/>
          </a:xfrm>
          <a:prstGeom prst="rect">
            <a:avLst/>
          </a:prstGeom>
          <a:ln>
            <a:solidFill>
              <a:schemeClr val="tx1"/>
            </a:solidFill>
          </a:ln>
        </p:spPr>
      </p:pic>
      <p:pic>
        <p:nvPicPr>
          <p:cNvPr id="31" name="Picture 30">
            <a:extLst>
              <a:ext uri="{FF2B5EF4-FFF2-40B4-BE49-F238E27FC236}">
                <a16:creationId xmlns:a16="http://schemas.microsoft.com/office/drawing/2014/main" id="{5B5E5CBC-1111-4309-AC92-9E2AE2DDC3E3}"/>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6378738" y="3869697"/>
            <a:ext cx="2527221" cy="1683760"/>
          </a:xfrm>
          <a:prstGeom prst="rect">
            <a:avLst/>
          </a:prstGeom>
          <a:ln>
            <a:solidFill>
              <a:schemeClr val="tx1"/>
            </a:solidFill>
          </a:ln>
        </p:spPr>
      </p:pic>
      <p:pic>
        <p:nvPicPr>
          <p:cNvPr id="2048" name="Picture 2047">
            <a:extLst>
              <a:ext uri="{FF2B5EF4-FFF2-40B4-BE49-F238E27FC236}">
                <a16:creationId xmlns:a16="http://schemas.microsoft.com/office/drawing/2014/main" id="{C91C330F-3AB9-4BB8-9488-EC70C22A5EB8}"/>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052814" y="3806810"/>
            <a:ext cx="1158623" cy="377572"/>
          </a:xfrm>
          <a:prstGeom prst="rect">
            <a:avLst/>
          </a:prstGeom>
          <a:ln>
            <a:solidFill>
              <a:schemeClr val="tx1"/>
            </a:solidFill>
          </a:ln>
        </p:spPr>
      </p:pic>
      <p:sp>
        <p:nvSpPr>
          <p:cNvPr id="34" name="TextBox 33">
            <a:extLst>
              <a:ext uri="{FF2B5EF4-FFF2-40B4-BE49-F238E27FC236}">
                <a16:creationId xmlns:a16="http://schemas.microsoft.com/office/drawing/2014/main" id="{51105928-8BA6-4143-9CB4-000036FB0914}"/>
              </a:ext>
            </a:extLst>
          </p:cNvPr>
          <p:cNvSpPr txBox="1"/>
          <p:nvPr/>
        </p:nvSpPr>
        <p:spPr>
          <a:xfrm>
            <a:off x="365589" y="3267600"/>
            <a:ext cx="2542204" cy="553998"/>
          </a:xfrm>
          <a:prstGeom prst="rect">
            <a:avLst/>
          </a:prstGeom>
          <a:noFill/>
          <a:ln>
            <a:noFill/>
          </a:ln>
        </p:spPr>
        <p:txBody>
          <a:bodyPr wrap="square" rtlCol="0">
            <a:spAutoFit/>
          </a:bodyPr>
          <a:lstStyle/>
          <a:p>
            <a:pPr algn="ctr"/>
            <a:r>
              <a:rPr lang="en-US" sz="1000" b="1" u="sng" dirty="0"/>
              <a:t>San Diego Comic-Con International</a:t>
            </a:r>
          </a:p>
          <a:p>
            <a:pPr algn="ctr"/>
            <a:r>
              <a:rPr lang="en-US" sz="1000" b="1" dirty="0"/>
              <a:t>Estimated Annual Attendance: 167K</a:t>
            </a:r>
          </a:p>
          <a:p>
            <a:pPr algn="ctr"/>
            <a:r>
              <a:rPr lang="en-US" sz="1000" b="1" dirty="0"/>
              <a:t>Inaugural Year: 1970</a:t>
            </a:r>
          </a:p>
        </p:txBody>
      </p:sp>
      <p:sp>
        <p:nvSpPr>
          <p:cNvPr id="35" name="TextBox 34">
            <a:extLst>
              <a:ext uri="{FF2B5EF4-FFF2-40B4-BE49-F238E27FC236}">
                <a16:creationId xmlns:a16="http://schemas.microsoft.com/office/drawing/2014/main" id="{5464A7B6-017A-4783-9CF0-124A89BA3BFC}"/>
              </a:ext>
            </a:extLst>
          </p:cNvPr>
          <p:cNvSpPr txBox="1"/>
          <p:nvPr/>
        </p:nvSpPr>
        <p:spPr>
          <a:xfrm>
            <a:off x="6386141" y="3269081"/>
            <a:ext cx="2542204" cy="553998"/>
          </a:xfrm>
          <a:prstGeom prst="rect">
            <a:avLst/>
          </a:prstGeom>
          <a:noFill/>
          <a:ln>
            <a:noFill/>
          </a:ln>
        </p:spPr>
        <p:txBody>
          <a:bodyPr wrap="square" rtlCol="0">
            <a:spAutoFit/>
          </a:bodyPr>
          <a:lstStyle/>
          <a:p>
            <a:pPr algn="ctr"/>
            <a:r>
              <a:rPr lang="en-US" sz="1000" b="1" u="sng" dirty="0"/>
              <a:t>New York Comic-Con International</a:t>
            </a:r>
          </a:p>
          <a:p>
            <a:pPr algn="ctr"/>
            <a:r>
              <a:rPr lang="en-US" sz="1000" b="1" dirty="0"/>
              <a:t>Estimated Annual Attendance: 200K</a:t>
            </a:r>
          </a:p>
          <a:p>
            <a:pPr algn="ctr"/>
            <a:r>
              <a:rPr lang="en-US" sz="1000" b="1" dirty="0"/>
              <a:t>Inaugural Year: 2006</a:t>
            </a:r>
          </a:p>
        </p:txBody>
      </p:sp>
      <p:sp>
        <p:nvSpPr>
          <p:cNvPr id="36" name="TextBox 35">
            <a:extLst>
              <a:ext uri="{FF2B5EF4-FFF2-40B4-BE49-F238E27FC236}">
                <a16:creationId xmlns:a16="http://schemas.microsoft.com/office/drawing/2014/main" id="{B00BE8E7-FF4C-43FB-B999-157FE3BCA521}"/>
              </a:ext>
            </a:extLst>
          </p:cNvPr>
          <p:cNvSpPr txBox="1"/>
          <p:nvPr/>
        </p:nvSpPr>
        <p:spPr>
          <a:xfrm>
            <a:off x="3203109" y="3252855"/>
            <a:ext cx="2774136" cy="553998"/>
          </a:xfrm>
          <a:prstGeom prst="rect">
            <a:avLst/>
          </a:prstGeom>
          <a:noFill/>
          <a:ln>
            <a:noFill/>
          </a:ln>
        </p:spPr>
        <p:txBody>
          <a:bodyPr wrap="square" rtlCol="0">
            <a:spAutoFit/>
          </a:bodyPr>
          <a:lstStyle/>
          <a:p>
            <a:pPr algn="ctr"/>
            <a:r>
              <a:rPr lang="en-US" sz="1000" b="1" u="sng" dirty="0"/>
              <a:t>D23 Expo – The Ultimate Disney Fan Event</a:t>
            </a:r>
          </a:p>
          <a:p>
            <a:pPr algn="ctr"/>
            <a:r>
              <a:rPr lang="en-US" sz="1000" b="1" dirty="0"/>
              <a:t>Estimated Biennial Attendance: 100K</a:t>
            </a:r>
          </a:p>
          <a:p>
            <a:pPr algn="ctr"/>
            <a:r>
              <a:rPr lang="en-US" sz="1000" b="1" dirty="0"/>
              <a:t>Inaugural Year: 2009</a:t>
            </a:r>
          </a:p>
        </p:txBody>
      </p:sp>
      <p:sp>
        <p:nvSpPr>
          <p:cNvPr id="38" name="TextBox 37">
            <a:extLst>
              <a:ext uri="{FF2B5EF4-FFF2-40B4-BE49-F238E27FC236}">
                <a16:creationId xmlns:a16="http://schemas.microsoft.com/office/drawing/2014/main" id="{607D2714-B1B9-4ECB-98C7-FE63AF70C77C}"/>
              </a:ext>
            </a:extLst>
          </p:cNvPr>
          <p:cNvSpPr txBox="1"/>
          <p:nvPr/>
        </p:nvSpPr>
        <p:spPr>
          <a:xfrm>
            <a:off x="3358850" y="5524010"/>
            <a:ext cx="2542204" cy="553998"/>
          </a:xfrm>
          <a:prstGeom prst="rect">
            <a:avLst/>
          </a:prstGeom>
          <a:noFill/>
          <a:ln>
            <a:noFill/>
          </a:ln>
        </p:spPr>
        <p:txBody>
          <a:bodyPr wrap="square" rtlCol="0">
            <a:spAutoFit/>
          </a:bodyPr>
          <a:lstStyle/>
          <a:p>
            <a:pPr algn="ctr"/>
            <a:r>
              <a:rPr lang="en-US" sz="1000" b="1" u="sng" dirty="0"/>
              <a:t>Star Wars Celebration</a:t>
            </a:r>
          </a:p>
          <a:p>
            <a:pPr algn="ctr"/>
            <a:r>
              <a:rPr lang="en-US" sz="1000" b="1" dirty="0"/>
              <a:t>Estimated Average Attendance: 70K+</a:t>
            </a:r>
          </a:p>
          <a:p>
            <a:pPr algn="ctr"/>
            <a:r>
              <a:rPr lang="en-US" sz="1000" b="1" dirty="0"/>
              <a:t>Inaugural Year: 1999</a:t>
            </a:r>
          </a:p>
        </p:txBody>
      </p:sp>
      <p:sp>
        <p:nvSpPr>
          <p:cNvPr id="39" name="TextBox 38">
            <a:extLst>
              <a:ext uri="{FF2B5EF4-FFF2-40B4-BE49-F238E27FC236}">
                <a16:creationId xmlns:a16="http://schemas.microsoft.com/office/drawing/2014/main" id="{325A3CA2-70B0-4018-8070-CA444E6DAE8E}"/>
              </a:ext>
            </a:extLst>
          </p:cNvPr>
          <p:cNvSpPr txBox="1"/>
          <p:nvPr/>
        </p:nvSpPr>
        <p:spPr>
          <a:xfrm>
            <a:off x="6375688" y="5506254"/>
            <a:ext cx="2542204" cy="553998"/>
          </a:xfrm>
          <a:prstGeom prst="rect">
            <a:avLst/>
          </a:prstGeom>
          <a:noFill/>
          <a:ln>
            <a:noFill/>
          </a:ln>
        </p:spPr>
        <p:txBody>
          <a:bodyPr wrap="square" rtlCol="0">
            <a:spAutoFit/>
          </a:bodyPr>
          <a:lstStyle/>
          <a:p>
            <a:pPr algn="ctr"/>
            <a:r>
              <a:rPr lang="en-US" sz="1000" b="1" u="sng" dirty="0"/>
              <a:t>The Official Star Trek Convention</a:t>
            </a:r>
          </a:p>
          <a:p>
            <a:pPr algn="ctr"/>
            <a:r>
              <a:rPr lang="en-US" sz="1000" b="1" dirty="0"/>
              <a:t>Estimated Average Attendance: 15K+</a:t>
            </a:r>
          </a:p>
          <a:p>
            <a:pPr algn="ctr"/>
            <a:r>
              <a:rPr lang="en-US" sz="1000" b="1" dirty="0"/>
              <a:t>Inaugural Year: 1972</a:t>
            </a:r>
          </a:p>
        </p:txBody>
      </p:sp>
      <p:sp>
        <p:nvSpPr>
          <p:cNvPr id="40" name="TextBox 39">
            <a:extLst>
              <a:ext uri="{FF2B5EF4-FFF2-40B4-BE49-F238E27FC236}">
                <a16:creationId xmlns:a16="http://schemas.microsoft.com/office/drawing/2014/main" id="{19A3D2FA-F805-4EA6-A1BB-41074039DC4B}"/>
              </a:ext>
            </a:extLst>
          </p:cNvPr>
          <p:cNvSpPr txBox="1"/>
          <p:nvPr/>
        </p:nvSpPr>
        <p:spPr>
          <a:xfrm>
            <a:off x="461949" y="5497540"/>
            <a:ext cx="2542204" cy="553998"/>
          </a:xfrm>
          <a:prstGeom prst="rect">
            <a:avLst/>
          </a:prstGeom>
          <a:noFill/>
          <a:ln>
            <a:noFill/>
          </a:ln>
        </p:spPr>
        <p:txBody>
          <a:bodyPr wrap="square" rtlCol="0">
            <a:spAutoFit/>
          </a:bodyPr>
          <a:lstStyle/>
          <a:p>
            <a:pPr algn="ctr"/>
            <a:r>
              <a:rPr lang="en-US" sz="1000" b="1" u="sng" dirty="0"/>
              <a:t>Dragon Con</a:t>
            </a:r>
          </a:p>
          <a:p>
            <a:pPr algn="ctr"/>
            <a:r>
              <a:rPr lang="en-US" sz="1000" b="1" dirty="0"/>
              <a:t>Estimated Average Attendance: 80K+</a:t>
            </a:r>
          </a:p>
          <a:p>
            <a:pPr algn="ctr"/>
            <a:r>
              <a:rPr lang="en-US" sz="1000" b="1" dirty="0"/>
              <a:t>Inaugural Year: 1987</a:t>
            </a:r>
          </a:p>
        </p:txBody>
      </p:sp>
      <p:pic>
        <p:nvPicPr>
          <p:cNvPr id="2049" name="Picture 2048">
            <a:extLst>
              <a:ext uri="{FF2B5EF4-FFF2-40B4-BE49-F238E27FC236}">
                <a16:creationId xmlns:a16="http://schemas.microsoft.com/office/drawing/2014/main" id="{0935E11D-1307-482D-A287-6532EF058599}"/>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95024" y="3766783"/>
            <a:ext cx="717104" cy="553998"/>
          </a:xfrm>
          <a:prstGeom prst="rect">
            <a:avLst/>
          </a:prstGeom>
          <a:ln>
            <a:solidFill>
              <a:schemeClr val="tx1"/>
            </a:solidFill>
          </a:ln>
        </p:spPr>
      </p:pic>
      <p:sp>
        <p:nvSpPr>
          <p:cNvPr id="23" name="Text Placeholder 3">
            <a:extLst>
              <a:ext uri="{FF2B5EF4-FFF2-40B4-BE49-F238E27FC236}">
                <a16:creationId xmlns:a16="http://schemas.microsoft.com/office/drawing/2014/main" id="{54755606-1061-4FEC-8B47-27CC8D2FEC71}"/>
              </a:ext>
            </a:extLst>
          </p:cNvPr>
          <p:cNvSpPr txBox="1">
            <a:spLocks/>
          </p:cNvSpPr>
          <p:nvPr/>
        </p:nvSpPr>
        <p:spPr>
          <a:xfrm>
            <a:off x="321734" y="6621463"/>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estimated annual attendance based on 2017 stats from each convention</a:t>
            </a:r>
          </a:p>
        </p:txBody>
      </p:sp>
      <p:sp>
        <p:nvSpPr>
          <p:cNvPr id="22" name="Text Placeholder 4">
            <a:extLst>
              <a:ext uri="{FF2B5EF4-FFF2-40B4-BE49-F238E27FC236}">
                <a16:creationId xmlns:a16="http://schemas.microsoft.com/office/drawing/2014/main" id="{9A5FEC55-B562-49B5-BBFB-35338FC0EB2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463184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845B01C-BB53-4C59-98E5-1FB5B43B52D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96578" y="4715439"/>
            <a:ext cx="2275547" cy="1260399"/>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dirty="0"/>
              <a:t>After A Theatrical Release, Popular Movies Can Increase Global Tourism To A Film’s Location Between 25% - 300%</a:t>
            </a:r>
          </a:p>
        </p:txBody>
      </p:sp>
      <p:sp>
        <p:nvSpPr>
          <p:cNvPr id="4" name="AutoShape 6" descr="The ruins of San Martin de Tours church in the old village of Belchite in Arag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494CE252-93E6-4705-89BE-474081FE332E}"/>
              </a:ext>
            </a:extLst>
          </p:cNvPr>
          <p:cNvSpPr txBox="1"/>
          <p:nvPr/>
        </p:nvSpPr>
        <p:spPr>
          <a:xfrm>
            <a:off x="169333" y="1343762"/>
            <a:ext cx="8805334" cy="1077218"/>
          </a:xfrm>
          <a:prstGeom prst="rect">
            <a:avLst/>
          </a:prstGeom>
          <a:noFill/>
        </p:spPr>
        <p:txBody>
          <a:bodyPr wrap="square" rtlCol="0">
            <a:spAutoFit/>
          </a:bodyPr>
          <a:lstStyle/>
          <a:p>
            <a:pPr marL="285750" indent="-285750">
              <a:buFont typeface="Arial" panose="020B0604020202020204" pitchFamily="34" charset="0"/>
              <a:buChar char="•"/>
            </a:pPr>
            <a:r>
              <a:rPr lang="en-US" sz="1200" dirty="0"/>
              <a:t>Based on an analysis of popular films with locations where people could travel to see the film’s location, the average increase in tourism to the featured location was 31%  </a:t>
            </a:r>
          </a:p>
          <a:p>
            <a:pPr marL="742950" lvl="1" indent="-285750">
              <a:buFont typeface="Arial" panose="020B0604020202020204" pitchFamily="34" charset="0"/>
              <a:buChar char="•"/>
            </a:pPr>
            <a:r>
              <a:rPr lang="en-US" sz="1050" dirty="0"/>
              <a:t>This spike can last between 3-4 years for the most popular movies</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1200" dirty="0"/>
              <a:t>Furthermore, about 40MM international tourists annually choose their destination primarily because they saw a film shot in that country </a:t>
            </a:r>
          </a:p>
        </p:txBody>
      </p:sp>
      <p:pic>
        <p:nvPicPr>
          <p:cNvPr id="10" name="Picture 9">
            <a:extLst>
              <a:ext uri="{FF2B5EF4-FFF2-40B4-BE49-F238E27FC236}">
                <a16:creationId xmlns:a16="http://schemas.microsoft.com/office/drawing/2014/main" id="{DCEF31F5-E6DE-44F0-80B6-AA3A629BA41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1875" y="2911155"/>
            <a:ext cx="2241420" cy="1260799"/>
          </a:xfrm>
          <a:prstGeom prst="rect">
            <a:avLst/>
          </a:prstGeom>
          <a:ln>
            <a:solidFill>
              <a:schemeClr val="tx1"/>
            </a:solidFill>
          </a:ln>
        </p:spPr>
      </p:pic>
      <p:sp>
        <p:nvSpPr>
          <p:cNvPr id="16" name="Text Placeholder 2">
            <a:extLst>
              <a:ext uri="{FF2B5EF4-FFF2-40B4-BE49-F238E27FC236}">
                <a16:creationId xmlns:a16="http://schemas.microsoft.com/office/drawing/2014/main" id="{5E077DF1-7DEA-4024-8323-8BCD7424811B}"/>
              </a:ext>
            </a:extLst>
          </p:cNvPr>
          <p:cNvSpPr txBox="1">
            <a:spLocks/>
          </p:cNvSpPr>
          <p:nvPr/>
        </p:nvSpPr>
        <p:spPr>
          <a:xfrm>
            <a:off x="671875" y="2520799"/>
            <a:ext cx="2241420" cy="368231"/>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Frozen</a:t>
            </a:r>
            <a:r>
              <a:rPr lang="en-US" sz="1000" b="1" dirty="0"/>
              <a:t> led to a </a:t>
            </a:r>
            <a:r>
              <a:rPr lang="en-US" sz="1000" b="1" u="sng" dirty="0"/>
              <a:t>37% increase</a:t>
            </a:r>
            <a:r>
              <a:rPr lang="en-US" sz="1000" b="1" dirty="0"/>
              <a:t> in tourism to Norway</a:t>
            </a:r>
            <a:endParaRPr lang="en-US" sz="1000" b="1" i="1" dirty="0"/>
          </a:p>
        </p:txBody>
      </p:sp>
      <p:pic>
        <p:nvPicPr>
          <p:cNvPr id="12" name="Picture 11">
            <a:extLst>
              <a:ext uri="{FF2B5EF4-FFF2-40B4-BE49-F238E27FC236}">
                <a16:creationId xmlns:a16="http://schemas.microsoft.com/office/drawing/2014/main" id="{D023BC4B-70F2-467D-991E-AA31496AE21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52397" y="2914654"/>
            <a:ext cx="2241420" cy="1257300"/>
          </a:xfrm>
          <a:prstGeom prst="rect">
            <a:avLst/>
          </a:prstGeom>
          <a:ln>
            <a:solidFill>
              <a:schemeClr val="tx1"/>
            </a:solidFill>
          </a:ln>
        </p:spPr>
      </p:pic>
      <p:sp>
        <p:nvSpPr>
          <p:cNvPr id="18" name="Text Placeholder 2">
            <a:extLst>
              <a:ext uri="{FF2B5EF4-FFF2-40B4-BE49-F238E27FC236}">
                <a16:creationId xmlns:a16="http://schemas.microsoft.com/office/drawing/2014/main" id="{A1F9A70D-CF9F-4DCD-8A79-3BF1AD787C08}"/>
              </a:ext>
            </a:extLst>
          </p:cNvPr>
          <p:cNvSpPr txBox="1">
            <a:spLocks/>
          </p:cNvSpPr>
          <p:nvPr/>
        </p:nvSpPr>
        <p:spPr>
          <a:xfrm>
            <a:off x="3331098" y="2380834"/>
            <a:ext cx="2453888"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Harry Potter</a:t>
            </a:r>
            <a:r>
              <a:rPr lang="en-US" sz="1000" b="1" dirty="0"/>
              <a:t> led to a </a:t>
            </a:r>
            <a:r>
              <a:rPr lang="en-US" sz="1000" b="1" u="sng" dirty="0"/>
              <a:t>50%+ increase</a:t>
            </a:r>
            <a:r>
              <a:rPr lang="en-US" sz="1000" b="1" dirty="0"/>
              <a:t> in tourism to all filming locations (200% in some places)</a:t>
            </a:r>
          </a:p>
        </p:txBody>
      </p:sp>
      <p:pic>
        <p:nvPicPr>
          <p:cNvPr id="14" name="Picture 13">
            <a:extLst>
              <a:ext uri="{FF2B5EF4-FFF2-40B4-BE49-F238E27FC236}">
                <a16:creationId xmlns:a16="http://schemas.microsoft.com/office/drawing/2014/main" id="{E8F8B0FC-1011-4A32-AD0E-7C7C0C2EFB3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3590" y="2900334"/>
            <a:ext cx="2241419" cy="1275140"/>
          </a:xfrm>
          <a:prstGeom prst="rect">
            <a:avLst/>
          </a:prstGeom>
          <a:ln>
            <a:solidFill>
              <a:schemeClr val="tx1"/>
            </a:solidFill>
          </a:ln>
        </p:spPr>
      </p:pic>
      <p:sp>
        <p:nvSpPr>
          <p:cNvPr id="21" name="Text Placeholder 2">
            <a:extLst>
              <a:ext uri="{FF2B5EF4-FFF2-40B4-BE49-F238E27FC236}">
                <a16:creationId xmlns:a16="http://schemas.microsoft.com/office/drawing/2014/main" id="{A74507AF-65CE-465B-B763-83187F4A6C88}"/>
              </a:ext>
            </a:extLst>
          </p:cNvPr>
          <p:cNvSpPr txBox="1">
            <a:spLocks/>
          </p:cNvSpPr>
          <p:nvPr/>
        </p:nvSpPr>
        <p:spPr>
          <a:xfrm>
            <a:off x="5928118" y="2383943"/>
            <a:ext cx="274935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 city where the </a:t>
            </a:r>
            <a:r>
              <a:rPr lang="en-US" sz="1000" b="1" i="1" dirty="0"/>
              <a:t>Twilight</a:t>
            </a:r>
            <a:r>
              <a:rPr lang="en-US" sz="1000" b="1" dirty="0"/>
              <a:t> series takes place – Forks, WA – saw nearly </a:t>
            </a:r>
            <a:r>
              <a:rPr lang="en-US" sz="1000" b="1" u="sng" dirty="0"/>
              <a:t>300K visitors</a:t>
            </a:r>
            <a:r>
              <a:rPr lang="en-US" sz="1000" b="1" dirty="0"/>
              <a:t>…not bad for a city of 3,512 </a:t>
            </a:r>
          </a:p>
        </p:txBody>
      </p:sp>
      <p:sp>
        <p:nvSpPr>
          <p:cNvPr id="22" name="Rectangle 21">
            <a:extLst>
              <a:ext uri="{FF2B5EF4-FFF2-40B4-BE49-F238E27FC236}">
                <a16:creationId xmlns:a16="http://schemas.microsoft.com/office/drawing/2014/main" id="{4FD92B79-24DA-4881-B771-27C2D7AE14BD}"/>
              </a:ext>
            </a:extLst>
          </p:cNvPr>
          <p:cNvSpPr/>
          <p:nvPr/>
        </p:nvSpPr>
        <p:spPr>
          <a:xfrm>
            <a:off x="192159" y="6474218"/>
            <a:ext cx="7374968" cy="338554"/>
          </a:xfrm>
          <a:prstGeom prst="rect">
            <a:avLst/>
          </a:prstGeom>
        </p:spPr>
        <p:txBody>
          <a:bodyPr wrap="square">
            <a:spAutoFit/>
          </a:bodyPr>
          <a:lstStyle/>
          <a:p>
            <a:r>
              <a:rPr lang="en-US" sz="800" dirty="0"/>
              <a:t>Source: Champion Traveler 2016, analysis of 100 popular films with locations where people could travel to see the film’s location; </a:t>
            </a:r>
            <a:r>
              <a:rPr lang="en-US" sz="800" dirty="0" err="1"/>
              <a:t>Skift</a:t>
            </a:r>
            <a:r>
              <a:rPr lang="en-US" sz="800" dirty="0"/>
              <a:t> / Tourism Competitive Intelligence “The Ascendance of Movies &amp; TV in Tourism Marketing.”</a:t>
            </a:r>
          </a:p>
        </p:txBody>
      </p:sp>
      <p:pic>
        <p:nvPicPr>
          <p:cNvPr id="17" name="Picture 16">
            <a:extLst>
              <a:ext uri="{FF2B5EF4-FFF2-40B4-BE49-F238E27FC236}">
                <a16:creationId xmlns:a16="http://schemas.microsoft.com/office/drawing/2014/main" id="{5809ACE0-832B-4424-AF54-C9C6B2796FF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1874" y="4739955"/>
            <a:ext cx="2250749" cy="1260799"/>
          </a:xfrm>
          <a:prstGeom prst="rect">
            <a:avLst/>
          </a:prstGeom>
          <a:ln>
            <a:solidFill>
              <a:schemeClr val="tx1"/>
            </a:solidFill>
          </a:ln>
        </p:spPr>
      </p:pic>
      <p:sp>
        <p:nvSpPr>
          <p:cNvPr id="26" name="Text Placeholder 2">
            <a:extLst>
              <a:ext uri="{FF2B5EF4-FFF2-40B4-BE49-F238E27FC236}">
                <a16:creationId xmlns:a16="http://schemas.microsoft.com/office/drawing/2014/main" id="{0C3C924B-9CCD-43BB-8B91-5CC09D91BEFA}"/>
              </a:ext>
            </a:extLst>
          </p:cNvPr>
          <p:cNvSpPr txBox="1">
            <a:spLocks/>
          </p:cNvSpPr>
          <p:nvPr/>
        </p:nvSpPr>
        <p:spPr>
          <a:xfrm>
            <a:off x="544358" y="4222072"/>
            <a:ext cx="2478760"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New Zealand has seen a </a:t>
            </a:r>
            <a:r>
              <a:rPr lang="en-US" sz="1000" b="1" u="sng" dirty="0"/>
              <a:t>50% increase </a:t>
            </a:r>
            <a:r>
              <a:rPr lang="en-US" sz="1000" b="1" dirty="0"/>
              <a:t>in annual arrivals since </a:t>
            </a:r>
            <a:r>
              <a:rPr lang="en-US" sz="1000" b="1" i="1" dirty="0"/>
              <a:t>Lord of the Rings</a:t>
            </a:r>
            <a:r>
              <a:rPr lang="en-US" sz="1000" b="1" dirty="0"/>
              <a:t> was released in 2001</a:t>
            </a:r>
          </a:p>
        </p:txBody>
      </p:sp>
      <p:sp>
        <p:nvSpPr>
          <p:cNvPr id="28" name="Text Placeholder 2">
            <a:extLst>
              <a:ext uri="{FF2B5EF4-FFF2-40B4-BE49-F238E27FC236}">
                <a16:creationId xmlns:a16="http://schemas.microsoft.com/office/drawing/2014/main" id="{E66F899A-34E9-4564-9B60-96EC8D1A157B}"/>
              </a:ext>
            </a:extLst>
          </p:cNvPr>
          <p:cNvSpPr txBox="1">
            <a:spLocks/>
          </p:cNvSpPr>
          <p:nvPr/>
        </p:nvSpPr>
        <p:spPr>
          <a:xfrm>
            <a:off x="6092961" y="4206522"/>
            <a:ext cx="2478760"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31% YOY increase</a:t>
            </a:r>
            <a:r>
              <a:rPr lang="en-US" sz="1000" b="1" dirty="0"/>
              <a:t> in visits to Dupont State Recreational Forest, NC after </a:t>
            </a:r>
            <a:r>
              <a:rPr lang="en-US" sz="1000" b="1" i="1" dirty="0"/>
              <a:t>The Hunger Games</a:t>
            </a:r>
            <a:r>
              <a:rPr lang="en-US" sz="1000" b="1" dirty="0"/>
              <a:t> was released</a:t>
            </a:r>
            <a:endParaRPr lang="en-US" sz="1000" b="1" i="1" dirty="0"/>
          </a:p>
        </p:txBody>
      </p:sp>
      <p:sp>
        <p:nvSpPr>
          <p:cNvPr id="30" name="Text Placeholder 2">
            <a:extLst>
              <a:ext uri="{FF2B5EF4-FFF2-40B4-BE49-F238E27FC236}">
                <a16:creationId xmlns:a16="http://schemas.microsoft.com/office/drawing/2014/main" id="{F888B03A-7E7B-466E-80EF-D0A7830F4F92}"/>
              </a:ext>
            </a:extLst>
          </p:cNvPr>
          <p:cNvSpPr txBox="1">
            <a:spLocks/>
          </p:cNvSpPr>
          <p:nvPr/>
        </p:nvSpPr>
        <p:spPr>
          <a:xfrm>
            <a:off x="3346656" y="4365145"/>
            <a:ext cx="2478760" cy="417130"/>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10x increase</a:t>
            </a:r>
            <a:r>
              <a:rPr lang="en-US" sz="1000" b="1" dirty="0"/>
              <a:t> in visa applications to Kazakhstan after </a:t>
            </a:r>
            <a:r>
              <a:rPr lang="en-US" sz="1000" b="1" i="1" dirty="0"/>
              <a:t>Borat</a:t>
            </a:r>
            <a:r>
              <a:rPr lang="en-US" sz="1000" b="1" dirty="0"/>
              <a:t> was released</a:t>
            </a:r>
          </a:p>
        </p:txBody>
      </p:sp>
      <p:pic>
        <p:nvPicPr>
          <p:cNvPr id="25" name="Picture 24">
            <a:extLst>
              <a:ext uri="{FF2B5EF4-FFF2-40B4-BE49-F238E27FC236}">
                <a16:creationId xmlns:a16="http://schemas.microsoft.com/office/drawing/2014/main" id="{94821638-E88D-46A5-9517-3367F92F62F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452396" y="4740355"/>
            <a:ext cx="2241421" cy="1260399"/>
          </a:xfrm>
          <a:prstGeom prst="rect">
            <a:avLst/>
          </a:prstGeom>
          <a:ln>
            <a:solidFill>
              <a:schemeClr val="tx1"/>
            </a:solidFill>
          </a:ln>
        </p:spPr>
      </p:pic>
      <p:sp>
        <p:nvSpPr>
          <p:cNvPr id="19" name="Text Placeholder 4">
            <a:extLst>
              <a:ext uri="{FF2B5EF4-FFF2-40B4-BE49-F238E27FC236}">
                <a16:creationId xmlns:a16="http://schemas.microsoft.com/office/drawing/2014/main" id="{13A18E51-E0DC-4E86-887E-322A74C7043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69720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830144"/>
          </a:xfrm>
        </p:spPr>
        <p:txBody>
          <a:bodyPr/>
          <a:lstStyle/>
          <a:p>
            <a:r>
              <a:rPr lang="en-US" dirty="0"/>
              <a:t>Several Popular Global Franchises With Strong National Footprints Have Also Been Spawned By Movies</a:t>
            </a:r>
          </a:p>
        </p:txBody>
      </p:sp>
      <p:sp>
        <p:nvSpPr>
          <p:cNvPr id="27" name="TextBox 26">
            <a:extLst>
              <a:ext uri="{FF2B5EF4-FFF2-40B4-BE49-F238E27FC236}">
                <a16:creationId xmlns:a16="http://schemas.microsoft.com/office/drawing/2014/main" id="{9E579688-7731-4FF9-9848-A3228EA0555E}"/>
              </a:ext>
            </a:extLst>
          </p:cNvPr>
          <p:cNvSpPr txBox="1"/>
          <p:nvPr/>
        </p:nvSpPr>
        <p:spPr>
          <a:xfrm>
            <a:off x="1005666" y="3342706"/>
            <a:ext cx="3015004" cy="507831"/>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prstClr val="black"/>
                </a:solidFill>
                <a:effectLst/>
                <a:uLnTx/>
                <a:uFillTx/>
                <a:latin typeface="Trebuchet MS"/>
                <a:ea typeface="+mn-ea"/>
                <a:cs typeface="+mn-cs"/>
              </a:rPr>
              <a:t>Based on </a:t>
            </a:r>
            <a:r>
              <a:rPr kumimoji="0" lang="en-US" sz="900" i="1" u="none" strike="noStrike" kern="1200" cap="none" spc="0" normalizeH="0" baseline="0" noProof="0" dirty="0">
                <a:ln>
                  <a:noFill/>
                </a:ln>
                <a:solidFill>
                  <a:prstClr val="black"/>
                </a:solidFill>
                <a:effectLst/>
                <a:uLnTx/>
                <a:uFillTx/>
                <a:latin typeface="Trebuchet MS"/>
                <a:ea typeface="+mn-ea"/>
                <a:cs typeface="+mn-cs"/>
              </a:rPr>
              <a:t>Forrest Gump</a:t>
            </a:r>
            <a:r>
              <a:rPr kumimoji="0" lang="en-US" sz="900" i="0" u="none" strike="noStrike" kern="1200" cap="none" spc="0" normalizeH="0" baseline="0" noProof="0" dirty="0">
                <a:ln>
                  <a:noFill/>
                </a:ln>
                <a:solidFill>
                  <a:prstClr val="black"/>
                </a:solidFill>
                <a:effectLst/>
                <a:uLnTx/>
                <a:uFillTx/>
                <a:latin typeface="Trebuchet MS"/>
                <a:ea typeface="+mn-ea"/>
                <a:cs typeface="+mn-cs"/>
              </a:rPr>
              <a:t>, Bubba Gump Shrimp Co. has 43 worldwide locations, 28 of which are in U.S. cities such as NYC, Hollywood, Chicago and Miami</a:t>
            </a:r>
          </a:p>
        </p:txBody>
      </p:sp>
      <p:pic>
        <p:nvPicPr>
          <p:cNvPr id="28" name="Picture 27">
            <a:extLst>
              <a:ext uri="{FF2B5EF4-FFF2-40B4-BE49-F238E27FC236}">
                <a16:creationId xmlns:a16="http://schemas.microsoft.com/office/drawing/2014/main" id="{AD5BA08D-E431-46C9-BC4A-5A4173C770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09260" y="1666634"/>
            <a:ext cx="2708773" cy="1704065"/>
          </a:xfrm>
          <a:prstGeom prst="rect">
            <a:avLst/>
          </a:prstGeom>
          <a:ln>
            <a:solidFill>
              <a:schemeClr val="tx1"/>
            </a:solidFill>
          </a:ln>
        </p:spPr>
      </p:pic>
      <p:sp>
        <p:nvSpPr>
          <p:cNvPr id="29" name="TextBox 28">
            <a:extLst>
              <a:ext uri="{FF2B5EF4-FFF2-40B4-BE49-F238E27FC236}">
                <a16:creationId xmlns:a16="http://schemas.microsoft.com/office/drawing/2014/main" id="{9EB751F3-FBE5-4D7C-B3BE-1629377C4B7E}"/>
              </a:ext>
            </a:extLst>
          </p:cNvPr>
          <p:cNvSpPr txBox="1"/>
          <p:nvPr/>
        </p:nvSpPr>
        <p:spPr>
          <a:xfrm>
            <a:off x="951726" y="5610111"/>
            <a:ext cx="3162254" cy="3693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prstClr val="black"/>
                </a:solidFill>
                <a:effectLst/>
                <a:uLnTx/>
                <a:uFillTx/>
                <a:latin typeface="Trebuchet MS"/>
                <a:ea typeface="+mn-ea"/>
                <a:cs typeface="+mn-cs"/>
              </a:rPr>
              <a:t>Planet Hollywood has 6 worldwide locations, 4 of which are in Orlando, Los Angeles, NYC and Las Vegas…</a:t>
            </a:r>
          </a:p>
        </p:txBody>
      </p:sp>
      <p:pic>
        <p:nvPicPr>
          <p:cNvPr id="30" name="Picture 29">
            <a:extLst>
              <a:ext uri="{FF2B5EF4-FFF2-40B4-BE49-F238E27FC236}">
                <a16:creationId xmlns:a16="http://schemas.microsoft.com/office/drawing/2014/main" id="{93FBBC24-347F-4336-91CA-C74B209BE5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89243" y="3906677"/>
            <a:ext cx="2680327" cy="1698779"/>
          </a:xfrm>
          <a:prstGeom prst="rect">
            <a:avLst/>
          </a:prstGeom>
          <a:ln>
            <a:solidFill>
              <a:schemeClr val="tx1"/>
            </a:solidFill>
          </a:ln>
        </p:spPr>
      </p:pic>
      <p:pic>
        <p:nvPicPr>
          <p:cNvPr id="31" name="Picture 30">
            <a:extLst>
              <a:ext uri="{FF2B5EF4-FFF2-40B4-BE49-F238E27FC236}">
                <a16:creationId xmlns:a16="http://schemas.microsoft.com/office/drawing/2014/main" id="{2C709CE6-D6CD-4691-A853-5C93A5EF82B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74627" y="3902022"/>
            <a:ext cx="2680327" cy="1698780"/>
          </a:xfrm>
          <a:prstGeom prst="rect">
            <a:avLst/>
          </a:prstGeom>
          <a:ln>
            <a:solidFill>
              <a:schemeClr val="tx1"/>
            </a:solidFill>
          </a:ln>
        </p:spPr>
      </p:pic>
      <p:sp>
        <p:nvSpPr>
          <p:cNvPr id="32" name="TextBox 31">
            <a:extLst>
              <a:ext uri="{FF2B5EF4-FFF2-40B4-BE49-F238E27FC236}">
                <a16:creationId xmlns:a16="http://schemas.microsoft.com/office/drawing/2014/main" id="{BC44DEFC-2531-48AA-9B37-DC431F075EDF}"/>
              </a:ext>
            </a:extLst>
          </p:cNvPr>
          <p:cNvSpPr txBox="1"/>
          <p:nvPr/>
        </p:nvSpPr>
        <p:spPr>
          <a:xfrm>
            <a:off x="4874626" y="5592567"/>
            <a:ext cx="2680328" cy="3693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prstClr val="black"/>
                </a:solidFill>
                <a:effectLst/>
                <a:uLnTx/>
                <a:uFillTx/>
                <a:latin typeface="Trebuchet MS"/>
                <a:ea typeface="+mn-ea"/>
                <a:cs typeface="+mn-cs"/>
              </a:rPr>
              <a:t>…Planet Hollywood also has a popular hotel &amp; casino in the heart of the Las Vegas Strip</a:t>
            </a:r>
          </a:p>
        </p:txBody>
      </p:sp>
      <p:sp>
        <p:nvSpPr>
          <p:cNvPr id="33" name="TextBox 32">
            <a:extLst>
              <a:ext uri="{FF2B5EF4-FFF2-40B4-BE49-F238E27FC236}">
                <a16:creationId xmlns:a16="http://schemas.microsoft.com/office/drawing/2014/main" id="{56EBFD85-73BE-4829-9985-49D2053EC7B1}"/>
              </a:ext>
            </a:extLst>
          </p:cNvPr>
          <p:cNvSpPr txBox="1"/>
          <p:nvPr/>
        </p:nvSpPr>
        <p:spPr>
          <a:xfrm>
            <a:off x="4752878" y="3326242"/>
            <a:ext cx="2925394" cy="507831"/>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i="1" u="none" strike="noStrike" kern="1200" cap="none" spc="0" normalizeH="0" baseline="0" noProof="0" dirty="0">
                <a:ln>
                  <a:noFill/>
                </a:ln>
                <a:solidFill>
                  <a:prstClr val="black"/>
                </a:solidFill>
                <a:effectLst/>
                <a:uLnTx/>
                <a:uFillTx/>
                <a:latin typeface="Trebuchet MS"/>
                <a:ea typeface="+mn-ea"/>
                <a:cs typeface="+mn-cs"/>
              </a:rPr>
              <a:t>Coyote Ugly</a:t>
            </a:r>
            <a:r>
              <a:rPr kumimoji="0" lang="en-US" sz="900" i="0" u="none" strike="noStrike" kern="1200" cap="none" spc="0" normalizeH="0" baseline="0" noProof="0" dirty="0">
                <a:ln>
                  <a:noFill/>
                </a:ln>
                <a:solidFill>
                  <a:prstClr val="black"/>
                </a:solidFill>
                <a:effectLst/>
                <a:uLnTx/>
                <a:uFillTx/>
                <a:latin typeface="Trebuchet MS"/>
                <a:ea typeface="+mn-ea"/>
                <a:cs typeface="+mn-cs"/>
              </a:rPr>
              <a:t> Saloon has 26 worldwide locations, 15 of which are in U.S. cities such as Austin, Daytona, Denver, Memphis, Tampa, San Diego and NYC</a:t>
            </a:r>
          </a:p>
        </p:txBody>
      </p:sp>
      <p:sp>
        <p:nvSpPr>
          <p:cNvPr id="34" name="TextBox 33">
            <a:extLst>
              <a:ext uri="{FF2B5EF4-FFF2-40B4-BE49-F238E27FC236}">
                <a16:creationId xmlns:a16="http://schemas.microsoft.com/office/drawing/2014/main" id="{E0BDD5D6-5017-4273-B8E2-35F05A621DD1}"/>
              </a:ext>
            </a:extLst>
          </p:cNvPr>
          <p:cNvSpPr txBox="1"/>
          <p:nvPr/>
        </p:nvSpPr>
        <p:spPr>
          <a:xfrm>
            <a:off x="121303" y="1312108"/>
            <a:ext cx="8805334" cy="307777"/>
          </a:xfrm>
          <a:prstGeom prst="rect">
            <a:avLst/>
          </a:prstGeom>
          <a:noFill/>
        </p:spPr>
        <p:txBody>
          <a:bodyPr wrap="square" rtlCol="0">
            <a:spAutoFit/>
          </a:bodyPr>
          <a:lstStyle/>
          <a:p>
            <a:pPr algn="ctr"/>
            <a:r>
              <a:rPr lang="en-US" sz="1400" b="1" u="sng" dirty="0"/>
              <a:t>Nationwide Chains Inspired By Movies</a:t>
            </a:r>
          </a:p>
        </p:txBody>
      </p:sp>
      <p:pic>
        <p:nvPicPr>
          <p:cNvPr id="26" name="Picture 25">
            <a:extLst>
              <a:ext uri="{FF2B5EF4-FFF2-40B4-BE49-F238E27FC236}">
                <a16:creationId xmlns:a16="http://schemas.microsoft.com/office/drawing/2014/main" id="{04C61F35-EAC4-4F62-8F48-C988648F2F3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6189" y="1674615"/>
            <a:ext cx="2708773" cy="1687617"/>
          </a:xfrm>
          <a:prstGeom prst="rect">
            <a:avLst/>
          </a:prstGeom>
          <a:ln>
            <a:solidFill>
              <a:schemeClr val="tx1"/>
            </a:solidFill>
          </a:ln>
        </p:spPr>
      </p:pic>
      <p:sp>
        <p:nvSpPr>
          <p:cNvPr id="14" name="Text Placeholder 4">
            <a:extLst>
              <a:ext uri="{FF2B5EF4-FFF2-40B4-BE49-F238E27FC236}">
                <a16:creationId xmlns:a16="http://schemas.microsoft.com/office/drawing/2014/main" id="{3DE57381-DF07-4D06-9108-6B30AC8813C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55334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63981" y="460182"/>
            <a:ext cx="8982364" cy="558221"/>
          </a:xfrm>
        </p:spPr>
        <p:txBody>
          <a:bodyPr/>
          <a:lstStyle/>
          <a:p>
            <a:r>
              <a:rPr lang="en-US" dirty="0"/>
              <a:t>In The U.S., Movie Productions Were Shot In 41 States Between 2015 &amp; 2016</a:t>
            </a:r>
          </a:p>
        </p:txBody>
      </p:sp>
      <p:sp>
        <p:nvSpPr>
          <p:cNvPr id="4" name="Text Box 229">
            <a:extLst>
              <a:ext uri="{FF2B5EF4-FFF2-40B4-BE49-F238E27FC236}">
                <a16:creationId xmlns:a16="http://schemas.microsoft.com/office/drawing/2014/main" id="{C6B5FBDC-335F-4DEC-ACC8-E0B0F8C09A67}"/>
              </a:ext>
            </a:extLst>
          </p:cNvPr>
          <p:cNvSpPr txBox="1">
            <a:spLocks noChangeArrowheads="1"/>
          </p:cNvSpPr>
          <p:nvPr/>
        </p:nvSpPr>
        <p:spPr bwMode="auto">
          <a:xfrm>
            <a:off x="7521760" y="355548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DE</a:t>
            </a:r>
          </a:p>
        </p:txBody>
      </p:sp>
      <p:sp>
        <p:nvSpPr>
          <p:cNvPr id="5" name="Freeform 52">
            <a:extLst>
              <a:ext uri="{FF2B5EF4-FFF2-40B4-BE49-F238E27FC236}">
                <a16:creationId xmlns:a16="http://schemas.microsoft.com/office/drawing/2014/main" id="{C3D55BE2-5578-48DC-81B4-4EEC451BD71D}"/>
              </a:ext>
            </a:extLst>
          </p:cNvPr>
          <p:cNvSpPr>
            <a:spLocks/>
          </p:cNvSpPr>
          <p:nvPr/>
        </p:nvSpPr>
        <p:spPr bwMode="auto">
          <a:xfrm>
            <a:off x="6441484" y="3496162"/>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6" name="Freeform 15">
            <a:extLst>
              <a:ext uri="{FF2B5EF4-FFF2-40B4-BE49-F238E27FC236}">
                <a16:creationId xmlns:a16="http://schemas.microsoft.com/office/drawing/2014/main" id="{B26D93C4-8086-4D78-AF14-082CBC2AF6F8}"/>
              </a:ext>
            </a:extLst>
          </p:cNvPr>
          <p:cNvSpPr>
            <a:spLocks/>
          </p:cNvSpPr>
          <p:nvPr/>
        </p:nvSpPr>
        <p:spPr bwMode="auto">
          <a:xfrm>
            <a:off x="6881222" y="3372337"/>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7" name="Freeform 58">
            <a:extLst>
              <a:ext uri="{FF2B5EF4-FFF2-40B4-BE49-F238E27FC236}">
                <a16:creationId xmlns:a16="http://schemas.microsoft.com/office/drawing/2014/main" id="{03D8BF7F-B6D5-473A-912E-5EF645182F82}"/>
              </a:ext>
            </a:extLst>
          </p:cNvPr>
          <p:cNvSpPr>
            <a:spLocks/>
          </p:cNvSpPr>
          <p:nvPr/>
        </p:nvSpPr>
        <p:spPr bwMode="auto">
          <a:xfrm>
            <a:off x="7497172" y="2135675"/>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8" name="Freeform 14">
            <a:extLst>
              <a:ext uri="{FF2B5EF4-FFF2-40B4-BE49-F238E27FC236}">
                <a16:creationId xmlns:a16="http://schemas.microsoft.com/office/drawing/2014/main" id="{321A03AF-659D-45E2-A172-B46F8AF5991E}"/>
              </a:ext>
            </a:extLst>
          </p:cNvPr>
          <p:cNvSpPr>
            <a:spLocks/>
          </p:cNvSpPr>
          <p:nvPr/>
        </p:nvSpPr>
        <p:spPr bwMode="auto">
          <a:xfrm>
            <a:off x="7749584" y="1492737"/>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9" name="Freeform 16">
            <a:extLst>
              <a:ext uri="{FF2B5EF4-FFF2-40B4-BE49-F238E27FC236}">
                <a16:creationId xmlns:a16="http://schemas.microsoft.com/office/drawing/2014/main" id="{52832192-9589-4CF4-B283-337C8723EB26}"/>
              </a:ext>
            </a:extLst>
          </p:cNvPr>
          <p:cNvSpPr>
            <a:spLocks/>
          </p:cNvSpPr>
          <p:nvPr/>
        </p:nvSpPr>
        <p:spPr bwMode="auto">
          <a:xfrm>
            <a:off x="750297" y="1587987"/>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10" name="Freeform 17">
            <a:extLst>
              <a:ext uri="{FF2B5EF4-FFF2-40B4-BE49-F238E27FC236}">
                <a16:creationId xmlns:a16="http://schemas.microsoft.com/office/drawing/2014/main" id="{99769CE1-E1B8-4D13-BEA5-84822E6B0649}"/>
              </a:ext>
            </a:extLst>
          </p:cNvPr>
          <p:cNvSpPr>
            <a:spLocks/>
          </p:cNvSpPr>
          <p:nvPr/>
        </p:nvSpPr>
        <p:spPr bwMode="auto">
          <a:xfrm>
            <a:off x="518522" y="2145200"/>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1" name="Freeform 18">
            <a:extLst>
              <a:ext uri="{FF2B5EF4-FFF2-40B4-BE49-F238E27FC236}">
                <a16:creationId xmlns:a16="http://schemas.microsoft.com/office/drawing/2014/main" id="{91970BAC-9BF9-4DD4-BFBC-6B2E23E73E1C}"/>
              </a:ext>
            </a:extLst>
          </p:cNvPr>
          <p:cNvSpPr>
            <a:spLocks/>
          </p:cNvSpPr>
          <p:nvPr/>
        </p:nvSpPr>
        <p:spPr bwMode="auto">
          <a:xfrm>
            <a:off x="416922" y="2926250"/>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12" name="Freeform 19">
            <a:extLst>
              <a:ext uri="{FF2B5EF4-FFF2-40B4-BE49-F238E27FC236}">
                <a16:creationId xmlns:a16="http://schemas.microsoft.com/office/drawing/2014/main" id="{B957FA8F-FFA6-4A04-8FA7-733D0C911D6A}"/>
              </a:ext>
            </a:extLst>
          </p:cNvPr>
          <p:cNvSpPr>
            <a:spLocks/>
          </p:cNvSpPr>
          <p:nvPr/>
        </p:nvSpPr>
        <p:spPr bwMode="auto">
          <a:xfrm>
            <a:off x="982072" y="3058012"/>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13" name="Freeform 20">
            <a:extLst>
              <a:ext uri="{FF2B5EF4-FFF2-40B4-BE49-F238E27FC236}">
                <a16:creationId xmlns:a16="http://schemas.microsoft.com/office/drawing/2014/main" id="{BA126C3F-9B7E-44D0-8256-1A5A8C132B6A}"/>
              </a:ext>
            </a:extLst>
          </p:cNvPr>
          <p:cNvSpPr>
            <a:spLocks/>
          </p:cNvSpPr>
          <p:nvPr/>
        </p:nvSpPr>
        <p:spPr bwMode="auto">
          <a:xfrm>
            <a:off x="1521822" y="1756262"/>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4" name="Freeform 21">
            <a:extLst>
              <a:ext uri="{FF2B5EF4-FFF2-40B4-BE49-F238E27FC236}">
                <a16:creationId xmlns:a16="http://schemas.microsoft.com/office/drawing/2014/main" id="{EB59DBF7-1E01-4325-8E08-CA44B8185577}"/>
              </a:ext>
            </a:extLst>
          </p:cNvPr>
          <p:cNvSpPr>
            <a:spLocks/>
          </p:cNvSpPr>
          <p:nvPr/>
        </p:nvSpPr>
        <p:spPr bwMode="auto">
          <a:xfrm>
            <a:off x="1796459" y="3231050"/>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5" name="Freeform 22">
            <a:extLst>
              <a:ext uri="{FF2B5EF4-FFF2-40B4-BE49-F238E27FC236}">
                <a16:creationId xmlns:a16="http://schemas.microsoft.com/office/drawing/2014/main" id="{1D149377-77A6-468B-97DE-18F9AF098C47}"/>
              </a:ext>
            </a:extLst>
          </p:cNvPr>
          <p:cNvSpPr>
            <a:spLocks/>
          </p:cNvSpPr>
          <p:nvPr/>
        </p:nvSpPr>
        <p:spPr bwMode="auto">
          <a:xfrm>
            <a:off x="1832972" y="1772137"/>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6" name="Freeform 23">
            <a:extLst>
              <a:ext uri="{FF2B5EF4-FFF2-40B4-BE49-F238E27FC236}">
                <a16:creationId xmlns:a16="http://schemas.microsoft.com/office/drawing/2014/main" id="{6FB3A117-A70A-489B-9AE4-C842AB04A589}"/>
              </a:ext>
            </a:extLst>
          </p:cNvPr>
          <p:cNvSpPr>
            <a:spLocks/>
          </p:cNvSpPr>
          <p:nvPr/>
        </p:nvSpPr>
        <p:spPr bwMode="auto">
          <a:xfrm>
            <a:off x="2312397" y="2675425"/>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7" name="Freeform 24">
            <a:extLst>
              <a:ext uri="{FF2B5EF4-FFF2-40B4-BE49-F238E27FC236}">
                <a16:creationId xmlns:a16="http://schemas.microsoft.com/office/drawing/2014/main" id="{85435AB5-2BA5-4D88-8D37-496FDC389598}"/>
              </a:ext>
            </a:extLst>
          </p:cNvPr>
          <p:cNvSpPr>
            <a:spLocks/>
          </p:cNvSpPr>
          <p:nvPr/>
        </p:nvSpPr>
        <p:spPr bwMode="auto">
          <a:xfrm>
            <a:off x="2526709" y="3537437"/>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18" name="Freeform 25">
            <a:extLst>
              <a:ext uri="{FF2B5EF4-FFF2-40B4-BE49-F238E27FC236}">
                <a16:creationId xmlns:a16="http://schemas.microsoft.com/office/drawing/2014/main" id="{9F70EB1F-E2BE-4E45-8DEF-8F74C52000D1}"/>
              </a:ext>
            </a:extLst>
          </p:cNvPr>
          <p:cNvSpPr>
            <a:spLocks/>
          </p:cNvSpPr>
          <p:nvPr/>
        </p:nvSpPr>
        <p:spPr bwMode="auto">
          <a:xfrm>
            <a:off x="1540872" y="4272450"/>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19" name="Freeform 26">
            <a:extLst>
              <a:ext uri="{FF2B5EF4-FFF2-40B4-BE49-F238E27FC236}">
                <a16:creationId xmlns:a16="http://schemas.microsoft.com/office/drawing/2014/main" id="{4B440270-7B86-4C9C-9646-D389308AF5BA}"/>
              </a:ext>
            </a:extLst>
          </p:cNvPr>
          <p:cNvSpPr>
            <a:spLocks/>
          </p:cNvSpPr>
          <p:nvPr/>
        </p:nvSpPr>
        <p:spPr bwMode="auto">
          <a:xfrm>
            <a:off x="2406059" y="4356587"/>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0" name="Freeform 27">
            <a:extLst>
              <a:ext uri="{FF2B5EF4-FFF2-40B4-BE49-F238E27FC236}">
                <a16:creationId xmlns:a16="http://schemas.microsoft.com/office/drawing/2014/main" id="{CC6A95A4-07A5-4634-B0D7-05DB4804DC14}"/>
              </a:ext>
            </a:extLst>
          </p:cNvPr>
          <p:cNvSpPr>
            <a:spLocks/>
          </p:cNvSpPr>
          <p:nvPr/>
        </p:nvSpPr>
        <p:spPr bwMode="auto">
          <a:xfrm>
            <a:off x="2826747" y="4521687"/>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567CB4"/>
          </a:solidFill>
          <a:ln w="12701">
            <a:solidFill>
              <a:srgbClr val="000000"/>
            </a:solidFill>
            <a:round/>
            <a:headEnd/>
            <a:tailEnd/>
          </a:ln>
        </p:spPr>
        <p:txBody>
          <a:bodyPr/>
          <a:lstStyle/>
          <a:p>
            <a:endParaRPr lang="en-US">
              <a:solidFill>
                <a:schemeClr val="bg1"/>
              </a:solidFill>
            </a:endParaRPr>
          </a:p>
        </p:txBody>
      </p:sp>
      <p:sp>
        <p:nvSpPr>
          <p:cNvPr id="21" name="Freeform 28">
            <a:extLst>
              <a:ext uri="{FF2B5EF4-FFF2-40B4-BE49-F238E27FC236}">
                <a16:creationId xmlns:a16="http://schemas.microsoft.com/office/drawing/2014/main" id="{6D3A1223-BEC4-4646-AC5C-E8D27946C5B9}"/>
              </a:ext>
            </a:extLst>
          </p:cNvPr>
          <p:cNvSpPr>
            <a:spLocks/>
          </p:cNvSpPr>
          <p:nvPr/>
        </p:nvSpPr>
        <p:spPr bwMode="auto">
          <a:xfrm>
            <a:off x="3388722" y="1910250"/>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2" name="Freeform 29">
            <a:extLst>
              <a:ext uri="{FF2B5EF4-FFF2-40B4-BE49-F238E27FC236}">
                <a16:creationId xmlns:a16="http://schemas.microsoft.com/office/drawing/2014/main" id="{22DDD37B-EBC4-47D9-89D4-3888E128E332}"/>
              </a:ext>
            </a:extLst>
          </p:cNvPr>
          <p:cNvSpPr>
            <a:spLocks/>
          </p:cNvSpPr>
          <p:nvPr/>
        </p:nvSpPr>
        <p:spPr bwMode="auto">
          <a:xfrm>
            <a:off x="3363322" y="2534137"/>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3" name="Freeform 30">
            <a:extLst>
              <a:ext uri="{FF2B5EF4-FFF2-40B4-BE49-F238E27FC236}">
                <a16:creationId xmlns:a16="http://schemas.microsoft.com/office/drawing/2014/main" id="{E352B792-7706-49DD-AB95-1CB3279D83FC}"/>
              </a:ext>
            </a:extLst>
          </p:cNvPr>
          <p:cNvSpPr>
            <a:spLocks/>
          </p:cNvSpPr>
          <p:nvPr/>
        </p:nvSpPr>
        <p:spPr bwMode="auto">
          <a:xfrm>
            <a:off x="3345859" y="3162787"/>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4" name="Freeform 31">
            <a:extLst>
              <a:ext uri="{FF2B5EF4-FFF2-40B4-BE49-F238E27FC236}">
                <a16:creationId xmlns:a16="http://schemas.microsoft.com/office/drawing/2014/main" id="{E6E3F5A2-B4AC-45CB-A11A-9A87457EAEA2}"/>
              </a:ext>
            </a:extLst>
          </p:cNvPr>
          <p:cNvSpPr>
            <a:spLocks/>
          </p:cNvSpPr>
          <p:nvPr/>
        </p:nvSpPr>
        <p:spPr bwMode="auto">
          <a:xfrm>
            <a:off x="3618909" y="3770800"/>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25" name="Freeform 32">
            <a:extLst>
              <a:ext uri="{FF2B5EF4-FFF2-40B4-BE49-F238E27FC236}">
                <a16:creationId xmlns:a16="http://schemas.microsoft.com/office/drawing/2014/main" id="{A5928AFA-B30B-4DCC-808D-F643089C074D}"/>
              </a:ext>
            </a:extLst>
          </p:cNvPr>
          <p:cNvSpPr>
            <a:spLocks/>
          </p:cNvSpPr>
          <p:nvPr/>
        </p:nvSpPr>
        <p:spPr bwMode="auto">
          <a:xfrm>
            <a:off x="3447459" y="4401037"/>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6" name="Freeform 33">
            <a:extLst>
              <a:ext uri="{FF2B5EF4-FFF2-40B4-BE49-F238E27FC236}">
                <a16:creationId xmlns:a16="http://schemas.microsoft.com/office/drawing/2014/main" id="{3292F9E3-096F-406F-A572-68C468C8F123}"/>
              </a:ext>
            </a:extLst>
          </p:cNvPr>
          <p:cNvSpPr>
            <a:spLocks/>
          </p:cNvSpPr>
          <p:nvPr/>
        </p:nvSpPr>
        <p:spPr bwMode="auto">
          <a:xfrm>
            <a:off x="4768259" y="4408975"/>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7" name="Freeform 34">
            <a:extLst>
              <a:ext uri="{FF2B5EF4-FFF2-40B4-BE49-F238E27FC236}">
                <a16:creationId xmlns:a16="http://schemas.microsoft.com/office/drawing/2014/main" id="{01DC2E81-FBED-4698-8D5D-D9D67727FCE6}"/>
              </a:ext>
            </a:extLst>
          </p:cNvPr>
          <p:cNvSpPr>
            <a:spLocks/>
          </p:cNvSpPr>
          <p:nvPr/>
        </p:nvSpPr>
        <p:spPr bwMode="auto">
          <a:xfrm>
            <a:off x="4855572" y="5150337"/>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28" name="Freeform 35">
            <a:extLst>
              <a:ext uri="{FF2B5EF4-FFF2-40B4-BE49-F238E27FC236}">
                <a16:creationId xmlns:a16="http://schemas.microsoft.com/office/drawing/2014/main" id="{1B91CA64-A53A-4F6D-9F0E-8B4FFC3A3F8B}"/>
              </a:ext>
            </a:extLst>
          </p:cNvPr>
          <p:cNvSpPr>
            <a:spLocks/>
          </p:cNvSpPr>
          <p:nvPr/>
        </p:nvSpPr>
        <p:spPr bwMode="auto">
          <a:xfrm>
            <a:off x="4252322" y="1834050"/>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29" name="Freeform 36">
            <a:extLst>
              <a:ext uri="{FF2B5EF4-FFF2-40B4-BE49-F238E27FC236}">
                <a16:creationId xmlns:a16="http://schemas.microsoft.com/office/drawing/2014/main" id="{C51CF50B-E085-43AE-97FE-D2835AB9BE85}"/>
              </a:ext>
            </a:extLst>
          </p:cNvPr>
          <p:cNvSpPr>
            <a:spLocks/>
          </p:cNvSpPr>
          <p:nvPr/>
        </p:nvSpPr>
        <p:spPr bwMode="auto">
          <a:xfrm>
            <a:off x="4911134" y="2253150"/>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chemeClr val="bg1">
              <a:lumMod val="85000"/>
            </a:schemeClr>
          </a:solidFill>
          <a:ln w="12701">
            <a:solidFill>
              <a:srgbClr val="000000"/>
            </a:solidFill>
            <a:round/>
            <a:headEnd/>
            <a:tailEnd/>
          </a:ln>
        </p:spPr>
        <p:txBody>
          <a:bodyPr/>
          <a:lstStyle/>
          <a:p>
            <a:endParaRPr lang="en-US" sz="1000">
              <a:solidFill>
                <a:schemeClr val="bg1"/>
              </a:solidFill>
            </a:endParaRPr>
          </a:p>
        </p:txBody>
      </p:sp>
      <p:sp>
        <p:nvSpPr>
          <p:cNvPr id="30" name="Freeform 37">
            <a:extLst>
              <a:ext uri="{FF2B5EF4-FFF2-40B4-BE49-F238E27FC236}">
                <a16:creationId xmlns:a16="http://schemas.microsoft.com/office/drawing/2014/main" id="{8722DD28-97AC-49D8-9CA5-383057FBF29D}"/>
              </a:ext>
            </a:extLst>
          </p:cNvPr>
          <p:cNvSpPr>
            <a:spLocks/>
          </p:cNvSpPr>
          <p:nvPr/>
        </p:nvSpPr>
        <p:spPr bwMode="auto">
          <a:xfrm>
            <a:off x="4423772" y="3016737"/>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1" name="Freeform 38">
            <a:extLst>
              <a:ext uri="{FF2B5EF4-FFF2-40B4-BE49-F238E27FC236}">
                <a16:creationId xmlns:a16="http://schemas.microsoft.com/office/drawing/2014/main" id="{F786E093-2E44-4D0F-B5F6-867CED474A15}"/>
              </a:ext>
            </a:extLst>
          </p:cNvPr>
          <p:cNvSpPr>
            <a:spLocks/>
          </p:cNvSpPr>
          <p:nvPr/>
        </p:nvSpPr>
        <p:spPr bwMode="auto">
          <a:xfrm>
            <a:off x="5211172" y="2115037"/>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2" name="Freeform 39">
            <a:extLst>
              <a:ext uri="{FF2B5EF4-FFF2-40B4-BE49-F238E27FC236}">
                <a16:creationId xmlns:a16="http://schemas.microsoft.com/office/drawing/2014/main" id="{FD3C32CE-1741-441E-B254-7701BB7BCB77}"/>
              </a:ext>
            </a:extLst>
          </p:cNvPr>
          <p:cNvSpPr>
            <a:spLocks/>
          </p:cNvSpPr>
          <p:nvPr/>
        </p:nvSpPr>
        <p:spPr bwMode="auto">
          <a:xfrm>
            <a:off x="5785847" y="2388087"/>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33" name="Freeform 40">
            <a:extLst>
              <a:ext uri="{FF2B5EF4-FFF2-40B4-BE49-F238E27FC236}">
                <a16:creationId xmlns:a16="http://schemas.microsoft.com/office/drawing/2014/main" id="{3DCFCCB3-1E76-4DFD-8251-E6BED6D7F168}"/>
              </a:ext>
            </a:extLst>
          </p:cNvPr>
          <p:cNvSpPr>
            <a:spLocks/>
          </p:cNvSpPr>
          <p:nvPr/>
        </p:nvSpPr>
        <p:spPr bwMode="auto">
          <a:xfrm>
            <a:off x="5139734" y="3150087"/>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34" name="Freeform 41">
            <a:extLst>
              <a:ext uri="{FF2B5EF4-FFF2-40B4-BE49-F238E27FC236}">
                <a16:creationId xmlns:a16="http://schemas.microsoft.com/office/drawing/2014/main" id="{F0FCF8C7-DAD5-4A0B-916D-F005FED2E579}"/>
              </a:ext>
            </a:extLst>
          </p:cNvPr>
          <p:cNvSpPr>
            <a:spLocks/>
          </p:cNvSpPr>
          <p:nvPr/>
        </p:nvSpPr>
        <p:spPr bwMode="auto">
          <a:xfrm>
            <a:off x="4569822" y="3610462"/>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35" name="Freeform 42">
            <a:extLst>
              <a:ext uri="{FF2B5EF4-FFF2-40B4-BE49-F238E27FC236}">
                <a16:creationId xmlns:a16="http://schemas.microsoft.com/office/drawing/2014/main" id="{AACA9910-AA43-45CF-9C26-9F45F3B567CA}"/>
              </a:ext>
            </a:extLst>
          </p:cNvPr>
          <p:cNvSpPr>
            <a:spLocks/>
          </p:cNvSpPr>
          <p:nvPr/>
        </p:nvSpPr>
        <p:spPr bwMode="auto">
          <a:xfrm>
            <a:off x="5684247" y="3231050"/>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36" name="Freeform 43">
            <a:extLst>
              <a:ext uri="{FF2B5EF4-FFF2-40B4-BE49-F238E27FC236}">
                <a16:creationId xmlns:a16="http://schemas.microsoft.com/office/drawing/2014/main" id="{4A334042-DD8C-4DCB-8FFE-348B031C5281}"/>
              </a:ext>
            </a:extLst>
          </p:cNvPr>
          <p:cNvSpPr>
            <a:spLocks/>
          </p:cNvSpPr>
          <p:nvPr/>
        </p:nvSpPr>
        <p:spPr bwMode="auto">
          <a:xfrm>
            <a:off x="6071597" y="3053250"/>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37" name="Freeform 44">
            <a:extLst>
              <a:ext uri="{FF2B5EF4-FFF2-40B4-BE49-F238E27FC236}">
                <a16:creationId xmlns:a16="http://schemas.microsoft.com/office/drawing/2014/main" id="{E0B8182C-5664-44BF-97BA-DAD6B5A98087}"/>
              </a:ext>
            </a:extLst>
          </p:cNvPr>
          <p:cNvSpPr>
            <a:spLocks/>
          </p:cNvSpPr>
          <p:nvPr/>
        </p:nvSpPr>
        <p:spPr bwMode="auto">
          <a:xfrm>
            <a:off x="5503272" y="3767625"/>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38" name="Freeform 45">
            <a:extLst>
              <a:ext uri="{FF2B5EF4-FFF2-40B4-BE49-F238E27FC236}">
                <a16:creationId xmlns:a16="http://schemas.microsoft.com/office/drawing/2014/main" id="{6FF32DDC-820A-44CE-81B1-CA71C3C8EDFC}"/>
              </a:ext>
            </a:extLst>
          </p:cNvPr>
          <p:cNvSpPr>
            <a:spLocks/>
          </p:cNvSpPr>
          <p:nvPr/>
        </p:nvSpPr>
        <p:spPr bwMode="auto">
          <a:xfrm>
            <a:off x="5427072" y="4204187"/>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rgbClr val="567CB4"/>
          </a:solidFill>
          <a:ln w="12701">
            <a:solidFill>
              <a:srgbClr val="000000"/>
            </a:solidFill>
            <a:round/>
            <a:headEnd/>
            <a:tailEnd/>
          </a:ln>
        </p:spPr>
        <p:txBody>
          <a:bodyPr anchor="ctr"/>
          <a:lstStyle/>
          <a:p>
            <a:pPr algn="ctr">
              <a:defRPr/>
            </a:pPr>
            <a:r>
              <a:rPr lang="en-US" sz="1000" b="1" dirty="0">
                <a:solidFill>
                  <a:schemeClr val="bg1"/>
                </a:solidFill>
                <a:cs typeface="Arial" pitchFamily="34" charset="0"/>
              </a:rPr>
              <a:t>TN</a:t>
            </a:r>
          </a:p>
        </p:txBody>
      </p:sp>
      <p:sp>
        <p:nvSpPr>
          <p:cNvPr id="39" name="Freeform 46">
            <a:extLst>
              <a:ext uri="{FF2B5EF4-FFF2-40B4-BE49-F238E27FC236}">
                <a16:creationId xmlns:a16="http://schemas.microsoft.com/office/drawing/2014/main" id="{759D923E-2D68-48FE-9BC4-9C161B06CD2E}"/>
              </a:ext>
            </a:extLst>
          </p:cNvPr>
          <p:cNvSpPr>
            <a:spLocks/>
          </p:cNvSpPr>
          <p:nvPr/>
        </p:nvSpPr>
        <p:spPr bwMode="auto">
          <a:xfrm>
            <a:off x="5295309" y="4693137"/>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0" name="Freeform 47">
            <a:extLst>
              <a:ext uri="{FF2B5EF4-FFF2-40B4-BE49-F238E27FC236}">
                <a16:creationId xmlns:a16="http://schemas.microsoft.com/office/drawing/2014/main" id="{283952BE-3F5B-4098-9181-1F60112FC918}"/>
              </a:ext>
            </a:extLst>
          </p:cNvPr>
          <p:cNvSpPr>
            <a:spLocks/>
          </p:cNvSpPr>
          <p:nvPr/>
        </p:nvSpPr>
        <p:spPr bwMode="auto">
          <a:xfrm>
            <a:off x="5798547" y="4616937"/>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1" name="Freeform 48">
            <a:extLst>
              <a:ext uri="{FF2B5EF4-FFF2-40B4-BE49-F238E27FC236}">
                <a16:creationId xmlns:a16="http://schemas.microsoft.com/office/drawing/2014/main" id="{3975CB89-DAAB-4B36-AB5C-2CE82588841B}"/>
              </a:ext>
            </a:extLst>
          </p:cNvPr>
          <p:cNvSpPr>
            <a:spLocks/>
          </p:cNvSpPr>
          <p:nvPr/>
        </p:nvSpPr>
        <p:spPr bwMode="auto">
          <a:xfrm>
            <a:off x="6189072" y="4574075"/>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42" name="Freeform 49">
            <a:extLst>
              <a:ext uri="{FF2B5EF4-FFF2-40B4-BE49-F238E27FC236}">
                <a16:creationId xmlns:a16="http://schemas.microsoft.com/office/drawing/2014/main" id="{42B44C36-3067-4027-A35F-E00DF582F36A}"/>
              </a:ext>
            </a:extLst>
          </p:cNvPr>
          <p:cNvSpPr>
            <a:spLocks/>
          </p:cNvSpPr>
          <p:nvPr/>
        </p:nvSpPr>
        <p:spPr bwMode="auto">
          <a:xfrm>
            <a:off x="6538322" y="4447075"/>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3" name="Freeform 50">
            <a:extLst>
              <a:ext uri="{FF2B5EF4-FFF2-40B4-BE49-F238E27FC236}">
                <a16:creationId xmlns:a16="http://schemas.microsoft.com/office/drawing/2014/main" id="{B9F3A1DF-DBFB-4CF5-82EE-4A0DDBCEA020}"/>
              </a:ext>
            </a:extLst>
          </p:cNvPr>
          <p:cNvSpPr>
            <a:spLocks/>
          </p:cNvSpPr>
          <p:nvPr/>
        </p:nvSpPr>
        <p:spPr bwMode="auto">
          <a:xfrm>
            <a:off x="6000159" y="5367825"/>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44" name="Freeform 51">
            <a:extLst>
              <a:ext uri="{FF2B5EF4-FFF2-40B4-BE49-F238E27FC236}">
                <a16:creationId xmlns:a16="http://schemas.microsoft.com/office/drawing/2014/main" id="{5D2497D1-6FB2-460A-A665-5790E470A07D}"/>
              </a:ext>
            </a:extLst>
          </p:cNvPr>
          <p:cNvSpPr>
            <a:spLocks/>
          </p:cNvSpPr>
          <p:nvPr/>
        </p:nvSpPr>
        <p:spPr bwMode="auto">
          <a:xfrm>
            <a:off x="6389097" y="4005750"/>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45" name="Freeform 53">
            <a:extLst>
              <a:ext uri="{FF2B5EF4-FFF2-40B4-BE49-F238E27FC236}">
                <a16:creationId xmlns:a16="http://schemas.microsoft.com/office/drawing/2014/main" id="{C65A011F-FDDF-4C2E-B189-84AC1E577E3D}"/>
              </a:ext>
            </a:extLst>
          </p:cNvPr>
          <p:cNvSpPr>
            <a:spLocks/>
          </p:cNvSpPr>
          <p:nvPr/>
        </p:nvSpPr>
        <p:spPr bwMode="auto">
          <a:xfrm>
            <a:off x="6522447" y="3346937"/>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6" name="Freeform 54">
            <a:extLst>
              <a:ext uri="{FF2B5EF4-FFF2-40B4-BE49-F238E27FC236}">
                <a16:creationId xmlns:a16="http://schemas.microsoft.com/office/drawing/2014/main" id="{5EFA5DEC-307A-4D7D-A8D7-549352E1B190}"/>
              </a:ext>
            </a:extLst>
          </p:cNvPr>
          <p:cNvSpPr>
            <a:spLocks/>
          </p:cNvSpPr>
          <p:nvPr/>
        </p:nvSpPr>
        <p:spPr bwMode="auto">
          <a:xfrm>
            <a:off x="7444784" y="3359637"/>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47" name="Freeform 55">
            <a:extLst>
              <a:ext uri="{FF2B5EF4-FFF2-40B4-BE49-F238E27FC236}">
                <a16:creationId xmlns:a16="http://schemas.microsoft.com/office/drawing/2014/main" id="{7051907D-E8FF-45DC-9031-699D42A0F1B2}"/>
              </a:ext>
            </a:extLst>
          </p:cNvPr>
          <p:cNvSpPr>
            <a:spLocks/>
          </p:cNvSpPr>
          <p:nvPr/>
        </p:nvSpPr>
        <p:spPr bwMode="auto">
          <a:xfrm>
            <a:off x="6666909" y="2880212"/>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48" name="Freeform 56">
            <a:extLst>
              <a:ext uri="{FF2B5EF4-FFF2-40B4-BE49-F238E27FC236}">
                <a16:creationId xmlns:a16="http://schemas.microsoft.com/office/drawing/2014/main" id="{BA66CC79-0EBD-49BA-8850-DF9C65D5E3A5}"/>
              </a:ext>
            </a:extLst>
          </p:cNvPr>
          <p:cNvSpPr>
            <a:spLocks/>
          </p:cNvSpPr>
          <p:nvPr/>
        </p:nvSpPr>
        <p:spPr bwMode="auto">
          <a:xfrm>
            <a:off x="7460659" y="2951650"/>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49" name="Freeform 57">
            <a:extLst>
              <a:ext uri="{FF2B5EF4-FFF2-40B4-BE49-F238E27FC236}">
                <a16:creationId xmlns:a16="http://schemas.microsoft.com/office/drawing/2014/main" id="{DAF69737-EBF5-4C2D-8B6E-7BDA4877E55C}"/>
              </a:ext>
            </a:extLst>
          </p:cNvPr>
          <p:cNvSpPr>
            <a:spLocks/>
          </p:cNvSpPr>
          <p:nvPr/>
        </p:nvSpPr>
        <p:spPr bwMode="auto">
          <a:xfrm>
            <a:off x="6739934" y="2181712"/>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50" name="Freeform 59">
            <a:extLst>
              <a:ext uri="{FF2B5EF4-FFF2-40B4-BE49-F238E27FC236}">
                <a16:creationId xmlns:a16="http://schemas.microsoft.com/office/drawing/2014/main" id="{C86C1E5A-049B-44F1-9C82-59ADD6123D29}"/>
              </a:ext>
            </a:extLst>
          </p:cNvPr>
          <p:cNvSpPr>
            <a:spLocks/>
          </p:cNvSpPr>
          <p:nvPr/>
        </p:nvSpPr>
        <p:spPr bwMode="auto">
          <a:xfrm>
            <a:off x="7622584" y="2534137"/>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51" name="Freeform 60">
            <a:extLst>
              <a:ext uri="{FF2B5EF4-FFF2-40B4-BE49-F238E27FC236}">
                <a16:creationId xmlns:a16="http://schemas.microsoft.com/office/drawing/2014/main" id="{4E127488-EF33-4320-82AD-802239ECE5E6}"/>
              </a:ext>
            </a:extLst>
          </p:cNvPr>
          <p:cNvSpPr>
            <a:spLocks/>
          </p:cNvSpPr>
          <p:nvPr/>
        </p:nvSpPr>
        <p:spPr bwMode="auto">
          <a:xfrm>
            <a:off x="7641634" y="2737337"/>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rgbClr val="567CB4"/>
          </a:solidFill>
          <a:ln w="12701">
            <a:solidFill>
              <a:srgbClr val="000000"/>
            </a:solidFill>
            <a:round/>
            <a:headEnd/>
            <a:tailEnd/>
          </a:ln>
        </p:spPr>
        <p:txBody>
          <a:bodyPr/>
          <a:lstStyle/>
          <a:p>
            <a:endParaRPr lang="en-US" sz="1000">
              <a:solidFill>
                <a:schemeClr val="bg1"/>
              </a:solidFill>
            </a:endParaRPr>
          </a:p>
        </p:txBody>
      </p:sp>
      <p:sp>
        <p:nvSpPr>
          <p:cNvPr id="52" name="Freeform 61">
            <a:extLst>
              <a:ext uri="{FF2B5EF4-FFF2-40B4-BE49-F238E27FC236}">
                <a16:creationId xmlns:a16="http://schemas.microsoft.com/office/drawing/2014/main" id="{93D6A0AD-6D7C-4404-95D3-ED579D4DAF14}"/>
              </a:ext>
            </a:extLst>
          </p:cNvPr>
          <p:cNvSpPr>
            <a:spLocks/>
          </p:cNvSpPr>
          <p:nvPr/>
        </p:nvSpPr>
        <p:spPr bwMode="auto">
          <a:xfrm>
            <a:off x="7689259" y="2896087"/>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endParaRPr>
          </a:p>
        </p:txBody>
      </p:sp>
      <p:sp>
        <p:nvSpPr>
          <p:cNvPr id="53" name="Freeform 62">
            <a:extLst>
              <a:ext uri="{FF2B5EF4-FFF2-40B4-BE49-F238E27FC236}">
                <a16:creationId xmlns:a16="http://schemas.microsoft.com/office/drawing/2014/main" id="{3F7399ED-E798-4B31-AF67-DEDE295359D9}"/>
              </a:ext>
            </a:extLst>
          </p:cNvPr>
          <p:cNvSpPr>
            <a:spLocks/>
          </p:cNvSpPr>
          <p:nvPr/>
        </p:nvSpPr>
        <p:spPr bwMode="auto">
          <a:xfrm>
            <a:off x="7687672" y="2037250"/>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chemeClr val="bg1">
              <a:lumMod val="85000"/>
            </a:schemeClr>
          </a:solidFill>
          <a:ln w="12701">
            <a:solidFill>
              <a:srgbClr val="000000"/>
            </a:solidFill>
            <a:round/>
            <a:headEnd/>
            <a:tailEnd/>
          </a:ln>
        </p:spPr>
        <p:txBody>
          <a:bodyPr/>
          <a:lstStyle/>
          <a:p>
            <a:pPr>
              <a:defRPr/>
            </a:pPr>
            <a:endParaRPr lang="en-US" sz="1000">
              <a:solidFill>
                <a:schemeClr val="bg1"/>
              </a:solidFill>
              <a:ea typeface="ＭＳ Ｐゴシック" pitchFamily="34" charset="-128"/>
              <a:cs typeface="Arial" pitchFamily="34" charset="0"/>
            </a:endParaRPr>
          </a:p>
        </p:txBody>
      </p:sp>
      <p:sp>
        <p:nvSpPr>
          <p:cNvPr id="54" name="Freeform 63">
            <a:extLst>
              <a:ext uri="{FF2B5EF4-FFF2-40B4-BE49-F238E27FC236}">
                <a16:creationId xmlns:a16="http://schemas.microsoft.com/office/drawing/2014/main" id="{074517F7-34E2-4220-9992-0AFF058026CD}"/>
              </a:ext>
            </a:extLst>
          </p:cNvPr>
          <p:cNvSpPr>
            <a:spLocks/>
          </p:cNvSpPr>
          <p:nvPr/>
        </p:nvSpPr>
        <p:spPr bwMode="auto">
          <a:xfrm>
            <a:off x="7876584" y="2707175"/>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rgbClr val="567CB4"/>
          </a:solidFill>
          <a:ln w="12701">
            <a:solidFill>
              <a:srgbClr val="000000"/>
            </a:solidFill>
            <a:round/>
            <a:headEnd/>
            <a:tailEnd/>
          </a:ln>
        </p:spPr>
        <p:txBody>
          <a:bodyPr/>
          <a:lstStyle/>
          <a:p>
            <a:pPr>
              <a:defRPr/>
            </a:pPr>
            <a:endParaRPr lang="en-US" sz="1000">
              <a:solidFill>
                <a:schemeClr val="bg1"/>
              </a:solidFill>
              <a:cs typeface="Arial" pitchFamily="34" charset="0"/>
            </a:endParaRPr>
          </a:p>
        </p:txBody>
      </p:sp>
      <p:sp>
        <p:nvSpPr>
          <p:cNvPr id="55" name="Text Box 134">
            <a:extLst>
              <a:ext uri="{FF2B5EF4-FFF2-40B4-BE49-F238E27FC236}">
                <a16:creationId xmlns:a16="http://schemas.microsoft.com/office/drawing/2014/main" id="{7C7BDE1E-0131-4F7F-B73D-FC14D5EABFFB}"/>
              </a:ext>
            </a:extLst>
          </p:cNvPr>
          <p:cNvSpPr txBox="1">
            <a:spLocks noChangeArrowheads="1"/>
          </p:cNvSpPr>
          <p:nvPr/>
        </p:nvSpPr>
        <p:spPr bwMode="auto">
          <a:xfrm>
            <a:off x="997947" y="18213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WA</a:t>
            </a:r>
          </a:p>
        </p:txBody>
      </p:sp>
      <p:sp>
        <p:nvSpPr>
          <p:cNvPr id="56" name="Text Box 135">
            <a:extLst>
              <a:ext uri="{FF2B5EF4-FFF2-40B4-BE49-F238E27FC236}">
                <a16:creationId xmlns:a16="http://schemas.microsoft.com/office/drawing/2014/main" id="{CBD7F893-5372-4C62-9D65-34FA69B30D6B}"/>
              </a:ext>
            </a:extLst>
          </p:cNvPr>
          <p:cNvSpPr txBox="1">
            <a:spLocks noChangeArrowheads="1"/>
          </p:cNvSpPr>
          <p:nvPr/>
        </p:nvSpPr>
        <p:spPr bwMode="auto">
          <a:xfrm>
            <a:off x="769347" y="25071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OR</a:t>
            </a:r>
          </a:p>
        </p:txBody>
      </p:sp>
      <p:sp>
        <p:nvSpPr>
          <p:cNvPr id="57" name="Text Box 136">
            <a:extLst>
              <a:ext uri="{FF2B5EF4-FFF2-40B4-BE49-F238E27FC236}">
                <a16:creationId xmlns:a16="http://schemas.microsoft.com/office/drawing/2014/main" id="{4723FE2C-28A1-47A9-8746-3EE4F81B9DFD}"/>
              </a:ext>
            </a:extLst>
          </p:cNvPr>
          <p:cNvSpPr txBox="1">
            <a:spLocks noChangeArrowheads="1"/>
          </p:cNvSpPr>
          <p:nvPr/>
        </p:nvSpPr>
        <p:spPr bwMode="auto">
          <a:xfrm>
            <a:off x="2369547" y="20499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MT</a:t>
            </a:r>
          </a:p>
        </p:txBody>
      </p:sp>
      <p:sp>
        <p:nvSpPr>
          <p:cNvPr id="58" name="Text Box 137">
            <a:extLst>
              <a:ext uri="{FF2B5EF4-FFF2-40B4-BE49-F238E27FC236}">
                <a16:creationId xmlns:a16="http://schemas.microsoft.com/office/drawing/2014/main" id="{0BB767D8-38B1-4483-A510-1A9293815ECB}"/>
              </a:ext>
            </a:extLst>
          </p:cNvPr>
          <p:cNvSpPr txBox="1">
            <a:spLocks noChangeArrowheads="1"/>
          </p:cNvSpPr>
          <p:nvPr/>
        </p:nvSpPr>
        <p:spPr bwMode="auto">
          <a:xfrm>
            <a:off x="1728197" y="2741306"/>
            <a:ext cx="609600" cy="369887"/>
          </a:xfrm>
          <a:prstGeom prst="rect">
            <a:avLst/>
          </a:prstGeom>
          <a:noFill/>
          <a:ln>
            <a:noFill/>
          </a:ln>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ts val="100"/>
              </a:spcBef>
            </a:pPr>
            <a:r>
              <a:rPr lang="en-US" altLang="en-US" sz="1000" b="1" dirty="0"/>
              <a:t>ID</a:t>
            </a:r>
          </a:p>
        </p:txBody>
      </p:sp>
      <p:sp>
        <p:nvSpPr>
          <p:cNvPr id="59" name="Text Box 138">
            <a:extLst>
              <a:ext uri="{FF2B5EF4-FFF2-40B4-BE49-F238E27FC236}">
                <a16:creationId xmlns:a16="http://schemas.microsoft.com/office/drawing/2014/main" id="{61575E81-816B-4DD9-A642-D9AE17D2300A}"/>
              </a:ext>
            </a:extLst>
          </p:cNvPr>
          <p:cNvSpPr txBox="1">
            <a:spLocks noChangeArrowheads="1"/>
          </p:cNvSpPr>
          <p:nvPr/>
        </p:nvSpPr>
        <p:spPr bwMode="auto">
          <a:xfrm>
            <a:off x="2521947" y="2964350"/>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dirty="0">
                <a:ea typeface="ＭＳ Ｐゴシック" pitchFamily="34" charset="-128"/>
                <a:cs typeface="Arial" pitchFamily="34" charset="0"/>
              </a:rPr>
              <a:t>WY</a:t>
            </a:r>
          </a:p>
        </p:txBody>
      </p:sp>
      <p:sp>
        <p:nvSpPr>
          <p:cNvPr id="60" name="Text Box 139">
            <a:extLst>
              <a:ext uri="{FF2B5EF4-FFF2-40B4-BE49-F238E27FC236}">
                <a16:creationId xmlns:a16="http://schemas.microsoft.com/office/drawing/2014/main" id="{4C9B6207-440A-4E34-9E5F-E9D3D55AA53B}"/>
              </a:ext>
            </a:extLst>
          </p:cNvPr>
          <p:cNvSpPr txBox="1">
            <a:spLocks noChangeArrowheads="1"/>
          </p:cNvSpPr>
          <p:nvPr/>
        </p:nvSpPr>
        <p:spPr bwMode="auto">
          <a:xfrm>
            <a:off x="1912347" y="36501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UT</a:t>
            </a:r>
          </a:p>
        </p:txBody>
      </p:sp>
      <p:sp>
        <p:nvSpPr>
          <p:cNvPr id="61" name="Text Box 141">
            <a:extLst>
              <a:ext uri="{FF2B5EF4-FFF2-40B4-BE49-F238E27FC236}">
                <a16:creationId xmlns:a16="http://schemas.microsoft.com/office/drawing/2014/main" id="{27EE201C-FC41-4757-99C9-EE665298F3B5}"/>
              </a:ext>
            </a:extLst>
          </p:cNvPr>
          <p:cNvSpPr txBox="1">
            <a:spLocks noChangeArrowheads="1"/>
          </p:cNvSpPr>
          <p:nvPr/>
        </p:nvSpPr>
        <p:spPr bwMode="auto">
          <a:xfrm>
            <a:off x="616947" y="404826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CA</a:t>
            </a:r>
          </a:p>
        </p:txBody>
      </p:sp>
      <p:sp>
        <p:nvSpPr>
          <p:cNvPr id="62" name="Text Box 142">
            <a:extLst>
              <a:ext uri="{FF2B5EF4-FFF2-40B4-BE49-F238E27FC236}">
                <a16:creationId xmlns:a16="http://schemas.microsoft.com/office/drawing/2014/main" id="{49701CAE-DBE0-47A3-B961-13E221E74884}"/>
              </a:ext>
            </a:extLst>
          </p:cNvPr>
          <p:cNvSpPr txBox="1">
            <a:spLocks noChangeArrowheads="1"/>
          </p:cNvSpPr>
          <p:nvPr/>
        </p:nvSpPr>
        <p:spPr bwMode="auto">
          <a:xfrm>
            <a:off x="1150347" y="35739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NV</a:t>
            </a:r>
          </a:p>
        </p:txBody>
      </p:sp>
      <p:sp>
        <p:nvSpPr>
          <p:cNvPr id="63" name="Text Box 143">
            <a:extLst>
              <a:ext uri="{FF2B5EF4-FFF2-40B4-BE49-F238E27FC236}">
                <a16:creationId xmlns:a16="http://schemas.microsoft.com/office/drawing/2014/main" id="{45A8D9C6-C434-4CAA-83FE-44453D693115}"/>
              </a:ext>
            </a:extLst>
          </p:cNvPr>
          <p:cNvSpPr txBox="1">
            <a:spLocks noChangeArrowheads="1"/>
          </p:cNvSpPr>
          <p:nvPr/>
        </p:nvSpPr>
        <p:spPr bwMode="auto">
          <a:xfrm>
            <a:off x="1799244" y="468425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AZ</a:t>
            </a:r>
          </a:p>
        </p:txBody>
      </p:sp>
      <p:sp>
        <p:nvSpPr>
          <p:cNvPr id="64" name="Text Box 145">
            <a:extLst>
              <a:ext uri="{FF2B5EF4-FFF2-40B4-BE49-F238E27FC236}">
                <a16:creationId xmlns:a16="http://schemas.microsoft.com/office/drawing/2014/main" id="{E9FF5E24-67B8-412A-B8B0-AD217F347266}"/>
              </a:ext>
            </a:extLst>
          </p:cNvPr>
          <p:cNvSpPr txBox="1">
            <a:spLocks noChangeArrowheads="1"/>
          </p:cNvSpPr>
          <p:nvPr/>
        </p:nvSpPr>
        <p:spPr bwMode="auto">
          <a:xfrm>
            <a:off x="2826747" y="38025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CO</a:t>
            </a:r>
          </a:p>
        </p:txBody>
      </p:sp>
      <p:sp>
        <p:nvSpPr>
          <p:cNvPr id="65" name="Text Box 146">
            <a:extLst>
              <a:ext uri="{FF2B5EF4-FFF2-40B4-BE49-F238E27FC236}">
                <a16:creationId xmlns:a16="http://schemas.microsoft.com/office/drawing/2014/main" id="{DBCFE9C8-57AF-47C0-9FF0-7C593BD0B156}"/>
              </a:ext>
            </a:extLst>
          </p:cNvPr>
          <p:cNvSpPr txBox="1">
            <a:spLocks noChangeArrowheads="1"/>
          </p:cNvSpPr>
          <p:nvPr/>
        </p:nvSpPr>
        <p:spPr bwMode="auto">
          <a:xfrm>
            <a:off x="2767657" y="4716950"/>
            <a:ext cx="609600" cy="369887"/>
          </a:xfrm>
          <a:prstGeom prst="rect">
            <a:avLst/>
          </a:prstGeom>
          <a:noFill/>
          <a:ln w="9525">
            <a:noFill/>
            <a:miter lim="800000"/>
            <a:headEnd/>
            <a:tailEnd/>
          </a:ln>
        </p:spPr>
        <p:txBody>
          <a:bodyPr/>
          <a:lstStyle/>
          <a:p>
            <a:pPr>
              <a:spcBef>
                <a:spcPts val="100"/>
              </a:spcBef>
              <a:defRPr/>
            </a:pPr>
            <a:r>
              <a:rPr lang="en-US" sz="1000" b="1" dirty="0">
                <a:solidFill>
                  <a:schemeClr val="bg1"/>
                </a:solidFill>
                <a:ea typeface="ＭＳ Ｐゴシック" pitchFamily="34" charset="-128"/>
                <a:cs typeface="Arial" pitchFamily="34" charset="0"/>
              </a:rPr>
              <a:t>NM</a:t>
            </a:r>
          </a:p>
        </p:txBody>
      </p:sp>
      <p:sp>
        <p:nvSpPr>
          <p:cNvPr id="66" name="Text Box 147">
            <a:extLst>
              <a:ext uri="{FF2B5EF4-FFF2-40B4-BE49-F238E27FC236}">
                <a16:creationId xmlns:a16="http://schemas.microsoft.com/office/drawing/2014/main" id="{080DA84F-6F5C-4997-B4A6-A31F46989683}"/>
              </a:ext>
            </a:extLst>
          </p:cNvPr>
          <p:cNvSpPr txBox="1">
            <a:spLocks noChangeArrowheads="1"/>
          </p:cNvSpPr>
          <p:nvPr/>
        </p:nvSpPr>
        <p:spPr bwMode="auto">
          <a:xfrm>
            <a:off x="3817347" y="54789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TX</a:t>
            </a:r>
          </a:p>
        </p:txBody>
      </p:sp>
      <p:sp>
        <p:nvSpPr>
          <p:cNvPr id="67" name="Text Box 148">
            <a:extLst>
              <a:ext uri="{FF2B5EF4-FFF2-40B4-BE49-F238E27FC236}">
                <a16:creationId xmlns:a16="http://schemas.microsoft.com/office/drawing/2014/main" id="{4F31B35A-4B8E-44C5-BDD3-F2FB513FF0CB}"/>
              </a:ext>
            </a:extLst>
          </p:cNvPr>
          <p:cNvSpPr txBox="1">
            <a:spLocks noChangeArrowheads="1"/>
          </p:cNvSpPr>
          <p:nvPr/>
        </p:nvSpPr>
        <p:spPr bwMode="auto">
          <a:xfrm>
            <a:off x="4045947" y="45645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OK</a:t>
            </a:r>
          </a:p>
        </p:txBody>
      </p:sp>
      <p:sp>
        <p:nvSpPr>
          <p:cNvPr id="68" name="Text Box 149">
            <a:extLst>
              <a:ext uri="{FF2B5EF4-FFF2-40B4-BE49-F238E27FC236}">
                <a16:creationId xmlns:a16="http://schemas.microsoft.com/office/drawing/2014/main" id="{1DBE796A-9E02-4CDB-A1DD-DAF55FFDA691}"/>
              </a:ext>
            </a:extLst>
          </p:cNvPr>
          <p:cNvSpPr txBox="1">
            <a:spLocks noChangeArrowheads="1"/>
          </p:cNvSpPr>
          <p:nvPr/>
        </p:nvSpPr>
        <p:spPr bwMode="auto">
          <a:xfrm>
            <a:off x="4807947" y="532655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LA</a:t>
            </a:r>
          </a:p>
        </p:txBody>
      </p:sp>
      <p:sp>
        <p:nvSpPr>
          <p:cNvPr id="69" name="Text Box 150">
            <a:extLst>
              <a:ext uri="{FF2B5EF4-FFF2-40B4-BE49-F238E27FC236}">
                <a16:creationId xmlns:a16="http://schemas.microsoft.com/office/drawing/2014/main" id="{5A1BBE49-3B49-4844-80C5-DA7B1CE127A3}"/>
              </a:ext>
            </a:extLst>
          </p:cNvPr>
          <p:cNvSpPr txBox="1">
            <a:spLocks noChangeArrowheads="1"/>
          </p:cNvSpPr>
          <p:nvPr/>
        </p:nvSpPr>
        <p:spPr bwMode="auto">
          <a:xfrm>
            <a:off x="5209584" y="49979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MS</a:t>
            </a:r>
          </a:p>
        </p:txBody>
      </p:sp>
      <p:sp>
        <p:nvSpPr>
          <p:cNvPr id="70" name="Text Box 187">
            <a:extLst>
              <a:ext uri="{FF2B5EF4-FFF2-40B4-BE49-F238E27FC236}">
                <a16:creationId xmlns:a16="http://schemas.microsoft.com/office/drawing/2014/main" id="{848C7EE9-4226-4386-856A-1AE7B3617833}"/>
              </a:ext>
            </a:extLst>
          </p:cNvPr>
          <p:cNvSpPr txBox="1">
            <a:spLocks noChangeArrowheads="1"/>
          </p:cNvSpPr>
          <p:nvPr/>
        </p:nvSpPr>
        <p:spPr bwMode="auto">
          <a:xfrm>
            <a:off x="3609384" y="2102337"/>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a:solidFill>
                  <a:schemeClr val="bg1"/>
                </a:solidFill>
                <a:ea typeface="ＭＳ Ｐゴシック" pitchFamily="34" charset="-128"/>
                <a:cs typeface="Arial" pitchFamily="34" charset="0"/>
              </a:rPr>
              <a:t>ND</a:t>
            </a:r>
          </a:p>
        </p:txBody>
      </p:sp>
      <p:sp>
        <p:nvSpPr>
          <p:cNvPr id="71" name="Text Box 188">
            <a:extLst>
              <a:ext uri="{FF2B5EF4-FFF2-40B4-BE49-F238E27FC236}">
                <a16:creationId xmlns:a16="http://schemas.microsoft.com/office/drawing/2014/main" id="{11F29399-7353-41B4-B7B0-E4C5A401F05D}"/>
              </a:ext>
            </a:extLst>
          </p:cNvPr>
          <p:cNvSpPr txBox="1">
            <a:spLocks noChangeArrowheads="1"/>
          </p:cNvSpPr>
          <p:nvPr/>
        </p:nvSpPr>
        <p:spPr bwMode="auto">
          <a:xfrm>
            <a:off x="3609384" y="2721263"/>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SD</a:t>
            </a:r>
          </a:p>
        </p:txBody>
      </p:sp>
      <p:sp>
        <p:nvSpPr>
          <p:cNvPr id="72" name="Text Box 189">
            <a:extLst>
              <a:ext uri="{FF2B5EF4-FFF2-40B4-BE49-F238E27FC236}">
                <a16:creationId xmlns:a16="http://schemas.microsoft.com/office/drawing/2014/main" id="{B9D44C9A-3EE8-447D-A818-CB0C3BD7D122}"/>
              </a:ext>
            </a:extLst>
          </p:cNvPr>
          <p:cNvSpPr txBox="1">
            <a:spLocks noChangeArrowheads="1"/>
          </p:cNvSpPr>
          <p:nvPr/>
        </p:nvSpPr>
        <p:spPr bwMode="auto">
          <a:xfrm>
            <a:off x="3609384" y="33215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NE</a:t>
            </a:r>
          </a:p>
        </p:txBody>
      </p:sp>
      <p:sp>
        <p:nvSpPr>
          <p:cNvPr id="73" name="Text Box 190">
            <a:extLst>
              <a:ext uri="{FF2B5EF4-FFF2-40B4-BE49-F238E27FC236}">
                <a16:creationId xmlns:a16="http://schemas.microsoft.com/office/drawing/2014/main" id="{AAE6C3AD-9BE3-4E38-8EC1-69CEEF0128F1}"/>
              </a:ext>
            </a:extLst>
          </p:cNvPr>
          <p:cNvSpPr txBox="1">
            <a:spLocks noChangeArrowheads="1"/>
          </p:cNvSpPr>
          <p:nvPr/>
        </p:nvSpPr>
        <p:spPr bwMode="auto">
          <a:xfrm>
            <a:off x="3837984" y="39311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KS</a:t>
            </a:r>
          </a:p>
        </p:txBody>
      </p:sp>
      <p:sp>
        <p:nvSpPr>
          <p:cNvPr id="74" name="Text Box 191">
            <a:extLst>
              <a:ext uri="{FF2B5EF4-FFF2-40B4-BE49-F238E27FC236}">
                <a16:creationId xmlns:a16="http://schemas.microsoft.com/office/drawing/2014/main" id="{3284B311-B77B-440E-9F0E-E3C81A023C23}"/>
              </a:ext>
            </a:extLst>
          </p:cNvPr>
          <p:cNvSpPr txBox="1">
            <a:spLocks noChangeArrowheads="1"/>
          </p:cNvSpPr>
          <p:nvPr/>
        </p:nvSpPr>
        <p:spPr bwMode="auto">
          <a:xfrm>
            <a:off x="4371384" y="23309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MN</a:t>
            </a:r>
          </a:p>
        </p:txBody>
      </p:sp>
      <p:sp>
        <p:nvSpPr>
          <p:cNvPr id="75" name="Text Box 192">
            <a:extLst>
              <a:ext uri="{FF2B5EF4-FFF2-40B4-BE49-F238E27FC236}">
                <a16:creationId xmlns:a16="http://schemas.microsoft.com/office/drawing/2014/main" id="{EDD61EA7-6751-44E1-A6DF-BCB33FC15648}"/>
              </a:ext>
            </a:extLst>
          </p:cNvPr>
          <p:cNvSpPr txBox="1">
            <a:spLocks noChangeArrowheads="1"/>
          </p:cNvSpPr>
          <p:nvPr/>
        </p:nvSpPr>
        <p:spPr bwMode="auto">
          <a:xfrm>
            <a:off x="4523784" y="3169137"/>
            <a:ext cx="609600" cy="246221"/>
          </a:xfrm>
          <a:prstGeom prst="rect">
            <a:avLst/>
          </a:prstGeom>
          <a:noFill/>
          <a:ln w="9525">
            <a:noFill/>
            <a:miter lim="800000"/>
            <a:headEnd/>
            <a:tailEnd/>
          </a:ln>
        </p:spPr>
        <p:txBody>
          <a:bodyPr anchorCtr="1">
            <a:spAutoFit/>
          </a:bodyPr>
          <a:lstStyle/>
          <a:p>
            <a:pPr algn="ctr">
              <a:spcBef>
                <a:spcPts val="800"/>
              </a:spcBef>
              <a:defRPr/>
            </a:pPr>
            <a:r>
              <a:rPr lang="en-US" sz="1000" b="1">
                <a:solidFill>
                  <a:schemeClr val="bg1"/>
                </a:solidFill>
                <a:ea typeface="ＭＳ Ｐゴシック" pitchFamily="34" charset="-128"/>
                <a:cs typeface="Arial" pitchFamily="34" charset="0"/>
              </a:rPr>
              <a:t>IA</a:t>
            </a:r>
          </a:p>
        </p:txBody>
      </p:sp>
      <p:sp>
        <p:nvSpPr>
          <p:cNvPr id="76" name="Text Box 193">
            <a:extLst>
              <a:ext uri="{FF2B5EF4-FFF2-40B4-BE49-F238E27FC236}">
                <a16:creationId xmlns:a16="http://schemas.microsoft.com/office/drawing/2014/main" id="{62A9B688-4EDD-4AF8-B2EA-A99A50CE2D64}"/>
              </a:ext>
            </a:extLst>
          </p:cNvPr>
          <p:cNvSpPr txBox="1">
            <a:spLocks noChangeArrowheads="1"/>
          </p:cNvSpPr>
          <p:nvPr/>
        </p:nvSpPr>
        <p:spPr bwMode="auto">
          <a:xfrm>
            <a:off x="4722839" y="39311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MO</a:t>
            </a:r>
          </a:p>
        </p:txBody>
      </p:sp>
      <p:sp>
        <p:nvSpPr>
          <p:cNvPr id="77" name="Text Box 194">
            <a:extLst>
              <a:ext uri="{FF2B5EF4-FFF2-40B4-BE49-F238E27FC236}">
                <a16:creationId xmlns:a16="http://schemas.microsoft.com/office/drawing/2014/main" id="{3DA9393C-03BF-4672-84F3-85A9D16544F6}"/>
              </a:ext>
            </a:extLst>
          </p:cNvPr>
          <p:cNvSpPr txBox="1">
            <a:spLocks noChangeArrowheads="1"/>
          </p:cNvSpPr>
          <p:nvPr/>
        </p:nvSpPr>
        <p:spPr bwMode="auto">
          <a:xfrm>
            <a:off x="4752384" y="46169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AR</a:t>
            </a:r>
          </a:p>
        </p:txBody>
      </p:sp>
      <p:sp>
        <p:nvSpPr>
          <p:cNvPr id="78" name="Text Box 195">
            <a:extLst>
              <a:ext uri="{FF2B5EF4-FFF2-40B4-BE49-F238E27FC236}">
                <a16:creationId xmlns:a16="http://schemas.microsoft.com/office/drawing/2014/main" id="{0659EEAA-8F1A-4E64-8831-DFA21B03CF6A}"/>
              </a:ext>
            </a:extLst>
          </p:cNvPr>
          <p:cNvSpPr txBox="1">
            <a:spLocks noChangeArrowheads="1"/>
          </p:cNvSpPr>
          <p:nvPr/>
        </p:nvSpPr>
        <p:spPr bwMode="auto">
          <a:xfrm>
            <a:off x="4980984" y="2635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WI</a:t>
            </a:r>
          </a:p>
        </p:txBody>
      </p:sp>
      <p:sp>
        <p:nvSpPr>
          <p:cNvPr id="79" name="Text Box 196">
            <a:extLst>
              <a:ext uri="{FF2B5EF4-FFF2-40B4-BE49-F238E27FC236}">
                <a16:creationId xmlns:a16="http://schemas.microsoft.com/office/drawing/2014/main" id="{34FEA8E5-4A4A-49DC-B5BB-4F7452F48E3D}"/>
              </a:ext>
            </a:extLst>
          </p:cNvPr>
          <p:cNvSpPr txBox="1">
            <a:spLocks noChangeArrowheads="1"/>
          </p:cNvSpPr>
          <p:nvPr/>
        </p:nvSpPr>
        <p:spPr bwMode="auto">
          <a:xfrm>
            <a:off x="5133384" y="34739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IL</a:t>
            </a:r>
          </a:p>
        </p:txBody>
      </p:sp>
      <p:sp>
        <p:nvSpPr>
          <p:cNvPr id="80" name="Text Box 197">
            <a:extLst>
              <a:ext uri="{FF2B5EF4-FFF2-40B4-BE49-F238E27FC236}">
                <a16:creationId xmlns:a16="http://schemas.microsoft.com/office/drawing/2014/main" id="{9C87DC8F-F1A5-4259-A328-0F813DCE1864}"/>
              </a:ext>
            </a:extLst>
          </p:cNvPr>
          <p:cNvSpPr txBox="1">
            <a:spLocks noChangeArrowheads="1"/>
          </p:cNvSpPr>
          <p:nvPr/>
        </p:nvSpPr>
        <p:spPr bwMode="auto">
          <a:xfrm>
            <a:off x="5590584" y="34739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IN</a:t>
            </a:r>
          </a:p>
        </p:txBody>
      </p:sp>
      <p:sp>
        <p:nvSpPr>
          <p:cNvPr id="81" name="Text Box 198">
            <a:extLst>
              <a:ext uri="{FF2B5EF4-FFF2-40B4-BE49-F238E27FC236}">
                <a16:creationId xmlns:a16="http://schemas.microsoft.com/office/drawing/2014/main" id="{A2106CB8-DD42-4779-B239-78CF43578D84}"/>
              </a:ext>
            </a:extLst>
          </p:cNvPr>
          <p:cNvSpPr txBox="1">
            <a:spLocks noChangeArrowheads="1"/>
          </p:cNvSpPr>
          <p:nvPr/>
        </p:nvSpPr>
        <p:spPr bwMode="auto">
          <a:xfrm>
            <a:off x="5742984" y="279902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MI</a:t>
            </a:r>
          </a:p>
        </p:txBody>
      </p:sp>
      <p:sp>
        <p:nvSpPr>
          <p:cNvPr id="82" name="Text Box 199">
            <a:extLst>
              <a:ext uri="{FF2B5EF4-FFF2-40B4-BE49-F238E27FC236}">
                <a16:creationId xmlns:a16="http://schemas.microsoft.com/office/drawing/2014/main" id="{E3C1F938-67B1-4B2F-9C8E-B8ED68082706}"/>
              </a:ext>
            </a:extLst>
          </p:cNvPr>
          <p:cNvSpPr txBox="1">
            <a:spLocks noChangeArrowheads="1"/>
          </p:cNvSpPr>
          <p:nvPr/>
        </p:nvSpPr>
        <p:spPr bwMode="auto">
          <a:xfrm>
            <a:off x="5895384" y="397934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KY</a:t>
            </a:r>
          </a:p>
        </p:txBody>
      </p:sp>
      <p:sp>
        <p:nvSpPr>
          <p:cNvPr id="83" name="Text Box 200">
            <a:extLst>
              <a:ext uri="{FF2B5EF4-FFF2-40B4-BE49-F238E27FC236}">
                <a16:creationId xmlns:a16="http://schemas.microsoft.com/office/drawing/2014/main" id="{1D2D9A95-A85F-4938-8C70-0C40BA51A959}"/>
              </a:ext>
            </a:extLst>
          </p:cNvPr>
          <p:cNvSpPr txBox="1">
            <a:spLocks noChangeArrowheads="1"/>
          </p:cNvSpPr>
          <p:nvPr/>
        </p:nvSpPr>
        <p:spPr bwMode="auto">
          <a:xfrm>
            <a:off x="6095409" y="3326300"/>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OH</a:t>
            </a:r>
          </a:p>
        </p:txBody>
      </p:sp>
      <p:sp>
        <p:nvSpPr>
          <p:cNvPr id="84" name="Text Box 201">
            <a:extLst>
              <a:ext uri="{FF2B5EF4-FFF2-40B4-BE49-F238E27FC236}">
                <a16:creationId xmlns:a16="http://schemas.microsoft.com/office/drawing/2014/main" id="{C03956A6-5DDC-4292-A892-6AED0453DA5E}"/>
              </a:ext>
            </a:extLst>
          </p:cNvPr>
          <p:cNvSpPr txBox="1">
            <a:spLocks noChangeArrowheads="1"/>
          </p:cNvSpPr>
          <p:nvPr/>
        </p:nvSpPr>
        <p:spPr bwMode="auto">
          <a:xfrm>
            <a:off x="6428784" y="36263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WV</a:t>
            </a:r>
          </a:p>
        </p:txBody>
      </p:sp>
      <p:sp>
        <p:nvSpPr>
          <p:cNvPr id="85" name="Text Box 202">
            <a:extLst>
              <a:ext uri="{FF2B5EF4-FFF2-40B4-BE49-F238E27FC236}">
                <a16:creationId xmlns:a16="http://schemas.microsoft.com/office/drawing/2014/main" id="{247453B7-450C-4865-9AFE-99B531A831E7}"/>
              </a:ext>
            </a:extLst>
          </p:cNvPr>
          <p:cNvSpPr txBox="1">
            <a:spLocks noChangeArrowheads="1"/>
          </p:cNvSpPr>
          <p:nvPr/>
        </p:nvSpPr>
        <p:spPr bwMode="auto">
          <a:xfrm>
            <a:off x="7724184" y="17975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ME</a:t>
            </a:r>
          </a:p>
        </p:txBody>
      </p:sp>
      <p:sp>
        <p:nvSpPr>
          <p:cNvPr id="86" name="Text Box 203">
            <a:extLst>
              <a:ext uri="{FF2B5EF4-FFF2-40B4-BE49-F238E27FC236}">
                <a16:creationId xmlns:a16="http://schemas.microsoft.com/office/drawing/2014/main" id="{7E131AA5-0CF1-4C4A-A7EE-C8AEF4C27512}"/>
              </a:ext>
            </a:extLst>
          </p:cNvPr>
          <p:cNvSpPr txBox="1">
            <a:spLocks noChangeArrowheads="1"/>
          </p:cNvSpPr>
          <p:nvPr/>
        </p:nvSpPr>
        <p:spPr bwMode="auto">
          <a:xfrm>
            <a:off x="7038384" y="25595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NY</a:t>
            </a:r>
          </a:p>
        </p:txBody>
      </p:sp>
      <p:sp>
        <p:nvSpPr>
          <p:cNvPr id="87" name="Text Box 204">
            <a:extLst>
              <a:ext uri="{FF2B5EF4-FFF2-40B4-BE49-F238E27FC236}">
                <a16:creationId xmlns:a16="http://schemas.microsoft.com/office/drawing/2014/main" id="{DFD6E140-2824-4DC5-9C99-2393479AB1CC}"/>
              </a:ext>
            </a:extLst>
          </p:cNvPr>
          <p:cNvSpPr txBox="1">
            <a:spLocks noChangeArrowheads="1"/>
          </p:cNvSpPr>
          <p:nvPr/>
        </p:nvSpPr>
        <p:spPr bwMode="auto">
          <a:xfrm>
            <a:off x="7319389" y="217574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VT</a:t>
            </a:r>
          </a:p>
        </p:txBody>
      </p:sp>
      <p:sp>
        <p:nvSpPr>
          <p:cNvPr id="88" name="Text Box 206">
            <a:extLst>
              <a:ext uri="{FF2B5EF4-FFF2-40B4-BE49-F238E27FC236}">
                <a16:creationId xmlns:a16="http://schemas.microsoft.com/office/drawing/2014/main" id="{28A3346F-CD38-46DC-9029-CC9A7E28C075}"/>
              </a:ext>
            </a:extLst>
          </p:cNvPr>
          <p:cNvSpPr txBox="1">
            <a:spLocks noChangeArrowheads="1"/>
          </p:cNvSpPr>
          <p:nvPr/>
        </p:nvSpPr>
        <p:spPr bwMode="auto">
          <a:xfrm>
            <a:off x="7544124" y="235124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NH</a:t>
            </a:r>
          </a:p>
        </p:txBody>
      </p:sp>
      <p:sp>
        <p:nvSpPr>
          <p:cNvPr id="89" name="Text Box 208">
            <a:extLst>
              <a:ext uri="{FF2B5EF4-FFF2-40B4-BE49-F238E27FC236}">
                <a16:creationId xmlns:a16="http://schemas.microsoft.com/office/drawing/2014/main" id="{C6E7724F-6A0A-4C3B-A60B-E2AE82D6BE58}"/>
              </a:ext>
            </a:extLst>
          </p:cNvPr>
          <p:cNvSpPr txBox="1">
            <a:spLocks noChangeArrowheads="1"/>
          </p:cNvSpPr>
          <p:nvPr/>
        </p:nvSpPr>
        <p:spPr bwMode="auto">
          <a:xfrm>
            <a:off x="7972377" y="2602321"/>
            <a:ext cx="609600" cy="246221"/>
          </a:xfrm>
          <a:prstGeom prst="rect">
            <a:avLst/>
          </a:prstGeom>
          <a:noFill/>
          <a:ln>
            <a:noFill/>
          </a:ln>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MA</a:t>
            </a:r>
          </a:p>
        </p:txBody>
      </p:sp>
      <p:sp>
        <p:nvSpPr>
          <p:cNvPr id="90" name="Text Box 211">
            <a:extLst>
              <a:ext uri="{FF2B5EF4-FFF2-40B4-BE49-F238E27FC236}">
                <a16:creationId xmlns:a16="http://schemas.microsoft.com/office/drawing/2014/main" id="{5DC443FD-A9BC-4C86-9537-6325AA50205E}"/>
              </a:ext>
            </a:extLst>
          </p:cNvPr>
          <p:cNvSpPr txBox="1">
            <a:spLocks noChangeArrowheads="1"/>
          </p:cNvSpPr>
          <p:nvPr/>
        </p:nvSpPr>
        <p:spPr bwMode="auto">
          <a:xfrm>
            <a:off x="7766737" y="273921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RI</a:t>
            </a:r>
          </a:p>
        </p:txBody>
      </p:sp>
      <p:sp>
        <p:nvSpPr>
          <p:cNvPr id="91" name="Text Box 213">
            <a:extLst>
              <a:ext uri="{FF2B5EF4-FFF2-40B4-BE49-F238E27FC236}">
                <a16:creationId xmlns:a16="http://schemas.microsoft.com/office/drawing/2014/main" id="{E7B76251-8AD7-42FE-B94B-E2BD9AF0148B}"/>
              </a:ext>
            </a:extLst>
          </p:cNvPr>
          <p:cNvSpPr txBox="1">
            <a:spLocks noChangeArrowheads="1"/>
          </p:cNvSpPr>
          <p:nvPr/>
        </p:nvSpPr>
        <p:spPr bwMode="auto">
          <a:xfrm>
            <a:off x="7915681" y="3070554"/>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CT</a:t>
            </a:r>
          </a:p>
        </p:txBody>
      </p:sp>
      <p:sp>
        <p:nvSpPr>
          <p:cNvPr id="92" name="Text Box 215">
            <a:extLst>
              <a:ext uri="{FF2B5EF4-FFF2-40B4-BE49-F238E27FC236}">
                <a16:creationId xmlns:a16="http://schemas.microsoft.com/office/drawing/2014/main" id="{25C2A5B0-D4B9-4FA3-9E7D-F3D4509710B6}"/>
              </a:ext>
            </a:extLst>
          </p:cNvPr>
          <p:cNvSpPr txBox="1">
            <a:spLocks noChangeArrowheads="1"/>
          </p:cNvSpPr>
          <p:nvPr/>
        </p:nvSpPr>
        <p:spPr bwMode="auto">
          <a:xfrm>
            <a:off x="7365409" y="3280103"/>
            <a:ext cx="838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NJ</a:t>
            </a:r>
          </a:p>
        </p:txBody>
      </p:sp>
      <p:sp>
        <p:nvSpPr>
          <p:cNvPr id="93" name="Text Box 217">
            <a:extLst>
              <a:ext uri="{FF2B5EF4-FFF2-40B4-BE49-F238E27FC236}">
                <a16:creationId xmlns:a16="http://schemas.microsoft.com/office/drawing/2014/main" id="{D9021D5F-399E-482C-A36E-8FD360DD3268}"/>
              </a:ext>
            </a:extLst>
          </p:cNvPr>
          <p:cNvSpPr txBox="1">
            <a:spLocks noChangeArrowheads="1"/>
          </p:cNvSpPr>
          <p:nvPr/>
        </p:nvSpPr>
        <p:spPr bwMode="auto">
          <a:xfrm>
            <a:off x="6849472" y="3043725"/>
            <a:ext cx="609600" cy="24622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PA</a:t>
            </a:r>
          </a:p>
        </p:txBody>
      </p:sp>
      <p:sp>
        <p:nvSpPr>
          <p:cNvPr id="94" name="Text Box 218">
            <a:extLst>
              <a:ext uri="{FF2B5EF4-FFF2-40B4-BE49-F238E27FC236}">
                <a16:creationId xmlns:a16="http://schemas.microsoft.com/office/drawing/2014/main" id="{4BF79981-7F89-46AF-832C-2C36C792992E}"/>
              </a:ext>
            </a:extLst>
          </p:cNvPr>
          <p:cNvSpPr txBox="1">
            <a:spLocks noChangeArrowheads="1"/>
          </p:cNvSpPr>
          <p:nvPr/>
        </p:nvSpPr>
        <p:spPr bwMode="auto">
          <a:xfrm>
            <a:off x="6885984" y="3778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VA</a:t>
            </a:r>
          </a:p>
        </p:txBody>
      </p:sp>
      <p:sp>
        <p:nvSpPr>
          <p:cNvPr id="95" name="Text Box 220">
            <a:extLst>
              <a:ext uri="{FF2B5EF4-FFF2-40B4-BE49-F238E27FC236}">
                <a16:creationId xmlns:a16="http://schemas.microsoft.com/office/drawing/2014/main" id="{4B88B880-07DA-4B1B-971F-9D952FCA1720}"/>
              </a:ext>
            </a:extLst>
          </p:cNvPr>
          <p:cNvSpPr txBox="1">
            <a:spLocks noChangeArrowheads="1"/>
          </p:cNvSpPr>
          <p:nvPr/>
        </p:nvSpPr>
        <p:spPr bwMode="auto">
          <a:xfrm>
            <a:off x="5765209" y="4921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AL</a:t>
            </a:r>
          </a:p>
        </p:txBody>
      </p:sp>
      <p:sp>
        <p:nvSpPr>
          <p:cNvPr id="96" name="Text Box 221">
            <a:extLst>
              <a:ext uri="{FF2B5EF4-FFF2-40B4-BE49-F238E27FC236}">
                <a16:creationId xmlns:a16="http://schemas.microsoft.com/office/drawing/2014/main" id="{B521D52F-30C7-4A31-968B-8B6D054B9509}"/>
              </a:ext>
            </a:extLst>
          </p:cNvPr>
          <p:cNvSpPr txBox="1">
            <a:spLocks noChangeArrowheads="1"/>
          </p:cNvSpPr>
          <p:nvPr/>
        </p:nvSpPr>
        <p:spPr bwMode="auto">
          <a:xfrm>
            <a:off x="6885984" y="4159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NC</a:t>
            </a:r>
          </a:p>
        </p:txBody>
      </p:sp>
      <p:sp>
        <p:nvSpPr>
          <p:cNvPr id="97" name="Text Box 222">
            <a:extLst>
              <a:ext uri="{FF2B5EF4-FFF2-40B4-BE49-F238E27FC236}">
                <a16:creationId xmlns:a16="http://schemas.microsoft.com/office/drawing/2014/main" id="{AD9ECB1D-BC79-4D73-ABAF-64EA57EFC932}"/>
              </a:ext>
            </a:extLst>
          </p:cNvPr>
          <p:cNvSpPr txBox="1">
            <a:spLocks noChangeArrowheads="1"/>
          </p:cNvSpPr>
          <p:nvPr/>
        </p:nvSpPr>
        <p:spPr bwMode="auto">
          <a:xfrm>
            <a:off x="6581184" y="4540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a:solidFill>
                  <a:schemeClr val="bg1"/>
                </a:solidFill>
              </a:rPr>
              <a:t>SC</a:t>
            </a:r>
          </a:p>
        </p:txBody>
      </p:sp>
      <p:sp>
        <p:nvSpPr>
          <p:cNvPr id="98" name="Text Box 223">
            <a:extLst>
              <a:ext uri="{FF2B5EF4-FFF2-40B4-BE49-F238E27FC236}">
                <a16:creationId xmlns:a16="http://schemas.microsoft.com/office/drawing/2014/main" id="{5EDB2113-3C00-405D-A898-244A966B9B3A}"/>
              </a:ext>
            </a:extLst>
          </p:cNvPr>
          <p:cNvSpPr txBox="1">
            <a:spLocks noChangeArrowheads="1"/>
          </p:cNvSpPr>
          <p:nvPr/>
        </p:nvSpPr>
        <p:spPr bwMode="auto">
          <a:xfrm>
            <a:off x="6352584" y="4921737"/>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GA</a:t>
            </a:r>
          </a:p>
        </p:txBody>
      </p:sp>
      <p:sp>
        <p:nvSpPr>
          <p:cNvPr id="99" name="Line 228">
            <a:extLst>
              <a:ext uri="{FF2B5EF4-FFF2-40B4-BE49-F238E27FC236}">
                <a16:creationId xmlns:a16="http://schemas.microsoft.com/office/drawing/2014/main" id="{D05AD401-2DDD-4AAC-9466-1FF404586B47}"/>
              </a:ext>
            </a:extLst>
          </p:cNvPr>
          <p:cNvSpPr>
            <a:spLocks/>
          </p:cNvSpPr>
          <p:nvPr/>
        </p:nvSpPr>
        <p:spPr bwMode="auto">
          <a:xfrm>
            <a:off x="7571784" y="3550137"/>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solidFill>
                <a:schemeClr val="bg1"/>
              </a:solidFill>
            </a:endParaRPr>
          </a:p>
        </p:txBody>
      </p:sp>
      <p:sp>
        <p:nvSpPr>
          <p:cNvPr id="100" name="Text Box 226">
            <a:extLst>
              <a:ext uri="{FF2B5EF4-FFF2-40B4-BE49-F238E27FC236}">
                <a16:creationId xmlns:a16="http://schemas.microsoft.com/office/drawing/2014/main" id="{7350360E-01B2-4771-86C1-A1020280A43F}"/>
              </a:ext>
            </a:extLst>
          </p:cNvPr>
          <p:cNvSpPr txBox="1">
            <a:spLocks noChangeArrowheads="1"/>
          </p:cNvSpPr>
          <p:nvPr/>
        </p:nvSpPr>
        <p:spPr bwMode="auto">
          <a:xfrm>
            <a:off x="7758267" y="4104716"/>
            <a:ext cx="5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MD</a:t>
            </a:r>
          </a:p>
        </p:txBody>
      </p:sp>
      <p:sp>
        <p:nvSpPr>
          <p:cNvPr id="101" name="Text Box 134">
            <a:extLst>
              <a:ext uri="{FF2B5EF4-FFF2-40B4-BE49-F238E27FC236}">
                <a16:creationId xmlns:a16="http://schemas.microsoft.com/office/drawing/2014/main" id="{C620AAA9-75A5-40FB-8CE0-A66FFA1EA47A}"/>
              </a:ext>
            </a:extLst>
          </p:cNvPr>
          <p:cNvSpPr txBox="1">
            <a:spLocks noChangeArrowheads="1"/>
          </p:cNvSpPr>
          <p:nvPr/>
        </p:nvSpPr>
        <p:spPr bwMode="auto">
          <a:xfrm>
            <a:off x="6771774" y="5717389"/>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FL</a:t>
            </a:r>
          </a:p>
        </p:txBody>
      </p:sp>
      <p:sp>
        <p:nvSpPr>
          <p:cNvPr id="102" name="TextBox 101">
            <a:extLst>
              <a:ext uri="{FF2B5EF4-FFF2-40B4-BE49-F238E27FC236}">
                <a16:creationId xmlns:a16="http://schemas.microsoft.com/office/drawing/2014/main" id="{38C28CD7-D9F4-473A-B3A6-8D1C2025CA9B}"/>
              </a:ext>
            </a:extLst>
          </p:cNvPr>
          <p:cNvSpPr txBox="1"/>
          <p:nvPr/>
        </p:nvSpPr>
        <p:spPr>
          <a:xfrm>
            <a:off x="5893797" y="513917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12</a:t>
            </a:r>
          </a:p>
        </p:txBody>
      </p:sp>
      <p:sp>
        <p:nvSpPr>
          <p:cNvPr id="103" name="TextBox 102">
            <a:extLst>
              <a:ext uri="{FF2B5EF4-FFF2-40B4-BE49-F238E27FC236}">
                <a16:creationId xmlns:a16="http://schemas.microsoft.com/office/drawing/2014/main" id="{6448077B-A11A-4C03-B8D7-7FCE58823D4D}"/>
              </a:ext>
            </a:extLst>
          </p:cNvPr>
          <p:cNvSpPr txBox="1"/>
          <p:nvPr/>
        </p:nvSpPr>
        <p:spPr>
          <a:xfrm>
            <a:off x="1897254" y="4920202"/>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8</a:t>
            </a:r>
          </a:p>
        </p:txBody>
      </p:sp>
      <p:sp>
        <p:nvSpPr>
          <p:cNvPr id="105" name="TextBox 104">
            <a:extLst>
              <a:ext uri="{FF2B5EF4-FFF2-40B4-BE49-F238E27FC236}">
                <a16:creationId xmlns:a16="http://schemas.microsoft.com/office/drawing/2014/main" id="{F1E75F71-FA03-4271-ACB1-6BF4AE1464B4}"/>
              </a:ext>
            </a:extLst>
          </p:cNvPr>
          <p:cNvSpPr txBox="1"/>
          <p:nvPr/>
        </p:nvSpPr>
        <p:spPr>
          <a:xfrm>
            <a:off x="763507" y="4272449"/>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549</a:t>
            </a:r>
          </a:p>
        </p:txBody>
      </p:sp>
      <p:sp>
        <p:nvSpPr>
          <p:cNvPr id="106" name="TextBox 105">
            <a:extLst>
              <a:ext uri="{FF2B5EF4-FFF2-40B4-BE49-F238E27FC236}">
                <a16:creationId xmlns:a16="http://schemas.microsoft.com/office/drawing/2014/main" id="{5A4E2930-84CE-47F1-B6A4-41BBEF727D06}"/>
              </a:ext>
            </a:extLst>
          </p:cNvPr>
          <p:cNvSpPr txBox="1"/>
          <p:nvPr/>
        </p:nvSpPr>
        <p:spPr>
          <a:xfrm>
            <a:off x="2929710" y="399661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sp>
        <p:nvSpPr>
          <p:cNvPr id="107" name="TextBox 106">
            <a:extLst>
              <a:ext uri="{FF2B5EF4-FFF2-40B4-BE49-F238E27FC236}">
                <a16:creationId xmlns:a16="http://schemas.microsoft.com/office/drawing/2014/main" id="{860E17BB-3A44-4D0C-9B16-81A88307ADB3}"/>
              </a:ext>
            </a:extLst>
          </p:cNvPr>
          <p:cNvSpPr txBox="1"/>
          <p:nvPr/>
        </p:nvSpPr>
        <p:spPr>
          <a:xfrm>
            <a:off x="8310956" y="307165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10</a:t>
            </a:r>
          </a:p>
        </p:txBody>
      </p:sp>
      <p:cxnSp>
        <p:nvCxnSpPr>
          <p:cNvPr id="108" name="Straight Connector 107">
            <a:extLst>
              <a:ext uri="{FF2B5EF4-FFF2-40B4-BE49-F238E27FC236}">
                <a16:creationId xmlns:a16="http://schemas.microsoft.com/office/drawing/2014/main" id="{EA50C026-0D44-4A2F-9D75-D6F4A6007BF3}"/>
              </a:ext>
            </a:extLst>
          </p:cNvPr>
          <p:cNvCxnSpPr>
            <a:cxnSpLocks/>
            <a:stCxn id="90" idx="1"/>
          </p:cNvCxnSpPr>
          <p:nvPr/>
        </p:nvCxnSpPr>
        <p:spPr>
          <a:xfrm>
            <a:off x="7766737" y="2862325"/>
            <a:ext cx="347391" cy="2877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492BFA24-EDA5-4026-86D9-493CBDBBF277}"/>
              </a:ext>
            </a:extLst>
          </p:cNvPr>
          <p:cNvSpPr txBox="1"/>
          <p:nvPr/>
        </p:nvSpPr>
        <p:spPr>
          <a:xfrm>
            <a:off x="6977243" y="591073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15</a:t>
            </a:r>
          </a:p>
        </p:txBody>
      </p:sp>
      <p:sp>
        <p:nvSpPr>
          <p:cNvPr id="114" name="TextBox 113">
            <a:extLst>
              <a:ext uri="{FF2B5EF4-FFF2-40B4-BE49-F238E27FC236}">
                <a16:creationId xmlns:a16="http://schemas.microsoft.com/office/drawing/2014/main" id="{6259147A-4DEF-4AE0-A690-7BB469960580}"/>
              </a:ext>
            </a:extLst>
          </p:cNvPr>
          <p:cNvSpPr txBox="1"/>
          <p:nvPr/>
        </p:nvSpPr>
        <p:spPr>
          <a:xfrm>
            <a:off x="6524061" y="513625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87</a:t>
            </a:r>
          </a:p>
        </p:txBody>
      </p:sp>
      <p:sp>
        <p:nvSpPr>
          <p:cNvPr id="115" name="TextBox 114">
            <a:extLst>
              <a:ext uri="{FF2B5EF4-FFF2-40B4-BE49-F238E27FC236}">
                <a16:creationId xmlns:a16="http://schemas.microsoft.com/office/drawing/2014/main" id="{BBEB79AE-F1E2-4D6C-83A1-573F9B68DC5A}"/>
              </a:ext>
            </a:extLst>
          </p:cNvPr>
          <p:cNvSpPr txBox="1"/>
          <p:nvPr/>
        </p:nvSpPr>
        <p:spPr>
          <a:xfrm>
            <a:off x="2277296" y="5893698"/>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7</a:t>
            </a:r>
          </a:p>
        </p:txBody>
      </p:sp>
      <p:sp>
        <p:nvSpPr>
          <p:cNvPr id="117" name="TextBox 116">
            <a:extLst>
              <a:ext uri="{FF2B5EF4-FFF2-40B4-BE49-F238E27FC236}">
                <a16:creationId xmlns:a16="http://schemas.microsoft.com/office/drawing/2014/main" id="{D6286A6B-DF2F-42DC-91BE-1CCFFC64B7F1}"/>
              </a:ext>
            </a:extLst>
          </p:cNvPr>
          <p:cNvSpPr txBox="1"/>
          <p:nvPr/>
        </p:nvSpPr>
        <p:spPr>
          <a:xfrm>
            <a:off x="5226758" y="3681467"/>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22</a:t>
            </a:r>
          </a:p>
        </p:txBody>
      </p:sp>
      <p:sp>
        <p:nvSpPr>
          <p:cNvPr id="118" name="TextBox 117">
            <a:extLst>
              <a:ext uri="{FF2B5EF4-FFF2-40B4-BE49-F238E27FC236}">
                <a16:creationId xmlns:a16="http://schemas.microsoft.com/office/drawing/2014/main" id="{1513A2C3-418D-4BF4-A317-A41B8B9626AD}"/>
              </a:ext>
            </a:extLst>
          </p:cNvPr>
          <p:cNvSpPr txBox="1"/>
          <p:nvPr/>
        </p:nvSpPr>
        <p:spPr>
          <a:xfrm>
            <a:off x="5696266" y="3672067"/>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6</a:t>
            </a:r>
          </a:p>
        </p:txBody>
      </p:sp>
      <p:sp>
        <p:nvSpPr>
          <p:cNvPr id="119" name="TextBox 118">
            <a:extLst>
              <a:ext uri="{FF2B5EF4-FFF2-40B4-BE49-F238E27FC236}">
                <a16:creationId xmlns:a16="http://schemas.microsoft.com/office/drawing/2014/main" id="{87721660-B30C-416F-A5F0-F16B2B56DCBD}"/>
              </a:ext>
            </a:extLst>
          </p:cNvPr>
          <p:cNvSpPr txBox="1"/>
          <p:nvPr/>
        </p:nvSpPr>
        <p:spPr>
          <a:xfrm>
            <a:off x="4626618" y="336897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sp>
        <p:nvSpPr>
          <p:cNvPr id="120" name="TextBox 119">
            <a:extLst>
              <a:ext uri="{FF2B5EF4-FFF2-40B4-BE49-F238E27FC236}">
                <a16:creationId xmlns:a16="http://schemas.microsoft.com/office/drawing/2014/main" id="{659A59E1-80CB-4C7C-A170-0E7E34DAE69B}"/>
              </a:ext>
            </a:extLst>
          </p:cNvPr>
          <p:cNvSpPr txBox="1"/>
          <p:nvPr/>
        </p:nvSpPr>
        <p:spPr>
          <a:xfrm>
            <a:off x="3958183" y="4123643"/>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2</a:t>
            </a:r>
          </a:p>
        </p:txBody>
      </p:sp>
      <p:sp>
        <p:nvSpPr>
          <p:cNvPr id="121" name="TextBox 120">
            <a:extLst>
              <a:ext uri="{FF2B5EF4-FFF2-40B4-BE49-F238E27FC236}">
                <a16:creationId xmlns:a16="http://schemas.microsoft.com/office/drawing/2014/main" id="{8F119FF4-89C4-42EB-929D-D16669444595}"/>
              </a:ext>
            </a:extLst>
          </p:cNvPr>
          <p:cNvSpPr txBox="1"/>
          <p:nvPr/>
        </p:nvSpPr>
        <p:spPr>
          <a:xfrm>
            <a:off x="5727876" y="406653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sp>
        <p:nvSpPr>
          <p:cNvPr id="122" name="TextBox 121">
            <a:extLst>
              <a:ext uri="{FF2B5EF4-FFF2-40B4-BE49-F238E27FC236}">
                <a16:creationId xmlns:a16="http://schemas.microsoft.com/office/drawing/2014/main" id="{63C415ED-C376-498E-8BDB-01E4A8B4F536}"/>
              </a:ext>
            </a:extLst>
          </p:cNvPr>
          <p:cNvSpPr txBox="1"/>
          <p:nvPr/>
        </p:nvSpPr>
        <p:spPr>
          <a:xfrm>
            <a:off x="4914212" y="5529907"/>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53</a:t>
            </a:r>
          </a:p>
        </p:txBody>
      </p:sp>
      <p:sp>
        <p:nvSpPr>
          <p:cNvPr id="124" name="TextBox 123">
            <a:extLst>
              <a:ext uri="{FF2B5EF4-FFF2-40B4-BE49-F238E27FC236}">
                <a16:creationId xmlns:a16="http://schemas.microsoft.com/office/drawing/2014/main" id="{F7A82718-1B17-42A6-B5A6-5277D6780796}"/>
              </a:ext>
            </a:extLst>
          </p:cNvPr>
          <p:cNvSpPr txBox="1"/>
          <p:nvPr/>
        </p:nvSpPr>
        <p:spPr>
          <a:xfrm>
            <a:off x="8145818" y="411939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cxnSp>
        <p:nvCxnSpPr>
          <p:cNvPr id="125" name="Straight Connector 124">
            <a:extLst>
              <a:ext uri="{FF2B5EF4-FFF2-40B4-BE49-F238E27FC236}">
                <a16:creationId xmlns:a16="http://schemas.microsoft.com/office/drawing/2014/main" id="{DE817EB3-2393-4843-AA2B-CE6308B3AA5B}"/>
              </a:ext>
            </a:extLst>
          </p:cNvPr>
          <p:cNvCxnSpPr>
            <a:cxnSpLocks/>
          </p:cNvCxnSpPr>
          <p:nvPr/>
        </p:nvCxnSpPr>
        <p:spPr>
          <a:xfrm>
            <a:off x="7309681" y="3547331"/>
            <a:ext cx="586747" cy="620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6" name="TextBox 125">
            <a:extLst>
              <a:ext uri="{FF2B5EF4-FFF2-40B4-BE49-F238E27FC236}">
                <a16:creationId xmlns:a16="http://schemas.microsoft.com/office/drawing/2014/main" id="{4C2369AF-82F5-4DD7-90C6-91A1DF2126DB}"/>
              </a:ext>
            </a:extLst>
          </p:cNvPr>
          <p:cNvSpPr txBox="1"/>
          <p:nvPr/>
        </p:nvSpPr>
        <p:spPr>
          <a:xfrm>
            <a:off x="8400459" y="2596512"/>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31</a:t>
            </a:r>
          </a:p>
        </p:txBody>
      </p:sp>
      <p:sp>
        <p:nvSpPr>
          <p:cNvPr id="127" name="TextBox 126">
            <a:extLst>
              <a:ext uri="{FF2B5EF4-FFF2-40B4-BE49-F238E27FC236}">
                <a16:creationId xmlns:a16="http://schemas.microsoft.com/office/drawing/2014/main" id="{9BC0BBC4-E0DC-461E-BD27-B1F6D39BE5D8}"/>
              </a:ext>
            </a:extLst>
          </p:cNvPr>
          <p:cNvSpPr txBox="1"/>
          <p:nvPr/>
        </p:nvSpPr>
        <p:spPr>
          <a:xfrm>
            <a:off x="5856334" y="2967483"/>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10</a:t>
            </a:r>
          </a:p>
        </p:txBody>
      </p:sp>
      <p:sp>
        <p:nvSpPr>
          <p:cNvPr id="128" name="TextBox 127">
            <a:extLst>
              <a:ext uri="{FF2B5EF4-FFF2-40B4-BE49-F238E27FC236}">
                <a16:creationId xmlns:a16="http://schemas.microsoft.com/office/drawing/2014/main" id="{A0452AD0-DD53-47E3-9C3C-C3D8A525332C}"/>
              </a:ext>
            </a:extLst>
          </p:cNvPr>
          <p:cNvSpPr txBox="1"/>
          <p:nvPr/>
        </p:nvSpPr>
        <p:spPr>
          <a:xfrm>
            <a:off x="4471386" y="2558405"/>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9</a:t>
            </a:r>
          </a:p>
        </p:txBody>
      </p:sp>
      <p:sp>
        <p:nvSpPr>
          <p:cNvPr id="129" name="TextBox 128">
            <a:extLst>
              <a:ext uri="{FF2B5EF4-FFF2-40B4-BE49-F238E27FC236}">
                <a16:creationId xmlns:a16="http://schemas.microsoft.com/office/drawing/2014/main" id="{B4808A45-7782-4F73-AC14-A0899E2B2748}"/>
              </a:ext>
            </a:extLst>
          </p:cNvPr>
          <p:cNvSpPr txBox="1"/>
          <p:nvPr/>
        </p:nvSpPr>
        <p:spPr>
          <a:xfrm>
            <a:off x="5395831" y="5220355"/>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19</a:t>
            </a:r>
          </a:p>
        </p:txBody>
      </p:sp>
      <p:sp>
        <p:nvSpPr>
          <p:cNvPr id="130" name="TextBox 129">
            <a:extLst>
              <a:ext uri="{FF2B5EF4-FFF2-40B4-BE49-F238E27FC236}">
                <a16:creationId xmlns:a16="http://schemas.microsoft.com/office/drawing/2014/main" id="{8D30E248-6889-434D-9530-6BB05C355575}"/>
              </a:ext>
            </a:extLst>
          </p:cNvPr>
          <p:cNvSpPr txBox="1"/>
          <p:nvPr/>
        </p:nvSpPr>
        <p:spPr>
          <a:xfrm>
            <a:off x="4834776" y="411939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a:t>
            </a:r>
          </a:p>
        </p:txBody>
      </p:sp>
      <p:sp>
        <p:nvSpPr>
          <p:cNvPr id="131" name="TextBox 130">
            <a:extLst>
              <a:ext uri="{FF2B5EF4-FFF2-40B4-BE49-F238E27FC236}">
                <a16:creationId xmlns:a16="http://schemas.microsoft.com/office/drawing/2014/main" id="{671F6EEF-8CB6-4E8B-8457-A67241E0D360}"/>
              </a:ext>
            </a:extLst>
          </p:cNvPr>
          <p:cNvSpPr txBox="1"/>
          <p:nvPr/>
        </p:nvSpPr>
        <p:spPr>
          <a:xfrm>
            <a:off x="2464176" y="227414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6</a:t>
            </a:r>
          </a:p>
        </p:txBody>
      </p:sp>
      <p:sp>
        <p:nvSpPr>
          <p:cNvPr id="132" name="TextBox 131">
            <a:extLst>
              <a:ext uri="{FF2B5EF4-FFF2-40B4-BE49-F238E27FC236}">
                <a16:creationId xmlns:a16="http://schemas.microsoft.com/office/drawing/2014/main" id="{736D24D2-7DDE-404F-B6F8-A25F30CE3C1E}"/>
              </a:ext>
            </a:extLst>
          </p:cNvPr>
          <p:cNvSpPr txBox="1"/>
          <p:nvPr/>
        </p:nvSpPr>
        <p:spPr>
          <a:xfrm>
            <a:off x="3730255" y="3510714"/>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3</a:t>
            </a:r>
          </a:p>
        </p:txBody>
      </p:sp>
      <p:sp>
        <p:nvSpPr>
          <p:cNvPr id="133" name="TextBox 132">
            <a:extLst>
              <a:ext uri="{FF2B5EF4-FFF2-40B4-BE49-F238E27FC236}">
                <a16:creationId xmlns:a16="http://schemas.microsoft.com/office/drawing/2014/main" id="{D0CED784-0347-4DAC-8A41-3AD79691F164}"/>
              </a:ext>
            </a:extLst>
          </p:cNvPr>
          <p:cNvSpPr txBox="1"/>
          <p:nvPr/>
        </p:nvSpPr>
        <p:spPr>
          <a:xfrm>
            <a:off x="1238698" y="377873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18</a:t>
            </a:r>
          </a:p>
        </p:txBody>
      </p:sp>
      <p:sp>
        <p:nvSpPr>
          <p:cNvPr id="135" name="TextBox 134">
            <a:extLst>
              <a:ext uri="{FF2B5EF4-FFF2-40B4-BE49-F238E27FC236}">
                <a16:creationId xmlns:a16="http://schemas.microsoft.com/office/drawing/2014/main" id="{DC63AC43-176F-4837-AF8E-06BE69B32919}"/>
              </a:ext>
            </a:extLst>
          </p:cNvPr>
          <p:cNvSpPr txBox="1"/>
          <p:nvPr/>
        </p:nvSpPr>
        <p:spPr>
          <a:xfrm>
            <a:off x="7870679" y="3291178"/>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11</a:t>
            </a:r>
          </a:p>
        </p:txBody>
      </p:sp>
      <p:sp>
        <p:nvSpPr>
          <p:cNvPr id="136" name="TextBox 135">
            <a:extLst>
              <a:ext uri="{FF2B5EF4-FFF2-40B4-BE49-F238E27FC236}">
                <a16:creationId xmlns:a16="http://schemas.microsoft.com/office/drawing/2014/main" id="{B50A18F5-C12B-4533-B0E7-9D7C67DF2A7F}"/>
              </a:ext>
            </a:extLst>
          </p:cNvPr>
          <p:cNvSpPr txBox="1"/>
          <p:nvPr/>
        </p:nvSpPr>
        <p:spPr>
          <a:xfrm>
            <a:off x="2713671" y="4930215"/>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32</a:t>
            </a:r>
          </a:p>
        </p:txBody>
      </p:sp>
      <p:sp>
        <p:nvSpPr>
          <p:cNvPr id="137" name="TextBox 136">
            <a:extLst>
              <a:ext uri="{FF2B5EF4-FFF2-40B4-BE49-F238E27FC236}">
                <a16:creationId xmlns:a16="http://schemas.microsoft.com/office/drawing/2014/main" id="{D90989DE-092D-44D3-8848-75FDB84598DE}"/>
              </a:ext>
            </a:extLst>
          </p:cNvPr>
          <p:cNvSpPr txBox="1"/>
          <p:nvPr/>
        </p:nvSpPr>
        <p:spPr>
          <a:xfrm>
            <a:off x="7175556" y="2366493"/>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283</a:t>
            </a:r>
          </a:p>
        </p:txBody>
      </p:sp>
      <p:sp>
        <p:nvSpPr>
          <p:cNvPr id="138" name="TextBox 137">
            <a:extLst>
              <a:ext uri="{FF2B5EF4-FFF2-40B4-BE49-F238E27FC236}">
                <a16:creationId xmlns:a16="http://schemas.microsoft.com/office/drawing/2014/main" id="{8A49804A-200B-4BD5-9CA4-A59697C03E47}"/>
              </a:ext>
            </a:extLst>
          </p:cNvPr>
          <p:cNvSpPr txBox="1"/>
          <p:nvPr/>
        </p:nvSpPr>
        <p:spPr>
          <a:xfrm>
            <a:off x="7294783" y="429391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8</a:t>
            </a:r>
          </a:p>
        </p:txBody>
      </p:sp>
      <p:sp>
        <p:nvSpPr>
          <p:cNvPr id="139" name="TextBox 138">
            <a:extLst>
              <a:ext uri="{FF2B5EF4-FFF2-40B4-BE49-F238E27FC236}">
                <a16:creationId xmlns:a16="http://schemas.microsoft.com/office/drawing/2014/main" id="{C441E577-A129-4ED6-8AAF-BFD1257C2ADE}"/>
              </a:ext>
            </a:extLst>
          </p:cNvPr>
          <p:cNvSpPr txBox="1"/>
          <p:nvPr/>
        </p:nvSpPr>
        <p:spPr>
          <a:xfrm>
            <a:off x="3676755" y="2300445"/>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a:t>
            </a:r>
          </a:p>
        </p:txBody>
      </p:sp>
      <p:sp>
        <p:nvSpPr>
          <p:cNvPr id="140" name="TextBox 139">
            <a:extLst>
              <a:ext uri="{FF2B5EF4-FFF2-40B4-BE49-F238E27FC236}">
                <a16:creationId xmlns:a16="http://schemas.microsoft.com/office/drawing/2014/main" id="{5FF43811-840A-480B-A435-484A2B148D2F}"/>
              </a:ext>
            </a:extLst>
          </p:cNvPr>
          <p:cNvSpPr txBox="1"/>
          <p:nvPr/>
        </p:nvSpPr>
        <p:spPr>
          <a:xfrm>
            <a:off x="6215706" y="3510714"/>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28</a:t>
            </a:r>
          </a:p>
        </p:txBody>
      </p:sp>
      <p:sp>
        <p:nvSpPr>
          <p:cNvPr id="141" name="TextBox 140">
            <a:extLst>
              <a:ext uri="{FF2B5EF4-FFF2-40B4-BE49-F238E27FC236}">
                <a16:creationId xmlns:a16="http://schemas.microsoft.com/office/drawing/2014/main" id="{82F56DA8-4B96-4C39-810B-F67E3AE1C7F1}"/>
              </a:ext>
            </a:extLst>
          </p:cNvPr>
          <p:cNvSpPr txBox="1"/>
          <p:nvPr/>
        </p:nvSpPr>
        <p:spPr>
          <a:xfrm>
            <a:off x="4168746" y="4738652"/>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8</a:t>
            </a:r>
          </a:p>
        </p:txBody>
      </p:sp>
      <p:sp>
        <p:nvSpPr>
          <p:cNvPr id="142" name="TextBox 141">
            <a:extLst>
              <a:ext uri="{FF2B5EF4-FFF2-40B4-BE49-F238E27FC236}">
                <a16:creationId xmlns:a16="http://schemas.microsoft.com/office/drawing/2014/main" id="{E64F7919-07A3-4E80-B7BE-48AFF20FF616}"/>
              </a:ext>
            </a:extLst>
          </p:cNvPr>
          <p:cNvSpPr txBox="1"/>
          <p:nvPr/>
        </p:nvSpPr>
        <p:spPr>
          <a:xfrm>
            <a:off x="891719" y="2691297"/>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9</a:t>
            </a:r>
          </a:p>
        </p:txBody>
      </p:sp>
      <p:sp>
        <p:nvSpPr>
          <p:cNvPr id="143" name="TextBox 142">
            <a:extLst>
              <a:ext uri="{FF2B5EF4-FFF2-40B4-BE49-F238E27FC236}">
                <a16:creationId xmlns:a16="http://schemas.microsoft.com/office/drawing/2014/main" id="{060D8B1C-6E01-436A-87C2-133431E1E881}"/>
              </a:ext>
            </a:extLst>
          </p:cNvPr>
          <p:cNvSpPr txBox="1"/>
          <p:nvPr/>
        </p:nvSpPr>
        <p:spPr>
          <a:xfrm>
            <a:off x="6695983" y="3071735"/>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19</a:t>
            </a:r>
          </a:p>
        </p:txBody>
      </p:sp>
      <p:sp>
        <p:nvSpPr>
          <p:cNvPr id="144" name="TextBox 143">
            <a:extLst>
              <a:ext uri="{FF2B5EF4-FFF2-40B4-BE49-F238E27FC236}">
                <a16:creationId xmlns:a16="http://schemas.microsoft.com/office/drawing/2014/main" id="{31D45C45-0648-4A9E-8FEE-4B07D2D14912}"/>
              </a:ext>
            </a:extLst>
          </p:cNvPr>
          <p:cNvSpPr txBox="1"/>
          <p:nvPr/>
        </p:nvSpPr>
        <p:spPr>
          <a:xfrm>
            <a:off x="8155885" y="2824809"/>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9</a:t>
            </a:r>
          </a:p>
        </p:txBody>
      </p:sp>
      <p:sp>
        <p:nvSpPr>
          <p:cNvPr id="145" name="TextBox 144">
            <a:extLst>
              <a:ext uri="{FF2B5EF4-FFF2-40B4-BE49-F238E27FC236}">
                <a16:creationId xmlns:a16="http://schemas.microsoft.com/office/drawing/2014/main" id="{19C523C6-6965-4DFC-BC20-C9B501CC1B20}"/>
              </a:ext>
            </a:extLst>
          </p:cNvPr>
          <p:cNvSpPr txBox="1"/>
          <p:nvPr/>
        </p:nvSpPr>
        <p:spPr>
          <a:xfrm>
            <a:off x="6982249" y="469137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sp>
        <p:nvSpPr>
          <p:cNvPr id="146" name="TextBox 145">
            <a:extLst>
              <a:ext uri="{FF2B5EF4-FFF2-40B4-BE49-F238E27FC236}">
                <a16:creationId xmlns:a16="http://schemas.microsoft.com/office/drawing/2014/main" id="{7252D7C0-FD8C-42C3-82CE-E3A8DDECB46A}"/>
              </a:ext>
            </a:extLst>
          </p:cNvPr>
          <p:cNvSpPr txBox="1"/>
          <p:nvPr/>
        </p:nvSpPr>
        <p:spPr>
          <a:xfrm>
            <a:off x="3710214" y="290174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a:t>
            </a:r>
          </a:p>
        </p:txBody>
      </p:sp>
      <p:sp>
        <p:nvSpPr>
          <p:cNvPr id="147" name="TextBox 146">
            <a:extLst>
              <a:ext uri="{FF2B5EF4-FFF2-40B4-BE49-F238E27FC236}">
                <a16:creationId xmlns:a16="http://schemas.microsoft.com/office/drawing/2014/main" id="{480AA6E4-06F1-458A-854F-8619B847A6F8}"/>
              </a:ext>
            </a:extLst>
          </p:cNvPr>
          <p:cNvSpPr txBox="1"/>
          <p:nvPr/>
        </p:nvSpPr>
        <p:spPr>
          <a:xfrm>
            <a:off x="5549127" y="4428252"/>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11</a:t>
            </a:r>
          </a:p>
        </p:txBody>
      </p:sp>
      <p:sp>
        <p:nvSpPr>
          <p:cNvPr id="148" name="TextBox 147">
            <a:extLst>
              <a:ext uri="{FF2B5EF4-FFF2-40B4-BE49-F238E27FC236}">
                <a16:creationId xmlns:a16="http://schemas.microsoft.com/office/drawing/2014/main" id="{88906E45-E928-44DD-9834-255B90DEBB3D}"/>
              </a:ext>
            </a:extLst>
          </p:cNvPr>
          <p:cNvSpPr txBox="1"/>
          <p:nvPr/>
        </p:nvSpPr>
        <p:spPr>
          <a:xfrm>
            <a:off x="3949542" y="5688510"/>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38</a:t>
            </a:r>
          </a:p>
        </p:txBody>
      </p:sp>
      <p:sp>
        <p:nvSpPr>
          <p:cNvPr id="149" name="TextBox 148">
            <a:extLst>
              <a:ext uri="{FF2B5EF4-FFF2-40B4-BE49-F238E27FC236}">
                <a16:creationId xmlns:a16="http://schemas.microsoft.com/office/drawing/2014/main" id="{481773D8-7C70-4588-8D70-971655BF9838}"/>
              </a:ext>
            </a:extLst>
          </p:cNvPr>
          <p:cNvSpPr txBox="1"/>
          <p:nvPr/>
        </p:nvSpPr>
        <p:spPr>
          <a:xfrm>
            <a:off x="2005010" y="385387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18</a:t>
            </a:r>
          </a:p>
        </p:txBody>
      </p:sp>
      <p:sp>
        <p:nvSpPr>
          <p:cNvPr id="151" name="TextBox 150">
            <a:extLst>
              <a:ext uri="{FF2B5EF4-FFF2-40B4-BE49-F238E27FC236}">
                <a16:creationId xmlns:a16="http://schemas.microsoft.com/office/drawing/2014/main" id="{DEC2E57D-34C2-4114-AB6E-7390F45EF63F}"/>
              </a:ext>
            </a:extLst>
          </p:cNvPr>
          <p:cNvSpPr txBox="1"/>
          <p:nvPr/>
        </p:nvSpPr>
        <p:spPr>
          <a:xfrm>
            <a:off x="7022785" y="3597356"/>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12</a:t>
            </a:r>
          </a:p>
        </p:txBody>
      </p:sp>
      <p:sp>
        <p:nvSpPr>
          <p:cNvPr id="152" name="TextBox 151">
            <a:extLst>
              <a:ext uri="{FF2B5EF4-FFF2-40B4-BE49-F238E27FC236}">
                <a16:creationId xmlns:a16="http://schemas.microsoft.com/office/drawing/2014/main" id="{ACFBB3EE-E4CE-4B7E-9EE1-4BBF3F021AC7}"/>
              </a:ext>
            </a:extLst>
          </p:cNvPr>
          <p:cNvSpPr txBox="1"/>
          <p:nvPr/>
        </p:nvSpPr>
        <p:spPr>
          <a:xfrm>
            <a:off x="1065867" y="1995944"/>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4</a:t>
            </a:r>
          </a:p>
        </p:txBody>
      </p:sp>
      <p:sp>
        <p:nvSpPr>
          <p:cNvPr id="154" name="TextBox 153">
            <a:extLst>
              <a:ext uri="{FF2B5EF4-FFF2-40B4-BE49-F238E27FC236}">
                <a16:creationId xmlns:a16="http://schemas.microsoft.com/office/drawing/2014/main" id="{FE8C2293-42D7-4114-AAEB-4B48B12BFBFD}"/>
              </a:ext>
            </a:extLst>
          </p:cNvPr>
          <p:cNvSpPr txBox="1"/>
          <p:nvPr/>
        </p:nvSpPr>
        <p:spPr>
          <a:xfrm>
            <a:off x="6503651" y="3815791"/>
            <a:ext cx="377549" cy="21544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800" b="1" dirty="0"/>
              <a:t>1</a:t>
            </a:r>
          </a:p>
        </p:txBody>
      </p:sp>
      <p:grpSp>
        <p:nvGrpSpPr>
          <p:cNvPr id="156" name="Group 3">
            <a:extLst>
              <a:ext uri="{FF2B5EF4-FFF2-40B4-BE49-F238E27FC236}">
                <a16:creationId xmlns:a16="http://schemas.microsoft.com/office/drawing/2014/main" id="{B512EC72-32DA-4219-94C5-CDFD8DD44805}"/>
              </a:ext>
            </a:extLst>
          </p:cNvPr>
          <p:cNvGrpSpPr>
            <a:grpSpLocks/>
          </p:cNvGrpSpPr>
          <p:nvPr/>
        </p:nvGrpSpPr>
        <p:grpSpPr bwMode="auto">
          <a:xfrm>
            <a:off x="1413033" y="5660449"/>
            <a:ext cx="818298" cy="465731"/>
            <a:chOff x="1600200" y="5867403"/>
            <a:chExt cx="1093786" cy="708029"/>
          </a:xfrm>
          <a:solidFill>
            <a:srgbClr val="567CB4"/>
          </a:solidFill>
        </p:grpSpPr>
        <p:grpSp>
          <p:nvGrpSpPr>
            <p:cNvPr id="157" name="Group 4">
              <a:extLst>
                <a:ext uri="{FF2B5EF4-FFF2-40B4-BE49-F238E27FC236}">
                  <a16:creationId xmlns:a16="http://schemas.microsoft.com/office/drawing/2014/main" id="{FF8609BD-5B44-4239-9955-031CB47B5F5D}"/>
                </a:ext>
              </a:extLst>
            </p:cNvPr>
            <p:cNvGrpSpPr>
              <a:grpSpLocks/>
            </p:cNvGrpSpPr>
            <p:nvPr/>
          </p:nvGrpSpPr>
          <p:grpSpPr bwMode="auto">
            <a:xfrm>
              <a:off x="1600200" y="5867403"/>
              <a:ext cx="1093786" cy="708029"/>
              <a:chOff x="1600200" y="5867403"/>
              <a:chExt cx="1093786" cy="708029"/>
            </a:xfrm>
            <a:grpFill/>
          </p:grpSpPr>
          <p:sp>
            <p:nvSpPr>
              <p:cNvPr id="159" name="Freeform 5">
                <a:extLst>
                  <a:ext uri="{FF2B5EF4-FFF2-40B4-BE49-F238E27FC236}">
                    <a16:creationId xmlns:a16="http://schemas.microsoft.com/office/drawing/2014/main" id="{12020FD6-9C49-49A7-B040-3DA26EE7FF35}"/>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0" name="Freeform 6">
                <a:extLst>
                  <a:ext uri="{FF2B5EF4-FFF2-40B4-BE49-F238E27FC236}">
                    <a16:creationId xmlns:a16="http://schemas.microsoft.com/office/drawing/2014/main" id="{418AD78E-76CC-4700-BFBA-0CFE2E09044A}"/>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1" name="Freeform 7">
                <a:extLst>
                  <a:ext uri="{FF2B5EF4-FFF2-40B4-BE49-F238E27FC236}">
                    <a16:creationId xmlns:a16="http://schemas.microsoft.com/office/drawing/2014/main" id="{BCDA3F3C-95FE-4B31-9B60-17EAA05343E2}"/>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2" name="Freeform 8">
                <a:extLst>
                  <a:ext uri="{FF2B5EF4-FFF2-40B4-BE49-F238E27FC236}">
                    <a16:creationId xmlns:a16="http://schemas.microsoft.com/office/drawing/2014/main" id="{B396051C-9740-4894-8D8F-F3834FF21A77}"/>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3" name="Freeform 9">
                <a:extLst>
                  <a:ext uri="{FF2B5EF4-FFF2-40B4-BE49-F238E27FC236}">
                    <a16:creationId xmlns:a16="http://schemas.microsoft.com/office/drawing/2014/main" id="{B7482893-E9E0-4FCA-B6B3-5930C5C32A2B}"/>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4" name="Freeform 10">
                <a:extLst>
                  <a:ext uri="{FF2B5EF4-FFF2-40B4-BE49-F238E27FC236}">
                    <a16:creationId xmlns:a16="http://schemas.microsoft.com/office/drawing/2014/main" id="{1395B108-237E-4317-955A-62D1CE7D65B5}"/>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5" name="Freeform 11">
                <a:extLst>
                  <a:ext uri="{FF2B5EF4-FFF2-40B4-BE49-F238E27FC236}">
                    <a16:creationId xmlns:a16="http://schemas.microsoft.com/office/drawing/2014/main" id="{253F54A6-42FA-41A9-BAE9-E81483BB5A17}"/>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grpSp>
        <p:sp>
          <p:nvSpPr>
            <p:cNvPr id="158" name="Freeform 12">
              <a:extLst>
                <a:ext uri="{FF2B5EF4-FFF2-40B4-BE49-F238E27FC236}">
                  <a16:creationId xmlns:a16="http://schemas.microsoft.com/office/drawing/2014/main" id="{8F7413AB-D8D3-4075-80E6-D9DE053BAAFC}"/>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grpSp>
      <p:sp>
        <p:nvSpPr>
          <p:cNvPr id="166" name="Freeform 13">
            <a:extLst>
              <a:ext uri="{FF2B5EF4-FFF2-40B4-BE49-F238E27FC236}">
                <a16:creationId xmlns:a16="http://schemas.microsoft.com/office/drawing/2014/main" id="{9E84FED1-40E0-4546-9276-E6247EBEC731}"/>
              </a:ext>
            </a:extLst>
          </p:cNvPr>
          <p:cNvSpPr>
            <a:spLocks/>
          </p:cNvSpPr>
          <p:nvPr/>
        </p:nvSpPr>
        <p:spPr bwMode="auto">
          <a:xfrm>
            <a:off x="204136" y="4930972"/>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85000"/>
            </a:schemeClr>
          </a:solidFill>
          <a:ln w="1270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pitchFamily="34" charset="-128"/>
              <a:cs typeface="Arial" pitchFamily="34" charset="0"/>
            </a:endParaRPr>
          </a:p>
        </p:txBody>
      </p:sp>
      <p:sp>
        <p:nvSpPr>
          <p:cNvPr id="167" name="Text Box 142">
            <a:extLst>
              <a:ext uri="{FF2B5EF4-FFF2-40B4-BE49-F238E27FC236}">
                <a16:creationId xmlns:a16="http://schemas.microsoft.com/office/drawing/2014/main" id="{893C832F-BB06-4D83-944D-38BE139386FE}"/>
              </a:ext>
            </a:extLst>
          </p:cNvPr>
          <p:cNvSpPr txBox="1">
            <a:spLocks noChangeArrowheads="1"/>
          </p:cNvSpPr>
          <p:nvPr/>
        </p:nvSpPr>
        <p:spPr bwMode="auto">
          <a:xfrm>
            <a:off x="1806468" y="5909346"/>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solidFill>
                  <a:schemeClr val="bg1"/>
                </a:solidFill>
              </a:rPr>
              <a:t>HI</a:t>
            </a:r>
          </a:p>
        </p:txBody>
      </p:sp>
      <p:sp>
        <p:nvSpPr>
          <p:cNvPr id="168" name="Text Box 141">
            <a:extLst>
              <a:ext uri="{FF2B5EF4-FFF2-40B4-BE49-F238E27FC236}">
                <a16:creationId xmlns:a16="http://schemas.microsoft.com/office/drawing/2014/main" id="{8F2BC6E4-5C93-4493-BD17-871BF2C39CB2}"/>
              </a:ext>
            </a:extLst>
          </p:cNvPr>
          <p:cNvSpPr txBox="1">
            <a:spLocks noChangeArrowheads="1"/>
          </p:cNvSpPr>
          <p:nvPr/>
        </p:nvSpPr>
        <p:spPr bwMode="auto">
          <a:xfrm>
            <a:off x="432040" y="5117543"/>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ts val="800"/>
              </a:spcBef>
            </a:pPr>
            <a:r>
              <a:rPr lang="en-US" altLang="en-US" sz="1000" b="1" dirty="0"/>
              <a:t>AK</a:t>
            </a:r>
          </a:p>
        </p:txBody>
      </p:sp>
      <p:sp>
        <p:nvSpPr>
          <p:cNvPr id="170" name="Text Placeholder 2">
            <a:extLst>
              <a:ext uri="{FF2B5EF4-FFF2-40B4-BE49-F238E27FC236}">
                <a16:creationId xmlns:a16="http://schemas.microsoft.com/office/drawing/2014/main" id="{4FD8F85A-CC60-4529-BD8F-F7E86BB1FD26}"/>
              </a:ext>
            </a:extLst>
          </p:cNvPr>
          <p:cNvSpPr txBox="1">
            <a:spLocks/>
          </p:cNvSpPr>
          <p:nvPr/>
        </p:nvSpPr>
        <p:spPr>
          <a:xfrm>
            <a:off x="879431" y="1309987"/>
            <a:ext cx="7132056" cy="58234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u="sng" dirty="0"/>
              <a:t># of Movie Productions By State</a:t>
            </a:r>
          </a:p>
          <a:p>
            <a:r>
              <a:rPr lang="en-US" sz="1200" b="1" i="1" dirty="0"/>
              <a:t>2015-2016</a:t>
            </a:r>
            <a:endParaRPr lang="en-US" sz="1100" b="1" i="1" dirty="0"/>
          </a:p>
        </p:txBody>
      </p:sp>
      <p:sp>
        <p:nvSpPr>
          <p:cNvPr id="171" name="Text Placeholder 3">
            <a:extLst>
              <a:ext uri="{FF2B5EF4-FFF2-40B4-BE49-F238E27FC236}">
                <a16:creationId xmlns:a16="http://schemas.microsoft.com/office/drawing/2014/main" id="{A8D2DE62-01A0-4D15-986D-2B35B48B892A}"/>
              </a:ext>
            </a:extLst>
          </p:cNvPr>
          <p:cNvSpPr txBox="1">
            <a:spLocks/>
          </p:cNvSpPr>
          <p:nvPr/>
        </p:nvSpPr>
        <p:spPr>
          <a:xfrm>
            <a:off x="161636" y="6596109"/>
            <a:ext cx="7055012" cy="19530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The MPAA Theatrical Market Statistics Report 2016.</a:t>
            </a:r>
          </a:p>
        </p:txBody>
      </p:sp>
      <p:sp>
        <p:nvSpPr>
          <p:cNvPr id="169" name="Text Placeholder 4">
            <a:extLst>
              <a:ext uri="{FF2B5EF4-FFF2-40B4-BE49-F238E27FC236}">
                <a16:creationId xmlns:a16="http://schemas.microsoft.com/office/drawing/2014/main" id="{BC80EFD2-C362-4341-87B5-41C1A285E28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104" name="TextBox 103">
            <a:extLst>
              <a:ext uri="{FF2B5EF4-FFF2-40B4-BE49-F238E27FC236}">
                <a16:creationId xmlns:a16="http://schemas.microsoft.com/office/drawing/2014/main" id="{04C09C14-2D3B-4A60-BE26-2B7D4C5A6AB9}"/>
              </a:ext>
            </a:extLst>
          </p:cNvPr>
          <p:cNvSpPr txBox="1"/>
          <p:nvPr/>
        </p:nvSpPr>
        <p:spPr>
          <a:xfrm>
            <a:off x="7384453" y="5135646"/>
            <a:ext cx="1520480" cy="507831"/>
          </a:xfrm>
          <a:prstGeom prst="rect">
            <a:avLst/>
          </a:prstGeom>
          <a:solidFill>
            <a:srgbClr val="FFFF99"/>
          </a:solidFill>
          <a:ln>
            <a:solidFill>
              <a:schemeClr val="tx1"/>
            </a:solidFill>
          </a:ln>
        </p:spPr>
        <p:txBody>
          <a:bodyPr wrap="square" rtlCol="0">
            <a:spAutoFit/>
          </a:bodyPr>
          <a:lstStyle/>
          <a:p>
            <a:r>
              <a:rPr lang="en-US" sz="900" b="1" i="1" u="sng" dirty="0"/>
              <a:t>40%</a:t>
            </a:r>
            <a:r>
              <a:rPr lang="en-US" sz="900" i="1" dirty="0"/>
              <a:t> of movie production shoots were outside California &amp; New York</a:t>
            </a:r>
          </a:p>
        </p:txBody>
      </p:sp>
    </p:spTree>
    <p:extLst>
      <p:ext uri="{BB962C8B-B14F-4D97-AF65-F5344CB8AC3E}">
        <p14:creationId xmlns:p14="http://schemas.microsoft.com/office/powerpoint/2010/main" val="302294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79902" y="424671"/>
            <a:ext cx="8966970" cy="762128"/>
          </a:xfrm>
        </p:spPr>
        <p:txBody>
          <a:bodyPr/>
          <a:lstStyle/>
          <a:p>
            <a:r>
              <a:rPr lang="en-US" dirty="0"/>
              <a:t>People Have Such Love For Movies That Many Cities </a:t>
            </a:r>
            <a:br>
              <a:rPr lang="en-US" dirty="0"/>
            </a:br>
            <a:r>
              <a:rPr lang="en-US" dirty="0"/>
              <a:t>Offer Tours Of The Locations Where Scenes Were Shot</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84580" y="1853050"/>
            <a:ext cx="1988974" cy="1326631"/>
          </a:xfrm>
          <a:prstGeom prst="rect">
            <a:avLst/>
          </a:prstGeom>
          <a:ln>
            <a:solidFill>
              <a:schemeClr val="tx1"/>
            </a:solidFill>
          </a:ln>
        </p:spPr>
      </p:pic>
      <p:sp>
        <p:nvSpPr>
          <p:cNvPr id="32" name="TextBox 31">
            <a:extLst>
              <a:ext uri="{FF2B5EF4-FFF2-40B4-BE49-F238E27FC236}">
                <a16:creationId xmlns:a16="http://schemas.microsoft.com/office/drawing/2014/main" id="{ACFADB2E-A188-40CB-A89F-7054983B6F5F}"/>
              </a:ext>
            </a:extLst>
          </p:cNvPr>
          <p:cNvSpPr txBox="1"/>
          <p:nvPr/>
        </p:nvSpPr>
        <p:spPr>
          <a:xfrm>
            <a:off x="6828595" y="1461985"/>
            <a:ext cx="2086008" cy="400110"/>
          </a:xfrm>
          <a:prstGeom prst="rect">
            <a:avLst/>
          </a:prstGeom>
          <a:noFill/>
          <a:ln>
            <a:noFill/>
          </a:ln>
        </p:spPr>
        <p:txBody>
          <a:bodyPr wrap="square" rtlCol="0">
            <a:spAutoFit/>
          </a:bodyPr>
          <a:lstStyle/>
          <a:p>
            <a:pPr algn="ctr"/>
            <a:r>
              <a:rPr lang="en-US" sz="1000" b="1" i="1" dirty="0"/>
              <a:t>Spider-Man </a:t>
            </a:r>
            <a:r>
              <a:rPr lang="en-US" sz="1000" b="1" dirty="0"/>
              <a:t>On Location Tour </a:t>
            </a:r>
            <a:r>
              <a:rPr lang="en-US" sz="1000" b="1" i="1" dirty="0"/>
              <a:t>– </a:t>
            </a:r>
          </a:p>
          <a:p>
            <a:pPr algn="ctr"/>
            <a:r>
              <a:rPr lang="en-US" sz="1000" b="1" dirty="0"/>
              <a:t>New York, NY</a:t>
            </a:r>
          </a:p>
        </p:txBody>
      </p:sp>
      <p:pic>
        <p:nvPicPr>
          <p:cNvPr id="4" name="Picture 3">
            <a:extLst>
              <a:ext uri="{FF2B5EF4-FFF2-40B4-BE49-F238E27FC236}">
                <a16:creationId xmlns:a16="http://schemas.microsoft.com/office/drawing/2014/main" id="{07845BCC-49FE-4A82-BC9D-D47EDD2A1CA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21887" y="4127727"/>
            <a:ext cx="2262090" cy="1508060"/>
          </a:xfrm>
          <a:prstGeom prst="rect">
            <a:avLst/>
          </a:prstGeom>
          <a:ln>
            <a:solidFill>
              <a:schemeClr val="tx1"/>
            </a:solidFill>
          </a:ln>
        </p:spPr>
      </p:pic>
      <p:sp>
        <p:nvSpPr>
          <p:cNvPr id="19" name="TextBox 18">
            <a:extLst>
              <a:ext uri="{FF2B5EF4-FFF2-40B4-BE49-F238E27FC236}">
                <a16:creationId xmlns:a16="http://schemas.microsoft.com/office/drawing/2014/main" id="{0E6CA378-865D-44E1-A984-EEFE634EC7F9}"/>
              </a:ext>
            </a:extLst>
          </p:cNvPr>
          <p:cNvSpPr txBox="1"/>
          <p:nvPr/>
        </p:nvSpPr>
        <p:spPr>
          <a:xfrm>
            <a:off x="6510301" y="3727617"/>
            <a:ext cx="2262089" cy="400110"/>
          </a:xfrm>
          <a:prstGeom prst="rect">
            <a:avLst/>
          </a:prstGeom>
          <a:noFill/>
          <a:ln>
            <a:noFill/>
          </a:ln>
        </p:spPr>
        <p:txBody>
          <a:bodyPr wrap="square" rtlCol="0">
            <a:spAutoFit/>
          </a:bodyPr>
          <a:lstStyle/>
          <a:p>
            <a:pPr algn="ctr"/>
            <a:r>
              <a:rPr lang="en-US" sz="1000" b="1" i="1" dirty="0"/>
              <a:t>Jurassic Park</a:t>
            </a:r>
            <a:r>
              <a:rPr lang="en-US" sz="1000" b="1" dirty="0"/>
              <a:t> - </a:t>
            </a:r>
            <a:r>
              <a:rPr lang="en-US" sz="1000" b="1" dirty="0" err="1"/>
              <a:t>Kualoa</a:t>
            </a:r>
            <a:r>
              <a:rPr lang="en-US" sz="1000" b="1" dirty="0"/>
              <a:t> Ranch Experience – Waikiki, Oahu</a:t>
            </a:r>
          </a:p>
        </p:txBody>
      </p:sp>
      <p:pic>
        <p:nvPicPr>
          <p:cNvPr id="5" name="Picture 4">
            <a:extLst>
              <a:ext uri="{FF2B5EF4-FFF2-40B4-BE49-F238E27FC236}">
                <a16:creationId xmlns:a16="http://schemas.microsoft.com/office/drawing/2014/main" id="{6007CC08-079A-4A8D-9379-927B320C468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07219" y="4124599"/>
            <a:ext cx="3593719" cy="1509925"/>
          </a:xfrm>
          <a:prstGeom prst="rect">
            <a:avLst/>
          </a:prstGeom>
          <a:ln>
            <a:solidFill>
              <a:schemeClr val="tx1"/>
            </a:solidFill>
          </a:ln>
        </p:spPr>
      </p:pic>
      <p:sp>
        <p:nvSpPr>
          <p:cNvPr id="20" name="TextBox 19">
            <a:extLst>
              <a:ext uri="{FF2B5EF4-FFF2-40B4-BE49-F238E27FC236}">
                <a16:creationId xmlns:a16="http://schemas.microsoft.com/office/drawing/2014/main" id="{C77EA204-6CA5-4078-9EFF-A8642F3BEF88}"/>
              </a:ext>
            </a:extLst>
          </p:cNvPr>
          <p:cNvSpPr txBox="1"/>
          <p:nvPr/>
        </p:nvSpPr>
        <p:spPr>
          <a:xfrm>
            <a:off x="2704958" y="3895571"/>
            <a:ext cx="3595980" cy="246221"/>
          </a:xfrm>
          <a:prstGeom prst="rect">
            <a:avLst/>
          </a:prstGeom>
          <a:noFill/>
          <a:ln>
            <a:noFill/>
          </a:ln>
        </p:spPr>
        <p:txBody>
          <a:bodyPr wrap="square" rtlCol="0">
            <a:spAutoFit/>
          </a:bodyPr>
          <a:lstStyle/>
          <a:p>
            <a:pPr algn="ctr"/>
            <a:r>
              <a:rPr lang="en-US" sz="1000" b="1" i="1" dirty="0"/>
              <a:t>San Andreas</a:t>
            </a:r>
            <a:r>
              <a:rPr lang="en-US" sz="1000" b="1" dirty="0"/>
              <a:t> – San Francisco Movie Sights Tour</a:t>
            </a:r>
          </a:p>
        </p:txBody>
      </p:sp>
      <p:pic>
        <p:nvPicPr>
          <p:cNvPr id="6" name="Picture 5">
            <a:extLst>
              <a:ext uri="{FF2B5EF4-FFF2-40B4-BE49-F238E27FC236}">
                <a16:creationId xmlns:a16="http://schemas.microsoft.com/office/drawing/2014/main" id="{E95D8A3D-EBEA-4A56-87EC-A506D8CB37F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7083" y="4114764"/>
            <a:ext cx="2405189" cy="1509924"/>
          </a:xfrm>
          <a:prstGeom prst="rect">
            <a:avLst/>
          </a:prstGeom>
          <a:ln>
            <a:solidFill>
              <a:schemeClr val="tx1"/>
            </a:solidFill>
          </a:ln>
        </p:spPr>
      </p:pic>
      <p:sp>
        <p:nvSpPr>
          <p:cNvPr id="22" name="TextBox 21">
            <a:extLst>
              <a:ext uri="{FF2B5EF4-FFF2-40B4-BE49-F238E27FC236}">
                <a16:creationId xmlns:a16="http://schemas.microsoft.com/office/drawing/2014/main" id="{602EC254-A109-4719-B201-93AA7D224EF1}"/>
              </a:ext>
            </a:extLst>
          </p:cNvPr>
          <p:cNvSpPr txBox="1"/>
          <p:nvPr/>
        </p:nvSpPr>
        <p:spPr>
          <a:xfrm>
            <a:off x="206784" y="3740530"/>
            <a:ext cx="2426916" cy="400110"/>
          </a:xfrm>
          <a:prstGeom prst="rect">
            <a:avLst/>
          </a:prstGeom>
          <a:noFill/>
          <a:ln>
            <a:noFill/>
          </a:ln>
        </p:spPr>
        <p:txBody>
          <a:bodyPr wrap="square" rtlCol="0">
            <a:spAutoFit/>
          </a:bodyPr>
          <a:lstStyle/>
          <a:p>
            <a:pPr algn="ctr"/>
            <a:r>
              <a:rPr lang="en-US" sz="1000" b="1" i="1" dirty="0"/>
              <a:t>Forrest Gump</a:t>
            </a:r>
            <a:r>
              <a:rPr lang="en-US" sz="1000" b="1" dirty="0"/>
              <a:t> – Segway Movie Tour of Savannah, Georgia</a:t>
            </a:r>
          </a:p>
        </p:txBody>
      </p:sp>
      <p:sp>
        <p:nvSpPr>
          <p:cNvPr id="23" name="TextBox 22">
            <a:extLst>
              <a:ext uri="{FF2B5EF4-FFF2-40B4-BE49-F238E27FC236}">
                <a16:creationId xmlns:a16="http://schemas.microsoft.com/office/drawing/2014/main" id="{08ED7819-3F98-459E-AE64-68AE46EB0F54}"/>
              </a:ext>
            </a:extLst>
          </p:cNvPr>
          <p:cNvSpPr txBox="1"/>
          <p:nvPr/>
        </p:nvSpPr>
        <p:spPr>
          <a:xfrm>
            <a:off x="4656688" y="1553594"/>
            <a:ext cx="2190568" cy="400110"/>
          </a:xfrm>
          <a:prstGeom prst="rect">
            <a:avLst/>
          </a:prstGeom>
          <a:noFill/>
          <a:ln>
            <a:noFill/>
          </a:ln>
        </p:spPr>
        <p:txBody>
          <a:bodyPr wrap="square" rtlCol="0">
            <a:spAutoFit/>
          </a:bodyPr>
          <a:lstStyle/>
          <a:p>
            <a:pPr algn="ctr"/>
            <a:r>
              <a:rPr lang="en-US" sz="1000" b="1" i="1" dirty="0"/>
              <a:t>Baby Driver </a:t>
            </a:r>
            <a:r>
              <a:rPr lang="en-US" sz="1000" b="1" dirty="0"/>
              <a:t>/ </a:t>
            </a:r>
            <a:r>
              <a:rPr lang="en-US" sz="1000" b="1" i="1" dirty="0"/>
              <a:t>Ride Along </a:t>
            </a:r>
            <a:r>
              <a:rPr lang="en-US" sz="1000" b="1" dirty="0"/>
              <a:t>/ </a:t>
            </a:r>
            <a:r>
              <a:rPr lang="en-US" sz="1000" b="1" i="1" dirty="0"/>
              <a:t>Rings – </a:t>
            </a:r>
          </a:p>
          <a:p>
            <a:pPr algn="ctr"/>
            <a:r>
              <a:rPr lang="en-US" sz="1000" b="1" dirty="0"/>
              <a:t>Best of Atlanta Film Tour</a:t>
            </a:r>
          </a:p>
        </p:txBody>
      </p:sp>
      <p:pic>
        <p:nvPicPr>
          <p:cNvPr id="7" name="Picture 6">
            <a:extLst>
              <a:ext uri="{FF2B5EF4-FFF2-40B4-BE49-F238E27FC236}">
                <a16:creationId xmlns:a16="http://schemas.microsoft.com/office/drawing/2014/main" id="{A4A01891-985F-476F-96AF-600D98688DC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779237" y="1941721"/>
            <a:ext cx="1974710" cy="1582984"/>
          </a:xfrm>
          <a:prstGeom prst="rect">
            <a:avLst/>
          </a:prstGeom>
          <a:ln>
            <a:solidFill>
              <a:schemeClr val="tx1"/>
            </a:solidFill>
          </a:ln>
        </p:spPr>
      </p:pic>
      <p:pic>
        <p:nvPicPr>
          <p:cNvPr id="8" name="Picture 7">
            <a:extLst>
              <a:ext uri="{FF2B5EF4-FFF2-40B4-BE49-F238E27FC236}">
                <a16:creationId xmlns:a16="http://schemas.microsoft.com/office/drawing/2014/main" id="{6AC97D76-BE8F-4C94-BBB0-CA07F5B4FA4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425962" y="2037228"/>
            <a:ext cx="2222543" cy="1396070"/>
          </a:xfrm>
          <a:prstGeom prst="rect">
            <a:avLst/>
          </a:prstGeom>
          <a:ln>
            <a:solidFill>
              <a:schemeClr val="tx1"/>
            </a:solidFill>
          </a:ln>
        </p:spPr>
      </p:pic>
      <p:sp>
        <p:nvSpPr>
          <p:cNvPr id="26" name="TextBox 25">
            <a:extLst>
              <a:ext uri="{FF2B5EF4-FFF2-40B4-BE49-F238E27FC236}">
                <a16:creationId xmlns:a16="http://schemas.microsoft.com/office/drawing/2014/main" id="{58673849-7B32-42D9-B0EF-B3849B517BAF}"/>
              </a:ext>
            </a:extLst>
          </p:cNvPr>
          <p:cNvSpPr txBox="1"/>
          <p:nvPr/>
        </p:nvSpPr>
        <p:spPr>
          <a:xfrm>
            <a:off x="2421326" y="1497158"/>
            <a:ext cx="2190568" cy="553998"/>
          </a:xfrm>
          <a:prstGeom prst="rect">
            <a:avLst/>
          </a:prstGeom>
          <a:noFill/>
          <a:ln>
            <a:noFill/>
          </a:ln>
        </p:spPr>
        <p:txBody>
          <a:bodyPr wrap="square" rtlCol="0">
            <a:spAutoFit/>
          </a:bodyPr>
          <a:lstStyle/>
          <a:p>
            <a:pPr algn="ctr"/>
            <a:r>
              <a:rPr lang="en-US" sz="1000" b="1" i="1" dirty="0"/>
              <a:t>The Dark Knight / Transformers 3 / Ferris Bueller’s Day Off – </a:t>
            </a:r>
          </a:p>
          <a:p>
            <a:pPr algn="ctr"/>
            <a:r>
              <a:rPr lang="en-US" sz="1000" b="1" dirty="0"/>
              <a:t>Chicago Film Tour</a:t>
            </a:r>
          </a:p>
        </p:txBody>
      </p:sp>
      <p:sp>
        <p:nvSpPr>
          <p:cNvPr id="28" name="TextBox 27">
            <a:extLst>
              <a:ext uri="{FF2B5EF4-FFF2-40B4-BE49-F238E27FC236}">
                <a16:creationId xmlns:a16="http://schemas.microsoft.com/office/drawing/2014/main" id="{F1D76C3A-A763-4759-B968-D3B730ABE713}"/>
              </a:ext>
            </a:extLst>
          </p:cNvPr>
          <p:cNvSpPr txBox="1"/>
          <p:nvPr/>
        </p:nvSpPr>
        <p:spPr>
          <a:xfrm>
            <a:off x="126557" y="1444439"/>
            <a:ext cx="2359944" cy="553998"/>
          </a:xfrm>
          <a:prstGeom prst="rect">
            <a:avLst/>
          </a:prstGeom>
          <a:noFill/>
          <a:ln>
            <a:noFill/>
          </a:ln>
        </p:spPr>
        <p:txBody>
          <a:bodyPr wrap="square" rtlCol="0">
            <a:spAutoFit/>
          </a:bodyPr>
          <a:lstStyle/>
          <a:p>
            <a:pPr algn="ctr"/>
            <a:r>
              <a:rPr lang="en-US" sz="1000" b="1" i="1" dirty="0"/>
              <a:t>Ted / The Departed / </a:t>
            </a:r>
          </a:p>
          <a:p>
            <a:pPr algn="ctr"/>
            <a:r>
              <a:rPr lang="en-US" sz="1000" b="1" i="1" dirty="0"/>
              <a:t>Good Will Hunting – </a:t>
            </a:r>
          </a:p>
          <a:p>
            <a:pPr algn="ctr"/>
            <a:r>
              <a:rPr lang="en-US" sz="1000" b="1" dirty="0"/>
              <a:t>Boston Movie Mile Walking Tour</a:t>
            </a:r>
          </a:p>
        </p:txBody>
      </p:sp>
      <p:pic>
        <p:nvPicPr>
          <p:cNvPr id="9" name="Picture 8">
            <a:extLst>
              <a:ext uri="{FF2B5EF4-FFF2-40B4-BE49-F238E27FC236}">
                <a16:creationId xmlns:a16="http://schemas.microsoft.com/office/drawing/2014/main" id="{364D5CC5-6A35-4451-9DE5-9402DE385DD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53439" y="1958088"/>
            <a:ext cx="2040014" cy="1361335"/>
          </a:xfrm>
          <a:prstGeom prst="rect">
            <a:avLst/>
          </a:prstGeom>
          <a:ln>
            <a:solidFill>
              <a:schemeClr val="tx1"/>
            </a:solidFill>
          </a:ln>
        </p:spPr>
      </p:pic>
      <p:sp>
        <p:nvSpPr>
          <p:cNvPr id="17" name="Text Placeholder 4">
            <a:extLst>
              <a:ext uri="{FF2B5EF4-FFF2-40B4-BE49-F238E27FC236}">
                <a16:creationId xmlns:a16="http://schemas.microsoft.com/office/drawing/2014/main" id="{11F8177E-3834-4C02-A1F7-76DB9EBCE47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48637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dirty="0"/>
              <a:t>Additionally, Many “Real-Life” Restaurants In Movies Have Reached Iconic Status &amp; Feature Long Waits Among Rabid Fans </a:t>
            </a:r>
          </a:p>
        </p:txBody>
      </p:sp>
      <p:pic>
        <p:nvPicPr>
          <p:cNvPr id="31" name="Picture 30">
            <a:extLst>
              <a:ext uri="{FF2B5EF4-FFF2-40B4-BE49-F238E27FC236}">
                <a16:creationId xmlns:a16="http://schemas.microsoft.com/office/drawing/2014/main" id="{159E7828-6850-480D-8165-0D6F404FFA0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5905" y="2143519"/>
            <a:ext cx="1808751" cy="1303993"/>
          </a:xfrm>
          <a:prstGeom prst="rect">
            <a:avLst/>
          </a:prstGeom>
          <a:ln>
            <a:solidFill>
              <a:schemeClr val="tx1"/>
            </a:solidFill>
          </a:ln>
        </p:spPr>
      </p:pic>
      <p:pic>
        <p:nvPicPr>
          <p:cNvPr id="3" name="Picture 2">
            <a:extLst>
              <a:ext uri="{FF2B5EF4-FFF2-40B4-BE49-F238E27FC236}">
                <a16:creationId xmlns:a16="http://schemas.microsoft.com/office/drawing/2014/main" id="{6856349C-E340-4AD1-BE6E-BA0D191E60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90638" y="2144798"/>
            <a:ext cx="1793167" cy="1302714"/>
          </a:xfrm>
          <a:prstGeom prst="rect">
            <a:avLst/>
          </a:prstGeom>
          <a:ln>
            <a:solidFill>
              <a:schemeClr val="tx1"/>
            </a:solidFill>
          </a:ln>
        </p:spPr>
      </p:pic>
      <p:pic>
        <p:nvPicPr>
          <p:cNvPr id="17" name="Picture 16">
            <a:extLst>
              <a:ext uri="{FF2B5EF4-FFF2-40B4-BE49-F238E27FC236}">
                <a16:creationId xmlns:a16="http://schemas.microsoft.com/office/drawing/2014/main" id="{57AA7788-F128-4D63-9102-BDB3EE08663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07828" y="4292487"/>
            <a:ext cx="1618861" cy="1618861"/>
          </a:xfrm>
          <a:prstGeom prst="rect">
            <a:avLst/>
          </a:prstGeom>
          <a:ln>
            <a:solidFill>
              <a:schemeClr val="tx1"/>
            </a:solidFill>
          </a:ln>
        </p:spPr>
      </p:pic>
      <p:pic>
        <p:nvPicPr>
          <p:cNvPr id="21" name="Picture 20">
            <a:extLst>
              <a:ext uri="{FF2B5EF4-FFF2-40B4-BE49-F238E27FC236}">
                <a16:creationId xmlns:a16="http://schemas.microsoft.com/office/drawing/2014/main" id="{E004DEE1-87AE-42AB-B0F4-381E97A086F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467755" y="4284057"/>
            <a:ext cx="2295200" cy="1454270"/>
          </a:xfrm>
          <a:prstGeom prst="rect">
            <a:avLst/>
          </a:prstGeom>
          <a:ln>
            <a:solidFill>
              <a:schemeClr val="tx1"/>
            </a:solidFill>
          </a:ln>
        </p:spPr>
      </p:pic>
      <p:pic>
        <p:nvPicPr>
          <p:cNvPr id="23" name="Picture 22">
            <a:extLst>
              <a:ext uri="{FF2B5EF4-FFF2-40B4-BE49-F238E27FC236}">
                <a16:creationId xmlns:a16="http://schemas.microsoft.com/office/drawing/2014/main" id="{C1DB8AD7-F6E1-4AA5-B067-2237E54888D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56210" y="2137471"/>
            <a:ext cx="2089101" cy="1310041"/>
          </a:xfrm>
          <a:prstGeom prst="rect">
            <a:avLst/>
          </a:prstGeom>
          <a:ln>
            <a:solidFill>
              <a:schemeClr val="tx1"/>
            </a:solidFill>
          </a:ln>
        </p:spPr>
      </p:pic>
      <p:pic>
        <p:nvPicPr>
          <p:cNvPr id="2048" name="Picture 2047">
            <a:extLst>
              <a:ext uri="{FF2B5EF4-FFF2-40B4-BE49-F238E27FC236}">
                <a16:creationId xmlns:a16="http://schemas.microsoft.com/office/drawing/2014/main" id="{725D7E62-C5CE-4BBB-8902-F9BEA590D55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15687" y="4284057"/>
            <a:ext cx="2103023" cy="1401300"/>
          </a:xfrm>
          <a:prstGeom prst="rect">
            <a:avLst/>
          </a:prstGeom>
        </p:spPr>
      </p:pic>
      <p:pic>
        <p:nvPicPr>
          <p:cNvPr id="2049" name="Picture 2048">
            <a:extLst>
              <a:ext uri="{FF2B5EF4-FFF2-40B4-BE49-F238E27FC236}">
                <a16:creationId xmlns:a16="http://schemas.microsoft.com/office/drawing/2014/main" id="{24AA698C-2663-4AED-8E95-0625267E86D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62071" y="2142928"/>
            <a:ext cx="1984522" cy="1322340"/>
          </a:xfrm>
          <a:prstGeom prst="rect">
            <a:avLst/>
          </a:prstGeom>
          <a:ln>
            <a:solidFill>
              <a:schemeClr val="tx1"/>
            </a:solidFill>
          </a:ln>
        </p:spPr>
      </p:pic>
      <p:sp>
        <p:nvSpPr>
          <p:cNvPr id="42" name="TextBox 41">
            <a:extLst>
              <a:ext uri="{FF2B5EF4-FFF2-40B4-BE49-F238E27FC236}">
                <a16:creationId xmlns:a16="http://schemas.microsoft.com/office/drawing/2014/main" id="{410289C6-E6EC-44A9-8DB9-96B2C98B3DEA}"/>
              </a:ext>
            </a:extLst>
          </p:cNvPr>
          <p:cNvSpPr txBox="1"/>
          <p:nvPr/>
        </p:nvSpPr>
        <p:spPr>
          <a:xfrm>
            <a:off x="283758" y="1584841"/>
            <a:ext cx="1988297"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Serendipity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New York City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Serendipity (2001)</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051" name="Picture 2050">
            <a:extLst>
              <a:ext uri="{FF2B5EF4-FFF2-40B4-BE49-F238E27FC236}">
                <a16:creationId xmlns:a16="http://schemas.microsoft.com/office/drawing/2014/main" id="{1320F351-1B09-4FED-B4C4-7DEB7523C79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871562" y="4302003"/>
            <a:ext cx="2075031" cy="1383354"/>
          </a:xfrm>
          <a:prstGeom prst="rect">
            <a:avLst/>
          </a:prstGeom>
          <a:ln>
            <a:solidFill>
              <a:schemeClr val="tx1"/>
            </a:solidFill>
          </a:ln>
        </p:spPr>
      </p:pic>
      <p:sp>
        <p:nvSpPr>
          <p:cNvPr id="44" name="TextBox 43">
            <a:extLst>
              <a:ext uri="{FF2B5EF4-FFF2-40B4-BE49-F238E27FC236}">
                <a16:creationId xmlns:a16="http://schemas.microsoft.com/office/drawing/2014/main" id="{EACDDAFB-80D4-4E4C-9381-A7E1053C5996}"/>
              </a:ext>
            </a:extLst>
          </p:cNvPr>
          <p:cNvSpPr txBox="1"/>
          <p:nvPr/>
        </p:nvSpPr>
        <p:spPr>
          <a:xfrm>
            <a:off x="2470228" y="1578622"/>
            <a:ext cx="2075083"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err="1">
                <a:ln>
                  <a:noFill/>
                </a:ln>
                <a:solidFill>
                  <a:prstClr val="black"/>
                </a:solidFill>
                <a:effectLst/>
                <a:uLnTx/>
                <a:uFillTx/>
                <a:latin typeface="Trebuchet MS"/>
                <a:ea typeface="+mn-ea"/>
                <a:cs typeface="+mn-cs"/>
              </a:rPr>
              <a:t>Buddakan</a:t>
            </a:r>
            <a:endParaRPr kumimoji="0" lang="en-US" sz="1200" u="sng"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New York City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Sex and the City (1998)</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5" name="TextBox 44">
            <a:extLst>
              <a:ext uri="{FF2B5EF4-FFF2-40B4-BE49-F238E27FC236}">
                <a16:creationId xmlns:a16="http://schemas.microsoft.com/office/drawing/2014/main" id="{86F5F5CF-8577-408E-9629-D9AD32959B12}"/>
              </a:ext>
            </a:extLst>
          </p:cNvPr>
          <p:cNvSpPr txBox="1"/>
          <p:nvPr/>
        </p:nvSpPr>
        <p:spPr>
          <a:xfrm>
            <a:off x="4750009" y="1581732"/>
            <a:ext cx="1995943"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Katz’s Delicatessen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New York City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When Harry Met Sally (1989)</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FEF243DF-4E2E-48FB-A59F-C0E649295B8A}"/>
              </a:ext>
            </a:extLst>
          </p:cNvPr>
          <p:cNvSpPr txBox="1"/>
          <p:nvPr/>
        </p:nvSpPr>
        <p:spPr>
          <a:xfrm>
            <a:off x="6936484" y="1584844"/>
            <a:ext cx="1995943"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Smith &amp; </a:t>
            </a:r>
            <a:r>
              <a:rPr kumimoji="0" lang="en-US" sz="1200" u="sng" strike="noStrike" kern="1200" cap="none" spc="0" normalizeH="0" baseline="0" noProof="0" dirty="0" err="1">
                <a:ln>
                  <a:noFill/>
                </a:ln>
                <a:solidFill>
                  <a:prstClr val="black"/>
                </a:solidFill>
                <a:effectLst/>
                <a:uLnTx/>
                <a:uFillTx/>
                <a:latin typeface="Trebuchet MS"/>
                <a:ea typeface="+mn-ea"/>
                <a:cs typeface="+mn-cs"/>
              </a:rPr>
              <a:t>Wollensky’s</a:t>
            </a:r>
            <a:endParaRPr kumimoji="0" lang="en-US" sz="1200" u="sng"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New York City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American Psycho (2000)</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7" name="TextBox 46">
            <a:extLst>
              <a:ext uri="{FF2B5EF4-FFF2-40B4-BE49-F238E27FC236}">
                <a16:creationId xmlns:a16="http://schemas.microsoft.com/office/drawing/2014/main" id="{8FA26A18-892E-412C-BA9E-21F2A39F14F6}"/>
              </a:ext>
            </a:extLst>
          </p:cNvPr>
          <p:cNvSpPr txBox="1"/>
          <p:nvPr/>
        </p:nvSpPr>
        <p:spPr>
          <a:xfrm>
            <a:off x="215687" y="3732369"/>
            <a:ext cx="2103023"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Randy’s Donuts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Inglewood, CA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Iron Man 2 (2010)</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485C494F-08FE-4760-8A12-F0A5298B274E}"/>
              </a:ext>
            </a:extLst>
          </p:cNvPr>
          <p:cNvSpPr txBox="1"/>
          <p:nvPr/>
        </p:nvSpPr>
        <p:spPr>
          <a:xfrm>
            <a:off x="2486135" y="3726146"/>
            <a:ext cx="2295200"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The Thirsty Scholar Pub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Somerville, MA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The Social Network (2010)</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E68CAA3A-E059-47D2-803D-A5FEE788E234}"/>
              </a:ext>
            </a:extLst>
          </p:cNvPr>
          <p:cNvSpPr txBox="1"/>
          <p:nvPr/>
        </p:nvSpPr>
        <p:spPr>
          <a:xfrm>
            <a:off x="4980522" y="3729255"/>
            <a:ext cx="1646167"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Bella Italia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Port Angeles, WA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Twilight (2008)</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1" name="TextBox 50">
            <a:extLst>
              <a:ext uri="{FF2B5EF4-FFF2-40B4-BE49-F238E27FC236}">
                <a16:creationId xmlns:a16="http://schemas.microsoft.com/office/drawing/2014/main" id="{EE1E1393-E7C0-40DA-B3D1-CD75B929D0F6}"/>
              </a:ext>
            </a:extLst>
          </p:cNvPr>
          <p:cNvSpPr txBox="1"/>
          <p:nvPr/>
        </p:nvSpPr>
        <p:spPr>
          <a:xfrm>
            <a:off x="6864952" y="3744865"/>
            <a:ext cx="2081641" cy="58477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dirty="0">
                <a:ln>
                  <a:noFill/>
                </a:ln>
                <a:solidFill>
                  <a:prstClr val="black"/>
                </a:solidFill>
                <a:effectLst/>
                <a:uLnTx/>
                <a:uFillTx/>
                <a:latin typeface="Trebuchet MS"/>
                <a:ea typeface="+mn-ea"/>
                <a:cs typeface="+mn-cs"/>
              </a:rPr>
              <a:t>21 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strike="noStrike" kern="1200" cap="none" spc="0" normalizeH="0" baseline="0" noProof="0" dirty="0">
                <a:ln>
                  <a:noFill/>
                </a:ln>
                <a:solidFill>
                  <a:prstClr val="black"/>
                </a:solidFill>
                <a:effectLst/>
                <a:uLnTx/>
                <a:uFillTx/>
                <a:latin typeface="Trebuchet MS"/>
                <a:ea typeface="+mn-ea"/>
                <a:cs typeface="+mn-cs"/>
              </a:rPr>
              <a:t>New York City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1" dirty="0">
                <a:solidFill>
                  <a:prstClr val="black"/>
                </a:solidFill>
                <a:latin typeface="Trebuchet MS"/>
              </a:rPr>
              <a:t>Wall Street (1987)</a:t>
            </a:r>
            <a:endParaRPr kumimoji="0" lang="en-US" sz="10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Text Placeholder 4">
            <a:extLst>
              <a:ext uri="{FF2B5EF4-FFF2-40B4-BE49-F238E27FC236}">
                <a16:creationId xmlns:a16="http://schemas.microsoft.com/office/drawing/2014/main" id="{5CC54F80-5607-4AC5-966C-A57FEFC1E6CF}"/>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22" name="TextBox 21">
            <a:extLst>
              <a:ext uri="{FF2B5EF4-FFF2-40B4-BE49-F238E27FC236}">
                <a16:creationId xmlns:a16="http://schemas.microsoft.com/office/drawing/2014/main" id="{887C41A2-5A7C-48C1-8CBC-2937DB6652C3}"/>
              </a:ext>
            </a:extLst>
          </p:cNvPr>
          <p:cNvSpPr txBox="1"/>
          <p:nvPr/>
        </p:nvSpPr>
        <p:spPr>
          <a:xfrm>
            <a:off x="198500" y="3455571"/>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3,373 reviews / 3,166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78794E03-BCD9-419E-8122-06395FEF6F20}"/>
              </a:ext>
            </a:extLst>
          </p:cNvPr>
          <p:cNvSpPr txBox="1"/>
          <p:nvPr/>
        </p:nvSpPr>
        <p:spPr>
          <a:xfrm>
            <a:off x="2381901" y="3456061"/>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3,306 reviews / 3,219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3B1E2708-C059-4F72-B40B-0C17F98B73A2}"/>
              </a:ext>
            </a:extLst>
          </p:cNvPr>
          <p:cNvSpPr txBox="1"/>
          <p:nvPr/>
        </p:nvSpPr>
        <p:spPr>
          <a:xfrm>
            <a:off x="4680714" y="3465982"/>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8,296 reviews / 7,523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3EB3F3ED-1B28-4352-8706-14CC87CBE8A9}"/>
              </a:ext>
            </a:extLst>
          </p:cNvPr>
          <p:cNvSpPr txBox="1"/>
          <p:nvPr/>
        </p:nvSpPr>
        <p:spPr>
          <a:xfrm>
            <a:off x="6866100" y="3476337"/>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1,118 reviews / 923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8BA5DEB4-5085-4681-9280-D0932AD56030}"/>
              </a:ext>
            </a:extLst>
          </p:cNvPr>
          <p:cNvSpPr txBox="1"/>
          <p:nvPr/>
        </p:nvSpPr>
        <p:spPr>
          <a:xfrm>
            <a:off x="6817776" y="5687292"/>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529 reviews / 637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68035C74-295D-4C0A-A76B-1871BB27529A}"/>
              </a:ext>
            </a:extLst>
          </p:cNvPr>
          <p:cNvSpPr txBox="1"/>
          <p:nvPr/>
        </p:nvSpPr>
        <p:spPr>
          <a:xfrm>
            <a:off x="157422" y="5685845"/>
            <a:ext cx="2197845"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1,741 reviews / 1,966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07F4AD38-753A-49B7-BD92-6F9AA52BB70A}"/>
              </a:ext>
            </a:extLst>
          </p:cNvPr>
          <p:cNvSpPr txBox="1"/>
          <p:nvPr/>
        </p:nvSpPr>
        <p:spPr>
          <a:xfrm>
            <a:off x="2472042" y="5755133"/>
            <a:ext cx="2309293"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195 reviews / 39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7C3B911A-CB94-4792-A4A6-43541EE2410E}"/>
              </a:ext>
            </a:extLst>
          </p:cNvPr>
          <p:cNvSpPr txBox="1"/>
          <p:nvPr/>
        </p:nvSpPr>
        <p:spPr>
          <a:xfrm>
            <a:off x="4812577" y="5917332"/>
            <a:ext cx="1973911" cy="230832"/>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strike="noStrike" kern="1200" cap="none" spc="0" normalizeH="0" baseline="0" noProof="0" dirty="0">
                <a:ln>
                  <a:noFill/>
                </a:ln>
                <a:solidFill>
                  <a:prstClr val="black"/>
                </a:solidFill>
                <a:effectLst/>
                <a:uLnTx/>
                <a:uFillTx/>
                <a:latin typeface="Trebuchet MS"/>
                <a:ea typeface="+mn-ea"/>
                <a:cs typeface="+mn-cs"/>
              </a:rPr>
              <a:t>Yelp: 268 reviews / 130 pictures</a:t>
            </a:r>
            <a:endParaRPr kumimoji="0" lang="en-US" sz="600" i="0" strike="noStrike" kern="1200" cap="none" spc="0" normalizeH="0" baseline="0" noProof="0" dirty="0">
              <a:ln>
                <a:noFill/>
              </a:ln>
              <a:solidFill>
                <a:prstClr val="black"/>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2FB9F248-6931-417D-8B90-83230789A4AD}"/>
              </a:ext>
            </a:extLst>
          </p:cNvPr>
          <p:cNvSpPr txBox="1"/>
          <p:nvPr/>
        </p:nvSpPr>
        <p:spPr>
          <a:xfrm>
            <a:off x="174334" y="1271945"/>
            <a:ext cx="8805334" cy="307777"/>
          </a:xfrm>
          <a:prstGeom prst="rect">
            <a:avLst/>
          </a:prstGeom>
          <a:noFill/>
        </p:spPr>
        <p:txBody>
          <a:bodyPr wrap="square" rtlCol="0">
            <a:spAutoFit/>
          </a:bodyPr>
          <a:lstStyle/>
          <a:p>
            <a:pPr algn="ctr"/>
            <a:r>
              <a:rPr lang="en-US" sz="1400" dirty="0"/>
              <a:t>Restaurants featured in movies are some of the most reviewed &amp; photogenic places on Yelp</a:t>
            </a:r>
          </a:p>
        </p:txBody>
      </p:sp>
      <p:sp>
        <p:nvSpPr>
          <p:cNvPr id="33" name="Text Placeholder 3">
            <a:extLst>
              <a:ext uri="{FF2B5EF4-FFF2-40B4-BE49-F238E27FC236}">
                <a16:creationId xmlns:a16="http://schemas.microsoft.com/office/drawing/2014/main" id="{1E6A7C71-88D4-4B09-B234-766F9B0BFA26}"/>
              </a:ext>
            </a:extLst>
          </p:cNvPr>
          <p:cNvSpPr txBox="1">
            <a:spLocks/>
          </p:cNvSpPr>
          <p:nvPr/>
        </p:nvSpPr>
        <p:spPr>
          <a:xfrm>
            <a:off x="321734" y="6594829"/>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Yelp.com as of 1/2/2018</a:t>
            </a:r>
          </a:p>
        </p:txBody>
      </p:sp>
    </p:spTree>
    <p:extLst>
      <p:ext uri="{BB962C8B-B14F-4D97-AF65-F5344CB8AC3E}">
        <p14:creationId xmlns:p14="http://schemas.microsoft.com/office/powerpoint/2010/main" val="46272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4EE9-A5DC-48EE-A76D-054081C05261}"/>
              </a:ext>
            </a:extLst>
          </p:cNvPr>
          <p:cNvSpPr>
            <a:spLocks noGrp="1"/>
          </p:cNvSpPr>
          <p:nvPr>
            <p:ph type="ctrTitle"/>
          </p:nvPr>
        </p:nvSpPr>
        <p:spPr>
          <a:xfrm>
            <a:off x="79902" y="424671"/>
            <a:ext cx="8966970" cy="762128"/>
          </a:xfrm>
        </p:spPr>
        <p:txBody>
          <a:bodyPr/>
          <a:lstStyle/>
          <a:p>
            <a:r>
              <a:rPr lang="en-US" dirty="0"/>
              <a:t>In Los Angeles, A Popular Activity For Visitors Is To Tour The Movie Studios &amp; “Visit” The Movie Stars’ Homes </a:t>
            </a:r>
          </a:p>
        </p:txBody>
      </p:sp>
      <p:sp>
        <p:nvSpPr>
          <p:cNvPr id="27" name="TextBox 26">
            <a:extLst>
              <a:ext uri="{FF2B5EF4-FFF2-40B4-BE49-F238E27FC236}">
                <a16:creationId xmlns:a16="http://schemas.microsoft.com/office/drawing/2014/main" id="{ACFADB2E-A188-40CB-A89F-7054983B6F5F}"/>
              </a:ext>
            </a:extLst>
          </p:cNvPr>
          <p:cNvSpPr txBox="1"/>
          <p:nvPr/>
        </p:nvSpPr>
        <p:spPr>
          <a:xfrm>
            <a:off x="350821" y="1926860"/>
            <a:ext cx="2504346" cy="246221"/>
          </a:xfrm>
          <a:prstGeom prst="rect">
            <a:avLst/>
          </a:prstGeom>
          <a:noFill/>
          <a:ln>
            <a:noFill/>
          </a:ln>
        </p:spPr>
        <p:txBody>
          <a:bodyPr wrap="square" rtlCol="0">
            <a:spAutoFit/>
          </a:bodyPr>
          <a:lstStyle/>
          <a:p>
            <a:pPr algn="ctr"/>
            <a:r>
              <a:rPr lang="en-US" sz="1000" b="1" dirty="0"/>
              <a:t>Universal Studios Hollywood Tour</a:t>
            </a:r>
          </a:p>
        </p:txBody>
      </p:sp>
      <p:pic>
        <p:nvPicPr>
          <p:cNvPr id="1026" name="Picture 2" descr="https://www.universalstudioshollywood.com/site-content/uploads/2017/04/802x535_Studio_Tour_New_York.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50821" y="2200264"/>
            <a:ext cx="2504346" cy="1670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80216" y="2201306"/>
            <a:ext cx="2504346" cy="1669563"/>
          </a:xfrm>
          <a:prstGeom prst="rect">
            <a:avLst/>
          </a:prstGeom>
          <a:ln>
            <a:solidFill>
              <a:schemeClr val="tx1"/>
            </a:solidFill>
          </a:ln>
        </p:spPr>
      </p:pic>
      <p:sp>
        <p:nvSpPr>
          <p:cNvPr id="30" name="TextBox 29">
            <a:extLst>
              <a:ext uri="{FF2B5EF4-FFF2-40B4-BE49-F238E27FC236}">
                <a16:creationId xmlns:a16="http://schemas.microsoft.com/office/drawing/2014/main" id="{ACFADB2E-A188-40CB-A89F-7054983B6F5F}"/>
              </a:ext>
            </a:extLst>
          </p:cNvPr>
          <p:cNvSpPr txBox="1"/>
          <p:nvPr/>
        </p:nvSpPr>
        <p:spPr>
          <a:xfrm>
            <a:off x="6080216" y="1790551"/>
            <a:ext cx="2504346" cy="400110"/>
          </a:xfrm>
          <a:prstGeom prst="rect">
            <a:avLst/>
          </a:prstGeom>
          <a:noFill/>
          <a:ln>
            <a:noFill/>
          </a:ln>
        </p:spPr>
        <p:txBody>
          <a:bodyPr wrap="square" rtlCol="0">
            <a:spAutoFit/>
          </a:bodyPr>
          <a:lstStyle/>
          <a:p>
            <a:pPr algn="ctr"/>
            <a:r>
              <a:rPr lang="en-US" sz="1000" b="1" dirty="0"/>
              <a:t>Paramount Pictures Studio Tour</a:t>
            </a:r>
            <a:r>
              <a:rPr lang="en-US" sz="1000" b="1" i="1" dirty="0"/>
              <a:t> – </a:t>
            </a:r>
          </a:p>
          <a:p>
            <a:pPr algn="ctr"/>
            <a:r>
              <a:rPr lang="en-US" sz="1000" b="1" dirty="0"/>
              <a:t>Los Angeles, CA</a:t>
            </a:r>
          </a:p>
        </p:txBody>
      </p:sp>
      <p:sp>
        <p:nvSpPr>
          <p:cNvPr id="23" name="TextBox 22">
            <a:extLst>
              <a:ext uri="{FF2B5EF4-FFF2-40B4-BE49-F238E27FC236}">
                <a16:creationId xmlns:a16="http://schemas.microsoft.com/office/drawing/2014/main" id="{7F7ED505-5472-41BA-82A5-CE8F29EA3311}"/>
              </a:ext>
            </a:extLst>
          </p:cNvPr>
          <p:cNvSpPr txBox="1"/>
          <p:nvPr/>
        </p:nvSpPr>
        <p:spPr>
          <a:xfrm>
            <a:off x="350821" y="4006786"/>
            <a:ext cx="2364459" cy="400110"/>
          </a:xfrm>
          <a:prstGeom prst="rect">
            <a:avLst/>
          </a:prstGeom>
          <a:noFill/>
          <a:ln>
            <a:noFill/>
          </a:ln>
        </p:spPr>
        <p:txBody>
          <a:bodyPr wrap="square" rtlCol="0">
            <a:spAutoFit/>
          </a:bodyPr>
          <a:lstStyle/>
          <a:p>
            <a:pPr algn="ctr"/>
            <a:r>
              <a:rPr lang="en-US" sz="1000" b="1" dirty="0"/>
              <a:t>TMZ Hollywood Celebrity Hot Spot Tour in Los Angeles</a:t>
            </a:r>
          </a:p>
        </p:txBody>
      </p:sp>
      <p:pic>
        <p:nvPicPr>
          <p:cNvPr id="8" name="Picture 7">
            <a:extLst>
              <a:ext uri="{FF2B5EF4-FFF2-40B4-BE49-F238E27FC236}">
                <a16:creationId xmlns:a16="http://schemas.microsoft.com/office/drawing/2014/main" id="{0CC58BF7-131B-4313-8461-5DC1A3F90EE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3048" y="4406896"/>
            <a:ext cx="2279124" cy="1520797"/>
          </a:xfrm>
          <a:prstGeom prst="rect">
            <a:avLst/>
          </a:prstGeom>
          <a:ln>
            <a:solidFill>
              <a:schemeClr val="tx1"/>
            </a:solidFill>
          </a:ln>
        </p:spPr>
      </p:pic>
      <p:pic>
        <p:nvPicPr>
          <p:cNvPr id="9" name="Picture 8">
            <a:extLst>
              <a:ext uri="{FF2B5EF4-FFF2-40B4-BE49-F238E27FC236}">
                <a16:creationId xmlns:a16="http://schemas.microsoft.com/office/drawing/2014/main" id="{F62F87DD-31EF-4F17-BB5E-E015B70E9DB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93568" y="2259257"/>
            <a:ext cx="2748247" cy="1545889"/>
          </a:xfrm>
          <a:prstGeom prst="rect">
            <a:avLst/>
          </a:prstGeom>
          <a:ln>
            <a:solidFill>
              <a:schemeClr val="tx1"/>
            </a:solidFill>
          </a:ln>
        </p:spPr>
      </p:pic>
      <p:sp>
        <p:nvSpPr>
          <p:cNvPr id="28" name="TextBox 27">
            <a:extLst>
              <a:ext uri="{FF2B5EF4-FFF2-40B4-BE49-F238E27FC236}">
                <a16:creationId xmlns:a16="http://schemas.microsoft.com/office/drawing/2014/main" id="{FA3E3B56-43C1-4D1D-8413-0DA369D0D20F}"/>
              </a:ext>
            </a:extLst>
          </p:cNvPr>
          <p:cNvSpPr txBox="1"/>
          <p:nvPr/>
        </p:nvSpPr>
        <p:spPr>
          <a:xfrm>
            <a:off x="3073116" y="1975205"/>
            <a:ext cx="2746247" cy="246221"/>
          </a:xfrm>
          <a:prstGeom prst="rect">
            <a:avLst/>
          </a:prstGeom>
          <a:noFill/>
          <a:ln>
            <a:noFill/>
          </a:ln>
        </p:spPr>
        <p:txBody>
          <a:bodyPr wrap="square" rtlCol="0">
            <a:spAutoFit/>
          </a:bodyPr>
          <a:lstStyle/>
          <a:p>
            <a:pPr algn="ctr"/>
            <a:r>
              <a:rPr lang="en-US" sz="1000" b="1" dirty="0"/>
              <a:t>Warner Bros. Studio Tour Hollywood</a:t>
            </a:r>
          </a:p>
        </p:txBody>
      </p:sp>
      <p:pic>
        <p:nvPicPr>
          <p:cNvPr id="11" name="Picture 10">
            <a:extLst>
              <a:ext uri="{FF2B5EF4-FFF2-40B4-BE49-F238E27FC236}">
                <a16:creationId xmlns:a16="http://schemas.microsoft.com/office/drawing/2014/main" id="{55A4B6F1-D874-4271-8663-BB57A294B89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008296" y="4381804"/>
            <a:ext cx="2746792" cy="1545889"/>
          </a:xfrm>
          <a:prstGeom prst="rect">
            <a:avLst/>
          </a:prstGeom>
          <a:ln>
            <a:solidFill>
              <a:schemeClr val="tx1"/>
            </a:solidFill>
          </a:ln>
        </p:spPr>
      </p:pic>
      <p:sp>
        <p:nvSpPr>
          <p:cNvPr id="29" name="TextBox 28">
            <a:extLst>
              <a:ext uri="{FF2B5EF4-FFF2-40B4-BE49-F238E27FC236}">
                <a16:creationId xmlns:a16="http://schemas.microsoft.com/office/drawing/2014/main" id="{28C647C3-DCFE-40A7-BC39-EAC87DD16BA9}"/>
              </a:ext>
            </a:extLst>
          </p:cNvPr>
          <p:cNvSpPr txBox="1"/>
          <p:nvPr/>
        </p:nvSpPr>
        <p:spPr>
          <a:xfrm>
            <a:off x="3022488" y="4112536"/>
            <a:ext cx="2732600" cy="246221"/>
          </a:xfrm>
          <a:prstGeom prst="rect">
            <a:avLst/>
          </a:prstGeom>
          <a:noFill/>
          <a:ln>
            <a:noFill/>
          </a:ln>
        </p:spPr>
        <p:txBody>
          <a:bodyPr wrap="square" rtlCol="0">
            <a:spAutoFit/>
          </a:bodyPr>
          <a:lstStyle/>
          <a:p>
            <a:pPr algn="ctr"/>
            <a:r>
              <a:rPr lang="en-US" sz="1000" b="1" dirty="0"/>
              <a:t>Movie Stars’ Homes Tour – Los Angeles, CA</a:t>
            </a:r>
          </a:p>
        </p:txBody>
      </p:sp>
      <p:pic>
        <p:nvPicPr>
          <p:cNvPr id="12" name="Picture 11">
            <a:extLst>
              <a:ext uri="{FF2B5EF4-FFF2-40B4-BE49-F238E27FC236}">
                <a16:creationId xmlns:a16="http://schemas.microsoft.com/office/drawing/2014/main" id="{0213F071-E01D-474C-8743-C08138C7680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138256" y="4381804"/>
            <a:ext cx="2352601" cy="1556766"/>
          </a:xfrm>
          <a:prstGeom prst="rect">
            <a:avLst/>
          </a:prstGeom>
          <a:ln>
            <a:solidFill>
              <a:schemeClr val="tx1"/>
            </a:solidFill>
          </a:ln>
        </p:spPr>
      </p:pic>
      <p:sp>
        <p:nvSpPr>
          <p:cNvPr id="31" name="TextBox 30">
            <a:extLst>
              <a:ext uri="{FF2B5EF4-FFF2-40B4-BE49-F238E27FC236}">
                <a16:creationId xmlns:a16="http://schemas.microsoft.com/office/drawing/2014/main" id="{E4107C1B-80AF-4E5C-9170-5B94C5377C34}"/>
              </a:ext>
            </a:extLst>
          </p:cNvPr>
          <p:cNvSpPr txBox="1"/>
          <p:nvPr/>
        </p:nvSpPr>
        <p:spPr>
          <a:xfrm>
            <a:off x="6138256" y="3985015"/>
            <a:ext cx="2352601" cy="400110"/>
          </a:xfrm>
          <a:prstGeom prst="rect">
            <a:avLst/>
          </a:prstGeom>
          <a:noFill/>
          <a:ln>
            <a:noFill/>
          </a:ln>
        </p:spPr>
        <p:txBody>
          <a:bodyPr wrap="square" rtlCol="0">
            <a:spAutoFit/>
          </a:bodyPr>
          <a:lstStyle/>
          <a:p>
            <a:pPr algn="ctr"/>
            <a:r>
              <a:rPr lang="en-US" sz="1000" b="1" dirty="0"/>
              <a:t>Hollywood – Behind The Scenes Walking Tour</a:t>
            </a:r>
          </a:p>
        </p:txBody>
      </p:sp>
      <p:sp>
        <p:nvSpPr>
          <p:cNvPr id="16" name="Text Placeholder 4">
            <a:extLst>
              <a:ext uri="{FF2B5EF4-FFF2-40B4-BE49-F238E27FC236}">
                <a16:creationId xmlns:a16="http://schemas.microsoft.com/office/drawing/2014/main" id="{112B23BC-0B71-415E-974B-1C13273D3B1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17" name="TextBox 16">
            <a:extLst>
              <a:ext uri="{FF2B5EF4-FFF2-40B4-BE49-F238E27FC236}">
                <a16:creationId xmlns:a16="http://schemas.microsoft.com/office/drawing/2014/main" id="{0D6D386F-0339-41AF-8F06-FB46ED373D8C}"/>
              </a:ext>
            </a:extLst>
          </p:cNvPr>
          <p:cNvSpPr txBox="1"/>
          <p:nvPr/>
        </p:nvSpPr>
        <p:spPr>
          <a:xfrm>
            <a:off x="174334" y="1271945"/>
            <a:ext cx="8805334" cy="523220"/>
          </a:xfrm>
          <a:prstGeom prst="rect">
            <a:avLst/>
          </a:prstGeom>
          <a:noFill/>
        </p:spPr>
        <p:txBody>
          <a:bodyPr wrap="square" rtlCol="0">
            <a:spAutoFit/>
          </a:bodyPr>
          <a:lstStyle/>
          <a:p>
            <a:pPr algn="ctr"/>
            <a:r>
              <a:rPr lang="en-US" sz="1400" dirty="0"/>
              <a:t>In 2016, </a:t>
            </a:r>
            <a:r>
              <a:rPr lang="en-US" sz="1400" u="sng" dirty="0"/>
              <a:t>47.3 million</a:t>
            </a:r>
            <a:r>
              <a:rPr lang="en-US" sz="1400" dirty="0"/>
              <a:t> people visited Los Angeles with many taking movie-related tours while in the county.  Furthermore, Los Angeles had more domestic overnight visitors than any other U.S. City.  </a:t>
            </a:r>
          </a:p>
        </p:txBody>
      </p:sp>
      <p:sp>
        <p:nvSpPr>
          <p:cNvPr id="18" name="Text Placeholder 3">
            <a:extLst>
              <a:ext uri="{FF2B5EF4-FFF2-40B4-BE49-F238E27FC236}">
                <a16:creationId xmlns:a16="http://schemas.microsoft.com/office/drawing/2014/main" id="{121492CB-3819-4E4B-BE36-D8AF451539F6}"/>
              </a:ext>
            </a:extLst>
          </p:cNvPr>
          <p:cNvSpPr txBox="1">
            <a:spLocks/>
          </p:cNvSpPr>
          <p:nvPr/>
        </p:nvSpPr>
        <p:spPr>
          <a:xfrm>
            <a:off x="321734" y="6594829"/>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Los Angeles Tourism &amp; Convention Board; Los Angeles Tourism Statistics 2016, updated September 2017.</a:t>
            </a:r>
          </a:p>
        </p:txBody>
      </p:sp>
    </p:spTree>
    <p:extLst>
      <p:ext uri="{BB962C8B-B14F-4D97-AF65-F5344CB8AC3E}">
        <p14:creationId xmlns:p14="http://schemas.microsoft.com/office/powerpoint/2010/main" val="2258959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D65757F-667F-4E59-8100-7DF9DCFE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493" y="4208531"/>
            <a:ext cx="1853752" cy="1275217"/>
          </a:xfrm>
          <a:prstGeom prst="rect">
            <a:avLst/>
          </a:prstGeom>
          <a:ln>
            <a:solidFill>
              <a:schemeClr val="tx1"/>
            </a:solidFill>
          </a:ln>
        </p:spPr>
      </p:pic>
      <p:pic>
        <p:nvPicPr>
          <p:cNvPr id="48" name="Picture 47">
            <a:extLst>
              <a:ext uri="{FF2B5EF4-FFF2-40B4-BE49-F238E27FC236}">
                <a16:creationId xmlns:a16="http://schemas.microsoft.com/office/drawing/2014/main" id="{D5FF4E86-561B-4740-83CF-F1C6CF2F5F7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80596" y="4214755"/>
            <a:ext cx="1916309" cy="1282929"/>
          </a:xfrm>
          <a:prstGeom prst="rect">
            <a:avLst/>
          </a:prstGeom>
          <a:ln>
            <a:solidFill>
              <a:schemeClr val="tx1"/>
            </a:solidFill>
          </a:ln>
        </p:spPr>
      </p:pic>
      <p:pic>
        <p:nvPicPr>
          <p:cNvPr id="42" name="Picture 41">
            <a:extLst>
              <a:ext uri="{FF2B5EF4-FFF2-40B4-BE49-F238E27FC236}">
                <a16:creationId xmlns:a16="http://schemas.microsoft.com/office/drawing/2014/main" id="{9B287A74-C17E-47DE-ACD2-3E0075FBA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890" y="4214755"/>
            <a:ext cx="1874131" cy="1254545"/>
          </a:xfrm>
          <a:prstGeom prst="rect">
            <a:avLst/>
          </a:prstGeom>
          <a:ln>
            <a:solidFill>
              <a:schemeClr val="tx1"/>
            </a:solidFill>
          </a:ln>
        </p:spPr>
      </p:pic>
      <p:pic>
        <p:nvPicPr>
          <p:cNvPr id="36" name="Picture 35">
            <a:extLst>
              <a:ext uri="{FF2B5EF4-FFF2-40B4-BE49-F238E27FC236}">
                <a16:creationId xmlns:a16="http://schemas.microsoft.com/office/drawing/2014/main" id="{6BC2F493-9186-45BF-AA86-6B2BC9EA061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88420" y="4220977"/>
            <a:ext cx="1860295" cy="1254545"/>
          </a:xfrm>
          <a:prstGeom prst="rect">
            <a:avLst/>
          </a:prstGeom>
          <a:ln>
            <a:solidFill>
              <a:schemeClr val="tx1"/>
            </a:solidFill>
          </a:ln>
        </p:spPr>
      </p:pic>
      <p:pic>
        <p:nvPicPr>
          <p:cNvPr id="31" name="Picture 30">
            <a:extLst>
              <a:ext uri="{FF2B5EF4-FFF2-40B4-BE49-F238E27FC236}">
                <a16:creationId xmlns:a16="http://schemas.microsoft.com/office/drawing/2014/main" id="{2CE1CD1E-FBB7-40BA-8713-7658D90B74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46158" y="1938064"/>
            <a:ext cx="1853752" cy="1237450"/>
          </a:xfrm>
          <a:prstGeom prst="rect">
            <a:avLst/>
          </a:prstGeom>
          <a:ln>
            <a:solidFill>
              <a:schemeClr val="tx1"/>
            </a:solidFill>
          </a:ln>
        </p:spPr>
      </p:pic>
      <p:pic>
        <p:nvPicPr>
          <p:cNvPr id="26" name="Picture 25">
            <a:extLst>
              <a:ext uri="{FF2B5EF4-FFF2-40B4-BE49-F238E27FC236}">
                <a16:creationId xmlns:a16="http://schemas.microsoft.com/office/drawing/2014/main" id="{832E1C5D-769B-4799-A0DF-0BAF5A031A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495286" y="1944285"/>
            <a:ext cx="1874131" cy="1237450"/>
          </a:xfrm>
          <a:prstGeom prst="rect">
            <a:avLst/>
          </a:prstGeom>
          <a:ln>
            <a:solidFill>
              <a:schemeClr val="tx1"/>
            </a:solidFill>
          </a:ln>
        </p:spPr>
      </p:pic>
      <p:pic>
        <p:nvPicPr>
          <p:cNvPr id="21" name="Picture 20">
            <a:extLst>
              <a:ext uri="{FF2B5EF4-FFF2-40B4-BE49-F238E27FC236}">
                <a16:creationId xmlns:a16="http://schemas.microsoft.com/office/drawing/2014/main" id="{86F80DAB-6DF4-4FEF-BFB9-8B83D2D56F6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450488" y="1944284"/>
            <a:ext cx="1853752" cy="1242883"/>
          </a:xfrm>
          <a:prstGeom prst="rect">
            <a:avLst/>
          </a:prstGeom>
          <a:ln>
            <a:solidFill>
              <a:schemeClr val="tx1"/>
            </a:solidFill>
          </a:ln>
        </p:spPr>
      </p:pic>
      <p:sp>
        <p:nvSpPr>
          <p:cNvPr id="8" name="Title 1">
            <a:extLst>
              <a:ext uri="{FF2B5EF4-FFF2-40B4-BE49-F238E27FC236}">
                <a16:creationId xmlns:a16="http://schemas.microsoft.com/office/drawing/2014/main" id="{D4237D3C-6CD6-47E5-8FBA-687302BE9B0E}"/>
              </a:ext>
            </a:extLst>
          </p:cNvPr>
          <p:cNvSpPr txBox="1">
            <a:spLocks/>
          </p:cNvSpPr>
          <p:nvPr/>
        </p:nvSpPr>
        <p:spPr>
          <a:xfrm>
            <a:off x="192159" y="300679"/>
            <a:ext cx="8805334" cy="753311"/>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t>Millions Of Travelers &amp; Thrill Seekers Alike Love The Experience Of Movie-Based Rides &amp; Attractions At Theme Parks</a:t>
            </a:r>
          </a:p>
        </p:txBody>
      </p:sp>
      <p:sp>
        <p:nvSpPr>
          <p:cNvPr id="10" name="TextBox 9">
            <a:extLst>
              <a:ext uri="{FF2B5EF4-FFF2-40B4-BE49-F238E27FC236}">
                <a16:creationId xmlns:a16="http://schemas.microsoft.com/office/drawing/2014/main" id="{5E7A0DE7-791D-4236-92D8-D7D586F88FCA}"/>
              </a:ext>
            </a:extLst>
          </p:cNvPr>
          <p:cNvSpPr txBox="1"/>
          <p:nvPr/>
        </p:nvSpPr>
        <p:spPr>
          <a:xfrm>
            <a:off x="238977" y="1173851"/>
            <a:ext cx="8805334" cy="307777"/>
          </a:xfrm>
          <a:prstGeom prst="rect">
            <a:avLst/>
          </a:prstGeom>
          <a:noFill/>
        </p:spPr>
        <p:txBody>
          <a:bodyPr wrap="square" rtlCol="0">
            <a:spAutoFit/>
          </a:bodyPr>
          <a:lstStyle/>
          <a:p>
            <a:pPr algn="ctr"/>
            <a:r>
              <a:rPr lang="en-US" sz="1400" b="1" dirty="0"/>
              <a:t>According to </a:t>
            </a:r>
            <a:r>
              <a:rPr lang="en-US" sz="1400" b="1" i="1" dirty="0"/>
              <a:t>Trip Savvy</a:t>
            </a:r>
            <a:r>
              <a:rPr lang="en-US" sz="1400" b="1" dirty="0"/>
              <a:t>, 8 of the 12 (67%) best theme park rides are based on movies</a:t>
            </a:r>
          </a:p>
        </p:txBody>
      </p:sp>
      <p:pic>
        <p:nvPicPr>
          <p:cNvPr id="7" name="Picture 6">
            <a:extLst>
              <a:ext uri="{FF2B5EF4-FFF2-40B4-BE49-F238E27FC236}">
                <a16:creationId xmlns:a16="http://schemas.microsoft.com/office/drawing/2014/main" id="{560C0B81-50F4-4C1E-8E72-3361A898E64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4649" y="1950511"/>
            <a:ext cx="1853752" cy="1231223"/>
          </a:xfrm>
          <a:prstGeom prst="rect">
            <a:avLst/>
          </a:prstGeom>
          <a:ln>
            <a:solidFill>
              <a:schemeClr val="tx1"/>
            </a:solidFill>
          </a:ln>
        </p:spPr>
      </p:pic>
      <p:sp>
        <p:nvSpPr>
          <p:cNvPr id="14" name="Text Placeholder 2">
            <a:extLst>
              <a:ext uri="{FF2B5EF4-FFF2-40B4-BE49-F238E27FC236}">
                <a16:creationId xmlns:a16="http://schemas.microsoft.com/office/drawing/2014/main" id="{AEEB5C70-CD22-4138-8D01-D842A3BD9C07}"/>
              </a:ext>
            </a:extLst>
          </p:cNvPr>
          <p:cNvSpPr txBox="1">
            <a:spLocks/>
          </p:cNvSpPr>
          <p:nvPr/>
        </p:nvSpPr>
        <p:spPr>
          <a:xfrm>
            <a:off x="394650" y="1525150"/>
            <a:ext cx="1853752"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Harry Potter &amp; </a:t>
            </a:r>
          </a:p>
          <a:p>
            <a:r>
              <a:rPr lang="en-US" sz="1000" b="1" u="sng" dirty="0"/>
              <a:t>The Forbidden Journey</a:t>
            </a:r>
            <a:endParaRPr lang="en-US" sz="1000" b="1" i="1" dirty="0"/>
          </a:p>
        </p:txBody>
      </p:sp>
      <p:sp>
        <p:nvSpPr>
          <p:cNvPr id="15" name="Text Placeholder 2">
            <a:extLst>
              <a:ext uri="{FF2B5EF4-FFF2-40B4-BE49-F238E27FC236}">
                <a16:creationId xmlns:a16="http://schemas.microsoft.com/office/drawing/2014/main" id="{AB02893C-815D-4B47-8A76-C0ABBB0BBBDE}"/>
              </a:ext>
            </a:extLst>
          </p:cNvPr>
          <p:cNvSpPr txBox="1">
            <a:spLocks/>
          </p:cNvSpPr>
          <p:nvPr/>
        </p:nvSpPr>
        <p:spPr>
          <a:xfrm>
            <a:off x="394649" y="3205056"/>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Islands of Adventure @ Universal Orlando</a:t>
            </a:r>
          </a:p>
          <a:p>
            <a:r>
              <a:rPr lang="en-US" sz="1000" b="1" dirty="0"/>
              <a:t>2016 Attendance: 9.36MM</a:t>
            </a:r>
          </a:p>
        </p:txBody>
      </p:sp>
      <p:sp>
        <p:nvSpPr>
          <p:cNvPr id="16" name="Rectangle 15">
            <a:extLst>
              <a:ext uri="{FF2B5EF4-FFF2-40B4-BE49-F238E27FC236}">
                <a16:creationId xmlns:a16="http://schemas.microsoft.com/office/drawing/2014/main" id="{BA0FF776-8A17-4274-8706-80486A6686C8}"/>
              </a:ext>
            </a:extLst>
          </p:cNvPr>
          <p:cNvSpPr/>
          <p:nvPr/>
        </p:nvSpPr>
        <p:spPr>
          <a:xfrm>
            <a:off x="238977" y="1884801"/>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a:t>
            </a:r>
          </a:p>
        </p:txBody>
      </p:sp>
      <p:sp>
        <p:nvSpPr>
          <p:cNvPr id="18" name="Text Placeholder 2">
            <a:extLst>
              <a:ext uri="{FF2B5EF4-FFF2-40B4-BE49-F238E27FC236}">
                <a16:creationId xmlns:a16="http://schemas.microsoft.com/office/drawing/2014/main" id="{2005E38C-3193-4F8B-8F8F-34E55FEE27EB}"/>
              </a:ext>
            </a:extLst>
          </p:cNvPr>
          <p:cNvSpPr txBox="1">
            <a:spLocks/>
          </p:cNvSpPr>
          <p:nvPr/>
        </p:nvSpPr>
        <p:spPr>
          <a:xfrm>
            <a:off x="2450489" y="1518923"/>
            <a:ext cx="1853752"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The Amazing Adventures of Spider-Man</a:t>
            </a:r>
            <a:endParaRPr lang="en-US" sz="1000" b="1" i="1" dirty="0"/>
          </a:p>
        </p:txBody>
      </p:sp>
      <p:sp>
        <p:nvSpPr>
          <p:cNvPr id="19" name="Text Placeholder 2">
            <a:extLst>
              <a:ext uri="{FF2B5EF4-FFF2-40B4-BE49-F238E27FC236}">
                <a16:creationId xmlns:a16="http://schemas.microsoft.com/office/drawing/2014/main" id="{F6C64620-A5CF-4684-9551-C660D4AE9CF1}"/>
              </a:ext>
            </a:extLst>
          </p:cNvPr>
          <p:cNvSpPr txBox="1">
            <a:spLocks/>
          </p:cNvSpPr>
          <p:nvPr/>
        </p:nvSpPr>
        <p:spPr>
          <a:xfrm>
            <a:off x="2450488" y="3198829"/>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Islands of Adventure @ Universal Orlando</a:t>
            </a:r>
          </a:p>
          <a:p>
            <a:r>
              <a:rPr lang="en-US" sz="1000" b="1" dirty="0"/>
              <a:t>2016 Attendance: 9.36MM</a:t>
            </a:r>
          </a:p>
        </p:txBody>
      </p:sp>
      <p:sp>
        <p:nvSpPr>
          <p:cNvPr id="20" name="Rectangle 19">
            <a:extLst>
              <a:ext uri="{FF2B5EF4-FFF2-40B4-BE49-F238E27FC236}">
                <a16:creationId xmlns:a16="http://schemas.microsoft.com/office/drawing/2014/main" id="{8FBD10D4-15EE-40BE-91B5-C1DF3A01969A}"/>
              </a:ext>
            </a:extLst>
          </p:cNvPr>
          <p:cNvSpPr/>
          <p:nvPr/>
        </p:nvSpPr>
        <p:spPr>
          <a:xfrm>
            <a:off x="2294816" y="1878574"/>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a:t>
            </a:r>
          </a:p>
        </p:txBody>
      </p:sp>
      <p:sp>
        <p:nvSpPr>
          <p:cNvPr id="23" name="Text Placeholder 2">
            <a:extLst>
              <a:ext uri="{FF2B5EF4-FFF2-40B4-BE49-F238E27FC236}">
                <a16:creationId xmlns:a16="http://schemas.microsoft.com/office/drawing/2014/main" id="{F369C424-3C1A-44D6-83F2-CF83C18873E8}"/>
              </a:ext>
            </a:extLst>
          </p:cNvPr>
          <p:cNvSpPr txBox="1">
            <a:spLocks/>
          </p:cNvSpPr>
          <p:nvPr/>
        </p:nvSpPr>
        <p:spPr>
          <a:xfrm>
            <a:off x="4515666" y="1522030"/>
            <a:ext cx="1853752"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Harry Potter and the Escape From Gringotts</a:t>
            </a:r>
            <a:endParaRPr lang="en-US" sz="1000" b="1" i="1" dirty="0"/>
          </a:p>
        </p:txBody>
      </p:sp>
      <p:sp>
        <p:nvSpPr>
          <p:cNvPr id="24" name="Text Placeholder 2">
            <a:extLst>
              <a:ext uri="{FF2B5EF4-FFF2-40B4-BE49-F238E27FC236}">
                <a16:creationId xmlns:a16="http://schemas.microsoft.com/office/drawing/2014/main" id="{544B63B4-BB0C-40F0-9C9B-CB85982D8F95}"/>
              </a:ext>
            </a:extLst>
          </p:cNvPr>
          <p:cNvSpPr txBox="1">
            <a:spLocks/>
          </p:cNvSpPr>
          <p:nvPr/>
        </p:nvSpPr>
        <p:spPr>
          <a:xfrm>
            <a:off x="4515664" y="3201936"/>
            <a:ext cx="187413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Universal Studios Florida</a:t>
            </a:r>
          </a:p>
          <a:p>
            <a:r>
              <a:rPr lang="en-US" sz="1000" b="1" dirty="0"/>
              <a:t>2016 Attendance: 10.0MM</a:t>
            </a:r>
          </a:p>
        </p:txBody>
      </p:sp>
      <p:sp>
        <p:nvSpPr>
          <p:cNvPr id="25" name="Rectangle 24">
            <a:extLst>
              <a:ext uri="{FF2B5EF4-FFF2-40B4-BE49-F238E27FC236}">
                <a16:creationId xmlns:a16="http://schemas.microsoft.com/office/drawing/2014/main" id="{43DA3642-B865-4BF9-B99C-67534AF7B25C}"/>
              </a:ext>
            </a:extLst>
          </p:cNvPr>
          <p:cNvSpPr/>
          <p:nvPr/>
        </p:nvSpPr>
        <p:spPr>
          <a:xfrm>
            <a:off x="4359993" y="1881681"/>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
        <p:nvSpPr>
          <p:cNvPr id="28" name="Text Placeholder 2">
            <a:extLst>
              <a:ext uri="{FF2B5EF4-FFF2-40B4-BE49-F238E27FC236}">
                <a16:creationId xmlns:a16="http://schemas.microsoft.com/office/drawing/2014/main" id="{5170F4D6-092E-45E5-8B00-A238E0BDBDAA}"/>
              </a:ext>
            </a:extLst>
          </p:cNvPr>
          <p:cNvSpPr txBox="1">
            <a:spLocks/>
          </p:cNvSpPr>
          <p:nvPr/>
        </p:nvSpPr>
        <p:spPr>
          <a:xfrm>
            <a:off x="6646160" y="1666806"/>
            <a:ext cx="1853752" cy="32059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Indiana Jones Adventure</a:t>
            </a:r>
            <a:endParaRPr lang="en-US" sz="1000" b="1" i="1" dirty="0"/>
          </a:p>
        </p:txBody>
      </p:sp>
      <p:sp>
        <p:nvSpPr>
          <p:cNvPr id="29" name="Text Placeholder 2">
            <a:extLst>
              <a:ext uri="{FF2B5EF4-FFF2-40B4-BE49-F238E27FC236}">
                <a16:creationId xmlns:a16="http://schemas.microsoft.com/office/drawing/2014/main" id="{D749C489-1D6A-4864-B34E-5BEBF46FEED7}"/>
              </a:ext>
            </a:extLst>
          </p:cNvPr>
          <p:cNvSpPr txBox="1">
            <a:spLocks/>
          </p:cNvSpPr>
          <p:nvPr/>
        </p:nvSpPr>
        <p:spPr>
          <a:xfrm>
            <a:off x="6646158" y="3195715"/>
            <a:ext cx="187413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Disneyland (California)</a:t>
            </a:r>
          </a:p>
          <a:p>
            <a:r>
              <a:rPr lang="en-US" sz="1000" b="1" dirty="0"/>
              <a:t>2016 Attendance: 17.94MM</a:t>
            </a:r>
          </a:p>
        </p:txBody>
      </p:sp>
      <p:sp>
        <p:nvSpPr>
          <p:cNvPr id="30" name="Rectangle 29">
            <a:extLst>
              <a:ext uri="{FF2B5EF4-FFF2-40B4-BE49-F238E27FC236}">
                <a16:creationId xmlns:a16="http://schemas.microsoft.com/office/drawing/2014/main" id="{9C43F453-7BC2-4D8E-AE73-176D1C53CACD}"/>
              </a:ext>
            </a:extLst>
          </p:cNvPr>
          <p:cNvSpPr/>
          <p:nvPr/>
        </p:nvSpPr>
        <p:spPr>
          <a:xfrm>
            <a:off x="6490487" y="1875460"/>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7</a:t>
            </a:r>
          </a:p>
        </p:txBody>
      </p:sp>
      <p:sp>
        <p:nvSpPr>
          <p:cNvPr id="33" name="Text Placeholder 2">
            <a:extLst>
              <a:ext uri="{FF2B5EF4-FFF2-40B4-BE49-F238E27FC236}">
                <a16:creationId xmlns:a16="http://schemas.microsoft.com/office/drawing/2014/main" id="{233351B2-32B2-41E7-AC65-872719D9D3FE}"/>
              </a:ext>
            </a:extLst>
          </p:cNvPr>
          <p:cNvSpPr txBox="1">
            <a:spLocks/>
          </p:cNvSpPr>
          <p:nvPr/>
        </p:nvSpPr>
        <p:spPr>
          <a:xfrm>
            <a:off x="388423" y="3960018"/>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Radiator Springs Racers</a:t>
            </a:r>
            <a:endParaRPr lang="en-US" sz="1000" b="1" i="1" dirty="0"/>
          </a:p>
        </p:txBody>
      </p:sp>
      <p:sp>
        <p:nvSpPr>
          <p:cNvPr id="34" name="Text Placeholder 2">
            <a:extLst>
              <a:ext uri="{FF2B5EF4-FFF2-40B4-BE49-F238E27FC236}">
                <a16:creationId xmlns:a16="http://schemas.microsoft.com/office/drawing/2014/main" id="{95CC929F-34A3-4F13-97CE-59B17281C47C}"/>
              </a:ext>
            </a:extLst>
          </p:cNvPr>
          <p:cNvSpPr txBox="1">
            <a:spLocks/>
          </p:cNvSpPr>
          <p:nvPr/>
        </p:nvSpPr>
        <p:spPr>
          <a:xfrm>
            <a:off x="388422" y="5475522"/>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Disney California Adventure @ Disneyland</a:t>
            </a:r>
          </a:p>
          <a:p>
            <a:r>
              <a:rPr lang="en-US" sz="1000" b="1" dirty="0"/>
              <a:t>2016 Attendance: 9.3MM</a:t>
            </a:r>
          </a:p>
        </p:txBody>
      </p:sp>
      <p:sp>
        <p:nvSpPr>
          <p:cNvPr id="35" name="Rectangle 34">
            <a:extLst>
              <a:ext uri="{FF2B5EF4-FFF2-40B4-BE49-F238E27FC236}">
                <a16:creationId xmlns:a16="http://schemas.microsoft.com/office/drawing/2014/main" id="{CEAC79B4-7923-4F92-8CC0-1C34CF44FB04}"/>
              </a:ext>
            </a:extLst>
          </p:cNvPr>
          <p:cNvSpPr/>
          <p:nvPr/>
        </p:nvSpPr>
        <p:spPr>
          <a:xfrm>
            <a:off x="232750" y="4155267"/>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8</a:t>
            </a:r>
          </a:p>
        </p:txBody>
      </p:sp>
      <p:sp>
        <p:nvSpPr>
          <p:cNvPr id="38" name="Text Placeholder 2">
            <a:extLst>
              <a:ext uri="{FF2B5EF4-FFF2-40B4-BE49-F238E27FC236}">
                <a16:creationId xmlns:a16="http://schemas.microsoft.com/office/drawing/2014/main" id="{A015C3FA-E58F-4107-A594-2F8D464F0869}"/>
              </a:ext>
            </a:extLst>
          </p:cNvPr>
          <p:cNvSpPr txBox="1">
            <a:spLocks/>
          </p:cNvSpPr>
          <p:nvPr/>
        </p:nvSpPr>
        <p:spPr>
          <a:xfrm>
            <a:off x="2444270" y="3953797"/>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Revenge of the Mummy</a:t>
            </a:r>
            <a:endParaRPr lang="en-US" sz="1000" b="1" i="1" dirty="0"/>
          </a:p>
        </p:txBody>
      </p:sp>
      <p:sp>
        <p:nvSpPr>
          <p:cNvPr id="40" name="Rectangle 39">
            <a:extLst>
              <a:ext uri="{FF2B5EF4-FFF2-40B4-BE49-F238E27FC236}">
                <a16:creationId xmlns:a16="http://schemas.microsoft.com/office/drawing/2014/main" id="{A7D1E76D-BB2B-4381-AAED-9F59A92258F8}"/>
              </a:ext>
            </a:extLst>
          </p:cNvPr>
          <p:cNvSpPr/>
          <p:nvPr/>
        </p:nvSpPr>
        <p:spPr>
          <a:xfrm>
            <a:off x="2288597" y="4149046"/>
            <a:ext cx="270587" cy="26125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9</a:t>
            </a:r>
          </a:p>
        </p:txBody>
      </p:sp>
      <p:sp>
        <p:nvSpPr>
          <p:cNvPr id="43" name="Text Placeholder 2">
            <a:extLst>
              <a:ext uri="{FF2B5EF4-FFF2-40B4-BE49-F238E27FC236}">
                <a16:creationId xmlns:a16="http://schemas.microsoft.com/office/drawing/2014/main" id="{90EBF926-2DA7-42C9-9C58-B7DA28F0B7D0}"/>
              </a:ext>
            </a:extLst>
          </p:cNvPr>
          <p:cNvSpPr txBox="1">
            <a:spLocks/>
          </p:cNvSpPr>
          <p:nvPr/>
        </p:nvSpPr>
        <p:spPr>
          <a:xfrm>
            <a:off x="2424749" y="5497685"/>
            <a:ext cx="187413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Universal Studios Florida</a:t>
            </a:r>
          </a:p>
          <a:p>
            <a:r>
              <a:rPr lang="en-US" sz="1000" b="1" dirty="0"/>
              <a:t>2016 Attendance: 10.0MM</a:t>
            </a:r>
          </a:p>
        </p:txBody>
      </p:sp>
      <p:sp>
        <p:nvSpPr>
          <p:cNvPr id="45" name="Text Placeholder 2">
            <a:extLst>
              <a:ext uri="{FF2B5EF4-FFF2-40B4-BE49-F238E27FC236}">
                <a16:creationId xmlns:a16="http://schemas.microsoft.com/office/drawing/2014/main" id="{CAF58564-3530-449A-A8C4-3C1BD466BB75}"/>
              </a:ext>
            </a:extLst>
          </p:cNvPr>
          <p:cNvSpPr txBox="1">
            <a:spLocks/>
          </p:cNvSpPr>
          <p:nvPr/>
        </p:nvSpPr>
        <p:spPr>
          <a:xfrm>
            <a:off x="4528105" y="3798280"/>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Star Tours: The Adventure Continues</a:t>
            </a:r>
            <a:endParaRPr lang="en-US" sz="1000" b="1" i="1" dirty="0"/>
          </a:p>
        </p:txBody>
      </p:sp>
      <p:sp>
        <p:nvSpPr>
          <p:cNvPr id="46" name="Rectangle 45">
            <a:extLst>
              <a:ext uri="{FF2B5EF4-FFF2-40B4-BE49-F238E27FC236}">
                <a16:creationId xmlns:a16="http://schemas.microsoft.com/office/drawing/2014/main" id="{4B98F9A9-1F1C-4E48-9A2E-9992EBEA2BAA}"/>
              </a:ext>
            </a:extLst>
          </p:cNvPr>
          <p:cNvSpPr/>
          <p:nvPr/>
        </p:nvSpPr>
        <p:spPr>
          <a:xfrm>
            <a:off x="4372432" y="4152156"/>
            <a:ext cx="418633" cy="2581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10</a:t>
            </a:r>
          </a:p>
        </p:txBody>
      </p:sp>
      <p:sp>
        <p:nvSpPr>
          <p:cNvPr id="47" name="Text Placeholder 2">
            <a:extLst>
              <a:ext uri="{FF2B5EF4-FFF2-40B4-BE49-F238E27FC236}">
                <a16:creationId xmlns:a16="http://schemas.microsoft.com/office/drawing/2014/main" id="{3AF1053A-4EDC-42C6-AF1D-B83D6242308B}"/>
              </a:ext>
            </a:extLst>
          </p:cNvPr>
          <p:cNvSpPr txBox="1">
            <a:spLocks/>
          </p:cNvSpPr>
          <p:nvPr/>
        </p:nvSpPr>
        <p:spPr>
          <a:xfrm>
            <a:off x="4508584" y="5500795"/>
            <a:ext cx="187413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Disney’s Hollywood Studios @ Walt Disney World</a:t>
            </a:r>
          </a:p>
          <a:p>
            <a:r>
              <a:rPr lang="en-US" sz="1000" b="1" dirty="0"/>
              <a:t>2016 Attendance: 10.8MM</a:t>
            </a:r>
          </a:p>
        </p:txBody>
      </p:sp>
      <p:sp>
        <p:nvSpPr>
          <p:cNvPr id="50" name="Text Placeholder 2">
            <a:extLst>
              <a:ext uri="{FF2B5EF4-FFF2-40B4-BE49-F238E27FC236}">
                <a16:creationId xmlns:a16="http://schemas.microsoft.com/office/drawing/2014/main" id="{F54617BD-C518-4EDB-BBE8-126F53F4C13F}"/>
              </a:ext>
            </a:extLst>
          </p:cNvPr>
          <p:cNvSpPr txBox="1">
            <a:spLocks/>
          </p:cNvSpPr>
          <p:nvPr/>
        </p:nvSpPr>
        <p:spPr>
          <a:xfrm>
            <a:off x="6639934" y="3922690"/>
            <a:ext cx="1853752" cy="344515"/>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Transformers: The 3D Ride</a:t>
            </a:r>
            <a:endParaRPr lang="en-US" sz="1000" b="1" i="1" dirty="0"/>
          </a:p>
        </p:txBody>
      </p:sp>
      <p:sp>
        <p:nvSpPr>
          <p:cNvPr id="51" name="Rectangle 50">
            <a:extLst>
              <a:ext uri="{FF2B5EF4-FFF2-40B4-BE49-F238E27FC236}">
                <a16:creationId xmlns:a16="http://schemas.microsoft.com/office/drawing/2014/main" id="{F99D6920-2F6D-4D65-B9F1-AB133062508C}"/>
              </a:ext>
            </a:extLst>
          </p:cNvPr>
          <p:cNvSpPr/>
          <p:nvPr/>
        </p:nvSpPr>
        <p:spPr>
          <a:xfrm>
            <a:off x="6484261" y="4145932"/>
            <a:ext cx="418633" cy="2581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11</a:t>
            </a:r>
          </a:p>
        </p:txBody>
      </p:sp>
      <p:sp>
        <p:nvSpPr>
          <p:cNvPr id="54" name="Text Placeholder 2">
            <a:extLst>
              <a:ext uri="{FF2B5EF4-FFF2-40B4-BE49-F238E27FC236}">
                <a16:creationId xmlns:a16="http://schemas.microsoft.com/office/drawing/2014/main" id="{ED38AA0E-788E-4567-96EF-319D8F89A480}"/>
              </a:ext>
            </a:extLst>
          </p:cNvPr>
          <p:cNvSpPr txBox="1">
            <a:spLocks/>
          </p:cNvSpPr>
          <p:nvPr/>
        </p:nvSpPr>
        <p:spPr>
          <a:xfrm>
            <a:off x="6630253" y="5506294"/>
            <a:ext cx="1874131" cy="50891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dirty="0"/>
              <a:t>Universal Studios Florida</a:t>
            </a:r>
          </a:p>
          <a:p>
            <a:r>
              <a:rPr lang="en-US" sz="1000" b="1" dirty="0"/>
              <a:t>2016 Attendance: 10.0MM</a:t>
            </a:r>
          </a:p>
        </p:txBody>
      </p:sp>
      <p:sp>
        <p:nvSpPr>
          <p:cNvPr id="55" name="Rectangle 54">
            <a:extLst>
              <a:ext uri="{FF2B5EF4-FFF2-40B4-BE49-F238E27FC236}">
                <a16:creationId xmlns:a16="http://schemas.microsoft.com/office/drawing/2014/main" id="{9EE7F320-9BCE-44C2-9BC2-3BF5CD99AC90}"/>
              </a:ext>
            </a:extLst>
          </p:cNvPr>
          <p:cNvSpPr/>
          <p:nvPr/>
        </p:nvSpPr>
        <p:spPr>
          <a:xfrm>
            <a:off x="192159" y="6614179"/>
            <a:ext cx="7197686" cy="215444"/>
          </a:xfrm>
          <a:prstGeom prst="rect">
            <a:avLst/>
          </a:prstGeom>
        </p:spPr>
        <p:txBody>
          <a:bodyPr wrap="square">
            <a:spAutoFit/>
          </a:bodyPr>
          <a:lstStyle/>
          <a:p>
            <a:r>
              <a:rPr lang="en-US" sz="800" dirty="0"/>
              <a:t>Source: Trip Savvy, 8/7/17. </a:t>
            </a:r>
            <a:r>
              <a:rPr lang="en-US" sz="800" dirty="0">
                <a:hlinkClick r:id="rId10"/>
              </a:rPr>
              <a:t>https://www.tripsavvy.com/best-theme-park-attractions-3226561</a:t>
            </a:r>
            <a:r>
              <a:rPr lang="en-US" sz="800" dirty="0"/>
              <a:t>.  Annual park attendance from www.statista.com</a:t>
            </a:r>
          </a:p>
        </p:txBody>
      </p:sp>
      <p:sp>
        <p:nvSpPr>
          <p:cNvPr id="37" name="Text Placeholder 4">
            <a:extLst>
              <a:ext uri="{FF2B5EF4-FFF2-40B4-BE49-F238E27FC236}">
                <a16:creationId xmlns:a16="http://schemas.microsoft.com/office/drawing/2014/main" id="{E8CE4271-FE66-41EF-A5E7-D8E03F4D059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69264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Opening Credits</a:t>
            </a:r>
          </a:p>
        </p:txBody>
      </p:sp>
      <p:sp>
        <p:nvSpPr>
          <p:cNvPr id="17" name="TextBox 16"/>
          <p:cNvSpPr txBox="1"/>
          <p:nvPr/>
        </p:nvSpPr>
        <p:spPr>
          <a:xfrm>
            <a:off x="1024921" y="1020729"/>
            <a:ext cx="7094159" cy="4985980"/>
          </a:xfrm>
          <a:prstGeom prst="rect">
            <a:avLst/>
          </a:prstGeom>
          <a:noFill/>
        </p:spPr>
        <p:txBody>
          <a:bodyPr wrap="square" rtlCol="0">
            <a:spAutoFit/>
          </a:bodyPr>
          <a:lstStyle/>
          <a:p>
            <a:pPr>
              <a:defRPr/>
            </a:pPr>
            <a:r>
              <a:rPr lang="en-US" sz="1400" b="1" i="1" kern="0" dirty="0">
                <a:latin typeface="Trebuchet MS" panose="020B0603020202020204" pitchFamily="34" charset="0"/>
              </a:rPr>
              <a:t>Pop Quiz</a:t>
            </a:r>
            <a:r>
              <a:rPr lang="en-US" sz="1400" b="1" kern="0" dirty="0">
                <a:latin typeface="Trebuchet MS" panose="020B0603020202020204" pitchFamily="34" charset="0"/>
              </a:rPr>
              <a:t>: The Questions	</a:t>
            </a:r>
            <a:r>
              <a:rPr lang="en-US" sz="1400" b="1" i="1" kern="0" dirty="0">
                <a:latin typeface="Trebuchet MS" panose="020B0603020202020204" pitchFamily="34" charset="0"/>
              </a:rPr>
              <a:t>		</a:t>
            </a:r>
            <a:r>
              <a:rPr lang="en-US" sz="1400" b="1" kern="0" dirty="0">
                <a:latin typeface="Trebuchet MS" panose="020B0603020202020204" pitchFamily="34" charset="0"/>
              </a:rPr>
              <a:t>		3</a:t>
            </a:r>
          </a:p>
          <a:p>
            <a:pPr>
              <a:defRPr/>
            </a:pPr>
            <a:endParaRPr lang="en-US" sz="2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Plot Summary: Movies Are Ubiquitous &amp; Audiences Are Passionate		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Places</a:t>
            </a:r>
            <a:r>
              <a:rPr kumimoji="0" lang="en-US" sz="1400" b="1" u="none" strike="noStrike" kern="0" cap="none" spc="0" normalizeH="0" baseline="0" noProof="0" dirty="0">
                <a:ln>
                  <a:noFill/>
                </a:ln>
                <a:effectLst/>
                <a:uLnTx/>
                <a:uFillTx/>
                <a:latin typeface="Trebuchet MS" panose="020B0603020202020204" pitchFamily="34" charset="0"/>
                <a:ea typeface="+mn-ea"/>
                <a:cs typeface="+mn-cs"/>
              </a:rPr>
              <a:t>: From The Couch To Kazakhstan</a:t>
            </a: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			</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a:t>
            </a:r>
            <a:r>
              <a:rPr lang="en-US" sz="1400" b="1" kern="0" dirty="0">
                <a:latin typeface="Trebuchet MS" panose="020B0603020202020204" pitchFamily="34" charset="0"/>
              </a:rPr>
              <a:t>8-20</a:t>
            </a:r>
            <a:endParaRPr kumimoji="0" lang="en-US" sz="1400" b="1" i="0" u="none" strike="noStrike" kern="0" cap="none" spc="0" normalizeH="0" baseline="0" noProof="0" dirty="0">
              <a:ln>
                <a:noFill/>
              </a:ln>
              <a:effectLst/>
              <a:uLnTx/>
              <a:uFillTx/>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Passion</a:t>
            </a:r>
            <a:r>
              <a:rPr kumimoji="0" lang="en-US" sz="1400" b="1" u="none" strike="noStrike" kern="0" cap="none" spc="0" normalizeH="0" baseline="0" noProof="0" dirty="0">
                <a:ln>
                  <a:noFill/>
                </a:ln>
                <a:effectLst/>
                <a:uLnTx/>
                <a:uFillTx/>
                <a:latin typeface="Trebuchet MS" panose="020B0603020202020204" pitchFamily="34" charset="0"/>
                <a:ea typeface="+mn-ea"/>
                <a:cs typeface="+mn-cs"/>
              </a:rPr>
              <a:t>: Movies As A Total Immersive Experience</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21-34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Products</a:t>
            </a:r>
            <a:r>
              <a:rPr kumimoji="0" lang="en-US" sz="1400" b="1" u="none" strike="noStrike" kern="0" cap="none" spc="0" normalizeH="0" baseline="0" noProof="0" dirty="0">
                <a:ln>
                  <a:noFill/>
                </a:ln>
                <a:effectLst/>
                <a:uLnTx/>
                <a:uFillTx/>
                <a:latin typeface="Trebuchet MS" panose="020B0603020202020204" pitchFamily="34" charset="0"/>
                <a:ea typeface="+mn-ea"/>
                <a:cs typeface="+mn-cs"/>
              </a:rPr>
              <a:t>: From Babies To Boomers</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a:t>
            </a:r>
            <a:r>
              <a:rPr lang="en-US" sz="1400" b="1" kern="0" dirty="0">
                <a:latin typeface="Trebuchet MS" panose="020B0603020202020204" pitchFamily="34" charset="0"/>
              </a:rPr>
              <a:t>35-41</a:t>
            </a:r>
            <a:endParaRPr kumimoji="0" lang="en-US" sz="1400"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Purpose</a:t>
            </a:r>
            <a:r>
              <a:rPr kumimoji="0" lang="en-US" sz="1400" b="1" u="none" strike="noStrike" kern="0" cap="none" spc="0" normalizeH="0" baseline="0" noProof="0" dirty="0">
                <a:ln>
                  <a:noFill/>
                </a:ln>
                <a:effectLst/>
                <a:uLnTx/>
                <a:uFillTx/>
                <a:latin typeface="Trebuchet MS" panose="020B0603020202020204" pitchFamily="34" charset="0"/>
                <a:ea typeface="+mn-ea"/>
                <a:cs typeface="+mn-cs"/>
              </a:rPr>
              <a:t>: How Cinema Influences &amp; Inspires</a:t>
            </a: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			</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42-47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effectLst/>
                <a:uLnTx/>
                <a:uFillTx/>
                <a:latin typeface="Trebuchet MS" panose="020B0603020202020204" pitchFamily="34" charset="0"/>
                <a:ea typeface="+mn-ea"/>
                <a:cs typeface="+mn-cs"/>
              </a:rPr>
              <a:t>Plot Summary Reminder					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i="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Pop Quiz</a:t>
            </a:r>
            <a:r>
              <a:rPr kumimoji="0" lang="en-US" sz="1400" b="1" u="none" strike="noStrike" kern="0" cap="none" spc="0" normalizeH="0" baseline="0" noProof="0" dirty="0">
                <a:ln>
                  <a:noFill/>
                </a:ln>
                <a:effectLst/>
                <a:uLnTx/>
                <a:uFillTx/>
                <a:latin typeface="Trebuchet MS" panose="020B0603020202020204" pitchFamily="34" charset="0"/>
                <a:ea typeface="+mn-ea"/>
                <a:cs typeface="+mn-cs"/>
              </a:rPr>
              <a:t>: The Answers	</a:t>
            </a:r>
            <a:r>
              <a:rPr kumimoji="0" lang="en-US" sz="1400" b="1" i="1" u="none" strike="noStrike" kern="0" cap="none" spc="0" normalizeH="0" baseline="0" noProof="0" dirty="0">
                <a:ln>
                  <a:noFill/>
                </a:ln>
                <a:effectLst/>
                <a:uLnTx/>
                <a:uFillTx/>
                <a:latin typeface="Trebuchet MS" panose="020B0603020202020204" pitchFamily="34" charset="0"/>
                <a:ea typeface="+mn-ea"/>
                <a:cs typeface="+mn-cs"/>
              </a:rPr>
              <a:t>		</a:t>
            </a: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		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Points Of Contact						50</a:t>
            </a:r>
          </a:p>
        </p:txBody>
      </p:sp>
      <p:sp>
        <p:nvSpPr>
          <p:cNvPr id="5" name="Text Placeholder 4">
            <a:extLst>
              <a:ext uri="{FF2B5EF4-FFF2-40B4-BE49-F238E27FC236}">
                <a16:creationId xmlns:a16="http://schemas.microsoft.com/office/drawing/2014/main" id="{AD3553C9-9FC5-4117-96C5-1ADF5588FFA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41366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98796"/>
            <a:ext cx="8805334" cy="803207"/>
          </a:xfrm>
        </p:spPr>
        <p:txBody>
          <a:bodyPr/>
          <a:lstStyle/>
          <a:p>
            <a:r>
              <a:rPr lang="en-US" dirty="0"/>
              <a:t>Fans No Longer Want To Just Go On A Ride Though, They Want To Immerse Themselves In A Cinematic Universe As Well</a:t>
            </a:r>
          </a:p>
        </p:txBody>
      </p:sp>
      <p:sp>
        <p:nvSpPr>
          <p:cNvPr id="4" name="Text Placeholder 3"/>
          <p:cNvSpPr>
            <a:spLocks noGrp="1"/>
          </p:cNvSpPr>
          <p:nvPr>
            <p:ph type="body" sz="quarter" idx="14"/>
          </p:nvPr>
        </p:nvSpPr>
        <p:spPr/>
        <p:txBody>
          <a:bodyPr/>
          <a:lstStyle/>
          <a:p>
            <a:r>
              <a:rPr lang="en-US" sz="800" dirty="0"/>
              <a:t>Source: annual park attendance from www.statista.com</a:t>
            </a:r>
          </a:p>
        </p:txBody>
      </p:sp>
      <p:pic>
        <p:nvPicPr>
          <p:cNvPr id="6154" name="Picture 10" descr="https://www.universalstudioshollywood.com/site-content/uploads/2017/05/wizarding-world-harry-potter-orlando-logo-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708" y="1093983"/>
            <a:ext cx="992091" cy="690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vignette1.wikia.nocookie.net/disney/images/3/37/Pandora_the_World_of_Avatar_official_logo-1.png/revision/latest?cb=2017021700545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86221" y="1369312"/>
            <a:ext cx="1289527" cy="4565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2">
            <a:extLst>
              <a:ext uri="{FF2B5EF4-FFF2-40B4-BE49-F238E27FC236}">
                <a16:creationId xmlns:a16="http://schemas.microsoft.com/office/drawing/2014/main" id="{95A6B104-80A5-472D-8098-27BC272E3C43}"/>
              </a:ext>
            </a:extLst>
          </p:cNvPr>
          <p:cNvSpPr txBox="1">
            <a:spLocks/>
          </p:cNvSpPr>
          <p:nvPr/>
        </p:nvSpPr>
        <p:spPr>
          <a:xfrm>
            <a:off x="227149" y="4067488"/>
            <a:ext cx="4527904" cy="650803"/>
          </a:xfrm>
          <a:prstGeom prst="rect">
            <a:avLst/>
          </a:prstGeom>
          <a:solidFill>
            <a:schemeClr val="bg1">
              <a:lumMod val="95000"/>
            </a:schemeClr>
          </a:solidFill>
          <a:ln>
            <a:solidFill>
              <a:schemeClr val="tx1"/>
            </a:solidFill>
          </a:ln>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u="sng" dirty="0"/>
              <a:t>Star Wars: </a:t>
            </a:r>
            <a:r>
              <a:rPr lang="en-US" sz="1000" b="1" u="sng" dirty="0"/>
              <a:t>Galaxy Edge</a:t>
            </a:r>
          </a:p>
          <a:p>
            <a:r>
              <a:rPr lang="en-US" sz="900" b="1" i="1" dirty="0"/>
              <a:t>Coming in 2019</a:t>
            </a:r>
          </a:p>
          <a:p>
            <a:r>
              <a:rPr lang="en-US" sz="900" b="1" dirty="0"/>
              <a:t>Disneyland Park (CA) &amp; Disney’s Hollywood Studios (FL)</a:t>
            </a:r>
          </a:p>
          <a:p>
            <a:endParaRPr lang="en-US" sz="1000" b="1" dirty="0"/>
          </a:p>
        </p:txBody>
      </p:sp>
      <p:pic>
        <p:nvPicPr>
          <p:cNvPr id="14" name="Picture 13">
            <a:extLst>
              <a:ext uri="{FF2B5EF4-FFF2-40B4-BE49-F238E27FC236}">
                <a16:creationId xmlns:a16="http://schemas.microsoft.com/office/drawing/2014/main" id="{CEC1103B-811B-411B-A953-CC80B05E4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1479" y="4718291"/>
            <a:ext cx="2213573" cy="1240121"/>
          </a:xfrm>
          <a:prstGeom prst="rect">
            <a:avLst/>
          </a:prstGeom>
          <a:ln>
            <a:solidFill>
              <a:schemeClr val="tx1"/>
            </a:solidFill>
          </a:ln>
        </p:spPr>
      </p:pic>
      <p:pic>
        <p:nvPicPr>
          <p:cNvPr id="15" name="Picture 14">
            <a:extLst>
              <a:ext uri="{FF2B5EF4-FFF2-40B4-BE49-F238E27FC236}">
                <a16:creationId xmlns:a16="http://schemas.microsoft.com/office/drawing/2014/main" id="{7085A100-A83C-4009-8EFA-91078B21FA9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810" y="4718291"/>
            <a:ext cx="2213573" cy="1245135"/>
          </a:xfrm>
          <a:prstGeom prst="rect">
            <a:avLst/>
          </a:prstGeom>
          <a:ln>
            <a:solidFill>
              <a:schemeClr val="tx1"/>
            </a:solidFill>
          </a:ln>
        </p:spPr>
      </p:pic>
      <p:pic>
        <p:nvPicPr>
          <p:cNvPr id="16" name="Picture 15">
            <a:extLst>
              <a:ext uri="{FF2B5EF4-FFF2-40B4-BE49-F238E27FC236}">
                <a16:creationId xmlns:a16="http://schemas.microsoft.com/office/drawing/2014/main" id="{F65BD90B-D405-488D-9D42-437E8E1583E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043626" y="4713277"/>
            <a:ext cx="1873226" cy="1245135"/>
          </a:xfrm>
          <a:prstGeom prst="rect">
            <a:avLst/>
          </a:prstGeom>
          <a:ln>
            <a:solidFill>
              <a:schemeClr val="tx1"/>
            </a:solidFill>
          </a:ln>
        </p:spPr>
      </p:pic>
      <p:pic>
        <p:nvPicPr>
          <p:cNvPr id="17" name="Picture 16">
            <a:extLst>
              <a:ext uri="{FF2B5EF4-FFF2-40B4-BE49-F238E27FC236}">
                <a16:creationId xmlns:a16="http://schemas.microsoft.com/office/drawing/2014/main" id="{35C05D27-6FA7-4115-A4FE-BB75588AFD6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986549" y="4713277"/>
            <a:ext cx="1984207" cy="1253836"/>
          </a:xfrm>
          <a:prstGeom prst="rect">
            <a:avLst/>
          </a:prstGeom>
          <a:ln>
            <a:solidFill>
              <a:schemeClr val="tx1"/>
            </a:solidFill>
          </a:ln>
        </p:spPr>
      </p:pic>
      <p:sp>
        <p:nvSpPr>
          <p:cNvPr id="25" name="Text Placeholder 2">
            <a:extLst>
              <a:ext uri="{FF2B5EF4-FFF2-40B4-BE49-F238E27FC236}">
                <a16:creationId xmlns:a16="http://schemas.microsoft.com/office/drawing/2014/main" id="{6711191F-9B77-4975-8E54-0E993818F5B7}"/>
              </a:ext>
            </a:extLst>
          </p:cNvPr>
          <p:cNvSpPr txBox="1">
            <a:spLocks/>
          </p:cNvSpPr>
          <p:nvPr/>
        </p:nvSpPr>
        <p:spPr>
          <a:xfrm>
            <a:off x="4986549" y="4077589"/>
            <a:ext cx="3923739" cy="625148"/>
          </a:xfrm>
          <a:prstGeom prst="rect">
            <a:avLst/>
          </a:prstGeom>
          <a:solidFill>
            <a:schemeClr val="bg1">
              <a:lumMod val="95000"/>
            </a:schemeClr>
          </a:solidFill>
          <a:ln>
            <a:solidFill>
              <a:schemeClr val="tx1"/>
            </a:solidFill>
          </a:ln>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u="sng" dirty="0"/>
              <a:t>Star Wars</a:t>
            </a:r>
            <a:r>
              <a:rPr lang="en-US" sz="1000" b="1" u="sng" dirty="0"/>
              <a:t>-inspired hotel</a:t>
            </a:r>
          </a:p>
          <a:p>
            <a:r>
              <a:rPr lang="en-US" sz="900" b="1" i="1" dirty="0"/>
              <a:t>Coming Soon</a:t>
            </a:r>
          </a:p>
          <a:p>
            <a:r>
              <a:rPr lang="en-US" sz="900" b="1" dirty="0"/>
              <a:t>Walt Disney World Resort (FL)</a:t>
            </a:r>
          </a:p>
          <a:p>
            <a:endParaRPr lang="en-US" sz="1000" b="1" dirty="0"/>
          </a:p>
        </p:txBody>
      </p:sp>
      <p:sp>
        <p:nvSpPr>
          <p:cNvPr id="26" name="Text Placeholder 2">
            <a:extLst>
              <a:ext uri="{FF2B5EF4-FFF2-40B4-BE49-F238E27FC236}">
                <a16:creationId xmlns:a16="http://schemas.microsoft.com/office/drawing/2014/main" id="{34FE3F3E-2709-49A8-B03E-8139513B8492}"/>
              </a:ext>
            </a:extLst>
          </p:cNvPr>
          <p:cNvSpPr txBox="1">
            <a:spLocks/>
          </p:cNvSpPr>
          <p:nvPr/>
        </p:nvSpPr>
        <p:spPr>
          <a:xfrm>
            <a:off x="2859160" y="1765253"/>
            <a:ext cx="3881369" cy="794550"/>
          </a:xfrm>
          <a:prstGeom prst="rect">
            <a:avLst/>
          </a:prstGeom>
          <a:solidFill>
            <a:schemeClr val="bg1">
              <a:lumMod val="95000"/>
            </a:schemeClr>
          </a:solidFill>
          <a:ln>
            <a:solidFill>
              <a:schemeClr val="tx1"/>
            </a:solidFill>
          </a:ln>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u="sng" dirty="0"/>
              <a:t>The Wizarding World Of Harry Potter</a:t>
            </a:r>
            <a:endParaRPr lang="en-US" sz="1000" b="1" u="sng" dirty="0"/>
          </a:p>
          <a:p>
            <a:r>
              <a:rPr lang="en-US" sz="900" b="1" i="1" dirty="0" err="1"/>
              <a:t>Diagon</a:t>
            </a:r>
            <a:r>
              <a:rPr lang="en-US" sz="900" b="1" i="1" dirty="0"/>
              <a:t> Alley</a:t>
            </a:r>
            <a:r>
              <a:rPr lang="en-US" sz="900" b="1" dirty="0"/>
              <a:t> – Universal Studios Florida </a:t>
            </a:r>
          </a:p>
          <a:p>
            <a:r>
              <a:rPr lang="en-US" sz="900" b="1" i="1" dirty="0"/>
              <a:t>Hogsmeade</a:t>
            </a:r>
            <a:r>
              <a:rPr lang="en-US" sz="900" b="1" dirty="0"/>
              <a:t> – Islands of Adventure</a:t>
            </a:r>
          </a:p>
          <a:p>
            <a:r>
              <a:rPr lang="en-US" sz="1000" b="1" dirty="0"/>
              <a:t>2016 Park Attendance: 9.36MM / 10.0MM</a:t>
            </a:r>
          </a:p>
        </p:txBody>
      </p:sp>
      <p:pic>
        <p:nvPicPr>
          <p:cNvPr id="19" name="Picture 18">
            <a:extLst>
              <a:ext uri="{FF2B5EF4-FFF2-40B4-BE49-F238E27FC236}">
                <a16:creationId xmlns:a16="http://schemas.microsoft.com/office/drawing/2014/main" id="{B5AF926B-4488-41B1-98FD-848704B7B1A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68491" y="2570764"/>
            <a:ext cx="2006529" cy="1358391"/>
          </a:xfrm>
          <a:prstGeom prst="rect">
            <a:avLst/>
          </a:prstGeom>
          <a:ln>
            <a:solidFill>
              <a:schemeClr val="tx1"/>
            </a:solidFill>
          </a:ln>
        </p:spPr>
      </p:pic>
      <p:pic>
        <p:nvPicPr>
          <p:cNvPr id="21" name="Picture 20">
            <a:extLst>
              <a:ext uri="{FF2B5EF4-FFF2-40B4-BE49-F238E27FC236}">
                <a16:creationId xmlns:a16="http://schemas.microsoft.com/office/drawing/2014/main" id="{FD50DE90-C0A7-4C9E-9BF3-A820B41DCB8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916239" y="2570472"/>
            <a:ext cx="1824290" cy="1367476"/>
          </a:xfrm>
          <a:prstGeom prst="rect">
            <a:avLst/>
          </a:prstGeom>
          <a:ln>
            <a:solidFill>
              <a:schemeClr val="tx1"/>
            </a:solidFill>
          </a:ln>
        </p:spPr>
      </p:pic>
      <p:sp>
        <p:nvSpPr>
          <p:cNvPr id="29" name="Text Placeholder 2">
            <a:extLst>
              <a:ext uri="{FF2B5EF4-FFF2-40B4-BE49-F238E27FC236}">
                <a16:creationId xmlns:a16="http://schemas.microsoft.com/office/drawing/2014/main" id="{D3BC0062-C3C1-4682-B449-7C31FBBA6290}"/>
              </a:ext>
            </a:extLst>
          </p:cNvPr>
          <p:cNvSpPr txBox="1">
            <a:spLocks/>
          </p:cNvSpPr>
          <p:nvPr/>
        </p:nvSpPr>
        <p:spPr>
          <a:xfrm>
            <a:off x="6865725" y="1776214"/>
            <a:ext cx="2030521" cy="794550"/>
          </a:xfrm>
          <a:prstGeom prst="rect">
            <a:avLst/>
          </a:prstGeom>
          <a:solidFill>
            <a:schemeClr val="bg1">
              <a:lumMod val="95000"/>
            </a:schemeClr>
          </a:solidFill>
          <a:ln>
            <a:solidFill>
              <a:schemeClr val="tx1"/>
            </a:solidFill>
          </a:ln>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u="sng" dirty="0"/>
              <a:t>Cars </a:t>
            </a:r>
            <a:r>
              <a:rPr lang="en-US" sz="1000" b="1" u="sng" dirty="0"/>
              <a:t>Land</a:t>
            </a:r>
          </a:p>
          <a:p>
            <a:r>
              <a:rPr lang="en-US" sz="900" b="1" dirty="0"/>
              <a:t>Disney California Adventure @ Disneyland</a:t>
            </a:r>
          </a:p>
          <a:p>
            <a:r>
              <a:rPr lang="en-US" sz="1000" b="1" dirty="0"/>
              <a:t>2016 Park Attendance: 9.3MM</a:t>
            </a:r>
          </a:p>
        </p:txBody>
      </p:sp>
      <p:pic>
        <p:nvPicPr>
          <p:cNvPr id="22" name="Picture 21">
            <a:extLst>
              <a:ext uri="{FF2B5EF4-FFF2-40B4-BE49-F238E27FC236}">
                <a16:creationId xmlns:a16="http://schemas.microsoft.com/office/drawing/2014/main" id="{A548DA2A-D332-4A64-95DC-833BDD4D4B7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865725" y="2581305"/>
            <a:ext cx="2030521" cy="1353152"/>
          </a:xfrm>
          <a:prstGeom prst="rect">
            <a:avLst/>
          </a:prstGeom>
          <a:ln>
            <a:solidFill>
              <a:schemeClr val="tx1"/>
            </a:solidFill>
          </a:ln>
        </p:spPr>
      </p:pic>
      <p:pic>
        <p:nvPicPr>
          <p:cNvPr id="23" name="Picture 22">
            <a:extLst>
              <a:ext uri="{FF2B5EF4-FFF2-40B4-BE49-F238E27FC236}">
                <a16:creationId xmlns:a16="http://schemas.microsoft.com/office/drawing/2014/main" id="{8CCDABBD-A360-4F08-901D-2A523CADEE3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35499" y="2577203"/>
            <a:ext cx="2507796" cy="1351952"/>
          </a:xfrm>
          <a:prstGeom prst="rect">
            <a:avLst/>
          </a:prstGeom>
        </p:spPr>
      </p:pic>
      <p:sp>
        <p:nvSpPr>
          <p:cNvPr id="32" name="Text Placeholder 2">
            <a:extLst>
              <a:ext uri="{FF2B5EF4-FFF2-40B4-BE49-F238E27FC236}">
                <a16:creationId xmlns:a16="http://schemas.microsoft.com/office/drawing/2014/main" id="{E67EE82C-175C-4335-9FCB-9173EDAE1907}"/>
              </a:ext>
            </a:extLst>
          </p:cNvPr>
          <p:cNvSpPr txBox="1">
            <a:spLocks/>
          </p:cNvSpPr>
          <p:nvPr/>
        </p:nvSpPr>
        <p:spPr>
          <a:xfrm>
            <a:off x="245810" y="1951476"/>
            <a:ext cx="2488154" cy="619288"/>
          </a:xfrm>
          <a:prstGeom prst="rect">
            <a:avLst/>
          </a:prstGeom>
          <a:solidFill>
            <a:schemeClr val="bg1">
              <a:lumMod val="95000"/>
            </a:schemeClr>
          </a:solidFill>
          <a:ln>
            <a:solidFill>
              <a:schemeClr val="tx1"/>
            </a:solidFill>
          </a:ln>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i="1" u="sng" dirty="0"/>
              <a:t>Pandora – The World of Avatar</a:t>
            </a:r>
            <a:endParaRPr lang="en-US" sz="1000" b="1" u="sng" dirty="0"/>
          </a:p>
          <a:p>
            <a:r>
              <a:rPr lang="en-US" sz="900" b="1" dirty="0"/>
              <a:t>Animal Kingdom @ Walt Disney World</a:t>
            </a:r>
          </a:p>
          <a:p>
            <a:r>
              <a:rPr lang="en-US" sz="1000" b="1" dirty="0"/>
              <a:t>2016 Park Attendance: 10.8MM</a:t>
            </a:r>
          </a:p>
        </p:txBody>
      </p:sp>
      <p:pic>
        <p:nvPicPr>
          <p:cNvPr id="2050" name="Picture 2" descr="Image result for star wars logo png">
            <a:extLst>
              <a:ext uri="{FF2B5EF4-FFF2-40B4-BE49-F238E27FC236}">
                <a16:creationId xmlns:a16="http://schemas.microsoft.com/office/drawing/2014/main" id="{9090896E-02A3-47D9-8123-48468D01411D}"/>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325820" y="1130186"/>
            <a:ext cx="1196284" cy="551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ars pixar logo png">
            <a:extLst>
              <a:ext uri="{FF2B5EF4-FFF2-40B4-BE49-F238E27FC236}">
                <a16:creationId xmlns:a16="http://schemas.microsoft.com/office/drawing/2014/main" id="{883F6FA4-5A26-49DB-A82C-309374232B48}"/>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420372" y="1023852"/>
            <a:ext cx="921226" cy="6909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5E1B324D-7722-49C8-844D-372E25932BD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67011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323F6C-DBC1-40AB-8C17-E89206A9E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 y="0"/>
            <a:ext cx="9138067" cy="6858000"/>
          </a:xfrm>
          <a:prstGeom prst="rect">
            <a:avLst/>
          </a:prstGeom>
        </p:spPr>
      </p:pic>
      <p:sp>
        <p:nvSpPr>
          <p:cNvPr id="9" name="Title 1">
            <a:extLst>
              <a:ext uri="{FF2B5EF4-FFF2-40B4-BE49-F238E27FC236}">
                <a16:creationId xmlns:a16="http://schemas.microsoft.com/office/drawing/2014/main" id="{BBC8D992-E1F9-4E48-B87E-CE594B92C189}"/>
              </a:ext>
            </a:extLst>
          </p:cNvPr>
          <p:cNvSpPr txBox="1">
            <a:spLocks/>
          </p:cNvSpPr>
          <p:nvPr/>
        </p:nvSpPr>
        <p:spPr>
          <a:xfrm>
            <a:off x="3024554" y="5002207"/>
            <a:ext cx="5721513" cy="112338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lnSpc>
                <a:spcPts val="3800"/>
              </a:lnSpc>
            </a:pPr>
            <a:r>
              <a:rPr lang="en-US" sz="3600" b="1" i="1" dirty="0">
                <a:solidFill>
                  <a:schemeClr val="tx1"/>
                </a:solidFill>
                <a:latin typeface="+mj-lt"/>
                <a:cs typeface="+mj-cs"/>
              </a:rPr>
              <a:t>Passion</a:t>
            </a:r>
            <a:r>
              <a:rPr lang="en-US" sz="3600" b="1" dirty="0">
                <a:solidFill>
                  <a:schemeClr val="tx1"/>
                </a:solidFill>
                <a:latin typeface="+mj-lt"/>
                <a:cs typeface="+mj-cs"/>
              </a:rPr>
              <a:t>: </a:t>
            </a:r>
          </a:p>
          <a:p>
            <a:pPr algn="l">
              <a:lnSpc>
                <a:spcPts val="3800"/>
              </a:lnSpc>
            </a:pPr>
            <a:r>
              <a:rPr lang="en-US" sz="3200" b="1" dirty="0">
                <a:solidFill>
                  <a:schemeClr val="tx1"/>
                </a:solidFill>
                <a:latin typeface="+mj-lt"/>
                <a:cs typeface="+mj-cs"/>
              </a:rPr>
              <a:t>Movies As A Total Immersive Experience</a:t>
            </a:r>
            <a:endParaRPr lang="en-US" sz="3600" b="1" dirty="0">
              <a:solidFill>
                <a:schemeClr val="tx1"/>
              </a:solidFill>
              <a:latin typeface="+mj-lt"/>
              <a:cs typeface="+mj-cs"/>
            </a:endParaRPr>
          </a:p>
        </p:txBody>
      </p:sp>
    </p:spTree>
    <p:extLst>
      <p:ext uri="{BB962C8B-B14F-4D97-AF65-F5344CB8AC3E}">
        <p14:creationId xmlns:p14="http://schemas.microsoft.com/office/powerpoint/2010/main" val="9000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D5920-22DB-4DFA-93F0-F5F5A7D9807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4269" y="3665091"/>
            <a:ext cx="1394467" cy="464318"/>
          </a:xfrm>
          <a:prstGeom prst="rect">
            <a:avLst/>
          </a:prstGeom>
        </p:spPr>
      </p:pic>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161636" y="460182"/>
            <a:ext cx="8805334" cy="813361"/>
          </a:xfrm>
        </p:spPr>
        <p:txBody>
          <a:bodyPr/>
          <a:lstStyle/>
          <a:p>
            <a:r>
              <a:rPr lang="en-US" dirty="0"/>
              <a:t>Many People Like To Immerse Themselves In The “Make Believe” Worlds Of Cinema In A Variety Of Different Ways</a:t>
            </a:r>
            <a:endParaRPr lang="en-US" i="1" dirty="0"/>
          </a:p>
        </p:txBody>
      </p:sp>
      <p:sp>
        <p:nvSpPr>
          <p:cNvPr id="2" name="Rectangle 1">
            <a:extLst>
              <a:ext uri="{FF2B5EF4-FFF2-40B4-BE49-F238E27FC236}">
                <a16:creationId xmlns:a16="http://schemas.microsoft.com/office/drawing/2014/main" id="{A54A6D90-B6A1-43F4-A296-EC5852DD2D97}"/>
              </a:ext>
            </a:extLst>
          </p:cNvPr>
          <p:cNvSpPr/>
          <p:nvPr/>
        </p:nvSpPr>
        <p:spPr>
          <a:xfrm>
            <a:off x="7359588" y="1864310"/>
            <a:ext cx="1589103" cy="4179902"/>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1" name="Picture 2050">
            <a:extLst>
              <a:ext uri="{FF2B5EF4-FFF2-40B4-BE49-F238E27FC236}">
                <a16:creationId xmlns:a16="http://schemas.microsoft.com/office/drawing/2014/main" id="{BDCBCB91-32A7-4CB2-AABE-FAAEBE7F24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53347" y="2090713"/>
            <a:ext cx="1183828" cy="1191113"/>
          </a:xfrm>
          <a:prstGeom prst="rect">
            <a:avLst/>
          </a:prstGeom>
          <a:ln>
            <a:solidFill>
              <a:schemeClr val="tx1"/>
            </a:solidFill>
          </a:ln>
        </p:spPr>
      </p:pic>
      <p:sp>
        <p:nvSpPr>
          <p:cNvPr id="54" name="Text Placeholder 2">
            <a:extLst>
              <a:ext uri="{FF2B5EF4-FFF2-40B4-BE49-F238E27FC236}">
                <a16:creationId xmlns:a16="http://schemas.microsoft.com/office/drawing/2014/main" id="{7C131190-309A-40F0-96A6-3A88A5D37097}"/>
              </a:ext>
            </a:extLst>
          </p:cNvPr>
          <p:cNvSpPr txBox="1">
            <a:spLocks/>
          </p:cNvSpPr>
          <p:nvPr/>
        </p:nvSpPr>
        <p:spPr>
          <a:xfrm>
            <a:off x="7464569" y="3318726"/>
            <a:ext cx="1369411" cy="55386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1" dirty="0" err="1"/>
              <a:t>Dudeism</a:t>
            </a:r>
            <a:r>
              <a:rPr lang="en-US" sz="900" b="1" dirty="0"/>
              <a:t>, based on </a:t>
            </a:r>
            <a:r>
              <a:rPr lang="en-US" sz="900" b="1" i="1" dirty="0"/>
              <a:t>The Big Lebowski</a:t>
            </a:r>
            <a:r>
              <a:rPr lang="en-US" sz="900" b="1" dirty="0"/>
              <a:t>, has 220K ordain </a:t>
            </a:r>
            <a:r>
              <a:rPr lang="en-US" sz="900" b="1" dirty="0" err="1"/>
              <a:t>Dudeist</a:t>
            </a:r>
            <a:r>
              <a:rPr lang="en-US" sz="900" b="1" dirty="0"/>
              <a:t> priests</a:t>
            </a:r>
            <a:endParaRPr lang="en-US" sz="900" b="1" i="1" dirty="0"/>
          </a:p>
        </p:txBody>
      </p:sp>
      <p:pic>
        <p:nvPicPr>
          <p:cNvPr id="55" name="Picture 2" descr="http://www.telegraph.co.uk/content/dam/men/2015/12/15/churhc_trans_NvBQzQNjv4BqztbJieiwAQnQRmGy6ktPKve1qbuzdBx9CEJqmESDfgA.jpg?imwidth=480">
            <a:extLst>
              <a:ext uri="{FF2B5EF4-FFF2-40B4-BE49-F238E27FC236}">
                <a16:creationId xmlns:a16="http://schemas.microsoft.com/office/drawing/2014/main" id="{69488185-D4D3-4BB8-AC91-AAFAA3B312A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88954" y="4278446"/>
            <a:ext cx="1369412" cy="7862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6" name="Text Placeholder 2">
            <a:extLst>
              <a:ext uri="{FF2B5EF4-FFF2-40B4-BE49-F238E27FC236}">
                <a16:creationId xmlns:a16="http://schemas.microsoft.com/office/drawing/2014/main" id="{DD20786D-1C71-49D8-92A3-A54C621706CA}"/>
              </a:ext>
            </a:extLst>
          </p:cNvPr>
          <p:cNvSpPr txBox="1">
            <a:spLocks/>
          </p:cNvSpPr>
          <p:nvPr/>
        </p:nvSpPr>
        <p:spPr>
          <a:xfrm>
            <a:off x="7453443" y="5113491"/>
            <a:ext cx="1459666" cy="553867"/>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1" dirty="0" err="1"/>
              <a:t>Jediism</a:t>
            </a:r>
            <a:r>
              <a:rPr lang="en-US" sz="900" b="1" dirty="0"/>
              <a:t>, based on </a:t>
            </a:r>
            <a:r>
              <a:rPr lang="en-US" sz="900" b="1" i="1" dirty="0"/>
              <a:t>Star Wars</a:t>
            </a:r>
            <a:r>
              <a:rPr lang="en-US" sz="900" b="1" dirty="0"/>
              <a:t>, received tax exempt status from the IRS in 2015</a:t>
            </a:r>
            <a:endParaRPr lang="en-US" sz="900" b="1" i="1" dirty="0"/>
          </a:p>
        </p:txBody>
      </p:sp>
      <p:sp>
        <p:nvSpPr>
          <p:cNvPr id="57" name="Rectangle 56">
            <a:extLst>
              <a:ext uri="{FF2B5EF4-FFF2-40B4-BE49-F238E27FC236}">
                <a16:creationId xmlns:a16="http://schemas.microsoft.com/office/drawing/2014/main" id="{46D7E9CB-9BA7-4388-A1AC-53D44C2DED23}"/>
              </a:ext>
            </a:extLst>
          </p:cNvPr>
          <p:cNvSpPr/>
          <p:nvPr/>
        </p:nvSpPr>
        <p:spPr>
          <a:xfrm>
            <a:off x="5115011" y="1865791"/>
            <a:ext cx="2099431" cy="4179902"/>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9" name="Picture 10" descr="https://www.omniglot.com/images/writing/klingon.gif">
            <a:extLst>
              <a:ext uri="{FF2B5EF4-FFF2-40B4-BE49-F238E27FC236}">
                <a16:creationId xmlns:a16="http://schemas.microsoft.com/office/drawing/2014/main" id="{7973C0CA-D603-429F-8DBB-E0F648654A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0856" y="4441744"/>
            <a:ext cx="1904998" cy="615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CD206392-4379-4935-BA57-E5F8F09D3B35}"/>
              </a:ext>
            </a:extLst>
          </p:cNvPr>
          <p:cNvSpPr/>
          <p:nvPr/>
        </p:nvSpPr>
        <p:spPr>
          <a:xfrm>
            <a:off x="5216368" y="1907044"/>
            <a:ext cx="1904998" cy="246221"/>
          </a:xfrm>
          <a:prstGeom prst="rect">
            <a:avLst/>
          </a:prstGeom>
        </p:spPr>
        <p:txBody>
          <a:bodyPr wrap="square">
            <a:spAutoFit/>
          </a:bodyPr>
          <a:lstStyle/>
          <a:p>
            <a:pPr lvl="0" algn="ctr"/>
            <a:r>
              <a:rPr lang="en-US" sz="1000" b="1" i="1" dirty="0">
                <a:solidFill>
                  <a:prstClr val="black"/>
                </a:solidFill>
              </a:rPr>
              <a:t>Avatar: </a:t>
            </a:r>
            <a:r>
              <a:rPr lang="en-US" sz="1000" b="1" i="1" dirty="0" err="1">
                <a:solidFill>
                  <a:prstClr val="black"/>
                </a:solidFill>
              </a:rPr>
              <a:t>Na’Vi</a:t>
            </a:r>
            <a:endParaRPr lang="en-US" sz="1000" b="1" dirty="0">
              <a:solidFill>
                <a:prstClr val="black"/>
              </a:solidFill>
            </a:endParaRPr>
          </a:p>
        </p:txBody>
      </p:sp>
      <p:pic>
        <p:nvPicPr>
          <p:cNvPr id="61" name="Picture 14" descr="http://skyknowledge.com/na%27vi2-cons.gif">
            <a:extLst>
              <a:ext uri="{FF2B5EF4-FFF2-40B4-BE49-F238E27FC236}">
                <a16:creationId xmlns:a16="http://schemas.microsoft.com/office/drawing/2014/main" id="{DDAA1A9C-836E-4949-B667-903E1D6D63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822" y="2123479"/>
            <a:ext cx="1900544" cy="6868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CA0FEA79-7D83-445C-8AB1-680E01BC18C4}"/>
              </a:ext>
            </a:extLst>
          </p:cNvPr>
          <p:cNvSpPr/>
          <p:nvPr/>
        </p:nvSpPr>
        <p:spPr>
          <a:xfrm>
            <a:off x="5484766" y="4245561"/>
            <a:ext cx="1289135" cy="246221"/>
          </a:xfrm>
          <a:prstGeom prst="rect">
            <a:avLst/>
          </a:prstGeom>
        </p:spPr>
        <p:txBody>
          <a:bodyPr wrap="none">
            <a:spAutoFit/>
          </a:bodyPr>
          <a:lstStyle/>
          <a:p>
            <a:pPr lvl="0"/>
            <a:r>
              <a:rPr lang="en-US" sz="1000" b="1" i="1" dirty="0">
                <a:solidFill>
                  <a:prstClr val="black"/>
                </a:solidFill>
              </a:rPr>
              <a:t>Star Trek: </a:t>
            </a:r>
            <a:r>
              <a:rPr lang="en-US" sz="1000" b="1" dirty="0">
                <a:solidFill>
                  <a:prstClr val="black"/>
                </a:solidFill>
              </a:rPr>
              <a:t>Klingon</a:t>
            </a:r>
          </a:p>
        </p:txBody>
      </p:sp>
      <p:pic>
        <p:nvPicPr>
          <p:cNvPr id="2053" name="Picture 2052">
            <a:extLst>
              <a:ext uri="{FF2B5EF4-FFF2-40B4-BE49-F238E27FC236}">
                <a16:creationId xmlns:a16="http://schemas.microsoft.com/office/drawing/2014/main" id="{8C054F6C-269F-46F9-B3B8-87040EF1600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163477" y="5364158"/>
            <a:ext cx="1979722" cy="507524"/>
          </a:xfrm>
          <a:prstGeom prst="rect">
            <a:avLst/>
          </a:prstGeom>
          <a:ln>
            <a:solidFill>
              <a:schemeClr val="tx1"/>
            </a:solidFill>
          </a:ln>
        </p:spPr>
      </p:pic>
      <p:sp>
        <p:nvSpPr>
          <p:cNvPr id="65" name="Rectangle 64">
            <a:extLst>
              <a:ext uri="{FF2B5EF4-FFF2-40B4-BE49-F238E27FC236}">
                <a16:creationId xmlns:a16="http://schemas.microsoft.com/office/drawing/2014/main" id="{23471725-E0A8-43CC-918C-2B00314A6E41}"/>
              </a:ext>
            </a:extLst>
          </p:cNvPr>
          <p:cNvSpPr/>
          <p:nvPr/>
        </p:nvSpPr>
        <p:spPr>
          <a:xfrm>
            <a:off x="5202157" y="5134807"/>
            <a:ext cx="1842171" cy="246221"/>
          </a:xfrm>
          <a:prstGeom prst="rect">
            <a:avLst/>
          </a:prstGeom>
        </p:spPr>
        <p:txBody>
          <a:bodyPr wrap="none">
            <a:spAutoFit/>
          </a:bodyPr>
          <a:lstStyle/>
          <a:p>
            <a:pPr lvl="0"/>
            <a:r>
              <a:rPr lang="en-US" sz="1000" b="1" i="1" dirty="0">
                <a:solidFill>
                  <a:prstClr val="black"/>
                </a:solidFill>
              </a:rPr>
              <a:t>Return of the Jedi: </a:t>
            </a:r>
            <a:r>
              <a:rPr lang="en-US" sz="1000" b="1" dirty="0" err="1">
                <a:solidFill>
                  <a:prstClr val="black"/>
                </a:solidFill>
              </a:rPr>
              <a:t>Huttese</a:t>
            </a:r>
            <a:endParaRPr lang="en-US" sz="1000" b="1" dirty="0">
              <a:solidFill>
                <a:prstClr val="black"/>
              </a:solidFill>
            </a:endParaRPr>
          </a:p>
        </p:txBody>
      </p:sp>
      <p:pic>
        <p:nvPicPr>
          <p:cNvPr id="2055" name="Picture 2054">
            <a:extLst>
              <a:ext uri="{FF2B5EF4-FFF2-40B4-BE49-F238E27FC236}">
                <a16:creationId xmlns:a16="http://schemas.microsoft.com/office/drawing/2014/main" id="{20030553-F342-4F46-9C41-8D6612FCFD3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545282" y="3111058"/>
            <a:ext cx="1259699" cy="1081357"/>
          </a:xfrm>
          <a:prstGeom prst="rect">
            <a:avLst/>
          </a:prstGeom>
          <a:ln>
            <a:solidFill>
              <a:schemeClr val="tx1"/>
            </a:solidFill>
          </a:ln>
        </p:spPr>
      </p:pic>
      <p:sp>
        <p:nvSpPr>
          <p:cNvPr id="67" name="Rectangle 66">
            <a:extLst>
              <a:ext uri="{FF2B5EF4-FFF2-40B4-BE49-F238E27FC236}">
                <a16:creationId xmlns:a16="http://schemas.microsoft.com/office/drawing/2014/main" id="{559945C9-2F98-40DA-AF04-563184FA3FDB}"/>
              </a:ext>
            </a:extLst>
          </p:cNvPr>
          <p:cNvSpPr/>
          <p:nvPr/>
        </p:nvSpPr>
        <p:spPr>
          <a:xfrm>
            <a:off x="5244817" y="2860545"/>
            <a:ext cx="1737976" cy="246221"/>
          </a:xfrm>
          <a:prstGeom prst="rect">
            <a:avLst/>
          </a:prstGeom>
        </p:spPr>
        <p:txBody>
          <a:bodyPr wrap="none">
            <a:spAutoFit/>
          </a:bodyPr>
          <a:lstStyle/>
          <a:p>
            <a:pPr lvl="0"/>
            <a:r>
              <a:rPr lang="en-US" sz="1000" b="1" i="1" dirty="0">
                <a:solidFill>
                  <a:prstClr val="black"/>
                </a:solidFill>
              </a:rPr>
              <a:t>Despicable Me: </a:t>
            </a:r>
            <a:r>
              <a:rPr lang="en-US" sz="1000" b="1" dirty="0" err="1">
                <a:solidFill>
                  <a:prstClr val="black"/>
                </a:solidFill>
              </a:rPr>
              <a:t>Minionese</a:t>
            </a:r>
            <a:endParaRPr lang="en-US" sz="1000" b="1" dirty="0">
              <a:solidFill>
                <a:prstClr val="black"/>
              </a:solidFill>
            </a:endParaRPr>
          </a:p>
        </p:txBody>
      </p:sp>
      <p:sp>
        <p:nvSpPr>
          <p:cNvPr id="68" name="Rectangle 67">
            <a:extLst>
              <a:ext uri="{FF2B5EF4-FFF2-40B4-BE49-F238E27FC236}">
                <a16:creationId xmlns:a16="http://schemas.microsoft.com/office/drawing/2014/main" id="{042FD1E6-C3B3-4143-823B-47384E3BB730}"/>
              </a:ext>
            </a:extLst>
          </p:cNvPr>
          <p:cNvSpPr/>
          <p:nvPr/>
        </p:nvSpPr>
        <p:spPr>
          <a:xfrm>
            <a:off x="3440403" y="1867271"/>
            <a:ext cx="1517323" cy="4179902"/>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 Placeholder 2">
            <a:extLst>
              <a:ext uri="{FF2B5EF4-FFF2-40B4-BE49-F238E27FC236}">
                <a16:creationId xmlns:a16="http://schemas.microsoft.com/office/drawing/2014/main" id="{AF2CAB20-9C02-4F35-AB3F-19CCA17DD7C1}"/>
              </a:ext>
            </a:extLst>
          </p:cNvPr>
          <p:cNvSpPr txBox="1">
            <a:spLocks/>
          </p:cNvSpPr>
          <p:nvPr/>
        </p:nvSpPr>
        <p:spPr>
          <a:xfrm>
            <a:off x="3311366" y="1343486"/>
            <a:ext cx="1836052" cy="52082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They dress up like their favorite characters, even when it’s not Halloween…</a:t>
            </a:r>
            <a:endParaRPr lang="en-US" sz="1000" b="1" i="1" dirty="0"/>
          </a:p>
        </p:txBody>
      </p:sp>
      <p:pic>
        <p:nvPicPr>
          <p:cNvPr id="2057" name="Picture 2056">
            <a:extLst>
              <a:ext uri="{FF2B5EF4-FFF2-40B4-BE49-F238E27FC236}">
                <a16:creationId xmlns:a16="http://schemas.microsoft.com/office/drawing/2014/main" id="{6BB6AC62-D5CD-4F30-9027-4370E9CCAB1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50751" y="1870778"/>
            <a:ext cx="1498098" cy="838935"/>
          </a:xfrm>
          <a:prstGeom prst="rect">
            <a:avLst/>
          </a:prstGeom>
          <a:ln>
            <a:noFill/>
          </a:ln>
        </p:spPr>
      </p:pic>
      <p:pic>
        <p:nvPicPr>
          <p:cNvPr id="2059" name="Picture 2058">
            <a:extLst>
              <a:ext uri="{FF2B5EF4-FFF2-40B4-BE49-F238E27FC236}">
                <a16:creationId xmlns:a16="http://schemas.microsoft.com/office/drawing/2014/main" id="{34017420-D008-4D2C-87A6-9BA4E788105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49282" y="2701548"/>
            <a:ext cx="1498098" cy="944287"/>
          </a:xfrm>
          <a:prstGeom prst="rect">
            <a:avLst/>
          </a:prstGeom>
          <a:ln>
            <a:noFill/>
          </a:ln>
        </p:spPr>
      </p:pic>
      <p:pic>
        <p:nvPicPr>
          <p:cNvPr id="72" name="Picture 71">
            <a:extLst>
              <a:ext uri="{FF2B5EF4-FFF2-40B4-BE49-F238E27FC236}">
                <a16:creationId xmlns:a16="http://schemas.microsoft.com/office/drawing/2014/main" id="{ECB66289-D0F0-4E9D-B601-3B62851098E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472449" y="3646547"/>
            <a:ext cx="815465" cy="944287"/>
          </a:xfrm>
          <a:prstGeom prst="rect">
            <a:avLst/>
          </a:prstGeom>
          <a:ln>
            <a:noFill/>
          </a:ln>
        </p:spPr>
      </p:pic>
      <p:pic>
        <p:nvPicPr>
          <p:cNvPr id="73" name="Picture 72">
            <a:extLst>
              <a:ext uri="{FF2B5EF4-FFF2-40B4-BE49-F238E27FC236}">
                <a16:creationId xmlns:a16="http://schemas.microsoft.com/office/drawing/2014/main" id="{D0AB5593-3E4B-42B0-93E9-1B8857D01FA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287914" y="3657599"/>
            <a:ext cx="659466" cy="933235"/>
          </a:xfrm>
          <a:prstGeom prst="rect">
            <a:avLst/>
          </a:prstGeom>
          <a:ln>
            <a:noFill/>
          </a:ln>
        </p:spPr>
      </p:pic>
      <p:pic>
        <p:nvPicPr>
          <p:cNvPr id="2061" name="Picture 2060">
            <a:extLst>
              <a:ext uri="{FF2B5EF4-FFF2-40B4-BE49-F238E27FC236}">
                <a16:creationId xmlns:a16="http://schemas.microsoft.com/office/drawing/2014/main" id="{B095671E-7829-4A63-BF78-E37271CBBC3E}"/>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472448" y="5277772"/>
            <a:ext cx="1474929" cy="750160"/>
          </a:xfrm>
          <a:prstGeom prst="rect">
            <a:avLst/>
          </a:prstGeom>
        </p:spPr>
      </p:pic>
      <p:pic>
        <p:nvPicPr>
          <p:cNvPr id="2063" name="Picture 2062">
            <a:extLst>
              <a:ext uri="{FF2B5EF4-FFF2-40B4-BE49-F238E27FC236}">
                <a16:creationId xmlns:a16="http://schemas.microsoft.com/office/drawing/2014/main" id="{36AD378D-0149-48BE-92E4-F6880723E9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449280" y="4520210"/>
            <a:ext cx="1498097" cy="741291"/>
          </a:xfrm>
          <a:prstGeom prst="rect">
            <a:avLst/>
          </a:prstGeom>
        </p:spPr>
      </p:pic>
      <p:sp>
        <p:nvSpPr>
          <p:cNvPr id="76" name="Rectangle 75">
            <a:extLst>
              <a:ext uri="{FF2B5EF4-FFF2-40B4-BE49-F238E27FC236}">
                <a16:creationId xmlns:a16="http://schemas.microsoft.com/office/drawing/2014/main" id="{27DE0F83-0EAA-4CA0-A933-14252E602542}"/>
              </a:ext>
            </a:extLst>
          </p:cNvPr>
          <p:cNvSpPr/>
          <p:nvPr/>
        </p:nvSpPr>
        <p:spPr>
          <a:xfrm>
            <a:off x="1828800" y="1865789"/>
            <a:ext cx="1421887" cy="416214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2">
            <a:extLst>
              <a:ext uri="{FF2B5EF4-FFF2-40B4-BE49-F238E27FC236}">
                <a16:creationId xmlns:a16="http://schemas.microsoft.com/office/drawing/2014/main" id="{EB85A159-CFC2-4B3A-AF21-76943BB13D63}"/>
              </a:ext>
            </a:extLst>
          </p:cNvPr>
          <p:cNvSpPr txBox="1">
            <a:spLocks/>
          </p:cNvSpPr>
          <p:nvPr/>
        </p:nvSpPr>
        <p:spPr>
          <a:xfrm>
            <a:off x="1772437" y="1330167"/>
            <a:ext cx="1531517" cy="52082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They create hundreds and thousands of fan Wiki pages…</a:t>
            </a:r>
            <a:endParaRPr lang="en-US" sz="1000" b="1" i="1" dirty="0"/>
          </a:p>
        </p:txBody>
      </p:sp>
      <p:sp>
        <p:nvSpPr>
          <p:cNvPr id="78" name="Rectangle 77">
            <a:extLst>
              <a:ext uri="{FF2B5EF4-FFF2-40B4-BE49-F238E27FC236}">
                <a16:creationId xmlns:a16="http://schemas.microsoft.com/office/drawing/2014/main" id="{A71E0DE2-3277-420C-867F-3B052DA75339}"/>
              </a:ext>
            </a:extLst>
          </p:cNvPr>
          <p:cNvSpPr/>
          <p:nvPr/>
        </p:nvSpPr>
        <p:spPr>
          <a:xfrm>
            <a:off x="205663" y="1867267"/>
            <a:ext cx="1463338" cy="4160665"/>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Placeholder 2">
            <a:extLst>
              <a:ext uri="{FF2B5EF4-FFF2-40B4-BE49-F238E27FC236}">
                <a16:creationId xmlns:a16="http://schemas.microsoft.com/office/drawing/2014/main" id="{9A9E295D-5E6F-4F6E-8263-FC355FC5E9EB}"/>
              </a:ext>
            </a:extLst>
          </p:cNvPr>
          <p:cNvSpPr txBox="1">
            <a:spLocks/>
          </p:cNvSpPr>
          <p:nvPr/>
        </p:nvSpPr>
        <p:spPr>
          <a:xfrm>
            <a:off x="216015" y="1482571"/>
            <a:ext cx="1442476"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They join online fan communities…</a:t>
            </a:r>
            <a:endParaRPr lang="en-US" sz="1000" b="1" i="1" dirty="0"/>
          </a:p>
        </p:txBody>
      </p:sp>
      <p:pic>
        <p:nvPicPr>
          <p:cNvPr id="80" name="Picture 16" descr="https://vignette1.wikia.nocookie.net/harrypotter/images/d/d8/Pottermore2.png/revision/latest?cb=20150923181540">
            <a:extLst>
              <a:ext uri="{FF2B5EF4-FFF2-40B4-BE49-F238E27FC236}">
                <a16:creationId xmlns:a16="http://schemas.microsoft.com/office/drawing/2014/main" id="{810244AD-2612-4DD4-8818-F138D6587C0D}"/>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397947" y="1964392"/>
            <a:ext cx="1103784" cy="4997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5" name="Picture 2064">
            <a:extLst>
              <a:ext uri="{FF2B5EF4-FFF2-40B4-BE49-F238E27FC236}">
                <a16:creationId xmlns:a16="http://schemas.microsoft.com/office/drawing/2014/main" id="{1DD09B9F-A6EC-4FEA-BAD3-1C2038F4855A}"/>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264286" y="2622440"/>
            <a:ext cx="1332865" cy="354921"/>
          </a:xfrm>
          <a:prstGeom prst="rect">
            <a:avLst/>
          </a:prstGeom>
          <a:ln>
            <a:solidFill>
              <a:schemeClr val="tx1"/>
            </a:solidFill>
          </a:ln>
        </p:spPr>
      </p:pic>
      <p:pic>
        <p:nvPicPr>
          <p:cNvPr id="82" name="Picture 81">
            <a:extLst>
              <a:ext uri="{FF2B5EF4-FFF2-40B4-BE49-F238E27FC236}">
                <a16:creationId xmlns:a16="http://schemas.microsoft.com/office/drawing/2014/main" id="{5793352B-D614-49A5-A798-D2C2C2C250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99196" y="2005741"/>
            <a:ext cx="1287540" cy="363540"/>
          </a:xfrm>
          <a:prstGeom prst="rect">
            <a:avLst/>
          </a:prstGeom>
          <a:ln>
            <a:solidFill>
              <a:schemeClr val="tx1"/>
            </a:solidFill>
          </a:ln>
        </p:spPr>
      </p:pic>
      <p:sp>
        <p:nvSpPr>
          <p:cNvPr id="83" name="TextBox 82">
            <a:extLst>
              <a:ext uri="{FF2B5EF4-FFF2-40B4-BE49-F238E27FC236}">
                <a16:creationId xmlns:a16="http://schemas.microsoft.com/office/drawing/2014/main" id="{0BC93371-6CD5-4713-8EC1-8F3EC572C6E4}"/>
              </a:ext>
            </a:extLst>
          </p:cNvPr>
          <p:cNvSpPr txBox="1"/>
          <p:nvPr/>
        </p:nvSpPr>
        <p:spPr>
          <a:xfrm>
            <a:off x="1891105" y="2344647"/>
            <a:ext cx="1287540" cy="246221"/>
          </a:xfrm>
          <a:prstGeom prst="rect">
            <a:avLst/>
          </a:prstGeom>
          <a:noFill/>
        </p:spPr>
        <p:txBody>
          <a:bodyPr wrap="square" rtlCol="0">
            <a:spAutoFit/>
          </a:bodyPr>
          <a:lstStyle/>
          <a:p>
            <a:pPr algn="ctr"/>
            <a:r>
              <a:rPr lang="en-US" sz="1000" b="1" dirty="0"/>
              <a:t>139,075 Pages</a:t>
            </a:r>
          </a:p>
        </p:txBody>
      </p:sp>
      <p:pic>
        <p:nvPicPr>
          <p:cNvPr id="84" name="Picture 2" descr="Harry Potter Wiki">
            <a:extLst>
              <a:ext uri="{FF2B5EF4-FFF2-40B4-BE49-F238E27FC236}">
                <a16:creationId xmlns:a16="http://schemas.microsoft.com/office/drawing/2014/main" id="{B518C1C0-F457-4495-A747-CB0D6A403CB6}"/>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1891105" y="2701548"/>
            <a:ext cx="1287540" cy="3643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9D96B087-E635-4910-BCC2-185C80201086}"/>
              </a:ext>
            </a:extLst>
          </p:cNvPr>
          <p:cNvSpPr txBox="1"/>
          <p:nvPr/>
        </p:nvSpPr>
        <p:spPr>
          <a:xfrm>
            <a:off x="1899196" y="3030388"/>
            <a:ext cx="1306674" cy="246221"/>
          </a:xfrm>
          <a:prstGeom prst="rect">
            <a:avLst/>
          </a:prstGeom>
          <a:noFill/>
        </p:spPr>
        <p:txBody>
          <a:bodyPr wrap="square" rtlCol="0">
            <a:spAutoFit/>
          </a:bodyPr>
          <a:lstStyle>
            <a:defPPr>
              <a:defRPr lang="en-US"/>
            </a:defPPr>
            <a:lvl1pPr algn="ctr">
              <a:defRPr sz="1000" b="1"/>
            </a:lvl1pPr>
          </a:lstStyle>
          <a:p>
            <a:r>
              <a:rPr lang="en-US" dirty="0"/>
              <a:t>15,099 Pages</a:t>
            </a:r>
          </a:p>
        </p:txBody>
      </p:sp>
      <p:pic>
        <p:nvPicPr>
          <p:cNvPr id="86" name="Picture 85">
            <a:extLst>
              <a:ext uri="{FF2B5EF4-FFF2-40B4-BE49-F238E27FC236}">
                <a16:creationId xmlns:a16="http://schemas.microsoft.com/office/drawing/2014/main" id="{0667ED69-B067-403F-BE1A-134EC3137AED}"/>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955937" y="3368033"/>
            <a:ext cx="1196074" cy="388961"/>
          </a:xfrm>
          <a:prstGeom prst="rect">
            <a:avLst/>
          </a:prstGeom>
          <a:ln>
            <a:solidFill>
              <a:schemeClr val="tx1"/>
            </a:solidFill>
          </a:ln>
        </p:spPr>
      </p:pic>
      <p:sp>
        <p:nvSpPr>
          <p:cNvPr id="87" name="TextBox 86">
            <a:extLst>
              <a:ext uri="{FF2B5EF4-FFF2-40B4-BE49-F238E27FC236}">
                <a16:creationId xmlns:a16="http://schemas.microsoft.com/office/drawing/2014/main" id="{65459259-F823-49D7-89AF-A9CC7A5A75B3}"/>
              </a:ext>
            </a:extLst>
          </p:cNvPr>
          <p:cNvSpPr txBox="1"/>
          <p:nvPr/>
        </p:nvSpPr>
        <p:spPr>
          <a:xfrm>
            <a:off x="1973693" y="3731573"/>
            <a:ext cx="1178318" cy="246221"/>
          </a:xfrm>
          <a:prstGeom prst="rect">
            <a:avLst/>
          </a:prstGeom>
          <a:noFill/>
        </p:spPr>
        <p:txBody>
          <a:bodyPr wrap="square" rtlCol="0">
            <a:spAutoFit/>
          </a:bodyPr>
          <a:lstStyle>
            <a:defPPr>
              <a:defRPr lang="en-US"/>
            </a:defPPr>
            <a:lvl1pPr algn="ctr">
              <a:defRPr sz="1000" b="1"/>
            </a:lvl1pPr>
          </a:lstStyle>
          <a:p>
            <a:r>
              <a:rPr lang="en-US" dirty="0"/>
              <a:t>13,886 Pages</a:t>
            </a:r>
          </a:p>
        </p:txBody>
      </p:sp>
      <p:pic>
        <p:nvPicPr>
          <p:cNvPr id="88" name="Picture 87">
            <a:extLst>
              <a:ext uri="{FF2B5EF4-FFF2-40B4-BE49-F238E27FC236}">
                <a16:creationId xmlns:a16="http://schemas.microsoft.com/office/drawing/2014/main" id="{B942D422-969C-48B7-A860-F7DE8694C7B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99196" y="4062993"/>
            <a:ext cx="1287540" cy="365136"/>
          </a:xfrm>
          <a:prstGeom prst="rect">
            <a:avLst/>
          </a:prstGeom>
          <a:ln>
            <a:solidFill>
              <a:schemeClr val="tx1"/>
            </a:solidFill>
          </a:ln>
        </p:spPr>
      </p:pic>
      <p:sp>
        <p:nvSpPr>
          <p:cNvPr id="89" name="TextBox 88">
            <a:extLst>
              <a:ext uri="{FF2B5EF4-FFF2-40B4-BE49-F238E27FC236}">
                <a16:creationId xmlns:a16="http://schemas.microsoft.com/office/drawing/2014/main" id="{BC243806-CE93-4960-ABE3-7BF296583193}"/>
              </a:ext>
            </a:extLst>
          </p:cNvPr>
          <p:cNvSpPr txBox="1"/>
          <p:nvPr/>
        </p:nvSpPr>
        <p:spPr>
          <a:xfrm>
            <a:off x="1904849" y="4403421"/>
            <a:ext cx="1281887" cy="252917"/>
          </a:xfrm>
          <a:prstGeom prst="rect">
            <a:avLst/>
          </a:prstGeom>
          <a:noFill/>
        </p:spPr>
        <p:txBody>
          <a:bodyPr wrap="square" rtlCol="0">
            <a:spAutoFit/>
          </a:bodyPr>
          <a:lstStyle>
            <a:defPPr>
              <a:defRPr lang="en-US"/>
            </a:defPPr>
            <a:lvl1pPr algn="ctr">
              <a:defRPr sz="1000" b="1"/>
            </a:lvl1pPr>
          </a:lstStyle>
          <a:p>
            <a:r>
              <a:rPr lang="en-US" dirty="0"/>
              <a:t>6,205 Pages</a:t>
            </a:r>
          </a:p>
        </p:txBody>
      </p:sp>
      <p:pic>
        <p:nvPicPr>
          <p:cNvPr id="90" name="Picture 89">
            <a:extLst>
              <a:ext uri="{FF2B5EF4-FFF2-40B4-BE49-F238E27FC236}">
                <a16:creationId xmlns:a16="http://schemas.microsoft.com/office/drawing/2014/main" id="{B12CB8EC-C372-4E1E-9A44-044FFE9F59F7}"/>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1904241" y="4720410"/>
            <a:ext cx="1301038" cy="374033"/>
          </a:xfrm>
          <a:prstGeom prst="rect">
            <a:avLst/>
          </a:prstGeom>
          <a:ln>
            <a:solidFill>
              <a:schemeClr val="tx1"/>
            </a:solidFill>
          </a:ln>
        </p:spPr>
      </p:pic>
      <p:sp>
        <p:nvSpPr>
          <p:cNvPr id="91" name="TextBox 90">
            <a:extLst>
              <a:ext uri="{FF2B5EF4-FFF2-40B4-BE49-F238E27FC236}">
                <a16:creationId xmlns:a16="http://schemas.microsoft.com/office/drawing/2014/main" id="{C757D582-1B6A-434B-98C4-C66454FC0208}"/>
              </a:ext>
            </a:extLst>
          </p:cNvPr>
          <p:cNvSpPr txBox="1"/>
          <p:nvPr/>
        </p:nvSpPr>
        <p:spPr>
          <a:xfrm>
            <a:off x="1899646" y="5050053"/>
            <a:ext cx="1334824" cy="246221"/>
          </a:xfrm>
          <a:prstGeom prst="rect">
            <a:avLst/>
          </a:prstGeom>
          <a:noFill/>
        </p:spPr>
        <p:txBody>
          <a:bodyPr wrap="square" rtlCol="0">
            <a:spAutoFit/>
          </a:bodyPr>
          <a:lstStyle>
            <a:defPPr>
              <a:defRPr lang="en-US"/>
            </a:defPPr>
            <a:lvl1pPr algn="ctr">
              <a:defRPr sz="1000" b="1"/>
            </a:lvl1pPr>
          </a:lstStyle>
          <a:p>
            <a:r>
              <a:rPr lang="en-US" dirty="0"/>
              <a:t>908 Pages</a:t>
            </a:r>
          </a:p>
        </p:txBody>
      </p:sp>
      <p:pic>
        <p:nvPicPr>
          <p:cNvPr id="92" name="Picture 91">
            <a:extLst>
              <a:ext uri="{FF2B5EF4-FFF2-40B4-BE49-F238E27FC236}">
                <a16:creationId xmlns:a16="http://schemas.microsoft.com/office/drawing/2014/main" id="{53EF06BC-1807-439C-8121-F6CEA2431EB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901162" y="5377226"/>
            <a:ext cx="1281887" cy="374339"/>
          </a:xfrm>
          <a:prstGeom prst="rect">
            <a:avLst/>
          </a:prstGeom>
          <a:ln>
            <a:solidFill>
              <a:schemeClr val="tx1"/>
            </a:solidFill>
          </a:ln>
        </p:spPr>
      </p:pic>
      <p:sp>
        <p:nvSpPr>
          <p:cNvPr id="93" name="TextBox 92">
            <a:extLst>
              <a:ext uri="{FF2B5EF4-FFF2-40B4-BE49-F238E27FC236}">
                <a16:creationId xmlns:a16="http://schemas.microsoft.com/office/drawing/2014/main" id="{39847C03-C193-4FF0-9983-64BE1677E2CD}"/>
              </a:ext>
            </a:extLst>
          </p:cNvPr>
          <p:cNvSpPr txBox="1"/>
          <p:nvPr/>
        </p:nvSpPr>
        <p:spPr>
          <a:xfrm>
            <a:off x="1902877" y="5714167"/>
            <a:ext cx="1302402" cy="246221"/>
          </a:xfrm>
          <a:prstGeom prst="rect">
            <a:avLst/>
          </a:prstGeom>
          <a:noFill/>
        </p:spPr>
        <p:txBody>
          <a:bodyPr wrap="square" rtlCol="0">
            <a:spAutoFit/>
          </a:bodyPr>
          <a:lstStyle>
            <a:defPPr>
              <a:defRPr lang="en-US"/>
            </a:defPPr>
            <a:lvl1pPr algn="ctr">
              <a:defRPr sz="1000" b="1"/>
            </a:lvl1pPr>
          </a:lstStyle>
          <a:p>
            <a:r>
              <a:rPr lang="en-US" dirty="0"/>
              <a:t>678 Pages</a:t>
            </a:r>
          </a:p>
        </p:txBody>
      </p:sp>
      <p:pic>
        <p:nvPicPr>
          <p:cNvPr id="2066" name="Picture 2065">
            <a:extLst>
              <a:ext uri="{FF2B5EF4-FFF2-40B4-BE49-F238E27FC236}">
                <a16:creationId xmlns:a16="http://schemas.microsoft.com/office/drawing/2014/main" id="{D9673894-F47F-4B05-BC79-BE600D1D86FF}"/>
              </a:ext>
            </a:extLst>
          </p:cNvPr>
          <p:cNvPicPr>
            <a:picLocks noChangeAspect="1"/>
          </p:cNvPicPr>
          <p:nvPr/>
        </p:nvPicPr>
        <p:blipFill rotWithShape="1">
          <a:blip r:embed="rId24" cstate="screen">
            <a:extLst>
              <a:ext uri="{28A0092B-C50C-407E-A947-70E740481C1C}">
                <a14:useLocalDpi xmlns:a14="http://schemas.microsoft.com/office/drawing/2010/main" val="0"/>
              </a:ext>
            </a:extLst>
          </a:blip>
          <a:srcRect/>
          <a:stretch/>
        </p:blipFill>
        <p:spPr>
          <a:xfrm>
            <a:off x="271077" y="3106766"/>
            <a:ext cx="1332865" cy="464319"/>
          </a:xfrm>
          <a:prstGeom prst="rect">
            <a:avLst/>
          </a:prstGeom>
          <a:ln>
            <a:solidFill>
              <a:schemeClr val="tx1"/>
            </a:solidFill>
          </a:ln>
        </p:spPr>
      </p:pic>
      <p:sp>
        <p:nvSpPr>
          <p:cNvPr id="96" name="Text Placeholder 2">
            <a:extLst>
              <a:ext uri="{FF2B5EF4-FFF2-40B4-BE49-F238E27FC236}">
                <a16:creationId xmlns:a16="http://schemas.microsoft.com/office/drawing/2014/main" id="{0BCC8871-0027-438A-80BD-81402CD7CCA0}"/>
              </a:ext>
            </a:extLst>
          </p:cNvPr>
          <p:cNvSpPr txBox="1">
            <a:spLocks/>
          </p:cNvSpPr>
          <p:nvPr/>
        </p:nvSpPr>
        <p:spPr>
          <a:xfrm>
            <a:off x="5132770" y="1336087"/>
            <a:ext cx="2081672" cy="52082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They learn the (really) foreign languages spoken by their favorite characters…</a:t>
            </a:r>
            <a:endParaRPr lang="en-US" sz="1000" b="1" i="1" dirty="0"/>
          </a:p>
        </p:txBody>
      </p:sp>
      <p:sp>
        <p:nvSpPr>
          <p:cNvPr id="97" name="Text Placeholder 2">
            <a:extLst>
              <a:ext uri="{FF2B5EF4-FFF2-40B4-BE49-F238E27FC236}">
                <a16:creationId xmlns:a16="http://schemas.microsoft.com/office/drawing/2014/main" id="{5728C9C9-05C1-4F91-B3CE-840B9A93D91B}"/>
              </a:ext>
            </a:extLst>
          </p:cNvPr>
          <p:cNvSpPr txBox="1">
            <a:spLocks/>
          </p:cNvSpPr>
          <p:nvPr/>
        </p:nvSpPr>
        <p:spPr>
          <a:xfrm>
            <a:off x="7344793" y="1337568"/>
            <a:ext cx="1642502" cy="52082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They even join religions that are based on their favorite movies</a:t>
            </a:r>
            <a:endParaRPr lang="en-US" sz="1000" b="1" i="1" dirty="0"/>
          </a:p>
        </p:txBody>
      </p:sp>
      <p:pic>
        <p:nvPicPr>
          <p:cNvPr id="2068" name="Picture 2067">
            <a:extLst>
              <a:ext uri="{FF2B5EF4-FFF2-40B4-BE49-F238E27FC236}">
                <a16:creationId xmlns:a16="http://schemas.microsoft.com/office/drawing/2014/main" id="{4D34C3D8-C516-4D8A-8D5A-7AD4930640C4}"/>
              </a:ext>
            </a:extLst>
          </p:cNvPr>
          <p:cNvPicPr>
            <a:picLocks noChangeAspect="1"/>
          </p:cNvPicPr>
          <p:nvPr/>
        </p:nvPicPr>
        <p:blipFill rotWithShape="1">
          <a:blip r:embed="rId25" cstate="screen">
            <a:extLst>
              <a:ext uri="{28A0092B-C50C-407E-A947-70E740481C1C}">
                <a14:useLocalDpi xmlns:a14="http://schemas.microsoft.com/office/drawing/2010/main" val="0"/>
              </a:ext>
            </a:extLst>
          </a:blip>
          <a:srcRect/>
          <a:stretch/>
        </p:blipFill>
        <p:spPr>
          <a:xfrm>
            <a:off x="259998" y="4216860"/>
            <a:ext cx="1361700" cy="425266"/>
          </a:xfrm>
          <a:prstGeom prst="rect">
            <a:avLst/>
          </a:prstGeom>
          <a:ln>
            <a:solidFill>
              <a:schemeClr val="tx1"/>
            </a:solidFill>
          </a:ln>
        </p:spPr>
      </p:pic>
      <p:grpSp>
        <p:nvGrpSpPr>
          <p:cNvPr id="2071" name="Group 2070">
            <a:extLst>
              <a:ext uri="{FF2B5EF4-FFF2-40B4-BE49-F238E27FC236}">
                <a16:creationId xmlns:a16="http://schemas.microsoft.com/office/drawing/2014/main" id="{97E9B35C-CF66-4B31-8A9C-50E380A06A27}"/>
              </a:ext>
            </a:extLst>
          </p:cNvPr>
          <p:cNvGrpSpPr/>
          <p:nvPr/>
        </p:nvGrpSpPr>
        <p:grpSpPr>
          <a:xfrm>
            <a:off x="263306" y="4721454"/>
            <a:ext cx="1347893" cy="425266"/>
            <a:chOff x="-1615883" y="2968961"/>
            <a:chExt cx="5308847" cy="1037199"/>
          </a:xfrm>
        </p:grpSpPr>
        <p:pic>
          <p:nvPicPr>
            <p:cNvPr id="2069" name="Picture 2068">
              <a:extLst>
                <a:ext uri="{FF2B5EF4-FFF2-40B4-BE49-F238E27FC236}">
                  <a16:creationId xmlns:a16="http://schemas.microsoft.com/office/drawing/2014/main" id="{C1F40BAB-4DD1-4415-92A2-6455F4EFD393}"/>
                </a:ext>
              </a:extLst>
            </p:cNvPr>
            <p:cNvPicPr>
              <a:picLocks noChangeAspect="1"/>
            </p:cNvPicPr>
            <p:nvPr/>
          </p:nvPicPr>
          <p:blipFill rotWithShape="1">
            <a:blip r:embed="rId26" cstate="screen">
              <a:extLst>
                <a:ext uri="{28A0092B-C50C-407E-A947-70E740481C1C}">
                  <a14:useLocalDpi xmlns:a14="http://schemas.microsoft.com/office/drawing/2010/main" val="0"/>
                </a:ext>
              </a:extLst>
            </a:blip>
            <a:srcRect/>
            <a:stretch/>
          </p:blipFill>
          <p:spPr>
            <a:xfrm>
              <a:off x="-1615883" y="2968961"/>
              <a:ext cx="5308847" cy="1037199"/>
            </a:xfrm>
            <a:prstGeom prst="rect">
              <a:avLst/>
            </a:prstGeom>
          </p:spPr>
        </p:pic>
        <p:sp>
          <p:nvSpPr>
            <p:cNvPr id="2070" name="Rectangle 2069">
              <a:extLst>
                <a:ext uri="{FF2B5EF4-FFF2-40B4-BE49-F238E27FC236}">
                  <a16:creationId xmlns:a16="http://schemas.microsoft.com/office/drawing/2014/main" id="{6A61E6D1-9702-4ACD-961B-7271D31CE9AA}"/>
                </a:ext>
              </a:extLst>
            </p:cNvPr>
            <p:cNvSpPr/>
            <p:nvPr/>
          </p:nvSpPr>
          <p:spPr>
            <a:xfrm>
              <a:off x="-603682" y="3604007"/>
              <a:ext cx="2023021" cy="26858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72" name="Picture 2071">
            <a:extLst>
              <a:ext uri="{FF2B5EF4-FFF2-40B4-BE49-F238E27FC236}">
                <a16:creationId xmlns:a16="http://schemas.microsoft.com/office/drawing/2014/main" id="{441F78F9-E5D2-4EEF-9A38-DF1F758E7EC3}"/>
              </a:ext>
            </a:extLst>
          </p:cNvPr>
          <p:cNvPicPr>
            <a:picLocks noChangeAspect="1"/>
          </p:cNvPicPr>
          <p:nvPr/>
        </p:nvPicPr>
        <p:blipFill rotWithShape="1">
          <a:blip r:embed="rId27" cstate="screen">
            <a:extLst>
              <a:ext uri="{28A0092B-C50C-407E-A947-70E740481C1C}">
                <a14:useLocalDpi xmlns:a14="http://schemas.microsoft.com/office/drawing/2010/main" val="0"/>
              </a:ext>
            </a:extLst>
          </a:blip>
          <a:srcRect/>
          <a:stretch/>
        </p:blipFill>
        <p:spPr>
          <a:xfrm>
            <a:off x="269269" y="5232103"/>
            <a:ext cx="1345638" cy="346586"/>
          </a:xfrm>
          <a:prstGeom prst="rect">
            <a:avLst/>
          </a:prstGeom>
        </p:spPr>
      </p:pic>
      <p:pic>
        <p:nvPicPr>
          <p:cNvPr id="2073" name="Picture 2072">
            <a:extLst>
              <a:ext uri="{FF2B5EF4-FFF2-40B4-BE49-F238E27FC236}">
                <a16:creationId xmlns:a16="http://schemas.microsoft.com/office/drawing/2014/main" id="{886FA558-32DE-4FE3-AD01-E3AC966FCCCB}"/>
              </a:ext>
            </a:extLst>
          </p:cNvPr>
          <p:cNvPicPr>
            <a:picLocks noChangeAspect="1"/>
          </p:cNvPicPr>
          <p:nvPr/>
        </p:nvPicPr>
        <p:blipFill rotWithShape="1">
          <a:blip r:embed="rId28" cstate="screen">
            <a:extLst>
              <a:ext uri="{28A0092B-C50C-407E-A947-70E740481C1C}">
                <a14:useLocalDpi xmlns:a14="http://schemas.microsoft.com/office/drawing/2010/main" val="0"/>
              </a:ext>
            </a:extLst>
          </a:blip>
          <a:srcRect/>
          <a:stretch/>
        </p:blipFill>
        <p:spPr>
          <a:xfrm>
            <a:off x="265797" y="5625707"/>
            <a:ext cx="1345402" cy="305707"/>
          </a:xfrm>
          <a:prstGeom prst="rect">
            <a:avLst/>
          </a:prstGeom>
        </p:spPr>
      </p:pic>
      <p:sp>
        <p:nvSpPr>
          <p:cNvPr id="53" name="Text Placeholder 4">
            <a:extLst>
              <a:ext uri="{FF2B5EF4-FFF2-40B4-BE49-F238E27FC236}">
                <a16:creationId xmlns:a16="http://schemas.microsoft.com/office/drawing/2014/main" id="{B996B612-E1A6-4D5F-9956-BF68B0F16D61}"/>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43901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814947"/>
          </a:xfrm>
        </p:spPr>
        <p:txBody>
          <a:bodyPr/>
          <a:lstStyle/>
          <a:p>
            <a:r>
              <a:rPr lang="en-US" dirty="0"/>
              <a:t>Nostalgia Has Made Movie Memorabilia Some Of The Most Expensive Current-Day Artifacts On The Market</a:t>
            </a:r>
          </a:p>
        </p:txBody>
      </p:sp>
      <p:sp>
        <p:nvSpPr>
          <p:cNvPr id="4" name="Text Placeholder 3"/>
          <p:cNvSpPr>
            <a:spLocks noGrp="1"/>
          </p:cNvSpPr>
          <p:nvPr>
            <p:ph type="body" sz="quarter" idx="14"/>
          </p:nvPr>
        </p:nvSpPr>
        <p:spPr>
          <a:xfrm>
            <a:off x="321733" y="6616026"/>
            <a:ext cx="7469327" cy="187277"/>
          </a:xfrm>
        </p:spPr>
        <p:txBody>
          <a:bodyPr/>
          <a:lstStyle/>
          <a:p>
            <a:r>
              <a:rPr lang="en-US" sz="800" dirty="0"/>
              <a:t>Source: https://www.forbes.com/sites/simonthompson/2017/09/26/iconic-movie-memorabilia-sells-for-over-5-13-million-at-auction/#6c6d02843b3f</a:t>
            </a:r>
          </a:p>
        </p:txBody>
      </p:sp>
      <p:sp>
        <p:nvSpPr>
          <p:cNvPr id="14" name="TextBox 13">
            <a:extLst>
              <a:ext uri="{FF2B5EF4-FFF2-40B4-BE49-F238E27FC236}">
                <a16:creationId xmlns:a16="http://schemas.microsoft.com/office/drawing/2014/main" id="{1672CC55-60CE-4AEB-BE05-DD6034F3B5EF}"/>
              </a:ext>
            </a:extLst>
          </p:cNvPr>
          <p:cNvSpPr txBox="1"/>
          <p:nvPr/>
        </p:nvSpPr>
        <p:spPr>
          <a:xfrm>
            <a:off x="169333" y="1343762"/>
            <a:ext cx="8805334" cy="584775"/>
          </a:xfrm>
          <a:prstGeom prst="rect">
            <a:avLst/>
          </a:prstGeom>
          <a:noFill/>
        </p:spPr>
        <p:txBody>
          <a:bodyPr wrap="square" rtlCol="0">
            <a:spAutoFit/>
          </a:bodyPr>
          <a:lstStyle/>
          <a:p>
            <a:pPr algn="ctr"/>
            <a:r>
              <a:rPr lang="en-US" sz="1600" dirty="0"/>
              <a:t>In 2017, the annual Prop Store Movie Memorabilia auction raised an astonishing $5.1MM, almost double the expected amount of $2.7MM.  Here’s just some of what was bought: </a:t>
            </a:r>
          </a:p>
        </p:txBody>
      </p:sp>
      <p:sp>
        <p:nvSpPr>
          <p:cNvPr id="15" name="TextBox 14">
            <a:extLst>
              <a:ext uri="{FF2B5EF4-FFF2-40B4-BE49-F238E27FC236}">
                <a16:creationId xmlns:a16="http://schemas.microsoft.com/office/drawing/2014/main" id="{2974F0F5-3450-48B7-8410-DE8F5E2B3338}"/>
              </a:ext>
            </a:extLst>
          </p:cNvPr>
          <p:cNvSpPr txBox="1"/>
          <p:nvPr/>
        </p:nvSpPr>
        <p:spPr>
          <a:xfrm>
            <a:off x="237759" y="2073715"/>
            <a:ext cx="1719791" cy="738664"/>
          </a:xfrm>
          <a:prstGeom prst="rect">
            <a:avLst/>
          </a:prstGeom>
          <a:noFill/>
        </p:spPr>
        <p:txBody>
          <a:bodyPr wrap="square" rtlCol="0">
            <a:spAutoFit/>
          </a:bodyPr>
          <a:lstStyle/>
          <a:p>
            <a:pPr algn="ctr"/>
            <a:r>
              <a:rPr lang="en-US" sz="1000" b="1" dirty="0"/>
              <a:t>Peter “Star Lord” Quills hero helmet from </a:t>
            </a:r>
            <a:r>
              <a:rPr lang="en-US" sz="1000" b="1" i="1" dirty="0"/>
              <a:t>Guardians of the Galaxy</a:t>
            </a:r>
          </a:p>
          <a:p>
            <a:pPr algn="ctr"/>
            <a:r>
              <a:rPr lang="en-US" sz="1200" b="1" u="sng" dirty="0"/>
              <a:t>$181,170</a:t>
            </a:r>
            <a:endParaRPr lang="en-US" sz="1050" b="1" u="sng" dirty="0"/>
          </a:p>
        </p:txBody>
      </p:sp>
      <p:pic>
        <p:nvPicPr>
          <p:cNvPr id="6" name="Picture 5">
            <a:extLst>
              <a:ext uri="{FF2B5EF4-FFF2-40B4-BE49-F238E27FC236}">
                <a16:creationId xmlns:a16="http://schemas.microsoft.com/office/drawing/2014/main" id="{AE455417-B569-47AB-9533-5CF1E3DB32B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67959" y="2790932"/>
            <a:ext cx="1059390" cy="1109728"/>
          </a:xfrm>
          <a:prstGeom prst="rect">
            <a:avLst/>
          </a:prstGeom>
          <a:ln>
            <a:solidFill>
              <a:schemeClr val="tx1"/>
            </a:solidFill>
          </a:ln>
        </p:spPr>
      </p:pic>
      <p:pic>
        <p:nvPicPr>
          <p:cNvPr id="9" name="Picture 8">
            <a:extLst>
              <a:ext uri="{FF2B5EF4-FFF2-40B4-BE49-F238E27FC236}">
                <a16:creationId xmlns:a16="http://schemas.microsoft.com/office/drawing/2014/main" id="{4859FDA4-3561-4DCD-A5F3-82982742C75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88330" y="2790932"/>
            <a:ext cx="1719791" cy="1305785"/>
          </a:xfrm>
          <a:prstGeom prst="rect">
            <a:avLst/>
          </a:prstGeom>
          <a:ln>
            <a:solidFill>
              <a:schemeClr val="tx1"/>
            </a:solidFill>
          </a:ln>
        </p:spPr>
      </p:pic>
      <p:sp>
        <p:nvSpPr>
          <p:cNvPr id="18" name="TextBox 17">
            <a:extLst>
              <a:ext uri="{FF2B5EF4-FFF2-40B4-BE49-F238E27FC236}">
                <a16:creationId xmlns:a16="http://schemas.microsoft.com/office/drawing/2014/main" id="{F6D521FC-6356-4A29-8A0E-3173EE15DE77}"/>
              </a:ext>
            </a:extLst>
          </p:cNvPr>
          <p:cNvSpPr txBox="1"/>
          <p:nvPr/>
        </p:nvSpPr>
        <p:spPr>
          <a:xfrm>
            <a:off x="1967031" y="2076825"/>
            <a:ext cx="1994419" cy="738664"/>
          </a:xfrm>
          <a:prstGeom prst="rect">
            <a:avLst/>
          </a:prstGeom>
          <a:noFill/>
        </p:spPr>
        <p:txBody>
          <a:bodyPr wrap="square" rtlCol="0">
            <a:spAutoFit/>
          </a:bodyPr>
          <a:lstStyle/>
          <a:p>
            <a:pPr algn="ctr"/>
            <a:r>
              <a:rPr lang="en-US" sz="1000" b="1" dirty="0"/>
              <a:t>Marty McFly’s Light-up 2015 Nike shoes from </a:t>
            </a:r>
            <a:r>
              <a:rPr lang="en-US" sz="1000" b="1" i="1" dirty="0"/>
              <a:t>Back to the Future II</a:t>
            </a:r>
          </a:p>
          <a:p>
            <a:pPr algn="ctr"/>
            <a:r>
              <a:rPr lang="en-US" sz="1200" b="1" u="sng" dirty="0"/>
              <a:t>$41,025</a:t>
            </a:r>
            <a:endParaRPr lang="en-US" sz="1050" b="1" u="sng" dirty="0"/>
          </a:p>
        </p:txBody>
      </p:sp>
      <p:pic>
        <p:nvPicPr>
          <p:cNvPr id="10" name="Picture 9">
            <a:extLst>
              <a:ext uri="{FF2B5EF4-FFF2-40B4-BE49-F238E27FC236}">
                <a16:creationId xmlns:a16="http://schemas.microsoft.com/office/drawing/2014/main" id="{CA37DA53-219A-4959-85F1-B16B4374D77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7998" y="4689834"/>
            <a:ext cx="1354149" cy="1263296"/>
          </a:xfrm>
          <a:prstGeom prst="rect">
            <a:avLst/>
          </a:prstGeom>
        </p:spPr>
      </p:pic>
      <p:sp>
        <p:nvSpPr>
          <p:cNvPr id="20" name="TextBox 19">
            <a:extLst>
              <a:ext uri="{FF2B5EF4-FFF2-40B4-BE49-F238E27FC236}">
                <a16:creationId xmlns:a16="http://schemas.microsoft.com/office/drawing/2014/main" id="{CD81DF24-F8A6-4F8E-BA1E-7AA5A823BC05}"/>
              </a:ext>
            </a:extLst>
          </p:cNvPr>
          <p:cNvSpPr txBox="1"/>
          <p:nvPr/>
        </p:nvSpPr>
        <p:spPr>
          <a:xfrm>
            <a:off x="237758" y="3935199"/>
            <a:ext cx="1719791" cy="738664"/>
          </a:xfrm>
          <a:prstGeom prst="rect">
            <a:avLst/>
          </a:prstGeom>
          <a:noFill/>
        </p:spPr>
        <p:txBody>
          <a:bodyPr wrap="square" rtlCol="0">
            <a:spAutoFit/>
          </a:bodyPr>
          <a:lstStyle/>
          <a:p>
            <a:pPr algn="ctr"/>
            <a:r>
              <a:rPr lang="en-US" sz="1000" b="1" dirty="0"/>
              <a:t>Indiana Jones bullwhip from </a:t>
            </a:r>
            <a:r>
              <a:rPr lang="en-US" sz="1000" b="1" i="1" dirty="0"/>
              <a:t>Indiana Jones and the Last Crusade</a:t>
            </a:r>
          </a:p>
          <a:p>
            <a:pPr algn="ctr"/>
            <a:r>
              <a:rPr lang="en-US" sz="1200" b="1" u="sng" dirty="0"/>
              <a:t>$106,666</a:t>
            </a:r>
            <a:endParaRPr lang="en-US" sz="1050" b="1" u="sng" dirty="0"/>
          </a:p>
        </p:txBody>
      </p:sp>
      <p:pic>
        <p:nvPicPr>
          <p:cNvPr id="11" name="Picture 10">
            <a:extLst>
              <a:ext uri="{FF2B5EF4-FFF2-40B4-BE49-F238E27FC236}">
                <a16:creationId xmlns:a16="http://schemas.microsoft.com/office/drawing/2014/main" id="{5414593E-006A-4CEE-87BD-163BD97D2F3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267435" y="2593161"/>
            <a:ext cx="975136" cy="2027174"/>
          </a:xfrm>
          <a:prstGeom prst="rect">
            <a:avLst/>
          </a:prstGeom>
        </p:spPr>
      </p:pic>
      <p:sp>
        <p:nvSpPr>
          <p:cNvPr id="22" name="TextBox 21">
            <a:extLst>
              <a:ext uri="{FF2B5EF4-FFF2-40B4-BE49-F238E27FC236}">
                <a16:creationId xmlns:a16="http://schemas.microsoft.com/office/drawing/2014/main" id="{A49DB0DE-1B5A-43D1-92B9-60CC0E57F62A}"/>
              </a:ext>
            </a:extLst>
          </p:cNvPr>
          <p:cNvSpPr txBox="1"/>
          <p:nvPr/>
        </p:nvSpPr>
        <p:spPr>
          <a:xfrm>
            <a:off x="3814639" y="1968026"/>
            <a:ext cx="1773594" cy="584775"/>
          </a:xfrm>
          <a:prstGeom prst="rect">
            <a:avLst/>
          </a:prstGeom>
          <a:noFill/>
        </p:spPr>
        <p:txBody>
          <a:bodyPr wrap="square" rtlCol="0">
            <a:spAutoFit/>
          </a:bodyPr>
          <a:lstStyle/>
          <a:p>
            <a:pPr algn="ctr"/>
            <a:r>
              <a:rPr lang="en-US" sz="1000" b="1" dirty="0"/>
              <a:t>Peter </a:t>
            </a:r>
            <a:r>
              <a:rPr lang="en-US" sz="1000" b="1" dirty="0" err="1"/>
              <a:t>Venkman’s</a:t>
            </a:r>
            <a:r>
              <a:rPr lang="en-US" sz="1000" b="1" dirty="0"/>
              <a:t> jumpsuit from </a:t>
            </a:r>
            <a:r>
              <a:rPr lang="en-US" sz="1000" b="1" i="1" dirty="0"/>
              <a:t>Ghostbusters</a:t>
            </a:r>
            <a:r>
              <a:rPr lang="en-US" sz="1000" b="1" dirty="0"/>
              <a:t> </a:t>
            </a:r>
            <a:endParaRPr lang="en-US" sz="1000" b="1" i="1" dirty="0"/>
          </a:p>
          <a:p>
            <a:pPr algn="ctr"/>
            <a:r>
              <a:rPr lang="en-US" sz="1200" b="1" u="sng" dirty="0"/>
              <a:t>$57,435</a:t>
            </a:r>
            <a:endParaRPr lang="en-US" sz="1050" b="1" u="sng" dirty="0"/>
          </a:p>
        </p:txBody>
      </p:sp>
      <p:sp>
        <p:nvSpPr>
          <p:cNvPr id="23" name="TextBox 22">
            <a:extLst>
              <a:ext uri="{FF2B5EF4-FFF2-40B4-BE49-F238E27FC236}">
                <a16:creationId xmlns:a16="http://schemas.microsoft.com/office/drawing/2014/main" id="{BE5CD002-B8D1-4A54-8DA0-3248DAE770F7}"/>
              </a:ext>
            </a:extLst>
          </p:cNvPr>
          <p:cNvSpPr txBox="1"/>
          <p:nvPr/>
        </p:nvSpPr>
        <p:spPr>
          <a:xfrm>
            <a:off x="1806387" y="4131256"/>
            <a:ext cx="2153041" cy="584775"/>
          </a:xfrm>
          <a:prstGeom prst="rect">
            <a:avLst/>
          </a:prstGeom>
          <a:noFill/>
        </p:spPr>
        <p:txBody>
          <a:bodyPr wrap="square" rtlCol="0">
            <a:spAutoFit/>
          </a:bodyPr>
          <a:lstStyle/>
          <a:p>
            <a:pPr algn="ctr"/>
            <a:r>
              <a:rPr lang="en-US" sz="1000" b="1" dirty="0"/>
              <a:t>Jules Winnfield’s “Bad Mother F***</a:t>
            </a:r>
            <a:r>
              <a:rPr lang="en-US" sz="1000" b="1" dirty="0" err="1"/>
              <a:t>er</a:t>
            </a:r>
            <a:r>
              <a:rPr lang="en-US" sz="1000" b="1" dirty="0"/>
              <a:t>” Wallet from Pulp Fiction</a:t>
            </a:r>
            <a:endParaRPr lang="en-US" sz="1000" b="1" i="1" dirty="0"/>
          </a:p>
          <a:p>
            <a:pPr algn="ctr"/>
            <a:r>
              <a:rPr lang="en-US" sz="1200" b="1" u="sng" dirty="0"/>
              <a:t>$82,051</a:t>
            </a:r>
            <a:endParaRPr lang="en-US" sz="1050" b="1" u="sng" dirty="0"/>
          </a:p>
        </p:txBody>
      </p:sp>
      <p:pic>
        <p:nvPicPr>
          <p:cNvPr id="12" name="Picture 11">
            <a:extLst>
              <a:ext uri="{FF2B5EF4-FFF2-40B4-BE49-F238E27FC236}">
                <a16:creationId xmlns:a16="http://schemas.microsoft.com/office/drawing/2014/main" id="{63A12BF5-0668-429A-8128-1DA5DA0BF79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04351" y="4716210"/>
            <a:ext cx="1736250" cy="1236919"/>
          </a:xfrm>
          <a:prstGeom prst="rect">
            <a:avLst/>
          </a:prstGeom>
          <a:ln>
            <a:solidFill>
              <a:schemeClr val="tx1"/>
            </a:solidFill>
          </a:ln>
        </p:spPr>
      </p:pic>
      <p:pic>
        <p:nvPicPr>
          <p:cNvPr id="13" name="Picture 12">
            <a:extLst>
              <a:ext uri="{FF2B5EF4-FFF2-40B4-BE49-F238E27FC236}">
                <a16:creationId xmlns:a16="http://schemas.microsoft.com/office/drawing/2014/main" id="{770F8FFD-2CAD-4C4B-ADC4-8046A47A754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791024" y="2610339"/>
            <a:ext cx="942497" cy="2027174"/>
          </a:xfrm>
          <a:prstGeom prst="rect">
            <a:avLst/>
          </a:prstGeom>
          <a:ln>
            <a:solidFill>
              <a:schemeClr val="tx1"/>
            </a:solidFill>
          </a:ln>
        </p:spPr>
      </p:pic>
      <p:sp>
        <p:nvSpPr>
          <p:cNvPr id="26" name="TextBox 25">
            <a:extLst>
              <a:ext uri="{FF2B5EF4-FFF2-40B4-BE49-F238E27FC236}">
                <a16:creationId xmlns:a16="http://schemas.microsoft.com/office/drawing/2014/main" id="{313B1315-D1CF-4139-A1C4-829D048610A6}"/>
              </a:ext>
            </a:extLst>
          </p:cNvPr>
          <p:cNvSpPr txBox="1"/>
          <p:nvPr/>
        </p:nvSpPr>
        <p:spPr>
          <a:xfrm>
            <a:off x="5594777" y="2009522"/>
            <a:ext cx="1328270" cy="584775"/>
          </a:xfrm>
          <a:prstGeom prst="rect">
            <a:avLst/>
          </a:prstGeom>
          <a:noFill/>
        </p:spPr>
        <p:txBody>
          <a:bodyPr wrap="square" rtlCol="0">
            <a:spAutoFit/>
          </a:bodyPr>
          <a:lstStyle/>
          <a:p>
            <a:pPr algn="ctr"/>
            <a:r>
              <a:rPr lang="en-US" sz="1000" b="1" dirty="0"/>
              <a:t>The Joker costume from </a:t>
            </a:r>
            <a:r>
              <a:rPr lang="en-US" sz="1000" b="1" i="1" dirty="0"/>
              <a:t>Batman</a:t>
            </a:r>
          </a:p>
          <a:p>
            <a:pPr algn="ctr"/>
            <a:r>
              <a:rPr lang="en-US" sz="1200" b="1" u="sng" dirty="0"/>
              <a:t>$53,333</a:t>
            </a:r>
            <a:endParaRPr lang="en-US" sz="1050" b="1" u="sng" dirty="0"/>
          </a:p>
        </p:txBody>
      </p:sp>
      <p:pic>
        <p:nvPicPr>
          <p:cNvPr id="17" name="Picture 16">
            <a:extLst>
              <a:ext uri="{FF2B5EF4-FFF2-40B4-BE49-F238E27FC236}">
                <a16:creationId xmlns:a16="http://schemas.microsoft.com/office/drawing/2014/main" id="{7ED72777-9B64-41FF-9407-8F61344C216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44949" y="4791448"/>
            <a:ext cx="1840253" cy="1061213"/>
          </a:xfrm>
          <a:prstGeom prst="rect">
            <a:avLst/>
          </a:prstGeom>
          <a:ln>
            <a:solidFill>
              <a:schemeClr val="tx1"/>
            </a:solidFill>
          </a:ln>
        </p:spPr>
      </p:pic>
      <p:sp>
        <p:nvSpPr>
          <p:cNvPr id="29" name="TextBox 28">
            <a:extLst>
              <a:ext uri="{FF2B5EF4-FFF2-40B4-BE49-F238E27FC236}">
                <a16:creationId xmlns:a16="http://schemas.microsoft.com/office/drawing/2014/main" id="{966696E3-0840-4529-8199-5D2AF1BE162F}"/>
              </a:ext>
            </a:extLst>
          </p:cNvPr>
          <p:cNvSpPr txBox="1"/>
          <p:nvPr/>
        </p:nvSpPr>
        <p:spPr>
          <a:xfrm>
            <a:off x="7078259" y="4171249"/>
            <a:ext cx="1798600" cy="430887"/>
          </a:xfrm>
          <a:prstGeom prst="rect">
            <a:avLst/>
          </a:prstGeom>
          <a:noFill/>
        </p:spPr>
        <p:txBody>
          <a:bodyPr wrap="square" rtlCol="0">
            <a:spAutoFit/>
          </a:bodyPr>
          <a:lstStyle/>
          <a:p>
            <a:pPr algn="ctr"/>
            <a:r>
              <a:rPr lang="en-US" sz="1000" b="1" dirty="0"/>
              <a:t>Pete ‘Maverick’ Mitchell’s flight suit in </a:t>
            </a:r>
            <a:r>
              <a:rPr lang="en-US" sz="1000" b="1" i="1" dirty="0"/>
              <a:t>Top Gun</a:t>
            </a:r>
          </a:p>
          <a:p>
            <a:pPr algn="ctr"/>
            <a:r>
              <a:rPr lang="en-US" sz="1200" b="1" u="sng" dirty="0"/>
              <a:t>$61,538</a:t>
            </a:r>
            <a:endParaRPr lang="en-US" sz="1050" b="1" u="sng" dirty="0"/>
          </a:p>
        </p:txBody>
      </p:sp>
      <p:pic>
        <p:nvPicPr>
          <p:cNvPr id="21" name="Picture 20">
            <a:extLst>
              <a:ext uri="{FF2B5EF4-FFF2-40B4-BE49-F238E27FC236}">
                <a16:creationId xmlns:a16="http://schemas.microsoft.com/office/drawing/2014/main" id="{98FE0B99-C41A-4BE5-9FF5-964E6290BDA5}"/>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183641" y="2668369"/>
            <a:ext cx="1616302" cy="1156642"/>
          </a:xfrm>
          <a:prstGeom prst="rect">
            <a:avLst/>
          </a:prstGeom>
          <a:ln>
            <a:solidFill>
              <a:schemeClr val="tx1"/>
            </a:solidFill>
          </a:ln>
        </p:spPr>
      </p:pic>
      <p:sp>
        <p:nvSpPr>
          <p:cNvPr id="32" name="TextBox 31">
            <a:extLst>
              <a:ext uri="{FF2B5EF4-FFF2-40B4-BE49-F238E27FC236}">
                <a16:creationId xmlns:a16="http://schemas.microsoft.com/office/drawing/2014/main" id="{BEE232BB-FB6D-4B53-865C-D668B835E35A}"/>
              </a:ext>
            </a:extLst>
          </p:cNvPr>
          <p:cNvSpPr txBox="1"/>
          <p:nvPr/>
        </p:nvSpPr>
        <p:spPr>
          <a:xfrm>
            <a:off x="7054279" y="2083594"/>
            <a:ext cx="1875027" cy="584775"/>
          </a:xfrm>
          <a:prstGeom prst="rect">
            <a:avLst/>
          </a:prstGeom>
          <a:noFill/>
        </p:spPr>
        <p:txBody>
          <a:bodyPr wrap="square" rtlCol="0">
            <a:spAutoFit/>
          </a:bodyPr>
          <a:lstStyle/>
          <a:p>
            <a:pPr algn="ctr"/>
            <a:r>
              <a:rPr lang="en-US" sz="1000" b="1" dirty="0"/>
              <a:t>Jack Torrance’s jacket in </a:t>
            </a:r>
            <a:r>
              <a:rPr lang="en-US" sz="1000" b="1" i="1" dirty="0"/>
              <a:t>The Shining</a:t>
            </a:r>
          </a:p>
          <a:p>
            <a:pPr algn="ctr"/>
            <a:r>
              <a:rPr lang="en-US" sz="1200" b="1" u="sng" dirty="0"/>
              <a:t>$98,461</a:t>
            </a:r>
            <a:endParaRPr lang="en-US" sz="1050" b="1" u="sng" dirty="0"/>
          </a:p>
        </p:txBody>
      </p:sp>
      <p:pic>
        <p:nvPicPr>
          <p:cNvPr id="25" name="Picture 24">
            <a:extLst>
              <a:ext uri="{FF2B5EF4-FFF2-40B4-BE49-F238E27FC236}">
                <a16:creationId xmlns:a16="http://schemas.microsoft.com/office/drawing/2014/main" id="{0B52D980-8A3E-4FF8-9816-842D6FB565E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645970" y="5059653"/>
            <a:ext cx="1616302" cy="909170"/>
          </a:xfrm>
          <a:prstGeom prst="rect">
            <a:avLst/>
          </a:prstGeom>
          <a:ln>
            <a:solidFill>
              <a:schemeClr val="tx1"/>
            </a:solidFill>
          </a:ln>
        </p:spPr>
      </p:pic>
      <p:sp>
        <p:nvSpPr>
          <p:cNvPr id="35" name="TextBox 34">
            <a:extLst>
              <a:ext uri="{FF2B5EF4-FFF2-40B4-BE49-F238E27FC236}">
                <a16:creationId xmlns:a16="http://schemas.microsoft.com/office/drawing/2014/main" id="{849106E2-0632-4B62-B70B-751EF926F1B7}"/>
              </a:ext>
            </a:extLst>
          </p:cNvPr>
          <p:cNvSpPr txBox="1"/>
          <p:nvPr/>
        </p:nvSpPr>
        <p:spPr>
          <a:xfrm>
            <a:off x="3498185" y="4653555"/>
            <a:ext cx="3775468" cy="430887"/>
          </a:xfrm>
          <a:prstGeom prst="rect">
            <a:avLst/>
          </a:prstGeom>
          <a:noFill/>
        </p:spPr>
        <p:txBody>
          <a:bodyPr wrap="square" rtlCol="0">
            <a:spAutoFit/>
          </a:bodyPr>
          <a:lstStyle/>
          <a:p>
            <a:pPr algn="ctr"/>
            <a:r>
              <a:rPr lang="en-US" sz="1000" b="1" dirty="0"/>
              <a:t>C-3PO’s special effects head from </a:t>
            </a:r>
            <a:r>
              <a:rPr lang="en-US" sz="1000" b="1" i="1" dirty="0"/>
              <a:t>Empire Strikes Back</a:t>
            </a:r>
          </a:p>
          <a:p>
            <a:pPr algn="ctr"/>
            <a:r>
              <a:rPr lang="en-US" sz="1200" b="1" u="sng" dirty="0"/>
              <a:t>$98,461</a:t>
            </a:r>
            <a:endParaRPr lang="en-US" sz="1050" b="1" u="sng" dirty="0"/>
          </a:p>
        </p:txBody>
      </p:sp>
      <p:sp>
        <p:nvSpPr>
          <p:cNvPr id="24" name="Text Placeholder 4">
            <a:extLst>
              <a:ext uri="{FF2B5EF4-FFF2-40B4-BE49-F238E27FC236}">
                <a16:creationId xmlns:a16="http://schemas.microsoft.com/office/drawing/2014/main" id="{10433522-FC4C-458A-B4CB-2B809308A22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828328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4A3E37-B229-437C-A7F2-C5205412624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64272" y="3183820"/>
            <a:ext cx="990645" cy="1323791"/>
          </a:xfrm>
          <a:prstGeom prst="rect">
            <a:avLst/>
          </a:prstGeom>
          <a:ln>
            <a:solidFill>
              <a:schemeClr val="tx1"/>
            </a:solidFill>
          </a:ln>
        </p:spPr>
      </p:pic>
      <p:sp>
        <p:nvSpPr>
          <p:cNvPr id="2" name="Title 1"/>
          <p:cNvSpPr>
            <a:spLocks noGrp="1"/>
          </p:cNvSpPr>
          <p:nvPr>
            <p:ph type="ctrTitle"/>
          </p:nvPr>
        </p:nvSpPr>
        <p:spPr>
          <a:xfrm>
            <a:off x="161636" y="460182"/>
            <a:ext cx="8805334" cy="807249"/>
          </a:xfrm>
        </p:spPr>
        <p:txBody>
          <a:bodyPr/>
          <a:lstStyle/>
          <a:p>
            <a:r>
              <a:rPr lang="en-US" dirty="0"/>
              <a:t>Currently, Fan &amp; Artist-Created Alternative Movie Posters Are In High Demand Among Film Lovers</a:t>
            </a:r>
          </a:p>
        </p:txBody>
      </p:sp>
      <p:sp>
        <p:nvSpPr>
          <p:cNvPr id="4" name="Text Placeholder 3"/>
          <p:cNvSpPr>
            <a:spLocks noGrp="1"/>
          </p:cNvSpPr>
          <p:nvPr>
            <p:ph type="body" sz="quarter" idx="14"/>
          </p:nvPr>
        </p:nvSpPr>
        <p:spPr>
          <a:xfrm>
            <a:off x="321733" y="6621463"/>
            <a:ext cx="6798157" cy="236537"/>
          </a:xfrm>
        </p:spPr>
        <p:txBody>
          <a:bodyPr/>
          <a:lstStyle/>
          <a:p>
            <a:r>
              <a:rPr lang="en-US" sz="800" dirty="0"/>
              <a:t>Source: alternativemovieposters.com; Alternative Movie Posters: Film Art From the Underground by Matthew </a:t>
            </a:r>
            <a:r>
              <a:rPr lang="en-US" sz="800" dirty="0" err="1"/>
              <a:t>Chojnacki</a:t>
            </a:r>
            <a:endParaRPr lang="en-US" sz="800" dirty="0"/>
          </a:p>
        </p:txBody>
      </p:sp>
      <p:pic>
        <p:nvPicPr>
          <p:cNvPr id="5" name="Picture 4">
            <a:extLst>
              <a:ext uri="{FF2B5EF4-FFF2-40B4-BE49-F238E27FC236}">
                <a16:creationId xmlns:a16="http://schemas.microsoft.com/office/drawing/2014/main" id="{404207B4-6066-4E6A-996C-51E533697E6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74494" y="4678531"/>
            <a:ext cx="980150" cy="1243983"/>
          </a:xfrm>
          <a:prstGeom prst="rect">
            <a:avLst/>
          </a:prstGeom>
          <a:ln>
            <a:solidFill>
              <a:schemeClr val="tx1"/>
            </a:solidFill>
          </a:ln>
        </p:spPr>
      </p:pic>
      <p:sp>
        <p:nvSpPr>
          <p:cNvPr id="16" name="TextBox 15">
            <a:extLst>
              <a:ext uri="{FF2B5EF4-FFF2-40B4-BE49-F238E27FC236}">
                <a16:creationId xmlns:a16="http://schemas.microsoft.com/office/drawing/2014/main" id="{9EE322AB-7E94-4024-BE64-F80F2AEE8BA0}"/>
              </a:ext>
            </a:extLst>
          </p:cNvPr>
          <p:cNvSpPr txBox="1"/>
          <p:nvPr/>
        </p:nvSpPr>
        <p:spPr>
          <a:xfrm>
            <a:off x="161636" y="1318884"/>
            <a:ext cx="8805334" cy="523220"/>
          </a:xfrm>
          <a:prstGeom prst="rect">
            <a:avLst/>
          </a:prstGeom>
          <a:noFill/>
        </p:spPr>
        <p:txBody>
          <a:bodyPr wrap="square" rtlCol="0">
            <a:spAutoFit/>
          </a:bodyPr>
          <a:lstStyle/>
          <a:p>
            <a:pPr algn="ctr"/>
            <a:r>
              <a:rPr lang="en-US" sz="1400" dirty="0"/>
              <a:t>In fact, due to the “collector’s item” aspect of these unauthorized posters, some are even purchased at a much higher price than a movie’s official one-sheet</a:t>
            </a:r>
          </a:p>
        </p:txBody>
      </p:sp>
      <p:pic>
        <p:nvPicPr>
          <p:cNvPr id="7" name="Picture 6">
            <a:extLst>
              <a:ext uri="{FF2B5EF4-FFF2-40B4-BE49-F238E27FC236}">
                <a16:creationId xmlns:a16="http://schemas.microsoft.com/office/drawing/2014/main" id="{40052BE5-6797-481E-B776-D23B15C1BF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50831" y="3888662"/>
            <a:ext cx="1222918" cy="1890204"/>
          </a:xfrm>
          <a:prstGeom prst="rect">
            <a:avLst/>
          </a:prstGeom>
          <a:solidFill>
            <a:schemeClr val="accent2"/>
          </a:solidFill>
          <a:ln>
            <a:solidFill>
              <a:schemeClr val="tx1"/>
            </a:solidFill>
          </a:ln>
        </p:spPr>
      </p:pic>
      <p:pic>
        <p:nvPicPr>
          <p:cNvPr id="8" name="Picture 7">
            <a:extLst>
              <a:ext uri="{FF2B5EF4-FFF2-40B4-BE49-F238E27FC236}">
                <a16:creationId xmlns:a16="http://schemas.microsoft.com/office/drawing/2014/main" id="{7E27A1D5-362E-4A7E-B870-72945EF2534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26885" y="4053277"/>
            <a:ext cx="1191159" cy="1636993"/>
          </a:xfrm>
          <a:prstGeom prst="rect">
            <a:avLst/>
          </a:prstGeom>
          <a:ln>
            <a:solidFill>
              <a:schemeClr val="tx1"/>
            </a:solidFill>
          </a:ln>
        </p:spPr>
      </p:pic>
      <p:pic>
        <p:nvPicPr>
          <p:cNvPr id="9" name="Picture 8">
            <a:extLst>
              <a:ext uri="{FF2B5EF4-FFF2-40B4-BE49-F238E27FC236}">
                <a16:creationId xmlns:a16="http://schemas.microsoft.com/office/drawing/2014/main" id="{1537CC05-B031-4247-8DC9-EFD424219EA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73691" y="4565492"/>
            <a:ext cx="995816" cy="1414710"/>
          </a:xfrm>
          <a:prstGeom prst="rect">
            <a:avLst/>
          </a:prstGeom>
          <a:ln>
            <a:solidFill>
              <a:schemeClr val="tx1"/>
            </a:solidFill>
          </a:ln>
        </p:spPr>
      </p:pic>
      <p:pic>
        <p:nvPicPr>
          <p:cNvPr id="10" name="Picture 9">
            <a:extLst>
              <a:ext uri="{FF2B5EF4-FFF2-40B4-BE49-F238E27FC236}">
                <a16:creationId xmlns:a16="http://schemas.microsoft.com/office/drawing/2014/main" id="{8538E997-3122-4528-8197-D50351F78AB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883218" y="3224600"/>
            <a:ext cx="959043" cy="1372345"/>
          </a:xfrm>
          <a:prstGeom prst="rect">
            <a:avLst/>
          </a:prstGeom>
          <a:ln>
            <a:solidFill>
              <a:schemeClr val="tx1"/>
            </a:solidFill>
          </a:ln>
        </p:spPr>
      </p:pic>
      <p:pic>
        <p:nvPicPr>
          <p:cNvPr id="12" name="Picture 11">
            <a:extLst>
              <a:ext uri="{FF2B5EF4-FFF2-40B4-BE49-F238E27FC236}">
                <a16:creationId xmlns:a16="http://schemas.microsoft.com/office/drawing/2014/main" id="{DEA1084B-1F1D-45EE-931C-D0CC8A1E8337}"/>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551997" y="1941321"/>
            <a:ext cx="1221752" cy="1869237"/>
          </a:xfrm>
          <a:prstGeom prst="rect">
            <a:avLst/>
          </a:prstGeom>
          <a:ln>
            <a:solidFill>
              <a:schemeClr val="tx1"/>
            </a:solidFill>
          </a:ln>
        </p:spPr>
      </p:pic>
      <p:pic>
        <p:nvPicPr>
          <p:cNvPr id="24" name="Picture 23">
            <a:extLst>
              <a:ext uri="{FF2B5EF4-FFF2-40B4-BE49-F238E27FC236}">
                <a16:creationId xmlns:a16="http://schemas.microsoft.com/office/drawing/2014/main" id="{433C4F89-091C-4B64-9941-05E72B1A500F}"/>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73691" y="1857659"/>
            <a:ext cx="995816" cy="1282492"/>
          </a:xfrm>
          <a:prstGeom prst="rect">
            <a:avLst/>
          </a:prstGeom>
          <a:ln>
            <a:solidFill>
              <a:schemeClr val="tx1"/>
            </a:solidFill>
          </a:ln>
        </p:spPr>
      </p:pic>
      <p:pic>
        <p:nvPicPr>
          <p:cNvPr id="13" name="Picture 12">
            <a:extLst>
              <a:ext uri="{FF2B5EF4-FFF2-40B4-BE49-F238E27FC236}">
                <a16:creationId xmlns:a16="http://schemas.microsoft.com/office/drawing/2014/main" id="{2465017E-3E45-4162-9734-8BDCA6979E70}"/>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476197" y="4678531"/>
            <a:ext cx="877975" cy="1243983"/>
          </a:xfrm>
          <a:prstGeom prst="rect">
            <a:avLst/>
          </a:prstGeom>
          <a:ln>
            <a:solidFill>
              <a:schemeClr val="tx1"/>
            </a:solidFill>
          </a:ln>
        </p:spPr>
      </p:pic>
      <p:pic>
        <p:nvPicPr>
          <p:cNvPr id="14" name="Picture 13">
            <a:extLst>
              <a:ext uri="{FF2B5EF4-FFF2-40B4-BE49-F238E27FC236}">
                <a16:creationId xmlns:a16="http://schemas.microsoft.com/office/drawing/2014/main" id="{E2C3E652-44C7-4EE5-A9DD-155E0112D8E3}"/>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540209" y="2161761"/>
            <a:ext cx="1177836" cy="1749011"/>
          </a:xfrm>
          <a:prstGeom prst="rect">
            <a:avLst/>
          </a:prstGeom>
          <a:ln>
            <a:solidFill>
              <a:schemeClr val="tx1"/>
            </a:solidFill>
          </a:ln>
        </p:spPr>
      </p:pic>
      <p:pic>
        <p:nvPicPr>
          <p:cNvPr id="15" name="Picture 14">
            <a:extLst>
              <a:ext uri="{FF2B5EF4-FFF2-40B4-BE49-F238E27FC236}">
                <a16:creationId xmlns:a16="http://schemas.microsoft.com/office/drawing/2014/main" id="{4B7B2A96-2056-4B33-BEF7-D35B7326070D}"/>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7883218" y="1857659"/>
            <a:ext cx="959043" cy="1260043"/>
          </a:xfrm>
          <a:prstGeom prst="rect">
            <a:avLst/>
          </a:prstGeom>
          <a:ln>
            <a:solidFill>
              <a:schemeClr val="tx1"/>
            </a:solidFill>
          </a:ln>
        </p:spPr>
      </p:pic>
      <p:pic>
        <p:nvPicPr>
          <p:cNvPr id="17" name="Picture 16">
            <a:extLst>
              <a:ext uri="{FF2B5EF4-FFF2-40B4-BE49-F238E27FC236}">
                <a16:creationId xmlns:a16="http://schemas.microsoft.com/office/drawing/2014/main" id="{9EE4FAB0-78EC-4F57-9F5A-7D88EEF02FC4}"/>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5481968" y="3251759"/>
            <a:ext cx="866434" cy="1318026"/>
          </a:xfrm>
          <a:prstGeom prst="rect">
            <a:avLst/>
          </a:prstGeom>
          <a:ln>
            <a:solidFill>
              <a:schemeClr val="tx1"/>
            </a:solidFill>
          </a:ln>
        </p:spPr>
      </p:pic>
      <p:pic>
        <p:nvPicPr>
          <p:cNvPr id="18" name="Picture 17">
            <a:extLst>
              <a:ext uri="{FF2B5EF4-FFF2-40B4-BE49-F238E27FC236}">
                <a16:creationId xmlns:a16="http://schemas.microsoft.com/office/drawing/2014/main" id="{8B0D4C78-E303-4E6B-AC8F-57ABF58095A4}"/>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5481968" y="1974351"/>
            <a:ext cx="892332" cy="1165800"/>
          </a:xfrm>
          <a:prstGeom prst="rect">
            <a:avLst/>
          </a:prstGeom>
          <a:ln>
            <a:solidFill>
              <a:schemeClr val="tx1"/>
            </a:solidFill>
          </a:ln>
        </p:spPr>
      </p:pic>
      <p:pic>
        <p:nvPicPr>
          <p:cNvPr id="19" name="Picture 18">
            <a:extLst>
              <a:ext uri="{FF2B5EF4-FFF2-40B4-BE49-F238E27FC236}">
                <a16:creationId xmlns:a16="http://schemas.microsoft.com/office/drawing/2014/main" id="{B87AB4ED-2726-4E3F-B418-A0948C32C40A}"/>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4070982" y="3935675"/>
            <a:ext cx="1226732" cy="1754595"/>
          </a:xfrm>
          <a:prstGeom prst="rect">
            <a:avLst/>
          </a:prstGeom>
          <a:ln>
            <a:solidFill>
              <a:schemeClr val="tx1"/>
            </a:solidFill>
          </a:ln>
        </p:spPr>
      </p:pic>
      <p:pic>
        <p:nvPicPr>
          <p:cNvPr id="20" name="Picture 19">
            <a:extLst>
              <a:ext uri="{FF2B5EF4-FFF2-40B4-BE49-F238E27FC236}">
                <a16:creationId xmlns:a16="http://schemas.microsoft.com/office/drawing/2014/main" id="{474582A7-6FD6-4D6B-8CCD-5CBB5AEF3244}"/>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2892926" y="4678530"/>
            <a:ext cx="995815" cy="1236013"/>
          </a:xfrm>
          <a:prstGeom prst="rect">
            <a:avLst/>
          </a:prstGeom>
          <a:ln>
            <a:solidFill>
              <a:schemeClr val="tx1"/>
            </a:solidFill>
          </a:ln>
        </p:spPr>
      </p:pic>
      <p:pic>
        <p:nvPicPr>
          <p:cNvPr id="22" name="Picture 21">
            <a:extLst>
              <a:ext uri="{FF2B5EF4-FFF2-40B4-BE49-F238E27FC236}">
                <a16:creationId xmlns:a16="http://schemas.microsoft.com/office/drawing/2014/main" id="{3EF9194E-F545-454E-92BD-15E0F321BB51}"/>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4070982" y="2055963"/>
            <a:ext cx="1257501" cy="1754595"/>
          </a:xfrm>
          <a:prstGeom prst="rect">
            <a:avLst/>
          </a:prstGeom>
          <a:ln>
            <a:solidFill>
              <a:schemeClr val="tx1"/>
            </a:solidFill>
          </a:ln>
        </p:spPr>
      </p:pic>
      <p:pic>
        <p:nvPicPr>
          <p:cNvPr id="23" name="Picture 22">
            <a:extLst>
              <a:ext uri="{FF2B5EF4-FFF2-40B4-BE49-F238E27FC236}">
                <a16:creationId xmlns:a16="http://schemas.microsoft.com/office/drawing/2014/main" id="{4759194C-4CC7-4322-84F2-6586C3C7B348}"/>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2904322" y="1989114"/>
            <a:ext cx="984419" cy="1388478"/>
          </a:xfrm>
          <a:prstGeom prst="rect">
            <a:avLst/>
          </a:prstGeom>
          <a:ln>
            <a:solidFill>
              <a:schemeClr val="tx1"/>
            </a:solidFill>
          </a:ln>
        </p:spPr>
      </p:pic>
      <p:pic>
        <p:nvPicPr>
          <p:cNvPr id="25" name="Picture 24">
            <a:extLst>
              <a:ext uri="{FF2B5EF4-FFF2-40B4-BE49-F238E27FC236}">
                <a16:creationId xmlns:a16="http://schemas.microsoft.com/office/drawing/2014/main" id="{D04DEE51-1FD5-4CC0-B106-E43298711171}"/>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a:stretch/>
        </p:blipFill>
        <p:spPr>
          <a:xfrm>
            <a:off x="2892926" y="3429000"/>
            <a:ext cx="986249" cy="1174348"/>
          </a:xfrm>
          <a:prstGeom prst="rect">
            <a:avLst/>
          </a:prstGeom>
          <a:ln>
            <a:solidFill>
              <a:schemeClr val="tx1"/>
            </a:solidFill>
          </a:ln>
        </p:spPr>
      </p:pic>
      <p:sp>
        <p:nvSpPr>
          <p:cNvPr id="26" name="Text Placeholder 4">
            <a:extLst>
              <a:ext uri="{FF2B5EF4-FFF2-40B4-BE49-F238E27FC236}">
                <a16:creationId xmlns:a16="http://schemas.microsoft.com/office/drawing/2014/main" id="{2677467F-C8F4-4752-BACE-9EB2B12A74A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4182825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99094"/>
          </a:xfrm>
        </p:spPr>
        <p:txBody>
          <a:bodyPr/>
          <a:lstStyle/>
          <a:p>
            <a:r>
              <a:rPr lang="en-US" dirty="0"/>
              <a:t>People Don’t Just Create Fan Art Either, They </a:t>
            </a:r>
            <a:r>
              <a:rPr lang="en-US" i="1" dirty="0"/>
              <a:t>Are</a:t>
            </a:r>
            <a:r>
              <a:rPr lang="en-US" dirty="0"/>
              <a:t> Fan Art</a:t>
            </a:r>
          </a:p>
        </p:txBody>
      </p:sp>
      <p:pic>
        <p:nvPicPr>
          <p:cNvPr id="1026" name="Picture 2" descr="Image result for movie tattoo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04394" y="4345572"/>
            <a:ext cx="1026395" cy="1412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i.pinimg.com/736x/46/29/a8/4629a8eabd217ae8389c648af500c420--incredible-tattoos-awesome-tattoo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54558" y="2995729"/>
            <a:ext cx="875376" cy="1613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movie tatto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381" y="2983732"/>
            <a:ext cx="1722038" cy="1613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s://shechive.files.wordpress.com/2012/09/movie-tattoos-27.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872860" y="2992119"/>
            <a:ext cx="977599" cy="1483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http://www.tattoostime.com/images/151/bill-murray-stripes-movie-tattoo.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99529" y="1343269"/>
            <a:ext cx="1017544" cy="1374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http://cdn.inkedmag.com/wp-content/uploads/2015/05/sw_veature.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31086" y="1299864"/>
            <a:ext cx="1531409" cy="1531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s://i.pinimg.com/736x/3c/f4/a6/3cf4a6ce6a385f5a7289b23742839596--gandalf-tattoo-lord.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457859" y="1343269"/>
            <a:ext cx="1001434" cy="1412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http://www.tattooideaspictures.com/wp-content/uploads/2015/09/horror-movie-hero-tattoo.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30035" y="2785034"/>
            <a:ext cx="982402" cy="14568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https://shechive.files.wordpress.com/2012/09/movie-tattoos-26.jpg?quality=100&amp;strip=info&amp;w=499"/>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725176" y="2992121"/>
            <a:ext cx="1018897" cy="1613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https://i.pinimg.com/originals/c3/21/cb/c321cb6a28170a2a96f4f3b6c8e02ce3.jp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2584170" y="1323237"/>
            <a:ext cx="1722039" cy="1566213"/>
          </a:xfrm>
          <a:prstGeom prst="rect">
            <a:avLst/>
          </a:prstGeom>
          <a:solidFill>
            <a:schemeClr val="accent2"/>
          </a:solidFill>
          <a:ln>
            <a:solidFill>
              <a:schemeClr val="tx1"/>
            </a:solidFill>
          </a:ln>
        </p:spPr>
      </p:pic>
      <p:pic>
        <p:nvPicPr>
          <p:cNvPr id="2052" name="Picture 4" descr="http://tattooimages.biz/images/gallery/enormous_colored_detailed_300_spartans_movie.jp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082074" y="1323237"/>
            <a:ext cx="1531410" cy="1531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https://i.pinimg.com/736x/25/1e/a6/251ea65d1b055e250690d6be667aaa82--collage-tattoo-horror-movies.jp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485338" y="2975900"/>
            <a:ext cx="1118342" cy="1613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https://i.ytimg.com/vi/ldFNYPyZt9E/maxresdefault.jpg"/>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7771249" y="1358041"/>
            <a:ext cx="1037955" cy="1531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BE8174-42EA-4D22-AC15-F1A5F57180A3}"/>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509700" y="2828285"/>
            <a:ext cx="949593" cy="1412319"/>
          </a:xfrm>
          <a:prstGeom prst="rect">
            <a:avLst/>
          </a:prstGeom>
          <a:ln>
            <a:solidFill>
              <a:schemeClr val="tx1"/>
            </a:solidFill>
          </a:ln>
        </p:spPr>
      </p:pic>
      <p:pic>
        <p:nvPicPr>
          <p:cNvPr id="7" name="Picture 6">
            <a:extLst>
              <a:ext uri="{FF2B5EF4-FFF2-40B4-BE49-F238E27FC236}">
                <a16:creationId xmlns:a16="http://schemas.microsoft.com/office/drawing/2014/main" id="{4C545A3A-762B-4D70-BC64-C8CC0E972ECB}"/>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2624276" y="4691253"/>
            <a:ext cx="1830277" cy="1110685"/>
          </a:xfrm>
          <a:prstGeom prst="rect">
            <a:avLst/>
          </a:prstGeom>
          <a:ln>
            <a:solidFill>
              <a:schemeClr val="tx1"/>
            </a:solidFill>
          </a:ln>
        </p:spPr>
      </p:pic>
      <p:pic>
        <p:nvPicPr>
          <p:cNvPr id="9" name="Picture 8">
            <a:extLst>
              <a:ext uri="{FF2B5EF4-FFF2-40B4-BE49-F238E27FC236}">
                <a16:creationId xmlns:a16="http://schemas.microsoft.com/office/drawing/2014/main" id="{5AA3D345-CA02-4553-92A9-A9A5B3511C0B}"/>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93540" y="4322340"/>
            <a:ext cx="1094168" cy="1412319"/>
          </a:xfrm>
          <a:prstGeom prst="rect">
            <a:avLst/>
          </a:prstGeom>
          <a:ln>
            <a:solidFill>
              <a:schemeClr val="tx1"/>
            </a:solidFill>
          </a:ln>
        </p:spPr>
      </p:pic>
      <p:pic>
        <p:nvPicPr>
          <p:cNvPr id="10" name="Picture 9">
            <a:extLst>
              <a:ext uri="{FF2B5EF4-FFF2-40B4-BE49-F238E27FC236}">
                <a16:creationId xmlns:a16="http://schemas.microsoft.com/office/drawing/2014/main" id="{949F4C99-082C-4F6D-93B4-A58D526B58CF}"/>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518874" y="4646630"/>
            <a:ext cx="1967360" cy="1175551"/>
          </a:xfrm>
          <a:prstGeom prst="rect">
            <a:avLst/>
          </a:prstGeom>
          <a:ln>
            <a:solidFill>
              <a:schemeClr val="tx1"/>
            </a:solidFill>
          </a:ln>
        </p:spPr>
      </p:pic>
      <p:pic>
        <p:nvPicPr>
          <p:cNvPr id="11" name="Picture 10">
            <a:extLst>
              <a:ext uri="{FF2B5EF4-FFF2-40B4-BE49-F238E27FC236}">
                <a16:creationId xmlns:a16="http://schemas.microsoft.com/office/drawing/2014/main" id="{2805C3FC-66F1-4450-999A-3989A63D1BF5}"/>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545080" y="4678774"/>
            <a:ext cx="1666891" cy="1111261"/>
          </a:xfrm>
          <a:prstGeom prst="rect">
            <a:avLst/>
          </a:prstGeom>
          <a:ln>
            <a:solidFill>
              <a:schemeClr val="tx1"/>
            </a:solidFill>
          </a:ln>
        </p:spPr>
      </p:pic>
      <p:pic>
        <p:nvPicPr>
          <p:cNvPr id="12" name="Picture 11">
            <a:extLst>
              <a:ext uri="{FF2B5EF4-FFF2-40B4-BE49-F238E27FC236}">
                <a16:creationId xmlns:a16="http://schemas.microsoft.com/office/drawing/2014/main" id="{4BC10F7A-69AC-4D83-9498-56F66032A05A}"/>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8270817" y="4522494"/>
            <a:ext cx="698867" cy="1283951"/>
          </a:xfrm>
          <a:prstGeom prst="rect">
            <a:avLst/>
          </a:prstGeom>
          <a:ln>
            <a:solidFill>
              <a:schemeClr val="tx1"/>
            </a:solidFill>
          </a:ln>
        </p:spPr>
      </p:pic>
      <p:sp>
        <p:nvSpPr>
          <p:cNvPr id="23" name="Text Placeholder 4">
            <a:extLst>
              <a:ext uri="{FF2B5EF4-FFF2-40B4-BE49-F238E27FC236}">
                <a16:creationId xmlns:a16="http://schemas.microsoft.com/office/drawing/2014/main" id="{5376827F-4BBC-480C-B916-A13AD2962AC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316112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161636" y="460182"/>
            <a:ext cx="8805334" cy="813361"/>
          </a:xfrm>
        </p:spPr>
        <p:txBody>
          <a:bodyPr/>
          <a:lstStyle/>
          <a:p>
            <a:r>
              <a:rPr lang="en-US" dirty="0"/>
              <a:t>Many Devoted Fans Also Show Their Passion By Writing Elaborate Movie-Based Fictional Stories Online</a:t>
            </a:r>
            <a:endParaRPr lang="en-US" i="1" dirty="0"/>
          </a:p>
        </p:txBody>
      </p:sp>
      <p:sp>
        <p:nvSpPr>
          <p:cNvPr id="20" name="Text Placeholder 3">
            <a:extLst>
              <a:ext uri="{FF2B5EF4-FFF2-40B4-BE49-F238E27FC236}">
                <a16:creationId xmlns:a16="http://schemas.microsoft.com/office/drawing/2014/main" id="{E2F2F4C6-6092-4516-88AD-E8B80AAF3DC1}"/>
              </a:ext>
            </a:extLst>
          </p:cNvPr>
          <p:cNvSpPr>
            <a:spLocks noGrp="1"/>
          </p:cNvSpPr>
          <p:nvPr>
            <p:ph type="body" sz="quarter" idx="14"/>
          </p:nvPr>
        </p:nvSpPr>
        <p:spPr>
          <a:xfrm>
            <a:off x="321733" y="6497174"/>
            <a:ext cx="7242041" cy="360826"/>
          </a:xfrm>
        </p:spPr>
        <p:txBody>
          <a:bodyPr/>
          <a:lstStyle/>
          <a:p>
            <a:r>
              <a:rPr lang="en-US" sz="800" dirty="0"/>
              <a:t>Source: FanFiction.net as of 12/26/17, “movies” fanfiction category.  List excludes </a:t>
            </a:r>
            <a:r>
              <a:rPr lang="en-US" sz="800" i="1" dirty="0"/>
              <a:t>Harry Potter</a:t>
            </a:r>
            <a:r>
              <a:rPr lang="en-US" sz="800" dirty="0"/>
              <a:t> (780K), </a:t>
            </a:r>
            <a:r>
              <a:rPr lang="en-US" sz="800" i="1" dirty="0"/>
              <a:t>Twilight</a:t>
            </a:r>
            <a:r>
              <a:rPr lang="en-US" sz="800" dirty="0"/>
              <a:t> (219K), </a:t>
            </a:r>
            <a:r>
              <a:rPr lang="en-US" sz="800" i="1" dirty="0"/>
              <a:t>Lord of the Rings </a:t>
            </a:r>
            <a:r>
              <a:rPr lang="en-US" sz="800" dirty="0"/>
              <a:t>(56.2K) &amp; </a:t>
            </a:r>
            <a:r>
              <a:rPr lang="en-US" sz="800" i="1" dirty="0"/>
              <a:t>Hunger Games </a:t>
            </a:r>
            <a:r>
              <a:rPr lang="en-US" sz="800" dirty="0"/>
              <a:t>(45.5K) which are listed under the “Books” category of the website.</a:t>
            </a:r>
          </a:p>
        </p:txBody>
      </p:sp>
      <p:graphicFrame>
        <p:nvGraphicFramePr>
          <p:cNvPr id="18" name="Chart 17">
            <a:extLst>
              <a:ext uri="{FF2B5EF4-FFF2-40B4-BE49-F238E27FC236}">
                <a16:creationId xmlns:a16="http://schemas.microsoft.com/office/drawing/2014/main" id="{20212AAC-A92C-4BDA-A375-94278727FBD0}"/>
              </a:ext>
            </a:extLst>
          </p:cNvPr>
          <p:cNvGraphicFramePr/>
          <p:nvPr>
            <p:extLst/>
          </p:nvPr>
        </p:nvGraphicFramePr>
        <p:xfrm>
          <a:off x="159844" y="2539014"/>
          <a:ext cx="8830176" cy="3400327"/>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 Placeholder 2">
            <a:extLst>
              <a:ext uri="{FF2B5EF4-FFF2-40B4-BE49-F238E27FC236}">
                <a16:creationId xmlns:a16="http://schemas.microsoft.com/office/drawing/2014/main" id="{E056216B-437C-42F9-8C72-2C3890AD066E}"/>
              </a:ext>
            </a:extLst>
          </p:cNvPr>
          <p:cNvSpPr>
            <a:spLocks noGrp="1"/>
          </p:cNvSpPr>
          <p:nvPr>
            <p:ph type="body" sz="quarter" idx="13"/>
          </p:nvPr>
        </p:nvSpPr>
        <p:spPr>
          <a:xfrm>
            <a:off x="169333" y="2142098"/>
            <a:ext cx="8805334" cy="368686"/>
          </a:xfrm>
        </p:spPr>
        <p:txBody>
          <a:bodyPr/>
          <a:lstStyle/>
          <a:p>
            <a:r>
              <a:rPr lang="en-US" b="1" u="sng" dirty="0"/>
              <a:t># of Fan Fiction Stories Posted By Movie Property </a:t>
            </a:r>
          </a:p>
          <a:p>
            <a:r>
              <a:rPr lang="en-US" sz="1600" i="1" dirty="0"/>
              <a:t>(in thousands)</a:t>
            </a:r>
          </a:p>
        </p:txBody>
      </p:sp>
      <p:sp>
        <p:nvSpPr>
          <p:cNvPr id="26" name="TextBox 25">
            <a:extLst>
              <a:ext uri="{FF2B5EF4-FFF2-40B4-BE49-F238E27FC236}">
                <a16:creationId xmlns:a16="http://schemas.microsoft.com/office/drawing/2014/main" id="{14CD0213-3534-4A03-8AA2-8F3C07B0A3AA}"/>
              </a:ext>
            </a:extLst>
          </p:cNvPr>
          <p:cNvSpPr txBox="1"/>
          <p:nvPr/>
        </p:nvSpPr>
        <p:spPr>
          <a:xfrm>
            <a:off x="184686" y="1400693"/>
            <a:ext cx="8805334" cy="584775"/>
          </a:xfrm>
          <a:prstGeom prst="rect">
            <a:avLst/>
          </a:prstGeom>
          <a:noFill/>
        </p:spPr>
        <p:txBody>
          <a:bodyPr wrap="square" rtlCol="0">
            <a:spAutoFit/>
          </a:bodyPr>
          <a:lstStyle/>
          <a:p>
            <a:pPr algn="ctr"/>
            <a:r>
              <a:rPr lang="en-US" sz="1600" dirty="0"/>
              <a:t>300K+ fan fiction stories based on over 2,000 movies are currently posted on the popular website, FanFiction.net</a:t>
            </a:r>
          </a:p>
        </p:txBody>
      </p:sp>
      <p:sp>
        <p:nvSpPr>
          <p:cNvPr id="7" name="Text Placeholder 4">
            <a:extLst>
              <a:ext uri="{FF2B5EF4-FFF2-40B4-BE49-F238E27FC236}">
                <a16:creationId xmlns:a16="http://schemas.microsoft.com/office/drawing/2014/main" id="{D488FC48-ECAA-47C7-9381-E462284C582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46213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81734" y="357541"/>
            <a:ext cx="8982364" cy="695706"/>
          </a:xfrm>
        </p:spPr>
        <p:txBody>
          <a:bodyPr/>
          <a:lstStyle/>
          <a:p>
            <a:r>
              <a:rPr lang="en-US" dirty="0"/>
              <a:t>The Love Of Movies Is So Strong That Many People Post Their Own “Fan-Made” Trailers Online Which Receive Millions Of Views</a:t>
            </a:r>
          </a:p>
        </p:txBody>
      </p:sp>
      <p:sp>
        <p:nvSpPr>
          <p:cNvPr id="4" name="Text Placeholder 3">
            <a:extLst>
              <a:ext uri="{FF2B5EF4-FFF2-40B4-BE49-F238E27FC236}">
                <a16:creationId xmlns:a16="http://schemas.microsoft.com/office/drawing/2014/main" id="{E2F2F4C6-6092-4516-88AD-E8B80AAF3DC1}"/>
              </a:ext>
            </a:extLst>
          </p:cNvPr>
          <p:cNvSpPr>
            <a:spLocks noGrp="1"/>
          </p:cNvSpPr>
          <p:nvPr>
            <p:ph type="body" sz="quarter" idx="14"/>
          </p:nvPr>
        </p:nvSpPr>
        <p:spPr/>
        <p:txBody>
          <a:bodyPr/>
          <a:lstStyle/>
          <a:p>
            <a:r>
              <a:rPr lang="en-US" sz="800" dirty="0"/>
              <a:t>Source: YouTube.com, as of 12/14/17</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8796" y="2010713"/>
            <a:ext cx="2078198" cy="1504567"/>
          </a:xfrm>
          <a:prstGeom prst="rect">
            <a:avLst/>
          </a:prstGeom>
          <a:ln>
            <a:solidFill>
              <a:schemeClr val="tx1"/>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04947" y="2004733"/>
            <a:ext cx="2157066" cy="1510547"/>
          </a:xfrm>
          <a:prstGeom prst="rect">
            <a:avLst/>
          </a:prstGeom>
          <a:ln>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99965" y="2010713"/>
            <a:ext cx="2257750" cy="1504567"/>
          </a:xfrm>
          <a:prstGeom prst="rect">
            <a:avLst/>
          </a:prstGeom>
          <a:ln>
            <a:solidFill>
              <a:schemeClr val="tx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95669" y="2010714"/>
            <a:ext cx="2171302" cy="1504566"/>
          </a:xfrm>
          <a:prstGeom prst="rect">
            <a:avLst/>
          </a:prstGeom>
          <a:ln>
            <a:solidFill>
              <a:schemeClr val="tx1"/>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304948" y="4409612"/>
            <a:ext cx="2157066" cy="1504566"/>
          </a:xfrm>
          <a:prstGeom prst="rect">
            <a:avLst/>
          </a:prstGeom>
          <a:ln>
            <a:solidFill>
              <a:schemeClr val="tx1"/>
            </a:solidFill>
          </a:ln>
        </p:spPr>
      </p:pic>
      <p:pic>
        <p:nvPicPr>
          <p:cNvPr id="11" name="Picture 1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6819" y="4409613"/>
            <a:ext cx="2080175" cy="1500976"/>
          </a:xfrm>
          <a:prstGeom prst="rect">
            <a:avLst/>
          </a:prstGeom>
          <a:ln>
            <a:solidFill>
              <a:schemeClr val="tx1"/>
            </a:solidFill>
          </a:ln>
        </p:spPr>
      </p:pic>
      <p:pic>
        <p:nvPicPr>
          <p:cNvPr id="12" name="Picture 1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496881" y="4409613"/>
            <a:ext cx="2257750" cy="1500976"/>
          </a:xfrm>
          <a:prstGeom prst="rect">
            <a:avLst/>
          </a:prstGeom>
          <a:ln>
            <a:solidFill>
              <a:schemeClr val="tx1"/>
            </a:solidFill>
          </a:ln>
        </p:spPr>
      </p:pic>
      <p:sp>
        <p:nvSpPr>
          <p:cNvPr id="13" name="TextBox 12">
            <a:extLst>
              <a:ext uri="{FF2B5EF4-FFF2-40B4-BE49-F238E27FC236}">
                <a16:creationId xmlns:a16="http://schemas.microsoft.com/office/drawing/2014/main" id="{ACFADB2E-A188-40CB-A89F-7054983B6F5F}"/>
              </a:ext>
            </a:extLst>
          </p:cNvPr>
          <p:cNvSpPr txBox="1"/>
          <p:nvPr/>
        </p:nvSpPr>
        <p:spPr>
          <a:xfrm>
            <a:off x="188797" y="1594265"/>
            <a:ext cx="2078198" cy="392415"/>
          </a:xfrm>
          <a:prstGeom prst="rect">
            <a:avLst/>
          </a:prstGeom>
          <a:noFill/>
          <a:ln>
            <a:noFill/>
          </a:ln>
        </p:spPr>
        <p:txBody>
          <a:bodyPr wrap="square" rtlCol="0">
            <a:spAutoFit/>
          </a:bodyPr>
          <a:lstStyle/>
          <a:p>
            <a:pPr algn="ctr"/>
            <a:r>
              <a:rPr lang="en-US" sz="1050" b="1" i="1" dirty="0"/>
              <a:t>Avengers: Infinity War</a:t>
            </a:r>
          </a:p>
          <a:p>
            <a:pPr algn="ctr"/>
            <a:r>
              <a:rPr lang="en-US" sz="900" b="1" u="sng" dirty="0"/>
              <a:t>19.2 Million</a:t>
            </a:r>
            <a:r>
              <a:rPr lang="en-US" sz="900" dirty="0"/>
              <a:t> Views</a:t>
            </a:r>
          </a:p>
        </p:txBody>
      </p:sp>
      <p:sp>
        <p:nvSpPr>
          <p:cNvPr id="14" name="TextBox 13">
            <a:extLst>
              <a:ext uri="{FF2B5EF4-FFF2-40B4-BE49-F238E27FC236}">
                <a16:creationId xmlns:a16="http://schemas.microsoft.com/office/drawing/2014/main" id="{ACFADB2E-A188-40CB-A89F-7054983B6F5F}"/>
              </a:ext>
            </a:extLst>
          </p:cNvPr>
          <p:cNvSpPr txBox="1"/>
          <p:nvPr/>
        </p:nvSpPr>
        <p:spPr>
          <a:xfrm>
            <a:off x="4496881" y="1593313"/>
            <a:ext cx="2260834" cy="392415"/>
          </a:xfrm>
          <a:prstGeom prst="rect">
            <a:avLst/>
          </a:prstGeom>
          <a:noFill/>
          <a:ln>
            <a:noFill/>
          </a:ln>
        </p:spPr>
        <p:txBody>
          <a:bodyPr wrap="square" rtlCol="0">
            <a:spAutoFit/>
          </a:bodyPr>
          <a:lstStyle/>
          <a:p>
            <a:pPr algn="ctr"/>
            <a:r>
              <a:rPr lang="en-US" sz="1050" b="1" i="1" dirty="0"/>
              <a:t>Avengers: Infinity War</a:t>
            </a:r>
          </a:p>
          <a:p>
            <a:pPr algn="ctr"/>
            <a:r>
              <a:rPr lang="en-US" sz="900" b="1" u="sng" dirty="0"/>
              <a:t>13.7 Million</a:t>
            </a:r>
            <a:r>
              <a:rPr lang="en-US" sz="900" dirty="0"/>
              <a:t> Views</a:t>
            </a:r>
          </a:p>
        </p:txBody>
      </p:sp>
      <p:sp>
        <p:nvSpPr>
          <p:cNvPr id="15" name="TextBox 14">
            <a:extLst>
              <a:ext uri="{FF2B5EF4-FFF2-40B4-BE49-F238E27FC236}">
                <a16:creationId xmlns:a16="http://schemas.microsoft.com/office/drawing/2014/main" id="{ACFADB2E-A188-40CB-A89F-7054983B6F5F}"/>
              </a:ext>
            </a:extLst>
          </p:cNvPr>
          <p:cNvSpPr txBox="1"/>
          <p:nvPr/>
        </p:nvSpPr>
        <p:spPr>
          <a:xfrm>
            <a:off x="6797040" y="1589722"/>
            <a:ext cx="2169930" cy="392415"/>
          </a:xfrm>
          <a:prstGeom prst="rect">
            <a:avLst/>
          </a:prstGeom>
          <a:noFill/>
          <a:ln>
            <a:noFill/>
          </a:ln>
        </p:spPr>
        <p:txBody>
          <a:bodyPr wrap="square" rtlCol="0">
            <a:spAutoFit/>
          </a:bodyPr>
          <a:lstStyle/>
          <a:p>
            <a:pPr algn="ctr"/>
            <a:r>
              <a:rPr lang="en-US" sz="1050" b="1" i="1" dirty="0"/>
              <a:t>Star Wars: The Force Awakens</a:t>
            </a:r>
          </a:p>
          <a:p>
            <a:pPr algn="ctr"/>
            <a:r>
              <a:rPr lang="en-US" sz="900" b="1" u="sng" dirty="0"/>
              <a:t>12.6 Million</a:t>
            </a:r>
            <a:r>
              <a:rPr lang="en-US" sz="900" dirty="0"/>
              <a:t> Views</a:t>
            </a:r>
          </a:p>
        </p:txBody>
      </p:sp>
      <p:sp>
        <p:nvSpPr>
          <p:cNvPr id="16" name="TextBox 15">
            <a:extLst>
              <a:ext uri="{FF2B5EF4-FFF2-40B4-BE49-F238E27FC236}">
                <a16:creationId xmlns:a16="http://schemas.microsoft.com/office/drawing/2014/main" id="{ACFADB2E-A188-40CB-A89F-7054983B6F5F}"/>
              </a:ext>
            </a:extLst>
          </p:cNvPr>
          <p:cNvSpPr txBox="1"/>
          <p:nvPr/>
        </p:nvSpPr>
        <p:spPr>
          <a:xfrm>
            <a:off x="2304947" y="3988620"/>
            <a:ext cx="2157067" cy="392415"/>
          </a:xfrm>
          <a:prstGeom prst="rect">
            <a:avLst/>
          </a:prstGeom>
          <a:noFill/>
          <a:ln>
            <a:noFill/>
          </a:ln>
        </p:spPr>
        <p:txBody>
          <a:bodyPr wrap="square" rtlCol="0">
            <a:spAutoFit/>
          </a:bodyPr>
          <a:lstStyle/>
          <a:p>
            <a:pPr algn="ctr"/>
            <a:r>
              <a:rPr lang="en-US" sz="1050" b="1" i="1" dirty="0"/>
              <a:t>50 Shades of Grey</a:t>
            </a:r>
          </a:p>
          <a:p>
            <a:pPr algn="ctr"/>
            <a:r>
              <a:rPr lang="en-US" sz="900" b="1" u="sng" dirty="0"/>
              <a:t>9.8 Million</a:t>
            </a:r>
            <a:r>
              <a:rPr lang="en-US" sz="900" dirty="0"/>
              <a:t> Views</a:t>
            </a:r>
          </a:p>
        </p:txBody>
      </p:sp>
      <p:sp>
        <p:nvSpPr>
          <p:cNvPr id="18" name="TextBox 17">
            <a:extLst>
              <a:ext uri="{FF2B5EF4-FFF2-40B4-BE49-F238E27FC236}">
                <a16:creationId xmlns:a16="http://schemas.microsoft.com/office/drawing/2014/main" id="{ACFADB2E-A188-40CB-A89F-7054983B6F5F}"/>
              </a:ext>
            </a:extLst>
          </p:cNvPr>
          <p:cNvSpPr txBox="1"/>
          <p:nvPr/>
        </p:nvSpPr>
        <p:spPr>
          <a:xfrm>
            <a:off x="2344381" y="1594265"/>
            <a:ext cx="2078198" cy="392415"/>
          </a:xfrm>
          <a:prstGeom prst="rect">
            <a:avLst/>
          </a:prstGeom>
          <a:noFill/>
          <a:ln>
            <a:noFill/>
          </a:ln>
        </p:spPr>
        <p:txBody>
          <a:bodyPr wrap="square" rtlCol="0">
            <a:spAutoFit/>
          </a:bodyPr>
          <a:lstStyle/>
          <a:p>
            <a:pPr algn="ctr"/>
            <a:r>
              <a:rPr lang="en-US" sz="1050" b="1" i="1" dirty="0"/>
              <a:t>Justice League</a:t>
            </a:r>
          </a:p>
          <a:p>
            <a:pPr algn="ctr"/>
            <a:r>
              <a:rPr lang="en-US" sz="900" b="1" u="sng" dirty="0"/>
              <a:t>17.5 Million</a:t>
            </a:r>
            <a:r>
              <a:rPr lang="en-US" sz="900" dirty="0"/>
              <a:t> Views</a:t>
            </a:r>
          </a:p>
        </p:txBody>
      </p:sp>
      <p:pic>
        <p:nvPicPr>
          <p:cNvPr id="20" name="Picture 19"/>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797040" y="4406022"/>
            <a:ext cx="2169930" cy="1504567"/>
          </a:xfrm>
          <a:prstGeom prst="rect">
            <a:avLst/>
          </a:prstGeom>
          <a:ln>
            <a:solidFill>
              <a:schemeClr val="tx1"/>
            </a:solidFill>
          </a:ln>
        </p:spPr>
      </p:pic>
      <p:sp>
        <p:nvSpPr>
          <p:cNvPr id="21" name="TextBox 20">
            <a:extLst>
              <a:ext uri="{FF2B5EF4-FFF2-40B4-BE49-F238E27FC236}">
                <a16:creationId xmlns:a16="http://schemas.microsoft.com/office/drawing/2014/main" id="{ACFADB2E-A188-40CB-A89F-7054983B6F5F}"/>
              </a:ext>
            </a:extLst>
          </p:cNvPr>
          <p:cNvSpPr txBox="1"/>
          <p:nvPr/>
        </p:nvSpPr>
        <p:spPr>
          <a:xfrm>
            <a:off x="186819" y="3988620"/>
            <a:ext cx="2075719" cy="392415"/>
          </a:xfrm>
          <a:prstGeom prst="rect">
            <a:avLst/>
          </a:prstGeom>
          <a:noFill/>
          <a:ln>
            <a:noFill/>
          </a:ln>
        </p:spPr>
        <p:txBody>
          <a:bodyPr wrap="square" rtlCol="0">
            <a:spAutoFit/>
          </a:bodyPr>
          <a:lstStyle/>
          <a:p>
            <a:pPr algn="ctr"/>
            <a:r>
              <a:rPr lang="en-US" sz="1050" b="1" i="1" dirty="0"/>
              <a:t>Thor: </a:t>
            </a:r>
            <a:r>
              <a:rPr lang="en-US" sz="1050" b="1" i="1" dirty="0" err="1"/>
              <a:t>Ragnarok</a:t>
            </a:r>
            <a:endParaRPr lang="en-US" sz="1050" b="1" i="1" dirty="0"/>
          </a:p>
          <a:p>
            <a:pPr algn="ctr"/>
            <a:r>
              <a:rPr lang="en-US" sz="900" b="1" u="sng" dirty="0"/>
              <a:t>10.2 Million</a:t>
            </a:r>
            <a:r>
              <a:rPr lang="en-US" sz="900" dirty="0"/>
              <a:t> Views</a:t>
            </a:r>
          </a:p>
        </p:txBody>
      </p:sp>
      <p:sp>
        <p:nvSpPr>
          <p:cNvPr id="22" name="TextBox 21">
            <a:extLst>
              <a:ext uri="{FF2B5EF4-FFF2-40B4-BE49-F238E27FC236}">
                <a16:creationId xmlns:a16="http://schemas.microsoft.com/office/drawing/2014/main" id="{ACFADB2E-A188-40CB-A89F-7054983B6F5F}"/>
              </a:ext>
            </a:extLst>
          </p:cNvPr>
          <p:cNvSpPr txBox="1"/>
          <p:nvPr/>
        </p:nvSpPr>
        <p:spPr>
          <a:xfrm>
            <a:off x="4496881" y="3988620"/>
            <a:ext cx="2257750" cy="392415"/>
          </a:xfrm>
          <a:prstGeom prst="rect">
            <a:avLst/>
          </a:prstGeom>
          <a:noFill/>
          <a:ln>
            <a:noFill/>
          </a:ln>
        </p:spPr>
        <p:txBody>
          <a:bodyPr wrap="square" rtlCol="0">
            <a:spAutoFit/>
          </a:bodyPr>
          <a:lstStyle/>
          <a:p>
            <a:pPr algn="ctr"/>
            <a:r>
              <a:rPr lang="en-US" sz="1050" b="1" i="1" dirty="0"/>
              <a:t>Avengers: Age of Ultron</a:t>
            </a:r>
          </a:p>
          <a:p>
            <a:pPr algn="ctr"/>
            <a:r>
              <a:rPr lang="en-US" sz="900" b="1" u="sng" dirty="0"/>
              <a:t>7.3 Million</a:t>
            </a:r>
            <a:r>
              <a:rPr lang="en-US" sz="900" dirty="0"/>
              <a:t> Views</a:t>
            </a:r>
          </a:p>
        </p:txBody>
      </p:sp>
      <p:sp>
        <p:nvSpPr>
          <p:cNvPr id="23" name="TextBox 22">
            <a:extLst>
              <a:ext uri="{FF2B5EF4-FFF2-40B4-BE49-F238E27FC236}">
                <a16:creationId xmlns:a16="http://schemas.microsoft.com/office/drawing/2014/main" id="{ACFADB2E-A188-40CB-A89F-7054983B6F5F}"/>
              </a:ext>
            </a:extLst>
          </p:cNvPr>
          <p:cNvSpPr txBox="1"/>
          <p:nvPr/>
        </p:nvSpPr>
        <p:spPr>
          <a:xfrm>
            <a:off x="6797040" y="3988620"/>
            <a:ext cx="2257750" cy="392415"/>
          </a:xfrm>
          <a:prstGeom prst="rect">
            <a:avLst/>
          </a:prstGeom>
          <a:noFill/>
          <a:ln>
            <a:noFill/>
          </a:ln>
        </p:spPr>
        <p:txBody>
          <a:bodyPr wrap="square" rtlCol="0">
            <a:spAutoFit/>
          </a:bodyPr>
          <a:lstStyle/>
          <a:p>
            <a:pPr algn="ctr"/>
            <a:r>
              <a:rPr lang="en-US" sz="1050" b="1" i="1" dirty="0"/>
              <a:t>Star Wars: Rogue One</a:t>
            </a:r>
          </a:p>
          <a:p>
            <a:pPr algn="ctr"/>
            <a:r>
              <a:rPr lang="en-US" sz="900" b="1" u="sng" dirty="0"/>
              <a:t>5.8 Million</a:t>
            </a:r>
            <a:r>
              <a:rPr lang="en-US" sz="900" dirty="0"/>
              <a:t> Views</a:t>
            </a:r>
          </a:p>
        </p:txBody>
      </p:sp>
      <p:sp>
        <p:nvSpPr>
          <p:cNvPr id="24" name="Text Placeholder 4">
            <a:extLst>
              <a:ext uri="{FF2B5EF4-FFF2-40B4-BE49-F238E27FC236}">
                <a16:creationId xmlns:a16="http://schemas.microsoft.com/office/drawing/2014/main" id="{BF3E2315-D2C3-499E-996D-EFA5D22F16B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548469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357541"/>
            <a:ext cx="8805334" cy="695706"/>
          </a:xfrm>
        </p:spPr>
        <p:txBody>
          <a:bodyPr/>
          <a:lstStyle/>
          <a:p>
            <a:r>
              <a:rPr lang="en-US" dirty="0"/>
              <a:t>UGC-Video Parodies Inspired By Movies Are Also Popular Online With Many Garnering Hundreds Of Thousands Of Views</a:t>
            </a:r>
          </a:p>
        </p:txBody>
      </p:sp>
      <p:sp>
        <p:nvSpPr>
          <p:cNvPr id="5" name="TextBox 4">
            <a:extLst>
              <a:ext uri="{FF2B5EF4-FFF2-40B4-BE49-F238E27FC236}">
                <a16:creationId xmlns:a16="http://schemas.microsoft.com/office/drawing/2014/main" id="{0AE18576-C5D6-44B1-9885-467A0FDDC355}"/>
              </a:ext>
            </a:extLst>
          </p:cNvPr>
          <p:cNvSpPr txBox="1"/>
          <p:nvPr/>
        </p:nvSpPr>
        <p:spPr>
          <a:xfrm>
            <a:off x="6879807" y="1538171"/>
            <a:ext cx="2078198" cy="392415"/>
          </a:xfrm>
          <a:prstGeom prst="rect">
            <a:avLst/>
          </a:prstGeom>
          <a:noFill/>
          <a:ln>
            <a:noFill/>
          </a:ln>
        </p:spPr>
        <p:txBody>
          <a:bodyPr wrap="square" rtlCol="0">
            <a:spAutoFit/>
          </a:bodyPr>
          <a:lstStyle/>
          <a:p>
            <a:pPr algn="ctr"/>
            <a:r>
              <a:rPr lang="en-US" sz="1050" dirty="0"/>
              <a:t>“</a:t>
            </a:r>
            <a:r>
              <a:rPr lang="en-US" sz="1050" b="1" i="1" dirty="0"/>
              <a:t>Get Out </a:t>
            </a:r>
            <a:r>
              <a:rPr lang="en-US" sz="1050" dirty="0"/>
              <a:t>Parody Trailer”</a:t>
            </a:r>
            <a:endParaRPr lang="en-US" sz="1050" b="1" i="1" dirty="0"/>
          </a:p>
          <a:p>
            <a:pPr algn="ctr"/>
            <a:r>
              <a:rPr lang="en-US" sz="900" b="1" u="sng" dirty="0"/>
              <a:t>441K</a:t>
            </a:r>
            <a:r>
              <a:rPr lang="en-US" sz="900" b="1" dirty="0"/>
              <a:t> </a:t>
            </a:r>
            <a:r>
              <a:rPr lang="en-US" sz="900" dirty="0"/>
              <a:t>Views</a:t>
            </a:r>
          </a:p>
        </p:txBody>
      </p:sp>
      <p:pic>
        <p:nvPicPr>
          <p:cNvPr id="9" name="Picture 8">
            <a:extLst>
              <a:ext uri="{FF2B5EF4-FFF2-40B4-BE49-F238E27FC236}">
                <a16:creationId xmlns:a16="http://schemas.microsoft.com/office/drawing/2014/main" id="{EF4CB0C1-E9F0-404C-8669-E736EE869C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70701" y="1930586"/>
            <a:ext cx="2075719" cy="1504567"/>
          </a:xfrm>
          <a:prstGeom prst="rect">
            <a:avLst/>
          </a:prstGeom>
          <a:ln>
            <a:solidFill>
              <a:schemeClr val="tx1"/>
            </a:solidFill>
          </a:ln>
        </p:spPr>
      </p:pic>
      <p:sp>
        <p:nvSpPr>
          <p:cNvPr id="10" name="Text Placeholder 3">
            <a:extLst>
              <a:ext uri="{FF2B5EF4-FFF2-40B4-BE49-F238E27FC236}">
                <a16:creationId xmlns:a16="http://schemas.microsoft.com/office/drawing/2014/main" id="{7A4F09D0-2EAA-4FBD-84E0-F836265D490B}"/>
              </a:ext>
            </a:extLst>
          </p:cNvPr>
          <p:cNvSpPr txBox="1">
            <a:spLocks/>
          </p:cNvSpPr>
          <p:nvPr/>
        </p:nvSpPr>
        <p:spPr>
          <a:xfrm>
            <a:off x="234436" y="6587432"/>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YouTube.com, as of 12/16/17. UGC = user-generated content.</a:t>
            </a:r>
          </a:p>
        </p:txBody>
      </p:sp>
      <p:pic>
        <p:nvPicPr>
          <p:cNvPr id="4" name="Picture 3">
            <a:extLst>
              <a:ext uri="{FF2B5EF4-FFF2-40B4-BE49-F238E27FC236}">
                <a16:creationId xmlns:a16="http://schemas.microsoft.com/office/drawing/2014/main" id="{65A90A8F-1C89-4B02-A1BC-5650D0AFB35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7344" y="1930586"/>
            <a:ext cx="2087304" cy="1498414"/>
          </a:xfrm>
          <a:prstGeom prst="rect">
            <a:avLst/>
          </a:prstGeom>
          <a:ln>
            <a:solidFill>
              <a:schemeClr val="tx1"/>
            </a:solidFill>
          </a:ln>
        </p:spPr>
      </p:pic>
      <p:sp>
        <p:nvSpPr>
          <p:cNvPr id="11" name="TextBox 10">
            <a:extLst>
              <a:ext uri="{FF2B5EF4-FFF2-40B4-BE49-F238E27FC236}">
                <a16:creationId xmlns:a16="http://schemas.microsoft.com/office/drawing/2014/main" id="{3FA00583-DCEC-4C0A-B37B-616FEB050C3B}"/>
              </a:ext>
            </a:extLst>
          </p:cNvPr>
          <p:cNvSpPr txBox="1"/>
          <p:nvPr/>
        </p:nvSpPr>
        <p:spPr>
          <a:xfrm>
            <a:off x="199148" y="1530772"/>
            <a:ext cx="2313225" cy="392415"/>
          </a:xfrm>
          <a:prstGeom prst="rect">
            <a:avLst/>
          </a:prstGeom>
          <a:noFill/>
          <a:ln>
            <a:noFill/>
          </a:ln>
        </p:spPr>
        <p:txBody>
          <a:bodyPr wrap="square" rtlCol="0">
            <a:spAutoFit/>
          </a:bodyPr>
          <a:lstStyle/>
          <a:p>
            <a:pPr algn="ctr"/>
            <a:r>
              <a:rPr lang="en-US" sz="1050" dirty="0"/>
              <a:t>“If Georgie Was Smart – </a:t>
            </a:r>
            <a:r>
              <a:rPr lang="en-US" sz="1050" b="1" i="1" dirty="0"/>
              <a:t>IT</a:t>
            </a:r>
            <a:r>
              <a:rPr lang="en-US" sz="1050" dirty="0"/>
              <a:t> Parody”</a:t>
            </a:r>
            <a:endParaRPr lang="en-US" sz="1050" b="1" i="1" dirty="0"/>
          </a:p>
          <a:p>
            <a:pPr algn="ctr"/>
            <a:r>
              <a:rPr lang="en-US" sz="900" b="1" u="sng" dirty="0"/>
              <a:t>3.3MM</a:t>
            </a:r>
            <a:r>
              <a:rPr lang="en-US" sz="900" b="1" dirty="0"/>
              <a:t> </a:t>
            </a:r>
            <a:r>
              <a:rPr lang="en-US" sz="900" dirty="0"/>
              <a:t>Views</a:t>
            </a:r>
          </a:p>
        </p:txBody>
      </p:sp>
      <p:pic>
        <p:nvPicPr>
          <p:cNvPr id="12" name="Picture 11">
            <a:extLst>
              <a:ext uri="{FF2B5EF4-FFF2-40B4-BE49-F238E27FC236}">
                <a16:creationId xmlns:a16="http://schemas.microsoft.com/office/drawing/2014/main" id="{E15E8BCF-E1FF-4A87-846B-1BC9338D714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68470" y="4190260"/>
            <a:ext cx="2087304" cy="1520305"/>
          </a:xfrm>
          <a:prstGeom prst="rect">
            <a:avLst/>
          </a:prstGeom>
          <a:ln>
            <a:solidFill>
              <a:schemeClr val="tx1"/>
            </a:solidFill>
          </a:ln>
        </p:spPr>
      </p:pic>
      <p:sp>
        <p:nvSpPr>
          <p:cNvPr id="13" name="TextBox 12">
            <a:extLst>
              <a:ext uri="{FF2B5EF4-FFF2-40B4-BE49-F238E27FC236}">
                <a16:creationId xmlns:a16="http://schemas.microsoft.com/office/drawing/2014/main" id="{74E8B04A-5F3E-437F-B94C-08796787E8E3}"/>
              </a:ext>
            </a:extLst>
          </p:cNvPr>
          <p:cNvSpPr txBox="1"/>
          <p:nvPr/>
        </p:nvSpPr>
        <p:spPr>
          <a:xfrm>
            <a:off x="218381" y="3796061"/>
            <a:ext cx="2196336" cy="392415"/>
          </a:xfrm>
          <a:prstGeom prst="rect">
            <a:avLst/>
          </a:prstGeom>
          <a:noFill/>
          <a:ln>
            <a:noFill/>
          </a:ln>
        </p:spPr>
        <p:txBody>
          <a:bodyPr wrap="square" rtlCol="0">
            <a:spAutoFit/>
          </a:bodyPr>
          <a:lstStyle/>
          <a:p>
            <a:pPr algn="ctr"/>
            <a:r>
              <a:rPr lang="en-US" sz="1050" dirty="0"/>
              <a:t>“</a:t>
            </a:r>
            <a:r>
              <a:rPr lang="en-US" sz="1050" b="1" i="1" dirty="0"/>
              <a:t>Beauty and the Beast</a:t>
            </a:r>
            <a:r>
              <a:rPr lang="en-US" sz="1050" dirty="0"/>
              <a:t> Parody”</a:t>
            </a:r>
            <a:endParaRPr lang="en-US" sz="1050" b="1" i="1" dirty="0"/>
          </a:p>
          <a:p>
            <a:pPr algn="ctr"/>
            <a:r>
              <a:rPr lang="en-US" sz="900" b="1" u="sng" dirty="0"/>
              <a:t>235K</a:t>
            </a:r>
            <a:r>
              <a:rPr lang="en-US" sz="900" b="1" dirty="0"/>
              <a:t> </a:t>
            </a:r>
            <a:r>
              <a:rPr lang="en-US" sz="900" dirty="0"/>
              <a:t>Views</a:t>
            </a:r>
          </a:p>
        </p:txBody>
      </p:sp>
      <p:pic>
        <p:nvPicPr>
          <p:cNvPr id="14" name="Picture 13">
            <a:extLst>
              <a:ext uri="{FF2B5EF4-FFF2-40B4-BE49-F238E27FC236}">
                <a16:creationId xmlns:a16="http://schemas.microsoft.com/office/drawing/2014/main" id="{05E37B3E-273A-4F50-B8AB-6337DA7A29E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644460" y="4190260"/>
            <a:ext cx="2084825" cy="1503090"/>
          </a:xfrm>
          <a:prstGeom prst="rect">
            <a:avLst/>
          </a:prstGeom>
          <a:ln>
            <a:solidFill>
              <a:schemeClr val="tx1"/>
            </a:solidFill>
          </a:ln>
        </p:spPr>
      </p:pic>
      <p:sp>
        <p:nvSpPr>
          <p:cNvPr id="15" name="TextBox 14">
            <a:extLst>
              <a:ext uri="{FF2B5EF4-FFF2-40B4-BE49-F238E27FC236}">
                <a16:creationId xmlns:a16="http://schemas.microsoft.com/office/drawing/2014/main" id="{37612C4D-3488-4C5F-8587-B199FA3199C0}"/>
              </a:ext>
            </a:extLst>
          </p:cNvPr>
          <p:cNvSpPr txBox="1"/>
          <p:nvPr/>
        </p:nvSpPr>
        <p:spPr>
          <a:xfrm>
            <a:off x="4632896" y="3638007"/>
            <a:ext cx="2087305" cy="553998"/>
          </a:xfrm>
          <a:prstGeom prst="rect">
            <a:avLst/>
          </a:prstGeom>
          <a:noFill/>
          <a:ln>
            <a:noFill/>
          </a:ln>
        </p:spPr>
        <p:txBody>
          <a:bodyPr wrap="square" rtlCol="0">
            <a:spAutoFit/>
          </a:bodyPr>
          <a:lstStyle/>
          <a:p>
            <a:pPr algn="ctr"/>
            <a:r>
              <a:rPr lang="en-US" sz="1050" dirty="0"/>
              <a:t>“</a:t>
            </a:r>
            <a:r>
              <a:rPr lang="en-US" sz="1050" b="1" i="1" dirty="0"/>
              <a:t>Wonder Woman </a:t>
            </a:r>
            <a:r>
              <a:rPr lang="en-US" sz="1050" dirty="0"/>
              <a:t>reacts to </a:t>
            </a:r>
            <a:r>
              <a:rPr lang="en-US" sz="1050" b="1" i="1" dirty="0"/>
              <a:t>Justice League </a:t>
            </a:r>
            <a:r>
              <a:rPr lang="en-US" sz="1050" dirty="0"/>
              <a:t>(Parody)”</a:t>
            </a:r>
            <a:endParaRPr lang="en-US" sz="1050" b="1" i="1" dirty="0"/>
          </a:p>
          <a:p>
            <a:pPr algn="ctr"/>
            <a:r>
              <a:rPr lang="en-US" sz="900" b="1" u="sng" dirty="0"/>
              <a:t>154K</a:t>
            </a:r>
            <a:r>
              <a:rPr lang="en-US" sz="900" b="1" dirty="0"/>
              <a:t> </a:t>
            </a:r>
            <a:r>
              <a:rPr lang="en-US" sz="900" dirty="0"/>
              <a:t>Views</a:t>
            </a:r>
          </a:p>
        </p:txBody>
      </p:sp>
      <p:pic>
        <p:nvPicPr>
          <p:cNvPr id="16" name="Picture 15">
            <a:extLst>
              <a:ext uri="{FF2B5EF4-FFF2-40B4-BE49-F238E27FC236}">
                <a16:creationId xmlns:a16="http://schemas.microsoft.com/office/drawing/2014/main" id="{10513EF6-62A0-474D-8567-6331551AAC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684240" y="1925850"/>
            <a:ext cx="2073405" cy="1511967"/>
          </a:xfrm>
          <a:prstGeom prst="rect">
            <a:avLst/>
          </a:prstGeom>
          <a:ln>
            <a:solidFill>
              <a:schemeClr val="tx1"/>
            </a:solidFill>
          </a:ln>
        </p:spPr>
      </p:pic>
      <p:sp>
        <p:nvSpPr>
          <p:cNvPr id="17" name="TextBox 16">
            <a:extLst>
              <a:ext uri="{FF2B5EF4-FFF2-40B4-BE49-F238E27FC236}">
                <a16:creationId xmlns:a16="http://schemas.microsoft.com/office/drawing/2014/main" id="{3A637E51-E977-4B75-8CEB-1412D305A7FB}"/>
              </a:ext>
            </a:extLst>
          </p:cNvPr>
          <p:cNvSpPr txBox="1"/>
          <p:nvPr/>
        </p:nvSpPr>
        <p:spPr>
          <a:xfrm>
            <a:off x="4694823" y="1515683"/>
            <a:ext cx="2078198" cy="392415"/>
          </a:xfrm>
          <a:prstGeom prst="rect">
            <a:avLst/>
          </a:prstGeom>
          <a:noFill/>
          <a:ln>
            <a:noFill/>
          </a:ln>
        </p:spPr>
        <p:txBody>
          <a:bodyPr wrap="square" rtlCol="0">
            <a:spAutoFit/>
          </a:bodyPr>
          <a:lstStyle/>
          <a:p>
            <a:pPr algn="ctr"/>
            <a:r>
              <a:rPr lang="en-US" sz="1050" dirty="0"/>
              <a:t>“</a:t>
            </a:r>
            <a:r>
              <a:rPr lang="en-US" sz="1050" b="1" i="1" dirty="0"/>
              <a:t>Ghostbusters </a:t>
            </a:r>
            <a:r>
              <a:rPr lang="en-US" sz="1050" dirty="0"/>
              <a:t>Parody”</a:t>
            </a:r>
            <a:endParaRPr lang="en-US" sz="1050" b="1" i="1" dirty="0"/>
          </a:p>
          <a:p>
            <a:pPr algn="ctr"/>
            <a:r>
              <a:rPr lang="en-US" sz="900" b="1" u="sng" dirty="0"/>
              <a:t>802K</a:t>
            </a:r>
            <a:r>
              <a:rPr lang="en-US" sz="900" b="1" dirty="0"/>
              <a:t> </a:t>
            </a:r>
            <a:r>
              <a:rPr lang="en-US" sz="900" dirty="0"/>
              <a:t>Views</a:t>
            </a:r>
          </a:p>
        </p:txBody>
      </p:sp>
      <p:pic>
        <p:nvPicPr>
          <p:cNvPr id="19" name="Picture 18">
            <a:extLst>
              <a:ext uri="{FF2B5EF4-FFF2-40B4-BE49-F238E27FC236}">
                <a16:creationId xmlns:a16="http://schemas.microsoft.com/office/drawing/2014/main" id="{1F8E9D04-F27D-4BA6-9723-6234F51572D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479011" y="1925850"/>
            <a:ext cx="2087304" cy="1511968"/>
          </a:xfrm>
          <a:prstGeom prst="rect">
            <a:avLst/>
          </a:prstGeom>
          <a:ln>
            <a:solidFill>
              <a:schemeClr val="tx1"/>
            </a:solidFill>
          </a:ln>
        </p:spPr>
      </p:pic>
      <p:sp>
        <p:nvSpPr>
          <p:cNvPr id="20" name="TextBox 19">
            <a:extLst>
              <a:ext uri="{FF2B5EF4-FFF2-40B4-BE49-F238E27FC236}">
                <a16:creationId xmlns:a16="http://schemas.microsoft.com/office/drawing/2014/main" id="{F96DB302-54CB-4BBD-AC8E-F1782675EDA5}"/>
              </a:ext>
            </a:extLst>
          </p:cNvPr>
          <p:cNvSpPr txBox="1"/>
          <p:nvPr/>
        </p:nvSpPr>
        <p:spPr>
          <a:xfrm>
            <a:off x="2464437" y="1363575"/>
            <a:ext cx="2078198" cy="553998"/>
          </a:xfrm>
          <a:prstGeom prst="rect">
            <a:avLst/>
          </a:prstGeom>
          <a:noFill/>
          <a:ln>
            <a:noFill/>
          </a:ln>
        </p:spPr>
        <p:txBody>
          <a:bodyPr wrap="square" rtlCol="0">
            <a:spAutoFit/>
          </a:bodyPr>
          <a:lstStyle/>
          <a:p>
            <a:pPr algn="ctr"/>
            <a:r>
              <a:rPr lang="en-US" sz="1050" dirty="0"/>
              <a:t>“</a:t>
            </a:r>
            <a:r>
              <a:rPr lang="en-US" sz="1050" b="1" i="1" dirty="0"/>
              <a:t>Captain America’s </a:t>
            </a:r>
            <a:r>
              <a:rPr lang="en-US" sz="1050" dirty="0"/>
              <a:t>New Theme Song (Parody)”</a:t>
            </a:r>
            <a:endParaRPr lang="en-US" sz="1050" b="1" i="1" dirty="0"/>
          </a:p>
          <a:p>
            <a:pPr algn="ctr"/>
            <a:r>
              <a:rPr lang="en-US" sz="900" b="1" u="sng" dirty="0"/>
              <a:t>1.8MM</a:t>
            </a:r>
            <a:r>
              <a:rPr lang="en-US" sz="900" b="1" dirty="0"/>
              <a:t> </a:t>
            </a:r>
            <a:r>
              <a:rPr lang="en-US" sz="900" dirty="0"/>
              <a:t>Views</a:t>
            </a:r>
          </a:p>
        </p:txBody>
      </p:sp>
      <p:pic>
        <p:nvPicPr>
          <p:cNvPr id="21" name="Picture 20">
            <a:extLst>
              <a:ext uri="{FF2B5EF4-FFF2-40B4-BE49-F238E27FC236}">
                <a16:creationId xmlns:a16="http://schemas.microsoft.com/office/drawing/2014/main" id="{81D402D4-8DC8-4B0D-8A84-C3E15BAEF83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847060" y="4198594"/>
            <a:ext cx="2064299" cy="1494756"/>
          </a:xfrm>
          <a:prstGeom prst="rect">
            <a:avLst/>
          </a:prstGeom>
          <a:ln>
            <a:solidFill>
              <a:schemeClr val="tx1"/>
            </a:solidFill>
          </a:ln>
        </p:spPr>
      </p:pic>
      <p:sp>
        <p:nvSpPr>
          <p:cNvPr id="22" name="TextBox 21">
            <a:extLst>
              <a:ext uri="{FF2B5EF4-FFF2-40B4-BE49-F238E27FC236}">
                <a16:creationId xmlns:a16="http://schemas.microsoft.com/office/drawing/2014/main" id="{C0F58882-82CD-41EC-90E7-945A6FD6E19E}"/>
              </a:ext>
            </a:extLst>
          </p:cNvPr>
          <p:cNvSpPr txBox="1"/>
          <p:nvPr/>
        </p:nvSpPr>
        <p:spPr>
          <a:xfrm>
            <a:off x="6833738" y="3628867"/>
            <a:ext cx="2078198" cy="553998"/>
          </a:xfrm>
          <a:prstGeom prst="rect">
            <a:avLst/>
          </a:prstGeom>
          <a:noFill/>
          <a:ln>
            <a:noFill/>
          </a:ln>
        </p:spPr>
        <p:txBody>
          <a:bodyPr wrap="square" rtlCol="0">
            <a:spAutoFit/>
          </a:bodyPr>
          <a:lstStyle/>
          <a:p>
            <a:pPr algn="ctr"/>
            <a:r>
              <a:rPr lang="en-US" sz="1050" dirty="0"/>
              <a:t>“</a:t>
            </a:r>
            <a:r>
              <a:rPr lang="en-US" sz="1050" b="1" i="1" dirty="0"/>
              <a:t>The Revenant: </a:t>
            </a:r>
            <a:r>
              <a:rPr lang="en-US" sz="1050" dirty="0"/>
              <a:t>Leo’s Lost Outtakes (Parody)”</a:t>
            </a:r>
            <a:endParaRPr lang="en-US" sz="1050" b="1" i="1" dirty="0"/>
          </a:p>
          <a:p>
            <a:pPr algn="ctr"/>
            <a:r>
              <a:rPr lang="en-US" sz="900" b="1" u="sng" dirty="0"/>
              <a:t>102K</a:t>
            </a:r>
            <a:r>
              <a:rPr lang="en-US" sz="900" b="1" dirty="0"/>
              <a:t> </a:t>
            </a:r>
            <a:r>
              <a:rPr lang="en-US" sz="900" dirty="0"/>
              <a:t>Views</a:t>
            </a:r>
          </a:p>
        </p:txBody>
      </p:sp>
      <p:sp>
        <p:nvSpPr>
          <p:cNvPr id="23" name="TextBox 22">
            <a:extLst>
              <a:ext uri="{FF2B5EF4-FFF2-40B4-BE49-F238E27FC236}">
                <a16:creationId xmlns:a16="http://schemas.microsoft.com/office/drawing/2014/main" id="{651E02CC-3FAB-417D-90F0-410EA93A011A}"/>
              </a:ext>
            </a:extLst>
          </p:cNvPr>
          <p:cNvSpPr txBox="1"/>
          <p:nvPr/>
        </p:nvSpPr>
        <p:spPr>
          <a:xfrm>
            <a:off x="2467392" y="3639225"/>
            <a:ext cx="2078198" cy="553998"/>
          </a:xfrm>
          <a:prstGeom prst="rect">
            <a:avLst/>
          </a:prstGeom>
          <a:noFill/>
          <a:ln>
            <a:noFill/>
          </a:ln>
        </p:spPr>
        <p:txBody>
          <a:bodyPr wrap="square" rtlCol="0">
            <a:spAutoFit/>
          </a:bodyPr>
          <a:lstStyle/>
          <a:p>
            <a:pPr algn="ctr"/>
            <a:r>
              <a:rPr lang="en-US" sz="1050" dirty="0"/>
              <a:t>“I Do My Own Stunts: </a:t>
            </a:r>
            <a:r>
              <a:rPr lang="en-US" sz="1050" b="1" i="1" dirty="0"/>
              <a:t>Logan</a:t>
            </a:r>
            <a:r>
              <a:rPr lang="en-US" sz="1050" dirty="0"/>
              <a:t> Parody”</a:t>
            </a:r>
            <a:endParaRPr lang="en-US" sz="1050" b="1" i="1" dirty="0"/>
          </a:p>
          <a:p>
            <a:pPr algn="ctr"/>
            <a:r>
              <a:rPr lang="en-US" sz="900" b="1" u="sng" dirty="0"/>
              <a:t>213K</a:t>
            </a:r>
            <a:r>
              <a:rPr lang="en-US" sz="900" b="1" dirty="0"/>
              <a:t> </a:t>
            </a:r>
            <a:r>
              <a:rPr lang="en-US" sz="900" dirty="0"/>
              <a:t>Views</a:t>
            </a:r>
          </a:p>
        </p:txBody>
      </p:sp>
      <p:pic>
        <p:nvPicPr>
          <p:cNvPr id="24" name="Picture 23">
            <a:extLst>
              <a:ext uri="{FF2B5EF4-FFF2-40B4-BE49-F238E27FC236}">
                <a16:creationId xmlns:a16="http://schemas.microsoft.com/office/drawing/2014/main" id="{A0F0F89C-36E1-4B08-BBFE-5C2A49E9B010}"/>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479014" y="4198595"/>
            <a:ext cx="2073405" cy="1503090"/>
          </a:xfrm>
          <a:prstGeom prst="rect">
            <a:avLst/>
          </a:prstGeom>
          <a:ln>
            <a:solidFill>
              <a:schemeClr val="tx1"/>
            </a:solidFill>
          </a:ln>
        </p:spPr>
      </p:pic>
      <p:sp>
        <p:nvSpPr>
          <p:cNvPr id="25" name="Text Placeholder 4">
            <a:extLst>
              <a:ext uri="{FF2B5EF4-FFF2-40B4-BE49-F238E27FC236}">
                <a16:creationId xmlns:a16="http://schemas.microsoft.com/office/drawing/2014/main" id="{427494B4-67E7-4BB8-9130-0BC4163A7DB2}"/>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975168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2900"/>
            <a:ext cx="8805334" cy="695706"/>
          </a:xfrm>
        </p:spPr>
        <p:txBody>
          <a:bodyPr/>
          <a:lstStyle/>
          <a:p>
            <a:r>
              <a:rPr lang="en-US" dirty="0"/>
              <a:t>Beyond Fan-Made Trailers &amp; Video Parodies, The Internet Also Loves To Repurpose Movie Content As Memes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86852" y="3215191"/>
            <a:ext cx="1315018" cy="1064732"/>
          </a:xfrm>
          <a:prstGeom prst="rect">
            <a:avLst/>
          </a:prstGeom>
          <a:ln>
            <a:solidFill>
              <a:schemeClr val="tx1"/>
            </a:solidFill>
          </a:ln>
        </p:spPr>
      </p:pic>
      <p:pic>
        <p:nvPicPr>
          <p:cNvPr id="1028" name="Picture 4" descr="Related ima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73831" y="4735743"/>
            <a:ext cx="1547829" cy="11399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img.memecdn.com/movie-trailers-2014-2015_o_4216537.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89028" y="3236516"/>
            <a:ext cx="1307058" cy="8267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i0.kym-cdn.com/entries/icons/original/000/000/143/493654d6ef.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71694" y="2362603"/>
            <a:ext cx="1515891" cy="85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i0.kym-cdn.com/entries/icons/mobile/000/005/378/worldburn-top.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884491" y="2436169"/>
            <a:ext cx="1550452" cy="854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That escalated quickly"/>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283241" y="4160131"/>
            <a:ext cx="1493027" cy="779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299642" y="5015283"/>
            <a:ext cx="1499376" cy="869727"/>
          </a:xfrm>
          <a:prstGeom prst="rect">
            <a:avLst/>
          </a:prstGeom>
          <a:ln>
            <a:solidFill>
              <a:schemeClr val="tx1"/>
            </a:solidFill>
          </a:ln>
        </p:spPr>
      </p:pic>
      <p:pic>
        <p:nvPicPr>
          <p:cNvPr id="1038" name="Picture 14" descr="https://www.memecreator.org/static/images/memes/3796535.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51113" y="4304665"/>
            <a:ext cx="1179140" cy="862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s://i.imgflip.com/qwt3f.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651113" y="2477345"/>
            <a:ext cx="1181469" cy="7876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mage result for movie based memes"/>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889027" y="4940071"/>
            <a:ext cx="1307057" cy="9480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Related image"/>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486852" y="5194492"/>
            <a:ext cx="1336983" cy="6905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8" name="Picture 24" descr="http://i0.kym-cdn.com/photos/images/newsfeed/000/350/760/89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92486" y="3331071"/>
            <a:ext cx="1542457" cy="1366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b="-999"/>
          <a:stretch/>
        </p:blipFill>
        <p:spPr>
          <a:xfrm>
            <a:off x="4496879" y="2346947"/>
            <a:ext cx="1304989" cy="821545"/>
          </a:xfrm>
          <a:prstGeom prst="rect">
            <a:avLst/>
          </a:prstGeom>
          <a:ln>
            <a:solidFill>
              <a:schemeClr val="tx1"/>
            </a:solidFill>
          </a:ln>
        </p:spPr>
      </p:pic>
      <p:pic>
        <p:nvPicPr>
          <p:cNvPr id="8" name="Picture 7"/>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320660" y="2512729"/>
            <a:ext cx="1243295" cy="702462"/>
          </a:xfrm>
          <a:prstGeom prst="rect">
            <a:avLst/>
          </a:prstGeom>
          <a:ln>
            <a:solidFill>
              <a:schemeClr val="tx1"/>
            </a:solidFill>
          </a:ln>
        </p:spPr>
      </p:pic>
      <p:pic>
        <p:nvPicPr>
          <p:cNvPr id="1050" name="Picture 26" descr="http://i0.kym-cdn.com/entries/icons/original/000/000/157/itsatrap.jpg"/>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5889027" y="4127547"/>
            <a:ext cx="1307057" cy="734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52" name="Picture 28" descr="http://s2.quickmeme.com/img/a0/a001f8f481a6592311fc204e2d3fe5f7c45b833f2ed5a4ee9cc554fda9d04f5d.jpg"/>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651113" y="5225024"/>
            <a:ext cx="1174394" cy="6459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54" name="Picture 30" descr="http://i0.kym-cdn.com/photos/images/newsfeed/000/259/740/058.jpg"/>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1651113" y="3309692"/>
            <a:ext cx="1174394" cy="947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56" name="Picture 32" descr="http://i1.kym-cdn.com/photos/images/newsfeed/000/559/869/687.jpg"/>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7299642" y="3278538"/>
            <a:ext cx="1476626" cy="8063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58" name="Picture 34" descr="https://i.imgflip.com/pizk3.jpg"/>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4478522" y="4347790"/>
            <a:ext cx="1345313" cy="802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60" name="Picture 36" descr="http://s2.quickmeme.com/img/86/86beec7bfb210234a0c998cc329e48cb40ec6527972158ae630eff6aa089419b.jpg"/>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319511" y="4591794"/>
            <a:ext cx="1266410" cy="12792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319511" y="1422301"/>
            <a:ext cx="1248028" cy="1044111"/>
          </a:xfrm>
          <a:prstGeom prst="rect">
            <a:avLst/>
          </a:prstGeom>
          <a:ln>
            <a:solidFill>
              <a:schemeClr val="tx1"/>
            </a:solidFill>
          </a:ln>
        </p:spPr>
      </p:pic>
      <p:pic>
        <p:nvPicPr>
          <p:cNvPr id="9" name="Picture 8"/>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643146" y="1426937"/>
            <a:ext cx="1166890" cy="1009232"/>
          </a:xfrm>
          <a:prstGeom prst="rect">
            <a:avLst/>
          </a:prstGeom>
          <a:ln>
            <a:solidFill>
              <a:schemeClr val="tx1"/>
            </a:solidFill>
          </a:ln>
        </p:spPr>
      </p:pic>
      <p:pic>
        <p:nvPicPr>
          <p:cNvPr id="10" name="Picture 9"/>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5881068" y="2362604"/>
            <a:ext cx="1315019" cy="809626"/>
          </a:xfrm>
          <a:prstGeom prst="rect">
            <a:avLst/>
          </a:prstGeom>
          <a:ln>
            <a:solidFill>
              <a:schemeClr val="tx1"/>
            </a:solidFill>
          </a:ln>
        </p:spPr>
      </p:pic>
      <p:pic>
        <p:nvPicPr>
          <p:cNvPr id="11" name="Picture 10"/>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319511" y="3281271"/>
            <a:ext cx="1244444" cy="1244444"/>
          </a:xfrm>
          <a:prstGeom prst="rect">
            <a:avLst/>
          </a:prstGeom>
          <a:ln>
            <a:solidFill>
              <a:schemeClr val="tx1"/>
            </a:solidFill>
          </a:ln>
        </p:spPr>
      </p:pic>
      <p:pic>
        <p:nvPicPr>
          <p:cNvPr id="12" name="Picture 11"/>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5889027" y="1422304"/>
            <a:ext cx="1307059" cy="906636"/>
          </a:xfrm>
          <a:prstGeom prst="rect">
            <a:avLst/>
          </a:prstGeom>
          <a:ln>
            <a:solidFill>
              <a:schemeClr val="tx1"/>
            </a:solidFill>
          </a:ln>
        </p:spPr>
      </p:pic>
      <p:pic>
        <p:nvPicPr>
          <p:cNvPr id="13" name="Picture 12"/>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4439543" y="1422303"/>
            <a:ext cx="1362325" cy="880350"/>
          </a:xfrm>
          <a:prstGeom prst="rect">
            <a:avLst/>
          </a:prstGeom>
          <a:ln>
            <a:solidFill>
              <a:schemeClr val="tx1"/>
            </a:solidFill>
          </a:ln>
        </p:spPr>
      </p:pic>
      <p:pic>
        <p:nvPicPr>
          <p:cNvPr id="14" name="Picture 13"/>
          <p:cNvPicPr>
            <a:picLocks noChangeAspect="1"/>
          </p:cNvPicPr>
          <p:nvPr/>
        </p:nvPicPr>
        <p:blipFill rotWithShape="1">
          <a:blip r:embed="rId28" cstate="screen">
            <a:extLst>
              <a:ext uri="{28A0092B-C50C-407E-A947-70E740481C1C}">
                <a14:useLocalDpi xmlns:a14="http://schemas.microsoft.com/office/drawing/2010/main" val="0"/>
              </a:ext>
            </a:extLst>
          </a:blip>
          <a:srcRect/>
          <a:stretch/>
        </p:blipFill>
        <p:spPr>
          <a:xfrm>
            <a:off x="7271694" y="1435698"/>
            <a:ext cx="1515891" cy="875181"/>
          </a:xfrm>
          <a:prstGeom prst="rect">
            <a:avLst/>
          </a:prstGeom>
          <a:ln>
            <a:solidFill>
              <a:schemeClr val="tx1"/>
            </a:solidFill>
          </a:ln>
        </p:spPr>
      </p:pic>
      <p:pic>
        <p:nvPicPr>
          <p:cNvPr id="15" name="Picture 14"/>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2897195" y="1422302"/>
            <a:ext cx="1466740" cy="965254"/>
          </a:xfrm>
          <a:prstGeom prst="rect">
            <a:avLst/>
          </a:prstGeom>
          <a:ln>
            <a:solidFill>
              <a:schemeClr val="tx1"/>
            </a:solidFill>
          </a:ln>
        </p:spPr>
      </p:pic>
      <p:sp>
        <p:nvSpPr>
          <p:cNvPr id="31" name="Text Placeholder 4">
            <a:extLst>
              <a:ext uri="{FF2B5EF4-FFF2-40B4-BE49-F238E27FC236}">
                <a16:creationId xmlns:a16="http://schemas.microsoft.com/office/drawing/2014/main" id="{8B472CE1-97F3-4A2C-8579-B9BEE9BF997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23312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CC4C-F427-4704-852A-F8B77C2E333A}"/>
              </a:ext>
            </a:extLst>
          </p:cNvPr>
          <p:cNvSpPr>
            <a:spLocks noGrp="1"/>
          </p:cNvSpPr>
          <p:nvPr>
            <p:ph type="ctrTitle"/>
          </p:nvPr>
        </p:nvSpPr>
        <p:spPr>
          <a:xfrm>
            <a:off x="161636" y="448783"/>
            <a:ext cx="8805334" cy="501131"/>
          </a:xfrm>
        </p:spPr>
        <p:txBody>
          <a:bodyPr/>
          <a:lstStyle/>
          <a:p>
            <a:r>
              <a:rPr lang="en-US" dirty="0">
                <a:solidFill>
                  <a:schemeClr val="tx1"/>
                </a:solidFill>
              </a:rPr>
              <a:t>Before We Dive Into The Report, It’s Pop Quiz Time!</a:t>
            </a:r>
            <a:endParaRPr lang="en-US" i="1" dirty="0">
              <a:solidFill>
                <a:schemeClr val="tx1"/>
              </a:solidFill>
            </a:endParaRPr>
          </a:p>
        </p:txBody>
      </p:sp>
      <p:sp>
        <p:nvSpPr>
          <p:cNvPr id="4" name="Text Placeholder 2">
            <a:extLst>
              <a:ext uri="{FF2B5EF4-FFF2-40B4-BE49-F238E27FC236}">
                <a16:creationId xmlns:a16="http://schemas.microsoft.com/office/drawing/2014/main" id="{6BFEB0E8-3E99-4026-BA1A-426B22551DAB}"/>
              </a:ext>
            </a:extLst>
          </p:cNvPr>
          <p:cNvSpPr>
            <a:spLocks noGrp="1"/>
          </p:cNvSpPr>
          <p:nvPr>
            <p:ph type="body" sz="quarter" idx="13"/>
          </p:nvPr>
        </p:nvSpPr>
        <p:spPr>
          <a:xfrm>
            <a:off x="152305" y="1170062"/>
            <a:ext cx="8851733" cy="427922"/>
          </a:xfrm>
        </p:spPr>
        <p:txBody>
          <a:bodyPr/>
          <a:lstStyle/>
          <a:p>
            <a:r>
              <a:rPr lang="en-US" sz="1400" b="1" dirty="0"/>
              <a:t>Do you think you can answer these questions correctly?  Don’t worry, all the information you need is provided in the previously released </a:t>
            </a:r>
            <a:r>
              <a:rPr lang="en-US" sz="1400" b="1" dirty="0">
                <a:hlinkClick r:id="rId2"/>
              </a:rPr>
              <a:t>Part I</a:t>
            </a:r>
            <a:r>
              <a:rPr lang="en-US" sz="1400" b="1" dirty="0"/>
              <a:t> and the following pages of Part II of this report series.</a:t>
            </a:r>
          </a:p>
        </p:txBody>
      </p:sp>
      <p:sp>
        <p:nvSpPr>
          <p:cNvPr id="5" name="Text Placeholder 2">
            <a:extLst>
              <a:ext uri="{FF2B5EF4-FFF2-40B4-BE49-F238E27FC236}">
                <a16:creationId xmlns:a16="http://schemas.microsoft.com/office/drawing/2014/main" id="{A3FBBF64-2ED4-41DE-9148-F3583DC704EF}"/>
              </a:ext>
            </a:extLst>
          </p:cNvPr>
          <p:cNvSpPr txBox="1">
            <a:spLocks/>
          </p:cNvSpPr>
          <p:nvPr/>
        </p:nvSpPr>
        <p:spPr>
          <a:xfrm>
            <a:off x="514904" y="1838719"/>
            <a:ext cx="8490609"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What % of people visit a dining venue before or after going to the movies?__________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people in the U.S. visit a movie-focused website or app each month?__________________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film soundtracks have reached the top five on the Billboard 200 chart over the last five years?_______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What movie became the highest-grossing horror</a:t>
            </a:r>
            <a:r>
              <a:rPr lang="en-US" sz="1200" b="1" dirty="0"/>
              <a:t> movie of all time in 2017</a:t>
            </a:r>
            <a:r>
              <a:rPr kumimoji="0" lang="en-US" sz="1200" b="1" i="0" u="none" strike="noStrike" kern="1200" cap="none" spc="0" normalizeH="0" baseline="0" noProof="0" dirty="0">
                <a:ln>
                  <a:noFill/>
                </a:ln>
                <a:effectLst/>
                <a:uLnTx/>
                <a:uFillTx/>
                <a:latin typeface="Trebuchet MS"/>
                <a:ea typeface="+mn-ea"/>
              </a:rPr>
              <a:t>?______________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In 2016, what baby name, inspired by a movie villain, saw the largest spike in popularity from the previous year?________________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By what percentage did tourism to Norway increase after the theatrical release of </a:t>
            </a:r>
            <a:r>
              <a:rPr kumimoji="0" lang="en-US" sz="1200" b="1" i="1" u="none" strike="noStrike" kern="1200" cap="none" spc="0" normalizeH="0" baseline="0" noProof="0" dirty="0">
                <a:ln>
                  <a:noFill/>
                </a:ln>
                <a:effectLst/>
                <a:uLnTx/>
                <a:uFillTx/>
                <a:latin typeface="Trebuchet MS"/>
                <a:ea typeface="+mn-ea"/>
              </a:rPr>
              <a:t>Frozen</a:t>
            </a:r>
            <a:r>
              <a:rPr kumimoji="0" lang="en-US" sz="1200" b="1" i="0" u="none" strike="noStrike" kern="1200" cap="none" spc="0" normalizeH="0" baseline="0" noProof="0" dirty="0">
                <a:ln>
                  <a:noFill/>
                </a:ln>
                <a:effectLst/>
                <a:uLnTx/>
                <a:uFillTx/>
                <a:latin typeface="Trebuchet MS"/>
                <a:ea typeface="+mn-ea"/>
              </a:rPr>
              <a:t>?____________ </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Between 2015-2016, how many U.S. states hosted a movie production shoot?_________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much did someone pay at an auction in 2017 for Star Lord’s “hero” helmet from</a:t>
            </a:r>
            <a:r>
              <a:rPr lang="en-US" sz="1200" b="1" dirty="0"/>
              <a:t> </a:t>
            </a:r>
            <a:r>
              <a:rPr lang="en-US" sz="1200" b="1" i="1" dirty="0"/>
              <a:t>Guardians of the Galaxy</a:t>
            </a:r>
            <a:r>
              <a:rPr kumimoji="0" lang="en-US" sz="1200" b="1" i="0" u="none" strike="noStrike" kern="1200" cap="none" spc="0" normalizeH="0" baseline="0" noProof="0" dirty="0">
                <a:ln>
                  <a:noFill/>
                </a:ln>
                <a:effectLst/>
                <a:uLnTx/>
                <a:uFillTx/>
                <a:latin typeface="Trebuchet MS"/>
                <a:ea typeface="+mn-ea"/>
              </a:rPr>
              <a:t>?___________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fan fiction stories based on movies are currently posted on fanfiction.net website?______________</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rPr>
              <a:t>To the closest billion, how much money did licensed goods based on movies and other entertainment properties generate in 2016 global retail sales?______________</a:t>
            </a:r>
            <a:endParaRPr lang="en-US" sz="700" b="1" dirty="0"/>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1200" b="1" i="0" u="none" strike="noStrike" kern="1200" cap="none" spc="0" normalizeH="0" baseline="0" noProof="0" dirty="0">
              <a:ln>
                <a:noFill/>
              </a:ln>
              <a:effectLst/>
              <a:uLnTx/>
              <a:uFillTx/>
              <a:latin typeface="Trebuchet MS"/>
              <a:ea typeface="+mn-ea"/>
            </a:endParaRPr>
          </a:p>
        </p:txBody>
      </p:sp>
      <p:sp>
        <p:nvSpPr>
          <p:cNvPr id="6" name="Text Placeholder 4">
            <a:extLst>
              <a:ext uri="{FF2B5EF4-FFF2-40B4-BE49-F238E27FC236}">
                <a16:creationId xmlns:a16="http://schemas.microsoft.com/office/drawing/2014/main" id="{A55F1D84-BF84-4D7D-A5A0-B898BA26A61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171755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On Any Given Weekend, Social Media Is Filled With People Commenting About The Latest Theatrical Movie Releases</a:t>
            </a:r>
          </a:p>
        </p:txBody>
      </p:sp>
      <p:sp>
        <p:nvSpPr>
          <p:cNvPr id="12" name="Text Placeholder 11">
            <a:extLst>
              <a:ext uri="{FF2B5EF4-FFF2-40B4-BE49-F238E27FC236}">
                <a16:creationId xmlns:a16="http://schemas.microsoft.com/office/drawing/2014/main" id="{84CB6C4D-0770-477C-A975-8C02D4140256}"/>
              </a:ext>
            </a:extLst>
          </p:cNvPr>
          <p:cNvSpPr>
            <a:spLocks noGrp="1"/>
          </p:cNvSpPr>
          <p:nvPr>
            <p:ph type="body" sz="quarter" idx="14"/>
          </p:nvPr>
        </p:nvSpPr>
        <p:spPr/>
        <p:txBody>
          <a:bodyPr/>
          <a:lstStyle/>
          <a:p>
            <a:r>
              <a:rPr lang="en-US" sz="800" dirty="0"/>
              <a:t>Source: Twitter</a:t>
            </a:r>
          </a:p>
        </p:txBody>
      </p:sp>
      <p:sp>
        <p:nvSpPr>
          <p:cNvPr id="4" name="TextBox 3">
            <a:extLst>
              <a:ext uri="{FF2B5EF4-FFF2-40B4-BE49-F238E27FC236}">
                <a16:creationId xmlns:a16="http://schemas.microsoft.com/office/drawing/2014/main" id="{9B1ABA66-02A3-4608-A1D6-1374741C153E}"/>
              </a:ext>
            </a:extLst>
          </p:cNvPr>
          <p:cNvSpPr txBox="1"/>
          <p:nvPr/>
        </p:nvSpPr>
        <p:spPr>
          <a:xfrm>
            <a:off x="169333" y="1370396"/>
            <a:ext cx="8805334" cy="307777"/>
          </a:xfrm>
          <a:prstGeom prst="rect">
            <a:avLst/>
          </a:prstGeom>
          <a:noFill/>
        </p:spPr>
        <p:txBody>
          <a:bodyPr wrap="square" rtlCol="0">
            <a:spAutoFit/>
          </a:bodyPr>
          <a:lstStyle/>
          <a:p>
            <a:pPr algn="ctr"/>
            <a:r>
              <a:rPr lang="en-US" sz="1400" dirty="0"/>
              <a:t>A sample of tweets on Twitter on the release weekend of “The Last Jedi” in December 2017…</a:t>
            </a:r>
          </a:p>
        </p:txBody>
      </p:sp>
      <p:pic>
        <p:nvPicPr>
          <p:cNvPr id="3" name="Picture 2">
            <a:extLst>
              <a:ext uri="{FF2B5EF4-FFF2-40B4-BE49-F238E27FC236}">
                <a16:creationId xmlns:a16="http://schemas.microsoft.com/office/drawing/2014/main" id="{36B69798-AF33-4BE0-8566-6DC340C7213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1734" y="1824032"/>
            <a:ext cx="2616775" cy="481863"/>
          </a:xfrm>
          <a:prstGeom prst="rect">
            <a:avLst/>
          </a:prstGeom>
          <a:ln>
            <a:solidFill>
              <a:schemeClr val="tx1"/>
            </a:solidFill>
          </a:ln>
        </p:spPr>
      </p:pic>
      <p:pic>
        <p:nvPicPr>
          <p:cNvPr id="5" name="Picture 4">
            <a:extLst>
              <a:ext uri="{FF2B5EF4-FFF2-40B4-BE49-F238E27FC236}">
                <a16:creationId xmlns:a16="http://schemas.microsoft.com/office/drawing/2014/main" id="{C76445AB-3238-4E0A-AFB2-90D1E83C8CD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03035" y="1813969"/>
            <a:ext cx="2969292" cy="357492"/>
          </a:xfrm>
          <a:prstGeom prst="rect">
            <a:avLst/>
          </a:prstGeom>
          <a:ln>
            <a:solidFill>
              <a:schemeClr val="tx1"/>
            </a:solidFill>
          </a:ln>
        </p:spPr>
      </p:pic>
      <p:pic>
        <p:nvPicPr>
          <p:cNvPr id="6" name="Picture 5">
            <a:extLst>
              <a:ext uri="{FF2B5EF4-FFF2-40B4-BE49-F238E27FC236}">
                <a16:creationId xmlns:a16="http://schemas.microsoft.com/office/drawing/2014/main" id="{FF95541A-81C6-4E64-A668-FF08BE1842F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36200" y="2277678"/>
            <a:ext cx="2969293" cy="411969"/>
          </a:xfrm>
          <a:prstGeom prst="rect">
            <a:avLst/>
          </a:prstGeom>
          <a:ln>
            <a:solidFill>
              <a:schemeClr val="tx1"/>
            </a:solidFill>
          </a:ln>
        </p:spPr>
      </p:pic>
      <p:pic>
        <p:nvPicPr>
          <p:cNvPr id="7" name="Picture 6">
            <a:extLst>
              <a:ext uri="{FF2B5EF4-FFF2-40B4-BE49-F238E27FC236}">
                <a16:creationId xmlns:a16="http://schemas.microsoft.com/office/drawing/2014/main" id="{C6EFF3B4-5984-4ACC-B104-925759A8AC9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21734" y="2417422"/>
            <a:ext cx="2808385" cy="331183"/>
          </a:xfrm>
          <a:prstGeom prst="rect">
            <a:avLst/>
          </a:prstGeom>
          <a:ln>
            <a:solidFill>
              <a:schemeClr val="tx1"/>
            </a:solidFill>
          </a:ln>
        </p:spPr>
      </p:pic>
      <p:pic>
        <p:nvPicPr>
          <p:cNvPr id="8" name="Picture 7">
            <a:extLst>
              <a:ext uri="{FF2B5EF4-FFF2-40B4-BE49-F238E27FC236}">
                <a16:creationId xmlns:a16="http://schemas.microsoft.com/office/drawing/2014/main" id="{E1AFDEE7-494A-47DB-8D14-1D6B3919BCD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45534" y="2860132"/>
            <a:ext cx="2808386" cy="389645"/>
          </a:xfrm>
          <a:prstGeom prst="rect">
            <a:avLst/>
          </a:prstGeom>
          <a:ln>
            <a:solidFill>
              <a:schemeClr val="tx1"/>
            </a:solidFill>
          </a:ln>
        </p:spPr>
      </p:pic>
      <p:pic>
        <p:nvPicPr>
          <p:cNvPr id="9" name="Picture 8">
            <a:extLst>
              <a:ext uri="{FF2B5EF4-FFF2-40B4-BE49-F238E27FC236}">
                <a16:creationId xmlns:a16="http://schemas.microsoft.com/office/drawing/2014/main" id="{1C7BEDA2-51FA-4CEC-9EF0-86D3523CD1E2}"/>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195198" y="2823615"/>
            <a:ext cx="2689136" cy="440042"/>
          </a:xfrm>
          <a:prstGeom prst="rect">
            <a:avLst/>
          </a:prstGeom>
          <a:ln>
            <a:solidFill>
              <a:schemeClr val="tx1"/>
            </a:solidFill>
          </a:ln>
        </p:spPr>
      </p:pic>
      <p:sp>
        <p:nvSpPr>
          <p:cNvPr id="11" name="TextBox 10">
            <a:extLst>
              <a:ext uri="{FF2B5EF4-FFF2-40B4-BE49-F238E27FC236}">
                <a16:creationId xmlns:a16="http://schemas.microsoft.com/office/drawing/2014/main" id="{E7400BAA-4A5A-4F6A-83B9-CAAC88D1E96B}"/>
              </a:ext>
            </a:extLst>
          </p:cNvPr>
          <p:cNvSpPr txBox="1"/>
          <p:nvPr/>
        </p:nvSpPr>
        <p:spPr>
          <a:xfrm>
            <a:off x="179686" y="3401067"/>
            <a:ext cx="8805334" cy="307777"/>
          </a:xfrm>
          <a:prstGeom prst="rect">
            <a:avLst/>
          </a:prstGeom>
          <a:noFill/>
        </p:spPr>
        <p:txBody>
          <a:bodyPr wrap="square" rtlCol="0">
            <a:spAutoFit/>
          </a:bodyPr>
          <a:lstStyle/>
          <a:p>
            <a:pPr algn="ctr"/>
            <a:r>
              <a:rPr lang="en-US" sz="1400" dirty="0"/>
              <a:t>…but even on “Star Wars” weekend, people were talking about plenty of other movies too</a:t>
            </a:r>
          </a:p>
        </p:txBody>
      </p:sp>
      <p:pic>
        <p:nvPicPr>
          <p:cNvPr id="10" name="Picture 9">
            <a:extLst>
              <a:ext uri="{FF2B5EF4-FFF2-40B4-BE49-F238E27FC236}">
                <a16:creationId xmlns:a16="http://schemas.microsoft.com/office/drawing/2014/main" id="{EDFD49AC-4F29-41EA-8438-F4253CC23F97}"/>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08534" y="1813969"/>
            <a:ext cx="2655984" cy="357491"/>
          </a:xfrm>
          <a:prstGeom prst="rect">
            <a:avLst/>
          </a:prstGeom>
          <a:ln>
            <a:solidFill>
              <a:schemeClr val="tx1"/>
            </a:solidFill>
          </a:ln>
        </p:spPr>
      </p:pic>
      <p:pic>
        <p:nvPicPr>
          <p:cNvPr id="13" name="Picture 12">
            <a:extLst>
              <a:ext uri="{FF2B5EF4-FFF2-40B4-BE49-F238E27FC236}">
                <a16:creationId xmlns:a16="http://schemas.microsoft.com/office/drawing/2014/main" id="{C2AD51A0-D1D5-4762-ADBA-F5AED40E970C}"/>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311575" y="2264963"/>
            <a:ext cx="2552944" cy="448987"/>
          </a:xfrm>
          <a:prstGeom prst="rect">
            <a:avLst/>
          </a:prstGeom>
          <a:ln>
            <a:solidFill>
              <a:schemeClr val="tx1"/>
            </a:solidFill>
          </a:ln>
        </p:spPr>
      </p:pic>
      <p:pic>
        <p:nvPicPr>
          <p:cNvPr id="14" name="Picture 13">
            <a:extLst>
              <a:ext uri="{FF2B5EF4-FFF2-40B4-BE49-F238E27FC236}">
                <a16:creationId xmlns:a16="http://schemas.microsoft.com/office/drawing/2014/main" id="{BC38148F-7AC8-44D9-B9BA-35D79177A661}"/>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025612" y="2832075"/>
            <a:ext cx="2872854" cy="430999"/>
          </a:xfrm>
          <a:prstGeom prst="rect">
            <a:avLst/>
          </a:prstGeom>
          <a:ln>
            <a:solidFill>
              <a:schemeClr val="tx1"/>
            </a:solidFill>
          </a:ln>
        </p:spPr>
      </p:pic>
      <p:pic>
        <p:nvPicPr>
          <p:cNvPr id="18" name="Picture 17">
            <a:extLst>
              <a:ext uri="{FF2B5EF4-FFF2-40B4-BE49-F238E27FC236}">
                <a16:creationId xmlns:a16="http://schemas.microsoft.com/office/drawing/2014/main" id="{24976A5D-00B6-4898-B443-1BD9F545A91C}"/>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2383543" y="5454716"/>
            <a:ext cx="3470008" cy="445634"/>
          </a:xfrm>
          <a:prstGeom prst="rect">
            <a:avLst/>
          </a:prstGeom>
          <a:ln>
            <a:solidFill>
              <a:schemeClr val="tx1"/>
            </a:solidFill>
          </a:ln>
        </p:spPr>
      </p:pic>
      <p:pic>
        <p:nvPicPr>
          <p:cNvPr id="19" name="Picture 18">
            <a:extLst>
              <a:ext uri="{FF2B5EF4-FFF2-40B4-BE49-F238E27FC236}">
                <a16:creationId xmlns:a16="http://schemas.microsoft.com/office/drawing/2014/main" id="{6ACEBFCC-5B40-42F8-917D-E4FB0F328575}"/>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245534" y="3812355"/>
            <a:ext cx="3166624" cy="418912"/>
          </a:xfrm>
          <a:prstGeom prst="rect">
            <a:avLst/>
          </a:prstGeom>
          <a:ln>
            <a:solidFill>
              <a:schemeClr val="tx1"/>
            </a:solidFill>
          </a:ln>
        </p:spPr>
      </p:pic>
      <p:pic>
        <p:nvPicPr>
          <p:cNvPr id="20" name="Picture 19">
            <a:extLst>
              <a:ext uri="{FF2B5EF4-FFF2-40B4-BE49-F238E27FC236}">
                <a16:creationId xmlns:a16="http://schemas.microsoft.com/office/drawing/2014/main" id="{3E0C73F7-8576-4DF8-9926-DF8BD79FCE6E}"/>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2459886" y="4316335"/>
            <a:ext cx="3166625" cy="418912"/>
          </a:xfrm>
          <a:prstGeom prst="rect">
            <a:avLst/>
          </a:prstGeom>
          <a:ln>
            <a:solidFill>
              <a:schemeClr val="tx1"/>
            </a:solidFill>
          </a:ln>
        </p:spPr>
      </p:pic>
      <p:pic>
        <p:nvPicPr>
          <p:cNvPr id="21" name="Picture 20">
            <a:extLst>
              <a:ext uri="{FF2B5EF4-FFF2-40B4-BE49-F238E27FC236}">
                <a16:creationId xmlns:a16="http://schemas.microsoft.com/office/drawing/2014/main" id="{B947D082-FB4D-45F6-83FF-8FC6BD70BFE8}"/>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5844244" y="4756518"/>
            <a:ext cx="2521020" cy="337901"/>
          </a:xfrm>
          <a:prstGeom prst="rect">
            <a:avLst/>
          </a:prstGeom>
          <a:ln>
            <a:solidFill>
              <a:schemeClr val="tx1"/>
            </a:solidFill>
          </a:ln>
        </p:spPr>
      </p:pic>
      <p:pic>
        <p:nvPicPr>
          <p:cNvPr id="22" name="Picture 21">
            <a:extLst>
              <a:ext uri="{FF2B5EF4-FFF2-40B4-BE49-F238E27FC236}">
                <a16:creationId xmlns:a16="http://schemas.microsoft.com/office/drawing/2014/main" id="{CCEEB3B7-F906-435E-8FDC-DC53D9189D2E}"/>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3453011" y="3884234"/>
            <a:ext cx="2833406" cy="302344"/>
          </a:xfrm>
          <a:prstGeom prst="rect">
            <a:avLst/>
          </a:prstGeom>
          <a:ln>
            <a:solidFill>
              <a:schemeClr val="tx1"/>
            </a:solidFill>
          </a:ln>
        </p:spPr>
      </p:pic>
      <p:pic>
        <p:nvPicPr>
          <p:cNvPr id="23" name="Picture 22">
            <a:extLst>
              <a:ext uri="{FF2B5EF4-FFF2-40B4-BE49-F238E27FC236}">
                <a16:creationId xmlns:a16="http://schemas.microsoft.com/office/drawing/2014/main" id="{313E6F33-ED46-4937-8BF2-2810D5934E8C}"/>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5778201" y="4255958"/>
            <a:ext cx="2902618" cy="378277"/>
          </a:xfrm>
          <a:prstGeom prst="rect">
            <a:avLst/>
          </a:prstGeom>
          <a:ln>
            <a:solidFill>
              <a:schemeClr val="tx1"/>
            </a:solidFill>
          </a:ln>
        </p:spPr>
      </p:pic>
      <p:pic>
        <p:nvPicPr>
          <p:cNvPr id="24" name="Picture 23">
            <a:extLst>
              <a:ext uri="{FF2B5EF4-FFF2-40B4-BE49-F238E27FC236}">
                <a16:creationId xmlns:a16="http://schemas.microsoft.com/office/drawing/2014/main" id="{21BAE90A-48AE-43B2-85C4-14BFF7B7154C}"/>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2382134" y="4840687"/>
            <a:ext cx="3322128" cy="474775"/>
          </a:xfrm>
          <a:prstGeom prst="rect">
            <a:avLst/>
          </a:prstGeom>
          <a:ln>
            <a:solidFill>
              <a:schemeClr val="tx1"/>
            </a:solidFill>
          </a:ln>
        </p:spPr>
      </p:pic>
      <p:pic>
        <p:nvPicPr>
          <p:cNvPr id="25" name="Picture 24">
            <a:extLst>
              <a:ext uri="{FF2B5EF4-FFF2-40B4-BE49-F238E27FC236}">
                <a16:creationId xmlns:a16="http://schemas.microsoft.com/office/drawing/2014/main" id="{4B2E6F06-687D-4074-9B16-D92BE2EBF22E}"/>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245534" y="4270091"/>
            <a:ext cx="2062662" cy="1761774"/>
          </a:xfrm>
          <a:prstGeom prst="rect">
            <a:avLst/>
          </a:prstGeom>
          <a:ln>
            <a:solidFill>
              <a:schemeClr val="tx1"/>
            </a:solidFill>
          </a:ln>
        </p:spPr>
      </p:pic>
      <p:pic>
        <p:nvPicPr>
          <p:cNvPr id="26" name="Picture 25">
            <a:extLst>
              <a:ext uri="{FF2B5EF4-FFF2-40B4-BE49-F238E27FC236}">
                <a16:creationId xmlns:a16="http://schemas.microsoft.com/office/drawing/2014/main" id="{64E45C51-9D9A-4633-858F-3365C4ABEB24}"/>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a:stretch/>
        </p:blipFill>
        <p:spPr>
          <a:xfrm>
            <a:off x="6347462" y="3831484"/>
            <a:ext cx="2551004" cy="307777"/>
          </a:xfrm>
          <a:prstGeom prst="rect">
            <a:avLst/>
          </a:prstGeom>
          <a:ln>
            <a:solidFill>
              <a:schemeClr val="tx1"/>
            </a:solidFill>
          </a:ln>
        </p:spPr>
      </p:pic>
      <p:pic>
        <p:nvPicPr>
          <p:cNvPr id="28" name="Picture 27">
            <a:extLst>
              <a:ext uri="{FF2B5EF4-FFF2-40B4-BE49-F238E27FC236}">
                <a16:creationId xmlns:a16="http://schemas.microsoft.com/office/drawing/2014/main" id="{3E793EA3-860A-4CC9-A924-7BCC5BEA0CF4}"/>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a:stretch/>
        </p:blipFill>
        <p:spPr>
          <a:xfrm>
            <a:off x="5926082" y="5180261"/>
            <a:ext cx="2779527" cy="368571"/>
          </a:xfrm>
          <a:prstGeom prst="rect">
            <a:avLst/>
          </a:prstGeom>
          <a:ln>
            <a:solidFill>
              <a:schemeClr val="tx1"/>
            </a:solidFill>
          </a:ln>
        </p:spPr>
      </p:pic>
      <p:pic>
        <p:nvPicPr>
          <p:cNvPr id="29" name="Picture 28">
            <a:extLst>
              <a:ext uri="{FF2B5EF4-FFF2-40B4-BE49-F238E27FC236}">
                <a16:creationId xmlns:a16="http://schemas.microsoft.com/office/drawing/2014/main" id="{02137DB5-7BD4-41AF-9EB6-BF1D72196BB4}"/>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6025612" y="5634674"/>
            <a:ext cx="2550218" cy="368571"/>
          </a:xfrm>
          <a:prstGeom prst="rect">
            <a:avLst/>
          </a:prstGeom>
          <a:ln>
            <a:solidFill>
              <a:schemeClr val="tx1"/>
            </a:solidFill>
          </a:ln>
        </p:spPr>
      </p:pic>
      <p:sp>
        <p:nvSpPr>
          <p:cNvPr id="27" name="Text Placeholder 4">
            <a:extLst>
              <a:ext uri="{FF2B5EF4-FFF2-40B4-BE49-F238E27FC236}">
                <a16:creationId xmlns:a16="http://schemas.microsoft.com/office/drawing/2014/main" id="{C51C8E97-B952-469D-94A9-F8CA6DBD86C5}"/>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03353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0C0F31D-5238-4DDB-B8AF-52069C4A29D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724077" y="3940796"/>
            <a:ext cx="3525240" cy="2025584"/>
          </a:xfrm>
          <a:prstGeom prst="rect">
            <a:avLst/>
          </a:prstGeom>
          <a:ln>
            <a:solidFill>
              <a:schemeClr val="tx1"/>
            </a:solidFill>
          </a:ln>
        </p:spPr>
      </p:pic>
      <p:pic>
        <p:nvPicPr>
          <p:cNvPr id="29" name="Picture 28">
            <a:extLst>
              <a:ext uri="{FF2B5EF4-FFF2-40B4-BE49-F238E27FC236}">
                <a16:creationId xmlns:a16="http://schemas.microsoft.com/office/drawing/2014/main" id="{BC6F304A-247E-43A6-B3F6-CA43C4595BF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93464" y="4999408"/>
            <a:ext cx="2580171" cy="822064"/>
          </a:xfrm>
          <a:prstGeom prst="rect">
            <a:avLst/>
          </a:prstGeom>
          <a:ln>
            <a:solidFill>
              <a:schemeClr val="tx1"/>
            </a:solidFill>
          </a:ln>
        </p:spPr>
      </p:pic>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161636" y="460182"/>
            <a:ext cx="8805334" cy="813361"/>
          </a:xfrm>
        </p:spPr>
        <p:txBody>
          <a:bodyPr/>
          <a:lstStyle/>
          <a:p>
            <a:r>
              <a:rPr lang="en-US" dirty="0"/>
              <a:t>Even Wild Fan Theories About Key Plot Points Posted On Platforms Like Reddit Can Go Viral</a:t>
            </a:r>
            <a:endParaRPr lang="en-US" i="1" dirty="0"/>
          </a:p>
        </p:txBody>
      </p:sp>
      <p:sp>
        <p:nvSpPr>
          <p:cNvPr id="20" name="Text Placeholder 3">
            <a:extLst>
              <a:ext uri="{FF2B5EF4-FFF2-40B4-BE49-F238E27FC236}">
                <a16:creationId xmlns:a16="http://schemas.microsoft.com/office/drawing/2014/main" id="{E2F2F4C6-6092-4516-88AD-E8B80AAF3DC1}"/>
              </a:ext>
            </a:extLst>
          </p:cNvPr>
          <p:cNvSpPr>
            <a:spLocks noGrp="1"/>
          </p:cNvSpPr>
          <p:nvPr>
            <p:ph type="body" sz="quarter" idx="14"/>
          </p:nvPr>
        </p:nvSpPr>
        <p:spPr>
          <a:xfrm>
            <a:off x="321734" y="6621463"/>
            <a:ext cx="5562600" cy="236537"/>
          </a:xfrm>
        </p:spPr>
        <p:txBody>
          <a:bodyPr/>
          <a:lstStyle/>
          <a:p>
            <a:r>
              <a:rPr lang="en-US" sz="800" dirty="0"/>
              <a:t>Source: Reddit.com as of 12/19/17</a:t>
            </a:r>
          </a:p>
        </p:txBody>
      </p:sp>
      <p:pic>
        <p:nvPicPr>
          <p:cNvPr id="21" name="Picture 20">
            <a:extLst>
              <a:ext uri="{FF2B5EF4-FFF2-40B4-BE49-F238E27FC236}">
                <a16:creationId xmlns:a16="http://schemas.microsoft.com/office/drawing/2014/main" id="{493059DD-44DB-40FE-8A58-6B4B0DB7E4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0694" y="1930779"/>
            <a:ext cx="1917336" cy="758687"/>
          </a:xfrm>
          <a:prstGeom prst="rect">
            <a:avLst/>
          </a:prstGeom>
          <a:ln>
            <a:solidFill>
              <a:schemeClr val="tx1"/>
            </a:solidFill>
          </a:ln>
        </p:spPr>
      </p:pic>
      <p:sp>
        <p:nvSpPr>
          <p:cNvPr id="23" name="TextBox 22">
            <a:extLst>
              <a:ext uri="{FF2B5EF4-FFF2-40B4-BE49-F238E27FC236}">
                <a16:creationId xmlns:a16="http://schemas.microsoft.com/office/drawing/2014/main" id="{889CCA3A-52EB-48C1-82AC-1C7EB24EC0A1}"/>
              </a:ext>
            </a:extLst>
          </p:cNvPr>
          <p:cNvSpPr txBox="1"/>
          <p:nvPr/>
        </p:nvSpPr>
        <p:spPr>
          <a:xfrm>
            <a:off x="224080" y="1357845"/>
            <a:ext cx="8742890" cy="523220"/>
          </a:xfrm>
          <a:prstGeom prst="rect">
            <a:avLst/>
          </a:prstGeom>
          <a:noFill/>
        </p:spPr>
        <p:txBody>
          <a:bodyPr wrap="square" rtlCol="0">
            <a:spAutoFit/>
          </a:bodyPr>
          <a:lstStyle/>
          <a:p>
            <a:pPr algn="ctr"/>
            <a:r>
              <a:rPr lang="en-US" sz="1400" dirty="0"/>
              <a:t>The “Fan Theories” subreddit is one of the major online sources to learn about fan theories about movies. Over </a:t>
            </a:r>
            <a:r>
              <a:rPr lang="en-US" sz="1400" b="1" dirty="0"/>
              <a:t>400,000</a:t>
            </a:r>
            <a:r>
              <a:rPr lang="en-US" sz="1400" dirty="0"/>
              <a:t> users subscribe to the subreddit, showing the great interest people have in film discussions.</a:t>
            </a:r>
          </a:p>
        </p:txBody>
      </p:sp>
      <p:pic>
        <p:nvPicPr>
          <p:cNvPr id="24" name="Picture 23">
            <a:extLst>
              <a:ext uri="{FF2B5EF4-FFF2-40B4-BE49-F238E27FC236}">
                <a16:creationId xmlns:a16="http://schemas.microsoft.com/office/drawing/2014/main" id="{3D9FEB9B-1F25-49EC-9BCE-BE12BAAA40F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85347" y="1930779"/>
            <a:ext cx="2429756" cy="1184330"/>
          </a:xfrm>
          <a:prstGeom prst="rect">
            <a:avLst/>
          </a:prstGeom>
          <a:ln>
            <a:solidFill>
              <a:schemeClr val="tx1"/>
            </a:solidFill>
          </a:ln>
        </p:spPr>
      </p:pic>
      <p:pic>
        <p:nvPicPr>
          <p:cNvPr id="3" name="Picture 2">
            <a:extLst>
              <a:ext uri="{FF2B5EF4-FFF2-40B4-BE49-F238E27FC236}">
                <a16:creationId xmlns:a16="http://schemas.microsoft.com/office/drawing/2014/main" id="{A59B73D7-01BC-418C-8F60-48E3C4ACD86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8507" y="1930780"/>
            <a:ext cx="2287822" cy="758686"/>
          </a:xfrm>
          <a:prstGeom prst="rect">
            <a:avLst/>
          </a:prstGeom>
          <a:ln>
            <a:solidFill>
              <a:schemeClr val="tx1"/>
            </a:solidFill>
          </a:ln>
        </p:spPr>
      </p:pic>
      <p:pic>
        <p:nvPicPr>
          <p:cNvPr id="6" name="Picture 5">
            <a:extLst>
              <a:ext uri="{FF2B5EF4-FFF2-40B4-BE49-F238E27FC236}">
                <a16:creationId xmlns:a16="http://schemas.microsoft.com/office/drawing/2014/main" id="{8233C6C5-98AD-4878-9E06-1C702DE2F249}"/>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35132" y="3480617"/>
            <a:ext cx="3684232" cy="1551736"/>
          </a:xfrm>
          <a:prstGeom prst="rect">
            <a:avLst/>
          </a:prstGeom>
          <a:ln>
            <a:solidFill>
              <a:schemeClr val="tx1"/>
            </a:solidFill>
          </a:ln>
        </p:spPr>
      </p:pic>
      <p:sp>
        <p:nvSpPr>
          <p:cNvPr id="25" name="Rectangle 24">
            <a:extLst>
              <a:ext uri="{FF2B5EF4-FFF2-40B4-BE49-F238E27FC236}">
                <a16:creationId xmlns:a16="http://schemas.microsoft.com/office/drawing/2014/main" id="{09FF3765-692D-4597-933A-394116F966E7}"/>
              </a:ext>
            </a:extLst>
          </p:cNvPr>
          <p:cNvSpPr/>
          <p:nvPr/>
        </p:nvSpPr>
        <p:spPr>
          <a:xfrm>
            <a:off x="152762" y="2842942"/>
            <a:ext cx="4314424" cy="646331"/>
          </a:xfrm>
          <a:prstGeom prst="rect">
            <a:avLst/>
          </a:prstGeom>
        </p:spPr>
        <p:txBody>
          <a:bodyPr wrap="square">
            <a:spAutoFit/>
          </a:bodyPr>
          <a:lstStyle/>
          <a:p>
            <a:pPr algn="ctr"/>
            <a:r>
              <a:rPr lang="en-US" sz="900" b="1" i="1" dirty="0"/>
              <a:t>Star Wars</a:t>
            </a:r>
            <a:r>
              <a:rPr lang="en-US" sz="900" b="1" dirty="0"/>
              <a:t> Fan Theory: “Jar Jar </a:t>
            </a:r>
            <a:r>
              <a:rPr lang="en-US" sz="900" b="1" dirty="0" err="1"/>
              <a:t>Binks</a:t>
            </a:r>
            <a:r>
              <a:rPr lang="en-US" sz="900" b="1" dirty="0"/>
              <a:t> Is </a:t>
            </a:r>
            <a:r>
              <a:rPr lang="en-US" sz="900" b="1" dirty="0" err="1"/>
              <a:t>Snoke</a:t>
            </a:r>
            <a:r>
              <a:rPr lang="en-US" sz="900" b="1" dirty="0"/>
              <a:t>” </a:t>
            </a:r>
          </a:p>
          <a:p>
            <a:pPr algn="ctr"/>
            <a:r>
              <a:rPr lang="en-US" sz="900" dirty="0"/>
              <a:t>Before </a:t>
            </a:r>
            <a:r>
              <a:rPr lang="en-US" sz="900" i="1" dirty="0"/>
              <a:t>The Force Awakens</a:t>
            </a:r>
            <a:r>
              <a:rPr lang="en-US" sz="900" dirty="0"/>
              <a:t> was a user detailed his theory on how the seemingly bumbling Jar </a:t>
            </a:r>
            <a:r>
              <a:rPr lang="en-US" sz="900" dirty="0" err="1"/>
              <a:t>Jar</a:t>
            </a:r>
            <a:r>
              <a:rPr lang="en-US" sz="900" dirty="0"/>
              <a:t> </a:t>
            </a:r>
            <a:r>
              <a:rPr lang="en-US" sz="900" dirty="0" err="1"/>
              <a:t>Binks</a:t>
            </a:r>
            <a:r>
              <a:rPr lang="en-US" sz="900" dirty="0"/>
              <a:t> was secretly an all-powerful </a:t>
            </a:r>
            <a:r>
              <a:rPr lang="en-US" sz="900" dirty="0" err="1"/>
              <a:t>Sith</a:t>
            </a:r>
            <a:r>
              <a:rPr lang="en-US" sz="900" dirty="0"/>
              <a:t> Lord. This theory spread across the internet and amassed millions if video views on YouTube.</a:t>
            </a:r>
          </a:p>
        </p:txBody>
      </p:sp>
      <p:pic>
        <p:nvPicPr>
          <p:cNvPr id="15" name="Picture 14">
            <a:extLst>
              <a:ext uri="{FF2B5EF4-FFF2-40B4-BE49-F238E27FC236}">
                <a16:creationId xmlns:a16="http://schemas.microsoft.com/office/drawing/2014/main" id="{D71C8FFE-1E61-4D30-A043-77DBA77D7E51}"/>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24080" y="5454584"/>
            <a:ext cx="3389132" cy="430887"/>
          </a:xfrm>
          <a:prstGeom prst="rect">
            <a:avLst/>
          </a:prstGeom>
          <a:ln>
            <a:solidFill>
              <a:schemeClr val="tx1"/>
            </a:solidFill>
          </a:ln>
        </p:spPr>
      </p:pic>
      <p:sp>
        <p:nvSpPr>
          <p:cNvPr id="27" name="Rectangle 26">
            <a:extLst>
              <a:ext uri="{FF2B5EF4-FFF2-40B4-BE49-F238E27FC236}">
                <a16:creationId xmlns:a16="http://schemas.microsoft.com/office/drawing/2014/main" id="{B1BC0122-70CA-4B35-953C-30C32B3BE13B}"/>
              </a:ext>
            </a:extLst>
          </p:cNvPr>
          <p:cNvSpPr/>
          <p:nvPr/>
        </p:nvSpPr>
        <p:spPr>
          <a:xfrm>
            <a:off x="224081" y="5085252"/>
            <a:ext cx="3389131" cy="369332"/>
          </a:xfrm>
          <a:prstGeom prst="rect">
            <a:avLst/>
          </a:prstGeom>
        </p:spPr>
        <p:txBody>
          <a:bodyPr wrap="square">
            <a:spAutoFit/>
          </a:bodyPr>
          <a:lstStyle/>
          <a:p>
            <a:pPr algn="ctr"/>
            <a:r>
              <a:rPr lang="en-US" sz="900" b="1" i="1" dirty="0"/>
              <a:t>Get Out</a:t>
            </a:r>
            <a:r>
              <a:rPr lang="en-US" sz="900" dirty="0"/>
              <a:t>’s Jordan Peele even took the time to address some fan theories from Reddit through a video</a:t>
            </a:r>
          </a:p>
        </p:txBody>
      </p:sp>
      <p:pic>
        <p:nvPicPr>
          <p:cNvPr id="19" name="Picture 18">
            <a:extLst>
              <a:ext uri="{FF2B5EF4-FFF2-40B4-BE49-F238E27FC236}">
                <a16:creationId xmlns:a16="http://schemas.microsoft.com/office/drawing/2014/main" id="{966CDC1B-3F58-4EEE-93CD-021EAF792B5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393464" y="3499165"/>
            <a:ext cx="2573506" cy="1500243"/>
          </a:xfrm>
          <a:prstGeom prst="rect">
            <a:avLst/>
          </a:prstGeom>
          <a:ln>
            <a:solidFill>
              <a:schemeClr val="tx1"/>
            </a:solidFill>
          </a:ln>
        </p:spPr>
      </p:pic>
      <p:sp>
        <p:nvSpPr>
          <p:cNvPr id="32" name="Rectangle 31">
            <a:extLst>
              <a:ext uri="{FF2B5EF4-FFF2-40B4-BE49-F238E27FC236}">
                <a16:creationId xmlns:a16="http://schemas.microsoft.com/office/drawing/2014/main" id="{F78EFF27-AC3F-4580-B7AC-6D921B828D45}"/>
              </a:ext>
            </a:extLst>
          </p:cNvPr>
          <p:cNvSpPr/>
          <p:nvPr/>
        </p:nvSpPr>
        <p:spPr>
          <a:xfrm>
            <a:off x="4362689" y="3499700"/>
            <a:ext cx="1816165" cy="369332"/>
          </a:xfrm>
          <a:prstGeom prst="rect">
            <a:avLst/>
          </a:prstGeom>
        </p:spPr>
        <p:txBody>
          <a:bodyPr wrap="square">
            <a:spAutoFit/>
          </a:bodyPr>
          <a:lstStyle/>
          <a:p>
            <a:pPr algn="ctr"/>
            <a:r>
              <a:rPr lang="en-US" sz="900" u="sng" dirty="0"/>
              <a:t>A list of some of the top “fan theory” topics on Reddit</a:t>
            </a:r>
          </a:p>
        </p:txBody>
      </p:sp>
      <p:sp>
        <p:nvSpPr>
          <p:cNvPr id="33" name="Rectangle 32">
            <a:extLst>
              <a:ext uri="{FF2B5EF4-FFF2-40B4-BE49-F238E27FC236}">
                <a16:creationId xmlns:a16="http://schemas.microsoft.com/office/drawing/2014/main" id="{85913070-7777-4E41-AF6F-E91837C19E3C}"/>
              </a:ext>
            </a:extLst>
          </p:cNvPr>
          <p:cNvSpPr/>
          <p:nvPr/>
        </p:nvSpPr>
        <p:spPr>
          <a:xfrm>
            <a:off x="6386799" y="3129833"/>
            <a:ext cx="2580171" cy="369332"/>
          </a:xfrm>
          <a:prstGeom prst="rect">
            <a:avLst/>
          </a:prstGeom>
        </p:spPr>
        <p:txBody>
          <a:bodyPr wrap="square">
            <a:spAutoFit/>
          </a:bodyPr>
          <a:lstStyle/>
          <a:p>
            <a:pPr algn="ctr"/>
            <a:r>
              <a:rPr lang="en-US" sz="900" b="1" i="1" dirty="0"/>
              <a:t>The Pixar Theory</a:t>
            </a:r>
            <a:r>
              <a:rPr lang="en-US" sz="900" dirty="0"/>
              <a:t>: all Pixar movies exist in a shared universe</a:t>
            </a:r>
          </a:p>
        </p:txBody>
      </p:sp>
      <p:sp>
        <p:nvSpPr>
          <p:cNvPr id="17" name="Text Placeholder 4">
            <a:extLst>
              <a:ext uri="{FF2B5EF4-FFF2-40B4-BE49-F238E27FC236}">
                <a16:creationId xmlns:a16="http://schemas.microsoft.com/office/drawing/2014/main" id="{4D3A3E49-0EA3-4B63-B03D-FB864F8BEC0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684948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EE4569-813D-4263-8E73-23C1FAD60988}"/>
              </a:ext>
            </a:extLst>
          </p:cNvPr>
          <p:cNvSpPr>
            <a:spLocks noGrp="1"/>
          </p:cNvSpPr>
          <p:nvPr>
            <p:ph type="ctrTitle"/>
          </p:nvPr>
        </p:nvSpPr>
        <p:spPr>
          <a:xfrm>
            <a:off x="161636" y="460182"/>
            <a:ext cx="8805334" cy="813361"/>
          </a:xfrm>
        </p:spPr>
        <p:txBody>
          <a:bodyPr/>
          <a:lstStyle/>
          <a:p>
            <a:r>
              <a:rPr lang="en-US" sz="2400" dirty="0"/>
              <a:t>People Consume Content In Many Other Media To Learn More About The Expanded Universes Of The Cinematic Worlds They Love</a:t>
            </a:r>
            <a:endParaRPr lang="en-US" sz="2400" i="1" dirty="0"/>
          </a:p>
        </p:txBody>
      </p:sp>
      <p:pic>
        <p:nvPicPr>
          <p:cNvPr id="3" name="Picture 2">
            <a:extLst>
              <a:ext uri="{FF2B5EF4-FFF2-40B4-BE49-F238E27FC236}">
                <a16:creationId xmlns:a16="http://schemas.microsoft.com/office/drawing/2014/main" id="{EAC14DB8-5F47-4AA7-B519-B1442E2E8DE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15792" y="2400154"/>
            <a:ext cx="1970351" cy="744013"/>
          </a:xfrm>
          <a:prstGeom prst="rect">
            <a:avLst/>
          </a:prstGeom>
          <a:ln>
            <a:solidFill>
              <a:schemeClr val="tx1"/>
            </a:solidFill>
          </a:ln>
        </p:spPr>
      </p:pic>
      <p:pic>
        <p:nvPicPr>
          <p:cNvPr id="4" name="Picture 3">
            <a:extLst>
              <a:ext uri="{FF2B5EF4-FFF2-40B4-BE49-F238E27FC236}">
                <a16:creationId xmlns:a16="http://schemas.microsoft.com/office/drawing/2014/main" id="{393592FD-7919-4D07-881B-CC9533EFF14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69983" y="3309665"/>
            <a:ext cx="2707688" cy="564219"/>
          </a:xfrm>
          <a:prstGeom prst="rect">
            <a:avLst/>
          </a:prstGeom>
          <a:ln>
            <a:solidFill>
              <a:schemeClr val="tx1"/>
            </a:solidFill>
          </a:ln>
        </p:spPr>
      </p:pic>
      <p:pic>
        <p:nvPicPr>
          <p:cNvPr id="5" name="Picture 4">
            <a:extLst>
              <a:ext uri="{FF2B5EF4-FFF2-40B4-BE49-F238E27FC236}">
                <a16:creationId xmlns:a16="http://schemas.microsoft.com/office/drawing/2014/main" id="{A1B1307D-D666-4A8A-9A2B-FE72020A32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11746" y="4039382"/>
            <a:ext cx="1006131" cy="1227479"/>
          </a:xfrm>
          <a:prstGeom prst="rect">
            <a:avLst/>
          </a:prstGeom>
          <a:ln>
            <a:solidFill>
              <a:schemeClr val="tx1"/>
            </a:solidFill>
          </a:ln>
        </p:spPr>
      </p:pic>
      <p:pic>
        <p:nvPicPr>
          <p:cNvPr id="6" name="Picture 5">
            <a:extLst>
              <a:ext uri="{FF2B5EF4-FFF2-40B4-BE49-F238E27FC236}">
                <a16:creationId xmlns:a16="http://schemas.microsoft.com/office/drawing/2014/main" id="{B1AC9FCE-2384-433A-BB0A-40BFEBEF8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663" y="4039381"/>
            <a:ext cx="804906" cy="1227479"/>
          </a:xfrm>
          <a:prstGeom prst="rect">
            <a:avLst/>
          </a:prstGeom>
          <a:ln>
            <a:solidFill>
              <a:schemeClr val="tx1"/>
            </a:solidFill>
          </a:ln>
        </p:spPr>
      </p:pic>
      <p:sp>
        <p:nvSpPr>
          <p:cNvPr id="7" name="Oval 6">
            <a:extLst>
              <a:ext uri="{FF2B5EF4-FFF2-40B4-BE49-F238E27FC236}">
                <a16:creationId xmlns:a16="http://schemas.microsoft.com/office/drawing/2014/main" id="{40B1D441-F4D5-4D6E-97D2-0F8E8515DF90}"/>
              </a:ext>
            </a:extLst>
          </p:cNvPr>
          <p:cNvSpPr/>
          <p:nvPr/>
        </p:nvSpPr>
        <p:spPr>
          <a:xfrm>
            <a:off x="6054945" y="1748901"/>
            <a:ext cx="2919367" cy="4119235"/>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5759512-0607-4B16-BBC3-61DA13148DF4}"/>
              </a:ext>
            </a:extLst>
          </p:cNvPr>
          <p:cNvSpPr/>
          <p:nvPr/>
        </p:nvSpPr>
        <p:spPr>
          <a:xfrm>
            <a:off x="3108547" y="1732625"/>
            <a:ext cx="2919367" cy="4119235"/>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AEADCC1-9EAE-4004-BD54-69C83D3BE4B8}"/>
              </a:ext>
            </a:extLst>
          </p:cNvPr>
          <p:cNvSpPr/>
          <p:nvPr/>
        </p:nvSpPr>
        <p:spPr>
          <a:xfrm>
            <a:off x="161636" y="1750380"/>
            <a:ext cx="2919367" cy="4119235"/>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0522ED-6850-4C93-AD8A-F292F1ACF3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7155" y="2400154"/>
            <a:ext cx="717524" cy="1094224"/>
          </a:xfrm>
          <a:prstGeom prst="rect">
            <a:avLst/>
          </a:prstGeom>
          <a:ln>
            <a:solidFill>
              <a:schemeClr val="tx1"/>
            </a:solidFill>
          </a:ln>
        </p:spPr>
      </p:pic>
      <p:pic>
        <p:nvPicPr>
          <p:cNvPr id="10" name="Picture 9">
            <a:extLst>
              <a:ext uri="{FF2B5EF4-FFF2-40B4-BE49-F238E27FC236}">
                <a16:creationId xmlns:a16="http://schemas.microsoft.com/office/drawing/2014/main" id="{263DAFE5-DCDA-4503-AA43-91DA3502903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751857" y="2400155"/>
            <a:ext cx="717524" cy="1094224"/>
          </a:xfrm>
          <a:prstGeom prst="rect">
            <a:avLst/>
          </a:prstGeom>
          <a:ln>
            <a:solidFill>
              <a:schemeClr val="tx1"/>
            </a:solidFill>
          </a:ln>
        </p:spPr>
      </p:pic>
      <p:pic>
        <p:nvPicPr>
          <p:cNvPr id="11" name="Picture 10">
            <a:extLst>
              <a:ext uri="{FF2B5EF4-FFF2-40B4-BE49-F238E27FC236}">
                <a16:creationId xmlns:a16="http://schemas.microsoft.com/office/drawing/2014/main" id="{12123C0A-F0E7-48B3-96C8-7261BA27344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68152" y="3579308"/>
            <a:ext cx="778751" cy="1029282"/>
          </a:xfrm>
          <a:prstGeom prst="rect">
            <a:avLst/>
          </a:prstGeom>
          <a:ln>
            <a:solidFill>
              <a:schemeClr val="tx1"/>
            </a:solidFill>
          </a:ln>
        </p:spPr>
      </p:pic>
      <p:pic>
        <p:nvPicPr>
          <p:cNvPr id="12" name="Picture 11">
            <a:extLst>
              <a:ext uri="{FF2B5EF4-FFF2-40B4-BE49-F238E27FC236}">
                <a16:creationId xmlns:a16="http://schemas.microsoft.com/office/drawing/2014/main" id="{C51286D4-CF24-47CB-80A8-2B1DA2DEF90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265013" y="3579308"/>
            <a:ext cx="790037" cy="1029282"/>
          </a:xfrm>
          <a:prstGeom prst="rect">
            <a:avLst/>
          </a:prstGeom>
          <a:ln>
            <a:solidFill>
              <a:schemeClr val="tx1"/>
            </a:solidFill>
          </a:ln>
        </p:spPr>
      </p:pic>
      <p:pic>
        <p:nvPicPr>
          <p:cNvPr id="13" name="Picture 12">
            <a:extLst>
              <a:ext uri="{FF2B5EF4-FFF2-40B4-BE49-F238E27FC236}">
                <a16:creationId xmlns:a16="http://schemas.microsoft.com/office/drawing/2014/main" id="{DAFEDCF8-6700-4EC1-A0C1-AA5F5975713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187165" y="3556020"/>
            <a:ext cx="707780" cy="1052570"/>
          </a:xfrm>
          <a:prstGeom prst="rect">
            <a:avLst/>
          </a:prstGeom>
          <a:ln>
            <a:solidFill>
              <a:schemeClr val="tx1"/>
            </a:solidFill>
          </a:ln>
        </p:spPr>
      </p:pic>
      <p:pic>
        <p:nvPicPr>
          <p:cNvPr id="14" name="Picture 13">
            <a:extLst>
              <a:ext uri="{FF2B5EF4-FFF2-40B4-BE49-F238E27FC236}">
                <a16:creationId xmlns:a16="http://schemas.microsoft.com/office/drawing/2014/main" id="{8B241BCC-8DCA-4375-89DA-909258C64DE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660031" y="4694775"/>
            <a:ext cx="603730" cy="905595"/>
          </a:xfrm>
          <a:prstGeom prst="rect">
            <a:avLst/>
          </a:prstGeom>
          <a:ln>
            <a:solidFill>
              <a:schemeClr val="tx1"/>
            </a:solidFill>
          </a:ln>
        </p:spPr>
      </p:pic>
      <p:pic>
        <p:nvPicPr>
          <p:cNvPr id="15" name="Picture 14">
            <a:extLst>
              <a:ext uri="{FF2B5EF4-FFF2-40B4-BE49-F238E27FC236}">
                <a16:creationId xmlns:a16="http://schemas.microsoft.com/office/drawing/2014/main" id="{3A44A0A2-1CDB-4FF8-B854-550A23551084}"/>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71623" y="4694775"/>
            <a:ext cx="586779" cy="905595"/>
          </a:xfrm>
          <a:prstGeom prst="rect">
            <a:avLst/>
          </a:prstGeom>
          <a:ln>
            <a:solidFill>
              <a:schemeClr val="tx1"/>
            </a:solidFill>
          </a:ln>
        </p:spPr>
      </p:pic>
      <p:sp>
        <p:nvSpPr>
          <p:cNvPr id="71" name="TextBox 70">
            <a:extLst>
              <a:ext uri="{FF2B5EF4-FFF2-40B4-BE49-F238E27FC236}">
                <a16:creationId xmlns:a16="http://schemas.microsoft.com/office/drawing/2014/main" id="{521CB84B-D37B-433A-B312-C6C6BE646FD8}"/>
              </a:ext>
            </a:extLst>
          </p:cNvPr>
          <p:cNvSpPr txBox="1"/>
          <p:nvPr/>
        </p:nvSpPr>
        <p:spPr>
          <a:xfrm>
            <a:off x="619039" y="1895396"/>
            <a:ext cx="1988297"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dirty="0">
                <a:ln>
                  <a:noFill/>
                </a:ln>
                <a:solidFill>
                  <a:prstClr val="black"/>
                </a:solidFill>
                <a:effectLst/>
                <a:uLnTx/>
                <a:uFillTx/>
                <a:latin typeface="Trebuchet MS"/>
                <a:ea typeface="+mn-ea"/>
                <a:cs typeface="+mn-cs"/>
              </a:rPr>
              <a:t>Star Wars</a:t>
            </a:r>
            <a:endParaRPr kumimoji="0" lang="en-US" sz="16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4" name="TextBox 73">
            <a:extLst>
              <a:ext uri="{FF2B5EF4-FFF2-40B4-BE49-F238E27FC236}">
                <a16:creationId xmlns:a16="http://schemas.microsoft.com/office/drawing/2014/main" id="{6D534B78-7210-4B45-BE94-4F4FFA34EF68}"/>
              </a:ext>
            </a:extLst>
          </p:cNvPr>
          <p:cNvSpPr txBox="1"/>
          <p:nvPr/>
        </p:nvSpPr>
        <p:spPr>
          <a:xfrm>
            <a:off x="6586330" y="1896875"/>
            <a:ext cx="1988297"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dirty="0">
                <a:ln>
                  <a:noFill/>
                </a:ln>
                <a:solidFill>
                  <a:prstClr val="black"/>
                </a:solidFill>
                <a:effectLst/>
                <a:uLnTx/>
                <a:uFillTx/>
                <a:latin typeface="Trebuchet MS"/>
                <a:ea typeface="+mn-ea"/>
                <a:cs typeface="+mn-cs"/>
              </a:rPr>
              <a:t>Avatar</a:t>
            </a:r>
            <a:endParaRPr kumimoji="0" lang="en-US" sz="16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5" name="TextBox 74">
            <a:extLst>
              <a:ext uri="{FF2B5EF4-FFF2-40B4-BE49-F238E27FC236}">
                <a16:creationId xmlns:a16="http://schemas.microsoft.com/office/drawing/2014/main" id="{A272F56B-5767-47AF-AB87-D28C863C3B81}"/>
              </a:ext>
            </a:extLst>
          </p:cNvPr>
          <p:cNvSpPr txBox="1"/>
          <p:nvPr/>
        </p:nvSpPr>
        <p:spPr>
          <a:xfrm>
            <a:off x="3559030" y="1896875"/>
            <a:ext cx="1988297"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i="0" u="sng" dirty="0">
                <a:solidFill>
                  <a:prstClr val="black"/>
                </a:solidFill>
                <a:latin typeface="Trebuchet MS"/>
              </a:rPr>
              <a:t>Marvel</a:t>
            </a:r>
            <a:endParaRPr kumimoji="0" lang="en-US" sz="160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6" name="Picture 15">
            <a:extLst>
              <a:ext uri="{FF2B5EF4-FFF2-40B4-BE49-F238E27FC236}">
                <a16:creationId xmlns:a16="http://schemas.microsoft.com/office/drawing/2014/main" id="{79654E7B-4D9F-4B40-A785-093DD1AF862D}"/>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3479704" y="2455214"/>
            <a:ext cx="702158" cy="1070791"/>
          </a:xfrm>
          <a:prstGeom prst="rect">
            <a:avLst/>
          </a:prstGeom>
          <a:ln>
            <a:solidFill>
              <a:schemeClr val="tx1"/>
            </a:solidFill>
          </a:ln>
        </p:spPr>
      </p:pic>
      <p:pic>
        <p:nvPicPr>
          <p:cNvPr id="17" name="Picture 16">
            <a:extLst>
              <a:ext uri="{FF2B5EF4-FFF2-40B4-BE49-F238E27FC236}">
                <a16:creationId xmlns:a16="http://schemas.microsoft.com/office/drawing/2014/main" id="{C55232D0-FA99-414E-BD25-FB1C839D4306}"/>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38177" y="2449559"/>
            <a:ext cx="702158" cy="1070791"/>
          </a:xfrm>
          <a:prstGeom prst="rect">
            <a:avLst/>
          </a:prstGeom>
          <a:ln>
            <a:solidFill>
              <a:schemeClr val="tx1"/>
            </a:solidFill>
          </a:ln>
        </p:spPr>
      </p:pic>
      <p:pic>
        <p:nvPicPr>
          <p:cNvPr id="18" name="Picture 17">
            <a:extLst>
              <a:ext uri="{FF2B5EF4-FFF2-40B4-BE49-F238E27FC236}">
                <a16:creationId xmlns:a16="http://schemas.microsoft.com/office/drawing/2014/main" id="{CD04590E-3C4B-4CEA-84C4-9C7E3EDCA1E0}"/>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983901" y="2449558"/>
            <a:ext cx="697914" cy="1070792"/>
          </a:xfrm>
          <a:prstGeom prst="rect">
            <a:avLst/>
          </a:prstGeom>
          <a:ln>
            <a:solidFill>
              <a:schemeClr val="tx1"/>
            </a:solidFill>
          </a:ln>
        </p:spPr>
      </p:pic>
      <p:pic>
        <p:nvPicPr>
          <p:cNvPr id="19" name="Picture 18">
            <a:extLst>
              <a:ext uri="{FF2B5EF4-FFF2-40B4-BE49-F238E27FC236}">
                <a16:creationId xmlns:a16="http://schemas.microsoft.com/office/drawing/2014/main" id="{51228B00-8894-44F8-951D-C717DA3B3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4110" y="3573474"/>
            <a:ext cx="735606" cy="1121799"/>
          </a:xfrm>
          <a:prstGeom prst="rect">
            <a:avLst/>
          </a:prstGeom>
          <a:ln>
            <a:solidFill>
              <a:schemeClr val="tx1"/>
            </a:solidFill>
          </a:ln>
        </p:spPr>
      </p:pic>
      <p:pic>
        <p:nvPicPr>
          <p:cNvPr id="20" name="Picture 19">
            <a:extLst>
              <a:ext uri="{FF2B5EF4-FFF2-40B4-BE49-F238E27FC236}">
                <a16:creationId xmlns:a16="http://schemas.microsoft.com/office/drawing/2014/main" id="{5BCE1D2B-91D1-41F1-BC9F-A66F9FA14F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07217" y="3573474"/>
            <a:ext cx="735606" cy="1121799"/>
          </a:xfrm>
          <a:prstGeom prst="rect">
            <a:avLst/>
          </a:prstGeom>
          <a:ln>
            <a:solidFill>
              <a:schemeClr val="tx1"/>
            </a:solidFill>
          </a:ln>
        </p:spPr>
      </p:pic>
      <p:pic>
        <p:nvPicPr>
          <p:cNvPr id="21" name="Picture 20">
            <a:extLst>
              <a:ext uri="{FF2B5EF4-FFF2-40B4-BE49-F238E27FC236}">
                <a16:creationId xmlns:a16="http://schemas.microsoft.com/office/drawing/2014/main" id="{D601E5A3-9D33-4114-AC15-404BD112C6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05017" y="3579893"/>
            <a:ext cx="735606" cy="1121799"/>
          </a:xfrm>
          <a:prstGeom prst="rect">
            <a:avLst/>
          </a:prstGeom>
          <a:ln>
            <a:solidFill>
              <a:schemeClr val="tx1"/>
            </a:solidFill>
          </a:ln>
        </p:spPr>
      </p:pic>
      <p:pic>
        <p:nvPicPr>
          <p:cNvPr id="22" name="Picture 21">
            <a:extLst>
              <a:ext uri="{FF2B5EF4-FFF2-40B4-BE49-F238E27FC236}">
                <a16:creationId xmlns:a16="http://schemas.microsoft.com/office/drawing/2014/main" id="{38727FF6-D5DE-495B-A469-2BF926096734}"/>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903902" y="4757753"/>
            <a:ext cx="596460" cy="842617"/>
          </a:xfrm>
          <a:prstGeom prst="rect">
            <a:avLst/>
          </a:prstGeom>
          <a:ln>
            <a:solidFill>
              <a:schemeClr val="tx1"/>
            </a:solidFill>
          </a:ln>
        </p:spPr>
      </p:pic>
      <p:pic>
        <p:nvPicPr>
          <p:cNvPr id="23" name="Picture 22">
            <a:extLst>
              <a:ext uri="{FF2B5EF4-FFF2-40B4-BE49-F238E27FC236}">
                <a16:creationId xmlns:a16="http://schemas.microsoft.com/office/drawing/2014/main" id="{CC617B8A-5BBE-44D3-836E-967AA2293364}"/>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4575489" y="4754816"/>
            <a:ext cx="596460" cy="855871"/>
          </a:xfrm>
          <a:prstGeom prst="rect">
            <a:avLst/>
          </a:prstGeom>
          <a:ln>
            <a:solidFill>
              <a:schemeClr val="tx1"/>
            </a:solidFill>
          </a:ln>
        </p:spPr>
      </p:pic>
      <p:sp>
        <p:nvSpPr>
          <p:cNvPr id="81" name="TextBox 80">
            <a:extLst>
              <a:ext uri="{FF2B5EF4-FFF2-40B4-BE49-F238E27FC236}">
                <a16:creationId xmlns:a16="http://schemas.microsoft.com/office/drawing/2014/main" id="{D3FFDB95-1998-4D40-AECF-8509F19204E2}"/>
              </a:ext>
            </a:extLst>
          </p:cNvPr>
          <p:cNvSpPr txBox="1"/>
          <p:nvPr/>
        </p:nvSpPr>
        <p:spPr>
          <a:xfrm>
            <a:off x="121303" y="1312108"/>
            <a:ext cx="8805334" cy="307777"/>
          </a:xfrm>
          <a:prstGeom prst="rect">
            <a:avLst/>
          </a:prstGeom>
          <a:noFill/>
        </p:spPr>
        <p:txBody>
          <a:bodyPr wrap="square" rtlCol="0">
            <a:spAutoFit/>
          </a:bodyPr>
          <a:lstStyle/>
          <a:p>
            <a:pPr algn="ctr"/>
            <a:r>
              <a:rPr lang="en-US" sz="1400" b="1" dirty="0"/>
              <a:t>Novels, comic books, video games, websites, short films, theatrical productions and TV series</a:t>
            </a:r>
          </a:p>
        </p:txBody>
      </p:sp>
      <p:sp>
        <p:nvSpPr>
          <p:cNvPr id="29" name="Text Placeholder 4">
            <a:extLst>
              <a:ext uri="{FF2B5EF4-FFF2-40B4-BE49-F238E27FC236}">
                <a16:creationId xmlns:a16="http://schemas.microsoft.com/office/drawing/2014/main" id="{9842926F-60A9-41F3-9D7C-B6C9A939143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39375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553EF1-85F2-4C2D-AF7D-5DB8A406D4E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319281" y="4235726"/>
            <a:ext cx="2362272" cy="1161853"/>
          </a:xfrm>
          <a:prstGeom prst="rect">
            <a:avLst/>
          </a:prstGeom>
          <a:ln>
            <a:solidFill>
              <a:schemeClr val="tx1"/>
            </a:solidFill>
          </a:ln>
        </p:spPr>
      </p:pic>
      <p:sp>
        <p:nvSpPr>
          <p:cNvPr id="12" name="Title 1">
            <a:extLst>
              <a:ext uri="{FF2B5EF4-FFF2-40B4-BE49-F238E27FC236}">
                <a16:creationId xmlns:a16="http://schemas.microsoft.com/office/drawing/2014/main" id="{9B3666EC-B2FA-4602-8F4E-A2C86D9F35FD}"/>
              </a:ext>
            </a:extLst>
          </p:cNvPr>
          <p:cNvSpPr>
            <a:spLocks noGrp="1"/>
          </p:cNvSpPr>
          <p:nvPr>
            <p:ph type="ctrTitle"/>
          </p:nvPr>
        </p:nvSpPr>
        <p:spPr>
          <a:xfrm>
            <a:off x="161636" y="357541"/>
            <a:ext cx="8805334" cy="695706"/>
          </a:xfrm>
        </p:spPr>
        <p:txBody>
          <a:bodyPr/>
          <a:lstStyle/>
          <a:p>
            <a:r>
              <a:rPr lang="en-US" sz="2500" dirty="0"/>
              <a:t>Virtual Reality &amp; Augmented Reality Are Now Taking Engagement </a:t>
            </a:r>
            <a:br>
              <a:rPr lang="en-US" sz="2500" dirty="0"/>
            </a:br>
            <a:r>
              <a:rPr lang="en-US" sz="2500" dirty="0"/>
              <a:t>To The Next Level With Personal Immersion Into Cinematic Worlds</a:t>
            </a:r>
          </a:p>
        </p:txBody>
      </p:sp>
      <p:sp>
        <p:nvSpPr>
          <p:cNvPr id="13" name="Text Placeholder 3">
            <a:extLst>
              <a:ext uri="{FF2B5EF4-FFF2-40B4-BE49-F238E27FC236}">
                <a16:creationId xmlns:a16="http://schemas.microsoft.com/office/drawing/2014/main" id="{50C448EE-E89E-45AE-B7DB-11565C8CF0EA}"/>
              </a:ext>
            </a:extLst>
          </p:cNvPr>
          <p:cNvSpPr txBox="1">
            <a:spLocks/>
          </p:cNvSpPr>
          <p:nvPr/>
        </p:nvSpPr>
        <p:spPr>
          <a:xfrm>
            <a:off x="321734" y="6621463"/>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theverge.com, adage.com, venturebeat.com</a:t>
            </a:r>
            <a:endParaRPr lang="en-US" sz="800" dirty="0"/>
          </a:p>
        </p:txBody>
      </p:sp>
      <p:sp>
        <p:nvSpPr>
          <p:cNvPr id="14" name="TextBox 13">
            <a:extLst>
              <a:ext uri="{FF2B5EF4-FFF2-40B4-BE49-F238E27FC236}">
                <a16:creationId xmlns:a16="http://schemas.microsoft.com/office/drawing/2014/main" id="{52FE2DC3-19A6-4C62-881F-E8F549B4A307}"/>
              </a:ext>
            </a:extLst>
          </p:cNvPr>
          <p:cNvSpPr txBox="1"/>
          <p:nvPr/>
        </p:nvSpPr>
        <p:spPr>
          <a:xfrm>
            <a:off x="348364" y="1283547"/>
            <a:ext cx="2918617" cy="253916"/>
          </a:xfrm>
          <a:prstGeom prst="rect">
            <a:avLst/>
          </a:prstGeom>
          <a:noFill/>
          <a:ln>
            <a:noFill/>
          </a:ln>
        </p:spPr>
        <p:txBody>
          <a:bodyPr wrap="square" rtlCol="0">
            <a:spAutoFit/>
          </a:bodyPr>
          <a:lstStyle/>
          <a:p>
            <a:pPr algn="ctr"/>
            <a:r>
              <a:rPr lang="en-US" sz="1050" b="1" i="1" u="sng" dirty="0"/>
              <a:t>The Last Jedi</a:t>
            </a:r>
            <a:r>
              <a:rPr lang="en-US" sz="1050" b="1" u="sng" dirty="0"/>
              <a:t> &amp; Google Pixel Smartphones</a:t>
            </a:r>
            <a:endParaRPr lang="en-US" sz="900" u="sng" dirty="0"/>
          </a:p>
        </p:txBody>
      </p:sp>
      <p:pic>
        <p:nvPicPr>
          <p:cNvPr id="15" name="Picture 2" descr="https://9to5google.files.wordpress.com/2017/12/google_pixel_ar_stickers_star_wars.jpg?quality=82&amp;strip=all&amp;w=1600">
            <a:extLst>
              <a:ext uri="{FF2B5EF4-FFF2-40B4-BE49-F238E27FC236}">
                <a16:creationId xmlns:a16="http://schemas.microsoft.com/office/drawing/2014/main" id="{748625E8-5687-416C-B4F1-6620E3121A1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4182" y="1915478"/>
            <a:ext cx="2519993" cy="1334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B615A6-9ECE-4522-94E9-1BCAE68C2C14}"/>
              </a:ext>
            </a:extLst>
          </p:cNvPr>
          <p:cNvSpPr txBox="1"/>
          <p:nvPr/>
        </p:nvSpPr>
        <p:spPr>
          <a:xfrm>
            <a:off x="446594" y="3250018"/>
            <a:ext cx="2687225" cy="584775"/>
          </a:xfrm>
          <a:prstGeom prst="rect">
            <a:avLst/>
          </a:prstGeom>
          <a:noFill/>
        </p:spPr>
        <p:txBody>
          <a:bodyPr wrap="square" rtlCol="0">
            <a:spAutoFit/>
          </a:bodyPr>
          <a:lstStyle/>
          <a:p>
            <a:pPr algn="ctr"/>
            <a:r>
              <a:rPr lang="en-US" sz="800" b="1" dirty="0">
                <a:solidFill>
                  <a:prstClr val="black"/>
                </a:solidFill>
                <a:latin typeface="Trebuchet MS"/>
              </a:rPr>
              <a:t>These AR stickers are 3D creatures that appear inside Pixel owners’ photos and videos taken on the camera app. Users can pose with stormtroopers, R2-D2, BB-8 &amp; </a:t>
            </a:r>
            <a:r>
              <a:rPr lang="en-US" sz="800" b="1" dirty="0" err="1">
                <a:solidFill>
                  <a:prstClr val="black"/>
                </a:solidFill>
                <a:latin typeface="Trebuchet MS"/>
              </a:rPr>
              <a:t>Porgs</a:t>
            </a:r>
            <a:r>
              <a:rPr lang="en-US" sz="800" b="1" dirty="0">
                <a:solidFill>
                  <a:prstClr val="black"/>
                </a:solidFill>
                <a:latin typeface="Trebuchet MS"/>
              </a:rPr>
              <a:t>. </a:t>
            </a:r>
          </a:p>
        </p:txBody>
      </p:sp>
      <p:sp>
        <p:nvSpPr>
          <p:cNvPr id="17" name="TextBox 16">
            <a:extLst>
              <a:ext uri="{FF2B5EF4-FFF2-40B4-BE49-F238E27FC236}">
                <a16:creationId xmlns:a16="http://schemas.microsoft.com/office/drawing/2014/main" id="{C416B329-B4DB-459A-A8A6-34428378D34E}"/>
              </a:ext>
            </a:extLst>
          </p:cNvPr>
          <p:cNvSpPr txBox="1"/>
          <p:nvPr/>
        </p:nvSpPr>
        <p:spPr>
          <a:xfrm>
            <a:off x="4482003" y="1888844"/>
            <a:ext cx="1512836" cy="1569660"/>
          </a:xfrm>
          <a:prstGeom prst="rect">
            <a:avLst/>
          </a:prstGeom>
          <a:noFill/>
        </p:spPr>
        <p:txBody>
          <a:bodyPr wrap="square" rtlCol="0">
            <a:spAutoFit/>
          </a:bodyPr>
          <a:lstStyle/>
          <a:p>
            <a:r>
              <a:rPr lang="en-US" sz="800" b="1" dirty="0">
                <a:solidFill>
                  <a:prstClr val="black"/>
                </a:solidFill>
                <a:latin typeface="Trebuchet MS"/>
              </a:rPr>
              <a:t>Jigsaw created an animated selfie filter that’s much like a Snapchat lens to be distributed across their mobile web ad campaign. The display ads request access to people’s cameras to take a selfie with the animated filter and also offered a ticket discount for sharing the image on Twitter.</a:t>
            </a:r>
          </a:p>
        </p:txBody>
      </p:sp>
      <p:pic>
        <p:nvPicPr>
          <p:cNvPr id="18" name="Picture 17">
            <a:extLst>
              <a:ext uri="{FF2B5EF4-FFF2-40B4-BE49-F238E27FC236}">
                <a16:creationId xmlns:a16="http://schemas.microsoft.com/office/drawing/2014/main" id="{D91F3EA3-E89B-4696-8FC3-C9AB04A9D19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472664" y="1924704"/>
            <a:ext cx="1042819" cy="1928380"/>
          </a:xfrm>
          <a:prstGeom prst="rect">
            <a:avLst/>
          </a:prstGeom>
          <a:ln>
            <a:solidFill>
              <a:schemeClr val="tx1"/>
            </a:solidFill>
          </a:ln>
        </p:spPr>
      </p:pic>
      <p:sp>
        <p:nvSpPr>
          <p:cNvPr id="19" name="TextBox 18">
            <a:extLst>
              <a:ext uri="{FF2B5EF4-FFF2-40B4-BE49-F238E27FC236}">
                <a16:creationId xmlns:a16="http://schemas.microsoft.com/office/drawing/2014/main" id="{02B1C852-5FA3-46D7-8CB5-F633858C97F6}"/>
              </a:ext>
            </a:extLst>
          </p:cNvPr>
          <p:cNvSpPr txBox="1"/>
          <p:nvPr/>
        </p:nvSpPr>
        <p:spPr>
          <a:xfrm>
            <a:off x="3199586" y="1285025"/>
            <a:ext cx="2918617" cy="253916"/>
          </a:xfrm>
          <a:prstGeom prst="rect">
            <a:avLst/>
          </a:prstGeom>
          <a:noFill/>
          <a:ln>
            <a:noFill/>
          </a:ln>
        </p:spPr>
        <p:txBody>
          <a:bodyPr wrap="square" rtlCol="0">
            <a:spAutoFit/>
          </a:bodyPr>
          <a:lstStyle/>
          <a:p>
            <a:pPr algn="ctr"/>
            <a:r>
              <a:rPr lang="en-US" sz="1050" b="1" i="1" u="sng" dirty="0"/>
              <a:t>Jigsaw</a:t>
            </a:r>
            <a:r>
              <a:rPr lang="en-US" sz="1050" b="1" u="sng" dirty="0"/>
              <a:t> &amp; The Mobile Web</a:t>
            </a:r>
            <a:endParaRPr lang="en-US" sz="900" u="sng" dirty="0"/>
          </a:p>
        </p:txBody>
      </p:sp>
      <p:grpSp>
        <p:nvGrpSpPr>
          <p:cNvPr id="20" name="Group 19">
            <a:extLst>
              <a:ext uri="{FF2B5EF4-FFF2-40B4-BE49-F238E27FC236}">
                <a16:creationId xmlns:a16="http://schemas.microsoft.com/office/drawing/2014/main" id="{7FDABFA9-4D6F-49E9-A491-7D59FA285D75}"/>
              </a:ext>
            </a:extLst>
          </p:cNvPr>
          <p:cNvGrpSpPr/>
          <p:nvPr/>
        </p:nvGrpSpPr>
        <p:grpSpPr>
          <a:xfrm>
            <a:off x="3761608" y="1581853"/>
            <a:ext cx="1871729" cy="293306"/>
            <a:chOff x="5588706" y="4154751"/>
            <a:chExt cx="4147151" cy="852256"/>
          </a:xfrm>
        </p:grpSpPr>
        <p:pic>
          <p:nvPicPr>
            <p:cNvPr id="21" name="Picture 20">
              <a:extLst>
                <a:ext uri="{FF2B5EF4-FFF2-40B4-BE49-F238E27FC236}">
                  <a16:creationId xmlns:a16="http://schemas.microsoft.com/office/drawing/2014/main" id="{35AD656E-B6C0-432A-A62D-B7972FA0DDB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88706" y="4154751"/>
              <a:ext cx="4147151" cy="852256"/>
            </a:xfrm>
            <a:prstGeom prst="rect">
              <a:avLst/>
            </a:prstGeom>
            <a:ln>
              <a:solidFill>
                <a:schemeClr val="tx1"/>
              </a:solidFill>
            </a:ln>
          </p:spPr>
        </p:pic>
        <p:pic>
          <p:nvPicPr>
            <p:cNvPr id="23" name="Picture 10" descr="http://gaia.adage.com/images/bin/image/AdAge_Wordmark_08021720170915444.jpg">
              <a:extLst>
                <a:ext uri="{FF2B5EF4-FFF2-40B4-BE49-F238E27FC236}">
                  <a16:creationId xmlns:a16="http://schemas.microsoft.com/office/drawing/2014/main" id="{2BA21A16-21FC-4FE0-BB7E-D69DABCCFDB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8907211" y="4762978"/>
              <a:ext cx="828646" cy="2440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F09D504D-8D8F-4B6B-9076-13FEF8B45CBE}"/>
              </a:ext>
            </a:extLst>
          </p:cNvPr>
          <p:cNvSpPr txBox="1"/>
          <p:nvPr/>
        </p:nvSpPr>
        <p:spPr>
          <a:xfrm>
            <a:off x="349844" y="3957209"/>
            <a:ext cx="2918617" cy="253916"/>
          </a:xfrm>
          <a:prstGeom prst="rect">
            <a:avLst/>
          </a:prstGeom>
          <a:noFill/>
          <a:ln>
            <a:noFill/>
          </a:ln>
        </p:spPr>
        <p:txBody>
          <a:bodyPr wrap="square" rtlCol="0">
            <a:spAutoFit/>
          </a:bodyPr>
          <a:lstStyle/>
          <a:p>
            <a:pPr algn="ctr"/>
            <a:r>
              <a:rPr lang="en-US" sz="1050" b="1" i="1" u="sng" dirty="0"/>
              <a:t>IT: </a:t>
            </a:r>
            <a:r>
              <a:rPr lang="en-US" sz="1050" b="1" u="sng" dirty="0"/>
              <a:t>Float – A Cinematic VR Experience</a:t>
            </a:r>
            <a:endParaRPr lang="en-US" sz="900" u="sng" dirty="0"/>
          </a:p>
        </p:txBody>
      </p:sp>
      <p:pic>
        <p:nvPicPr>
          <p:cNvPr id="27" name="Picture 26">
            <a:extLst>
              <a:ext uri="{FF2B5EF4-FFF2-40B4-BE49-F238E27FC236}">
                <a16:creationId xmlns:a16="http://schemas.microsoft.com/office/drawing/2014/main" id="{21679C54-662F-4712-A793-B2394707B11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61537" y="4246637"/>
            <a:ext cx="2057338" cy="1162233"/>
          </a:xfrm>
          <a:prstGeom prst="rect">
            <a:avLst/>
          </a:prstGeom>
          <a:ln>
            <a:solidFill>
              <a:schemeClr val="tx1"/>
            </a:solidFill>
          </a:ln>
        </p:spPr>
      </p:pic>
      <p:sp>
        <p:nvSpPr>
          <p:cNvPr id="29" name="TextBox 28">
            <a:extLst>
              <a:ext uri="{FF2B5EF4-FFF2-40B4-BE49-F238E27FC236}">
                <a16:creationId xmlns:a16="http://schemas.microsoft.com/office/drawing/2014/main" id="{661CD0AD-4902-44F3-8DC9-584345B1EB0B}"/>
              </a:ext>
            </a:extLst>
          </p:cNvPr>
          <p:cNvSpPr txBox="1"/>
          <p:nvPr/>
        </p:nvSpPr>
        <p:spPr>
          <a:xfrm>
            <a:off x="493392" y="5408870"/>
            <a:ext cx="2604914" cy="584775"/>
          </a:xfrm>
          <a:prstGeom prst="rect">
            <a:avLst/>
          </a:prstGeom>
          <a:noFill/>
        </p:spPr>
        <p:txBody>
          <a:bodyPr wrap="square" rtlCol="0">
            <a:spAutoFit/>
          </a:bodyPr>
          <a:lstStyle/>
          <a:p>
            <a:pPr algn="ctr"/>
            <a:r>
              <a:rPr lang="en-US" sz="800" b="1" dirty="0">
                <a:solidFill>
                  <a:prstClr val="black"/>
                </a:solidFill>
                <a:latin typeface="Trebuchet MS"/>
              </a:rPr>
              <a:t>A 4 ½ minute 360-degree video optimized for VR headsets that immerse viewers in the world of IT where they drift through the town and its sewers, as they are taunted by Pennywise the Clown.</a:t>
            </a:r>
          </a:p>
        </p:txBody>
      </p:sp>
      <p:sp>
        <p:nvSpPr>
          <p:cNvPr id="30" name="TextBox 29">
            <a:extLst>
              <a:ext uri="{FF2B5EF4-FFF2-40B4-BE49-F238E27FC236}">
                <a16:creationId xmlns:a16="http://schemas.microsoft.com/office/drawing/2014/main" id="{1E8A95E8-E821-4371-AB1A-C3B856D52EE5}"/>
              </a:ext>
            </a:extLst>
          </p:cNvPr>
          <p:cNvSpPr txBox="1"/>
          <p:nvPr/>
        </p:nvSpPr>
        <p:spPr>
          <a:xfrm>
            <a:off x="5944267" y="1286503"/>
            <a:ext cx="2918617" cy="253916"/>
          </a:xfrm>
          <a:prstGeom prst="rect">
            <a:avLst/>
          </a:prstGeom>
          <a:noFill/>
          <a:ln>
            <a:noFill/>
          </a:ln>
        </p:spPr>
        <p:txBody>
          <a:bodyPr wrap="square" rtlCol="0">
            <a:spAutoFit/>
          </a:bodyPr>
          <a:lstStyle/>
          <a:p>
            <a:pPr algn="ctr"/>
            <a:r>
              <a:rPr lang="en-US" sz="1050" b="1" i="1" u="sng" dirty="0"/>
              <a:t>Angry Birds Action! </a:t>
            </a:r>
            <a:r>
              <a:rPr lang="en-US" sz="1050" b="1" u="sng" dirty="0"/>
              <a:t>&amp; “</a:t>
            </a:r>
            <a:r>
              <a:rPr lang="en-US" sz="1050" b="1" u="sng" dirty="0" err="1"/>
              <a:t>BirdCodes</a:t>
            </a:r>
            <a:r>
              <a:rPr lang="en-US" sz="1050" b="1" u="sng" dirty="0"/>
              <a:t>”</a:t>
            </a:r>
            <a:endParaRPr lang="en-US" sz="900" u="sng" dirty="0"/>
          </a:p>
        </p:txBody>
      </p:sp>
      <p:sp>
        <p:nvSpPr>
          <p:cNvPr id="31" name="TextBox 30">
            <a:extLst>
              <a:ext uri="{FF2B5EF4-FFF2-40B4-BE49-F238E27FC236}">
                <a16:creationId xmlns:a16="http://schemas.microsoft.com/office/drawing/2014/main" id="{97566BB7-6066-4303-8089-90A9BF248ABA}"/>
              </a:ext>
            </a:extLst>
          </p:cNvPr>
          <p:cNvSpPr txBox="1"/>
          <p:nvPr/>
        </p:nvSpPr>
        <p:spPr>
          <a:xfrm>
            <a:off x="3165554" y="3958686"/>
            <a:ext cx="2918617" cy="253916"/>
          </a:xfrm>
          <a:prstGeom prst="rect">
            <a:avLst/>
          </a:prstGeom>
          <a:noFill/>
          <a:ln>
            <a:noFill/>
          </a:ln>
        </p:spPr>
        <p:txBody>
          <a:bodyPr wrap="square" rtlCol="0">
            <a:spAutoFit/>
          </a:bodyPr>
          <a:lstStyle/>
          <a:p>
            <a:pPr algn="ctr"/>
            <a:r>
              <a:rPr lang="en-US" sz="1050" b="1" i="1" u="sng" dirty="0"/>
              <a:t>Blade Runner 2049: </a:t>
            </a:r>
            <a:r>
              <a:rPr lang="en-US" sz="1050" b="1" u="sng" dirty="0"/>
              <a:t>Memory Lab</a:t>
            </a:r>
            <a:endParaRPr lang="en-US" sz="900" u="sng" dirty="0"/>
          </a:p>
        </p:txBody>
      </p:sp>
      <p:pic>
        <p:nvPicPr>
          <p:cNvPr id="35" name="Picture 34">
            <a:extLst>
              <a:ext uri="{FF2B5EF4-FFF2-40B4-BE49-F238E27FC236}">
                <a16:creationId xmlns:a16="http://schemas.microsoft.com/office/drawing/2014/main" id="{ECDC4443-5D05-4F80-9C21-B2B14BA81EF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607929" y="4245158"/>
            <a:ext cx="2110350" cy="1162233"/>
          </a:xfrm>
          <a:prstGeom prst="rect">
            <a:avLst/>
          </a:prstGeom>
          <a:ln>
            <a:solidFill>
              <a:schemeClr val="tx1"/>
            </a:solidFill>
          </a:ln>
        </p:spPr>
      </p:pic>
      <p:sp>
        <p:nvSpPr>
          <p:cNvPr id="36" name="TextBox 35">
            <a:extLst>
              <a:ext uri="{FF2B5EF4-FFF2-40B4-BE49-F238E27FC236}">
                <a16:creationId xmlns:a16="http://schemas.microsoft.com/office/drawing/2014/main" id="{4180B135-7182-420B-A904-86F4D41C63A6}"/>
              </a:ext>
            </a:extLst>
          </p:cNvPr>
          <p:cNvSpPr txBox="1"/>
          <p:nvPr/>
        </p:nvSpPr>
        <p:spPr>
          <a:xfrm>
            <a:off x="3472664" y="5397579"/>
            <a:ext cx="2450234" cy="461665"/>
          </a:xfrm>
          <a:prstGeom prst="rect">
            <a:avLst/>
          </a:prstGeom>
          <a:noFill/>
        </p:spPr>
        <p:txBody>
          <a:bodyPr wrap="square" rtlCol="0">
            <a:spAutoFit/>
          </a:bodyPr>
          <a:lstStyle/>
          <a:p>
            <a:pPr algn="ctr"/>
            <a:r>
              <a:rPr lang="en-US" sz="800" b="1" dirty="0">
                <a:solidFill>
                  <a:prstClr val="black"/>
                </a:solidFill>
                <a:latin typeface="Trebuchet MS"/>
              </a:rPr>
              <a:t>25-minute Oculus Rift VR experience where the user plays the role of a silent replicant whose job is to function as a Blade Runner. </a:t>
            </a:r>
          </a:p>
        </p:txBody>
      </p:sp>
      <p:sp>
        <p:nvSpPr>
          <p:cNvPr id="37" name="TextBox 36">
            <a:extLst>
              <a:ext uri="{FF2B5EF4-FFF2-40B4-BE49-F238E27FC236}">
                <a16:creationId xmlns:a16="http://schemas.microsoft.com/office/drawing/2014/main" id="{0A04216B-C18B-451D-8CD4-3C40C902239D}"/>
              </a:ext>
            </a:extLst>
          </p:cNvPr>
          <p:cNvSpPr txBox="1"/>
          <p:nvPr/>
        </p:nvSpPr>
        <p:spPr>
          <a:xfrm>
            <a:off x="6007891" y="3800366"/>
            <a:ext cx="2918617" cy="415498"/>
          </a:xfrm>
          <a:prstGeom prst="rect">
            <a:avLst/>
          </a:prstGeom>
          <a:noFill/>
          <a:ln>
            <a:noFill/>
          </a:ln>
        </p:spPr>
        <p:txBody>
          <a:bodyPr wrap="square" rtlCol="0">
            <a:spAutoFit/>
          </a:bodyPr>
          <a:lstStyle/>
          <a:p>
            <a:pPr algn="ctr"/>
            <a:r>
              <a:rPr lang="en-US" sz="1050" b="1" i="1" u="sng" dirty="0"/>
              <a:t>Star Wars: Secrets of the Empire </a:t>
            </a:r>
          </a:p>
          <a:p>
            <a:pPr algn="ctr"/>
            <a:r>
              <a:rPr lang="en-US" sz="1050" b="1" u="sng" dirty="0"/>
              <a:t>Hyper-Reality Experience</a:t>
            </a:r>
            <a:endParaRPr lang="en-US" sz="900" u="sng" dirty="0"/>
          </a:p>
        </p:txBody>
      </p:sp>
      <p:sp>
        <p:nvSpPr>
          <p:cNvPr id="38" name="TextBox 37">
            <a:extLst>
              <a:ext uri="{FF2B5EF4-FFF2-40B4-BE49-F238E27FC236}">
                <a16:creationId xmlns:a16="http://schemas.microsoft.com/office/drawing/2014/main" id="{F713508F-9E07-45B0-BE98-D338E2B6C5F6}"/>
              </a:ext>
            </a:extLst>
          </p:cNvPr>
          <p:cNvSpPr txBox="1"/>
          <p:nvPr/>
        </p:nvSpPr>
        <p:spPr>
          <a:xfrm>
            <a:off x="6164082" y="5407936"/>
            <a:ext cx="2687479" cy="584775"/>
          </a:xfrm>
          <a:prstGeom prst="rect">
            <a:avLst/>
          </a:prstGeom>
          <a:noFill/>
        </p:spPr>
        <p:txBody>
          <a:bodyPr wrap="square" rtlCol="0">
            <a:spAutoFit/>
          </a:bodyPr>
          <a:lstStyle/>
          <a:p>
            <a:pPr algn="ctr"/>
            <a:r>
              <a:rPr lang="en-US" sz="800" b="1" dirty="0">
                <a:solidFill>
                  <a:prstClr val="black"/>
                </a:solidFill>
                <a:latin typeface="Trebuchet MS"/>
              </a:rPr>
              <a:t>A VR experience located at Disney Springs where users will go undercover as stormtroopers to capture Imperial intelligence vital to the budding rebellion’s survival.</a:t>
            </a:r>
          </a:p>
        </p:txBody>
      </p:sp>
      <p:grpSp>
        <p:nvGrpSpPr>
          <p:cNvPr id="39" name="Group 38">
            <a:extLst>
              <a:ext uri="{FF2B5EF4-FFF2-40B4-BE49-F238E27FC236}">
                <a16:creationId xmlns:a16="http://schemas.microsoft.com/office/drawing/2014/main" id="{2ECCCC17-13B4-4CE7-B1C3-184B8876E067}"/>
              </a:ext>
            </a:extLst>
          </p:cNvPr>
          <p:cNvGrpSpPr/>
          <p:nvPr/>
        </p:nvGrpSpPr>
        <p:grpSpPr>
          <a:xfrm>
            <a:off x="534182" y="1573464"/>
            <a:ext cx="2521675" cy="300636"/>
            <a:chOff x="534182" y="1581853"/>
            <a:chExt cx="2521675" cy="300636"/>
          </a:xfrm>
        </p:grpSpPr>
        <p:pic>
          <p:nvPicPr>
            <p:cNvPr id="40" name="Picture 39">
              <a:extLst>
                <a:ext uri="{FF2B5EF4-FFF2-40B4-BE49-F238E27FC236}">
                  <a16:creationId xmlns:a16="http://schemas.microsoft.com/office/drawing/2014/main" id="{41E0CBC4-4F2C-40EE-AC85-6A4D35E28028}"/>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4182" y="1581853"/>
              <a:ext cx="2519993" cy="293306"/>
            </a:xfrm>
            <a:prstGeom prst="rect">
              <a:avLst/>
            </a:prstGeom>
            <a:ln>
              <a:solidFill>
                <a:schemeClr val="tx1"/>
              </a:solidFill>
            </a:ln>
          </p:spPr>
        </p:pic>
        <p:pic>
          <p:nvPicPr>
            <p:cNvPr id="41" name="Picture 40">
              <a:extLst>
                <a:ext uri="{FF2B5EF4-FFF2-40B4-BE49-F238E27FC236}">
                  <a16:creationId xmlns:a16="http://schemas.microsoft.com/office/drawing/2014/main" id="{2CA2C58B-E483-44F3-B01E-C2AE999565F3}"/>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530237" y="1783845"/>
              <a:ext cx="525620" cy="98644"/>
            </a:xfrm>
            <a:prstGeom prst="rect">
              <a:avLst/>
            </a:prstGeom>
          </p:spPr>
        </p:pic>
      </p:grpSp>
      <p:grpSp>
        <p:nvGrpSpPr>
          <p:cNvPr id="42" name="Group 41">
            <a:extLst>
              <a:ext uri="{FF2B5EF4-FFF2-40B4-BE49-F238E27FC236}">
                <a16:creationId xmlns:a16="http://schemas.microsoft.com/office/drawing/2014/main" id="{180E352B-4436-48C8-B03F-E7ED4F3D93C4}"/>
              </a:ext>
            </a:extLst>
          </p:cNvPr>
          <p:cNvGrpSpPr/>
          <p:nvPr/>
        </p:nvGrpSpPr>
        <p:grpSpPr>
          <a:xfrm>
            <a:off x="6338872" y="1569159"/>
            <a:ext cx="2199569" cy="319685"/>
            <a:chOff x="6001356" y="2358651"/>
            <a:chExt cx="2662506" cy="448193"/>
          </a:xfrm>
        </p:grpSpPr>
        <p:pic>
          <p:nvPicPr>
            <p:cNvPr id="43" name="Picture 42">
              <a:extLst>
                <a:ext uri="{FF2B5EF4-FFF2-40B4-BE49-F238E27FC236}">
                  <a16:creationId xmlns:a16="http://schemas.microsoft.com/office/drawing/2014/main" id="{991EA531-6761-44C9-9D98-D18358FCC19B}"/>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6001356" y="2358651"/>
              <a:ext cx="2662506" cy="448193"/>
            </a:xfrm>
            <a:prstGeom prst="rect">
              <a:avLst/>
            </a:prstGeom>
            <a:ln>
              <a:solidFill>
                <a:schemeClr val="tx1"/>
              </a:solidFill>
            </a:ln>
          </p:spPr>
        </p:pic>
        <p:pic>
          <p:nvPicPr>
            <p:cNvPr id="44" name="Picture 43">
              <a:extLst>
                <a:ext uri="{FF2B5EF4-FFF2-40B4-BE49-F238E27FC236}">
                  <a16:creationId xmlns:a16="http://schemas.microsoft.com/office/drawing/2014/main" id="{C6B4C347-3804-42DE-BA53-07F5E1168D65}"/>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8421165" y="2665561"/>
              <a:ext cx="242697" cy="141283"/>
            </a:xfrm>
            <a:prstGeom prst="rect">
              <a:avLst/>
            </a:prstGeom>
          </p:spPr>
        </p:pic>
      </p:grpSp>
      <p:pic>
        <p:nvPicPr>
          <p:cNvPr id="45" name="Picture 44">
            <a:extLst>
              <a:ext uri="{FF2B5EF4-FFF2-40B4-BE49-F238E27FC236}">
                <a16:creationId xmlns:a16="http://schemas.microsoft.com/office/drawing/2014/main" id="{182626A0-66C7-4E4F-9C1C-30DF98D7C6A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526997" y="1930798"/>
            <a:ext cx="1749534" cy="979739"/>
          </a:xfrm>
          <a:prstGeom prst="rect">
            <a:avLst/>
          </a:prstGeom>
          <a:ln>
            <a:solidFill>
              <a:schemeClr val="tx1"/>
            </a:solidFill>
          </a:ln>
        </p:spPr>
      </p:pic>
      <p:sp>
        <p:nvSpPr>
          <p:cNvPr id="46" name="TextBox 45">
            <a:extLst>
              <a:ext uri="{FF2B5EF4-FFF2-40B4-BE49-F238E27FC236}">
                <a16:creationId xmlns:a16="http://schemas.microsoft.com/office/drawing/2014/main" id="{63F3E236-DE89-4259-8514-5AB1F0F8246C}"/>
              </a:ext>
            </a:extLst>
          </p:cNvPr>
          <p:cNvSpPr txBox="1"/>
          <p:nvPr/>
        </p:nvSpPr>
        <p:spPr>
          <a:xfrm>
            <a:off x="6186112" y="2905923"/>
            <a:ext cx="2514520" cy="830997"/>
          </a:xfrm>
          <a:prstGeom prst="rect">
            <a:avLst/>
          </a:prstGeom>
          <a:noFill/>
        </p:spPr>
        <p:txBody>
          <a:bodyPr wrap="square" rtlCol="0">
            <a:spAutoFit/>
          </a:bodyPr>
          <a:lstStyle/>
          <a:p>
            <a:pPr algn="ctr"/>
            <a:r>
              <a:rPr lang="en-US" sz="800" b="1" dirty="0">
                <a:solidFill>
                  <a:prstClr val="black"/>
                </a:solidFill>
                <a:latin typeface="Trebuchet MS"/>
              </a:rPr>
              <a:t>As part of their augmented reality campaign, Angry Birds released 1 billion “</a:t>
            </a:r>
            <a:r>
              <a:rPr lang="en-US" sz="800" b="1" dirty="0" err="1">
                <a:solidFill>
                  <a:prstClr val="black"/>
                </a:solidFill>
                <a:latin typeface="Trebuchet MS"/>
              </a:rPr>
              <a:t>birdcodes</a:t>
            </a:r>
            <a:r>
              <a:rPr lang="en-US" sz="800" b="1" dirty="0">
                <a:solidFill>
                  <a:prstClr val="black"/>
                </a:solidFill>
                <a:latin typeface="Trebuchet MS"/>
              </a:rPr>
              <a:t>” on cards, stickers &amp; consumer products.  These can be scanned by the Angry Birds Action! Game to unlock exclusive power-ups, AR mini-games &amp; ‘photo-features’ to pose with characters </a:t>
            </a:r>
          </a:p>
        </p:txBody>
      </p:sp>
      <p:sp>
        <p:nvSpPr>
          <p:cNvPr id="32" name="Text Placeholder 4">
            <a:extLst>
              <a:ext uri="{FF2B5EF4-FFF2-40B4-BE49-F238E27FC236}">
                <a16:creationId xmlns:a16="http://schemas.microsoft.com/office/drawing/2014/main" id="{A3777E79-7241-4156-BECA-86F8D358759C}"/>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120668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C9A07B9-DDA2-4040-99DA-7C72579D1B0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70835" y="1472747"/>
            <a:ext cx="2946953" cy="1964635"/>
          </a:xfrm>
          <a:prstGeom prst="rect">
            <a:avLst/>
          </a:prstGeom>
        </p:spPr>
      </p:pic>
      <p:sp>
        <p:nvSpPr>
          <p:cNvPr id="24" name="Title 1">
            <a:extLst>
              <a:ext uri="{FF2B5EF4-FFF2-40B4-BE49-F238E27FC236}">
                <a16:creationId xmlns:a16="http://schemas.microsoft.com/office/drawing/2014/main" id="{FB6AEB1B-7DA7-4626-AAA0-9D0C2420B350}"/>
              </a:ext>
            </a:extLst>
          </p:cNvPr>
          <p:cNvSpPr>
            <a:spLocks noGrp="1"/>
          </p:cNvSpPr>
          <p:nvPr>
            <p:ph type="ctrTitle"/>
          </p:nvPr>
        </p:nvSpPr>
        <p:spPr>
          <a:xfrm>
            <a:off x="161636" y="357540"/>
            <a:ext cx="8805334" cy="958087"/>
          </a:xfrm>
        </p:spPr>
        <p:txBody>
          <a:bodyPr/>
          <a:lstStyle/>
          <a:p>
            <a:r>
              <a:rPr lang="en-US" dirty="0"/>
              <a:t>Much Like They’ve Been Able To Do With Sports, People Can Now Apply Their Competitive Spirit To Their Favorite Passion</a:t>
            </a:r>
          </a:p>
        </p:txBody>
      </p:sp>
      <p:sp>
        <p:nvSpPr>
          <p:cNvPr id="26" name="Text Placeholder 3">
            <a:extLst>
              <a:ext uri="{FF2B5EF4-FFF2-40B4-BE49-F238E27FC236}">
                <a16:creationId xmlns:a16="http://schemas.microsoft.com/office/drawing/2014/main" id="{B3C38077-9792-4380-9531-1E5715B0A416}"/>
              </a:ext>
            </a:extLst>
          </p:cNvPr>
          <p:cNvSpPr txBox="1">
            <a:spLocks/>
          </p:cNvSpPr>
          <p:nvPr/>
        </p:nvSpPr>
        <p:spPr>
          <a:xfrm>
            <a:off x="321734" y="6603707"/>
            <a:ext cx="5562600"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fantasymovieleague.com</a:t>
            </a:r>
            <a:endParaRPr lang="en-US" sz="800" dirty="0"/>
          </a:p>
        </p:txBody>
      </p:sp>
      <p:sp>
        <p:nvSpPr>
          <p:cNvPr id="28" name="TextBox 27">
            <a:extLst>
              <a:ext uri="{FF2B5EF4-FFF2-40B4-BE49-F238E27FC236}">
                <a16:creationId xmlns:a16="http://schemas.microsoft.com/office/drawing/2014/main" id="{95A0614D-FE6B-4E80-87F3-87A1D1D69A47}"/>
              </a:ext>
            </a:extLst>
          </p:cNvPr>
          <p:cNvSpPr txBox="1"/>
          <p:nvPr/>
        </p:nvSpPr>
        <p:spPr>
          <a:xfrm>
            <a:off x="321733" y="1395864"/>
            <a:ext cx="5064411" cy="4585871"/>
          </a:xfrm>
          <a:prstGeom prst="rect">
            <a:avLst/>
          </a:prstGeom>
          <a:noFill/>
        </p:spPr>
        <p:txBody>
          <a:bodyPr wrap="square" rtlCol="0">
            <a:spAutoFit/>
          </a:bodyPr>
          <a:lstStyle/>
          <a:p>
            <a:pPr marL="285750" indent="-285750">
              <a:buFont typeface="Arial" panose="020B0604020202020204" pitchFamily="34" charset="0"/>
              <a:buChar char="•"/>
            </a:pPr>
            <a:r>
              <a:rPr lang="en-US" sz="1400" i="1" dirty="0"/>
              <a:t>Fantasy Movie League</a:t>
            </a:r>
            <a:r>
              <a:rPr lang="en-US" sz="1400" dirty="0"/>
              <a:t> is an online fantasy sports-style weekend movie box office game where players are given virtual currency called FML </a:t>
            </a:r>
            <a:r>
              <a:rPr lang="en-US" sz="1400" dirty="0" err="1"/>
              <a:t>Bux</a:t>
            </a:r>
            <a:r>
              <a:rPr lang="en-US" sz="1400" dirty="0"/>
              <a:t> each week to fill a theater with eight movies of their choice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400" dirty="0"/>
              <a:t>The goal is to try to make the most money each week by picking the perfect combination of movies while remaining under the $1,000 FML </a:t>
            </a:r>
            <a:r>
              <a:rPr lang="en-US" sz="1400" dirty="0" err="1"/>
              <a:t>bux</a:t>
            </a:r>
            <a:r>
              <a:rPr lang="en-US" sz="1400" dirty="0"/>
              <a:t> cap</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400" dirty="0"/>
              <a:t>The FML game year is broken down into 52 weekly competitions with prizes awarded to the player with the highest total box office each week.  Players can also enter:</a:t>
            </a:r>
          </a:p>
          <a:p>
            <a:pPr marL="742950" lvl="1" indent="-285750">
              <a:buFont typeface="Arial" panose="020B0604020202020204" pitchFamily="34" charset="0"/>
              <a:buChar char="•"/>
            </a:pPr>
            <a:r>
              <a:rPr lang="en-US" sz="1200" dirty="0"/>
              <a:t>4-5 week contests featured within the Monthly Matchup league</a:t>
            </a:r>
          </a:p>
          <a:p>
            <a:pPr marL="742950" lvl="1" indent="-285750">
              <a:buFont typeface="Arial" panose="020B0604020202020204" pitchFamily="34" charset="0"/>
              <a:buChar char="•"/>
            </a:pPr>
            <a:r>
              <a:rPr lang="en-US" sz="1200" dirty="0"/>
              <a:t>Three-month long contests featured within the Season Showdown leagues: Spring, Summer, Fall, Awards (Winter)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400" dirty="0"/>
              <a:t>Many players also set up private leagues to compete against family and friends while engaging in chat rooms and social media groups to discuss their picks</a:t>
            </a:r>
          </a:p>
        </p:txBody>
      </p:sp>
      <p:pic>
        <p:nvPicPr>
          <p:cNvPr id="32" name="Picture 31">
            <a:extLst>
              <a:ext uri="{FF2B5EF4-FFF2-40B4-BE49-F238E27FC236}">
                <a16:creationId xmlns:a16="http://schemas.microsoft.com/office/drawing/2014/main" id="{C055074C-AB25-4DF7-8A8A-58A70840B6B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69541" y="3517618"/>
            <a:ext cx="2946953" cy="2429850"/>
          </a:xfrm>
          <a:prstGeom prst="rect">
            <a:avLst/>
          </a:prstGeom>
          <a:ln>
            <a:solidFill>
              <a:schemeClr val="tx1"/>
            </a:solidFill>
          </a:ln>
        </p:spPr>
      </p:pic>
      <p:sp>
        <p:nvSpPr>
          <p:cNvPr id="8" name="Text Placeholder 4">
            <a:extLst>
              <a:ext uri="{FF2B5EF4-FFF2-40B4-BE49-F238E27FC236}">
                <a16:creationId xmlns:a16="http://schemas.microsoft.com/office/drawing/2014/main" id="{B3B9475C-8261-4C67-AF97-C66D7545B1E9}"/>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730508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1C75D1-8B0B-41E7-8E92-6087C09A4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Title 1">
            <a:extLst>
              <a:ext uri="{FF2B5EF4-FFF2-40B4-BE49-F238E27FC236}">
                <a16:creationId xmlns:a16="http://schemas.microsoft.com/office/drawing/2014/main" id="{7D177A8A-5347-4BE2-96E7-59333774579E}"/>
              </a:ext>
            </a:extLst>
          </p:cNvPr>
          <p:cNvSpPr txBox="1">
            <a:spLocks/>
          </p:cNvSpPr>
          <p:nvPr/>
        </p:nvSpPr>
        <p:spPr>
          <a:xfrm>
            <a:off x="3024554" y="5002207"/>
            <a:ext cx="5721513" cy="112338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lnSpc>
                <a:spcPts val="3800"/>
              </a:lnSpc>
            </a:pPr>
            <a:r>
              <a:rPr lang="en-US" sz="3600" b="1" i="1" dirty="0">
                <a:solidFill>
                  <a:schemeClr val="tx1"/>
                </a:solidFill>
                <a:latin typeface="+mj-lt"/>
                <a:cs typeface="+mj-cs"/>
              </a:rPr>
              <a:t>Products</a:t>
            </a:r>
            <a:r>
              <a:rPr lang="en-US" sz="3600" b="1" dirty="0">
                <a:solidFill>
                  <a:schemeClr val="tx1"/>
                </a:solidFill>
                <a:latin typeface="+mj-lt"/>
                <a:cs typeface="+mj-cs"/>
              </a:rPr>
              <a:t>: </a:t>
            </a:r>
          </a:p>
          <a:p>
            <a:pPr algn="l">
              <a:lnSpc>
                <a:spcPts val="3800"/>
              </a:lnSpc>
            </a:pPr>
            <a:r>
              <a:rPr lang="en-US" sz="3200" b="1" dirty="0">
                <a:solidFill>
                  <a:schemeClr val="tx1"/>
                </a:solidFill>
                <a:latin typeface="+mj-lt"/>
                <a:cs typeface="+mj-cs"/>
              </a:rPr>
              <a:t>From Babies To Boomers</a:t>
            </a:r>
            <a:endParaRPr lang="en-US" sz="3600" b="1" dirty="0">
              <a:solidFill>
                <a:schemeClr val="tx1"/>
              </a:solidFill>
              <a:latin typeface="+mj-lt"/>
              <a:cs typeface="+mj-cs"/>
            </a:endParaRPr>
          </a:p>
        </p:txBody>
      </p:sp>
    </p:spTree>
    <p:extLst>
      <p:ext uri="{BB962C8B-B14F-4D97-AF65-F5344CB8AC3E}">
        <p14:creationId xmlns:p14="http://schemas.microsoft.com/office/powerpoint/2010/main" val="1435208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spiderman merchandise"/>
          <p:cNvPicPr>
            <a:picLocks noChangeAspect="1" noChangeArrowheads="1"/>
          </p:cNvPicPr>
          <p:nvPr/>
        </p:nvPicPr>
        <p:blipFill>
          <a:blip r:embed="rId2" cstate="screen">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3825552" y="3212165"/>
            <a:ext cx="771183" cy="8446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ing movie merchandis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1546" y="1813241"/>
            <a:ext cx="1311342" cy="7475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8" descr="Image result for justice league adult merchandise"/>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5269" y="3016224"/>
            <a:ext cx="1507578" cy="15075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transformers bumper sticke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9871" y="3452709"/>
            <a:ext cx="684062" cy="583734"/>
          </a:xfrm>
          <a:prstGeom prst="round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574" y="2536669"/>
            <a:ext cx="833674" cy="826754"/>
          </a:xfrm>
          <a:prstGeom prst="rect">
            <a:avLst/>
          </a:prstGeom>
          <a:ln>
            <a:noFill/>
          </a:ln>
        </p:spPr>
      </p:pic>
      <p:pic>
        <p:nvPicPr>
          <p:cNvPr id="66" name="Picture 30" descr="https://target.scene7.com/is/image/Target/51329661?wid=520&amp;hei=520&amp;fmt=pjpeg">
            <a:extLst>
              <a:ext uri="{FF2B5EF4-FFF2-40B4-BE49-F238E27FC236}">
                <a16:creationId xmlns:a16="http://schemas.microsoft.com/office/drawing/2014/main" id="{825C9A2B-F78D-47B7-9231-832C3F68B91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281830" y="1817786"/>
            <a:ext cx="704385" cy="68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87A117C-84BB-422F-87C4-7185CA8206F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11235" y="2492340"/>
            <a:ext cx="564086" cy="868668"/>
          </a:xfrm>
          <a:prstGeom prst="rect">
            <a:avLst/>
          </a:prstGeom>
          <a:ln>
            <a:solidFill>
              <a:schemeClr val="tx1"/>
            </a:solidFill>
          </a:ln>
        </p:spPr>
      </p:pic>
      <p:pic>
        <p:nvPicPr>
          <p:cNvPr id="56" name="Picture 55">
            <a:extLst>
              <a:ext uri="{FF2B5EF4-FFF2-40B4-BE49-F238E27FC236}">
                <a16:creationId xmlns:a16="http://schemas.microsoft.com/office/drawing/2014/main" id="{C64CD3E6-271F-4028-B0A7-E22C36A6AD6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220994" y="2422997"/>
            <a:ext cx="555917" cy="865146"/>
          </a:xfrm>
          <a:prstGeom prst="rect">
            <a:avLst/>
          </a:prstGeom>
          <a:ln>
            <a:solidFill>
              <a:schemeClr val="tx1"/>
            </a:solidFill>
          </a:ln>
        </p:spPr>
      </p:pic>
      <p:sp>
        <p:nvSpPr>
          <p:cNvPr id="46" name="Title 1">
            <a:extLst>
              <a:ext uri="{FF2B5EF4-FFF2-40B4-BE49-F238E27FC236}">
                <a16:creationId xmlns:a16="http://schemas.microsoft.com/office/drawing/2014/main" id="{FAD7B1D3-3FA4-4A3F-ABF3-EC16CA893551}"/>
              </a:ext>
            </a:extLst>
          </p:cNvPr>
          <p:cNvSpPr txBox="1">
            <a:spLocks/>
          </p:cNvSpPr>
          <p:nvPr/>
        </p:nvSpPr>
        <p:spPr>
          <a:xfrm>
            <a:off x="169333" y="383460"/>
            <a:ext cx="8805334" cy="735889"/>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rPr>
              <a:t>To Show Off Their Passions, People Love To “Badge” Themselves With Merchandise From Movies</a:t>
            </a:r>
          </a:p>
        </p:txBody>
      </p:sp>
      <p:pic>
        <p:nvPicPr>
          <p:cNvPr id="1028" name="Picture 4" descr="Image result for kung fu panda kids merchandise"/>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087" y="1700435"/>
            <a:ext cx="826268" cy="8262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storks movie merchandise"/>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56798" y="1873196"/>
            <a:ext cx="1386367" cy="7020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he secret life of pets merchandise"/>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2815" y="1673088"/>
            <a:ext cx="1557414" cy="9640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0" name="Picture 16" descr="Image result for the secret life of pets merchandise"/>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793" y="1752815"/>
            <a:ext cx="856578" cy="8565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8" name="Picture 34" descr="Image result for finding dory merchandise"/>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2288" y="2518846"/>
            <a:ext cx="1054943" cy="95032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0" name="Picture 36" descr="Image result for minions merchandise"/>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58449" y="1862317"/>
            <a:ext cx="1092586" cy="7557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4" name="Picture 40" descr="Image result for frozen merchandise"/>
          <p:cNvPicPr>
            <a:picLocks noChangeAspect="1" noChangeArrowheads="1"/>
          </p:cNvPicPr>
          <p:nvPr/>
        </p:nvPicPr>
        <p:blipFill rotWithShape="1">
          <a:blip r:embed="rId1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887383" y="1673302"/>
            <a:ext cx="870176" cy="9286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6" name="Picture 42" descr="Image result for moana merchandise"/>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176" y="1683537"/>
            <a:ext cx="1001536" cy="10015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8" name="Picture 44" descr="Image result for zootopia merchandise"/>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3444" y="1805202"/>
            <a:ext cx="684063" cy="6840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2" name="Picture 48" descr="Image result for beauty and the beast 2017 merchandise"/>
          <p:cNvPicPr>
            <a:picLocks noChangeAspect="1" noChangeArrowheads="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2296" y="2390086"/>
            <a:ext cx="849499" cy="8494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7604" y="3375044"/>
            <a:ext cx="706866" cy="81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Image result for avengers bedding"/>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3032" y="3311895"/>
            <a:ext cx="798073" cy="7980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DC comics video games"/>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5186721" y="3257212"/>
            <a:ext cx="437801" cy="6635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aptain america merchandise"/>
          <p:cNvPicPr>
            <a:picLocks noChangeAspect="1" noChangeArrowheads="1"/>
          </p:cNvPicPr>
          <p:nvPr/>
        </p:nvPicPr>
        <p:blipFill>
          <a:blip r:embed="rId23"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74167" y="3299951"/>
            <a:ext cx="493262" cy="58060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p:cNvPicPr>
            <a:picLocks noChangeAspect="1" noChangeArrowheads="1"/>
          </p:cNvPicPr>
          <p:nvPr/>
        </p:nvPicPr>
        <p:blipFill>
          <a:blip r:embed="rId24" cstate="screen">
            <a:clrChange>
              <a:clrFrom>
                <a:srgbClr val="EAEAEA"/>
              </a:clrFrom>
              <a:clrTo>
                <a:srgbClr val="EAEAEA">
                  <a:alpha val="0"/>
                </a:srgbClr>
              </a:clrTo>
            </a:clrChange>
            <a:extLst>
              <a:ext uri="{28A0092B-C50C-407E-A947-70E740481C1C}">
                <a14:useLocalDpi xmlns:a14="http://schemas.microsoft.com/office/drawing/2010/main" val="0"/>
              </a:ext>
            </a:extLst>
          </a:blip>
          <a:srcRect/>
          <a:stretch>
            <a:fillRect/>
          </a:stretch>
        </p:blipFill>
        <p:spPr bwMode="auto">
          <a:xfrm>
            <a:off x="8309858" y="2406288"/>
            <a:ext cx="771101" cy="8775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descr="Image result for twilight merchandise"/>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1202" y="2386847"/>
            <a:ext cx="800899" cy="8404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harry potter clothing"/>
          <p:cNvPicPr>
            <a:picLocks noChangeAspect="1" noChangeArrowheads="1"/>
          </p:cNvPicPr>
          <p:nvPr/>
        </p:nvPicPr>
        <p:blipFill>
          <a:blip r:embed="rId26" cstate="screen">
            <a:clrChange>
              <a:clrFrom>
                <a:srgbClr val="E1E1E1"/>
              </a:clrFrom>
              <a:clrTo>
                <a:srgbClr val="E1E1E1">
                  <a:alpha val="0"/>
                </a:srgbClr>
              </a:clrTo>
            </a:clrChange>
            <a:extLst>
              <a:ext uri="{28A0092B-C50C-407E-A947-70E740481C1C}">
                <a14:useLocalDpi xmlns:a14="http://schemas.microsoft.com/office/drawing/2010/main" val="0"/>
              </a:ext>
            </a:extLst>
          </a:blip>
          <a:srcRect/>
          <a:stretch>
            <a:fillRect/>
          </a:stretch>
        </p:blipFill>
        <p:spPr bwMode="auto">
          <a:xfrm>
            <a:off x="7707171" y="2361595"/>
            <a:ext cx="890839" cy="8908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Image result for the jungle book 2016 merchandise"/>
          <p:cNvPicPr>
            <a:picLocks noChangeAspect="1" noChangeArrowheads="1"/>
          </p:cNvPicPr>
          <p:nvPr/>
        </p:nvPicPr>
        <p:blipFill>
          <a:blip r:embed="rId27" cstate="screen">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597072" y="2372255"/>
            <a:ext cx="707915" cy="8986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Image result for the jungle book 2016 merchandise"/>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2620" y="2391572"/>
            <a:ext cx="848013" cy="848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8" descr="Image result for beauty and the beast merchandise"/>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7928" y="2542004"/>
            <a:ext cx="1101690" cy="10429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 descr="Monopoly Game: Star Wars 40th Anniversary Special Edition"/>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0663" y="3224319"/>
            <a:ext cx="932814" cy="9328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6" descr="Related image"/>
          <p:cNvPicPr>
            <a:picLocks noChangeAspect="1" noChangeArrowheads="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8913" y="2442402"/>
            <a:ext cx="953542" cy="9535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8" descr="Image result for rogue one merchandise"/>
          <p:cNvPicPr>
            <a:picLocks noChangeAspect="1" noChangeArrowheads="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6554" y="3091242"/>
            <a:ext cx="870327" cy="87032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star wars ice cube mold"/>
          <p:cNvPicPr>
            <a:picLocks noChangeAspect="1" noChangeArrowheads="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691975" y="3085317"/>
            <a:ext cx="840257" cy="942943"/>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2">
            <a:extLst>
              <a:ext uri="{FF2B5EF4-FFF2-40B4-BE49-F238E27FC236}">
                <a16:creationId xmlns:a16="http://schemas.microsoft.com/office/drawing/2014/main" id="{79A7070E-DFC2-44A8-8AE8-2EFCD7E9C2A8}"/>
              </a:ext>
            </a:extLst>
          </p:cNvPr>
          <p:cNvSpPr>
            <a:spLocks noGrp="1"/>
          </p:cNvSpPr>
          <p:nvPr>
            <p:ph type="body" sz="quarter" idx="13"/>
          </p:nvPr>
        </p:nvSpPr>
        <p:spPr>
          <a:xfrm>
            <a:off x="169333" y="1215778"/>
            <a:ext cx="8805334" cy="257639"/>
          </a:xfrm>
        </p:spPr>
        <p:txBody>
          <a:bodyPr/>
          <a:lstStyle/>
          <a:p>
            <a:r>
              <a:rPr lang="en-US" sz="1400" dirty="0"/>
              <a:t>From Babies to Boomers, people are physically “consuming” their favorite movies and franchises</a:t>
            </a:r>
          </a:p>
        </p:txBody>
      </p:sp>
      <p:pic>
        <p:nvPicPr>
          <p:cNvPr id="50" name="Picture 24" descr="https://upload.wikimedia.org/wikipedia/en/8/8d/Various_Artists_-_Pitch_Perfect_Soundtrack_%28Official_Album_Cover%29.png">
            <a:extLst>
              <a:ext uri="{FF2B5EF4-FFF2-40B4-BE49-F238E27FC236}">
                <a16:creationId xmlns:a16="http://schemas.microsoft.com/office/drawing/2014/main" id="{DDFB54B0-C886-4E32-8024-77E8BD29CFFA}"/>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66045" y="4014884"/>
            <a:ext cx="699214" cy="6822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BFDFB2-0F81-4729-9A9F-BF91FCBC8EAA}"/>
              </a:ext>
            </a:extLst>
          </p:cNvPr>
          <p:cNvPicPr>
            <a:picLocks noChangeAspect="1"/>
          </p:cNvPicPr>
          <p:nvPr/>
        </p:nvPicPr>
        <p:blipFill rotWithShape="1">
          <a:blip r:embed="rId35" cstate="screen">
            <a:extLst>
              <a:ext uri="{28A0092B-C50C-407E-A947-70E740481C1C}">
                <a14:useLocalDpi xmlns:a14="http://schemas.microsoft.com/office/drawing/2010/main" val="0"/>
              </a:ext>
            </a:extLst>
          </a:blip>
          <a:srcRect/>
          <a:stretch/>
        </p:blipFill>
        <p:spPr>
          <a:xfrm>
            <a:off x="5935313" y="3918074"/>
            <a:ext cx="611509" cy="949027"/>
          </a:xfrm>
          <a:prstGeom prst="rect">
            <a:avLst/>
          </a:prstGeom>
          <a:ln>
            <a:solidFill>
              <a:schemeClr val="tx1"/>
            </a:solidFill>
          </a:ln>
        </p:spPr>
      </p:pic>
      <p:pic>
        <p:nvPicPr>
          <p:cNvPr id="61" name="Picture 60">
            <a:extLst>
              <a:ext uri="{FF2B5EF4-FFF2-40B4-BE49-F238E27FC236}">
                <a16:creationId xmlns:a16="http://schemas.microsoft.com/office/drawing/2014/main" id="{19622B6F-83DB-493E-84FF-7CEBE29372A0}"/>
              </a:ext>
            </a:extLst>
          </p:cNvPr>
          <p:cNvPicPr>
            <a:picLocks noChangeAspect="1"/>
          </p:cNvPicPr>
          <p:nvPr/>
        </p:nvPicPr>
        <p:blipFill>
          <a:blip r:embed="rId36" cstate="screen">
            <a:extLst>
              <a:ext uri="{28A0092B-C50C-407E-A947-70E740481C1C}">
                <a14:useLocalDpi xmlns:a14="http://schemas.microsoft.com/office/drawing/2010/main" val="0"/>
              </a:ext>
            </a:extLst>
          </a:blip>
          <a:stretch>
            <a:fillRect/>
          </a:stretch>
        </p:blipFill>
        <p:spPr>
          <a:xfrm>
            <a:off x="333039" y="4176204"/>
            <a:ext cx="508058" cy="783027"/>
          </a:xfrm>
          <a:prstGeom prst="rect">
            <a:avLst/>
          </a:prstGeom>
          <a:ln>
            <a:solidFill>
              <a:schemeClr val="tx1"/>
            </a:solidFill>
          </a:ln>
        </p:spPr>
      </p:pic>
      <p:pic>
        <p:nvPicPr>
          <p:cNvPr id="62" name="Picture 61">
            <a:extLst>
              <a:ext uri="{FF2B5EF4-FFF2-40B4-BE49-F238E27FC236}">
                <a16:creationId xmlns:a16="http://schemas.microsoft.com/office/drawing/2014/main" id="{364872B3-0AAE-4943-8994-A3C851FA701B}"/>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3494517" y="4078581"/>
            <a:ext cx="555917" cy="879911"/>
          </a:xfrm>
          <a:prstGeom prst="rect">
            <a:avLst/>
          </a:prstGeom>
          <a:ln>
            <a:solidFill>
              <a:schemeClr val="tx1"/>
            </a:solidFill>
          </a:ln>
        </p:spPr>
      </p:pic>
      <p:pic>
        <p:nvPicPr>
          <p:cNvPr id="1034" name="Picture 10" descr="Image result for marvel video games"/>
          <p:cNvPicPr>
            <a:picLocks noChangeAspect="1" noChangeArrowheads="1"/>
          </p:cNvPicPr>
          <p:nvPr/>
        </p:nvPicPr>
        <p:blipFill>
          <a:blip r:embed="rId38" cstate="screen">
            <a:extLst>
              <a:ext uri="{28A0092B-C50C-407E-A947-70E740481C1C}">
                <a14:useLocalDpi xmlns:a14="http://schemas.microsoft.com/office/drawing/2010/main" val="0"/>
              </a:ext>
            </a:extLst>
          </a:blip>
          <a:srcRect/>
          <a:stretch>
            <a:fillRect/>
          </a:stretch>
        </p:blipFill>
        <p:spPr bwMode="auto">
          <a:xfrm>
            <a:off x="4393330" y="3284006"/>
            <a:ext cx="497500" cy="6991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trolls movie merchandise"/>
          <p:cNvPicPr>
            <a:picLocks noChangeAspect="1" noChangeArrowheads="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0143" y="1738329"/>
            <a:ext cx="805608" cy="9231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44" descr="Team Johanna Pillow"/>
          <p:cNvPicPr>
            <a:picLocks noChangeAspect="1" noChangeArrowheads="1"/>
          </p:cNvPicPr>
          <p:nvPr/>
        </p:nvPicPr>
        <p:blipFill>
          <a:blip r:embed="rId40" cstate="screen">
            <a:extLst>
              <a:ext uri="{28A0092B-C50C-407E-A947-70E740481C1C}">
                <a14:useLocalDpi xmlns:a14="http://schemas.microsoft.com/office/drawing/2010/main" val="0"/>
              </a:ext>
            </a:extLst>
          </a:blip>
          <a:srcRect/>
          <a:stretch>
            <a:fillRect/>
          </a:stretch>
        </p:blipFill>
        <p:spPr bwMode="auto">
          <a:xfrm>
            <a:off x="5116996" y="2529225"/>
            <a:ext cx="829168" cy="829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Related image"/>
          <p:cNvPicPr>
            <a:picLocks noChangeAspect="1" noChangeArrowheads="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1874" y="3117179"/>
            <a:ext cx="879120" cy="8580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lated image"/>
          <p:cNvPicPr>
            <a:picLocks noChangeAspect="1" noChangeArrowheads="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71" y="3374005"/>
            <a:ext cx="799200" cy="799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50 shades of grey merchandise"/>
          <p:cNvPicPr>
            <a:picLocks noChangeAspect="1" noChangeArrowheads="1"/>
          </p:cNvPicPr>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1640" y="4157077"/>
            <a:ext cx="1270375" cy="6907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50 shades of grey merchandise"/>
          <p:cNvPicPr>
            <a:picLocks noChangeAspect="1" noChangeArrowheads="1"/>
          </p:cNvPicPr>
          <p:nvPr/>
        </p:nvPicPr>
        <p:blipFill>
          <a:blip r:embed="rId44" cstate="screen">
            <a:extLst>
              <a:ext uri="{28A0092B-C50C-407E-A947-70E740481C1C}">
                <a14:useLocalDpi xmlns:a14="http://schemas.microsoft.com/office/drawing/2010/main" val="0"/>
              </a:ext>
            </a:extLst>
          </a:blip>
          <a:srcRect/>
          <a:stretch>
            <a:fillRect/>
          </a:stretch>
        </p:blipFill>
        <p:spPr bwMode="auto">
          <a:xfrm>
            <a:off x="841862" y="4104926"/>
            <a:ext cx="682866" cy="7890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Image result for star trek merchandise adults"/>
          <p:cNvPicPr>
            <a:picLocks noChangeAspect="1" noChangeArrowheads="1"/>
          </p:cNvPicPr>
          <p:nvPr/>
        </p:nvPicPr>
        <p:blipFill>
          <a:blip r:embed="rId4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9559" y="3845752"/>
            <a:ext cx="1146257" cy="1146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Related image"/>
          <p:cNvPicPr>
            <a:picLocks noChangeAspect="1" noChangeArrowheads="1"/>
          </p:cNvPicPr>
          <p:nvPr/>
        </p:nvPicPr>
        <p:blipFill rotWithShape="1">
          <a:blip r:embed="rId4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474202" y="3975713"/>
            <a:ext cx="936086" cy="90597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vatar merchandise"/>
          <p:cNvPicPr>
            <a:picLocks noChangeAspect="1" noChangeArrowheads="1"/>
          </p:cNvPicPr>
          <p:nvPr/>
        </p:nvPicPr>
        <p:blipFill>
          <a:blip r:embed="rId47"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93244" y="4966480"/>
            <a:ext cx="1089816" cy="703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Image result for avatar movie merchandise"/>
          <p:cNvPicPr>
            <a:picLocks noChangeAspect="1" noChangeArrowheads="1"/>
          </p:cNvPicPr>
          <p:nvPr/>
        </p:nvPicPr>
        <p:blipFill>
          <a:blip r:embed="rId48" cstate="screen">
            <a:extLst>
              <a:ext uri="{28A0092B-C50C-407E-A947-70E740481C1C}">
                <a14:useLocalDpi xmlns:a14="http://schemas.microsoft.com/office/drawing/2010/main" val="0"/>
              </a:ext>
            </a:extLst>
          </a:blip>
          <a:srcRect/>
          <a:stretch>
            <a:fillRect/>
          </a:stretch>
        </p:blipFill>
        <p:spPr bwMode="auto">
          <a:xfrm>
            <a:off x="740225" y="4621336"/>
            <a:ext cx="1130682" cy="12249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Image result for justice league adult merchandise"/>
          <p:cNvPicPr>
            <a:picLocks noChangeAspect="1" noChangeArrowheads="1"/>
          </p:cNvPicPr>
          <p:nvPr/>
        </p:nvPicPr>
        <p:blipFill>
          <a:blip r:embed="rId4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9602" y="3370579"/>
            <a:ext cx="819440" cy="8194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4" descr="Image result for tomb raider merchandise"/>
          <p:cNvPicPr>
            <a:picLocks noChangeAspect="1" noChangeArrowheads="1"/>
          </p:cNvPicPr>
          <p:nvPr/>
        </p:nvPicPr>
        <p:blipFill>
          <a:blip r:embed="rId5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0744" y="3934111"/>
            <a:ext cx="967032" cy="967032"/>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deadpool merchandise"/>
          <p:cNvPicPr>
            <a:picLocks noChangeAspect="1" noChangeArrowheads="1"/>
          </p:cNvPicPr>
          <p:nvPr/>
        </p:nvPicPr>
        <p:blipFill rotWithShape="1">
          <a:blip r:embed="rId5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392683" y="3162287"/>
            <a:ext cx="667387" cy="7079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8" descr="Image result for guardians of the galaxy merchandise"/>
          <p:cNvPicPr>
            <a:picLocks noChangeAspect="1" noChangeArrowheads="1"/>
          </p:cNvPicPr>
          <p:nvPr/>
        </p:nvPicPr>
        <p:blipFill>
          <a:blip r:embed="rId5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3110" y="4666811"/>
            <a:ext cx="991082" cy="9910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0" descr="Image result for guardians of the galaxy merchandise for adults"/>
          <p:cNvPicPr>
            <a:picLocks noChangeAspect="1" noChangeArrowheads="1"/>
          </p:cNvPicPr>
          <p:nvPr/>
        </p:nvPicPr>
        <p:blipFill>
          <a:blip r:embed="rId5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8870" y="4547195"/>
            <a:ext cx="1669227" cy="968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2" descr="Image result for planet of the apes merchandise"/>
          <p:cNvPicPr>
            <a:picLocks noChangeAspect="1" noChangeArrowheads="1"/>
          </p:cNvPicPr>
          <p:nvPr/>
        </p:nvPicPr>
        <p:blipFill>
          <a:blip r:embed="rId5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026" y="4842337"/>
            <a:ext cx="880631" cy="8806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4" descr="Image result for les mis movie merchandise"/>
          <p:cNvPicPr>
            <a:picLocks noChangeAspect="1" noChangeArrowheads="1"/>
          </p:cNvPicPr>
          <p:nvPr/>
        </p:nvPicPr>
        <p:blipFill>
          <a:blip r:embed="rId5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301" y="4696807"/>
            <a:ext cx="734459" cy="95479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the martian movie merchandise"/>
          <p:cNvPicPr>
            <a:picLocks noChangeAspect="1" noChangeArrowheads="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4205" y="4654171"/>
            <a:ext cx="1083075" cy="10830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4" descr="Image result for interstellar movie merchandise"/>
          <p:cNvPicPr>
            <a:picLocks noChangeAspect="1" noChangeArrowheads="1"/>
          </p:cNvPicPr>
          <p:nvPr/>
        </p:nvPicPr>
        <p:blipFill>
          <a:blip r:embed="rId5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3611" y="4848632"/>
            <a:ext cx="851905" cy="851905"/>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Related image"/>
          <p:cNvPicPr>
            <a:picLocks noChangeAspect="1" noChangeArrowheads="1"/>
          </p:cNvPicPr>
          <p:nvPr/>
        </p:nvPicPr>
        <p:blipFill>
          <a:blip r:embed="rId5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6428" y="4859484"/>
            <a:ext cx="1284866" cy="7452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50 shades of grey merchandise"/>
          <p:cNvPicPr>
            <a:picLocks noChangeAspect="1" noChangeArrowheads="1"/>
          </p:cNvPicPr>
          <p:nvPr/>
        </p:nvPicPr>
        <p:blipFill>
          <a:blip r:embed="rId5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5989" y="4054997"/>
            <a:ext cx="1699450" cy="9542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mage result for hellboy movie merchandise"/>
          <p:cNvPicPr>
            <a:picLocks noChangeAspect="1" noChangeArrowheads="1"/>
          </p:cNvPicPr>
          <p:nvPr/>
        </p:nvPicPr>
        <p:blipFill>
          <a:blip r:embed="rId6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2710" y="4857444"/>
            <a:ext cx="734459" cy="70441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https://i5.walmartimages.com/asr/8eb76710-3fcc-438d-9088-81d14a4a3861_1.841cd13d3bdabe27da867e22ac831eda.jpeg?odnHeight=450&amp;odnWidth=450&amp;odnBg=FFFFFF">
            <a:extLst>
              <a:ext uri="{FF2B5EF4-FFF2-40B4-BE49-F238E27FC236}">
                <a16:creationId xmlns:a16="http://schemas.microsoft.com/office/drawing/2014/main" id="{2B5F79D5-3C04-47CF-914B-CE1784332E9D}"/>
              </a:ext>
            </a:extLst>
          </p:cNvPr>
          <p:cNvPicPr>
            <a:picLocks noChangeAspect="1" noChangeArrowheads="1"/>
          </p:cNvPicPr>
          <p:nvPr/>
        </p:nvPicPr>
        <p:blipFill>
          <a:blip r:embed="rId61" cstate="screen">
            <a:extLst>
              <a:ext uri="{28A0092B-C50C-407E-A947-70E740481C1C}">
                <a14:useLocalDpi xmlns:a14="http://schemas.microsoft.com/office/drawing/2010/main" val="0"/>
              </a:ext>
            </a:extLst>
          </a:blip>
          <a:srcRect/>
          <a:stretch>
            <a:fillRect/>
          </a:stretch>
        </p:blipFill>
        <p:spPr bwMode="auto">
          <a:xfrm>
            <a:off x="1649015" y="2629731"/>
            <a:ext cx="701918" cy="701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8" name="Picture 24" descr="https://images-na.ssl-images-amazon.com/images/I/81SlR8oXmCL._SL1500_.jpg"/>
          <p:cNvPicPr>
            <a:picLocks noChangeAspect="1" noChangeArrowheads="1"/>
          </p:cNvPicPr>
          <p:nvPr/>
        </p:nvPicPr>
        <p:blipFill rotWithShape="1">
          <a:blip r:embed="rId6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28284" y="2417234"/>
            <a:ext cx="775773" cy="11169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4" descr="https://store.ty.com/images/tfi/3/607b22237561f7d34c73efa4843ab827_lg.gif"/>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3316433" y="1756908"/>
            <a:ext cx="725521" cy="7255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la la land movie merchandise"/>
          <p:cNvPicPr>
            <a:picLocks noChangeAspect="1" noChangeArrowheads="1"/>
          </p:cNvPicPr>
          <p:nvPr/>
        </p:nvPicPr>
        <p:blipFill>
          <a:blip r:embed="rId64" cstate="screen">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7331001" y="4578143"/>
            <a:ext cx="1026444" cy="11242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Related image"/>
          <p:cNvPicPr>
            <a:picLocks noChangeAspect="1" noChangeArrowheads="1"/>
          </p:cNvPicPr>
          <p:nvPr/>
        </p:nvPicPr>
        <p:blipFill>
          <a:blip r:embed="rId65" cstate="screen">
            <a:clrChange>
              <a:clrFrom>
                <a:srgbClr val="D0D0D0"/>
              </a:clrFrom>
              <a:clrTo>
                <a:srgbClr val="D0D0D0">
                  <a:alpha val="0"/>
                </a:srgbClr>
              </a:clrTo>
            </a:clrChange>
            <a:extLst>
              <a:ext uri="{28A0092B-C50C-407E-A947-70E740481C1C}">
                <a14:useLocalDpi xmlns:a14="http://schemas.microsoft.com/office/drawing/2010/main" val="0"/>
              </a:ext>
            </a:extLst>
          </a:blip>
          <a:srcRect/>
          <a:stretch>
            <a:fillRect/>
          </a:stretch>
        </p:blipFill>
        <p:spPr bwMode="auto">
          <a:xfrm>
            <a:off x="8008627" y="4682408"/>
            <a:ext cx="1044393" cy="104439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https://upload.wikimedia.org/wikipedia/en/7/76/Les_Miserables_soundtrack_%282012%29.jpg">
            <a:extLst>
              <a:ext uri="{FF2B5EF4-FFF2-40B4-BE49-F238E27FC236}">
                <a16:creationId xmlns:a16="http://schemas.microsoft.com/office/drawing/2014/main" id="{E52651FF-5054-4812-B8D3-868230AAB834}"/>
              </a:ext>
            </a:extLst>
          </p:cNvPr>
          <p:cNvPicPr>
            <a:picLocks noChangeAspect="1" noChangeArrowheads="1"/>
          </p:cNvPicPr>
          <p:nvPr/>
        </p:nvPicPr>
        <p:blipFill>
          <a:blip r:embed="rId66" cstate="screen">
            <a:extLst>
              <a:ext uri="{28A0092B-C50C-407E-A947-70E740481C1C}">
                <a14:useLocalDpi xmlns:a14="http://schemas.microsoft.com/office/drawing/2010/main" val="0"/>
              </a:ext>
            </a:extLst>
          </a:blip>
          <a:srcRect/>
          <a:stretch>
            <a:fillRect/>
          </a:stretch>
        </p:blipFill>
        <p:spPr bwMode="auto">
          <a:xfrm>
            <a:off x="6794567" y="4795606"/>
            <a:ext cx="682949" cy="682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Image result for pitch perfect merchandise"/>
          <p:cNvPicPr>
            <a:picLocks noChangeAspect="1" noChangeArrowheads="1"/>
          </p:cNvPicPr>
          <p:nvPr/>
        </p:nvPicPr>
        <p:blipFill>
          <a:blip r:embed="rId67" cstate="screen">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789304" y="3928678"/>
            <a:ext cx="771183" cy="8446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6" descr="Image result for pitch perfect merchandise"/>
          <p:cNvPicPr>
            <a:picLocks noChangeAspect="1" noChangeArrowheads="1"/>
          </p:cNvPicPr>
          <p:nvPr/>
        </p:nvPicPr>
        <p:blipFill>
          <a:blip r:embed="rId6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7514" y="3749965"/>
            <a:ext cx="893842" cy="1140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2" descr="Star Wars™ - Rogue One Group"/>
          <p:cNvPicPr>
            <a:picLocks noChangeAspect="1" noChangeArrowheads="1"/>
          </p:cNvPicPr>
          <p:nvPr/>
        </p:nvPicPr>
        <p:blipFill>
          <a:blip r:embed="rId6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9220" y="3001168"/>
            <a:ext cx="1119375" cy="98463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twilight merchandise"/>
          <p:cNvPicPr>
            <a:picLocks noChangeAspect="1" noChangeArrowheads="1"/>
          </p:cNvPicPr>
          <p:nvPr/>
        </p:nvPicPr>
        <p:blipFill>
          <a:blip r:embed="rId70" cstate="screen">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40328" y="2367439"/>
            <a:ext cx="990743" cy="99074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frozen merchandise"/>
          <p:cNvPicPr>
            <a:picLocks noChangeAspect="1" noChangeArrowheads="1"/>
          </p:cNvPicPr>
          <p:nvPr/>
        </p:nvPicPr>
        <p:blipFill>
          <a:blip r:embed="rId7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274" y="1830472"/>
            <a:ext cx="1092994" cy="6407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0" name="Picture 46" descr="Image result for cars movie merchandise"/>
          <p:cNvPicPr>
            <a:picLocks noChangeAspect="1" noChangeArrowheads="1"/>
          </p:cNvPicPr>
          <p:nvPr/>
        </p:nvPicPr>
        <p:blipFill>
          <a:blip r:embed="rId7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0979" y="1970084"/>
            <a:ext cx="753789" cy="4503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16" descr="Image result for batman movie merchandise adults"/>
          <p:cNvPicPr>
            <a:picLocks noChangeAspect="1" noChangeArrowheads="1"/>
          </p:cNvPicPr>
          <p:nvPr/>
        </p:nvPicPr>
        <p:blipFill>
          <a:blip r:embed="rId7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0171" y="3954112"/>
            <a:ext cx="789473" cy="1127817"/>
          </a:xfrm>
          <a:prstGeom prst="rect">
            <a:avLst/>
          </a:prstGeom>
          <a:noFill/>
          <a:extLst>
            <a:ext uri="{909E8E84-426E-40DD-AFC4-6F175D3DCCD1}">
              <a14:hiddenFill xmlns:a14="http://schemas.microsoft.com/office/drawing/2010/main">
                <a:solidFill>
                  <a:srgbClr val="FFFFFF"/>
                </a:solidFill>
              </a14:hiddenFill>
            </a:ext>
          </a:extLst>
        </p:spPr>
      </p:pic>
      <p:sp>
        <p:nvSpPr>
          <p:cNvPr id="77" name="Text Placeholder 4">
            <a:extLst>
              <a:ext uri="{FF2B5EF4-FFF2-40B4-BE49-F238E27FC236}">
                <a16:creationId xmlns:a16="http://schemas.microsoft.com/office/drawing/2014/main" id="{2AA505A7-176C-4474-BF64-E2AAC2D39B4D}"/>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82160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dirty="0"/>
              <a:t>Licensed Items From Movie Properties Drive A Substantial Share Of The Multi-Billion Dollar Consumer Products Industry</a:t>
            </a:r>
          </a:p>
        </p:txBody>
      </p:sp>
      <p:pic>
        <p:nvPicPr>
          <p:cNvPr id="1026" name="Picture 2" descr="Image result for dancing groot toy png">
            <a:extLst>
              <a:ext uri="{FF2B5EF4-FFF2-40B4-BE49-F238E27FC236}">
                <a16:creationId xmlns:a16="http://schemas.microsoft.com/office/drawing/2014/main" id="{2599B395-3378-454C-BD03-736356D30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004" y="4106969"/>
            <a:ext cx="1240874" cy="1240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onder woman red and blue leather handbag png">
            <a:extLst>
              <a:ext uri="{FF2B5EF4-FFF2-40B4-BE49-F238E27FC236}">
                <a16:creationId xmlns:a16="http://schemas.microsoft.com/office/drawing/2014/main" id="{B10AF3F1-8618-4589-BB45-D755F9FAE8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89" y="2867910"/>
            <a:ext cx="1454828" cy="1454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urbo dave minion png">
            <a:extLst>
              <a:ext uri="{FF2B5EF4-FFF2-40B4-BE49-F238E27FC236}">
                <a16:creationId xmlns:a16="http://schemas.microsoft.com/office/drawing/2014/main" id="{35E31A3D-018A-4A9B-B770-49C7D09B44F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74989" y="1791328"/>
            <a:ext cx="1499217" cy="1199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s 3 cruz ramirez die cast png">
            <a:extLst>
              <a:ext uri="{FF2B5EF4-FFF2-40B4-BE49-F238E27FC236}">
                <a16:creationId xmlns:a16="http://schemas.microsoft.com/office/drawing/2014/main" id="{DF8F5457-09B0-4CF3-AE13-C59840338F79}"/>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820437" y="5103046"/>
            <a:ext cx="1292469" cy="8890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7DF2BC7-3E75-4E8E-86BC-AC0966D60B71}"/>
              </a:ext>
            </a:extLst>
          </p:cNvPr>
          <p:cNvGrpSpPr/>
          <p:nvPr/>
        </p:nvGrpSpPr>
        <p:grpSpPr>
          <a:xfrm>
            <a:off x="1174017" y="3082182"/>
            <a:ext cx="3530090" cy="567073"/>
            <a:chOff x="-2513540" y="1797552"/>
            <a:chExt cx="6205266" cy="1208714"/>
          </a:xfrm>
        </p:grpSpPr>
        <p:sp>
          <p:nvSpPr>
            <p:cNvPr id="10" name="Rectangle 9">
              <a:extLst>
                <a:ext uri="{FF2B5EF4-FFF2-40B4-BE49-F238E27FC236}">
                  <a16:creationId xmlns:a16="http://schemas.microsoft.com/office/drawing/2014/main" id="{0D534720-402E-4113-9D40-8A3590F63915}"/>
                </a:ext>
              </a:extLst>
            </p:cNvPr>
            <p:cNvSpPr/>
            <p:nvPr/>
          </p:nvSpPr>
          <p:spPr>
            <a:xfrm>
              <a:off x="-2513540" y="1797552"/>
              <a:ext cx="6205266" cy="120871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96264A-CE2F-41A7-BB53-5CB4302F2A1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444908" y="2204713"/>
              <a:ext cx="5682452" cy="718577"/>
            </a:xfrm>
            <a:prstGeom prst="rect">
              <a:avLst/>
            </a:prstGeom>
          </p:spPr>
        </p:pic>
        <p:pic>
          <p:nvPicPr>
            <p:cNvPr id="15" name="Picture 14">
              <a:extLst>
                <a:ext uri="{FF2B5EF4-FFF2-40B4-BE49-F238E27FC236}">
                  <a16:creationId xmlns:a16="http://schemas.microsoft.com/office/drawing/2014/main" id="{B79AD851-4295-42BA-8D5E-E9E3BD35D42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504442" y="1858798"/>
              <a:ext cx="1429186" cy="345914"/>
            </a:xfrm>
            <a:prstGeom prst="rect">
              <a:avLst/>
            </a:prstGeom>
          </p:spPr>
        </p:pic>
      </p:grpSp>
      <p:grpSp>
        <p:nvGrpSpPr>
          <p:cNvPr id="16" name="Group 15">
            <a:extLst>
              <a:ext uri="{FF2B5EF4-FFF2-40B4-BE49-F238E27FC236}">
                <a16:creationId xmlns:a16="http://schemas.microsoft.com/office/drawing/2014/main" id="{C712BAE3-410F-42CD-BB0B-B96483E659C7}"/>
              </a:ext>
            </a:extLst>
          </p:cNvPr>
          <p:cNvGrpSpPr/>
          <p:nvPr/>
        </p:nvGrpSpPr>
        <p:grpSpPr>
          <a:xfrm>
            <a:off x="2937605" y="2034898"/>
            <a:ext cx="3090664" cy="937922"/>
            <a:chOff x="-1893405" y="2685495"/>
            <a:chExt cx="5314950" cy="1938618"/>
          </a:xfrm>
        </p:grpSpPr>
        <p:sp>
          <p:nvSpPr>
            <p:cNvPr id="14" name="Rectangle 13">
              <a:extLst>
                <a:ext uri="{FF2B5EF4-FFF2-40B4-BE49-F238E27FC236}">
                  <a16:creationId xmlns:a16="http://schemas.microsoft.com/office/drawing/2014/main" id="{D31429A7-2105-4E8E-954D-CBB0E891C09A}"/>
                </a:ext>
              </a:extLst>
            </p:cNvPr>
            <p:cNvSpPr/>
            <p:nvPr/>
          </p:nvSpPr>
          <p:spPr>
            <a:xfrm>
              <a:off x="-1893405" y="2685495"/>
              <a:ext cx="5314950" cy="193861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DB1E8C-E39E-40ED-A4B4-2B10F1860320}"/>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738168" y="3028396"/>
              <a:ext cx="5159713" cy="1467405"/>
            </a:xfrm>
            <a:prstGeom prst="rect">
              <a:avLst/>
            </a:prstGeom>
          </p:spPr>
        </p:pic>
        <p:pic>
          <p:nvPicPr>
            <p:cNvPr id="19" name="Picture 18">
              <a:extLst>
                <a:ext uri="{FF2B5EF4-FFF2-40B4-BE49-F238E27FC236}">
                  <a16:creationId xmlns:a16="http://schemas.microsoft.com/office/drawing/2014/main" id="{6B7E2EF9-886F-429D-9981-A6AD3610A07F}"/>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734774" y="2685495"/>
              <a:ext cx="1304448" cy="342901"/>
            </a:xfrm>
            <a:prstGeom prst="rect">
              <a:avLst/>
            </a:prstGeom>
          </p:spPr>
        </p:pic>
      </p:grpSp>
      <p:grpSp>
        <p:nvGrpSpPr>
          <p:cNvPr id="21" name="Group 20">
            <a:extLst>
              <a:ext uri="{FF2B5EF4-FFF2-40B4-BE49-F238E27FC236}">
                <a16:creationId xmlns:a16="http://schemas.microsoft.com/office/drawing/2014/main" id="{3C5F1B4C-4852-4DE0-8F61-9705CE3D6B1A}"/>
              </a:ext>
            </a:extLst>
          </p:cNvPr>
          <p:cNvGrpSpPr/>
          <p:nvPr/>
        </p:nvGrpSpPr>
        <p:grpSpPr>
          <a:xfrm>
            <a:off x="4187232" y="3827870"/>
            <a:ext cx="3290252" cy="655472"/>
            <a:chOff x="-2004667" y="3694068"/>
            <a:chExt cx="5594238" cy="917855"/>
          </a:xfrm>
        </p:grpSpPr>
        <p:sp>
          <p:nvSpPr>
            <p:cNvPr id="20" name="Rectangle 19">
              <a:extLst>
                <a:ext uri="{FF2B5EF4-FFF2-40B4-BE49-F238E27FC236}">
                  <a16:creationId xmlns:a16="http://schemas.microsoft.com/office/drawing/2014/main" id="{9C91C773-70AE-4B94-A1A3-35AF34598A76}"/>
                </a:ext>
              </a:extLst>
            </p:cNvPr>
            <p:cNvSpPr/>
            <p:nvPr/>
          </p:nvSpPr>
          <p:spPr>
            <a:xfrm>
              <a:off x="-2004667" y="3694068"/>
              <a:ext cx="5594238" cy="91785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D667D7-EBA0-4856-88FB-39A600E90854}"/>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924051" y="3987910"/>
              <a:ext cx="5357880" cy="525165"/>
            </a:xfrm>
            <a:prstGeom prst="rect">
              <a:avLst/>
            </a:prstGeom>
          </p:spPr>
        </p:pic>
        <p:pic>
          <p:nvPicPr>
            <p:cNvPr id="24" name="Picture 23">
              <a:extLst>
                <a:ext uri="{FF2B5EF4-FFF2-40B4-BE49-F238E27FC236}">
                  <a16:creationId xmlns:a16="http://schemas.microsoft.com/office/drawing/2014/main" id="{9689FC04-0635-429D-AE7F-56DC8C0A197C}"/>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1996526" y="3694068"/>
              <a:ext cx="1680090" cy="277553"/>
            </a:xfrm>
            <a:prstGeom prst="rect">
              <a:avLst/>
            </a:prstGeom>
          </p:spPr>
        </p:pic>
      </p:grpSp>
      <p:grpSp>
        <p:nvGrpSpPr>
          <p:cNvPr id="26" name="Group 25">
            <a:extLst>
              <a:ext uri="{FF2B5EF4-FFF2-40B4-BE49-F238E27FC236}">
                <a16:creationId xmlns:a16="http://schemas.microsoft.com/office/drawing/2014/main" id="{32743361-CBB5-45EC-B852-63BFBC74269D}"/>
              </a:ext>
            </a:extLst>
          </p:cNvPr>
          <p:cNvGrpSpPr/>
          <p:nvPr/>
        </p:nvGrpSpPr>
        <p:grpSpPr>
          <a:xfrm>
            <a:off x="990600" y="3861461"/>
            <a:ext cx="2938254" cy="655473"/>
            <a:chOff x="-2003686" y="4822918"/>
            <a:chExt cx="5108836" cy="981440"/>
          </a:xfrm>
        </p:grpSpPr>
        <p:sp>
          <p:nvSpPr>
            <p:cNvPr id="25" name="Rectangle 24">
              <a:extLst>
                <a:ext uri="{FF2B5EF4-FFF2-40B4-BE49-F238E27FC236}">
                  <a16:creationId xmlns:a16="http://schemas.microsoft.com/office/drawing/2014/main" id="{AA24DB35-FB7A-49B4-B409-CBBCE1948466}"/>
                </a:ext>
              </a:extLst>
            </p:cNvPr>
            <p:cNvSpPr/>
            <p:nvPr/>
          </p:nvSpPr>
          <p:spPr>
            <a:xfrm>
              <a:off x="-2003686" y="4822918"/>
              <a:ext cx="5108836" cy="9814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0E4B703-B4FA-4048-BC95-47374F4E4757}"/>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1914525" y="5187857"/>
              <a:ext cx="4867275" cy="586839"/>
            </a:xfrm>
            <a:prstGeom prst="rect">
              <a:avLst/>
            </a:prstGeom>
          </p:spPr>
        </p:pic>
        <p:pic>
          <p:nvPicPr>
            <p:cNvPr id="29" name="Picture 28">
              <a:extLst>
                <a:ext uri="{FF2B5EF4-FFF2-40B4-BE49-F238E27FC236}">
                  <a16:creationId xmlns:a16="http://schemas.microsoft.com/office/drawing/2014/main" id="{EE4B64AD-C59D-4B34-A7F7-16BE3706A150}"/>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2003686" y="4822918"/>
              <a:ext cx="1556522" cy="364939"/>
            </a:xfrm>
            <a:prstGeom prst="rect">
              <a:avLst/>
            </a:prstGeom>
          </p:spPr>
        </p:pic>
      </p:grpSp>
      <p:grpSp>
        <p:nvGrpSpPr>
          <p:cNvPr id="35" name="Group 34">
            <a:extLst>
              <a:ext uri="{FF2B5EF4-FFF2-40B4-BE49-F238E27FC236}">
                <a16:creationId xmlns:a16="http://schemas.microsoft.com/office/drawing/2014/main" id="{AD16DCC3-43AC-4559-A01E-7F2FF44B9E3E}"/>
              </a:ext>
            </a:extLst>
          </p:cNvPr>
          <p:cNvGrpSpPr/>
          <p:nvPr/>
        </p:nvGrpSpPr>
        <p:grpSpPr>
          <a:xfrm>
            <a:off x="4785108" y="3087071"/>
            <a:ext cx="2923114" cy="567073"/>
            <a:chOff x="-2648820" y="197805"/>
            <a:chExt cx="4281727" cy="839342"/>
          </a:xfrm>
        </p:grpSpPr>
        <p:sp>
          <p:nvSpPr>
            <p:cNvPr id="34" name="Rectangle 33">
              <a:extLst>
                <a:ext uri="{FF2B5EF4-FFF2-40B4-BE49-F238E27FC236}">
                  <a16:creationId xmlns:a16="http://schemas.microsoft.com/office/drawing/2014/main" id="{B2F096D2-B609-4CD3-BC8D-C87A5EC60F49}"/>
                </a:ext>
              </a:extLst>
            </p:cNvPr>
            <p:cNvSpPr/>
            <p:nvPr/>
          </p:nvSpPr>
          <p:spPr>
            <a:xfrm>
              <a:off x="-2648820" y="197806"/>
              <a:ext cx="4281727" cy="83934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7A79109-07F5-4126-B3D8-7A299E9C367D}"/>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2622819" y="481372"/>
              <a:ext cx="4243435" cy="550154"/>
            </a:xfrm>
            <a:prstGeom prst="rect">
              <a:avLst/>
            </a:prstGeom>
          </p:spPr>
        </p:pic>
        <p:pic>
          <p:nvPicPr>
            <p:cNvPr id="38" name="Picture 37">
              <a:extLst>
                <a:ext uri="{FF2B5EF4-FFF2-40B4-BE49-F238E27FC236}">
                  <a16:creationId xmlns:a16="http://schemas.microsoft.com/office/drawing/2014/main" id="{A163E021-6DD4-4106-99ED-0A703A4CD4D7}"/>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2648820" y="197805"/>
              <a:ext cx="1237311" cy="248103"/>
            </a:xfrm>
            <a:prstGeom prst="rect">
              <a:avLst/>
            </a:prstGeom>
          </p:spPr>
        </p:pic>
      </p:grpSp>
      <p:grpSp>
        <p:nvGrpSpPr>
          <p:cNvPr id="39" name="Group 38">
            <a:extLst>
              <a:ext uri="{FF2B5EF4-FFF2-40B4-BE49-F238E27FC236}">
                <a16:creationId xmlns:a16="http://schemas.microsoft.com/office/drawing/2014/main" id="{01F5198C-87FF-45CC-AFE0-70565C2198AA}"/>
              </a:ext>
            </a:extLst>
          </p:cNvPr>
          <p:cNvGrpSpPr/>
          <p:nvPr/>
        </p:nvGrpSpPr>
        <p:grpSpPr>
          <a:xfrm>
            <a:off x="2388003" y="4622476"/>
            <a:ext cx="3403197" cy="376771"/>
            <a:chOff x="-1878831" y="5848350"/>
            <a:chExt cx="5044667" cy="622146"/>
          </a:xfrm>
        </p:grpSpPr>
        <p:sp>
          <p:nvSpPr>
            <p:cNvPr id="37" name="Rectangle 36">
              <a:extLst>
                <a:ext uri="{FF2B5EF4-FFF2-40B4-BE49-F238E27FC236}">
                  <a16:creationId xmlns:a16="http://schemas.microsoft.com/office/drawing/2014/main" id="{7A53FA87-48E7-4DB9-9932-FF3E87981EF9}"/>
                </a:ext>
              </a:extLst>
            </p:cNvPr>
            <p:cNvSpPr/>
            <p:nvPr/>
          </p:nvSpPr>
          <p:spPr>
            <a:xfrm>
              <a:off x="-1878831" y="5848350"/>
              <a:ext cx="5044667" cy="62214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C87A471-6EC8-400F-B5D6-07979772FC49}"/>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1738167" y="6107630"/>
              <a:ext cx="4904003" cy="362866"/>
            </a:xfrm>
            <a:prstGeom prst="rect">
              <a:avLst/>
            </a:prstGeom>
          </p:spPr>
        </p:pic>
        <p:pic>
          <p:nvPicPr>
            <p:cNvPr id="42" name="Picture 41">
              <a:extLst>
                <a:ext uri="{FF2B5EF4-FFF2-40B4-BE49-F238E27FC236}">
                  <a16:creationId xmlns:a16="http://schemas.microsoft.com/office/drawing/2014/main" id="{3FD077D4-AE4C-440D-8CBF-2A83119DE742}"/>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1860312" y="5874197"/>
              <a:ext cx="745502" cy="259041"/>
            </a:xfrm>
            <a:prstGeom prst="rect">
              <a:avLst/>
            </a:prstGeom>
          </p:spPr>
        </p:pic>
      </p:grpSp>
      <p:sp>
        <p:nvSpPr>
          <p:cNvPr id="40" name="Rectangle 39">
            <a:extLst>
              <a:ext uri="{FF2B5EF4-FFF2-40B4-BE49-F238E27FC236}">
                <a16:creationId xmlns:a16="http://schemas.microsoft.com/office/drawing/2014/main" id="{55EF9061-7D21-4DC3-A4B1-8672866D44EB}"/>
              </a:ext>
            </a:extLst>
          </p:cNvPr>
          <p:cNvSpPr/>
          <p:nvPr/>
        </p:nvSpPr>
        <p:spPr>
          <a:xfrm>
            <a:off x="161636" y="1347514"/>
            <a:ext cx="8830242" cy="523220"/>
          </a:xfrm>
          <a:prstGeom prst="rect">
            <a:avLst/>
          </a:prstGeom>
        </p:spPr>
        <p:txBody>
          <a:bodyPr wrap="square">
            <a:spAutoFit/>
          </a:bodyPr>
          <a:lstStyle/>
          <a:p>
            <a:pPr algn="ctr"/>
            <a:r>
              <a:rPr lang="en-US" sz="1400" b="1" dirty="0"/>
              <a:t>Licensed goods based on movies and other entertainment properties generated </a:t>
            </a:r>
          </a:p>
          <a:p>
            <a:pPr algn="ctr"/>
            <a:r>
              <a:rPr lang="en-US" sz="1400" b="1" i="1" u="sng" dirty="0"/>
              <a:t>$118 billion in global retail sales</a:t>
            </a:r>
            <a:r>
              <a:rPr lang="en-US" sz="1400" b="1" dirty="0"/>
              <a:t> in 2016, up 5% from the prior year</a:t>
            </a:r>
          </a:p>
        </p:txBody>
      </p:sp>
      <p:sp>
        <p:nvSpPr>
          <p:cNvPr id="46" name="Text Placeholder 3">
            <a:extLst>
              <a:ext uri="{FF2B5EF4-FFF2-40B4-BE49-F238E27FC236}">
                <a16:creationId xmlns:a16="http://schemas.microsoft.com/office/drawing/2014/main" id="{3453D6FF-01DC-4B61-910E-7966D9FA20DD}"/>
              </a:ext>
            </a:extLst>
          </p:cNvPr>
          <p:cNvSpPr txBox="1">
            <a:spLocks/>
          </p:cNvSpPr>
          <p:nvPr/>
        </p:nvSpPr>
        <p:spPr>
          <a:xfrm>
            <a:off x="321734" y="6621463"/>
            <a:ext cx="7063804"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International Licensing Industry Merchandisers’ Association’s </a:t>
            </a:r>
            <a:r>
              <a:rPr lang="en-US" sz="800" i="1" dirty="0"/>
              <a:t>Annual Global Licensing Industry Survey</a:t>
            </a:r>
            <a:r>
              <a:rPr lang="en-US" sz="800" dirty="0"/>
              <a:t>.</a:t>
            </a:r>
          </a:p>
        </p:txBody>
      </p:sp>
      <p:pic>
        <p:nvPicPr>
          <p:cNvPr id="43" name="Picture 2" descr="Image result for toy story toys png">
            <a:extLst>
              <a:ext uri="{FF2B5EF4-FFF2-40B4-BE49-F238E27FC236}">
                <a16:creationId xmlns:a16="http://schemas.microsoft.com/office/drawing/2014/main" id="{75A39755-0CA3-4331-82BB-472111529C6A}"/>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247171" y="4680688"/>
            <a:ext cx="921661" cy="13162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jurassic world toys png">
            <a:extLst>
              <a:ext uri="{FF2B5EF4-FFF2-40B4-BE49-F238E27FC236}">
                <a16:creationId xmlns:a16="http://schemas.microsoft.com/office/drawing/2014/main" id="{327AD01F-8A94-4D1C-A2EB-268341E2492A}"/>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1375588" y="5049109"/>
            <a:ext cx="1501371" cy="9633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Image result for star wars toys png">
            <a:extLst>
              <a:ext uri="{FF2B5EF4-FFF2-40B4-BE49-F238E27FC236}">
                <a16:creationId xmlns:a16="http://schemas.microsoft.com/office/drawing/2014/main" id="{58BC762A-81A9-4231-BFB7-D6A34048627F}"/>
              </a:ext>
            </a:extLst>
          </p:cNvPr>
          <p:cNvPicPr>
            <a:picLocks noChangeAspect="1" noChangeArrowheads="1"/>
          </p:cNvPicPr>
          <p:nvPr/>
        </p:nvPicPr>
        <p:blipFill rotWithShape="1">
          <a:blip r:embed="rId20" cstate="screen">
            <a:extLst>
              <a:ext uri="{28A0092B-C50C-407E-A947-70E740481C1C}">
                <a14:useLocalDpi xmlns:a14="http://schemas.microsoft.com/office/drawing/2010/main" val="0"/>
              </a:ext>
            </a:extLst>
          </a:blip>
          <a:srcRect/>
          <a:stretch/>
        </p:blipFill>
        <p:spPr bwMode="auto">
          <a:xfrm>
            <a:off x="151228" y="3562871"/>
            <a:ext cx="947141" cy="10846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C414A7E-7DD8-4454-8117-445AC79FC805}"/>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5257492" y="5120490"/>
            <a:ext cx="1441617" cy="810910"/>
          </a:xfrm>
          <a:prstGeom prst="rect">
            <a:avLst/>
          </a:prstGeom>
        </p:spPr>
      </p:pic>
      <p:pic>
        <p:nvPicPr>
          <p:cNvPr id="49" name="Picture 8" descr="Image result for lego movie toys png">
            <a:extLst>
              <a:ext uri="{FF2B5EF4-FFF2-40B4-BE49-F238E27FC236}">
                <a16:creationId xmlns:a16="http://schemas.microsoft.com/office/drawing/2014/main" id="{F193B9FB-31C7-4245-86BF-6BD3A27A418A}"/>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2892805" y="5104978"/>
            <a:ext cx="2548467" cy="9472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ransformers movie toys png">
            <a:extLst>
              <a:ext uri="{FF2B5EF4-FFF2-40B4-BE49-F238E27FC236}">
                <a16:creationId xmlns:a16="http://schemas.microsoft.com/office/drawing/2014/main" id="{8FF79575-8D69-45F3-A746-2062FDC76CC6}"/>
              </a:ext>
            </a:extLst>
          </p:cNvPr>
          <p:cNvPicPr>
            <a:picLocks noChangeAspect="1" noChangeArrowheads="1"/>
          </p:cNvPicPr>
          <p:nvPr/>
        </p:nvPicPr>
        <p:blipFill rotWithShape="1">
          <a:blip r:embed="rId23" cstate="screen">
            <a:extLst>
              <a:ext uri="{28A0092B-C50C-407E-A947-70E740481C1C}">
                <a14:useLocalDpi xmlns:a14="http://schemas.microsoft.com/office/drawing/2010/main" val="0"/>
              </a:ext>
            </a:extLst>
          </a:blip>
          <a:srcRect/>
          <a:stretch/>
        </p:blipFill>
        <p:spPr bwMode="auto">
          <a:xfrm>
            <a:off x="116672" y="2745143"/>
            <a:ext cx="1045587" cy="9835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rolls movie toys png">
            <a:extLst>
              <a:ext uri="{FF2B5EF4-FFF2-40B4-BE49-F238E27FC236}">
                <a16:creationId xmlns:a16="http://schemas.microsoft.com/office/drawing/2014/main" id="{0679479D-4577-48DC-8848-6D94F32F5D57}"/>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146149" y="1543805"/>
            <a:ext cx="1036605" cy="1301783"/>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78C389-B742-4616-87DA-FECBA531692E}"/>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367786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Of The Top Holiday Toys For 2017 Were Based On </a:t>
            </a:r>
            <a:br>
              <a:rPr lang="en-US" dirty="0"/>
            </a:br>
            <a:r>
              <a:rPr lang="en-US" dirty="0"/>
              <a:t>Popular Movies &amp; Characters</a:t>
            </a:r>
            <a:endParaRPr lang="en-US" dirty="0">
              <a:solidFill>
                <a:srgbClr val="FF0000"/>
              </a:solidFill>
            </a:endParaRPr>
          </a:p>
        </p:txBody>
      </p:sp>
      <p:sp>
        <p:nvSpPr>
          <p:cNvPr id="4" name="Text Placeholder 3"/>
          <p:cNvSpPr>
            <a:spLocks noGrp="1"/>
          </p:cNvSpPr>
          <p:nvPr>
            <p:ph type="body" sz="quarter" idx="14"/>
          </p:nvPr>
        </p:nvSpPr>
        <p:spPr>
          <a:xfrm>
            <a:off x="321734" y="6621463"/>
            <a:ext cx="7063804" cy="236537"/>
          </a:xfrm>
        </p:spPr>
        <p:txBody>
          <a:bodyPr/>
          <a:lstStyle/>
          <a:p>
            <a:r>
              <a:rPr lang="en-US" sz="800" dirty="0"/>
              <a:t>Source: Amazon.com, Holiday Toy List, Top 100 favorite toys based on December 5</a:t>
            </a:r>
            <a:r>
              <a:rPr lang="en-US" sz="800" baseline="30000" dirty="0"/>
              <a:t>th</a:t>
            </a:r>
            <a:r>
              <a:rPr lang="en-US" sz="800" dirty="0"/>
              <a:t>, 2017.  </a:t>
            </a:r>
          </a:p>
        </p:txBody>
      </p:sp>
      <p:pic>
        <p:nvPicPr>
          <p:cNvPr id="21" name="Picture 20">
            <a:extLst>
              <a:ext uri="{FF2B5EF4-FFF2-40B4-BE49-F238E27FC236}">
                <a16:creationId xmlns:a16="http://schemas.microsoft.com/office/drawing/2014/main" id="{26141297-557B-4F0B-8E44-0A7C6FE5A17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23844" y="1663639"/>
            <a:ext cx="1963882" cy="1107831"/>
          </a:xfrm>
          <a:prstGeom prst="rect">
            <a:avLst/>
          </a:prstGeom>
          <a:ln>
            <a:solidFill>
              <a:schemeClr val="tx1"/>
            </a:solidFill>
          </a:ln>
        </p:spPr>
      </p:pic>
      <p:sp>
        <p:nvSpPr>
          <p:cNvPr id="22" name="TextBox 21">
            <a:extLst>
              <a:ext uri="{FF2B5EF4-FFF2-40B4-BE49-F238E27FC236}">
                <a16:creationId xmlns:a16="http://schemas.microsoft.com/office/drawing/2014/main" id="{491949AF-2DCE-45BA-AEF4-77A260CD7322}"/>
              </a:ext>
            </a:extLst>
          </p:cNvPr>
          <p:cNvSpPr txBox="1"/>
          <p:nvPr/>
        </p:nvSpPr>
        <p:spPr>
          <a:xfrm>
            <a:off x="207096" y="1356135"/>
            <a:ext cx="1963882" cy="307777"/>
          </a:xfrm>
          <a:prstGeom prst="rect">
            <a:avLst/>
          </a:prstGeom>
          <a:noFill/>
          <a:ln>
            <a:noFill/>
          </a:ln>
        </p:spPr>
        <p:txBody>
          <a:bodyPr wrap="square" rtlCol="0">
            <a:spAutoFit/>
          </a:bodyPr>
          <a:lstStyle/>
          <a:p>
            <a:pPr algn="ctr"/>
            <a:r>
              <a:rPr lang="en-US" sz="700" b="1" i="1" dirty="0"/>
              <a:t>Lego Batman Movie</a:t>
            </a:r>
            <a:r>
              <a:rPr lang="en-US" sz="700" b="1" dirty="0"/>
              <a:t> – The Batwing 70916 Building Kit</a:t>
            </a:r>
          </a:p>
        </p:txBody>
      </p:sp>
      <p:pic>
        <p:nvPicPr>
          <p:cNvPr id="23" name="Picture 22">
            <a:extLst>
              <a:ext uri="{FF2B5EF4-FFF2-40B4-BE49-F238E27FC236}">
                <a16:creationId xmlns:a16="http://schemas.microsoft.com/office/drawing/2014/main" id="{A27EE3B5-C58A-40A4-ACB3-74697E470B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73857" y="1666313"/>
            <a:ext cx="759449" cy="1090202"/>
          </a:xfrm>
          <a:prstGeom prst="rect">
            <a:avLst/>
          </a:prstGeom>
          <a:ln>
            <a:solidFill>
              <a:schemeClr val="tx1"/>
            </a:solidFill>
          </a:ln>
        </p:spPr>
      </p:pic>
      <p:sp>
        <p:nvSpPr>
          <p:cNvPr id="24" name="TextBox 23">
            <a:extLst>
              <a:ext uri="{FF2B5EF4-FFF2-40B4-BE49-F238E27FC236}">
                <a16:creationId xmlns:a16="http://schemas.microsoft.com/office/drawing/2014/main" id="{9F107104-9C6E-4D71-AB39-919DA3087A2B}"/>
              </a:ext>
            </a:extLst>
          </p:cNvPr>
          <p:cNvSpPr txBox="1"/>
          <p:nvPr/>
        </p:nvSpPr>
        <p:spPr>
          <a:xfrm>
            <a:off x="2097333" y="1349964"/>
            <a:ext cx="1490863" cy="307777"/>
          </a:xfrm>
          <a:prstGeom prst="rect">
            <a:avLst/>
          </a:prstGeom>
          <a:noFill/>
          <a:ln>
            <a:noFill/>
          </a:ln>
        </p:spPr>
        <p:txBody>
          <a:bodyPr wrap="square" rtlCol="0">
            <a:spAutoFit/>
          </a:bodyPr>
          <a:lstStyle/>
          <a:p>
            <a:pPr algn="ctr"/>
            <a:r>
              <a:rPr lang="en-US" sz="700" b="1" dirty="0"/>
              <a:t>Sphero R2-D2 App-Enabled Droid Action Figure</a:t>
            </a:r>
          </a:p>
        </p:txBody>
      </p:sp>
      <p:pic>
        <p:nvPicPr>
          <p:cNvPr id="2052" name="Picture 4" descr="https://images-na.ssl-images-amazon.com/images/I/71xPZ6D2dDL._SL1000_.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08104" y="1662477"/>
            <a:ext cx="1094038" cy="10940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1949AF-2DCE-45BA-AEF4-77A260CD7322}"/>
              </a:ext>
            </a:extLst>
          </p:cNvPr>
          <p:cNvSpPr txBox="1"/>
          <p:nvPr/>
        </p:nvSpPr>
        <p:spPr>
          <a:xfrm>
            <a:off x="3492780" y="1346568"/>
            <a:ext cx="1357461" cy="307777"/>
          </a:xfrm>
          <a:prstGeom prst="rect">
            <a:avLst/>
          </a:prstGeom>
          <a:noFill/>
          <a:ln>
            <a:noFill/>
          </a:ln>
        </p:spPr>
        <p:txBody>
          <a:bodyPr wrap="square" rtlCol="0">
            <a:spAutoFit/>
          </a:bodyPr>
          <a:lstStyle/>
          <a:p>
            <a:pPr algn="ctr"/>
            <a:r>
              <a:rPr lang="en-US" sz="700" b="1" i="1" dirty="0"/>
              <a:t>Lego </a:t>
            </a:r>
            <a:r>
              <a:rPr lang="en-US" sz="700" b="1" i="1" dirty="0" err="1"/>
              <a:t>Ninjago</a:t>
            </a:r>
            <a:r>
              <a:rPr lang="en-US" sz="700" b="1" i="1" dirty="0"/>
              <a:t> Movie</a:t>
            </a:r>
            <a:r>
              <a:rPr lang="en-US" sz="700" b="1" dirty="0"/>
              <a:t> – Destiny's Bounty 70618</a:t>
            </a:r>
          </a:p>
        </p:txBody>
      </p:sp>
      <p:pic>
        <p:nvPicPr>
          <p:cNvPr id="2056" name="Picture 8" descr="https://images-na.ssl-images-amazon.com/images/I/81F2FtWS-lL._SL1500_.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12414" y="1663639"/>
            <a:ext cx="1144336" cy="1114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91949AF-2DCE-45BA-AEF4-77A260CD7322}"/>
              </a:ext>
            </a:extLst>
          </p:cNvPr>
          <p:cNvSpPr txBox="1"/>
          <p:nvPr/>
        </p:nvSpPr>
        <p:spPr>
          <a:xfrm>
            <a:off x="6299702" y="1346691"/>
            <a:ext cx="1410032" cy="307777"/>
          </a:xfrm>
          <a:prstGeom prst="rect">
            <a:avLst/>
          </a:prstGeom>
          <a:noFill/>
          <a:ln>
            <a:noFill/>
          </a:ln>
        </p:spPr>
        <p:txBody>
          <a:bodyPr wrap="square" rtlCol="0">
            <a:spAutoFit/>
          </a:bodyPr>
          <a:lstStyle/>
          <a:p>
            <a:pPr algn="ctr"/>
            <a:r>
              <a:rPr lang="en-US" sz="700" b="1" i="1" dirty="0"/>
              <a:t>Cars 3</a:t>
            </a:r>
            <a:r>
              <a:rPr lang="en-US" sz="700" b="1" dirty="0"/>
              <a:t>– Power Wheels Lightning McQueen</a:t>
            </a:r>
          </a:p>
        </p:txBody>
      </p:sp>
      <p:pic>
        <p:nvPicPr>
          <p:cNvPr id="2062" name="Picture 14" descr="https://images-na.ssl-images-amazon.com/images/I/71oUtNuEqlL._SL1000_.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024311" y="1663640"/>
            <a:ext cx="1108646" cy="11086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91949AF-2DCE-45BA-AEF4-77A260CD7322}"/>
              </a:ext>
            </a:extLst>
          </p:cNvPr>
          <p:cNvSpPr txBox="1"/>
          <p:nvPr/>
        </p:nvSpPr>
        <p:spPr>
          <a:xfrm>
            <a:off x="4722290" y="1356135"/>
            <a:ext cx="1712688" cy="307777"/>
          </a:xfrm>
          <a:prstGeom prst="rect">
            <a:avLst/>
          </a:prstGeom>
          <a:noFill/>
          <a:ln>
            <a:noFill/>
          </a:ln>
        </p:spPr>
        <p:txBody>
          <a:bodyPr wrap="square" rtlCol="0">
            <a:spAutoFit/>
          </a:bodyPr>
          <a:lstStyle/>
          <a:p>
            <a:pPr algn="ctr"/>
            <a:r>
              <a:rPr lang="en-US" sz="700" b="1" i="1" dirty="0"/>
              <a:t>Lego </a:t>
            </a:r>
            <a:r>
              <a:rPr lang="en-US" sz="700" b="1" i="1" dirty="0" err="1"/>
              <a:t>Ninjago</a:t>
            </a:r>
            <a:r>
              <a:rPr lang="en-US" sz="700" b="1" i="1" dirty="0"/>
              <a:t> Movie</a:t>
            </a:r>
            <a:r>
              <a:rPr lang="en-US" sz="700" b="1" dirty="0"/>
              <a:t> – Green Ninja </a:t>
            </a:r>
            <a:r>
              <a:rPr lang="en-US" sz="700" b="1" dirty="0" err="1"/>
              <a:t>Mech</a:t>
            </a:r>
            <a:r>
              <a:rPr lang="en-US" sz="700" b="1" dirty="0"/>
              <a:t> Dragon 70612</a:t>
            </a:r>
          </a:p>
        </p:txBody>
      </p:sp>
      <p:pic>
        <p:nvPicPr>
          <p:cNvPr id="2064" name="Picture 16" descr="https://images-na.ssl-images-amazon.com/images/I/71BQabb5%2BrL._SL1500_.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425097" y="3270327"/>
            <a:ext cx="1105258" cy="1105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91949AF-2DCE-45BA-AEF4-77A260CD7322}"/>
              </a:ext>
            </a:extLst>
          </p:cNvPr>
          <p:cNvSpPr txBox="1"/>
          <p:nvPr/>
        </p:nvSpPr>
        <p:spPr>
          <a:xfrm>
            <a:off x="1360914" y="2964723"/>
            <a:ext cx="1233625" cy="307777"/>
          </a:xfrm>
          <a:prstGeom prst="rect">
            <a:avLst/>
          </a:prstGeom>
          <a:noFill/>
          <a:ln>
            <a:noFill/>
          </a:ln>
        </p:spPr>
        <p:txBody>
          <a:bodyPr wrap="square" rtlCol="0">
            <a:spAutoFit/>
          </a:bodyPr>
          <a:lstStyle/>
          <a:p>
            <a:pPr algn="ctr"/>
            <a:r>
              <a:rPr lang="en-US" sz="700" b="1" i="1" dirty="0"/>
              <a:t>Moana</a:t>
            </a:r>
            <a:r>
              <a:rPr lang="en-US" sz="700" b="1" dirty="0"/>
              <a:t>– Girls Adventure Outfit</a:t>
            </a:r>
          </a:p>
        </p:txBody>
      </p:sp>
      <p:pic>
        <p:nvPicPr>
          <p:cNvPr id="3" name="Picture 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9368" y="3266879"/>
            <a:ext cx="1103168" cy="1103168"/>
          </a:xfrm>
          <a:prstGeom prst="rect">
            <a:avLst/>
          </a:prstGeom>
          <a:ln>
            <a:solidFill>
              <a:schemeClr val="tx1"/>
            </a:solidFill>
          </a:ln>
        </p:spPr>
      </p:pic>
      <p:sp>
        <p:nvSpPr>
          <p:cNvPr id="27" name="TextBox 26">
            <a:extLst>
              <a:ext uri="{FF2B5EF4-FFF2-40B4-BE49-F238E27FC236}">
                <a16:creationId xmlns:a16="http://schemas.microsoft.com/office/drawing/2014/main" id="{9F107104-9C6E-4D71-AB39-919DA3087A2B}"/>
              </a:ext>
            </a:extLst>
          </p:cNvPr>
          <p:cNvSpPr txBox="1"/>
          <p:nvPr/>
        </p:nvSpPr>
        <p:spPr>
          <a:xfrm>
            <a:off x="229368" y="2928703"/>
            <a:ext cx="1124722" cy="307777"/>
          </a:xfrm>
          <a:prstGeom prst="rect">
            <a:avLst/>
          </a:prstGeom>
          <a:noFill/>
          <a:ln>
            <a:noFill/>
          </a:ln>
        </p:spPr>
        <p:txBody>
          <a:bodyPr wrap="square" rtlCol="0">
            <a:spAutoFit/>
          </a:bodyPr>
          <a:lstStyle/>
          <a:p>
            <a:pPr algn="ctr"/>
            <a:r>
              <a:rPr lang="en-US" sz="700" b="1" i="1" dirty="0"/>
              <a:t>Star Wars</a:t>
            </a:r>
            <a:r>
              <a:rPr lang="en-US" sz="700" b="1" dirty="0"/>
              <a:t> – Droid Inventor Kit</a:t>
            </a:r>
            <a:endParaRPr lang="en-US" sz="700" b="1" i="1" dirty="0"/>
          </a:p>
        </p:txBody>
      </p:sp>
      <p:pic>
        <p:nvPicPr>
          <p:cNvPr id="2066" name="Picture 18" descr="https://images-na.ssl-images-amazon.com/images/I/71heub32ygL._SL1500_.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2661048" y="3279424"/>
            <a:ext cx="1292664" cy="1090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91949AF-2DCE-45BA-AEF4-77A260CD7322}"/>
              </a:ext>
            </a:extLst>
          </p:cNvPr>
          <p:cNvSpPr txBox="1"/>
          <p:nvPr/>
        </p:nvSpPr>
        <p:spPr>
          <a:xfrm>
            <a:off x="2548704" y="2955626"/>
            <a:ext cx="1469744" cy="307777"/>
          </a:xfrm>
          <a:prstGeom prst="rect">
            <a:avLst/>
          </a:prstGeom>
          <a:noFill/>
          <a:ln>
            <a:noFill/>
          </a:ln>
        </p:spPr>
        <p:txBody>
          <a:bodyPr wrap="square" rtlCol="0">
            <a:spAutoFit/>
          </a:bodyPr>
          <a:lstStyle/>
          <a:p>
            <a:pPr algn="ctr"/>
            <a:r>
              <a:rPr lang="en-US" sz="700" b="1" i="1" dirty="0"/>
              <a:t>Polar Express- </a:t>
            </a:r>
            <a:r>
              <a:rPr lang="en-US" sz="700" b="1" dirty="0"/>
              <a:t>Ready To Play Train</a:t>
            </a:r>
          </a:p>
        </p:txBody>
      </p:sp>
      <p:pic>
        <p:nvPicPr>
          <p:cNvPr id="2068" name="Picture 20" descr="https://images-na.ssl-images-amazon.com/images/I/81E8xRf16vL._SL1500_.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102829" y="3266879"/>
            <a:ext cx="1118102" cy="1115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91949AF-2DCE-45BA-AEF4-77A260CD7322}"/>
              </a:ext>
            </a:extLst>
          </p:cNvPr>
          <p:cNvSpPr txBox="1"/>
          <p:nvPr/>
        </p:nvSpPr>
        <p:spPr>
          <a:xfrm>
            <a:off x="6621895" y="2839265"/>
            <a:ext cx="1174233" cy="415498"/>
          </a:xfrm>
          <a:prstGeom prst="rect">
            <a:avLst/>
          </a:prstGeom>
          <a:noFill/>
          <a:ln>
            <a:noFill/>
          </a:ln>
        </p:spPr>
        <p:txBody>
          <a:bodyPr wrap="square" rtlCol="0">
            <a:spAutoFit/>
          </a:bodyPr>
          <a:lstStyle/>
          <a:p>
            <a:pPr algn="ctr"/>
            <a:r>
              <a:rPr lang="en-US" sz="700" b="1" i="1" dirty="0"/>
              <a:t>My Little Pony: The Movie- </a:t>
            </a:r>
            <a:r>
              <a:rPr lang="en-US" sz="700" b="1" dirty="0"/>
              <a:t>Seashell Lagoon Playset</a:t>
            </a:r>
          </a:p>
        </p:txBody>
      </p:sp>
      <p:pic>
        <p:nvPicPr>
          <p:cNvPr id="6" name="Picture 5"/>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836207" y="1684096"/>
            <a:ext cx="1040075" cy="1100074"/>
          </a:xfrm>
          <a:prstGeom prst="rect">
            <a:avLst/>
          </a:prstGeom>
          <a:ln>
            <a:solidFill>
              <a:schemeClr val="tx1"/>
            </a:solidFill>
          </a:ln>
        </p:spPr>
      </p:pic>
      <p:sp>
        <p:nvSpPr>
          <p:cNvPr id="30" name="TextBox 29">
            <a:extLst>
              <a:ext uri="{FF2B5EF4-FFF2-40B4-BE49-F238E27FC236}">
                <a16:creationId xmlns:a16="http://schemas.microsoft.com/office/drawing/2014/main" id="{491949AF-2DCE-45BA-AEF4-77A260CD7322}"/>
              </a:ext>
            </a:extLst>
          </p:cNvPr>
          <p:cNvSpPr txBox="1"/>
          <p:nvPr/>
        </p:nvSpPr>
        <p:spPr>
          <a:xfrm>
            <a:off x="7703163" y="1277138"/>
            <a:ext cx="1270379" cy="415498"/>
          </a:xfrm>
          <a:prstGeom prst="rect">
            <a:avLst/>
          </a:prstGeom>
          <a:noFill/>
          <a:ln>
            <a:noFill/>
          </a:ln>
        </p:spPr>
        <p:txBody>
          <a:bodyPr wrap="square" rtlCol="0">
            <a:spAutoFit/>
          </a:bodyPr>
          <a:lstStyle/>
          <a:p>
            <a:pPr algn="ctr"/>
            <a:r>
              <a:rPr lang="en-US" sz="700" b="1" dirty="0" err="1"/>
              <a:t>Tsum</a:t>
            </a:r>
            <a:r>
              <a:rPr lang="en-US" sz="700" b="1" dirty="0"/>
              <a:t> </a:t>
            </a:r>
            <a:r>
              <a:rPr lang="en-US" sz="700" b="1" dirty="0" err="1"/>
              <a:t>Tsum</a:t>
            </a:r>
            <a:r>
              <a:rPr lang="en-US" sz="700" b="1" dirty="0"/>
              <a:t> Disney Countdown to Christmas Advent Calendar Playset</a:t>
            </a:r>
          </a:p>
        </p:txBody>
      </p:sp>
      <p:pic>
        <p:nvPicPr>
          <p:cNvPr id="2070" name="Picture 22" descr="https://images-na.ssl-images-amazon.com/images/I/71ScnvjMqiL._SL1000_.jp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388200" y="3266880"/>
            <a:ext cx="1112155" cy="1103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F107104-9C6E-4D71-AB39-919DA3087A2B}"/>
              </a:ext>
            </a:extLst>
          </p:cNvPr>
          <p:cNvSpPr txBox="1"/>
          <p:nvPr/>
        </p:nvSpPr>
        <p:spPr>
          <a:xfrm>
            <a:off x="5400916" y="2832907"/>
            <a:ext cx="1134283" cy="415498"/>
          </a:xfrm>
          <a:prstGeom prst="rect">
            <a:avLst/>
          </a:prstGeom>
          <a:noFill/>
          <a:ln>
            <a:noFill/>
          </a:ln>
        </p:spPr>
        <p:txBody>
          <a:bodyPr wrap="square" rtlCol="0">
            <a:spAutoFit/>
          </a:bodyPr>
          <a:lstStyle/>
          <a:p>
            <a:pPr algn="ctr"/>
            <a:r>
              <a:rPr lang="en-US" sz="700" b="1" i="1" dirty="0"/>
              <a:t>Lego Batman Movie</a:t>
            </a:r>
            <a:r>
              <a:rPr lang="en-US" sz="700" b="1" dirty="0"/>
              <a:t>–The Batmobile 70905 Building Kit</a:t>
            </a:r>
          </a:p>
        </p:txBody>
      </p:sp>
      <p:pic>
        <p:nvPicPr>
          <p:cNvPr id="7" name="Picture 6"/>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621896" y="3279424"/>
            <a:ext cx="1109166" cy="1109166"/>
          </a:xfrm>
          <a:prstGeom prst="rect">
            <a:avLst/>
          </a:prstGeom>
          <a:ln>
            <a:solidFill>
              <a:schemeClr val="tx1"/>
            </a:solidFill>
          </a:ln>
        </p:spPr>
      </p:pic>
      <p:sp>
        <p:nvSpPr>
          <p:cNvPr id="34" name="TextBox 33">
            <a:extLst>
              <a:ext uri="{FF2B5EF4-FFF2-40B4-BE49-F238E27FC236}">
                <a16:creationId xmlns:a16="http://schemas.microsoft.com/office/drawing/2014/main" id="{491949AF-2DCE-45BA-AEF4-77A260CD7322}"/>
              </a:ext>
            </a:extLst>
          </p:cNvPr>
          <p:cNvSpPr txBox="1"/>
          <p:nvPr/>
        </p:nvSpPr>
        <p:spPr>
          <a:xfrm>
            <a:off x="4071613" y="2954842"/>
            <a:ext cx="1167813" cy="307777"/>
          </a:xfrm>
          <a:prstGeom prst="rect">
            <a:avLst/>
          </a:prstGeom>
          <a:noFill/>
          <a:ln>
            <a:noFill/>
          </a:ln>
        </p:spPr>
        <p:txBody>
          <a:bodyPr wrap="square" rtlCol="0">
            <a:spAutoFit/>
          </a:bodyPr>
          <a:lstStyle/>
          <a:p>
            <a:pPr algn="ctr"/>
            <a:r>
              <a:rPr lang="en-US" sz="700" b="1" dirty="0"/>
              <a:t>Disney Princess Dress Up Trunk</a:t>
            </a:r>
          </a:p>
        </p:txBody>
      </p:sp>
      <p:pic>
        <p:nvPicPr>
          <p:cNvPr id="8" name="Picture 7"/>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39172" y="4911813"/>
            <a:ext cx="1103169" cy="1103169"/>
          </a:xfrm>
          <a:prstGeom prst="rect">
            <a:avLst/>
          </a:prstGeom>
          <a:ln>
            <a:solidFill>
              <a:schemeClr val="tx1"/>
            </a:solidFill>
          </a:ln>
        </p:spPr>
      </p:pic>
      <p:sp>
        <p:nvSpPr>
          <p:cNvPr id="36" name="TextBox 35">
            <a:extLst>
              <a:ext uri="{FF2B5EF4-FFF2-40B4-BE49-F238E27FC236}">
                <a16:creationId xmlns:a16="http://schemas.microsoft.com/office/drawing/2014/main" id="{9F107104-9C6E-4D71-AB39-919DA3087A2B}"/>
              </a:ext>
            </a:extLst>
          </p:cNvPr>
          <p:cNvSpPr txBox="1"/>
          <p:nvPr/>
        </p:nvSpPr>
        <p:spPr>
          <a:xfrm>
            <a:off x="158871" y="4491746"/>
            <a:ext cx="1280751" cy="415498"/>
          </a:xfrm>
          <a:prstGeom prst="rect">
            <a:avLst/>
          </a:prstGeom>
          <a:noFill/>
          <a:ln>
            <a:noFill/>
          </a:ln>
        </p:spPr>
        <p:txBody>
          <a:bodyPr wrap="square" rtlCol="0">
            <a:spAutoFit/>
          </a:bodyPr>
          <a:lstStyle/>
          <a:p>
            <a:pPr algn="ctr"/>
            <a:r>
              <a:rPr lang="en-US" sz="700" b="1" i="1" dirty="0"/>
              <a:t>Transformers</a:t>
            </a:r>
            <a:r>
              <a:rPr lang="en-US" sz="700" b="1" dirty="0"/>
              <a:t>– Deluxe Class Optimus Prime </a:t>
            </a:r>
            <a:r>
              <a:rPr lang="en-US" sz="700" b="1" dirty="0" err="1"/>
              <a:t>Autobot</a:t>
            </a:r>
            <a:r>
              <a:rPr lang="en-US" sz="700" b="1" dirty="0"/>
              <a:t> Legacy 2-Pack</a:t>
            </a:r>
            <a:endParaRPr lang="en-US" sz="700" b="1" i="1" dirty="0"/>
          </a:p>
        </p:txBody>
      </p:sp>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559"/>
          <a:stretch/>
        </p:blipFill>
        <p:spPr>
          <a:xfrm>
            <a:off x="1434719" y="4926667"/>
            <a:ext cx="1587137" cy="804942"/>
          </a:xfrm>
          <a:prstGeom prst="rect">
            <a:avLst/>
          </a:prstGeom>
          <a:ln>
            <a:solidFill>
              <a:schemeClr val="tx1"/>
            </a:solidFill>
          </a:ln>
        </p:spPr>
      </p:pic>
      <p:sp>
        <p:nvSpPr>
          <p:cNvPr id="38" name="TextBox 37">
            <a:extLst>
              <a:ext uri="{FF2B5EF4-FFF2-40B4-BE49-F238E27FC236}">
                <a16:creationId xmlns:a16="http://schemas.microsoft.com/office/drawing/2014/main" id="{491949AF-2DCE-45BA-AEF4-77A260CD7322}"/>
              </a:ext>
            </a:extLst>
          </p:cNvPr>
          <p:cNvSpPr txBox="1"/>
          <p:nvPr/>
        </p:nvSpPr>
        <p:spPr>
          <a:xfrm>
            <a:off x="1422642" y="4629324"/>
            <a:ext cx="1628277" cy="307777"/>
          </a:xfrm>
          <a:prstGeom prst="rect">
            <a:avLst/>
          </a:prstGeom>
          <a:noFill/>
          <a:ln>
            <a:noFill/>
          </a:ln>
        </p:spPr>
        <p:txBody>
          <a:bodyPr wrap="square" rtlCol="0">
            <a:spAutoFit/>
          </a:bodyPr>
          <a:lstStyle/>
          <a:p>
            <a:pPr algn="ctr"/>
            <a:r>
              <a:rPr lang="en-US" sz="700" b="1" dirty="0"/>
              <a:t>Justice League Ultimate Batmobile RC Vehicle &amp; Figure</a:t>
            </a:r>
          </a:p>
        </p:txBody>
      </p:sp>
      <p:pic>
        <p:nvPicPr>
          <p:cNvPr id="10" name="Picture 9"/>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142997" y="4898033"/>
            <a:ext cx="1118427" cy="1109619"/>
          </a:xfrm>
          <a:prstGeom prst="rect">
            <a:avLst/>
          </a:prstGeom>
          <a:ln>
            <a:solidFill>
              <a:schemeClr val="tx1"/>
            </a:solidFill>
          </a:ln>
        </p:spPr>
      </p:pic>
      <p:sp>
        <p:nvSpPr>
          <p:cNvPr id="40" name="TextBox 39">
            <a:extLst>
              <a:ext uri="{FF2B5EF4-FFF2-40B4-BE49-F238E27FC236}">
                <a16:creationId xmlns:a16="http://schemas.microsoft.com/office/drawing/2014/main" id="{491949AF-2DCE-45BA-AEF4-77A260CD7322}"/>
              </a:ext>
            </a:extLst>
          </p:cNvPr>
          <p:cNvSpPr txBox="1"/>
          <p:nvPr/>
        </p:nvSpPr>
        <p:spPr>
          <a:xfrm>
            <a:off x="3081744" y="4562132"/>
            <a:ext cx="1240932" cy="307777"/>
          </a:xfrm>
          <a:prstGeom prst="rect">
            <a:avLst/>
          </a:prstGeom>
          <a:noFill/>
          <a:ln>
            <a:noFill/>
          </a:ln>
        </p:spPr>
        <p:txBody>
          <a:bodyPr wrap="square" rtlCol="0">
            <a:spAutoFit/>
          </a:bodyPr>
          <a:lstStyle/>
          <a:p>
            <a:pPr algn="ctr"/>
            <a:r>
              <a:rPr lang="en-US" sz="700" b="1" dirty="0" err="1"/>
              <a:t>Ravensburger</a:t>
            </a:r>
            <a:r>
              <a:rPr lang="en-US" sz="700" b="1" dirty="0"/>
              <a:t> Disney Castle 3D Puzzle</a:t>
            </a:r>
          </a:p>
        </p:txBody>
      </p:sp>
      <p:pic>
        <p:nvPicPr>
          <p:cNvPr id="2072" name="Picture 24" descr="https://images-na.ssl-images-amazon.com/images/I/81SlR8oXmCL._SL1500_.jpg"/>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4441386" y="4898033"/>
            <a:ext cx="775773" cy="1116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91949AF-2DCE-45BA-AEF4-77A260CD7322}"/>
              </a:ext>
            </a:extLst>
          </p:cNvPr>
          <p:cNvSpPr txBox="1"/>
          <p:nvPr/>
        </p:nvSpPr>
        <p:spPr>
          <a:xfrm>
            <a:off x="4187267" y="4515929"/>
            <a:ext cx="1240932" cy="415498"/>
          </a:xfrm>
          <a:prstGeom prst="rect">
            <a:avLst/>
          </a:prstGeom>
          <a:noFill/>
          <a:ln>
            <a:noFill/>
          </a:ln>
        </p:spPr>
        <p:txBody>
          <a:bodyPr wrap="square" rtlCol="0">
            <a:spAutoFit/>
          </a:bodyPr>
          <a:lstStyle/>
          <a:p>
            <a:pPr algn="ctr"/>
            <a:r>
              <a:rPr lang="en-US" sz="700" b="1" dirty="0"/>
              <a:t>Star Wars Forces of Destiny: Rey of </a:t>
            </a:r>
            <a:r>
              <a:rPr lang="en-US" sz="700" b="1" dirty="0" err="1"/>
              <a:t>Jakku</a:t>
            </a:r>
            <a:r>
              <a:rPr lang="en-US" sz="700" b="1" dirty="0"/>
              <a:t> Adventure Figure</a:t>
            </a:r>
          </a:p>
        </p:txBody>
      </p:sp>
      <p:pic>
        <p:nvPicPr>
          <p:cNvPr id="11" name="Picture 10"/>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430204" y="4907244"/>
            <a:ext cx="1109619" cy="1100409"/>
          </a:xfrm>
          <a:prstGeom prst="rect">
            <a:avLst/>
          </a:prstGeom>
          <a:ln>
            <a:solidFill>
              <a:schemeClr val="tx1"/>
            </a:solidFill>
          </a:ln>
        </p:spPr>
      </p:pic>
      <p:sp>
        <p:nvSpPr>
          <p:cNvPr id="44" name="TextBox 43">
            <a:extLst>
              <a:ext uri="{FF2B5EF4-FFF2-40B4-BE49-F238E27FC236}">
                <a16:creationId xmlns:a16="http://schemas.microsoft.com/office/drawing/2014/main" id="{491949AF-2DCE-45BA-AEF4-77A260CD7322}"/>
              </a:ext>
            </a:extLst>
          </p:cNvPr>
          <p:cNvSpPr txBox="1"/>
          <p:nvPr/>
        </p:nvSpPr>
        <p:spPr>
          <a:xfrm>
            <a:off x="5310358" y="4590718"/>
            <a:ext cx="1306785" cy="307777"/>
          </a:xfrm>
          <a:prstGeom prst="rect">
            <a:avLst/>
          </a:prstGeom>
          <a:noFill/>
          <a:ln>
            <a:noFill/>
          </a:ln>
        </p:spPr>
        <p:txBody>
          <a:bodyPr wrap="square" rtlCol="0">
            <a:spAutoFit/>
          </a:bodyPr>
          <a:lstStyle/>
          <a:p>
            <a:pPr algn="ctr"/>
            <a:r>
              <a:rPr lang="en-US" sz="700" b="1" dirty="0"/>
              <a:t>LEGO Star Wars VIII BB-8 75187 Building Kit </a:t>
            </a:r>
          </a:p>
        </p:txBody>
      </p:sp>
      <p:pic>
        <p:nvPicPr>
          <p:cNvPr id="2074" name="Picture 26" descr="https://images-na.ssl-images-amazon.com/images/I/81eiMcdV95L._SL1500_.jpg"/>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6727210" y="4907244"/>
            <a:ext cx="1118135" cy="1100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91949AF-2DCE-45BA-AEF4-77A260CD7322}"/>
              </a:ext>
            </a:extLst>
          </p:cNvPr>
          <p:cNvSpPr txBox="1"/>
          <p:nvPr/>
        </p:nvSpPr>
        <p:spPr>
          <a:xfrm>
            <a:off x="6634832" y="4512491"/>
            <a:ext cx="1306785" cy="415498"/>
          </a:xfrm>
          <a:prstGeom prst="rect">
            <a:avLst/>
          </a:prstGeom>
          <a:noFill/>
          <a:ln>
            <a:noFill/>
          </a:ln>
        </p:spPr>
        <p:txBody>
          <a:bodyPr wrap="square" rtlCol="0">
            <a:spAutoFit/>
          </a:bodyPr>
          <a:lstStyle/>
          <a:p>
            <a:pPr algn="ctr"/>
            <a:r>
              <a:rPr lang="en-US" sz="700" b="1" dirty="0"/>
              <a:t>Children's 2 in 1 Flip Open Foam Sofa, Disney Minnie’s Bow-</a:t>
            </a:r>
            <a:r>
              <a:rPr lang="en-US" sz="700" b="1" dirty="0" err="1"/>
              <a:t>tique</a:t>
            </a:r>
            <a:endParaRPr lang="en-US" sz="700" b="1" dirty="0"/>
          </a:p>
        </p:txBody>
      </p:sp>
      <p:pic>
        <p:nvPicPr>
          <p:cNvPr id="1026" name="Picture 2" descr="https://images-na.ssl-images-amazon.com/images/I/814Lv6eBNbL._SL1500_.jpg"/>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8061706" y="4900100"/>
            <a:ext cx="850528" cy="1100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91949AF-2DCE-45BA-AEF4-77A260CD7322}"/>
              </a:ext>
            </a:extLst>
          </p:cNvPr>
          <p:cNvSpPr txBox="1"/>
          <p:nvPr/>
        </p:nvSpPr>
        <p:spPr>
          <a:xfrm>
            <a:off x="7905886" y="4577410"/>
            <a:ext cx="1155899" cy="307777"/>
          </a:xfrm>
          <a:prstGeom prst="rect">
            <a:avLst/>
          </a:prstGeom>
          <a:noFill/>
          <a:ln>
            <a:noFill/>
          </a:ln>
        </p:spPr>
        <p:txBody>
          <a:bodyPr wrap="square" rtlCol="0">
            <a:spAutoFit/>
          </a:bodyPr>
          <a:lstStyle/>
          <a:p>
            <a:pPr algn="ctr"/>
            <a:r>
              <a:rPr lang="en-US" sz="700" b="1" dirty="0"/>
              <a:t>Thomas &amp; Friends Super Station Playset</a:t>
            </a:r>
          </a:p>
        </p:txBody>
      </p:sp>
      <p:pic>
        <p:nvPicPr>
          <p:cNvPr id="13" name="Picture 12"/>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852604" y="3280622"/>
            <a:ext cx="1114366" cy="1111685"/>
          </a:xfrm>
          <a:prstGeom prst="rect">
            <a:avLst/>
          </a:prstGeom>
          <a:ln>
            <a:solidFill>
              <a:schemeClr val="tx1"/>
            </a:solidFill>
          </a:ln>
        </p:spPr>
      </p:pic>
      <p:sp>
        <p:nvSpPr>
          <p:cNvPr id="47" name="TextBox 46">
            <a:extLst>
              <a:ext uri="{FF2B5EF4-FFF2-40B4-BE49-F238E27FC236}">
                <a16:creationId xmlns:a16="http://schemas.microsoft.com/office/drawing/2014/main" id="{491949AF-2DCE-45BA-AEF4-77A260CD7322}"/>
              </a:ext>
            </a:extLst>
          </p:cNvPr>
          <p:cNvSpPr txBox="1"/>
          <p:nvPr/>
        </p:nvSpPr>
        <p:spPr>
          <a:xfrm>
            <a:off x="7796129" y="2986698"/>
            <a:ext cx="1222265" cy="307777"/>
          </a:xfrm>
          <a:prstGeom prst="rect">
            <a:avLst/>
          </a:prstGeom>
          <a:noFill/>
          <a:ln>
            <a:noFill/>
          </a:ln>
        </p:spPr>
        <p:txBody>
          <a:bodyPr wrap="square" rtlCol="0">
            <a:spAutoFit/>
          </a:bodyPr>
          <a:lstStyle/>
          <a:p>
            <a:pPr algn="ctr"/>
            <a:r>
              <a:rPr lang="en-US" sz="700" b="1" dirty="0" err="1"/>
              <a:t>Anki</a:t>
            </a:r>
            <a:r>
              <a:rPr lang="en-US" sz="700" b="1" dirty="0"/>
              <a:t> Overdrive: Fast &amp; Furious Edition</a:t>
            </a:r>
          </a:p>
        </p:txBody>
      </p:sp>
      <p:sp>
        <p:nvSpPr>
          <p:cNvPr id="48" name="Text Placeholder 4">
            <a:extLst>
              <a:ext uri="{FF2B5EF4-FFF2-40B4-BE49-F238E27FC236}">
                <a16:creationId xmlns:a16="http://schemas.microsoft.com/office/drawing/2014/main" id="{7254D6F3-359C-46EB-BDB4-6C4CC3D16D2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44794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dirty="0"/>
              <a:t>It’s Not Just Toys Either, Many Sophisticated “Adult” Brands Create Movie-Branded Product Lines To Drive Sales</a:t>
            </a:r>
          </a:p>
        </p:txBody>
      </p:sp>
      <p:pic>
        <p:nvPicPr>
          <p:cNvPr id="14" name="Picture 13">
            <a:extLst>
              <a:ext uri="{FF2B5EF4-FFF2-40B4-BE49-F238E27FC236}">
                <a16:creationId xmlns:a16="http://schemas.microsoft.com/office/drawing/2014/main" id="{5F302199-D799-4A19-9D43-496D8A8F86F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61549" y="1883777"/>
            <a:ext cx="1558646" cy="1121748"/>
          </a:xfrm>
          <a:prstGeom prst="rect">
            <a:avLst/>
          </a:prstGeom>
          <a:ln>
            <a:solidFill>
              <a:schemeClr val="tx1"/>
            </a:solidFill>
          </a:ln>
        </p:spPr>
      </p:pic>
      <p:pic>
        <p:nvPicPr>
          <p:cNvPr id="16" name="Picture 15">
            <a:extLst>
              <a:ext uri="{FF2B5EF4-FFF2-40B4-BE49-F238E27FC236}">
                <a16:creationId xmlns:a16="http://schemas.microsoft.com/office/drawing/2014/main" id="{E2343A3F-4346-4590-BF6E-55D492FD71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6711" y="1528222"/>
            <a:ext cx="1833237" cy="280078"/>
          </a:xfrm>
          <a:prstGeom prst="rect">
            <a:avLst/>
          </a:prstGeom>
          <a:ln>
            <a:solidFill>
              <a:schemeClr val="tx1"/>
            </a:solidFill>
          </a:ln>
        </p:spPr>
      </p:pic>
      <p:pic>
        <p:nvPicPr>
          <p:cNvPr id="17" name="Picture 16">
            <a:extLst>
              <a:ext uri="{FF2B5EF4-FFF2-40B4-BE49-F238E27FC236}">
                <a16:creationId xmlns:a16="http://schemas.microsoft.com/office/drawing/2014/main" id="{2DAE45F6-4862-4AA5-A48B-9483D3948F5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32966" y="2077625"/>
            <a:ext cx="855727" cy="470896"/>
          </a:xfrm>
          <a:prstGeom prst="rect">
            <a:avLst/>
          </a:prstGeom>
          <a:ln>
            <a:solidFill>
              <a:schemeClr val="tx1"/>
            </a:solidFill>
          </a:ln>
        </p:spPr>
      </p:pic>
      <p:pic>
        <p:nvPicPr>
          <p:cNvPr id="18" name="Picture 17">
            <a:extLst>
              <a:ext uri="{FF2B5EF4-FFF2-40B4-BE49-F238E27FC236}">
                <a16:creationId xmlns:a16="http://schemas.microsoft.com/office/drawing/2014/main" id="{B7E8BCAA-2990-4C79-A577-40A0C0833EE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12122" y="2076713"/>
            <a:ext cx="861361" cy="470897"/>
          </a:xfrm>
          <a:prstGeom prst="rect">
            <a:avLst/>
          </a:prstGeom>
          <a:ln>
            <a:solidFill>
              <a:schemeClr val="tx1"/>
            </a:solidFill>
          </a:ln>
        </p:spPr>
      </p:pic>
      <p:pic>
        <p:nvPicPr>
          <p:cNvPr id="19" name="Picture 18">
            <a:extLst>
              <a:ext uri="{FF2B5EF4-FFF2-40B4-BE49-F238E27FC236}">
                <a16:creationId xmlns:a16="http://schemas.microsoft.com/office/drawing/2014/main" id="{01F3C2CF-A8A3-46C2-BACB-016D75543A0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859624" y="2084850"/>
            <a:ext cx="848143" cy="463671"/>
          </a:xfrm>
          <a:prstGeom prst="rect">
            <a:avLst/>
          </a:prstGeom>
          <a:ln>
            <a:solidFill>
              <a:schemeClr val="tx1"/>
            </a:solidFill>
          </a:ln>
        </p:spPr>
      </p:pic>
      <p:grpSp>
        <p:nvGrpSpPr>
          <p:cNvPr id="23" name="Group 22">
            <a:extLst>
              <a:ext uri="{FF2B5EF4-FFF2-40B4-BE49-F238E27FC236}">
                <a16:creationId xmlns:a16="http://schemas.microsoft.com/office/drawing/2014/main" id="{7334B32E-ECDF-4537-BA08-590EC93A1BE6}"/>
              </a:ext>
            </a:extLst>
          </p:cNvPr>
          <p:cNvGrpSpPr/>
          <p:nvPr/>
        </p:nvGrpSpPr>
        <p:grpSpPr>
          <a:xfrm>
            <a:off x="2312280" y="1528221"/>
            <a:ext cx="2167612" cy="520293"/>
            <a:chOff x="2228295" y="4287915"/>
            <a:chExt cx="2401408" cy="804378"/>
          </a:xfrm>
        </p:grpSpPr>
        <p:sp>
          <p:nvSpPr>
            <p:cNvPr id="22" name="Rectangle 21">
              <a:extLst>
                <a:ext uri="{FF2B5EF4-FFF2-40B4-BE49-F238E27FC236}">
                  <a16:creationId xmlns:a16="http://schemas.microsoft.com/office/drawing/2014/main" id="{3650E13A-FE1F-40C8-8D61-98E89A7CFE06}"/>
                </a:ext>
              </a:extLst>
            </p:cNvPr>
            <p:cNvSpPr/>
            <p:nvPr/>
          </p:nvSpPr>
          <p:spPr>
            <a:xfrm>
              <a:off x="2228295" y="4287915"/>
              <a:ext cx="2401408" cy="804378"/>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FB9175C-0225-4CF9-85BF-C0DB4C9BCF2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308195" y="4515296"/>
              <a:ext cx="2247185" cy="546603"/>
            </a:xfrm>
            <a:prstGeom prst="rect">
              <a:avLst/>
            </a:prstGeom>
          </p:spPr>
        </p:pic>
        <p:pic>
          <p:nvPicPr>
            <p:cNvPr id="21" name="Picture 20">
              <a:extLst>
                <a:ext uri="{FF2B5EF4-FFF2-40B4-BE49-F238E27FC236}">
                  <a16:creationId xmlns:a16="http://schemas.microsoft.com/office/drawing/2014/main" id="{A251A116-2979-45D7-930F-FA08ACF3AF0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308195" y="4296570"/>
              <a:ext cx="781235" cy="227604"/>
            </a:xfrm>
            <a:prstGeom prst="rect">
              <a:avLst/>
            </a:prstGeom>
          </p:spPr>
        </p:pic>
      </p:grpSp>
      <p:pic>
        <p:nvPicPr>
          <p:cNvPr id="24" name="Picture 23">
            <a:extLst>
              <a:ext uri="{FF2B5EF4-FFF2-40B4-BE49-F238E27FC236}">
                <a16:creationId xmlns:a16="http://schemas.microsoft.com/office/drawing/2014/main" id="{3C2C1A6D-954A-4D99-B0FF-41B0724126C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78282" y="4886630"/>
            <a:ext cx="1874154" cy="1053472"/>
          </a:xfrm>
          <a:prstGeom prst="rect">
            <a:avLst/>
          </a:prstGeom>
          <a:ln>
            <a:solidFill>
              <a:schemeClr val="tx1"/>
            </a:solidFill>
          </a:ln>
        </p:spPr>
      </p:pic>
      <p:pic>
        <p:nvPicPr>
          <p:cNvPr id="25" name="Picture 24">
            <a:extLst>
              <a:ext uri="{FF2B5EF4-FFF2-40B4-BE49-F238E27FC236}">
                <a16:creationId xmlns:a16="http://schemas.microsoft.com/office/drawing/2014/main" id="{C8130386-D560-44FB-99B8-39BBC22E79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07765" y="4589891"/>
            <a:ext cx="2086445" cy="272509"/>
          </a:xfrm>
          <a:prstGeom prst="rect">
            <a:avLst/>
          </a:prstGeom>
          <a:ln>
            <a:solidFill>
              <a:schemeClr val="tx1"/>
            </a:solidFill>
          </a:ln>
        </p:spPr>
      </p:pic>
      <p:grpSp>
        <p:nvGrpSpPr>
          <p:cNvPr id="29" name="Group 28">
            <a:extLst>
              <a:ext uri="{FF2B5EF4-FFF2-40B4-BE49-F238E27FC236}">
                <a16:creationId xmlns:a16="http://schemas.microsoft.com/office/drawing/2014/main" id="{4C525DD9-CCDA-44A8-A340-4734A714D921}"/>
              </a:ext>
            </a:extLst>
          </p:cNvPr>
          <p:cNvGrpSpPr/>
          <p:nvPr/>
        </p:nvGrpSpPr>
        <p:grpSpPr>
          <a:xfrm>
            <a:off x="2500258" y="4087020"/>
            <a:ext cx="1799233" cy="447185"/>
            <a:chOff x="3872881" y="4561091"/>
            <a:chExt cx="3424564" cy="621612"/>
          </a:xfrm>
        </p:grpSpPr>
        <p:sp>
          <p:nvSpPr>
            <p:cNvPr id="28" name="Rectangle 27">
              <a:extLst>
                <a:ext uri="{FF2B5EF4-FFF2-40B4-BE49-F238E27FC236}">
                  <a16:creationId xmlns:a16="http://schemas.microsoft.com/office/drawing/2014/main" id="{AC363F81-7D58-47DB-957C-D2F638B727DF}"/>
                </a:ext>
              </a:extLst>
            </p:cNvPr>
            <p:cNvSpPr/>
            <p:nvPr/>
          </p:nvSpPr>
          <p:spPr>
            <a:xfrm>
              <a:off x="3872881" y="4561091"/>
              <a:ext cx="3424564" cy="62161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297E4A4-6583-4BED-9042-8F0E102B717F}"/>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917416" y="4620453"/>
              <a:ext cx="855364" cy="201729"/>
            </a:xfrm>
            <a:prstGeom prst="rect">
              <a:avLst/>
            </a:prstGeom>
          </p:spPr>
        </p:pic>
        <p:pic>
          <p:nvPicPr>
            <p:cNvPr id="27" name="Picture 26">
              <a:extLst>
                <a:ext uri="{FF2B5EF4-FFF2-40B4-BE49-F238E27FC236}">
                  <a16:creationId xmlns:a16="http://schemas.microsoft.com/office/drawing/2014/main" id="{788DA11A-AC94-4C67-BB97-50E282B860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921354" y="4752402"/>
              <a:ext cx="3338360" cy="396620"/>
            </a:xfrm>
            <a:prstGeom prst="rect">
              <a:avLst/>
            </a:prstGeom>
          </p:spPr>
        </p:pic>
      </p:grpSp>
      <p:pic>
        <p:nvPicPr>
          <p:cNvPr id="30" name="Picture 29">
            <a:extLst>
              <a:ext uri="{FF2B5EF4-FFF2-40B4-BE49-F238E27FC236}">
                <a16:creationId xmlns:a16="http://schemas.microsoft.com/office/drawing/2014/main" id="{55C653BE-76A3-4642-8D56-F5FA8CABB94A}"/>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2559929" y="4594971"/>
            <a:ext cx="1604959" cy="1372386"/>
          </a:xfrm>
          <a:prstGeom prst="rect">
            <a:avLst/>
          </a:prstGeom>
          <a:ln>
            <a:solidFill>
              <a:schemeClr val="tx1"/>
            </a:solidFill>
          </a:ln>
        </p:spPr>
      </p:pic>
      <p:pic>
        <p:nvPicPr>
          <p:cNvPr id="31" name="Picture 30">
            <a:extLst>
              <a:ext uri="{FF2B5EF4-FFF2-40B4-BE49-F238E27FC236}">
                <a16:creationId xmlns:a16="http://schemas.microsoft.com/office/drawing/2014/main" id="{5D5FE0E9-BAE8-4212-8DCB-92D4578AAE39}"/>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778698" y="2103862"/>
            <a:ext cx="848143" cy="1018746"/>
          </a:xfrm>
          <a:prstGeom prst="rect">
            <a:avLst/>
          </a:prstGeom>
          <a:ln>
            <a:solidFill>
              <a:schemeClr val="tx1"/>
            </a:solidFill>
          </a:ln>
        </p:spPr>
      </p:pic>
      <p:grpSp>
        <p:nvGrpSpPr>
          <p:cNvPr id="35" name="Group 34">
            <a:extLst>
              <a:ext uri="{FF2B5EF4-FFF2-40B4-BE49-F238E27FC236}">
                <a16:creationId xmlns:a16="http://schemas.microsoft.com/office/drawing/2014/main" id="{58173693-3340-40CA-A652-348B526DD5D8}"/>
              </a:ext>
            </a:extLst>
          </p:cNvPr>
          <p:cNvGrpSpPr/>
          <p:nvPr/>
        </p:nvGrpSpPr>
        <p:grpSpPr>
          <a:xfrm>
            <a:off x="4756058" y="1507871"/>
            <a:ext cx="1833237" cy="563969"/>
            <a:chOff x="6270480" y="3330371"/>
            <a:chExt cx="2095883" cy="740746"/>
          </a:xfrm>
        </p:grpSpPr>
        <p:sp>
          <p:nvSpPr>
            <p:cNvPr id="34" name="Rectangle 33">
              <a:extLst>
                <a:ext uri="{FF2B5EF4-FFF2-40B4-BE49-F238E27FC236}">
                  <a16:creationId xmlns:a16="http://schemas.microsoft.com/office/drawing/2014/main" id="{E3CD6F3F-33D6-4FE8-8CB3-D4C8FB89562E}"/>
                </a:ext>
              </a:extLst>
            </p:cNvPr>
            <p:cNvSpPr/>
            <p:nvPr/>
          </p:nvSpPr>
          <p:spPr>
            <a:xfrm>
              <a:off x="6270480" y="3330371"/>
              <a:ext cx="2095883" cy="74074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617D664-58B4-4140-B0D8-85241A1F6ABC}"/>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6297114" y="3541180"/>
              <a:ext cx="1930135" cy="508477"/>
            </a:xfrm>
            <a:prstGeom prst="rect">
              <a:avLst/>
            </a:prstGeom>
          </p:spPr>
        </p:pic>
        <p:pic>
          <p:nvPicPr>
            <p:cNvPr id="33" name="Picture 32">
              <a:extLst>
                <a:ext uri="{FF2B5EF4-FFF2-40B4-BE49-F238E27FC236}">
                  <a16:creationId xmlns:a16="http://schemas.microsoft.com/office/drawing/2014/main" id="{9ADEE4FB-ED22-4881-BDAF-6ED496E44A9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297114" y="3348027"/>
              <a:ext cx="703336" cy="184510"/>
            </a:xfrm>
            <a:prstGeom prst="rect">
              <a:avLst/>
            </a:prstGeom>
          </p:spPr>
        </p:pic>
      </p:grpSp>
      <p:pic>
        <p:nvPicPr>
          <p:cNvPr id="37" name="Picture 36">
            <a:extLst>
              <a:ext uri="{FF2B5EF4-FFF2-40B4-BE49-F238E27FC236}">
                <a16:creationId xmlns:a16="http://schemas.microsoft.com/office/drawing/2014/main" id="{4899E6EA-822A-41FE-9921-6C5DECF98BED}"/>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677492" y="2092794"/>
            <a:ext cx="881502" cy="1029814"/>
          </a:xfrm>
          <a:prstGeom prst="rect">
            <a:avLst/>
          </a:prstGeom>
          <a:ln>
            <a:solidFill>
              <a:schemeClr val="tx1"/>
            </a:solidFill>
          </a:ln>
        </p:spPr>
      </p:pic>
      <p:grpSp>
        <p:nvGrpSpPr>
          <p:cNvPr id="41" name="Group 40">
            <a:extLst>
              <a:ext uri="{FF2B5EF4-FFF2-40B4-BE49-F238E27FC236}">
                <a16:creationId xmlns:a16="http://schemas.microsoft.com/office/drawing/2014/main" id="{DDB020EC-628B-46FD-9B3E-B21EE9B9964A}"/>
              </a:ext>
            </a:extLst>
          </p:cNvPr>
          <p:cNvGrpSpPr/>
          <p:nvPr/>
        </p:nvGrpSpPr>
        <p:grpSpPr>
          <a:xfrm>
            <a:off x="4682000" y="4471875"/>
            <a:ext cx="2058440" cy="399730"/>
            <a:chOff x="6140237" y="4835880"/>
            <a:chExt cx="2331507" cy="544223"/>
          </a:xfrm>
        </p:grpSpPr>
        <p:sp>
          <p:nvSpPr>
            <p:cNvPr id="40" name="Rectangle 39">
              <a:extLst>
                <a:ext uri="{FF2B5EF4-FFF2-40B4-BE49-F238E27FC236}">
                  <a16:creationId xmlns:a16="http://schemas.microsoft.com/office/drawing/2014/main" id="{6D646121-0659-4962-97DF-9D15F438D113}"/>
                </a:ext>
              </a:extLst>
            </p:cNvPr>
            <p:cNvSpPr/>
            <p:nvPr/>
          </p:nvSpPr>
          <p:spPr>
            <a:xfrm>
              <a:off x="6140237" y="4835880"/>
              <a:ext cx="2331507" cy="5442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B99C138-ADB2-49D4-B447-0923B718A7C4}"/>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6157993" y="4853636"/>
              <a:ext cx="731080" cy="198725"/>
            </a:xfrm>
            <a:prstGeom prst="rect">
              <a:avLst/>
            </a:prstGeom>
          </p:spPr>
        </p:pic>
        <p:pic>
          <p:nvPicPr>
            <p:cNvPr id="39" name="Picture 38">
              <a:extLst>
                <a:ext uri="{FF2B5EF4-FFF2-40B4-BE49-F238E27FC236}">
                  <a16:creationId xmlns:a16="http://schemas.microsoft.com/office/drawing/2014/main" id="{4A97DC42-847C-411A-AA09-4A85A7F6CFE1}"/>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a:stretch/>
          </p:blipFill>
          <p:spPr>
            <a:xfrm>
              <a:off x="6205488" y="5031689"/>
              <a:ext cx="2156806" cy="319747"/>
            </a:xfrm>
            <a:prstGeom prst="rect">
              <a:avLst/>
            </a:prstGeom>
          </p:spPr>
        </p:pic>
      </p:grpSp>
      <p:grpSp>
        <p:nvGrpSpPr>
          <p:cNvPr id="53" name="Group 52">
            <a:extLst>
              <a:ext uri="{FF2B5EF4-FFF2-40B4-BE49-F238E27FC236}">
                <a16:creationId xmlns:a16="http://schemas.microsoft.com/office/drawing/2014/main" id="{3781F669-8C9D-41EB-A87D-B435F972B7EF}"/>
              </a:ext>
            </a:extLst>
          </p:cNvPr>
          <p:cNvGrpSpPr/>
          <p:nvPr/>
        </p:nvGrpSpPr>
        <p:grpSpPr>
          <a:xfrm>
            <a:off x="4864124" y="4884647"/>
            <a:ext cx="1604958" cy="1082710"/>
            <a:chOff x="4226087" y="4404471"/>
            <a:chExt cx="1978538" cy="1327627"/>
          </a:xfrm>
        </p:grpSpPr>
        <p:pic>
          <p:nvPicPr>
            <p:cNvPr id="42" name="Picture 41">
              <a:extLst>
                <a:ext uri="{FF2B5EF4-FFF2-40B4-BE49-F238E27FC236}">
                  <a16:creationId xmlns:a16="http://schemas.microsoft.com/office/drawing/2014/main" id="{0C282262-7C75-4448-9CF0-B31435FD0025}"/>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a:stretch/>
          </p:blipFill>
          <p:spPr>
            <a:xfrm>
              <a:off x="4226087" y="4404471"/>
              <a:ext cx="985199" cy="1327627"/>
            </a:xfrm>
            <a:prstGeom prst="rect">
              <a:avLst/>
            </a:prstGeom>
            <a:ln>
              <a:solidFill>
                <a:schemeClr val="tx1"/>
              </a:solidFill>
            </a:ln>
          </p:spPr>
        </p:pic>
        <p:pic>
          <p:nvPicPr>
            <p:cNvPr id="43" name="Picture 42">
              <a:extLst>
                <a:ext uri="{FF2B5EF4-FFF2-40B4-BE49-F238E27FC236}">
                  <a16:creationId xmlns:a16="http://schemas.microsoft.com/office/drawing/2014/main" id="{45ADF765-E7D2-4ABE-8583-A3610C75391E}"/>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5219426" y="4404471"/>
              <a:ext cx="985199" cy="1327627"/>
            </a:xfrm>
            <a:prstGeom prst="rect">
              <a:avLst/>
            </a:prstGeom>
            <a:ln>
              <a:solidFill>
                <a:schemeClr val="tx1"/>
              </a:solidFill>
            </a:ln>
          </p:spPr>
        </p:pic>
      </p:grpSp>
      <p:grpSp>
        <p:nvGrpSpPr>
          <p:cNvPr id="47" name="Group 46">
            <a:extLst>
              <a:ext uri="{FF2B5EF4-FFF2-40B4-BE49-F238E27FC236}">
                <a16:creationId xmlns:a16="http://schemas.microsoft.com/office/drawing/2014/main" id="{0490375E-88F9-455A-AB02-C3A01B0EF02E}"/>
              </a:ext>
            </a:extLst>
          </p:cNvPr>
          <p:cNvGrpSpPr/>
          <p:nvPr/>
        </p:nvGrpSpPr>
        <p:grpSpPr>
          <a:xfrm>
            <a:off x="6807900" y="1477897"/>
            <a:ext cx="2095884" cy="405880"/>
            <a:chOff x="6555934" y="2885885"/>
            <a:chExt cx="2810008" cy="497960"/>
          </a:xfrm>
        </p:grpSpPr>
        <p:sp>
          <p:nvSpPr>
            <p:cNvPr id="46" name="Rectangle 45">
              <a:extLst>
                <a:ext uri="{FF2B5EF4-FFF2-40B4-BE49-F238E27FC236}">
                  <a16:creationId xmlns:a16="http://schemas.microsoft.com/office/drawing/2014/main" id="{3114BB59-40DB-4C2B-9934-EDB86687E6BF}"/>
                </a:ext>
              </a:extLst>
            </p:cNvPr>
            <p:cNvSpPr/>
            <p:nvPr/>
          </p:nvSpPr>
          <p:spPr>
            <a:xfrm>
              <a:off x="6555934" y="2885885"/>
              <a:ext cx="2810008" cy="49796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C367A80-028B-4BC5-8F35-AB5124F643ED}"/>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6606585" y="3074587"/>
              <a:ext cx="2732751" cy="275832"/>
            </a:xfrm>
            <a:prstGeom prst="rect">
              <a:avLst/>
            </a:prstGeom>
          </p:spPr>
        </p:pic>
        <p:pic>
          <p:nvPicPr>
            <p:cNvPr id="45" name="Picture 44">
              <a:extLst>
                <a:ext uri="{FF2B5EF4-FFF2-40B4-BE49-F238E27FC236}">
                  <a16:creationId xmlns:a16="http://schemas.microsoft.com/office/drawing/2014/main" id="{69C9D448-A677-4AF4-B98A-EF4F5709B56E}"/>
                </a:ext>
              </a:extLst>
            </p:cNvPr>
            <p:cNvPicPr>
              <a:picLocks noChangeAspect="1"/>
            </p:cNvPicPr>
            <p:nvPr/>
          </p:nvPicPr>
          <p:blipFill rotWithShape="1">
            <a:blip r:embed="rId23" cstate="screen">
              <a:extLst>
                <a:ext uri="{28A0092B-C50C-407E-A947-70E740481C1C}">
                  <a14:useLocalDpi xmlns:a14="http://schemas.microsoft.com/office/drawing/2010/main" val="0"/>
                </a:ext>
              </a:extLst>
            </a:blip>
            <a:srcRect/>
            <a:stretch/>
          </p:blipFill>
          <p:spPr>
            <a:xfrm>
              <a:off x="6606584" y="2903254"/>
              <a:ext cx="881502" cy="168522"/>
            </a:xfrm>
            <a:prstGeom prst="rect">
              <a:avLst/>
            </a:prstGeom>
          </p:spPr>
        </p:pic>
      </p:grpSp>
      <p:pic>
        <p:nvPicPr>
          <p:cNvPr id="48" name="Picture 47">
            <a:extLst>
              <a:ext uri="{FF2B5EF4-FFF2-40B4-BE49-F238E27FC236}">
                <a16:creationId xmlns:a16="http://schemas.microsoft.com/office/drawing/2014/main" id="{38DE7F91-8C39-47BC-B43F-F1C92DC1066A}"/>
              </a:ext>
            </a:extLst>
          </p:cNvPr>
          <p:cNvPicPr>
            <a:picLocks noChangeAspect="1"/>
          </p:cNvPicPr>
          <p:nvPr/>
        </p:nvPicPr>
        <p:blipFill rotWithShape="1">
          <a:blip r:embed="rId24" cstate="screen">
            <a:extLst>
              <a:ext uri="{28A0092B-C50C-407E-A947-70E740481C1C}">
                <a14:useLocalDpi xmlns:a14="http://schemas.microsoft.com/office/drawing/2010/main" val="0"/>
              </a:ext>
            </a:extLst>
          </a:blip>
          <a:srcRect/>
          <a:stretch/>
        </p:blipFill>
        <p:spPr>
          <a:xfrm>
            <a:off x="6955024" y="1922057"/>
            <a:ext cx="1717358" cy="936028"/>
          </a:xfrm>
          <a:prstGeom prst="rect">
            <a:avLst/>
          </a:prstGeom>
          <a:ln>
            <a:solidFill>
              <a:schemeClr val="tx1"/>
            </a:solidFill>
          </a:ln>
        </p:spPr>
      </p:pic>
      <p:pic>
        <p:nvPicPr>
          <p:cNvPr id="49" name="Picture 48">
            <a:extLst>
              <a:ext uri="{FF2B5EF4-FFF2-40B4-BE49-F238E27FC236}">
                <a16:creationId xmlns:a16="http://schemas.microsoft.com/office/drawing/2014/main" id="{8ED8CE05-B4FE-4EA3-B2EB-6F2115DF9D66}"/>
              </a:ext>
            </a:extLst>
          </p:cNvPr>
          <p:cNvPicPr>
            <a:picLocks noChangeAspect="1"/>
          </p:cNvPicPr>
          <p:nvPr/>
        </p:nvPicPr>
        <p:blipFill rotWithShape="1">
          <a:blip r:embed="rId25" cstate="screen">
            <a:extLst>
              <a:ext uri="{28A0092B-C50C-407E-A947-70E740481C1C}">
                <a14:useLocalDpi xmlns:a14="http://schemas.microsoft.com/office/drawing/2010/main" val="0"/>
              </a:ext>
            </a:extLst>
          </a:blip>
          <a:srcRect/>
          <a:stretch/>
        </p:blipFill>
        <p:spPr>
          <a:xfrm>
            <a:off x="6912156" y="4408321"/>
            <a:ext cx="1860689" cy="449507"/>
          </a:xfrm>
          <a:prstGeom prst="rect">
            <a:avLst/>
          </a:prstGeom>
          <a:ln>
            <a:solidFill>
              <a:schemeClr val="tx1"/>
            </a:solidFill>
          </a:ln>
        </p:spPr>
      </p:pic>
      <p:grpSp>
        <p:nvGrpSpPr>
          <p:cNvPr id="52" name="Group 51">
            <a:extLst>
              <a:ext uri="{FF2B5EF4-FFF2-40B4-BE49-F238E27FC236}">
                <a16:creationId xmlns:a16="http://schemas.microsoft.com/office/drawing/2014/main" id="{E4A867C6-FA07-491B-8E35-08A00CB79820}"/>
              </a:ext>
            </a:extLst>
          </p:cNvPr>
          <p:cNvGrpSpPr/>
          <p:nvPr/>
        </p:nvGrpSpPr>
        <p:grpSpPr>
          <a:xfrm>
            <a:off x="7072420" y="4909705"/>
            <a:ext cx="1634426" cy="1107657"/>
            <a:chOff x="7783725" y="3991191"/>
            <a:chExt cx="2104240" cy="1720050"/>
          </a:xfrm>
        </p:grpSpPr>
        <p:pic>
          <p:nvPicPr>
            <p:cNvPr id="50" name="Picture 49">
              <a:extLst>
                <a:ext uri="{FF2B5EF4-FFF2-40B4-BE49-F238E27FC236}">
                  <a16:creationId xmlns:a16="http://schemas.microsoft.com/office/drawing/2014/main" id="{C25BABC3-B34C-4902-8BD3-19B44B8BBDBC}"/>
                </a:ext>
              </a:extLst>
            </p:cNvPr>
            <p:cNvPicPr>
              <a:picLocks noChangeAspect="1"/>
            </p:cNvPicPr>
            <p:nvPr/>
          </p:nvPicPr>
          <p:blipFill rotWithShape="1">
            <a:blip r:embed="rId26" cstate="screen">
              <a:extLst>
                <a:ext uri="{28A0092B-C50C-407E-A947-70E740481C1C}">
                  <a14:useLocalDpi xmlns:a14="http://schemas.microsoft.com/office/drawing/2010/main" val="0"/>
                </a:ext>
              </a:extLst>
            </a:blip>
            <a:srcRect/>
            <a:stretch/>
          </p:blipFill>
          <p:spPr>
            <a:xfrm>
              <a:off x="7783725" y="3991192"/>
              <a:ext cx="1183246" cy="1720049"/>
            </a:xfrm>
            <a:prstGeom prst="rect">
              <a:avLst/>
            </a:prstGeom>
          </p:spPr>
        </p:pic>
        <p:pic>
          <p:nvPicPr>
            <p:cNvPr id="51" name="Picture 50">
              <a:extLst>
                <a:ext uri="{FF2B5EF4-FFF2-40B4-BE49-F238E27FC236}">
                  <a16:creationId xmlns:a16="http://schemas.microsoft.com/office/drawing/2014/main" id="{7BC82E7A-873E-49C8-B516-0613513B357D}"/>
                </a:ext>
              </a:extLst>
            </p:cNvPr>
            <p:cNvPicPr>
              <a:picLocks noChangeAspect="1"/>
            </p:cNvPicPr>
            <p:nvPr/>
          </p:nvPicPr>
          <p:blipFill rotWithShape="1">
            <a:blip r:embed="rId27" cstate="screen">
              <a:extLst>
                <a:ext uri="{28A0092B-C50C-407E-A947-70E740481C1C}">
                  <a14:useLocalDpi xmlns:a14="http://schemas.microsoft.com/office/drawing/2010/main" val="0"/>
                </a:ext>
              </a:extLst>
            </a:blip>
            <a:srcRect/>
            <a:stretch/>
          </p:blipFill>
          <p:spPr>
            <a:xfrm>
              <a:off x="8959491" y="3991191"/>
              <a:ext cx="928474" cy="1720050"/>
            </a:xfrm>
            <a:prstGeom prst="rect">
              <a:avLst/>
            </a:prstGeom>
          </p:spPr>
        </p:pic>
      </p:grpSp>
      <p:pic>
        <p:nvPicPr>
          <p:cNvPr id="54" name="Picture 53">
            <a:extLst>
              <a:ext uri="{FF2B5EF4-FFF2-40B4-BE49-F238E27FC236}">
                <a16:creationId xmlns:a16="http://schemas.microsoft.com/office/drawing/2014/main" id="{4ED91198-544A-4121-ABE0-5C3D699816A5}"/>
              </a:ext>
            </a:extLst>
          </p:cNvPr>
          <p:cNvPicPr>
            <a:picLocks noChangeAspect="1"/>
          </p:cNvPicPr>
          <p:nvPr/>
        </p:nvPicPr>
        <p:blipFill rotWithShape="1">
          <a:blip r:embed="rId28" cstate="screen">
            <a:extLst>
              <a:ext uri="{28A0092B-C50C-407E-A947-70E740481C1C}">
                <a14:useLocalDpi xmlns:a14="http://schemas.microsoft.com/office/drawing/2010/main" val="0"/>
              </a:ext>
            </a:extLst>
          </a:blip>
          <a:srcRect/>
          <a:stretch/>
        </p:blipFill>
        <p:spPr>
          <a:xfrm>
            <a:off x="1137541" y="3712615"/>
            <a:ext cx="889004" cy="695706"/>
          </a:xfrm>
          <a:prstGeom prst="rect">
            <a:avLst/>
          </a:prstGeom>
          <a:ln>
            <a:solidFill>
              <a:schemeClr val="tx1"/>
            </a:solidFill>
          </a:ln>
        </p:spPr>
      </p:pic>
      <p:pic>
        <p:nvPicPr>
          <p:cNvPr id="55" name="Picture 54">
            <a:extLst>
              <a:ext uri="{FF2B5EF4-FFF2-40B4-BE49-F238E27FC236}">
                <a16:creationId xmlns:a16="http://schemas.microsoft.com/office/drawing/2014/main" id="{4076F21B-A6EC-4188-AE85-2F380ECDA286}"/>
              </a:ext>
            </a:extLst>
          </p:cNvPr>
          <p:cNvPicPr>
            <a:picLocks noChangeAspect="1"/>
          </p:cNvPicPr>
          <p:nvPr/>
        </p:nvPicPr>
        <p:blipFill rotWithShape="1">
          <a:blip r:embed="rId29" cstate="screen">
            <a:extLst>
              <a:ext uri="{28A0092B-C50C-407E-A947-70E740481C1C}">
                <a14:useLocalDpi xmlns:a14="http://schemas.microsoft.com/office/drawing/2010/main" val="0"/>
              </a:ext>
            </a:extLst>
          </a:blip>
          <a:srcRect/>
          <a:stretch/>
        </p:blipFill>
        <p:spPr>
          <a:xfrm>
            <a:off x="338271" y="3675636"/>
            <a:ext cx="702202" cy="806132"/>
          </a:xfrm>
          <a:prstGeom prst="rect">
            <a:avLst/>
          </a:prstGeom>
          <a:ln>
            <a:solidFill>
              <a:schemeClr val="tx1"/>
            </a:solidFill>
          </a:ln>
        </p:spPr>
      </p:pic>
      <p:grpSp>
        <p:nvGrpSpPr>
          <p:cNvPr id="61" name="Group 60">
            <a:extLst>
              <a:ext uri="{FF2B5EF4-FFF2-40B4-BE49-F238E27FC236}">
                <a16:creationId xmlns:a16="http://schemas.microsoft.com/office/drawing/2014/main" id="{6D1FA7DE-4713-4A8B-963D-67A21B4FE00A}"/>
              </a:ext>
            </a:extLst>
          </p:cNvPr>
          <p:cNvGrpSpPr/>
          <p:nvPr/>
        </p:nvGrpSpPr>
        <p:grpSpPr>
          <a:xfrm>
            <a:off x="226711" y="3122607"/>
            <a:ext cx="1925725" cy="528799"/>
            <a:chOff x="-754602" y="719092"/>
            <a:chExt cx="2237174" cy="499256"/>
          </a:xfrm>
        </p:grpSpPr>
        <p:sp>
          <p:nvSpPr>
            <p:cNvPr id="59" name="Rectangle 58">
              <a:extLst>
                <a:ext uri="{FF2B5EF4-FFF2-40B4-BE49-F238E27FC236}">
                  <a16:creationId xmlns:a16="http://schemas.microsoft.com/office/drawing/2014/main" id="{A2553A2E-E71A-48C4-96CD-206437F783D1}"/>
                </a:ext>
              </a:extLst>
            </p:cNvPr>
            <p:cNvSpPr/>
            <p:nvPr/>
          </p:nvSpPr>
          <p:spPr>
            <a:xfrm>
              <a:off x="-754602" y="719092"/>
              <a:ext cx="2237174" cy="4992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91E71246-9277-4153-9AF0-6809AFE60709}"/>
                </a:ext>
              </a:extLst>
            </p:cNvPr>
            <p:cNvPicPr>
              <a:picLocks noChangeAspect="1"/>
            </p:cNvPicPr>
            <p:nvPr/>
          </p:nvPicPr>
          <p:blipFill rotWithShape="1">
            <a:blip r:embed="rId30" cstate="screen">
              <a:extLst>
                <a:ext uri="{28A0092B-C50C-407E-A947-70E740481C1C}">
                  <a14:useLocalDpi xmlns:a14="http://schemas.microsoft.com/office/drawing/2010/main" val="0"/>
                </a:ext>
              </a:extLst>
            </a:blip>
            <a:srcRect/>
            <a:stretch/>
          </p:blipFill>
          <p:spPr>
            <a:xfrm>
              <a:off x="-707372" y="908909"/>
              <a:ext cx="2136122" cy="282654"/>
            </a:xfrm>
            <a:prstGeom prst="rect">
              <a:avLst/>
            </a:prstGeom>
          </p:spPr>
        </p:pic>
        <p:pic>
          <p:nvPicPr>
            <p:cNvPr id="58" name="Picture 57">
              <a:extLst>
                <a:ext uri="{FF2B5EF4-FFF2-40B4-BE49-F238E27FC236}">
                  <a16:creationId xmlns:a16="http://schemas.microsoft.com/office/drawing/2014/main" id="{A4A2D322-9987-4B54-BB4A-2C21A26B1475}"/>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707372" y="754767"/>
              <a:ext cx="752810" cy="155266"/>
            </a:xfrm>
            <a:prstGeom prst="rect">
              <a:avLst/>
            </a:prstGeom>
          </p:spPr>
        </p:pic>
      </p:grpSp>
      <p:pic>
        <p:nvPicPr>
          <p:cNvPr id="62" name="Picture 61">
            <a:extLst>
              <a:ext uri="{FF2B5EF4-FFF2-40B4-BE49-F238E27FC236}">
                <a16:creationId xmlns:a16="http://schemas.microsoft.com/office/drawing/2014/main" id="{4064586F-E4A1-4C25-AEA8-7F85326F3B4C}"/>
              </a:ext>
            </a:extLst>
          </p:cNvPr>
          <p:cNvPicPr>
            <a:picLocks noChangeAspect="1"/>
          </p:cNvPicPr>
          <p:nvPr/>
        </p:nvPicPr>
        <p:blipFill rotWithShape="1">
          <a:blip r:embed="rId32" cstate="screen">
            <a:extLst>
              <a:ext uri="{28A0092B-C50C-407E-A947-70E740481C1C}">
                <a14:useLocalDpi xmlns:a14="http://schemas.microsoft.com/office/drawing/2010/main" val="0"/>
              </a:ext>
            </a:extLst>
          </a:blip>
          <a:srcRect/>
          <a:stretch/>
        </p:blipFill>
        <p:spPr>
          <a:xfrm>
            <a:off x="1990360" y="2694891"/>
            <a:ext cx="2642886" cy="294663"/>
          </a:xfrm>
          <a:prstGeom prst="rect">
            <a:avLst/>
          </a:prstGeom>
          <a:ln>
            <a:solidFill>
              <a:schemeClr val="tx1"/>
            </a:solidFill>
          </a:ln>
        </p:spPr>
      </p:pic>
      <p:pic>
        <p:nvPicPr>
          <p:cNvPr id="63" name="Picture 62">
            <a:extLst>
              <a:ext uri="{FF2B5EF4-FFF2-40B4-BE49-F238E27FC236}">
                <a16:creationId xmlns:a16="http://schemas.microsoft.com/office/drawing/2014/main" id="{210B68A1-1AB9-432A-B0B6-B97112169A5B}"/>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2247672" y="3032259"/>
            <a:ext cx="702203" cy="960464"/>
          </a:xfrm>
          <a:prstGeom prst="rect">
            <a:avLst/>
          </a:prstGeom>
          <a:ln>
            <a:solidFill>
              <a:schemeClr val="tx1"/>
            </a:solidFill>
          </a:ln>
        </p:spPr>
      </p:pic>
      <p:pic>
        <p:nvPicPr>
          <p:cNvPr id="64" name="Picture 63">
            <a:extLst>
              <a:ext uri="{FF2B5EF4-FFF2-40B4-BE49-F238E27FC236}">
                <a16:creationId xmlns:a16="http://schemas.microsoft.com/office/drawing/2014/main" id="{C38EFAE8-226C-41C4-8233-B75AF48A6E30}"/>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3066241" y="3035533"/>
            <a:ext cx="631651" cy="947477"/>
          </a:xfrm>
          <a:prstGeom prst="rect">
            <a:avLst/>
          </a:prstGeom>
          <a:ln>
            <a:solidFill>
              <a:schemeClr val="tx1"/>
            </a:solidFill>
          </a:ln>
        </p:spPr>
      </p:pic>
      <p:pic>
        <p:nvPicPr>
          <p:cNvPr id="66" name="Picture 65">
            <a:extLst>
              <a:ext uri="{FF2B5EF4-FFF2-40B4-BE49-F238E27FC236}">
                <a16:creationId xmlns:a16="http://schemas.microsoft.com/office/drawing/2014/main" id="{56677FCB-C7B9-47E8-A9F3-8641387A09BD}"/>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3835792" y="3045058"/>
            <a:ext cx="702204" cy="947477"/>
          </a:xfrm>
          <a:prstGeom prst="rect">
            <a:avLst/>
          </a:prstGeom>
          <a:ln>
            <a:solidFill>
              <a:schemeClr val="tx1"/>
            </a:solidFill>
          </a:ln>
        </p:spPr>
      </p:pic>
      <p:pic>
        <p:nvPicPr>
          <p:cNvPr id="67" name="Picture 66">
            <a:extLst>
              <a:ext uri="{FF2B5EF4-FFF2-40B4-BE49-F238E27FC236}">
                <a16:creationId xmlns:a16="http://schemas.microsoft.com/office/drawing/2014/main" id="{87DF6754-9164-47CB-AEC5-BA79C80C165E}"/>
              </a:ext>
            </a:extLst>
          </p:cNvPr>
          <p:cNvPicPr>
            <a:picLocks noChangeAspect="1"/>
          </p:cNvPicPr>
          <p:nvPr/>
        </p:nvPicPr>
        <p:blipFill>
          <a:blip r:embed="rId36" cstate="screen">
            <a:extLst>
              <a:ext uri="{28A0092B-C50C-407E-A947-70E740481C1C}">
                <a14:useLocalDpi xmlns:a14="http://schemas.microsoft.com/office/drawing/2010/main" val="0"/>
              </a:ext>
            </a:extLst>
          </a:blip>
          <a:stretch>
            <a:fillRect/>
          </a:stretch>
        </p:blipFill>
        <p:spPr>
          <a:xfrm>
            <a:off x="5112243" y="3482956"/>
            <a:ext cx="1255149" cy="925365"/>
          </a:xfrm>
          <a:prstGeom prst="rect">
            <a:avLst/>
          </a:prstGeom>
          <a:ln>
            <a:solidFill>
              <a:schemeClr val="tx1"/>
            </a:solidFill>
          </a:ln>
        </p:spPr>
      </p:pic>
      <p:pic>
        <p:nvPicPr>
          <p:cNvPr id="68" name="Picture 67">
            <a:extLst>
              <a:ext uri="{FF2B5EF4-FFF2-40B4-BE49-F238E27FC236}">
                <a16:creationId xmlns:a16="http://schemas.microsoft.com/office/drawing/2014/main" id="{B366E561-B78B-44BE-9A8A-0E5E35202235}"/>
              </a:ext>
            </a:extLst>
          </p:cNvPr>
          <p:cNvPicPr>
            <a:picLocks noChangeAspect="1"/>
          </p:cNvPicPr>
          <p:nvPr/>
        </p:nvPicPr>
        <p:blipFill rotWithShape="1">
          <a:blip r:embed="rId37" cstate="screen">
            <a:extLst>
              <a:ext uri="{28A0092B-C50C-407E-A947-70E740481C1C}">
                <a14:useLocalDpi xmlns:a14="http://schemas.microsoft.com/office/drawing/2010/main" val="0"/>
              </a:ext>
            </a:extLst>
          </a:blip>
          <a:srcRect/>
          <a:stretch/>
        </p:blipFill>
        <p:spPr>
          <a:xfrm>
            <a:off x="4682477" y="3226530"/>
            <a:ext cx="2002057" cy="194251"/>
          </a:xfrm>
          <a:prstGeom prst="rect">
            <a:avLst/>
          </a:prstGeom>
          <a:ln>
            <a:solidFill>
              <a:schemeClr val="tx1"/>
            </a:solidFill>
          </a:ln>
        </p:spPr>
      </p:pic>
      <p:pic>
        <p:nvPicPr>
          <p:cNvPr id="69" name="Picture 68">
            <a:extLst>
              <a:ext uri="{FF2B5EF4-FFF2-40B4-BE49-F238E27FC236}">
                <a16:creationId xmlns:a16="http://schemas.microsoft.com/office/drawing/2014/main" id="{09547F48-9492-4C80-B60F-1990425B0B1F}"/>
              </a:ext>
            </a:extLst>
          </p:cNvPr>
          <p:cNvPicPr>
            <a:picLocks noChangeAspect="1"/>
          </p:cNvPicPr>
          <p:nvPr/>
        </p:nvPicPr>
        <p:blipFill>
          <a:blip r:embed="rId38" cstate="screen">
            <a:extLst>
              <a:ext uri="{28A0092B-C50C-407E-A947-70E740481C1C}">
                <a14:useLocalDpi xmlns:a14="http://schemas.microsoft.com/office/drawing/2010/main" val="0"/>
              </a:ext>
            </a:extLst>
          </a:blip>
          <a:stretch>
            <a:fillRect/>
          </a:stretch>
        </p:blipFill>
        <p:spPr>
          <a:xfrm>
            <a:off x="6971207" y="3310909"/>
            <a:ext cx="1701175" cy="956239"/>
          </a:xfrm>
          <a:prstGeom prst="rect">
            <a:avLst/>
          </a:prstGeom>
          <a:ln>
            <a:solidFill>
              <a:schemeClr val="tx1"/>
            </a:solidFill>
          </a:ln>
        </p:spPr>
      </p:pic>
      <p:pic>
        <p:nvPicPr>
          <p:cNvPr id="70" name="Picture 69">
            <a:extLst>
              <a:ext uri="{FF2B5EF4-FFF2-40B4-BE49-F238E27FC236}">
                <a16:creationId xmlns:a16="http://schemas.microsoft.com/office/drawing/2014/main" id="{7125F8F0-727B-4057-97E9-5652C97B0268}"/>
              </a:ext>
            </a:extLst>
          </p:cNvPr>
          <p:cNvPicPr>
            <a:picLocks noChangeAspect="1"/>
          </p:cNvPicPr>
          <p:nvPr/>
        </p:nvPicPr>
        <p:blipFill rotWithShape="1">
          <a:blip r:embed="rId39" cstate="screen">
            <a:extLst>
              <a:ext uri="{28A0092B-C50C-407E-A947-70E740481C1C}">
                <a14:useLocalDpi xmlns:a14="http://schemas.microsoft.com/office/drawing/2010/main" val="0"/>
              </a:ext>
            </a:extLst>
          </a:blip>
          <a:srcRect/>
          <a:stretch/>
        </p:blipFill>
        <p:spPr>
          <a:xfrm>
            <a:off x="6807900" y="3040636"/>
            <a:ext cx="2027791" cy="249106"/>
          </a:xfrm>
          <a:prstGeom prst="rect">
            <a:avLst/>
          </a:prstGeom>
          <a:ln>
            <a:solidFill>
              <a:schemeClr val="tx1"/>
            </a:solidFill>
          </a:ln>
        </p:spPr>
      </p:pic>
      <p:sp>
        <p:nvSpPr>
          <p:cNvPr id="71" name="TextBox 70">
            <a:extLst>
              <a:ext uri="{FF2B5EF4-FFF2-40B4-BE49-F238E27FC236}">
                <a16:creationId xmlns:a16="http://schemas.microsoft.com/office/drawing/2014/main" id="{0C56CA32-BF2E-46E0-98A0-8CA3F7817A72}"/>
              </a:ext>
            </a:extLst>
          </p:cNvPr>
          <p:cNvSpPr txBox="1"/>
          <p:nvPr/>
        </p:nvSpPr>
        <p:spPr>
          <a:xfrm>
            <a:off x="226711" y="1241237"/>
            <a:ext cx="8713952" cy="261610"/>
          </a:xfrm>
          <a:prstGeom prst="rect">
            <a:avLst/>
          </a:prstGeom>
          <a:noFill/>
        </p:spPr>
        <p:txBody>
          <a:bodyPr wrap="square" rtlCol="0">
            <a:spAutoFit/>
          </a:bodyPr>
          <a:lstStyle/>
          <a:p>
            <a:pPr algn="ctr"/>
            <a:r>
              <a:rPr lang="en-US" sz="1100" b="1" i="1" u="sng" dirty="0"/>
              <a:t>Beauty and the Beast</a:t>
            </a:r>
            <a:r>
              <a:rPr lang="en-US" sz="1100" b="1" u="sng" dirty="0"/>
              <a:t> Example of Brand Tie-Ins</a:t>
            </a:r>
          </a:p>
        </p:txBody>
      </p:sp>
      <p:sp>
        <p:nvSpPr>
          <p:cNvPr id="57" name="Text Placeholder 4">
            <a:extLst>
              <a:ext uri="{FF2B5EF4-FFF2-40B4-BE49-F238E27FC236}">
                <a16:creationId xmlns:a16="http://schemas.microsoft.com/office/drawing/2014/main" id="{97D51A7F-4DAF-4DA2-8E54-8D8DF4CAE07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4055222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84757"/>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Trebuchet MS"/>
                <a:ea typeface="+mj-ea"/>
              </a:rPr>
              <a:t>The Surround Sound Of Cinema: Movies Are Ubiquitous </a:t>
            </a:r>
          </a:p>
        </p:txBody>
      </p:sp>
      <p:sp>
        <p:nvSpPr>
          <p:cNvPr id="9" name="Text Placeholder 2">
            <a:extLst>
              <a:ext uri="{FF2B5EF4-FFF2-40B4-BE49-F238E27FC236}">
                <a16:creationId xmlns:a16="http://schemas.microsoft.com/office/drawing/2014/main" id="{79086D53-B0CA-46B9-8CD8-36F11ECCF086}"/>
              </a:ext>
            </a:extLst>
          </p:cNvPr>
          <p:cNvSpPr>
            <a:spLocks noGrp="1"/>
          </p:cNvSpPr>
          <p:nvPr>
            <p:ph type="body" sz="quarter" idx="13"/>
          </p:nvPr>
        </p:nvSpPr>
        <p:spPr>
          <a:xfrm>
            <a:off x="152305" y="1063525"/>
            <a:ext cx="8851733" cy="4911147"/>
          </a:xfrm>
        </p:spPr>
        <p:txBody>
          <a:bodyPr/>
          <a:lstStyle/>
          <a:p>
            <a:r>
              <a:rPr lang="en-US" sz="1200" b="1" dirty="0"/>
              <a:t>Movies are ubiquitous and thus they have the power to shape culture and influence society as a whole.  Almost all adults go to a local cineplex at least once a year as cinema continues to outdraw other major entertainment options by a wide margin.  </a:t>
            </a:r>
          </a:p>
          <a:p>
            <a:endParaRPr lang="en-US" sz="900" b="1" dirty="0"/>
          </a:p>
          <a:p>
            <a:r>
              <a:rPr lang="en-US" sz="1200" b="1" dirty="0"/>
              <a:t>The popularity of movies can be seen throughout the cultural landscape; they are responsible for some of the most viral content online, they are a popular genre of music and they are the source material for many ultra-successful Broadway shows…even pet ownership is influenced by movies.</a:t>
            </a:r>
          </a:p>
          <a:p>
            <a:endParaRPr lang="en-US" sz="900" b="1" dirty="0"/>
          </a:p>
          <a:p>
            <a:r>
              <a:rPr lang="en-US" sz="1200" b="1" dirty="0"/>
              <a:t>From popular franchises like </a:t>
            </a:r>
            <a:r>
              <a:rPr lang="en-US" sz="1200" b="1" i="1" dirty="0"/>
              <a:t>Despicable Me</a:t>
            </a:r>
            <a:r>
              <a:rPr lang="en-US" sz="1200" b="1" dirty="0"/>
              <a:t> to thought-provoking, award-winning films like </a:t>
            </a:r>
            <a:r>
              <a:rPr lang="en-US" sz="1200" b="1" i="1" dirty="0"/>
              <a:t>Hidden Figures</a:t>
            </a:r>
            <a:r>
              <a:rPr lang="en-US" sz="1200" b="1" dirty="0"/>
              <a:t>, 2017 saw films across genres achieve record-setting milestones while actors and characters drove many pop culture moments.</a:t>
            </a:r>
          </a:p>
          <a:p>
            <a:endParaRPr lang="en-US" sz="900" b="1" dirty="0"/>
          </a:p>
          <a:p>
            <a:r>
              <a:rPr lang="en-US" sz="1200" b="1" dirty="0"/>
              <a:t>The impact of movies isn’t just confined to the cineplex either, in addition to gathering around the TV in record numbers to watch movie-based award shows, they also spark people’s interest in traveling to locations inspired by settings from their favorite films.  </a:t>
            </a:r>
          </a:p>
          <a:p>
            <a:endParaRPr lang="en-US" sz="900" b="1" dirty="0"/>
          </a:p>
          <a:p>
            <a:r>
              <a:rPr lang="en-US" sz="1200" b="1" dirty="0"/>
              <a:t>This passion also manifests into immersive experiences for many as they actively engage in fan communities, dress up as their favorite characters, design their own fan art, write their own fictional stories inspired by movies and even form their own theories about the future of their favorite franchises. </a:t>
            </a:r>
          </a:p>
          <a:p>
            <a:endParaRPr lang="en-US" sz="900" b="1" dirty="0"/>
          </a:p>
          <a:p>
            <a:r>
              <a:rPr lang="en-US" sz="1200" b="1" dirty="0"/>
              <a:t>Cinema also has the power to create halo effects, positively affecting countless other industries such as restaurants, consumer products, theater &amp; music, literature, tourism and related websites, just to name a few.  Beyond commerce, films also serve a greater purpose as they influence science, social causes and public opinion while serving as an inspiration for people throughout society.  </a:t>
            </a:r>
          </a:p>
          <a:p>
            <a:endParaRPr lang="en-US" sz="900" b="1" dirty="0"/>
          </a:p>
          <a:p>
            <a:r>
              <a:rPr lang="en-US" sz="1200" b="1" i="1" dirty="0"/>
              <a:t>Keep reading to see how movies permeate culture and, in case you missed it, click </a:t>
            </a:r>
            <a:r>
              <a:rPr lang="en-US" sz="1200" b="1" i="1" dirty="0">
                <a:solidFill>
                  <a:srgbClr val="6699FF"/>
                </a:solidFill>
                <a:hlinkClick r:id="rId2"/>
              </a:rPr>
              <a:t>here</a:t>
            </a:r>
            <a:r>
              <a:rPr lang="en-US" sz="1200" b="1" i="1" dirty="0"/>
              <a:t> for our first report which examines cinema’s presence, popularity, properties and people.</a:t>
            </a:r>
            <a:endParaRPr lang="en-US" sz="1200" b="1" dirty="0"/>
          </a:p>
        </p:txBody>
      </p:sp>
      <p:sp>
        <p:nvSpPr>
          <p:cNvPr id="5" name="Text Placeholder 4">
            <a:extLst>
              <a:ext uri="{FF2B5EF4-FFF2-40B4-BE49-F238E27FC236}">
                <a16:creationId xmlns:a16="http://schemas.microsoft.com/office/drawing/2014/main" id="{E315C868-C143-479F-BB3A-3AB30795F2BF}"/>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all" spc="0" normalizeH="0" baseline="0" noProof="0" dirty="0">
                <a:ln>
                  <a:noFill/>
                </a:ln>
                <a:solidFill>
                  <a:prstClr val="black"/>
                </a:solidFill>
                <a:effectLst/>
                <a:uLnTx/>
                <a:uFillTx/>
                <a:latin typeface="Trebuchet MS"/>
                <a:ea typeface="+mn-ea"/>
                <a:cs typeface="+mn-cs"/>
              </a:rPr>
              <a:t>THE SURROUND SOUND OF CINEMA: part ii</a:t>
            </a:r>
          </a:p>
        </p:txBody>
      </p:sp>
    </p:spTree>
    <p:extLst>
      <p:ext uri="{BB962C8B-B14F-4D97-AF65-F5344CB8AC3E}">
        <p14:creationId xmlns:p14="http://schemas.microsoft.com/office/powerpoint/2010/main" val="36056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8962D3-7196-4410-B87F-AD1777AC2EB4}"/>
              </a:ext>
            </a:extLst>
          </p:cNvPr>
          <p:cNvSpPr>
            <a:spLocks noGrp="1"/>
          </p:cNvSpPr>
          <p:nvPr>
            <p:ph type="ctrTitle"/>
          </p:nvPr>
        </p:nvSpPr>
        <p:spPr>
          <a:xfrm>
            <a:off x="218468" y="460183"/>
            <a:ext cx="8705401" cy="818284"/>
          </a:xfrm>
        </p:spPr>
        <p:txBody>
          <a:bodyPr/>
          <a:lstStyle/>
          <a:p>
            <a:r>
              <a:rPr lang="en-US" dirty="0"/>
              <a:t>Furthermore, Brands Partner With Movies Through Placements &amp; Co-Branded TV Ads For The Cultural Cachet</a:t>
            </a:r>
          </a:p>
        </p:txBody>
      </p:sp>
      <p:sp>
        <p:nvSpPr>
          <p:cNvPr id="11" name="TextBox 10">
            <a:extLst>
              <a:ext uri="{FF2B5EF4-FFF2-40B4-BE49-F238E27FC236}">
                <a16:creationId xmlns:a16="http://schemas.microsoft.com/office/drawing/2014/main" id="{B8479F8F-9E91-4CFC-A9FD-A57D7327F8B6}"/>
              </a:ext>
            </a:extLst>
          </p:cNvPr>
          <p:cNvSpPr txBox="1"/>
          <p:nvPr/>
        </p:nvSpPr>
        <p:spPr>
          <a:xfrm>
            <a:off x="248176" y="2943417"/>
            <a:ext cx="4327285" cy="261610"/>
          </a:xfrm>
          <a:prstGeom prst="rect">
            <a:avLst/>
          </a:prstGeom>
          <a:noFill/>
          <a:ln>
            <a:noFill/>
          </a:ln>
        </p:spPr>
        <p:txBody>
          <a:bodyPr wrap="square" rtlCol="0">
            <a:spAutoFit/>
          </a:bodyPr>
          <a:lstStyle/>
          <a:p>
            <a:pPr algn="ctr"/>
            <a:r>
              <a:rPr lang="en-US" sz="1100" b="1" i="1" u="sng" dirty="0"/>
              <a:t>Teenage Mutant Ninja Turtles</a:t>
            </a:r>
            <a:r>
              <a:rPr lang="en-US" sz="1100" u="sng" dirty="0"/>
              <a:t> </a:t>
            </a:r>
            <a:r>
              <a:rPr lang="en-US" sz="1100" b="1" u="sng" dirty="0"/>
              <a:t>&amp; Pizza Hut</a:t>
            </a:r>
          </a:p>
        </p:txBody>
      </p:sp>
      <p:sp>
        <p:nvSpPr>
          <p:cNvPr id="12" name="TextBox 11">
            <a:extLst>
              <a:ext uri="{FF2B5EF4-FFF2-40B4-BE49-F238E27FC236}">
                <a16:creationId xmlns:a16="http://schemas.microsoft.com/office/drawing/2014/main" id="{61B71352-340C-4F0D-9519-CACC09712304}"/>
              </a:ext>
            </a:extLst>
          </p:cNvPr>
          <p:cNvSpPr txBox="1"/>
          <p:nvPr/>
        </p:nvSpPr>
        <p:spPr>
          <a:xfrm>
            <a:off x="4771526" y="1442167"/>
            <a:ext cx="4084607" cy="261610"/>
          </a:xfrm>
          <a:prstGeom prst="rect">
            <a:avLst/>
          </a:prstGeom>
          <a:noFill/>
          <a:ln>
            <a:noFill/>
          </a:ln>
        </p:spPr>
        <p:txBody>
          <a:bodyPr wrap="square" rtlCol="0">
            <a:spAutoFit/>
          </a:bodyPr>
          <a:lstStyle/>
          <a:p>
            <a:pPr algn="ctr"/>
            <a:r>
              <a:rPr lang="en-US" sz="1100" b="1" i="1" u="sng" dirty="0"/>
              <a:t>James Bond </a:t>
            </a:r>
            <a:r>
              <a:rPr lang="en-US" sz="1100" b="1" u="sng" dirty="0"/>
              <a:t>Franchise</a:t>
            </a:r>
            <a:r>
              <a:rPr lang="en-US" sz="1100" b="1" i="1" u="sng" dirty="0"/>
              <a:t> </a:t>
            </a:r>
            <a:r>
              <a:rPr lang="en-US" sz="1100" b="1" u="sng" dirty="0"/>
              <a:t>&amp; Heineken</a:t>
            </a:r>
          </a:p>
        </p:txBody>
      </p:sp>
      <p:pic>
        <p:nvPicPr>
          <p:cNvPr id="8" name="Picture 7">
            <a:extLst>
              <a:ext uri="{FF2B5EF4-FFF2-40B4-BE49-F238E27FC236}">
                <a16:creationId xmlns:a16="http://schemas.microsoft.com/office/drawing/2014/main" id="{7CD1F19C-15EC-4B11-B55A-5404E9BDDED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60390" y="1721899"/>
            <a:ext cx="1926203" cy="1200081"/>
          </a:xfrm>
          <a:prstGeom prst="rect">
            <a:avLst/>
          </a:prstGeom>
          <a:ln>
            <a:solidFill>
              <a:schemeClr val="tx1"/>
            </a:solidFill>
          </a:ln>
        </p:spPr>
      </p:pic>
      <p:pic>
        <p:nvPicPr>
          <p:cNvPr id="15" name="Picture 14">
            <a:extLst>
              <a:ext uri="{FF2B5EF4-FFF2-40B4-BE49-F238E27FC236}">
                <a16:creationId xmlns:a16="http://schemas.microsoft.com/office/drawing/2014/main" id="{76327856-3DC1-4A6E-A621-7127945A76F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71526" y="1703777"/>
            <a:ext cx="1958707" cy="1203251"/>
          </a:xfrm>
          <a:prstGeom prst="rect">
            <a:avLst/>
          </a:prstGeom>
        </p:spPr>
      </p:pic>
      <p:pic>
        <p:nvPicPr>
          <p:cNvPr id="16" name="Picture 15">
            <a:extLst>
              <a:ext uri="{FF2B5EF4-FFF2-40B4-BE49-F238E27FC236}">
                <a16:creationId xmlns:a16="http://schemas.microsoft.com/office/drawing/2014/main" id="{3EB7D35F-8B84-493F-B033-8702B3E71C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8468" y="4765160"/>
            <a:ext cx="1957689" cy="1202624"/>
          </a:xfrm>
          <a:prstGeom prst="rect">
            <a:avLst/>
          </a:prstGeom>
          <a:ln>
            <a:solidFill>
              <a:schemeClr val="tx1"/>
            </a:solidFill>
          </a:ln>
        </p:spPr>
      </p:pic>
      <p:pic>
        <p:nvPicPr>
          <p:cNvPr id="17" name="Picture 16">
            <a:extLst>
              <a:ext uri="{FF2B5EF4-FFF2-40B4-BE49-F238E27FC236}">
                <a16:creationId xmlns:a16="http://schemas.microsoft.com/office/drawing/2014/main" id="{C9B0F30F-4305-410C-824C-CFECF212F77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405475" y="4774400"/>
            <a:ext cx="1925203" cy="1193384"/>
          </a:xfrm>
          <a:prstGeom prst="rect">
            <a:avLst/>
          </a:prstGeom>
          <a:ln>
            <a:solidFill>
              <a:schemeClr val="tx1"/>
            </a:solidFill>
          </a:ln>
        </p:spPr>
      </p:pic>
      <p:sp>
        <p:nvSpPr>
          <p:cNvPr id="37" name="TextBox 36">
            <a:extLst>
              <a:ext uri="{FF2B5EF4-FFF2-40B4-BE49-F238E27FC236}">
                <a16:creationId xmlns:a16="http://schemas.microsoft.com/office/drawing/2014/main" id="{C44B8ECF-3AA7-41C6-BD84-283A7B8B660E}"/>
              </a:ext>
            </a:extLst>
          </p:cNvPr>
          <p:cNvSpPr txBox="1"/>
          <p:nvPr/>
        </p:nvSpPr>
        <p:spPr>
          <a:xfrm>
            <a:off x="218468" y="4481203"/>
            <a:ext cx="4112210" cy="261610"/>
          </a:xfrm>
          <a:prstGeom prst="rect">
            <a:avLst/>
          </a:prstGeom>
          <a:noFill/>
          <a:ln>
            <a:noFill/>
          </a:ln>
        </p:spPr>
        <p:txBody>
          <a:bodyPr wrap="square" rtlCol="0">
            <a:spAutoFit/>
          </a:bodyPr>
          <a:lstStyle/>
          <a:p>
            <a:pPr algn="ctr"/>
            <a:r>
              <a:rPr lang="en-US" sz="1100" b="1" i="1" u="sng" dirty="0"/>
              <a:t>Justice League </a:t>
            </a:r>
            <a:r>
              <a:rPr lang="en-US" sz="1100" b="1" u="sng" dirty="0"/>
              <a:t>&amp; Mercedes-Benz</a:t>
            </a:r>
          </a:p>
        </p:txBody>
      </p:sp>
      <p:pic>
        <p:nvPicPr>
          <p:cNvPr id="6" name="Picture 5">
            <a:extLst>
              <a:ext uri="{FF2B5EF4-FFF2-40B4-BE49-F238E27FC236}">
                <a16:creationId xmlns:a16="http://schemas.microsoft.com/office/drawing/2014/main" id="{643CBCBC-65B9-4A14-B1DA-112088EAA3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3217" y="3211234"/>
            <a:ext cx="1957689" cy="1203251"/>
          </a:xfrm>
          <a:prstGeom prst="rect">
            <a:avLst/>
          </a:prstGeom>
        </p:spPr>
      </p:pic>
      <p:pic>
        <p:nvPicPr>
          <p:cNvPr id="30" name="Picture 29">
            <a:extLst>
              <a:ext uri="{FF2B5EF4-FFF2-40B4-BE49-F238E27FC236}">
                <a16:creationId xmlns:a16="http://schemas.microsoft.com/office/drawing/2014/main" id="{5AF3D593-85BD-4291-8BB9-188F11D76E6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427613" y="3202379"/>
            <a:ext cx="2147849" cy="1209348"/>
          </a:xfrm>
          <a:prstGeom prst="rect">
            <a:avLst/>
          </a:prstGeom>
        </p:spPr>
      </p:pic>
      <p:pic>
        <p:nvPicPr>
          <p:cNvPr id="35" name="Picture 34">
            <a:extLst>
              <a:ext uri="{FF2B5EF4-FFF2-40B4-BE49-F238E27FC236}">
                <a16:creationId xmlns:a16="http://schemas.microsoft.com/office/drawing/2014/main" id="{0D5DCB01-4A48-46AE-A7BC-D042492D168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998667" y="4760584"/>
            <a:ext cx="1925202" cy="1207200"/>
          </a:xfrm>
          <a:prstGeom prst="rect">
            <a:avLst/>
          </a:prstGeom>
          <a:ln>
            <a:solidFill>
              <a:schemeClr val="tx1"/>
            </a:solidFill>
          </a:ln>
        </p:spPr>
      </p:pic>
      <p:pic>
        <p:nvPicPr>
          <p:cNvPr id="36" name="Picture 35">
            <a:extLst>
              <a:ext uri="{FF2B5EF4-FFF2-40B4-BE49-F238E27FC236}">
                <a16:creationId xmlns:a16="http://schemas.microsoft.com/office/drawing/2014/main" id="{0D8F06A7-1C2B-4108-9F51-F8E4995C832A}"/>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512732" y="4760584"/>
            <a:ext cx="2249088" cy="1214108"/>
          </a:xfrm>
          <a:prstGeom prst="rect">
            <a:avLst/>
          </a:prstGeom>
          <a:ln>
            <a:solidFill>
              <a:schemeClr val="tx1"/>
            </a:solidFill>
          </a:ln>
        </p:spPr>
      </p:pic>
      <p:sp>
        <p:nvSpPr>
          <p:cNvPr id="51" name="TextBox 50">
            <a:extLst>
              <a:ext uri="{FF2B5EF4-FFF2-40B4-BE49-F238E27FC236}">
                <a16:creationId xmlns:a16="http://schemas.microsoft.com/office/drawing/2014/main" id="{68E3C798-1E19-48B4-9E74-E24FDF4053D3}"/>
              </a:ext>
            </a:extLst>
          </p:cNvPr>
          <p:cNvSpPr txBox="1"/>
          <p:nvPr/>
        </p:nvSpPr>
        <p:spPr>
          <a:xfrm>
            <a:off x="4512732" y="4481204"/>
            <a:ext cx="4394197" cy="261610"/>
          </a:xfrm>
          <a:prstGeom prst="rect">
            <a:avLst/>
          </a:prstGeom>
          <a:noFill/>
          <a:ln>
            <a:noFill/>
          </a:ln>
        </p:spPr>
        <p:txBody>
          <a:bodyPr wrap="square" rtlCol="0">
            <a:spAutoFit/>
          </a:bodyPr>
          <a:lstStyle/>
          <a:p>
            <a:pPr algn="ctr"/>
            <a:r>
              <a:rPr lang="en-US" sz="1100" b="1" i="1" u="sng" dirty="0"/>
              <a:t>Man of Steel </a:t>
            </a:r>
            <a:r>
              <a:rPr lang="en-US" sz="1100" b="1" u="sng" dirty="0"/>
              <a:t>&amp; Sears</a:t>
            </a:r>
          </a:p>
        </p:txBody>
      </p:sp>
      <p:pic>
        <p:nvPicPr>
          <p:cNvPr id="52" name="Picture 51">
            <a:extLst>
              <a:ext uri="{FF2B5EF4-FFF2-40B4-BE49-F238E27FC236}">
                <a16:creationId xmlns:a16="http://schemas.microsoft.com/office/drawing/2014/main" id="{01BB5C78-6C5C-4091-921B-7042675FB98A}"/>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829724" y="3240871"/>
            <a:ext cx="2062880" cy="1159505"/>
          </a:xfrm>
          <a:prstGeom prst="rect">
            <a:avLst/>
          </a:prstGeom>
          <a:ln>
            <a:solidFill>
              <a:schemeClr val="tx1"/>
            </a:solidFill>
          </a:ln>
        </p:spPr>
      </p:pic>
      <p:pic>
        <p:nvPicPr>
          <p:cNvPr id="53" name="Picture 52">
            <a:extLst>
              <a:ext uri="{FF2B5EF4-FFF2-40B4-BE49-F238E27FC236}">
                <a16:creationId xmlns:a16="http://schemas.microsoft.com/office/drawing/2014/main" id="{915FC19E-1A87-40A3-B672-170342720CF2}"/>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818612" y="3240871"/>
            <a:ext cx="1783931" cy="1172297"/>
          </a:xfrm>
          <a:prstGeom prst="rect">
            <a:avLst/>
          </a:prstGeom>
          <a:ln>
            <a:solidFill>
              <a:schemeClr val="tx1"/>
            </a:solidFill>
          </a:ln>
        </p:spPr>
      </p:pic>
      <p:sp>
        <p:nvSpPr>
          <p:cNvPr id="54" name="TextBox 53">
            <a:extLst>
              <a:ext uri="{FF2B5EF4-FFF2-40B4-BE49-F238E27FC236}">
                <a16:creationId xmlns:a16="http://schemas.microsoft.com/office/drawing/2014/main" id="{E7F629B5-74FA-49DC-8992-92CB6A9FF92F}"/>
              </a:ext>
            </a:extLst>
          </p:cNvPr>
          <p:cNvSpPr txBox="1"/>
          <p:nvPr/>
        </p:nvSpPr>
        <p:spPr>
          <a:xfrm>
            <a:off x="4818612" y="2984454"/>
            <a:ext cx="4088317" cy="261610"/>
          </a:xfrm>
          <a:prstGeom prst="rect">
            <a:avLst/>
          </a:prstGeom>
          <a:noFill/>
          <a:ln>
            <a:noFill/>
          </a:ln>
        </p:spPr>
        <p:txBody>
          <a:bodyPr wrap="square" rtlCol="0">
            <a:spAutoFit/>
          </a:bodyPr>
          <a:lstStyle/>
          <a:p>
            <a:pPr algn="ctr"/>
            <a:r>
              <a:rPr lang="en-US" sz="1100" b="1" i="1" u="sng" dirty="0"/>
              <a:t>Spider-Man: Homecoming </a:t>
            </a:r>
            <a:r>
              <a:rPr lang="en-US" sz="1100" b="1" u="sng" dirty="0"/>
              <a:t>&amp; Audi</a:t>
            </a:r>
          </a:p>
        </p:txBody>
      </p:sp>
      <p:cxnSp>
        <p:nvCxnSpPr>
          <p:cNvPr id="59" name="Straight Arrow Connector 58">
            <a:extLst>
              <a:ext uri="{FF2B5EF4-FFF2-40B4-BE49-F238E27FC236}">
                <a16:creationId xmlns:a16="http://schemas.microsoft.com/office/drawing/2014/main" id="{3CAD4003-6E8C-4597-88E6-C3B42306A618}"/>
              </a:ext>
            </a:extLst>
          </p:cNvPr>
          <p:cNvCxnSpPr/>
          <p:nvPr/>
        </p:nvCxnSpPr>
        <p:spPr>
          <a:xfrm>
            <a:off x="2215947" y="3807053"/>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429ECADC-C558-462B-909C-5193F08131CB}"/>
              </a:ext>
            </a:extLst>
          </p:cNvPr>
          <p:cNvCxnSpPr/>
          <p:nvPr/>
        </p:nvCxnSpPr>
        <p:spPr>
          <a:xfrm>
            <a:off x="6745624" y="2316916"/>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39B7FD93-A357-4409-A9C5-0D5890A59A87}"/>
              </a:ext>
            </a:extLst>
          </p:cNvPr>
          <p:cNvCxnSpPr/>
          <p:nvPr/>
        </p:nvCxnSpPr>
        <p:spPr>
          <a:xfrm>
            <a:off x="6618623" y="3832450"/>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01A00B9D-77AF-462F-918B-255A22D8EE7D}"/>
              </a:ext>
            </a:extLst>
          </p:cNvPr>
          <p:cNvCxnSpPr/>
          <p:nvPr/>
        </p:nvCxnSpPr>
        <p:spPr>
          <a:xfrm>
            <a:off x="6787001" y="5347983"/>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18F7D3F2-6ACE-4268-AA99-A3B41D721019}"/>
              </a:ext>
            </a:extLst>
          </p:cNvPr>
          <p:cNvCxnSpPr/>
          <p:nvPr/>
        </p:nvCxnSpPr>
        <p:spPr>
          <a:xfrm>
            <a:off x="2189588" y="5347983"/>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4" name="Picture 63">
            <a:extLst>
              <a:ext uri="{FF2B5EF4-FFF2-40B4-BE49-F238E27FC236}">
                <a16:creationId xmlns:a16="http://schemas.microsoft.com/office/drawing/2014/main" id="{0D935CDD-BBD9-4E01-8F90-DEBB3655408A}"/>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267152" y="1720569"/>
            <a:ext cx="1949649" cy="1189673"/>
          </a:xfrm>
          <a:prstGeom prst="rect">
            <a:avLst/>
          </a:prstGeom>
          <a:ln>
            <a:solidFill>
              <a:schemeClr val="tx1"/>
            </a:solidFill>
          </a:ln>
        </p:spPr>
      </p:pic>
      <p:sp>
        <p:nvSpPr>
          <p:cNvPr id="65" name="TextBox 64">
            <a:extLst>
              <a:ext uri="{FF2B5EF4-FFF2-40B4-BE49-F238E27FC236}">
                <a16:creationId xmlns:a16="http://schemas.microsoft.com/office/drawing/2014/main" id="{12A2FADF-5C91-4C1F-9D9F-D2AD11EB0DCD}"/>
              </a:ext>
            </a:extLst>
          </p:cNvPr>
          <p:cNvSpPr txBox="1"/>
          <p:nvPr/>
        </p:nvSpPr>
        <p:spPr>
          <a:xfrm>
            <a:off x="277737" y="1452752"/>
            <a:ext cx="4154007" cy="261610"/>
          </a:xfrm>
          <a:prstGeom prst="rect">
            <a:avLst/>
          </a:prstGeom>
          <a:noFill/>
          <a:ln>
            <a:noFill/>
          </a:ln>
        </p:spPr>
        <p:txBody>
          <a:bodyPr wrap="square" rtlCol="0">
            <a:spAutoFit/>
          </a:bodyPr>
          <a:lstStyle/>
          <a:p>
            <a:pPr algn="ctr"/>
            <a:r>
              <a:rPr lang="en-US" sz="1100" b="1" i="1" u="sng" dirty="0"/>
              <a:t>The Fast and the Furious </a:t>
            </a:r>
            <a:r>
              <a:rPr lang="en-US" sz="1100" b="1" u="sng" dirty="0"/>
              <a:t>Franchise</a:t>
            </a:r>
            <a:r>
              <a:rPr lang="en-US" sz="1100" b="1" i="1" u="sng" dirty="0"/>
              <a:t> </a:t>
            </a:r>
            <a:r>
              <a:rPr lang="en-US" sz="1100" b="1" u="sng" dirty="0"/>
              <a:t>&amp; Dodge</a:t>
            </a:r>
          </a:p>
        </p:txBody>
      </p:sp>
      <p:cxnSp>
        <p:nvCxnSpPr>
          <p:cNvPr id="66" name="Straight Arrow Connector 65">
            <a:extLst>
              <a:ext uri="{FF2B5EF4-FFF2-40B4-BE49-F238E27FC236}">
                <a16:creationId xmlns:a16="http://schemas.microsoft.com/office/drawing/2014/main" id="{EC7DC3AB-2ACD-4CAA-A315-C6CB87C415AF}"/>
              </a:ext>
            </a:extLst>
          </p:cNvPr>
          <p:cNvCxnSpPr/>
          <p:nvPr/>
        </p:nvCxnSpPr>
        <p:spPr>
          <a:xfrm>
            <a:off x="2249810" y="2316917"/>
            <a:ext cx="21166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8" name="Picture 67">
            <a:extLst>
              <a:ext uri="{FF2B5EF4-FFF2-40B4-BE49-F238E27FC236}">
                <a16:creationId xmlns:a16="http://schemas.microsoft.com/office/drawing/2014/main" id="{0DAD2E2D-2E94-4E82-A24A-6997834B5735}"/>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2478058" y="1721899"/>
            <a:ext cx="1958707" cy="1199171"/>
          </a:xfrm>
          <a:prstGeom prst="rect">
            <a:avLst/>
          </a:prstGeom>
          <a:ln>
            <a:solidFill>
              <a:schemeClr val="tx1"/>
            </a:solidFill>
          </a:ln>
        </p:spPr>
      </p:pic>
      <p:sp>
        <p:nvSpPr>
          <p:cNvPr id="69" name="Text Placeholder 3">
            <a:extLst>
              <a:ext uri="{FF2B5EF4-FFF2-40B4-BE49-F238E27FC236}">
                <a16:creationId xmlns:a16="http://schemas.microsoft.com/office/drawing/2014/main" id="{6B03B3C9-5459-4401-86B1-932FCE0ECDEB}"/>
              </a:ext>
            </a:extLst>
          </p:cNvPr>
          <p:cNvSpPr txBox="1">
            <a:spLocks/>
          </p:cNvSpPr>
          <p:nvPr/>
        </p:nvSpPr>
        <p:spPr>
          <a:xfrm>
            <a:off x="321734" y="6579128"/>
            <a:ext cx="7063804" cy="23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Note: under each heading, the photo on the left reflects a still shot from the movie, the photo on the right reflects still shot from the brand’s TV ad.</a:t>
            </a:r>
          </a:p>
        </p:txBody>
      </p:sp>
      <p:sp>
        <p:nvSpPr>
          <p:cNvPr id="28" name="Text Placeholder 4">
            <a:extLst>
              <a:ext uri="{FF2B5EF4-FFF2-40B4-BE49-F238E27FC236}">
                <a16:creationId xmlns:a16="http://schemas.microsoft.com/office/drawing/2014/main" id="{E74E27ED-34A3-4A03-B4DD-5A0F5ED61AE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78311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DC05DF1-7DE9-4DC7-A3D2-1E8CE0E70D5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259550" y="4215458"/>
            <a:ext cx="2619175" cy="1466081"/>
          </a:xfrm>
          <a:prstGeom prst="rect">
            <a:avLst/>
          </a:prstGeom>
          <a:ln>
            <a:solidFill>
              <a:schemeClr val="tx1"/>
            </a:solidFill>
          </a:ln>
        </p:spPr>
      </p:pic>
      <p:pic>
        <p:nvPicPr>
          <p:cNvPr id="29" name="Picture 28">
            <a:extLst>
              <a:ext uri="{FF2B5EF4-FFF2-40B4-BE49-F238E27FC236}">
                <a16:creationId xmlns:a16="http://schemas.microsoft.com/office/drawing/2014/main" id="{F1B3411E-F01B-4E25-90FB-EB33562DE89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421040" y="4216688"/>
            <a:ext cx="2627506" cy="1466081"/>
          </a:xfrm>
          <a:prstGeom prst="rect">
            <a:avLst/>
          </a:prstGeom>
          <a:ln>
            <a:solidFill>
              <a:schemeClr val="tx1"/>
            </a:solidFill>
          </a:ln>
        </p:spPr>
      </p:pic>
      <p:pic>
        <p:nvPicPr>
          <p:cNvPr id="7" name="Picture 6">
            <a:extLst>
              <a:ext uri="{FF2B5EF4-FFF2-40B4-BE49-F238E27FC236}">
                <a16:creationId xmlns:a16="http://schemas.microsoft.com/office/drawing/2014/main" id="{30394DC8-DFDF-4A7C-A84B-EBE7A5DB53F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421040" y="2262049"/>
            <a:ext cx="2619175" cy="1466458"/>
          </a:xfrm>
          <a:prstGeom prst="rect">
            <a:avLst/>
          </a:prstGeom>
          <a:ln>
            <a:solidFill>
              <a:schemeClr val="tx1"/>
            </a:solidFill>
          </a:ln>
        </p:spPr>
      </p:pic>
      <p:pic>
        <p:nvPicPr>
          <p:cNvPr id="6" name="Picture 5">
            <a:extLst>
              <a:ext uri="{FF2B5EF4-FFF2-40B4-BE49-F238E27FC236}">
                <a16:creationId xmlns:a16="http://schemas.microsoft.com/office/drawing/2014/main" id="{1BE65552-35C3-467E-9DD3-4C4AAF74472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65275" y="4216310"/>
            <a:ext cx="2936432" cy="1482701"/>
          </a:xfrm>
          <a:prstGeom prst="rect">
            <a:avLst/>
          </a:prstGeom>
          <a:ln>
            <a:solidFill>
              <a:schemeClr val="tx1"/>
            </a:solidFill>
          </a:ln>
        </p:spPr>
      </p:pic>
      <p:sp>
        <p:nvSpPr>
          <p:cNvPr id="8" name="Title 1">
            <a:extLst>
              <a:ext uri="{FF2B5EF4-FFF2-40B4-BE49-F238E27FC236}">
                <a16:creationId xmlns:a16="http://schemas.microsoft.com/office/drawing/2014/main" id="{B806CB70-60D4-46FE-B703-E31C7BD77CED}"/>
              </a:ext>
            </a:extLst>
          </p:cNvPr>
          <p:cNvSpPr>
            <a:spLocks noGrp="1"/>
          </p:cNvSpPr>
          <p:nvPr>
            <p:ph type="ctrTitle"/>
          </p:nvPr>
        </p:nvSpPr>
        <p:spPr>
          <a:xfrm>
            <a:off x="161636" y="460182"/>
            <a:ext cx="8805334" cy="695706"/>
          </a:xfrm>
        </p:spPr>
        <p:txBody>
          <a:bodyPr/>
          <a:lstStyle/>
          <a:p>
            <a:r>
              <a:rPr lang="en-US" dirty="0"/>
              <a:t>Even When Brands Don’t Have A Direct Product Integration Many Desire The Cultural Halo Effect That Movies Can Offer</a:t>
            </a:r>
          </a:p>
        </p:txBody>
      </p:sp>
      <p:pic>
        <p:nvPicPr>
          <p:cNvPr id="2" name="Picture 1">
            <a:extLst>
              <a:ext uri="{FF2B5EF4-FFF2-40B4-BE49-F238E27FC236}">
                <a16:creationId xmlns:a16="http://schemas.microsoft.com/office/drawing/2014/main" id="{58BA21EC-FA77-4582-AFC4-09B39841DDA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65275" y="2262049"/>
            <a:ext cx="2936432" cy="1466459"/>
          </a:xfrm>
          <a:prstGeom prst="rect">
            <a:avLst/>
          </a:prstGeom>
          <a:ln>
            <a:solidFill>
              <a:schemeClr val="tx1"/>
            </a:solidFill>
          </a:ln>
        </p:spPr>
      </p:pic>
      <p:pic>
        <p:nvPicPr>
          <p:cNvPr id="5" name="Picture 4">
            <a:extLst>
              <a:ext uri="{FF2B5EF4-FFF2-40B4-BE49-F238E27FC236}">
                <a16:creationId xmlns:a16="http://schemas.microsoft.com/office/drawing/2014/main" id="{63516559-9D20-4959-B11F-B4C5B3C6D22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259550" y="2262049"/>
            <a:ext cx="2619175" cy="1466459"/>
          </a:xfrm>
          <a:prstGeom prst="rect">
            <a:avLst/>
          </a:prstGeom>
          <a:ln>
            <a:solidFill>
              <a:schemeClr val="tx1"/>
            </a:solidFill>
          </a:ln>
        </p:spPr>
      </p:pic>
      <p:sp>
        <p:nvSpPr>
          <p:cNvPr id="19" name="TextBox 18">
            <a:extLst>
              <a:ext uri="{FF2B5EF4-FFF2-40B4-BE49-F238E27FC236}">
                <a16:creationId xmlns:a16="http://schemas.microsoft.com/office/drawing/2014/main" id="{FA1692E7-4011-44F5-BDCC-AF3927DB3ABD}"/>
              </a:ext>
            </a:extLst>
          </p:cNvPr>
          <p:cNvSpPr txBox="1"/>
          <p:nvPr/>
        </p:nvSpPr>
        <p:spPr>
          <a:xfrm>
            <a:off x="265275" y="1952049"/>
            <a:ext cx="2936432" cy="276999"/>
          </a:xfrm>
          <a:prstGeom prst="rect">
            <a:avLst/>
          </a:prstGeom>
          <a:noFill/>
          <a:ln>
            <a:noFill/>
          </a:ln>
        </p:spPr>
        <p:txBody>
          <a:bodyPr wrap="square" rtlCol="0">
            <a:spAutoFit/>
          </a:bodyPr>
          <a:lstStyle/>
          <a:p>
            <a:pPr algn="ctr"/>
            <a:r>
              <a:rPr lang="en-US" sz="1200" b="1" u="sng" dirty="0"/>
              <a:t>Nissan &amp; </a:t>
            </a:r>
            <a:r>
              <a:rPr lang="en-US" sz="1200" b="1" i="1" u="sng" dirty="0"/>
              <a:t>The Last Jedi</a:t>
            </a:r>
          </a:p>
        </p:txBody>
      </p:sp>
      <p:sp>
        <p:nvSpPr>
          <p:cNvPr id="20" name="TextBox 19">
            <a:extLst>
              <a:ext uri="{FF2B5EF4-FFF2-40B4-BE49-F238E27FC236}">
                <a16:creationId xmlns:a16="http://schemas.microsoft.com/office/drawing/2014/main" id="{651B20D2-8A62-4AC4-8249-C6297BAFFC9A}"/>
              </a:ext>
            </a:extLst>
          </p:cNvPr>
          <p:cNvSpPr txBox="1"/>
          <p:nvPr/>
        </p:nvSpPr>
        <p:spPr>
          <a:xfrm>
            <a:off x="3421040" y="1780597"/>
            <a:ext cx="2627506" cy="461665"/>
          </a:xfrm>
          <a:prstGeom prst="rect">
            <a:avLst/>
          </a:prstGeom>
          <a:noFill/>
          <a:ln>
            <a:noFill/>
          </a:ln>
        </p:spPr>
        <p:txBody>
          <a:bodyPr wrap="square" rtlCol="0">
            <a:spAutoFit/>
          </a:bodyPr>
          <a:lstStyle/>
          <a:p>
            <a:pPr algn="ctr"/>
            <a:r>
              <a:rPr lang="en-US" sz="1200" b="1" u="sng" dirty="0"/>
              <a:t>Dairy Queen &amp; </a:t>
            </a:r>
          </a:p>
          <a:p>
            <a:pPr algn="ctr"/>
            <a:r>
              <a:rPr lang="en-US" sz="1200" b="1" i="1" u="sng" dirty="0"/>
              <a:t>Guardians Of The Galaxy Vol. 2</a:t>
            </a:r>
          </a:p>
        </p:txBody>
      </p:sp>
      <p:sp>
        <p:nvSpPr>
          <p:cNvPr id="21" name="TextBox 20">
            <a:extLst>
              <a:ext uri="{FF2B5EF4-FFF2-40B4-BE49-F238E27FC236}">
                <a16:creationId xmlns:a16="http://schemas.microsoft.com/office/drawing/2014/main" id="{8DA894F9-939B-41C4-B512-C1FAA139029F}"/>
              </a:ext>
            </a:extLst>
          </p:cNvPr>
          <p:cNvSpPr txBox="1"/>
          <p:nvPr/>
        </p:nvSpPr>
        <p:spPr>
          <a:xfrm>
            <a:off x="6251221" y="1952047"/>
            <a:ext cx="2633801" cy="276999"/>
          </a:xfrm>
          <a:prstGeom prst="rect">
            <a:avLst/>
          </a:prstGeom>
          <a:noFill/>
          <a:ln>
            <a:noFill/>
          </a:ln>
        </p:spPr>
        <p:txBody>
          <a:bodyPr wrap="square" rtlCol="0">
            <a:spAutoFit/>
          </a:bodyPr>
          <a:lstStyle/>
          <a:p>
            <a:pPr algn="ctr"/>
            <a:r>
              <a:rPr lang="en-US" sz="1200" b="1" u="sng" dirty="0"/>
              <a:t>23andMe &amp; </a:t>
            </a:r>
            <a:r>
              <a:rPr lang="en-US" sz="1200" b="1" i="1" u="sng" dirty="0"/>
              <a:t>Despicable Me</a:t>
            </a:r>
          </a:p>
        </p:txBody>
      </p:sp>
      <p:sp>
        <p:nvSpPr>
          <p:cNvPr id="26" name="TextBox 25">
            <a:extLst>
              <a:ext uri="{FF2B5EF4-FFF2-40B4-BE49-F238E27FC236}">
                <a16:creationId xmlns:a16="http://schemas.microsoft.com/office/drawing/2014/main" id="{8A30316B-931E-4B1D-9CA9-B503D277E3D1}"/>
              </a:ext>
            </a:extLst>
          </p:cNvPr>
          <p:cNvSpPr txBox="1"/>
          <p:nvPr/>
        </p:nvSpPr>
        <p:spPr>
          <a:xfrm>
            <a:off x="265274" y="3921614"/>
            <a:ext cx="2936432" cy="276999"/>
          </a:xfrm>
          <a:prstGeom prst="rect">
            <a:avLst/>
          </a:prstGeom>
          <a:noFill/>
          <a:ln>
            <a:noFill/>
          </a:ln>
        </p:spPr>
        <p:txBody>
          <a:bodyPr wrap="square" rtlCol="0">
            <a:spAutoFit/>
          </a:bodyPr>
          <a:lstStyle/>
          <a:p>
            <a:pPr algn="ctr"/>
            <a:r>
              <a:rPr lang="en-US" sz="1200" b="1" u="sng" dirty="0"/>
              <a:t>Subway &amp; </a:t>
            </a:r>
            <a:r>
              <a:rPr lang="en-US" sz="1200" b="1" i="1" u="sng" dirty="0"/>
              <a:t>Cars 3</a:t>
            </a:r>
          </a:p>
        </p:txBody>
      </p:sp>
      <p:sp>
        <p:nvSpPr>
          <p:cNvPr id="27" name="TextBox 26">
            <a:extLst>
              <a:ext uri="{FF2B5EF4-FFF2-40B4-BE49-F238E27FC236}">
                <a16:creationId xmlns:a16="http://schemas.microsoft.com/office/drawing/2014/main" id="{CCBB4C5D-4456-49C7-9132-9BCF38B3D507}"/>
              </a:ext>
            </a:extLst>
          </p:cNvPr>
          <p:cNvSpPr txBox="1"/>
          <p:nvPr/>
        </p:nvSpPr>
        <p:spPr>
          <a:xfrm>
            <a:off x="3347145" y="3921612"/>
            <a:ext cx="2748852" cy="276999"/>
          </a:xfrm>
          <a:prstGeom prst="rect">
            <a:avLst/>
          </a:prstGeom>
          <a:noFill/>
          <a:ln>
            <a:noFill/>
          </a:ln>
        </p:spPr>
        <p:txBody>
          <a:bodyPr wrap="square" rtlCol="0">
            <a:spAutoFit/>
          </a:bodyPr>
          <a:lstStyle/>
          <a:p>
            <a:pPr algn="ctr"/>
            <a:r>
              <a:rPr lang="en-US" sz="1200" b="1" u="sng" dirty="0"/>
              <a:t>Kellogg’s &amp; </a:t>
            </a:r>
            <a:r>
              <a:rPr lang="en-US" sz="1200" b="1" i="1" u="sng" dirty="0"/>
              <a:t>Finding Dory</a:t>
            </a:r>
          </a:p>
        </p:txBody>
      </p:sp>
      <p:sp>
        <p:nvSpPr>
          <p:cNvPr id="28" name="TextBox 27">
            <a:extLst>
              <a:ext uri="{FF2B5EF4-FFF2-40B4-BE49-F238E27FC236}">
                <a16:creationId xmlns:a16="http://schemas.microsoft.com/office/drawing/2014/main" id="{351AB266-93E4-4B9E-A6E2-398457841A6B}"/>
              </a:ext>
            </a:extLst>
          </p:cNvPr>
          <p:cNvSpPr txBox="1"/>
          <p:nvPr/>
        </p:nvSpPr>
        <p:spPr>
          <a:xfrm>
            <a:off x="6251220" y="3921612"/>
            <a:ext cx="2633801" cy="276999"/>
          </a:xfrm>
          <a:prstGeom prst="rect">
            <a:avLst/>
          </a:prstGeom>
          <a:noFill/>
          <a:ln>
            <a:noFill/>
          </a:ln>
        </p:spPr>
        <p:txBody>
          <a:bodyPr wrap="square" rtlCol="0">
            <a:spAutoFit/>
          </a:bodyPr>
          <a:lstStyle/>
          <a:p>
            <a:pPr algn="ctr"/>
            <a:r>
              <a:rPr lang="en-US" sz="1200" b="1" u="sng" dirty="0"/>
              <a:t>Progressive &amp; </a:t>
            </a:r>
            <a:r>
              <a:rPr lang="en-US" sz="1200" b="1" i="1" u="sng" dirty="0"/>
              <a:t>Ghostbusters</a:t>
            </a:r>
          </a:p>
        </p:txBody>
      </p:sp>
      <p:sp>
        <p:nvSpPr>
          <p:cNvPr id="31" name="TextBox 30">
            <a:extLst>
              <a:ext uri="{FF2B5EF4-FFF2-40B4-BE49-F238E27FC236}">
                <a16:creationId xmlns:a16="http://schemas.microsoft.com/office/drawing/2014/main" id="{A3B1AC8D-256C-45C7-8824-019464058E6D}"/>
              </a:ext>
            </a:extLst>
          </p:cNvPr>
          <p:cNvSpPr txBox="1"/>
          <p:nvPr/>
        </p:nvSpPr>
        <p:spPr>
          <a:xfrm>
            <a:off x="217186" y="1393637"/>
            <a:ext cx="8713952" cy="307777"/>
          </a:xfrm>
          <a:prstGeom prst="rect">
            <a:avLst/>
          </a:prstGeom>
          <a:noFill/>
        </p:spPr>
        <p:txBody>
          <a:bodyPr wrap="square" rtlCol="0">
            <a:spAutoFit/>
          </a:bodyPr>
          <a:lstStyle/>
          <a:p>
            <a:pPr algn="ctr"/>
            <a:r>
              <a:rPr lang="en-US" sz="1400" b="1" u="sng" dirty="0"/>
              <a:t>Examples of Recent Brand TV Ads Featuring A Movie Tie-In</a:t>
            </a:r>
          </a:p>
        </p:txBody>
      </p:sp>
      <p:sp>
        <p:nvSpPr>
          <p:cNvPr id="16" name="Text Placeholder 4">
            <a:extLst>
              <a:ext uri="{FF2B5EF4-FFF2-40B4-BE49-F238E27FC236}">
                <a16:creationId xmlns:a16="http://schemas.microsoft.com/office/drawing/2014/main" id="{E32E740B-03A0-473F-B258-87A98CE2B826}"/>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130260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100C6-B33B-4CBD-BC2F-C35B9FD4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 y="0"/>
            <a:ext cx="9138067" cy="6858000"/>
          </a:xfrm>
          <a:prstGeom prst="rect">
            <a:avLst/>
          </a:prstGeom>
        </p:spPr>
      </p:pic>
      <p:sp>
        <p:nvSpPr>
          <p:cNvPr id="9" name="Title 1">
            <a:extLst>
              <a:ext uri="{FF2B5EF4-FFF2-40B4-BE49-F238E27FC236}">
                <a16:creationId xmlns:a16="http://schemas.microsoft.com/office/drawing/2014/main" id="{AF776E7F-64F2-469B-8564-11F16E76F58F}"/>
              </a:ext>
            </a:extLst>
          </p:cNvPr>
          <p:cNvSpPr txBox="1">
            <a:spLocks/>
          </p:cNvSpPr>
          <p:nvPr/>
        </p:nvSpPr>
        <p:spPr>
          <a:xfrm>
            <a:off x="3024554" y="5002207"/>
            <a:ext cx="5721513" cy="112338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lnSpc>
                <a:spcPts val="3800"/>
              </a:lnSpc>
            </a:pPr>
            <a:r>
              <a:rPr lang="en-US" sz="3600" b="1" i="1" dirty="0">
                <a:solidFill>
                  <a:schemeClr val="tx1"/>
                </a:solidFill>
                <a:latin typeface="+mj-lt"/>
                <a:cs typeface="+mj-cs"/>
              </a:rPr>
              <a:t>Purpose</a:t>
            </a:r>
            <a:r>
              <a:rPr lang="en-US" sz="3600" b="1" dirty="0">
                <a:solidFill>
                  <a:schemeClr val="tx1"/>
                </a:solidFill>
                <a:latin typeface="+mj-lt"/>
                <a:cs typeface="+mj-cs"/>
              </a:rPr>
              <a:t>: </a:t>
            </a:r>
          </a:p>
          <a:p>
            <a:pPr algn="l">
              <a:lnSpc>
                <a:spcPts val="3800"/>
              </a:lnSpc>
            </a:pPr>
            <a:r>
              <a:rPr lang="en-US" sz="3200" b="1" dirty="0">
                <a:solidFill>
                  <a:schemeClr val="tx1"/>
                </a:solidFill>
                <a:latin typeface="+mj-lt"/>
                <a:cs typeface="+mj-cs"/>
              </a:rPr>
              <a:t>How Cinema Influences &amp; Inspires</a:t>
            </a:r>
            <a:endParaRPr lang="en-US" sz="3600" b="1" dirty="0">
              <a:solidFill>
                <a:schemeClr val="tx1"/>
              </a:solidFill>
              <a:latin typeface="+mj-lt"/>
              <a:cs typeface="+mj-cs"/>
            </a:endParaRPr>
          </a:p>
        </p:txBody>
      </p:sp>
    </p:spTree>
    <p:extLst>
      <p:ext uri="{BB962C8B-B14F-4D97-AF65-F5344CB8AC3E}">
        <p14:creationId xmlns:p14="http://schemas.microsoft.com/office/powerpoint/2010/main" val="1806811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8FB4F05-366D-481E-A3D5-B12F8478F7DE}"/>
              </a:ext>
            </a:extLst>
          </p:cNvPr>
          <p:cNvSpPr>
            <a:spLocks noGrp="1"/>
          </p:cNvSpPr>
          <p:nvPr>
            <p:ph type="ctrTitle"/>
          </p:nvPr>
        </p:nvSpPr>
        <p:spPr>
          <a:xfrm>
            <a:off x="161636" y="460182"/>
            <a:ext cx="8805334" cy="519639"/>
          </a:xfrm>
        </p:spPr>
        <p:txBody>
          <a:bodyPr/>
          <a:lstStyle/>
          <a:p>
            <a:r>
              <a:rPr lang="en-US" dirty="0"/>
              <a:t>The Influence Of Cinema Is Studied From Both A Cultural &amp; Scientific Standpoint At Many Major Universities</a:t>
            </a:r>
          </a:p>
        </p:txBody>
      </p:sp>
      <p:sp>
        <p:nvSpPr>
          <p:cNvPr id="49" name="TextBox 48">
            <a:extLst>
              <a:ext uri="{FF2B5EF4-FFF2-40B4-BE49-F238E27FC236}">
                <a16:creationId xmlns:a16="http://schemas.microsoft.com/office/drawing/2014/main" id="{80BEBE5A-C4CD-4790-84FB-249E7ADCE4BD}"/>
              </a:ext>
            </a:extLst>
          </p:cNvPr>
          <p:cNvSpPr txBox="1"/>
          <p:nvPr/>
        </p:nvSpPr>
        <p:spPr>
          <a:xfrm>
            <a:off x="5559715" y="2316311"/>
            <a:ext cx="1754205" cy="338554"/>
          </a:xfrm>
          <a:prstGeom prst="rect">
            <a:avLst/>
          </a:prstGeom>
          <a:noFill/>
        </p:spPr>
        <p:txBody>
          <a:bodyPr wrap="square" rtlCol="0">
            <a:spAutoFit/>
          </a:bodyPr>
          <a:lstStyle>
            <a:defPPr>
              <a:defRPr lang="en-US"/>
            </a:defPPr>
            <a:lvl1pPr algn="ctr">
              <a:defRPr sz="850" b="1"/>
            </a:lvl1pPr>
          </a:lstStyle>
          <a:p>
            <a:pPr lvl="0" defTabSz="457200">
              <a:defRPr/>
            </a:pPr>
            <a:r>
              <a:rPr lang="en-US" sz="800" dirty="0">
                <a:solidFill>
                  <a:prstClr val="black"/>
                </a:solidFill>
              </a:rPr>
              <a:t>Physics in Film - </a:t>
            </a:r>
            <a:r>
              <a:rPr lang="en-US" sz="800" i="1" dirty="0">
                <a:solidFill>
                  <a:prstClr val="black"/>
                </a:solidFill>
              </a:rPr>
              <a:t>Star Wars</a:t>
            </a:r>
            <a:r>
              <a:rPr lang="en-US" sz="800" dirty="0">
                <a:solidFill>
                  <a:prstClr val="black"/>
                </a:solidFill>
              </a:rPr>
              <a:t> and Beyond</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50" name="TextBox 49">
            <a:extLst>
              <a:ext uri="{FF2B5EF4-FFF2-40B4-BE49-F238E27FC236}">
                <a16:creationId xmlns:a16="http://schemas.microsoft.com/office/drawing/2014/main" id="{961F44E9-8FA1-4137-AB15-77EBF82CDF1E}"/>
              </a:ext>
            </a:extLst>
          </p:cNvPr>
          <p:cNvSpPr txBox="1"/>
          <p:nvPr/>
        </p:nvSpPr>
        <p:spPr>
          <a:xfrm>
            <a:off x="4016657" y="5714385"/>
            <a:ext cx="1273479" cy="338554"/>
          </a:xfrm>
          <a:prstGeom prst="rect">
            <a:avLst/>
          </a:prstGeom>
          <a:noFill/>
        </p:spPr>
        <p:txBody>
          <a:bodyPr wrap="square" rtlCol="0">
            <a:spAutoFit/>
          </a:bodyPr>
          <a:lstStyle>
            <a:defPPr>
              <a:defRPr lang="en-US"/>
            </a:defPPr>
            <a:lvl1pPr algn="ctr">
              <a:defRPr sz="850" b="1"/>
            </a:lvl1pPr>
          </a:lstStyle>
          <a:p>
            <a:pPr lvl="0" defTabSz="457200">
              <a:defRPr/>
            </a:pPr>
            <a:r>
              <a:rPr lang="en-US" sz="800" b="0" dirty="0"/>
              <a:t>The Vampire in Literature and Cinema</a:t>
            </a: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51" name="TextBox 50">
            <a:extLst>
              <a:ext uri="{FF2B5EF4-FFF2-40B4-BE49-F238E27FC236}">
                <a16:creationId xmlns:a16="http://schemas.microsoft.com/office/drawing/2014/main" id="{77E10469-8A5C-41E2-88A6-F6BE4901F0A8}"/>
              </a:ext>
            </a:extLst>
          </p:cNvPr>
          <p:cNvSpPr txBox="1"/>
          <p:nvPr/>
        </p:nvSpPr>
        <p:spPr>
          <a:xfrm>
            <a:off x="3942016" y="4155962"/>
            <a:ext cx="1442039" cy="338554"/>
          </a:xfrm>
          <a:prstGeom prst="rect">
            <a:avLst/>
          </a:prstGeom>
          <a:noFill/>
        </p:spPr>
        <p:txBody>
          <a:bodyPr wrap="square" rtlCol="0">
            <a:spAutoFit/>
          </a:bodyPr>
          <a:lstStyle>
            <a:defPPr>
              <a:defRPr lang="en-US"/>
            </a:defPPr>
            <a:lvl1pPr algn="ctr">
              <a:defRPr sz="850" b="1"/>
            </a:lvl1pPr>
          </a:lstStyle>
          <a:p>
            <a:pPr lvl="0" defTabSz="457200">
              <a:defRPr/>
            </a:pPr>
            <a:r>
              <a:rPr lang="en-US" sz="800" dirty="0">
                <a:solidFill>
                  <a:prstClr val="black"/>
                </a:solidFill>
                <a:latin typeface="Trebuchet MS"/>
              </a:rPr>
              <a:t>Science from Superheroes to Global Warming</a:t>
            </a:r>
          </a:p>
        </p:txBody>
      </p:sp>
      <p:sp>
        <p:nvSpPr>
          <p:cNvPr id="52" name="TextBox 51">
            <a:extLst>
              <a:ext uri="{FF2B5EF4-FFF2-40B4-BE49-F238E27FC236}">
                <a16:creationId xmlns:a16="http://schemas.microsoft.com/office/drawing/2014/main" id="{54EA6DA6-3F06-4AA7-983E-81AC719E8C0E}"/>
              </a:ext>
            </a:extLst>
          </p:cNvPr>
          <p:cNvSpPr txBox="1"/>
          <p:nvPr/>
        </p:nvSpPr>
        <p:spPr>
          <a:xfrm>
            <a:off x="1880457" y="4548898"/>
            <a:ext cx="1873527" cy="338554"/>
          </a:xfrm>
          <a:prstGeom prst="rect">
            <a:avLst/>
          </a:prstGeom>
          <a:noFill/>
        </p:spPr>
        <p:txBody>
          <a:bodyPr wrap="square" rtlCol="0">
            <a:spAutoFit/>
          </a:bodyPr>
          <a:lstStyle>
            <a:defPPr>
              <a:defRPr lang="en-US"/>
            </a:defPPr>
            <a:lvl1pPr algn="ctr">
              <a:defRPr sz="850" b="1"/>
            </a:lvl1pPr>
          </a:lstStyle>
          <a:p>
            <a:pPr lvl="0" defTabSz="457200">
              <a:defRPr/>
            </a:pPr>
            <a:r>
              <a:rPr lang="en-US" sz="800" b="0" dirty="0"/>
              <a:t>Got Blood?: Vampires in Literature, Film, and Pop Culture</a:t>
            </a:r>
          </a:p>
        </p:txBody>
      </p:sp>
      <p:pic>
        <p:nvPicPr>
          <p:cNvPr id="53" name="Picture 52">
            <a:extLst>
              <a:ext uri="{FF2B5EF4-FFF2-40B4-BE49-F238E27FC236}">
                <a16:creationId xmlns:a16="http://schemas.microsoft.com/office/drawing/2014/main" id="{1463D6D1-4A2E-4E6E-921F-C19E3E33E0C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19051" y="3035343"/>
            <a:ext cx="1125528" cy="1120526"/>
          </a:xfrm>
          <a:prstGeom prst="rect">
            <a:avLst/>
          </a:prstGeom>
          <a:ln>
            <a:solidFill>
              <a:schemeClr val="tx1"/>
            </a:solidFill>
          </a:ln>
        </p:spPr>
      </p:pic>
      <p:sp>
        <p:nvSpPr>
          <p:cNvPr id="54" name="TextBox 53">
            <a:extLst>
              <a:ext uri="{FF2B5EF4-FFF2-40B4-BE49-F238E27FC236}">
                <a16:creationId xmlns:a16="http://schemas.microsoft.com/office/drawing/2014/main" id="{4702BCD5-66E8-4BE5-A04D-BB4535BDE0BA}"/>
              </a:ext>
            </a:extLst>
          </p:cNvPr>
          <p:cNvSpPr txBox="1"/>
          <p:nvPr/>
        </p:nvSpPr>
        <p:spPr>
          <a:xfrm>
            <a:off x="113741" y="4296247"/>
            <a:ext cx="1560836" cy="338554"/>
          </a:xfrm>
          <a:prstGeom prst="rect">
            <a:avLst/>
          </a:prstGeom>
          <a:noFill/>
        </p:spPr>
        <p:txBody>
          <a:bodyPr wrap="square" rtlCol="0">
            <a:spAutoFit/>
          </a:bodyPr>
          <a:lstStyle>
            <a:defPPr>
              <a:defRPr lang="en-US"/>
            </a:defPPr>
            <a:lvl1pPr algn="ctr">
              <a:defRPr sz="850" b="1"/>
            </a:lvl1pPr>
          </a:lstStyle>
          <a:p>
            <a:pPr lvl="0" defTabSz="457200">
              <a:defRPr/>
            </a:pPr>
            <a:r>
              <a:rPr lang="en-US" sz="800" b="0" dirty="0"/>
              <a:t>Elvish: The Language of </a:t>
            </a:r>
          </a:p>
          <a:p>
            <a:pPr lvl="0" defTabSz="457200">
              <a:defRPr/>
            </a:pPr>
            <a:r>
              <a:rPr lang="en-US" sz="800" b="0" i="1" dirty="0"/>
              <a:t>Lord of the Rings</a:t>
            </a:r>
          </a:p>
        </p:txBody>
      </p:sp>
      <p:pic>
        <p:nvPicPr>
          <p:cNvPr id="55" name="Picture 54">
            <a:extLst>
              <a:ext uri="{FF2B5EF4-FFF2-40B4-BE49-F238E27FC236}">
                <a16:creationId xmlns:a16="http://schemas.microsoft.com/office/drawing/2014/main" id="{51F48961-ECD4-45EC-B691-B98824CC9A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27553" y="3712785"/>
            <a:ext cx="1579337" cy="820435"/>
          </a:xfrm>
          <a:prstGeom prst="rect">
            <a:avLst/>
          </a:prstGeom>
          <a:ln>
            <a:solidFill>
              <a:schemeClr val="tx1"/>
            </a:solidFill>
          </a:ln>
        </p:spPr>
      </p:pic>
      <p:sp>
        <p:nvSpPr>
          <p:cNvPr id="56" name="TextBox 55">
            <a:extLst>
              <a:ext uri="{FF2B5EF4-FFF2-40B4-BE49-F238E27FC236}">
                <a16:creationId xmlns:a16="http://schemas.microsoft.com/office/drawing/2014/main" id="{DB21AF0C-F327-4FBB-B907-D4A20E5A74CF}"/>
              </a:ext>
            </a:extLst>
          </p:cNvPr>
          <p:cNvSpPr txBox="1"/>
          <p:nvPr/>
        </p:nvSpPr>
        <p:spPr>
          <a:xfrm>
            <a:off x="188886" y="2671023"/>
            <a:ext cx="1393573" cy="461665"/>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Breaking the Rules: An Intellectual Discussion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of </a:t>
            </a:r>
            <a:r>
              <a:rPr kumimoji="0" lang="en-US" sz="800" b="1" i="1" u="none" strike="noStrike" kern="1200" cap="none" spc="0" normalizeH="0" baseline="0" noProof="0" dirty="0">
                <a:ln>
                  <a:noFill/>
                </a:ln>
                <a:solidFill>
                  <a:prstClr val="black"/>
                </a:solidFill>
                <a:effectLst/>
                <a:uLnTx/>
                <a:uFillTx/>
                <a:latin typeface="Trebuchet MS"/>
                <a:ea typeface="+mn-ea"/>
                <a:cs typeface="+mn-cs"/>
              </a:rPr>
              <a:t>Fight Club</a:t>
            </a:r>
          </a:p>
        </p:txBody>
      </p:sp>
      <p:pic>
        <p:nvPicPr>
          <p:cNvPr id="57" name="Picture 56">
            <a:extLst>
              <a:ext uri="{FF2B5EF4-FFF2-40B4-BE49-F238E27FC236}">
                <a16:creationId xmlns:a16="http://schemas.microsoft.com/office/drawing/2014/main" id="{76EDFA1F-7124-4EDB-813B-0612602924C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9845" y="1475032"/>
            <a:ext cx="1191657" cy="1186361"/>
          </a:xfrm>
          <a:prstGeom prst="rect">
            <a:avLst/>
          </a:prstGeom>
          <a:ln>
            <a:solidFill>
              <a:schemeClr val="tx1"/>
            </a:solidFill>
          </a:ln>
        </p:spPr>
      </p:pic>
      <p:sp>
        <p:nvSpPr>
          <p:cNvPr id="58" name="TextBox 57">
            <a:extLst>
              <a:ext uri="{FF2B5EF4-FFF2-40B4-BE49-F238E27FC236}">
                <a16:creationId xmlns:a16="http://schemas.microsoft.com/office/drawing/2014/main" id="{ACDBD70D-2F37-4002-88D7-434999CB650A}"/>
              </a:ext>
            </a:extLst>
          </p:cNvPr>
          <p:cNvSpPr txBox="1"/>
          <p:nvPr/>
        </p:nvSpPr>
        <p:spPr>
          <a:xfrm>
            <a:off x="89018" y="5754356"/>
            <a:ext cx="1702344"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Star Wars</a:t>
            </a:r>
            <a:r>
              <a:rPr kumimoji="0" lang="en-US" sz="800" b="1" i="0" u="none" strike="noStrike" kern="1200" cap="none" spc="0" normalizeH="0" baseline="0" noProof="0" dirty="0">
                <a:ln>
                  <a:noFill/>
                </a:ln>
                <a:solidFill>
                  <a:prstClr val="black"/>
                </a:solidFill>
                <a:effectLst/>
                <a:uLnTx/>
                <a:uFillTx/>
                <a:latin typeface="Trebuchet MS"/>
                <a:ea typeface="+mn-ea"/>
                <a:cs typeface="+mn-cs"/>
              </a:rPr>
              <a:t>: A Complete Saga?</a:t>
            </a:r>
          </a:p>
        </p:txBody>
      </p:sp>
      <p:pic>
        <p:nvPicPr>
          <p:cNvPr id="59" name="Picture 58">
            <a:extLst>
              <a:ext uri="{FF2B5EF4-FFF2-40B4-BE49-F238E27FC236}">
                <a16:creationId xmlns:a16="http://schemas.microsoft.com/office/drawing/2014/main" id="{A8010D7F-4FD0-4F73-8687-3CE2AF0065A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84187" y="4719583"/>
            <a:ext cx="1013672" cy="1013672"/>
          </a:xfrm>
          <a:prstGeom prst="rect">
            <a:avLst/>
          </a:prstGeom>
          <a:ln>
            <a:solidFill>
              <a:schemeClr val="tx1"/>
            </a:solidFill>
          </a:ln>
        </p:spPr>
      </p:pic>
      <p:sp>
        <p:nvSpPr>
          <p:cNvPr id="60" name="TextBox 59">
            <a:extLst>
              <a:ext uri="{FF2B5EF4-FFF2-40B4-BE49-F238E27FC236}">
                <a16:creationId xmlns:a16="http://schemas.microsoft.com/office/drawing/2014/main" id="{BD5CC26E-E9B9-4562-9131-091DDABF3892}"/>
              </a:ext>
            </a:extLst>
          </p:cNvPr>
          <p:cNvSpPr txBox="1"/>
          <p:nvPr/>
        </p:nvSpPr>
        <p:spPr>
          <a:xfrm>
            <a:off x="1805211" y="2270695"/>
            <a:ext cx="2026939"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What if Harry Potter is Real?</a:t>
            </a:r>
          </a:p>
        </p:txBody>
      </p:sp>
      <p:pic>
        <p:nvPicPr>
          <p:cNvPr id="61" name="Picture 60">
            <a:extLst>
              <a:ext uri="{FF2B5EF4-FFF2-40B4-BE49-F238E27FC236}">
                <a16:creationId xmlns:a16="http://schemas.microsoft.com/office/drawing/2014/main" id="{FFAE5C46-A2F9-40B1-9C08-2008A996936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805211" y="1692039"/>
            <a:ext cx="2026939" cy="567543"/>
          </a:xfrm>
          <a:prstGeom prst="rect">
            <a:avLst/>
          </a:prstGeom>
          <a:ln>
            <a:solidFill>
              <a:schemeClr val="tx1"/>
            </a:solidFill>
          </a:ln>
        </p:spPr>
      </p:pic>
      <p:sp>
        <p:nvSpPr>
          <p:cNvPr id="62" name="TextBox 61">
            <a:extLst>
              <a:ext uri="{FF2B5EF4-FFF2-40B4-BE49-F238E27FC236}">
                <a16:creationId xmlns:a16="http://schemas.microsoft.com/office/drawing/2014/main" id="{40320A7F-E897-4AF3-A901-5A022C4BE0F3}"/>
              </a:ext>
            </a:extLst>
          </p:cNvPr>
          <p:cNvSpPr txBox="1"/>
          <p:nvPr/>
        </p:nvSpPr>
        <p:spPr>
          <a:xfrm>
            <a:off x="5583154" y="3517207"/>
            <a:ext cx="1702344"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American Superheroes: Power, Politics</a:t>
            </a:r>
            <a:r>
              <a:rPr lang="en-US" sz="800" dirty="0">
                <a:solidFill>
                  <a:prstClr val="black"/>
                </a:solidFill>
                <a:latin typeface="Trebuchet MS"/>
              </a:rPr>
              <a:t> and</a:t>
            </a:r>
            <a:r>
              <a:rPr kumimoji="0" lang="en-US" sz="800" b="1" i="0" u="none" strike="noStrike" kern="1200" cap="none" spc="0" normalizeH="0" baseline="0" noProof="0" dirty="0">
                <a:ln>
                  <a:noFill/>
                </a:ln>
                <a:solidFill>
                  <a:prstClr val="black"/>
                </a:solidFill>
                <a:effectLst/>
                <a:uLnTx/>
                <a:uFillTx/>
                <a:latin typeface="Trebuchet MS"/>
                <a:ea typeface="+mn-ea"/>
                <a:cs typeface="+mn-cs"/>
              </a:rPr>
              <a:t> Morality</a:t>
            </a:r>
          </a:p>
        </p:txBody>
      </p:sp>
      <p:pic>
        <p:nvPicPr>
          <p:cNvPr id="63" name="Picture 62">
            <a:extLst>
              <a:ext uri="{FF2B5EF4-FFF2-40B4-BE49-F238E27FC236}">
                <a16:creationId xmlns:a16="http://schemas.microsoft.com/office/drawing/2014/main" id="{8BC6E8E3-2AC5-4A12-BA8C-7B9476C9986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734132" y="2757767"/>
            <a:ext cx="1402254" cy="733086"/>
          </a:xfrm>
          <a:prstGeom prst="rect">
            <a:avLst/>
          </a:prstGeom>
          <a:ln>
            <a:solidFill>
              <a:schemeClr val="tx1"/>
            </a:solidFill>
          </a:ln>
        </p:spPr>
      </p:pic>
      <p:sp>
        <p:nvSpPr>
          <p:cNvPr id="64" name="TextBox 63">
            <a:extLst>
              <a:ext uri="{FF2B5EF4-FFF2-40B4-BE49-F238E27FC236}">
                <a16:creationId xmlns:a16="http://schemas.microsoft.com/office/drawing/2014/main" id="{B7A81540-92C8-411C-BCF1-0B6ED2B28488}"/>
              </a:ext>
            </a:extLst>
          </p:cNvPr>
          <p:cNvSpPr txBox="1"/>
          <p:nvPr/>
        </p:nvSpPr>
        <p:spPr>
          <a:xfrm>
            <a:off x="5559715" y="5555803"/>
            <a:ext cx="1702344"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Biology of </a:t>
            </a:r>
            <a:r>
              <a:rPr kumimoji="0" lang="en-US" sz="800" b="1" i="1" u="none" strike="noStrike" kern="1200" cap="none" spc="0" normalizeH="0" baseline="0" noProof="0" dirty="0">
                <a:ln>
                  <a:noFill/>
                </a:ln>
                <a:solidFill>
                  <a:prstClr val="black"/>
                </a:solidFill>
                <a:effectLst/>
                <a:uLnTx/>
                <a:uFillTx/>
                <a:latin typeface="Trebuchet MS"/>
                <a:ea typeface="+mn-ea"/>
                <a:cs typeface="+mn-cs"/>
              </a:rPr>
              <a:t>Jurassic Park</a:t>
            </a:r>
          </a:p>
        </p:txBody>
      </p:sp>
      <p:sp>
        <p:nvSpPr>
          <p:cNvPr id="66" name="TextBox 65">
            <a:extLst>
              <a:ext uri="{FF2B5EF4-FFF2-40B4-BE49-F238E27FC236}">
                <a16:creationId xmlns:a16="http://schemas.microsoft.com/office/drawing/2014/main" id="{C66D6258-9D38-405F-B15A-021E356B4AD4}"/>
              </a:ext>
            </a:extLst>
          </p:cNvPr>
          <p:cNvSpPr txBox="1"/>
          <p:nvPr/>
        </p:nvSpPr>
        <p:spPr>
          <a:xfrm>
            <a:off x="7292692" y="4219192"/>
            <a:ext cx="1702344"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Invented Languages: Klingon and Beyond</a:t>
            </a:r>
          </a:p>
        </p:txBody>
      </p:sp>
      <p:sp>
        <p:nvSpPr>
          <p:cNvPr id="67" name="TextBox 66">
            <a:extLst>
              <a:ext uri="{FF2B5EF4-FFF2-40B4-BE49-F238E27FC236}">
                <a16:creationId xmlns:a16="http://schemas.microsoft.com/office/drawing/2014/main" id="{BF2D112D-4A0D-4CA9-9035-6698290D51A9}"/>
              </a:ext>
            </a:extLst>
          </p:cNvPr>
          <p:cNvSpPr txBox="1"/>
          <p:nvPr/>
        </p:nvSpPr>
        <p:spPr>
          <a:xfrm>
            <a:off x="7292692" y="5656961"/>
            <a:ext cx="1702344"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Christian Theology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 </a:t>
            </a:r>
            <a:r>
              <a:rPr kumimoji="0" lang="en-US" sz="800" b="1" i="1" u="none" strike="noStrike" kern="1200" cap="none" spc="0" normalizeH="0" baseline="0" noProof="0" dirty="0">
                <a:ln>
                  <a:noFill/>
                </a:ln>
                <a:solidFill>
                  <a:prstClr val="black"/>
                </a:solidFill>
                <a:effectLst/>
                <a:uLnTx/>
                <a:uFillTx/>
                <a:latin typeface="Trebuchet MS"/>
                <a:ea typeface="+mn-ea"/>
                <a:cs typeface="+mn-cs"/>
              </a:rPr>
              <a:t>Harry Potter</a:t>
            </a:r>
          </a:p>
        </p:txBody>
      </p:sp>
      <p:sp>
        <p:nvSpPr>
          <p:cNvPr id="68" name="TextBox 67">
            <a:extLst>
              <a:ext uri="{FF2B5EF4-FFF2-40B4-BE49-F238E27FC236}">
                <a16:creationId xmlns:a16="http://schemas.microsoft.com/office/drawing/2014/main" id="{7E3082EB-0AAC-45EC-AD92-C6544B052823}"/>
              </a:ext>
            </a:extLst>
          </p:cNvPr>
          <p:cNvSpPr txBox="1"/>
          <p:nvPr/>
        </p:nvSpPr>
        <p:spPr>
          <a:xfrm>
            <a:off x="1738542" y="5569261"/>
            <a:ext cx="2131625"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Film Genre: The Zombie Film</a:t>
            </a:r>
          </a:p>
        </p:txBody>
      </p:sp>
      <p:pic>
        <p:nvPicPr>
          <p:cNvPr id="69" name="Picture 68">
            <a:extLst>
              <a:ext uri="{FF2B5EF4-FFF2-40B4-BE49-F238E27FC236}">
                <a16:creationId xmlns:a16="http://schemas.microsoft.com/office/drawing/2014/main" id="{8E395227-11B7-48EB-9AB9-F7E4B0775A6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249270" y="3305037"/>
            <a:ext cx="1386635" cy="968443"/>
          </a:xfrm>
          <a:prstGeom prst="rect">
            <a:avLst/>
          </a:prstGeom>
          <a:ln>
            <a:solidFill>
              <a:schemeClr val="tx1"/>
            </a:solidFill>
          </a:ln>
        </p:spPr>
      </p:pic>
      <p:pic>
        <p:nvPicPr>
          <p:cNvPr id="70" name="Picture 69">
            <a:extLst>
              <a:ext uri="{FF2B5EF4-FFF2-40B4-BE49-F238E27FC236}">
                <a16:creationId xmlns:a16="http://schemas.microsoft.com/office/drawing/2014/main" id="{ED4A0AF4-A799-4236-90DF-2064F8EBBA2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57208" y="5051748"/>
            <a:ext cx="2112959" cy="509705"/>
          </a:xfrm>
          <a:prstGeom prst="rect">
            <a:avLst/>
          </a:prstGeom>
          <a:ln>
            <a:solidFill>
              <a:schemeClr val="tx1"/>
            </a:solidFill>
          </a:ln>
        </p:spPr>
      </p:pic>
      <p:sp>
        <p:nvSpPr>
          <p:cNvPr id="71" name="TextBox 70">
            <a:extLst>
              <a:ext uri="{FF2B5EF4-FFF2-40B4-BE49-F238E27FC236}">
                <a16:creationId xmlns:a16="http://schemas.microsoft.com/office/drawing/2014/main" id="{CC31DDA0-1F23-44A2-9F06-980E6352351F}"/>
              </a:ext>
            </a:extLst>
          </p:cNvPr>
          <p:cNvSpPr txBox="1"/>
          <p:nvPr/>
        </p:nvSpPr>
        <p:spPr>
          <a:xfrm>
            <a:off x="5505237" y="4581610"/>
            <a:ext cx="1702344" cy="21544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The Horror Film in Context</a:t>
            </a:r>
          </a:p>
        </p:txBody>
      </p:sp>
      <p:pic>
        <p:nvPicPr>
          <p:cNvPr id="72" name="Picture 71">
            <a:extLst>
              <a:ext uri="{FF2B5EF4-FFF2-40B4-BE49-F238E27FC236}">
                <a16:creationId xmlns:a16="http://schemas.microsoft.com/office/drawing/2014/main" id="{6BC37435-5969-4856-BE6A-26AB24E65A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488195" y="4031041"/>
            <a:ext cx="1817621" cy="537604"/>
          </a:xfrm>
          <a:prstGeom prst="rect">
            <a:avLst/>
          </a:prstGeom>
          <a:ln>
            <a:solidFill>
              <a:schemeClr val="tx1"/>
            </a:solidFill>
          </a:ln>
        </p:spPr>
      </p:pic>
      <p:sp>
        <p:nvSpPr>
          <p:cNvPr id="73" name="TextBox 72">
            <a:extLst>
              <a:ext uri="{FF2B5EF4-FFF2-40B4-BE49-F238E27FC236}">
                <a16:creationId xmlns:a16="http://schemas.microsoft.com/office/drawing/2014/main" id="{BFF29496-5086-443E-947A-92936724E5E5}"/>
              </a:ext>
            </a:extLst>
          </p:cNvPr>
          <p:cNvSpPr txBox="1"/>
          <p:nvPr/>
        </p:nvSpPr>
        <p:spPr>
          <a:xfrm>
            <a:off x="1856637" y="3286273"/>
            <a:ext cx="1923839" cy="221318"/>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The Road Movie</a:t>
            </a:r>
          </a:p>
        </p:txBody>
      </p:sp>
      <p:pic>
        <p:nvPicPr>
          <p:cNvPr id="74" name="Picture 73">
            <a:extLst>
              <a:ext uri="{FF2B5EF4-FFF2-40B4-BE49-F238E27FC236}">
                <a16:creationId xmlns:a16="http://schemas.microsoft.com/office/drawing/2014/main" id="{8E2DE27B-97A5-4897-A2F8-28FD886815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856637" y="2731377"/>
            <a:ext cx="1900769" cy="539854"/>
          </a:xfrm>
          <a:prstGeom prst="rect">
            <a:avLst/>
          </a:prstGeom>
          <a:ln>
            <a:solidFill>
              <a:schemeClr val="tx1"/>
            </a:solidFill>
          </a:ln>
        </p:spPr>
      </p:pic>
      <p:sp>
        <p:nvSpPr>
          <p:cNvPr id="75" name="TextBox 74">
            <a:extLst>
              <a:ext uri="{FF2B5EF4-FFF2-40B4-BE49-F238E27FC236}">
                <a16:creationId xmlns:a16="http://schemas.microsoft.com/office/drawing/2014/main" id="{EE413B90-50E4-4903-B510-5ED0C341595C}"/>
              </a:ext>
            </a:extLst>
          </p:cNvPr>
          <p:cNvSpPr txBox="1"/>
          <p:nvPr/>
        </p:nvSpPr>
        <p:spPr>
          <a:xfrm>
            <a:off x="3960675" y="2673323"/>
            <a:ext cx="1394778"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Queen Bees, Wannabes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and </a:t>
            </a:r>
            <a:r>
              <a:rPr kumimoji="0" lang="en-US" sz="800" b="1" i="1" u="none" strike="noStrike" kern="1200" cap="none" spc="0" normalizeH="0" baseline="0" noProof="0" dirty="0">
                <a:ln>
                  <a:noFill/>
                </a:ln>
                <a:solidFill>
                  <a:prstClr val="black"/>
                </a:solidFill>
                <a:effectLst/>
                <a:uLnTx/>
                <a:uFillTx/>
                <a:latin typeface="Trebuchet MS"/>
                <a:ea typeface="+mn-ea"/>
                <a:cs typeface="+mn-cs"/>
              </a:rPr>
              <a:t>Mean Girls</a:t>
            </a:r>
          </a:p>
        </p:txBody>
      </p:sp>
      <p:pic>
        <p:nvPicPr>
          <p:cNvPr id="76" name="Picture 75">
            <a:extLst>
              <a:ext uri="{FF2B5EF4-FFF2-40B4-BE49-F238E27FC236}">
                <a16:creationId xmlns:a16="http://schemas.microsoft.com/office/drawing/2014/main" id="{A916F335-F2EE-467B-B009-D01DE52ED3A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081974" y="1475031"/>
            <a:ext cx="1162605" cy="1182235"/>
          </a:xfrm>
          <a:prstGeom prst="rect">
            <a:avLst/>
          </a:prstGeom>
          <a:ln>
            <a:solidFill>
              <a:schemeClr val="tx1"/>
            </a:solidFill>
          </a:ln>
        </p:spPr>
      </p:pic>
      <p:sp>
        <p:nvSpPr>
          <p:cNvPr id="77" name="TextBox 76">
            <a:extLst>
              <a:ext uri="{FF2B5EF4-FFF2-40B4-BE49-F238E27FC236}">
                <a16:creationId xmlns:a16="http://schemas.microsoft.com/office/drawing/2014/main" id="{EDA9DACE-E790-4A65-811A-4DE91112ED32}"/>
              </a:ext>
            </a:extLst>
          </p:cNvPr>
          <p:cNvSpPr txBox="1"/>
          <p:nvPr/>
        </p:nvSpPr>
        <p:spPr>
          <a:xfrm>
            <a:off x="7596793" y="2653597"/>
            <a:ext cx="1146763" cy="338554"/>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rebuchet MS"/>
                <a:ea typeface="+mn-ea"/>
                <a:cs typeface="+mn-cs"/>
              </a:rPr>
              <a:t>The Physics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Trebuchet MS"/>
                <a:ea typeface="+mn-ea"/>
                <a:cs typeface="+mn-cs"/>
              </a:rPr>
              <a:t>Star Trek</a:t>
            </a:r>
          </a:p>
        </p:txBody>
      </p:sp>
      <p:pic>
        <p:nvPicPr>
          <p:cNvPr id="78" name="Picture 77">
            <a:extLst>
              <a:ext uri="{FF2B5EF4-FFF2-40B4-BE49-F238E27FC236}">
                <a16:creationId xmlns:a16="http://schemas.microsoft.com/office/drawing/2014/main" id="{EE7C17DC-1FB2-4519-8BAC-89593577640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596794" y="1481159"/>
            <a:ext cx="1146762" cy="1189863"/>
          </a:xfrm>
          <a:prstGeom prst="rect">
            <a:avLst/>
          </a:prstGeom>
          <a:ln>
            <a:solidFill>
              <a:schemeClr val="tx1"/>
            </a:solidFill>
          </a:ln>
        </p:spPr>
      </p:pic>
      <p:pic>
        <p:nvPicPr>
          <p:cNvPr id="79" name="Picture 78">
            <a:extLst>
              <a:ext uri="{FF2B5EF4-FFF2-40B4-BE49-F238E27FC236}">
                <a16:creationId xmlns:a16="http://schemas.microsoft.com/office/drawing/2014/main" id="{B9955C9F-5FF9-40FF-B3EC-1CCD824E0CC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600037" y="1635942"/>
            <a:ext cx="1683810" cy="669407"/>
          </a:xfrm>
          <a:prstGeom prst="rect">
            <a:avLst/>
          </a:prstGeom>
          <a:ln>
            <a:solidFill>
              <a:schemeClr val="tx1"/>
            </a:solidFill>
          </a:ln>
        </p:spPr>
      </p:pic>
      <p:pic>
        <p:nvPicPr>
          <p:cNvPr id="80" name="Picture 79">
            <a:extLst>
              <a:ext uri="{FF2B5EF4-FFF2-40B4-BE49-F238E27FC236}">
                <a16:creationId xmlns:a16="http://schemas.microsoft.com/office/drawing/2014/main" id="{CCFCEE83-0C92-44ED-B60D-760721A524A0}"/>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7598100" y="3006924"/>
            <a:ext cx="1145456" cy="1189173"/>
          </a:xfrm>
          <a:prstGeom prst="rect">
            <a:avLst/>
          </a:prstGeom>
          <a:ln>
            <a:solidFill>
              <a:schemeClr val="tx1"/>
            </a:solidFill>
          </a:ln>
        </p:spPr>
      </p:pic>
      <p:pic>
        <p:nvPicPr>
          <p:cNvPr id="81" name="Picture 80">
            <a:extLst>
              <a:ext uri="{FF2B5EF4-FFF2-40B4-BE49-F238E27FC236}">
                <a16:creationId xmlns:a16="http://schemas.microsoft.com/office/drawing/2014/main" id="{6F6408E2-6BD5-4074-9A6F-9F9C8FACC03F}"/>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7596793" y="4719583"/>
            <a:ext cx="1146763" cy="925438"/>
          </a:xfrm>
          <a:prstGeom prst="rect">
            <a:avLst/>
          </a:prstGeom>
          <a:ln>
            <a:solidFill>
              <a:schemeClr val="tx1"/>
            </a:solidFill>
          </a:ln>
        </p:spPr>
      </p:pic>
      <p:pic>
        <p:nvPicPr>
          <p:cNvPr id="82" name="Picture 81">
            <a:extLst>
              <a:ext uri="{FF2B5EF4-FFF2-40B4-BE49-F238E27FC236}">
                <a16:creationId xmlns:a16="http://schemas.microsoft.com/office/drawing/2014/main" id="{38C65E10-ACED-4015-8255-C4345845E19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085200" y="4558289"/>
            <a:ext cx="1159379" cy="1142772"/>
          </a:xfrm>
          <a:prstGeom prst="rect">
            <a:avLst/>
          </a:prstGeom>
          <a:ln>
            <a:solidFill>
              <a:schemeClr val="tx1"/>
            </a:solidFill>
          </a:ln>
        </p:spPr>
      </p:pic>
      <p:pic>
        <p:nvPicPr>
          <p:cNvPr id="2" name="Picture 1">
            <a:extLst>
              <a:ext uri="{FF2B5EF4-FFF2-40B4-BE49-F238E27FC236}">
                <a16:creationId xmlns:a16="http://schemas.microsoft.com/office/drawing/2014/main" id="{6A786B06-525C-4630-A29D-88DEE126E98D}"/>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488195" y="4995519"/>
            <a:ext cx="1753403" cy="543859"/>
          </a:xfrm>
          <a:prstGeom prst="rect">
            <a:avLst/>
          </a:prstGeom>
          <a:ln>
            <a:solidFill>
              <a:schemeClr val="tx1"/>
            </a:solidFill>
          </a:ln>
        </p:spPr>
      </p:pic>
      <p:sp>
        <p:nvSpPr>
          <p:cNvPr id="37" name="Text Placeholder 4">
            <a:extLst>
              <a:ext uri="{FF2B5EF4-FFF2-40B4-BE49-F238E27FC236}">
                <a16:creationId xmlns:a16="http://schemas.microsoft.com/office/drawing/2014/main" id="{59A3EBF3-2BA4-4329-A9E8-68B82E99C6F8}"/>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747648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peech Bubble: Rectangle 39">
            <a:extLst>
              <a:ext uri="{FF2B5EF4-FFF2-40B4-BE49-F238E27FC236}">
                <a16:creationId xmlns:a16="http://schemas.microsoft.com/office/drawing/2014/main" id="{0F29FB3F-29C1-419F-AA97-A8D927D26D1B}"/>
              </a:ext>
            </a:extLst>
          </p:cNvPr>
          <p:cNvSpPr/>
          <p:nvPr/>
        </p:nvSpPr>
        <p:spPr>
          <a:xfrm>
            <a:off x="1465786" y="3053344"/>
            <a:ext cx="6171813" cy="1167381"/>
          </a:xfrm>
          <a:prstGeom prst="wedgeRectCallout">
            <a:avLst>
              <a:gd name="adj1" fmla="val 66192"/>
              <a:gd name="adj2" fmla="val 42728"/>
            </a:avLst>
          </a:prstGeom>
          <a:solidFill>
            <a:schemeClr val="bg1"/>
          </a:solidFill>
          <a:ln w="285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6FA28555-27A2-4D02-A3B6-0612A9944298}"/>
              </a:ext>
            </a:extLst>
          </p:cNvPr>
          <p:cNvSpPr>
            <a:spLocks noGrp="1"/>
          </p:cNvSpPr>
          <p:nvPr>
            <p:ph type="ctrTitle"/>
          </p:nvPr>
        </p:nvSpPr>
        <p:spPr>
          <a:xfrm>
            <a:off x="161636" y="460182"/>
            <a:ext cx="8805334" cy="641975"/>
          </a:xfrm>
        </p:spPr>
        <p:txBody>
          <a:bodyPr/>
          <a:lstStyle/>
          <a:p>
            <a:r>
              <a:rPr lang="en-US" dirty="0"/>
              <a:t>Movies Have Been Known To Inspire Scientific Achievements &amp; Breakthroughs</a:t>
            </a:r>
          </a:p>
        </p:txBody>
      </p:sp>
      <p:sp>
        <p:nvSpPr>
          <p:cNvPr id="42" name="Rectangle 41">
            <a:extLst>
              <a:ext uri="{FF2B5EF4-FFF2-40B4-BE49-F238E27FC236}">
                <a16:creationId xmlns:a16="http://schemas.microsoft.com/office/drawing/2014/main" id="{41916761-765A-4A8E-9D2D-289937B3FE36}"/>
              </a:ext>
            </a:extLst>
          </p:cNvPr>
          <p:cNvSpPr/>
          <p:nvPr/>
        </p:nvSpPr>
        <p:spPr>
          <a:xfrm>
            <a:off x="338286" y="6607540"/>
            <a:ext cx="7168938" cy="215444"/>
          </a:xfrm>
          <a:prstGeom prst="rect">
            <a:avLst/>
          </a:prstGeom>
        </p:spPr>
        <p:txBody>
          <a:bodyPr wrap="square">
            <a:spAutoFit/>
          </a:bodyPr>
          <a:lstStyle/>
          <a:p>
            <a:r>
              <a:rPr lang="en-US" sz="800" dirty="0"/>
              <a:t>Source: https://www.fastcompany.com/3015419/inception-style-memory-experiment-performed-on-mice-was-inspired-by-the-movie-total-recall</a:t>
            </a:r>
          </a:p>
        </p:txBody>
      </p:sp>
      <p:pic>
        <p:nvPicPr>
          <p:cNvPr id="43" name="Picture 2" descr="http://people.csail.mit.edu/vganesh/summerschool/mit_logo.jpg">
            <a:extLst>
              <a:ext uri="{FF2B5EF4-FFF2-40B4-BE49-F238E27FC236}">
                <a16:creationId xmlns:a16="http://schemas.microsoft.com/office/drawing/2014/main" id="{5FAC242F-C052-4FA2-9FE8-756D731D921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07334" y="1547782"/>
            <a:ext cx="1254553" cy="386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BEF62EF-D5B3-4BBF-B8DD-770A39B8159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44525" y="4404146"/>
            <a:ext cx="1166280" cy="1554741"/>
          </a:xfrm>
          <a:prstGeom prst="rect">
            <a:avLst/>
          </a:prstGeom>
          <a:ln>
            <a:solidFill>
              <a:schemeClr val="tx1"/>
            </a:solidFill>
          </a:ln>
        </p:spPr>
      </p:pic>
      <p:pic>
        <p:nvPicPr>
          <p:cNvPr id="45" name="Picture 44">
            <a:extLst>
              <a:ext uri="{FF2B5EF4-FFF2-40B4-BE49-F238E27FC236}">
                <a16:creationId xmlns:a16="http://schemas.microsoft.com/office/drawing/2014/main" id="{A9AED450-3B10-489B-AF09-F0BAE6F70BE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3420" y="4390523"/>
            <a:ext cx="1187497" cy="1568364"/>
          </a:xfrm>
          <a:prstGeom prst="rect">
            <a:avLst/>
          </a:prstGeom>
          <a:ln>
            <a:solidFill>
              <a:schemeClr val="tx1"/>
            </a:solidFill>
          </a:ln>
        </p:spPr>
      </p:pic>
      <p:pic>
        <p:nvPicPr>
          <p:cNvPr id="46" name="Picture 45">
            <a:extLst>
              <a:ext uri="{FF2B5EF4-FFF2-40B4-BE49-F238E27FC236}">
                <a16:creationId xmlns:a16="http://schemas.microsoft.com/office/drawing/2014/main" id="{8D3FC6A6-4D00-4A82-91FB-2CB2AC13CA6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55007" y="4371745"/>
            <a:ext cx="1166280" cy="1565422"/>
          </a:xfrm>
          <a:prstGeom prst="rect">
            <a:avLst/>
          </a:prstGeom>
          <a:ln>
            <a:solidFill>
              <a:schemeClr val="tx1"/>
            </a:solidFill>
          </a:ln>
        </p:spPr>
      </p:pic>
      <p:pic>
        <p:nvPicPr>
          <p:cNvPr id="47" name="Picture 46">
            <a:extLst>
              <a:ext uri="{FF2B5EF4-FFF2-40B4-BE49-F238E27FC236}">
                <a16:creationId xmlns:a16="http://schemas.microsoft.com/office/drawing/2014/main" id="{BAB6F37E-7F14-46D0-A324-FBCCF3602AB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129501" y="4404580"/>
            <a:ext cx="1166280" cy="1556874"/>
          </a:xfrm>
          <a:prstGeom prst="rect">
            <a:avLst/>
          </a:prstGeom>
          <a:ln>
            <a:solidFill>
              <a:schemeClr val="tx1"/>
            </a:solidFill>
          </a:ln>
        </p:spPr>
      </p:pic>
      <p:pic>
        <p:nvPicPr>
          <p:cNvPr id="48" name="Picture 47">
            <a:extLst>
              <a:ext uri="{FF2B5EF4-FFF2-40B4-BE49-F238E27FC236}">
                <a16:creationId xmlns:a16="http://schemas.microsoft.com/office/drawing/2014/main" id="{97AE9D38-CAF0-4376-915D-D5E1930637A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05874" y="4414114"/>
            <a:ext cx="1185538" cy="1529711"/>
          </a:xfrm>
          <a:prstGeom prst="rect">
            <a:avLst/>
          </a:prstGeom>
          <a:ln>
            <a:solidFill>
              <a:schemeClr val="tx1"/>
            </a:solidFill>
          </a:ln>
        </p:spPr>
      </p:pic>
      <p:grpSp>
        <p:nvGrpSpPr>
          <p:cNvPr id="84" name="Group 83">
            <a:extLst>
              <a:ext uri="{FF2B5EF4-FFF2-40B4-BE49-F238E27FC236}">
                <a16:creationId xmlns:a16="http://schemas.microsoft.com/office/drawing/2014/main" id="{A3741607-39E9-447F-838C-F2B8B56D871E}"/>
              </a:ext>
            </a:extLst>
          </p:cNvPr>
          <p:cNvGrpSpPr/>
          <p:nvPr/>
        </p:nvGrpSpPr>
        <p:grpSpPr>
          <a:xfrm>
            <a:off x="2376225" y="1277957"/>
            <a:ext cx="3918626" cy="1253909"/>
            <a:chOff x="2308438" y="1946491"/>
            <a:chExt cx="3918626" cy="1253909"/>
          </a:xfrm>
        </p:grpSpPr>
        <p:sp>
          <p:nvSpPr>
            <p:cNvPr id="85" name="Rectangle 84">
              <a:extLst>
                <a:ext uri="{FF2B5EF4-FFF2-40B4-BE49-F238E27FC236}">
                  <a16:creationId xmlns:a16="http://schemas.microsoft.com/office/drawing/2014/main" id="{51333FC6-4D1C-450C-BA13-5A31FE9B9B65}"/>
                </a:ext>
              </a:extLst>
            </p:cNvPr>
            <p:cNvSpPr/>
            <p:nvPr/>
          </p:nvSpPr>
          <p:spPr>
            <a:xfrm>
              <a:off x="2308438" y="1946491"/>
              <a:ext cx="3918626" cy="125390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DB9D9074-4D0A-48F0-8989-ACD7B424995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308438" y="1946492"/>
              <a:ext cx="1027535" cy="234080"/>
            </a:xfrm>
            <a:prstGeom prst="rect">
              <a:avLst/>
            </a:prstGeom>
          </p:spPr>
        </p:pic>
        <p:pic>
          <p:nvPicPr>
            <p:cNvPr id="87" name="Picture 86">
              <a:extLst>
                <a:ext uri="{FF2B5EF4-FFF2-40B4-BE49-F238E27FC236}">
                  <a16:creationId xmlns:a16="http://schemas.microsoft.com/office/drawing/2014/main" id="{F31C4777-EE41-48F6-8588-3F0D78DE8EE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434948" y="2180574"/>
              <a:ext cx="3685489" cy="978359"/>
            </a:xfrm>
            <a:prstGeom prst="rect">
              <a:avLst/>
            </a:prstGeom>
          </p:spPr>
        </p:pic>
      </p:grpSp>
      <p:sp>
        <p:nvSpPr>
          <p:cNvPr id="88" name="TextBox 87">
            <a:extLst>
              <a:ext uri="{FF2B5EF4-FFF2-40B4-BE49-F238E27FC236}">
                <a16:creationId xmlns:a16="http://schemas.microsoft.com/office/drawing/2014/main" id="{FA064F65-99A7-42CD-B3D8-24A5CD733B4E}"/>
              </a:ext>
            </a:extLst>
          </p:cNvPr>
          <p:cNvSpPr txBox="1"/>
          <p:nvPr/>
        </p:nvSpPr>
        <p:spPr>
          <a:xfrm>
            <a:off x="161636" y="2539001"/>
            <a:ext cx="8754277" cy="523220"/>
          </a:xfrm>
          <a:prstGeom prst="rect">
            <a:avLst/>
          </a:prstGeom>
          <a:noFill/>
        </p:spPr>
        <p:txBody>
          <a:bodyPr wrap="square" rtlCol="0">
            <a:spAutoFit/>
          </a:bodyPr>
          <a:lstStyle/>
          <a:p>
            <a:pPr algn="ctr"/>
            <a:r>
              <a:rPr lang="en-US" sz="1400" dirty="0"/>
              <a:t>MIT scientists successfully manipulated a mouse’s behavior by implanting a past experience directly into its brain.</a:t>
            </a:r>
          </a:p>
        </p:txBody>
      </p:sp>
      <p:sp>
        <p:nvSpPr>
          <p:cNvPr id="89" name="Rectangle 88">
            <a:extLst>
              <a:ext uri="{FF2B5EF4-FFF2-40B4-BE49-F238E27FC236}">
                <a16:creationId xmlns:a16="http://schemas.microsoft.com/office/drawing/2014/main" id="{C67FEE39-C2AB-448E-9055-BF3770C05C53}"/>
              </a:ext>
            </a:extLst>
          </p:cNvPr>
          <p:cNvSpPr/>
          <p:nvPr/>
        </p:nvSpPr>
        <p:spPr>
          <a:xfrm>
            <a:off x="1459385" y="3024067"/>
            <a:ext cx="6171813" cy="1223412"/>
          </a:xfrm>
          <a:prstGeom prst="rect">
            <a:avLst/>
          </a:prstGeom>
        </p:spPr>
        <p:txBody>
          <a:bodyPr wrap="square">
            <a:spAutoFit/>
          </a:bodyPr>
          <a:lstStyle/>
          <a:p>
            <a:r>
              <a:rPr lang="en-US" sz="1050" dirty="0"/>
              <a:t>“We began touching on these ideas mainly because all of us are huge fans of movies like </a:t>
            </a:r>
            <a:r>
              <a:rPr lang="en-US" sz="1050" i="1" dirty="0"/>
              <a:t>Inception</a:t>
            </a:r>
            <a:r>
              <a:rPr lang="en-US" sz="1050" dirty="0"/>
              <a:t>, the ideas behind movies like </a:t>
            </a:r>
            <a:r>
              <a:rPr lang="en-US" sz="1050" i="1" dirty="0"/>
              <a:t>Total Recall </a:t>
            </a:r>
            <a:r>
              <a:rPr lang="en-US" sz="1050" dirty="0"/>
              <a:t>and </a:t>
            </a:r>
            <a:r>
              <a:rPr lang="en-US" sz="1050" i="1" dirty="0"/>
              <a:t>Eternal Sunshine </a:t>
            </a:r>
            <a:r>
              <a:rPr lang="en-US" sz="1050" dirty="0"/>
              <a:t>or </a:t>
            </a:r>
            <a:r>
              <a:rPr lang="en-US" sz="1050" i="1" dirty="0"/>
              <a:t>Memento</a:t>
            </a:r>
            <a:r>
              <a:rPr lang="en-US" sz="1050" dirty="0"/>
              <a:t>.  For me personally, looking to Hollywood is a great source of questions.  </a:t>
            </a:r>
            <a:r>
              <a:rPr lang="en-US" sz="1050" dirty="0">
                <a:solidFill>
                  <a:srgbClr val="000000"/>
                </a:solidFill>
                <a:latin typeface="Georgia" panose="02040502050405020303" pitchFamily="18" charset="0"/>
              </a:rPr>
              <a:t>I</a:t>
            </a:r>
            <a:r>
              <a:rPr lang="en-US" sz="1050" dirty="0"/>
              <a:t> feel that Hollywood is a repository of all these fantastic ideas, because nobody in Hollywood is limited. Chris Nolan can ask whatever question he wants, and turn it into art, through film…When scientists look at Hollywood, the goal is: filter these questions through the lens of science, and re-pose that question in a way that could be experimentally tractable, that can be framed as a scientifically tractable problem. I love it.”</a:t>
            </a:r>
          </a:p>
        </p:txBody>
      </p:sp>
      <p:pic>
        <p:nvPicPr>
          <p:cNvPr id="2" name="Picture 1">
            <a:extLst>
              <a:ext uri="{FF2B5EF4-FFF2-40B4-BE49-F238E27FC236}">
                <a16:creationId xmlns:a16="http://schemas.microsoft.com/office/drawing/2014/main" id="{5C8B586F-4D46-4AE7-9368-B36F43F476F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643601" y="4414114"/>
            <a:ext cx="1185538" cy="1541830"/>
          </a:xfrm>
          <a:prstGeom prst="rect">
            <a:avLst/>
          </a:prstGeom>
          <a:ln>
            <a:solidFill>
              <a:schemeClr val="tx1"/>
            </a:solidFill>
          </a:ln>
        </p:spPr>
      </p:pic>
      <p:sp>
        <p:nvSpPr>
          <p:cNvPr id="18" name="Text Placeholder 4">
            <a:extLst>
              <a:ext uri="{FF2B5EF4-FFF2-40B4-BE49-F238E27FC236}">
                <a16:creationId xmlns:a16="http://schemas.microsoft.com/office/drawing/2014/main" id="{F8A3826A-AE24-4A40-8348-6886EB51089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805397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200F9B97-BEEC-4239-9B49-5A56B1D4B782}"/>
              </a:ext>
            </a:extLst>
          </p:cNvPr>
          <p:cNvSpPr>
            <a:spLocks noGrp="1"/>
          </p:cNvSpPr>
          <p:nvPr>
            <p:ph type="ctrTitle"/>
          </p:nvPr>
        </p:nvSpPr>
        <p:spPr>
          <a:xfrm>
            <a:off x="161636" y="412394"/>
            <a:ext cx="8805334" cy="551503"/>
          </a:xfrm>
        </p:spPr>
        <p:txBody>
          <a:bodyPr/>
          <a:lstStyle/>
          <a:p>
            <a:r>
              <a:rPr lang="en-US" dirty="0"/>
              <a:t>Whether In School Or In The “Real World,” Films Are </a:t>
            </a:r>
            <a:br>
              <a:rPr lang="en-US" dirty="0"/>
            </a:br>
            <a:r>
              <a:rPr lang="en-US" dirty="0"/>
              <a:t>A Powerful Source Of Inspiration For People</a:t>
            </a:r>
          </a:p>
        </p:txBody>
      </p:sp>
      <p:grpSp>
        <p:nvGrpSpPr>
          <p:cNvPr id="19" name="Group 18">
            <a:extLst>
              <a:ext uri="{FF2B5EF4-FFF2-40B4-BE49-F238E27FC236}">
                <a16:creationId xmlns:a16="http://schemas.microsoft.com/office/drawing/2014/main" id="{838C5D05-5CE4-4E2C-BFA1-912E0260AA1E}"/>
              </a:ext>
            </a:extLst>
          </p:cNvPr>
          <p:cNvGrpSpPr/>
          <p:nvPr/>
        </p:nvGrpSpPr>
        <p:grpSpPr>
          <a:xfrm>
            <a:off x="5324280" y="1360101"/>
            <a:ext cx="1928421" cy="1169853"/>
            <a:chOff x="3889224" y="4591062"/>
            <a:chExt cx="2045232" cy="1215378"/>
          </a:xfrm>
        </p:grpSpPr>
        <p:sp>
          <p:nvSpPr>
            <p:cNvPr id="20" name="Rectangle 19">
              <a:extLst>
                <a:ext uri="{FF2B5EF4-FFF2-40B4-BE49-F238E27FC236}">
                  <a16:creationId xmlns:a16="http://schemas.microsoft.com/office/drawing/2014/main" id="{FDC161FC-329A-4FC7-B88A-6FDF12C291FC}"/>
                </a:ext>
              </a:extLst>
            </p:cNvPr>
            <p:cNvSpPr/>
            <p:nvPr/>
          </p:nvSpPr>
          <p:spPr>
            <a:xfrm>
              <a:off x="3889224" y="4591062"/>
              <a:ext cx="2045232" cy="12153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81B0A13-4CE9-410A-9D80-FBB58B9B427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977465" y="4852616"/>
              <a:ext cx="1938703" cy="944548"/>
            </a:xfrm>
            <a:prstGeom prst="rect">
              <a:avLst/>
            </a:prstGeom>
          </p:spPr>
        </p:pic>
        <p:pic>
          <p:nvPicPr>
            <p:cNvPr id="22" name="Picture 21">
              <a:extLst>
                <a:ext uri="{FF2B5EF4-FFF2-40B4-BE49-F238E27FC236}">
                  <a16:creationId xmlns:a16="http://schemas.microsoft.com/office/drawing/2014/main" id="{6AFC8BBD-7EBA-4301-BAFE-B50BF589F4B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12673" y="4634072"/>
              <a:ext cx="858622" cy="255975"/>
            </a:xfrm>
            <a:prstGeom prst="rect">
              <a:avLst/>
            </a:prstGeom>
          </p:spPr>
        </p:pic>
      </p:grpSp>
      <p:pic>
        <p:nvPicPr>
          <p:cNvPr id="23" name="Picture 22">
            <a:extLst>
              <a:ext uri="{FF2B5EF4-FFF2-40B4-BE49-F238E27FC236}">
                <a16:creationId xmlns:a16="http://schemas.microsoft.com/office/drawing/2014/main" id="{BA4668CA-F426-4558-A510-40851A70DAB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10306" y="3194532"/>
            <a:ext cx="2034492" cy="890397"/>
          </a:xfrm>
          <a:prstGeom prst="rect">
            <a:avLst/>
          </a:prstGeom>
          <a:ln>
            <a:solidFill>
              <a:schemeClr val="tx1"/>
            </a:solidFill>
          </a:ln>
        </p:spPr>
      </p:pic>
      <p:pic>
        <p:nvPicPr>
          <p:cNvPr id="24" name="Picture 23">
            <a:extLst>
              <a:ext uri="{FF2B5EF4-FFF2-40B4-BE49-F238E27FC236}">
                <a16:creationId xmlns:a16="http://schemas.microsoft.com/office/drawing/2014/main" id="{43122880-2CCC-447E-A24D-BE46561CC6D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08254" y="2889565"/>
            <a:ext cx="2537600" cy="769909"/>
          </a:xfrm>
          <a:prstGeom prst="rect">
            <a:avLst/>
          </a:prstGeom>
          <a:ln>
            <a:solidFill>
              <a:schemeClr val="tx1"/>
            </a:solidFill>
          </a:ln>
        </p:spPr>
      </p:pic>
      <p:grpSp>
        <p:nvGrpSpPr>
          <p:cNvPr id="26" name="Group 25">
            <a:extLst>
              <a:ext uri="{FF2B5EF4-FFF2-40B4-BE49-F238E27FC236}">
                <a16:creationId xmlns:a16="http://schemas.microsoft.com/office/drawing/2014/main" id="{6C903FE1-7D69-4261-B8CB-F39F2C06FA60}"/>
              </a:ext>
            </a:extLst>
          </p:cNvPr>
          <p:cNvGrpSpPr/>
          <p:nvPr/>
        </p:nvGrpSpPr>
        <p:grpSpPr>
          <a:xfrm>
            <a:off x="408254" y="1617166"/>
            <a:ext cx="2551176" cy="968627"/>
            <a:chOff x="3086902" y="3368829"/>
            <a:chExt cx="3542498" cy="1523211"/>
          </a:xfrm>
        </p:grpSpPr>
        <p:sp>
          <p:nvSpPr>
            <p:cNvPr id="27" name="Rectangle 26">
              <a:extLst>
                <a:ext uri="{FF2B5EF4-FFF2-40B4-BE49-F238E27FC236}">
                  <a16:creationId xmlns:a16="http://schemas.microsoft.com/office/drawing/2014/main" id="{373D6459-AC21-4C7E-8895-F599E18CE2C2}"/>
                </a:ext>
              </a:extLst>
            </p:cNvPr>
            <p:cNvSpPr/>
            <p:nvPr/>
          </p:nvSpPr>
          <p:spPr>
            <a:xfrm>
              <a:off x="3086902" y="3368829"/>
              <a:ext cx="3542498" cy="152321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67922EB-79E3-4C32-8A50-49707526085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198445" y="3734275"/>
              <a:ext cx="3376091" cy="1099551"/>
            </a:xfrm>
            <a:prstGeom prst="rect">
              <a:avLst/>
            </a:prstGeom>
          </p:spPr>
        </p:pic>
        <p:pic>
          <p:nvPicPr>
            <p:cNvPr id="29" name="Picture 28">
              <a:extLst>
                <a:ext uri="{FF2B5EF4-FFF2-40B4-BE49-F238E27FC236}">
                  <a16:creationId xmlns:a16="http://schemas.microsoft.com/office/drawing/2014/main" id="{7AB5240A-5484-4FC6-8B6F-BBB4D58124C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198445" y="3423641"/>
              <a:ext cx="904032" cy="310633"/>
            </a:xfrm>
            <a:prstGeom prst="rect">
              <a:avLst/>
            </a:prstGeom>
          </p:spPr>
        </p:pic>
      </p:grpSp>
      <p:pic>
        <p:nvPicPr>
          <p:cNvPr id="30" name="Picture 29">
            <a:extLst>
              <a:ext uri="{FF2B5EF4-FFF2-40B4-BE49-F238E27FC236}">
                <a16:creationId xmlns:a16="http://schemas.microsoft.com/office/drawing/2014/main" id="{E5A35A0F-BFE8-4C13-92CF-ABFCB46CEA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504216" y="4672422"/>
            <a:ext cx="3380638" cy="335246"/>
          </a:xfrm>
          <a:prstGeom prst="rect">
            <a:avLst/>
          </a:prstGeom>
          <a:ln>
            <a:solidFill>
              <a:schemeClr val="tx1"/>
            </a:solidFill>
          </a:ln>
        </p:spPr>
      </p:pic>
      <p:pic>
        <p:nvPicPr>
          <p:cNvPr id="31" name="Picture 2" descr="https://upload.wikimedia.org/wikipedia/en/4/4f/The_official_poster_for_the_film_Hidden_Figures%2C_2016.jpg">
            <a:extLst>
              <a:ext uri="{FF2B5EF4-FFF2-40B4-BE49-F238E27FC236}">
                <a16:creationId xmlns:a16="http://schemas.microsoft.com/office/drawing/2014/main" id="{A5856DE3-A83D-45D2-8143-934851132694}"/>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64088" y="3762399"/>
            <a:ext cx="1091497" cy="1617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F55B58D-1609-4868-AADE-8BCB1B908EA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629587" y="1524693"/>
            <a:ext cx="1087334" cy="1617399"/>
          </a:xfrm>
          <a:prstGeom prst="rect">
            <a:avLst/>
          </a:prstGeom>
          <a:ln>
            <a:solidFill>
              <a:schemeClr val="tx1"/>
            </a:solidFill>
          </a:ln>
        </p:spPr>
      </p:pic>
      <p:pic>
        <p:nvPicPr>
          <p:cNvPr id="3" name="Picture 2">
            <a:extLst>
              <a:ext uri="{FF2B5EF4-FFF2-40B4-BE49-F238E27FC236}">
                <a16:creationId xmlns:a16="http://schemas.microsoft.com/office/drawing/2014/main" id="{304AB77A-392E-430D-ACFD-469D3DB918C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529299" y="2947766"/>
            <a:ext cx="1108534" cy="1623333"/>
          </a:xfrm>
          <a:prstGeom prst="rect">
            <a:avLst/>
          </a:prstGeom>
          <a:ln>
            <a:solidFill>
              <a:schemeClr val="tx1"/>
            </a:solidFill>
          </a:ln>
        </p:spPr>
      </p:pic>
      <p:pic>
        <p:nvPicPr>
          <p:cNvPr id="7" name="Picture 6">
            <a:extLst>
              <a:ext uri="{FF2B5EF4-FFF2-40B4-BE49-F238E27FC236}">
                <a16:creationId xmlns:a16="http://schemas.microsoft.com/office/drawing/2014/main" id="{47857FD4-2E3E-4BE8-A61F-4EE622A7286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741275" y="2667163"/>
            <a:ext cx="1094430" cy="1617399"/>
          </a:xfrm>
          <a:prstGeom prst="rect">
            <a:avLst/>
          </a:prstGeom>
          <a:ln>
            <a:solidFill>
              <a:schemeClr val="tx1"/>
            </a:solidFill>
          </a:ln>
        </p:spPr>
      </p:pic>
      <p:grpSp>
        <p:nvGrpSpPr>
          <p:cNvPr id="10" name="Group 9">
            <a:extLst>
              <a:ext uri="{FF2B5EF4-FFF2-40B4-BE49-F238E27FC236}">
                <a16:creationId xmlns:a16="http://schemas.microsoft.com/office/drawing/2014/main" id="{6F6D8255-931B-47AA-B060-11D3685D3C45}"/>
              </a:ext>
            </a:extLst>
          </p:cNvPr>
          <p:cNvGrpSpPr/>
          <p:nvPr/>
        </p:nvGrpSpPr>
        <p:grpSpPr>
          <a:xfrm>
            <a:off x="4227578" y="5221722"/>
            <a:ext cx="2237623" cy="493278"/>
            <a:chOff x="-1557867" y="3762399"/>
            <a:chExt cx="3005667" cy="639722"/>
          </a:xfrm>
        </p:grpSpPr>
        <p:sp>
          <p:nvSpPr>
            <p:cNvPr id="9" name="Rectangle 8">
              <a:extLst>
                <a:ext uri="{FF2B5EF4-FFF2-40B4-BE49-F238E27FC236}">
                  <a16:creationId xmlns:a16="http://schemas.microsoft.com/office/drawing/2014/main" id="{3EB741D4-9526-4D5E-BADA-D84AFD952290}"/>
                </a:ext>
              </a:extLst>
            </p:cNvPr>
            <p:cNvSpPr/>
            <p:nvPr/>
          </p:nvSpPr>
          <p:spPr>
            <a:xfrm>
              <a:off x="-1557867" y="3762399"/>
              <a:ext cx="3005667" cy="63972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D613CD-FB1F-4A70-8D5D-B3EBAE6911A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478361" y="3963245"/>
              <a:ext cx="2849187" cy="369700"/>
            </a:xfrm>
            <a:prstGeom prst="rect">
              <a:avLst/>
            </a:prstGeom>
          </p:spPr>
        </p:pic>
        <p:pic>
          <p:nvPicPr>
            <p:cNvPr id="36" name="Picture 35">
              <a:extLst>
                <a:ext uri="{FF2B5EF4-FFF2-40B4-BE49-F238E27FC236}">
                  <a16:creationId xmlns:a16="http://schemas.microsoft.com/office/drawing/2014/main" id="{2DB87F9C-C7DA-4D39-9D78-EEDFFD2AB24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1557867" y="3776883"/>
              <a:ext cx="1557867" cy="204639"/>
            </a:xfrm>
            <a:prstGeom prst="rect">
              <a:avLst/>
            </a:prstGeom>
          </p:spPr>
        </p:pic>
      </p:grpSp>
      <p:pic>
        <p:nvPicPr>
          <p:cNvPr id="11" name="Picture 10">
            <a:extLst>
              <a:ext uri="{FF2B5EF4-FFF2-40B4-BE49-F238E27FC236}">
                <a16:creationId xmlns:a16="http://schemas.microsoft.com/office/drawing/2014/main" id="{17426E0F-5DC3-4ED2-9F0D-3A993C1A6465}"/>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3007752" y="4284562"/>
            <a:ext cx="1098754" cy="1633178"/>
          </a:xfrm>
          <a:prstGeom prst="rect">
            <a:avLst/>
          </a:prstGeom>
        </p:spPr>
      </p:pic>
      <p:sp>
        <p:nvSpPr>
          <p:cNvPr id="25" name="Text Placeholder 4">
            <a:extLst>
              <a:ext uri="{FF2B5EF4-FFF2-40B4-BE49-F238E27FC236}">
                <a16:creationId xmlns:a16="http://schemas.microsoft.com/office/drawing/2014/main" id="{99F45889-71EA-4422-ACCF-9A9E30BAF560}"/>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714033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200F9B97-BEEC-4239-9B49-5A56B1D4B782}"/>
              </a:ext>
            </a:extLst>
          </p:cNvPr>
          <p:cNvSpPr>
            <a:spLocks noGrp="1"/>
          </p:cNvSpPr>
          <p:nvPr>
            <p:ph type="ctrTitle"/>
          </p:nvPr>
        </p:nvSpPr>
        <p:spPr>
          <a:xfrm>
            <a:off x="161636" y="412394"/>
            <a:ext cx="8805334" cy="890396"/>
          </a:xfrm>
        </p:spPr>
        <p:txBody>
          <a:bodyPr/>
          <a:lstStyle/>
          <a:p>
            <a:r>
              <a:rPr lang="en-US" dirty="0"/>
              <a:t>Films &amp; Actors Also Have The Ability To Force Societal Change &amp; Shape, Or Re-Shape, Public Opinion On A Variety Of Issues</a:t>
            </a:r>
          </a:p>
        </p:txBody>
      </p:sp>
      <p:grpSp>
        <p:nvGrpSpPr>
          <p:cNvPr id="16" name="Group 15">
            <a:extLst>
              <a:ext uri="{FF2B5EF4-FFF2-40B4-BE49-F238E27FC236}">
                <a16:creationId xmlns:a16="http://schemas.microsoft.com/office/drawing/2014/main" id="{471CDD7B-A627-46D4-8B4F-7D81D92A194F}"/>
              </a:ext>
            </a:extLst>
          </p:cNvPr>
          <p:cNvGrpSpPr/>
          <p:nvPr/>
        </p:nvGrpSpPr>
        <p:grpSpPr>
          <a:xfrm>
            <a:off x="2421465" y="1405090"/>
            <a:ext cx="3955723" cy="465537"/>
            <a:chOff x="2330290" y="5654962"/>
            <a:chExt cx="5582510" cy="708627"/>
          </a:xfrm>
        </p:grpSpPr>
        <p:sp>
          <p:nvSpPr>
            <p:cNvPr id="17" name="Rectangle 16">
              <a:extLst>
                <a:ext uri="{FF2B5EF4-FFF2-40B4-BE49-F238E27FC236}">
                  <a16:creationId xmlns:a16="http://schemas.microsoft.com/office/drawing/2014/main" id="{34BBD651-CBF6-4D29-86D5-302C3472D295}"/>
                </a:ext>
              </a:extLst>
            </p:cNvPr>
            <p:cNvSpPr/>
            <p:nvPr/>
          </p:nvSpPr>
          <p:spPr>
            <a:xfrm>
              <a:off x="2330290" y="5654962"/>
              <a:ext cx="5582510" cy="70862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DB57CFF-0255-411F-BE27-D5E4F694E7D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95728" y="5997861"/>
              <a:ext cx="5436532" cy="325813"/>
            </a:xfrm>
            <a:prstGeom prst="rect">
              <a:avLst/>
            </a:prstGeom>
            <a:ln>
              <a:noFill/>
            </a:ln>
          </p:spPr>
        </p:pic>
        <p:pic>
          <p:nvPicPr>
            <p:cNvPr id="25" name="Picture 24">
              <a:extLst>
                <a:ext uri="{FF2B5EF4-FFF2-40B4-BE49-F238E27FC236}">
                  <a16:creationId xmlns:a16="http://schemas.microsoft.com/office/drawing/2014/main" id="{61E9210E-9A2A-4ECC-9DC6-2E57FACC30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95728" y="5685042"/>
              <a:ext cx="1655064" cy="312819"/>
            </a:xfrm>
            <a:prstGeom prst="rect">
              <a:avLst/>
            </a:prstGeom>
            <a:ln>
              <a:noFill/>
            </a:ln>
          </p:spPr>
        </p:pic>
      </p:grpSp>
      <p:grpSp>
        <p:nvGrpSpPr>
          <p:cNvPr id="32" name="Group 31">
            <a:extLst>
              <a:ext uri="{FF2B5EF4-FFF2-40B4-BE49-F238E27FC236}">
                <a16:creationId xmlns:a16="http://schemas.microsoft.com/office/drawing/2014/main" id="{20142420-5E5A-481E-BD9C-BE0A499C5241}"/>
              </a:ext>
            </a:extLst>
          </p:cNvPr>
          <p:cNvGrpSpPr/>
          <p:nvPr/>
        </p:nvGrpSpPr>
        <p:grpSpPr>
          <a:xfrm>
            <a:off x="296454" y="2476983"/>
            <a:ext cx="2437484" cy="505008"/>
            <a:chOff x="-2010026" y="2934588"/>
            <a:chExt cx="3775991" cy="847299"/>
          </a:xfrm>
        </p:grpSpPr>
        <p:sp>
          <p:nvSpPr>
            <p:cNvPr id="33" name="Rectangle 32">
              <a:extLst>
                <a:ext uri="{FF2B5EF4-FFF2-40B4-BE49-F238E27FC236}">
                  <a16:creationId xmlns:a16="http://schemas.microsoft.com/office/drawing/2014/main" id="{B76F89AA-543F-4A6B-9941-E4A667D1BB08}"/>
                </a:ext>
              </a:extLst>
            </p:cNvPr>
            <p:cNvSpPr/>
            <p:nvPr/>
          </p:nvSpPr>
          <p:spPr>
            <a:xfrm>
              <a:off x="-2010026" y="2934588"/>
              <a:ext cx="3775991" cy="8472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EE56807F-D68C-46BE-B33E-C08896050A7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931780" y="3214347"/>
              <a:ext cx="3600584" cy="539772"/>
            </a:xfrm>
            <a:prstGeom prst="rect">
              <a:avLst/>
            </a:prstGeom>
          </p:spPr>
        </p:pic>
        <p:pic>
          <p:nvPicPr>
            <p:cNvPr id="35" name="Picture 34">
              <a:extLst>
                <a:ext uri="{FF2B5EF4-FFF2-40B4-BE49-F238E27FC236}">
                  <a16:creationId xmlns:a16="http://schemas.microsoft.com/office/drawing/2014/main" id="{DEA124C4-7256-45A9-BF81-50FCE0099E2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931780" y="2972230"/>
              <a:ext cx="903350" cy="258560"/>
            </a:xfrm>
            <a:prstGeom prst="rect">
              <a:avLst/>
            </a:prstGeom>
          </p:spPr>
        </p:pic>
      </p:grpSp>
      <p:grpSp>
        <p:nvGrpSpPr>
          <p:cNvPr id="36" name="Group 35">
            <a:extLst>
              <a:ext uri="{FF2B5EF4-FFF2-40B4-BE49-F238E27FC236}">
                <a16:creationId xmlns:a16="http://schemas.microsoft.com/office/drawing/2014/main" id="{7A2D70E3-D922-4267-B5FC-5CC131A7F934}"/>
              </a:ext>
            </a:extLst>
          </p:cNvPr>
          <p:cNvGrpSpPr/>
          <p:nvPr/>
        </p:nvGrpSpPr>
        <p:grpSpPr>
          <a:xfrm>
            <a:off x="237308" y="3576613"/>
            <a:ext cx="2590482" cy="377926"/>
            <a:chOff x="-2209453" y="2936043"/>
            <a:chExt cx="4304583" cy="760724"/>
          </a:xfrm>
        </p:grpSpPr>
        <p:sp>
          <p:nvSpPr>
            <p:cNvPr id="37" name="Rectangle 36">
              <a:extLst>
                <a:ext uri="{FF2B5EF4-FFF2-40B4-BE49-F238E27FC236}">
                  <a16:creationId xmlns:a16="http://schemas.microsoft.com/office/drawing/2014/main" id="{41D2AE0D-214D-46CE-817B-185B9F9A7384}"/>
                </a:ext>
              </a:extLst>
            </p:cNvPr>
            <p:cNvSpPr/>
            <p:nvPr/>
          </p:nvSpPr>
          <p:spPr>
            <a:xfrm>
              <a:off x="-2209453" y="2943606"/>
              <a:ext cx="4304583" cy="7531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2ECFD301-6866-4B04-940A-FA3B37180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763" y="3279477"/>
              <a:ext cx="4190260" cy="348389"/>
            </a:xfrm>
            <a:prstGeom prst="rect">
              <a:avLst/>
            </a:prstGeom>
          </p:spPr>
        </p:pic>
        <p:pic>
          <p:nvPicPr>
            <p:cNvPr id="39" name="Picture 38">
              <a:extLst>
                <a:ext uri="{FF2B5EF4-FFF2-40B4-BE49-F238E27FC236}">
                  <a16:creationId xmlns:a16="http://schemas.microsoft.com/office/drawing/2014/main" id="{FA674E7D-5209-47C7-8177-492A1675D05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209453" y="2936043"/>
              <a:ext cx="1410463" cy="318927"/>
            </a:xfrm>
            <a:prstGeom prst="rect">
              <a:avLst/>
            </a:prstGeom>
          </p:spPr>
        </p:pic>
      </p:grpSp>
      <p:grpSp>
        <p:nvGrpSpPr>
          <p:cNvPr id="41" name="Group 40">
            <a:extLst>
              <a:ext uri="{FF2B5EF4-FFF2-40B4-BE49-F238E27FC236}">
                <a16:creationId xmlns:a16="http://schemas.microsoft.com/office/drawing/2014/main" id="{DE63CE6C-0987-423B-BA37-C2E88A85C051}"/>
              </a:ext>
            </a:extLst>
          </p:cNvPr>
          <p:cNvGrpSpPr/>
          <p:nvPr/>
        </p:nvGrpSpPr>
        <p:grpSpPr>
          <a:xfrm>
            <a:off x="237307" y="4014674"/>
            <a:ext cx="2590483" cy="379900"/>
            <a:chOff x="-2774002" y="2838553"/>
            <a:chExt cx="4398264" cy="543040"/>
          </a:xfrm>
        </p:grpSpPr>
        <p:sp>
          <p:nvSpPr>
            <p:cNvPr id="42" name="Rectangle 41">
              <a:extLst>
                <a:ext uri="{FF2B5EF4-FFF2-40B4-BE49-F238E27FC236}">
                  <a16:creationId xmlns:a16="http://schemas.microsoft.com/office/drawing/2014/main" id="{2E7B3FAD-72CD-4D94-8DB9-14D2138D5844}"/>
                </a:ext>
              </a:extLst>
            </p:cNvPr>
            <p:cNvSpPr/>
            <p:nvPr/>
          </p:nvSpPr>
          <p:spPr>
            <a:xfrm>
              <a:off x="-2774002" y="2838553"/>
              <a:ext cx="4398264" cy="5430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F9D6B-E5B6-45F7-8333-6BD0F473CBF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747027" y="3101885"/>
              <a:ext cx="4302194" cy="273598"/>
            </a:xfrm>
            <a:prstGeom prst="rect">
              <a:avLst/>
            </a:prstGeom>
          </p:spPr>
        </p:pic>
        <p:pic>
          <p:nvPicPr>
            <p:cNvPr id="44" name="Picture 43">
              <a:extLst>
                <a:ext uri="{FF2B5EF4-FFF2-40B4-BE49-F238E27FC236}">
                  <a16:creationId xmlns:a16="http://schemas.microsoft.com/office/drawing/2014/main" id="{3ADC4DE3-2814-45D9-9DE5-79C406AB520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743557" y="2862749"/>
              <a:ext cx="1216509" cy="255511"/>
            </a:xfrm>
            <a:prstGeom prst="rect">
              <a:avLst/>
            </a:prstGeom>
          </p:spPr>
        </p:pic>
      </p:grpSp>
      <p:pic>
        <p:nvPicPr>
          <p:cNvPr id="45" name="Picture 44">
            <a:extLst>
              <a:ext uri="{FF2B5EF4-FFF2-40B4-BE49-F238E27FC236}">
                <a16:creationId xmlns:a16="http://schemas.microsoft.com/office/drawing/2014/main" id="{B0094FF1-F55B-4181-BAFE-314A4E88689B}"/>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75291" y="3041807"/>
            <a:ext cx="2437484" cy="466048"/>
          </a:xfrm>
          <a:prstGeom prst="rect">
            <a:avLst/>
          </a:prstGeom>
          <a:ln>
            <a:solidFill>
              <a:schemeClr val="tx1"/>
            </a:solidFill>
          </a:ln>
        </p:spPr>
      </p:pic>
      <p:pic>
        <p:nvPicPr>
          <p:cNvPr id="46" name="Picture 45">
            <a:extLst>
              <a:ext uri="{FF2B5EF4-FFF2-40B4-BE49-F238E27FC236}">
                <a16:creationId xmlns:a16="http://schemas.microsoft.com/office/drawing/2014/main" id="{6BFB49C3-8E62-40BC-9251-AA596C6A9D31}"/>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2908156" y="2786801"/>
            <a:ext cx="3155765" cy="347516"/>
          </a:xfrm>
          <a:prstGeom prst="rect">
            <a:avLst/>
          </a:prstGeom>
          <a:ln>
            <a:solidFill>
              <a:schemeClr val="tx1"/>
            </a:solidFill>
          </a:ln>
        </p:spPr>
      </p:pic>
      <p:pic>
        <p:nvPicPr>
          <p:cNvPr id="47" name="Picture 46">
            <a:extLst>
              <a:ext uri="{FF2B5EF4-FFF2-40B4-BE49-F238E27FC236}">
                <a16:creationId xmlns:a16="http://schemas.microsoft.com/office/drawing/2014/main" id="{3F877AD0-9169-49D5-B560-5BB6472B5AA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2940978" y="2444546"/>
            <a:ext cx="3122943" cy="266983"/>
          </a:xfrm>
          <a:prstGeom prst="rect">
            <a:avLst/>
          </a:prstGeom>
          <a:ln>
            <a:solidFill>
              <a:schemeClr val="tx1"/>
            </a:solidFill>
          </a:ln>
        </p:spPr>
      </p:pic>
      <p:sp>
        <p:nvSpPr>
          <p:cNvPr id="48" name="TextBox 47">
            <a:extLst>
              <a:ext uri="{FF2B5EF4-FFF2-40B4-BE49-F238E27FC236}">
                <a16:creationId xmlns:a16="http://schemas.microsoft.com/office/drawing/2014/main" id="{21B76912-1C73-4EBB-953A-564C43BB2D01}"/>
              </a:ext>
            </a:extLst>
          </p:cNvPr>
          <p:cNvSpPr txBox="1"/>
          <p:nvPr/>
        </p:nvSpPr>
        <p:spPr>
          <a:xfrm>
            <a:off x="2989922" y="2146997"/>
            <a:ext cx="3045424"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Race Relations</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49" name="Group 48">
            <a:extLst>
              <a:ext uri="{FF2B5EF4-FFF2-40B4-BE49-F238E27FC236}">
                <a16:creationId xmlns:a16="http://schemas.microsoft.com/office/drawing/2014/main" id="{8178EEEF-7ACD-4824-BDB5-D4CF3AE3B37A}"/>
              </a:ext>
            </a:extLst>
          </p:cNvPr>
          <p:cNvGrpSpPr/>
          <p:nvPr/>
        </p:nvGrpSpPr>
        <p:grpSpPr>
          <a:xfrm>
            <a:off x="3112289" y="3527714"/>
            <a:ext cx="2841138" cy="625864"/>
            <a:chOff x="-2047993" y="1986383"/>
            <a:chExt cx="4619216" cy="1168105"/>
          </a:xfrm>
        </p:grpSpPr>
        <p:sp>
          <p:nvSpPr>
            <p:cNvPr id="50" name="Rectangle 49">
              <a:extLst>
                <a:ext uri="{FF2B5EF4-FFF2-40B4-BE49-F238E27FC236}">
                  <a16:creationId xmlns:a16="http://schemas.microsoft.com/office/drawing/2014/main" id="{D836A71E-FF06-498D-AD24-316DE8CB5FE7}"/>
                </a:ext>
              </a:extLst>
            </p:cNvPr>
            <p:cNvSpPr/>
            <p:nvPr/>
          </p:nvSpPr>
          <p:spPr>
            <a:xfrm>
              <a:off x="-2047993" y="1986383"/>
              <a:ext cx="4619216" cy="116810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D9930F2-7348-4F60-A859-E61F3FC7BFF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968095" y="2421832"/>
              <a:ext cx="4453487" cy="676321"/>
            </a:xfrm>
            <a:prstGeom prst="rect">
              <a:avLst/>
            </a:prstGeom>
          </p:spPr>
        </p:pic>
        <p:pic>
          <p:nvPicPr>
            <p:cNvPr id="52" name="Picture 51">
              <a:extLst>
                <a:ext uri="{FF2B5EF4-FFF2-40B4-BE49-F238E27FC236}">
                  <a16:creationId xmlns:a16="http://schemas.microsoft.com/office/drawing/2014/main" id="{FA34D9BC-6456-4854-B2CE-B9266E98F1BF}"/>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1968094" y="2052397"/>
              <a:ext cx="2047993" cy="369435"/>
            </a:xfrm>
            <a:prstGeom prst="rect">
              <a:avLst/>
            </a:prstGeom>
            <a:ln>
              <a:solidFill>
                <a:schemeClr val="tx1"/>
              </a:solidFill>
            </a:ln>
          </p:spPr>
        </p:pic>
      </p:grpSp>
      <p:pic>
        <p:nvPicPr>
          <p:cNvPr id="53" name="Picture 52">
            <a:extLst>
              <a:ext uri="{FF2B5EF4-FFF2-40B4-BE49-F238E27FC236}">
                <a16:creationId xmlns:a16="http://schemas.microsoft.com/office/drawing/2014/main" id="{16260A98-9D9B-4017-96F6-96A55AC85789}"/>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3090733" y="4702848"/>
            <a:ext cx="3042611" cy="293142"/>
          </a:xfrm>
          <a:prstGeom prst="rect">
            <a:avLst/>
          </a:prstGeom>
          <a:ln>
            <a:solidFill>
              <a:schemeClr val="tx1"/>
            </a:solidFill>
          </a:ln>
        </p:spPr>
      </p:pic>
      <p:grpSp>
        <p:nvGrpSpPr>
          <p:cNvPr id="54" name="Group 53">
            <a:extLst>
              <a:ext uri="{FF2B5EF4-FFF2-40B4-BE49-F238E27FC236}">
                <a16:creationId xmlns:a16="http://schemas.microsoft.com/office/drawing/2014/main" id="{A25340A3-0DAE-418D-BDC6-D620B4F1B596}"/>
              </a:ext>
            </a:extLst>
          </p:cNvPr>
          <p:cNvGrpSpPr/>
          <p:nvPr/>
        </p:nvGrpSpPr>
        <p:grpSpPr>
          <a:xfrm>
            <a:off x="3031120" y="4202968"/>
            <a:ext cx="3136825" cy="423206"/>
            <a:chOff x="-2345450" y="2224212"/>
            <a:chExt cx="3650466" cy="558472"/>
          </a:xfrm>
        </p:grpSpPr>
        <p:sp>
          <p:nvSpPr>
            <p:cNvPr id="55" name="Rectangle 54">
              <a:extLst>
                <a:ext uri="{FF2B5EF4-FFF2-40B4-BE49-F238E27FC236}">
                  <a16:creationId xmlns:a16="http://schemas.microsoft.com/office/drawing/2014/main" id="{E5A168DF-A848-4D46-8FCC-DCBAEFFC0CB8}"/>
                </a:ext>
              </a:extLst>
            </p:cNvPr>
            <p:cNvSpPr/>
            <p:nvPr/>
          </p:nvSpPr>
          <p:spPr>
            <a:xfrm>
              <a:off x="-2345450" y="2224212"/>
              <a:ext cx="3650466" cy="55847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DA4C34DF-D7E6-4EB9-BB53-546A1464C5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4741" y="2562256"/>
              <a:ext cx="3588023" cy="175320"/>
            </a:xfrm>
            <a:prstGeom prst="rect">
              <a:avLst/>
            </a:prstGeom>
            <a:ln>
              <a:noFill/>
            </a:ln>
          </p:spPr>
        </p:pic>
        <p:pic>
          <p:nvPicPr>
            <p:cNvPr id="57" name="Picture 56">
              <a:extLst>
                <a:ext uri="{FF2B5EF4-FFF2-40B4-BE49-F238E27FC236}">
                  <a16:creationId xmlns:a16="http://schemas.microsoft.com/office/drawing/2014/main" id="{B59BBBD2-709B-4062-A87C-B7F1BFFF1C05}"/>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2334741" y="2233616"/>
              <a:ext cx="1676313" cy="281604"/>
            </a:xfrm>
            <a:prstGeom prst="rect">
              <a:avLst/>
            </a:prstGeom>
            <a:ln>
              <a:solidFill>
                <a:schemeClr val="tx1"/>
              </a:solidFill>
            </a:ln>
          </p:spPr>
        </p:pic>
      </p:grpSp>
      <p:sp>
        <p:nvSpPr>
          <p:cNvPr id="59" name="TextBox 58">
            <a:extLst>
              <a:ext uri="{FF2B5EF4-FFF2-40B4-BE49-F238E27FC236}">
                <a16:creationId xmlns:a16="http://schemas.microsoft.com/office/drawing/2014/main" id="{DE605F2E-4590-4FDE-90DC-D0FC36B3E23E}"/>
              </a:ext>
            </a:extLst>
          </p:cNvPr>
          <p:cNvSpPr txBox="1"/>
          <p:nvPr/>
        </p:nvSpPr>
        <p:spPr>
          <a:xfrm>
            <a:off x="2973291" y="3233631"/>
            <a:ext cx="3212862"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Child Abuse</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0" name="TextBox 59">
            <a:extLst>
              <a:ext uri="{FF2B5EF4-FFF2-40B4-BE49-F238E27FC236}">
                <a16:creationId xmlns:a16="http://schemas.microsoft.com/office/drawing/2014/main" id="{845F479C-E3C4-425C-A74F-E24052C10986}"/>
              </a:ext>
            </a:extLst>
          </p:cNvPr>
          <p:cNvSpPr txBox="1"/>
          <p:nvPr/>
        </p:nvSpPr>
        <p:spPr>
          <a:xfrm>
            <a:off x="3229670" y="5112064"/>
            <a:ext cx="2632865"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Homelessness</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61" name="Picture 60">
            <a:extLst>
              <a:ext uri="{FF2B5EF4-FFF2-40B4-BE49-F238E27FC236}">
                <a16:creationId xmlns:a16="http://schemas.microsoft.com/office/drawing/2014/main" id="{BD545E42-09C4-457F-A175-55F18A503B1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6186153" y="5437262"/>
            <a:ext cx="2716278" cy="318046"/>
          </a:xfrm>
          <a:prstGeom prst="rect">
            <a:avLst/>
          </a:prstGeom>
          <a:ln>
            <a:solidFill>
              <a:schemeClr val="tx1"/>
            </a:solidFill>
          </a:ln>
        </p:spPr>
      </p:pic>
      <p:pic>
        <p:nvPicPr>
          <p:cNvPr id="62" name="Picture 61">
            <a:extLst>
              <a:ext uri="{FF2B5EF4-FFF2-40B4-BE49-F238E27FC236}">
                <a16:creationId xmlns:a16="http://schemas.microsoft.com/office/drawing/2014/main" id="{D89D9FE9-7EFD-4684-A3F6-28ECF696EEF4}"/>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3229670" y="5425856"/>
            <a:ext cx="2632865" cy="410094"/>
          </a:xfrm>
          <a:prstGeom prst="rect">
            <a:avLst/>
          </a:prstGeom>
          <a:ln>
            <a:solidFill>
              <a:schemeClr val="tx1"/>
            </a:solidFill>
          </a:ln>
        </p:spPr>
      </p:pic>
      <p:sp>
        <p:nvSpPr>
          <p:cNvPr id="63" name="TextBox 62">
            <a:extLst>
              <a:ext uri="{FF2B5EF4-FFF2-40B4-BE49-F238E27FC236}">
                <a16:creationId xmlns:a16="http://schemas.microsoft.com/office/drawing/2014/main" id="{9B56CC6B-BD41-43DE-ACCE-0C2576E9514F}"/>
              </a:ext>
            </a:extLst>
          </p:cNvPr>
          <p:cNvSpPr txBox="1"/>
          <p:nvPr/>
        </p:nvSpPr>
        <p:spPr>
          <a:xfrm>
            <a:off x="6146786" y="5134731"/>
            <a:ext cx="2739734"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0" u="sng" dirty="0">
                <a:solidFill>
                  <a:prstClr val="black"/>
                </a:solidFill>
                <a:latin typeface="Trebuchet MS"/>
              </a:rPr>
              <a:t>Health</a:t>
            </a:r>
            <a:r>
              <a:rPr lang="en-US" sz="1100" u="sng" dirty="0">
                <a:solidFill>
                  <a:prstClr val="black"/>
                </a:solidFill>
                <a:latin typeface="Trebuchet MS"/>
              </a:rPr>
              <a:t>care Reform</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64" name="Group 63">
            <a:extLst>
              <a:ext uri="{FF2B5EF4-FFF2-40B4-BE49-F238E27FC236}">
                <a16:creationId xmlns:a16="http://schemas.microsoft.com/office/drawing/2014/main" id="{414D17E8-2CE6-4C2E-9115-CBEB615EA149}"/>
              </a:ext>
            </a:extLst>
          </p:cNvPr>
          <p:cNvGrpSpPr/>
          <p:nvPr/>
        </p:nvGrpSpPr>
        <p:grpSpPr>
          <a:xfrm>
            <a:off x="6395524" y="2476709"/>
            <a:ext cx="2490996" cy="890396"/>
            <a:chOff x="-2143301" y="2835781"/>
            <a:chExt cx="3781298" cy="1335573"/>
          </a:xfrm>
        </p:grpSpPr>
        <p:sp>
          <p:nvSpPr>
            <p:cNvPr id="65" name="Rectangle 64">
              <a:extLst>
                <a:ext uri="{FF2B5EF4-FFF2-40B4-BE49-F238E27FC236}">
                  <a16:creationId xmlns:a16="http://schemas.microsoft.com/office/drawing/2014/main" id="{5145C989-A29A-4B7C-8B6E-ED93E539D3CC}"/>
                </a:ext>
              </a:extLst>
            </p:cNvPr>
            <p:cNvSpPr/>
            <p:nvPr/>
          </p:nvSpPr>
          <p:spPr>
            <a:xfrm>
              <a:off x="-2143301" y="2835781"/>
              <a:ext cx="3781298" cy="133557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F1C62599-C3FC-40D8-BC59-B72394BA8AB7}"/>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06282" y="3510318"/>
              <a:ext cx="1059198" cy="576204"/>
            </a:xfrm>
            <a:prstGeom prst="rect">
              <a:avLst/>
            </a:prstGeom>
          </p:spPr>
        </p:pic>
        <p:pic>
          <p:nvPicPr>
            <p:cNvPr id="67" name="Picture 66">
              <a:extLst>
                <a:ext uri="{FF2B5EF4-FFF2-40B4-BE49-F238E27FC236}">
                  <a16:creationId xmlns:a16="http://schemas.microsoft.com/office/drawing/2014/main" id="{DD964A02-8FF9-4A6C-A51D-791354277029}"/>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a:stretch/>
          </p:blipFill>
          <p:spPr>
            <a:xfrm>
              <a:off x="-2087093" y="3199200"/>
              <a:ext cx="3644512" cy="884059"/>
            </a:xfrm>
            <a:prstGeom prst="rect">
              <a:avLst/>
            </a:prstGeom>
          </p:spPr>
        </p:pic>
        <p:pic>
          <p:nvPicPr>
            <p:cNvPr id="68" name="Picture 67">
              <a:extLst>
                <a:ext uri="{FF2B5EF4-FFF2-40B4-BE49-F238E27FC236}">
                  <a16:creationId xmlns:a16="http://schemas.microsoft.com/office/drawing/2014/main" id="{F6FDA62F-ABCD-4B1F-A02E-E49C21236EDC}"/>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2094559" y="2876347"/>
              <a:ext cx="997897" cy="319098"/>
            </a:xfrm>
            <a:prstGeom prst="rect">
              <a:avLst/>
            </a:prstGeom>
          </p:spPr>
        </p:pic>
      </p:grpSp>
      <p:grpSp>
        <p:nvGrpSpPr>
          <p:cNvPr id="69" name="Group 68">
            <a:extLst>
              <a:ext uri="{FF2B5EF4-FFF2-40B4-BE49-F238E27FC236}">
                <a16:creationId xmlns:a16="http://schemas.microsoft.com/office/drawing/2014/main" id="{B0D4A7E4-06E4-47D1-89CD-C1D51CDD6D07}"/>
              </a:ext>
            </a:extLst>
          </p:cNvPr>
          <p:cNvGrpSpPr/>
          <p:nvPr/>
        </p:nvGrpSpPr>
        <p:grpSpPr>
          <a:xfrm>
            <a:off x="6377188" y="3452358"/>
            <a:ext cx="2542313" cy="625864"/>
            <a:chOff x="-1616569" y="3175057"/>
            <a:chExt cx="3258519" cy="753161"/>
          </a:xfrm>
        </p:grpSpPr>
        <p:sp>
          <p:nvSpPr>
            <p:cNvPr id="70" name="Rectangle 69">
              <a:extLst>
                <a:ext uri="{FF2B5EF4-FFF2-40B4-BE49-F238E27FC236}">
                  <a16:creationId xmlns:a16="http://schemas.microsoft.com/office/drawing/2014/main" id="{5486577A-1065-46F0-B65D-E09E8C26DC13}"/>
                </a:ext>
              </a:extLst>
            </p:cNvPr>
            <p:cNvSpPr/>
            <p:nvPr/>
          </p:nvSpPr>
          <p:spPr>
            <a:xfrm>
              <a:off x="-1616569" y="3175057"/>
              <a:ext cx="3258519" cy="7531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6E691F5C-CB83-49C0-B313-104DA134670F}"/>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1526960" y="3402172"/>
              <a:ext cx="3135531" cy="506884"/>
            </a:xfrm>
            <a:prstGeom prst="rect">
              <a:avLst/>
            </a:prstGeom>
          </p:spPr>
        </p:pic>
        <p:pic>
          <p:nvPicPr>
            <p:cNvPr id="72" name="Picture 71">
              <a:extLst>
                <a:ext uri="{FF2B5EF4-FFF2-40B4-BE49-F238E27FC236}">
                  <a16:creationId xmlns:a16="http://schemas.microsoft.com/office/drawing/2014/main" id="{A823111E-FA67-45FE-97D2-BE2B008AD0A2}"/>
                </a:ext>
              </a:extLst>
            </p:cNvPr>
            <p:cNvPicPr>
              <a:picLocks noChangeAspect="1"/>
            </p:cNvPicPr>
            <p:nvPr/>
          </p:nvPicPr>
          <p:blipFill rotWithShape="1">
            <a:blip r:embed="rId23" cstate="screen">
              <a:extLst>
                <a:ext uri="{28A0092B-C50C-407E-A947-70E740481C1C}">
                  <a14:useLocalDpi xmlns:a14="http://schemas.microsoft.com/office/drawing/2010/main" val="0"/>
                </a:ext>
              </a:extLst>
            </a:blip>
            <a:srcRect/>
            <a:stretch/>
          </p:blipFill>
          <p:spPr>
            <a:xfrm>
              <a:off x="-1616569" y="3185336"/>
              <a:ext cx="1429962" cy="190202"/>
            </a:xfrm>
            <a:prstGeom prst="rect">
              <a:avLst/>
            </a:prstGeom>
          </p:spPr>
        </p:pic>
      </p:grpSp>
      <p:sp>
        <p:nvSpPr>
          <p:cNvPr id="73" name="TextBox 72">
            <a:extLst>
              <a:ext uri="{FF2B5EF4-FFF2-40B4-BE49-F238E27FC236}">
                <a16:creationId xmlns:a16="http://schemas.microsoft.com/office/drawing/2014/main" id="{BF92BBD3-A431-4D8A-B23A-D8E6ADC3D26B}"/>
              </a:ext>
            </a:extLst>
          </p:cNvPr>
          <p:cNvSpPr txBox="1"/>
          <p:nvPr/>
        </p:nvSpPr>
        <p:spPr>
          <a:xfrm>
            <a:off x="6395523" y="2137471"/>
            <a:ext cx="2513205"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LGBT Community</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4" name="TextBox 73">
            <a:extLst>
              <a:ext uri="{FF2B5EF4-FFF2-40B4-BE49-F238E27FC236}">
                <a16:creationId xmlns:a16="http://schemas.microsoft.com/office/drawing/2014/main" id="{2D180E88-30A8-427B-97AA-9E87B6FDB8DC}"/>
              </a:ext>
            </a:extLst>
          </p:cNvPr>
          <p:cNvSpPr txBox="1"/>
          <p:nvPr/>
        </p:nvSpPr>
        <p:spPr>
          <a:xfrm>
            <a:off x="6252137" y="4160570"/>
            <a:ext cx="2513205"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0" u="sng" dirty="0">
                <a:solidFill>
                  <a:prstClr val="black"/>
                </a:solidFill>
                <a:latin typeface="Trebuchet MS"/>
              </a:rPr>
              <a:t>Climate Change</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75" name="Picture 74">
            <a:extLst>
              <a:ext uri="{FF2B5EF4-FFF2-40B4-BE49-F238E27FC236}">
                <a16:creationId xmlns:a16="http://schemas.microsoft.com/office/drawing/2014/main" id="{EA793FC4-3529-439C-AE74-E42CED9001E6}"/>
              </a:ext>
            </a:extLst>
          </p:cNvPr>
          <p:cNvPicPr>
            <a:picLocks noChangeAspect="1"/>
          </p:cNvPicPr>
          <p:nvPr/>
        </p:nvPicPr>
        <p:blipFill rotWithShape="1">
          <a:blip r:embed="rId24" cstate="screen">
            <a:extLst>
              <a:ext uri="{28A0092B-C50C-407E-A947-70E740481C1C}">
                <a14:useLocalDpi xmlns:a14="http://schemas.microsoft.com/office/drawing/2010/main" val="0"/>
              </a:ext>
            </a:extLst>
          </a:blip>
          <a:srcRect/>
          <a:stretch/>
        </p:blipFill>
        <p:spPr>
          <a:xfrm>
            <a:off x="6389225" y="4493903"/>
            <a:ext cx="2513206" cy="444937"/>
          </a:xfrm>
          <a:prstGeom prst="rect">
            <a:avLst/>
          </a:prstGeom>
          <a:ln>
            <a:solidFill>
              <a:schemeClr val="tx1"/>
            </a:solidFill>
          </a:ln>
        </p:spPr>
      </p:pic>
      <p:sp>
        <p:nvSpPr>
          <p:cNvPr id="76" name="Text Placeholder 4">
            <a:extLst>
              <a:ext uri="{FF2B5EF4-FFF2-40B4-BE49-F238E27FC236}">
                <a16:creationId xmlns:a16="http://schemas.microsoft.com/office/drawing/2014/main" id="{2E2D001B-972E-4238-AB77-49BACC484C9A}"/>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77" name="TextBox 76">
            <a:extLst>
              <a:ext uri="{FF2B5EF4-FFF2-40B4-BE49-F238E27FC236}">
                <a16:creationId xmlns:a16="http://schemas.microsoft.com/office/drawing/2014/main" id="{1DD08275-2466-47E0-B44E-1600A4222900}"/>
              </a:ext>
            </a:extLst>
          </p:cNvPr>
          <p:cNvSpPr txBox="1"/>
          <p:nvPr/>
        </p:nvSpPr>
        <p:spPr>
          <a:xfrm>
            <a:off x="237307" y="4515473"/>
            <a:ext cx="2735984"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Sexual Harassment</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6691D874-3950-4ED2-B3A8-BD0A5464634E}"/>
              </a:ext>
            </a:extLst>
          </p:cNvPr>
          <p:cNvGrpSpPr/>
          <p:nvPr/>
        </p:nvGrpSpPr>
        <p:grpSpPr>
          <a:xfrm>
            <a:off x="243022" y="4774889"/>
            <a:ext cx="2638868" cy="474333"/>
            <a:chOff x="-2724690" y="1853041"/>
            <a:chExt cx="5146155" cy="905882"/>
          </a:xfrm>
        </p:grpSpPr>
        <p:sp>
          <p:nvSpPr>
            <p:cNvPr id="3" name="Rectangle 2">
              <a:extLst>
                <a:ext uri="{FF2B5EF4-FFF2-40B4-BE49-F238E27FC236}">
                  <a16:creationId xmlns:a16="http://schemas.microsoft.com/office/drawing/2014/main" id="{40DE5BEB-9EA4-40B6-8A6E-EC49EB40A04F}"/>
                </a:ext>
              </a:extLst>
            </p:cNvPr>
            <p:cNvSpPr/>
            <p:nvPr/>
          </p:nvSpPr>
          <p:spPr>
            <a:xfrm>
              <a:off x="-2724690" y="1853041"/>
              <a:ext cx="5146155" cy="9058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80F743-EAD9-4461-A8A4-99B9956CCE9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2638426" y="2193075"/>
              <a:ext cx="4901095" cy="523414"/>
            </a:xfrm>
            <a:prstGeom prst="rect">
              <a:avLst/>
            </a:prstGeom>
          </p:spPr>
        </p:pic>
        <p:pic>
          <p:nvPicPr>
            <p:cNvPr id="78" name="Picture 77">
              <a:extLst>
                <a:ext uri="{FF2B5EF4-FFF2-40B4-BE49-F238E27FC236}">
                  <a16:creationId xmlns:a16="http://schemas.microsoft.com/office/drawing/2014/main" id="{900D09DA-CCD5-4FE8-ABF7-D1199D6FC82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2724690" y="1868962"/>
              <a:ext cx="1323975" cy="315251"/>
            </a:xfrm>
            <a:prstGeom prst="rect">
              <a:avLst/>
            </a:prstGeom>
          </p:spPr>
        </p:pic>
      </p:grpSp>
      <p:sp>
        <p:nvSpPr>
          <p:cNvPr id="79" name="TextBox 78">
            <a:extLst>
              <a:ext uri="{FF2B5EF4-FFF2-40B4-BE49-F238E27FC236}">
                <a16:creationId xmlns:a16="http://schemas.microsoft.com/office/drawing/2014/main" id="{907DDA51-AC99-4F1C-9592-8D2025E8228D}"/>
              </a:ext>
            </a:extLst>
          </p:cNvPr>
          <p:cNvSpPr txBox="1"/>
          <p:nvPr/>
        </p:nvSpPr>
        <p:spPr>
          <a:xfrm>
            <a:off x="353604" y="2146844"/>
            <a:ext cx="2319738" cy="261610"/>
          </a:xfrm>
          <a:prstGeom prst="rect">
            <a:avLst/>
          </a:prstGeom>
          <a:noFill/>
        </p:spPr>
        <p:txBody>
          <a:bodyPr wrap="square" rtlCol="0">
            <a:spAutoFit/>
          </a:bodyPr>
          <a:lstStyle>
            <a:defPPr>
              <a:defRPr lang="en-US"/>
            </a:defPPr>
            <a:lvl1pPr algn="ctr">
              <a:defRPr sz="85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sng" strike="noStrike" kern="1200" cap="none" spc="0" normalizeH="0" baseline="0" noProof="0" dirty="0">
                <a:ln>
                  <a:noFill/>
                </a:ln>
                <a:solidFill>
                  <a:prstClr val="black"/>
                </a:solidFill>
                <a:effectLst/>
                <a:uLnTx/>
                <a:uFillTx/>
                <a:latin typeface="Trebuchet MS"/>
                <a:ea typeface="+mn-ea"/>
                <a:cs typeface="+mn-cs"/>
              </a:rPr>
              <a:t>Animal Welfare</a:t>
            </a:r>
            <a:endParaRPr kumimoji="0" lang="en-US" sz="1100" i="0" u="none" strike="noStrike" kern="1200" cap="none" spc="0" normalizeH="0" baseline="0" noProof="0" dirty="0">
              <a:ln>
                <a:noFill/>
              </a:ln>
              <a:solidFill>
                <a:prstClr val="black"/>
              </a:solidFill>
              <a:effectLst/>
              <a:uLnTx/>
              <a:uFillTx/>
              <a:latin typeface="Trebuchet MS"/>
              <a:ea typeface="+mn-ea"/>
              <a:cs typeface="+mn-cs"/>
            </a:endParaRPr>
          </a:p>
        </p:txBody>
      </p:sp>
      <p:grpSp>
        <p:nvGrpSpPr>
          <p:cNvPr id="7" name="Group 6">
            <a:extLst>
              <a:ext uri="{FF2B5EF4-FFF2-40B4-BE49-F238E27FC236}">
                <a16:creationId xmlns:a16="http://schemas.microsoft.com/office/drawing/2014/main" id="{300B327F-E871-4575-BCF0-C6E31FC64D8C}"/>
              </a:ext>
            </a:extLst>
          </p:cNvPr>
          <p:cNvGrpSpPr/>
          <p:nvPr/>
        </p:nvGrpSpPr>
        <p:grpSpPr>
          <a:xfrm>
            <a:off x="250188" y="5330743"/>
            <a:ext cx="2655864" cy="474333"/>
            <a:chOff x="-2712386" y="2057189"/>
            <a:chExt cx="3642481" cy="654340"/>
          </a:xfrm>
        </p:grpSpPr>
        <p:sp>
          <p:nvSpPr>
            <p:cNvPr id="6" name="Rectangle 5">
              <a:extLst>
                <a:ext uri="{FF2B5EF4-FFF2-40B4-BE49-F238E27FC236}">
                  <a16:creationId xmlns:a16="http://schemas.microsoft.com/office/drawing/2014/main" id="{0F24EC06-09F3-47D1-9FD6-776BC84C10B4}"/>
                </a:ext>
              </a:extLst>
            </p:cNvPr>
            <p:cNvSpPr/>
            <p:nvPr/>
          </p:nvSpPr>
          <p:spPr>
            <a:xfrm>
              <a:off x="-2712386" y="2057189"/>
              <a:ext cx="3642481" cy="6543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13EC8B-9CC0-410D-8040-1A7ACD85B2D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2712386" y="2057189"/>
              <a:ext cx="1047750" cy="190127"/>
            </a:xfrm>
            <a:prstGeom prst="rect">
              <a:avLst/>
            </a:prstGeom>
          </p:spPr>
        </p:pic>
        <p:pic>
          <p:nvPicPr>
            <p:cNvPr id="80" name="Picture 79">
              <a:extLst>
                <a:ext uri="{FF2B5EF4-FFF2-40B4-BE49-F238E27FC236}">
                  <a16:creationId xmlns:a16="http://schemas.microsoft.com/office/drawing/2014/main" id="{ABFCFCE3-B86C-42F1-8D9F-A3086F4FBCB5}"/>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2638426" y="2247316"/>
              <a:ext cx="3536015" cy="443965"/>
            </a:xfrm>
            <a:prstGeom prst="rect">
              <a:avLst/>
            </a:prstGeom>
          </p:spPr>
        </p:pic>
      </p:grpSp>
    </p:spTree>
    <p:extLst>
      <p:ext uri="{BB962C8B-B14F-4D97-AF65-F5344CB8AC3E}">
        <p14:creationId xmlns:p14="http://schemas.microsoft.com/office/powerpoint/2010/main" val="2992918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5C803-44B3-4D1E-9325-285F21D4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152" y="4348691"/>
            <a:ext cx="1163245" cy="1532419"/>
          </a:xfrm>
          <a:prstGeom prst="rect">
            <a:avLst/>
          </a:prstGeom>
          <a:ln>
            <a:solidFill>
              <a:schemeClr val="tx1"/>
            </a:solidFill>
          </a:ln>
        </p:spPr>
      </p:pic>
      <p:pic>
        <p:nvPicPr>
          <p:cNvPr id="73" name="Picture 72">
            <a:extLst>
              <a:ext uri="{FF2B5EF4-FFF2-40B4-BE49-F238E27FC236}">
                <a16:creationId xmlns:a16="http://schemas.microsoft.com/office/drawing/2014/main" id="{7733246B-394E-4EBA-846B-183EF2220D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13829" y="1998671"/>
            <a:ext cx="1148809" cy="1532420"/>
          </a:xfrm>
          <a:prstGeom prst="rect">
            <a:avLst/>
          </a:prstGeom>
          <a:ln>
            <a:solidFill>
              <a:schemeClr val="tx1"/>
            </a:solidFill>
          </a:ln>
        </p:spPr>
      </p:pic>
      <p:pic>
        <p:nvPicPr>
          <p:cNvPr id="70" name="Picture 69">
            <a:extLst>
              <a:ext uri="{FF2B5EF4-FFF2-40B4-BE49-F238E27FC236}">
                <a16:creationId xmlns:a16="http://schemas.microsoft.com/office/drawing/2014/main" id="{2170E870-6A45-4D95-8A71-FF55C449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668" y="4348691"/>
            <a:ext cx="1174124" cy="1525759"/>
          </a:xfrm>
          <a:prstGeom prst="rect">
            <a:avLst/>
          </a:prstGeom>
          <a:ln>
            <a:solidFill>
              <a:schemeClr val="tx1"/>
            </a:solidFill>
          </a:ln>
        </p:spPr>
      </p:pic>
      <p:pic>
        <p:nvPicPr>
          <p:cNvPr id="69" name="Picture 68">
            <a:extLst>
              <a:ext uri="{FF2B5EF4-FFF2-40B4-BE49-F238E27FC236}">
                <a16:creationId xmlns:a16="http://schemas.microsoft.com/office/drawing/2014/main" id="{F20E2F6E-90CC-4147-BB30-F7099770E05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3283" y="4342031"/>
            <a:ext cx="1148811" cy="1532419"/>
          </a:xfrm>
          <a:prstGeom prst="rect">
            <a:avLst/>
          </a:prstGeom>
          <a:ln>
            <a:solidFill>
              <a:schemeClr val="tx1"/>
            </a:solidFill>
          </a:ln>
        </p:spPr>
      </p:pic>
      <p:pic>
        <p:nvPicPr>
          <p:cNvPr id="65" name="Picture 64">
            <a:extLst>
              <a:ext uri="{FF2B5EF4-FFF2-40B4-BE49-F238E27FC236}">
                <a16:creationId xmlns:a16="http://schemas.microsoft.com/office/drawing/2014/main" id="{1E7CF25E-D276-40F0-94C6-C5F58DD3EE5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372252" y="4341466"/>
            <a:ext cx="1113340" cy="1532984"/>
          </a:xfrm>
          <a:prstGeom prst="rect">
            <a:avLst/>
          </a:prstGeom>
          <a:ln>
            <a:solidFill>
              <a:schemeClr val="tx1"/>
            </a:solidFill>
          </a:ln>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17246" y="460182"/>
            <a:ext cx="8926144" cy="695706"/>
          </a:xfrm>
        </p:spPr>
        <p:txBody>
          <a:bodyPr/>
          <a:lstStyle/>
          <a:p>
            <a:r>
              <a:rPr lang="en-US" dirty="0"/>
              <a:t>Furthermore, Many Movie Stars Use Their Celebrity To Support Causes &amp; Charities They Care Deeply About </a:t>
            </a:r>
          </a:p>
        </p:txBody>
      </p:sp>
      <p:sp>
        <p:nvSpPr>
          <p:cNvPr id="43" name="Rectangle 42">
            <a:extLst>
              <a:ext uri="{FF2B5EF4-FFF2-40B4-BE49-F238E27FC236}">
                <a16:creationId xmlns:a16="http://schemas.microsoft.com/office/drawing/2014/main" id="{E112ECAB-EBC3-485B-BDBA-5C1E60D28BD5}"/>
              </a:ext>
            </a:extLst>
          </p:cNvPr>
          <p:cNvSpPr/>
          <p:nvPr/>
        </p:nvSpPr>
        <p:spPr>
          <a:xfrm>
            <a:off x="192159" y="6614179"/>
            <a:ext cx="5941004" cy="215444"/>
          </a:xfrm>
          <a:prstGeom prst="rect">
            <a:avLst/>
          </a:prstGeom>
        </p:spPr>
        <p:txBody>
          <a:bodyPr wrap="square">
            <a:spAutoFit/>
          </a:bodyPr>
          <a:lstStyle/>
          <a:p>
            <a:r>
              <a:rPr lang="en-US" sz="800" dirty="0"/>
              <a:t>Source: </a:t>
            </a:r>
            <a:r>
              <a:rPr lang="en-US" sz="800" dirty="0">
                <a:hlinkClick r:id="rId7"/>
              </a:rPr>
              <a:t>www.backstage.com</a:t>
            </a:r>
            <a:r>
              <a:rPr lang="en-US" sz="800" dirty="0"/>
              <a:t>; </a:t>
            </a:r>
            <a:r>
              <a:rPr lang="en-US" sz="800" dirty="0">
                <a:hlinkClick r:id="rId8"/>
              </a:rPr>
              <a:t>www.ranker.com</a:t>
            </a:r>
            <a:r>
              <a:rPr lang="en-US" sz="800" dirty="0"/>
              <a:t>  </a:t>
            </a:r>
          </a:p>
        </p:txBody>
      </p:sp>
      <p:pic>
        <p:nvPicPr>
          <p:cNvPr id="45" name="Picture 44">
            <a:extLst>
              <a:ext uri="{FF2B5EF4-FFF2-40B4-BE49-F238E27FC236}">
                <a16:creationId xmlns:a16="http://schemas.microsoft.com/office/drawing/2014/main" id="{20B89D95-7CE5-4D69-B18A-1DC698B9667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26672" y="1993665"/>
            <a:ext cx="1124577" cy="1539644"/>
          </a:xfrm>
          <a:prstGeom prst="rect">
            <a:avLst/>
          </a:prstGeom>
          <a:ln>
            <a:solidFill>
              <a:schemeClr val="tx1"/>
            </a:solidFill>
          </a:ln>
        </p:spPr>
      </p:pic>
      <p:sp>
        <p:nvSpPr>
          <p:cNvPr id="46" name="Text Placeholder 2">
            <a:extLst>
              <a:ext uri="{FF2B5EF4-FFF2-40B4-BE49-F238E27FC236}">
                <a16:creationId xmlns:a16="http://schemas.microsoft.com/office/drawing/2014/main" id="{A832B912-D95C-4B52-B407-726DC0D6DD7C}"/>
              </a:ext>
            </a:extLst>
          </p:cNvPr>
          <p:cNvSpPr txBox="1">
            <a:spLocks/>
          </p:cNvSpPr>
          <p:nvPr/>
        </p:nvSpPr>
        <p:spPr>
          <a:xfrm>
            <a:off x="192204" y="1440227"/>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Leonardo DiCaprio</a:t>
            </a:r>
          </a:p>
          <a:p>
            <a:r>
              <a:rPr lang="en-US" sz="800" dirty="0"/>
              <a:t>The Leonardo DiCaprio Foundation</a:t>
            </a:r>
          </a:p>
          <a:p>
            <a:r>
              <a:rPr lang="en-US" sz="800" i="1" dirty="0"/>
              <a:t>Climate Change</a:t>
            </a:r>
          </a:p>
        </p:txBody>
      </p:sp>
      <p:pic>
        <p:nvPicPr>
          <p:cNvPr id="47" name="Picture 46">
            <a:extLst>
              <a:ext uri="{FF2B5EF4-FFF2-40B4-BE49-F238E27FC236}">
                <a16:creationId xmlns:a16="http://schemas.microsoft.com/office/drawing/2014/main" id="{AD4737C0-7C96-467A-A45C-197DAD93DEC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844699" y="4341466"/>
            <a:ext cx="1124577" cy="1539644"/>
          </a:xfrm>
          <a:prstGeom prst="rect">
            <a:avLst/>
          </a:prstGeom>
          <a:ln>
            <a:solidFill>
              <a:schemeClr val="tx1"/>
            </a:solidFill>
          </a:ln>
        </p:spPr>
      </p:pic>
      <p:sp>
        <p:nvSpPr>
          <p:cNvPr id="48" name="Text Placeholder 2">
            <a:extLst>
              <a:ext uri="{FF2B5EF4-FFF2-40B4-BE49-F238E27FC236}">
                <a16:creationId xmlns:a16="http://schemas.microsoft.com/office/drawing/2014/main" id="{CEE3382A-4609-4FBB-B3AC-10DBB172048A}"/>
              </a:ext>
            </a:extLst>
          </p:cNvPr>
          <p:cNvSpPr txBox="1">
            <a:spLocks/>
          </p:cNvSpPr>
          <p:nvPr/>
        </p:nvSpPr>
        <p:spPr>
          <a:xfrm>
            <a:off x="5481169" y="3780628"/>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Matt Damon</a:t>
            </a:r>
          </a:p>
          <a:p>
            <a:r>
              <a:rPr lang="en-US" sz="800" dirty="0"/>
              <a:t>The H2O Africa Foundation</a:t>
            </a:r>
          </a:p>
          <a:p>
            <a:r>
              <a:rPr lang="en-US" sz="800" i="1" dirty="0"/>
              <a:t>Worldwide Clean Water</a:t>
            </a:r>
          </a:p>
          <a:p>
            <a:endParaRPr lang="en-US" sz="1000" i="1" dirty="0"/>
          </a:p>
        </p:txBody>
      </p:sp>
      <p:pic>
        <p:nvPicPr>
          <p:cNvPr id="49" name="Picture 48">
            <a:extLst>
              <a:ext uri="{FF2B5EF4-FFF2-40B4-BE49-F238E27FC236}">
                <a16:creationId xmlns:a16="http://schemas.microsoft.com/office/drawing/2014/main" id="{4765E319-B5A9-494F-85C5-61115E282D7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777170" y="1993665"/>
            <a:ext cx="1148811" cy="1539644"/>
          </a:xfrm>
          <a:prstGeom prst="rect">
            <a:avLst/>
          </a:prstGeom>
          <a:ln>
            <a:solidFill>
              <a:schemeClr val="tx1"/>
            </a:solidFill>
          </a:ln>
        </p:spPr>
      </p:pic>
      <p:sp>
        <p:nvSpPr>
          <p:cNvPr id="50" name="Text Placeholder 2">
            <a:extLst>
              <a:ext uri="{FF2B5EF4-FFF2-40B4-BE49-F238E27FC236}">
                <a16:creationId xmlns:a16="http://schemas.microsoft.com/office/drawing/2014/main" id="{EBBBF041-DA2B-4ED3-823A-23C35075A378}"/>
              </a:ext>
            </a:extLst>
          </p:cNvPr>
          <p:cNvSpPr txBox="1">
            <a:spLocks/>
          </p:cNvSpPr>
          <p:nvPr/>
        </p:nvSpPr>
        <p:spPr>
          <a:xfrm>
            <a:off x="5414668" y="1434303"/>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Emma Watson</a:t>
            </a:r>
          </a:p>
          <a:p>
            <a:r>
              <a:rPr lang="en-US" sz="800" dirty="0" err="1"/>
              <a:t>HeForShe</a:t>
            </a:r>
            <a:endParaRPr lang="en-US" sz="800" dirty="0"/>
          </a:p>
          <a:p>
            <a:r>
              <a:rPr lang="en-US" sz="800" i="1" dirty="0"/>
              <a:t>Equal Rights</a:t>
            </a:r>
          </a:p>
          <a:p>
            <a:endParaRPr lang="en-US" sz="1000" i="1" dirty="0"/>
          </a:p>
        </p:txBody>
      </p:sp>
      <p:pic>
        <p:nvPicPr>
          <p:cNvPr id="51" name="Picture 50">
            <a:extLst>
              <a:ext uri="{FF2B5EF4-FFF2-40B4-BE49-F238E27FC236}">
                <a16:creationId xmlns:a16="http://schemas.microsoft.com/office/drawing/2014/main" id="{02C5FFAB-545F-4504-8A58-1C03BFB2C0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1848" y="1993665"/>
            <a:ext cx="1148811" cy="1539644"/>
          </a:xfrm>
          <a:prstGeom prst="rect">
            <a:avLst/>
          </a:prstGeom>
          <a:ln>
            <a:solidFill>
              <a:schemeClr val="tx1"/>
            </a:solidFill>
          </a:ln>
        </p:spPr>
      </p:pic>
      <p:sp>
        <p:nvSpPr>
          <p:cNvPr id="52" name="Text Placeholder 2">
            <a:extLst>
              <a:ext uri="{FF2B5EF4-FFF2-40B4-BE49-F238E27FC236}">
                <a16:creationId xmlns:a16="http://schemas.microsoft.com/office/drawing/2014/main" id="{044D69C0-ACE7-48F5-898A-D122A4CD69B9}"/>
              </a:ext>
            </a:extLst>
          </p:cNvPr>
          <p:cNvSpPr txBox="1">
            <a:spLocks/>
          </p:cNvSpPr>
          <p:nvPr/>
        </p:nvSpPr>
        <p:spPr>
          <a:xfrm>
            <a:off x="3732586" y="1435783"/>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Don Cheadle</a:t>
            </a:r>
          </a:p>
          <a:p>
            <a:r>
              <a:rPr lang="en-US" sz="800" dirty="0"/>
              <a:t>Not On Our Watch</a:t>
            </a:r>
          </a:p>
          <a:p>
            <a:r>
              <a:rPr lang="en-US" sz="800" i="1" dirty="0"/>
              <a:t>Global Human Rights</a:t>
            </a:r>
          </a:p>
          <a:p>
            <a:endParaRPr lang="en-US" sz="1000" i="1" dirty="0"/>
          </a:p>
        </p:txBody>
      </p:sp>
      <p:pic>
        <p:nvPicPr>
          <p:cNvPr id="53" name="Picture 52">
            <a:extLst>
              <a:ext uri="{FF2B5EF4-FFF2-40B4-BE49-F238E27FC236}">
                <a16:creationId xmlns:a16="http://schemas.microsoft.com/office/drawing/2014/main" id="{5F8AD3AD-D909-4CCF-8C95-C095B9107276}"/>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594783" y="1989617"/>
            <a:ext cx="1148810" cy="1539644"/>
          </a:xfrm>
          <a:prstGeom prst="rect">
            <a:avLst/>
          </a:prstGeom>
          <a:ln>
            <a:solidFill>
              <a:schemeClr val="tx1"/>
            </a:solidFill>
          </a:ln>
        </p:spPr>
      </p:pic>
      <p:sp>
        <p:nvSpPr>
          <p:cNvPr id="54" name="Text Placeholder 2">
            <a:extLst>
              <a:ext uri="{FF2B5EF4-FFF2-40B4-BE49-F238E27FC236}">
                <a16:creationId xmlns:a16="http://schemas.microsoft.com/office/drawing/2014/main" id="{D8BF3D87-FA78-4186-8ABA-A5A85732AD9C}"/>
              </a:ext>
            </a:extLst>
          </p:cNvPr>
          <p:cNvSpPr txBox="1">
            <a:spLocks/>
          </p:cNvSpPr>
          <p:nvPr/>
        </p:nvSpPr>
        <p:spPr>
          <a:xfrm>
            <a:off x="7220365" y="1437264"/>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Brad Pitt</a:t>
            </a:r>
          </a:p>
          <a:p>
            <a:r>
              <a:rPr lang="en-US" sz="800" dirty="0"/>
              <a:t>Make It Right Foundation</a:t>
            </a:r>
          </a:p>
          <a:p>
            <a:r>
              <a:rPr lang="en-US" sz="800" i="1" dirty="0"/>
              <a:t>Home Building For Those In Need</a:t>
            </a:r>
          </a:p>
          <a:p>
            <a:endParaRPr lang="en-US" sz="1000" i="1" dirty="0"/>
          </a:p>
        </p:txBody>
      </p:sp>
      <p:sp>
        <p:nvSpPr>
          <p:cNvPr id="56" name="Text Placeholder 2">
            <a:extLst>
              <a:ext uri="{FF2B5EF4-FFF2-40B4-BE49-F238E27FC236}">
                <a16:creationId xmlns:a16="http://schemas.microsoft.com/office/drawing/2014/main" id="{06911D96-4890-49BC-A6F1-CB587749C353}"/>
              </a:ext>
            </a:extLst>
          </p:cNvPr>
          <p:cNvSpPr txBox="1">
            <a:spLocks/>
          </p:cNvSpPr>
          <p:nvPr/>
        </p:nvSpPr>
        <p:spPr>
          <a:xfrm>
            <a:off x="2039261" y="3785416"/>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Matthew McConaughey</a:t>
            </a:r>
          </a:p>
          <a:p>
            <a:r>
              <a:rPr lang="en-US" sz="800" dirty="0"/>
              <a:t>Just Keep </a:t>
            </a:r>
            <a:r>
              <a:rPr lang="en-US" sz="800" dirty="0" err="1"/>
              <a:t>Livin</a:t>
            </a:r>
            <a:r>
              <a:rPr lang="en-US" sz="800" dirty="0"/>
              <a:t>’ Foundation</a:t>
            </a:r>
          </a:p>
          <a:p>
            <a:r>
              <a:rPr lang="en-US" sz="800" i="1" dirty="0"/>
              <a:t>Educational Grants</a:t>
            </a:r>
          </a:p>
          <a:p>
            <a:endParaRPr lang="en-US" sz="1000" i="1" dirty="0"/>
          </a:p>
        </p:txBody>
      </p:sp>
      <p:sp>
        <p:nvSpPr>
          <p:cNvPr id="58" name="Text Placeholder 2">
            <a:extLst>
              <a:ext uri="{FF2B5EF4-FFF2-40B4-BE49-F238E27FC236}">
                <a16:creationId xmlns:a16="http://schemas.microsoft.com/office/drawing/2014/main" id="{132F557E-F86A-4169-83E6-4F68E9960743}"/>
              </a:ext>
            </a:extLst>
          </p:cNvPr>
          <p:cNvSpPr txBox="1">
            <a:spLocks/>
          </p:cNvSpPr>
          <p:nvPr/>
        </p:nvSpPr>
        <p:spPr>
          <a:xfrm>
            <a:off x="7359456" y="3662608"/>
            <a:ext cx="1670812"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Jennifer Lawrence</a:t>
            </a:r>
          </a:p>
          <a:p>
            <a:r>
              <a:rPr lang="en-US" sz="800" dirty="0"/>
              <a:t>The Jennifer Lawrence Foundation</a:t>
            </a:r>
          </a:p>
          <a:p>
            <a:r>
              <a:rPr lang="en-US" sz="800" i="1" dirty="0"/>
              <a:t>Children &amp; The Arts</a:t>
            </a:r>
          </a:p>
          <a:p>
            <a:endParaRPr lang="en-US" sz="1000" i="1" dirty="0"/>
          </a:p>
        </p:txBody>
      </p:sp>
      <p:sp>
        <p:nvSpPr>
          <p:cNvPr id="60" name="Text Placeholder 2">
            <a:extLst>
              <a:ext uri="{FF2B5EF4-FFF2-40B4-BE49-F238E27FC236}">
                <a16:creationId xmlns:a16="http://schemas.microsoft.com/office/drawing/2014/main" id="{AE228198-1E85-465D-8C1A-8953EF0290E3}"/>
              </a:ext>
            </a:extLst>
          </p:cNvPr>
          <p:cNvSpPr txBox="1">
            <a:spLocks/>
          </p:cNvSpPr>
          <p:nvPr/>
        </p:nvSpPr>
        <p:spPr>
          <a:xfrm>
            <a:off x="155624" y="3786717"/>
            <a:ext cx="2031652"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Meryl Streep</a:t>
            </a:r>
          </a:p>
          <a:p>
            <a:r>
              <a:rPr lang="en-US" sz="800" dirty="0"/>
              <a:t>Silver Mountain Foundation for the Arts</a:t>
            </a:r>
          </a:p>
          <a:p>
            <a:r>
              <a:rPr lang="en-US" sz="800" i="1" dirty="0"/>
              <a:t>Arts &amp; Education</a:t>
            </a:r>
          </a:p>
          <a:p>
            <a:endParaRPr lang="en-US" sz="1000" i="1" dirty="0"/>
          </a:p>
        </p:txBody>
      </p:sp>
      <p:sp>
        <p:nvSpPr>
          <p:cNvPr id="62" name="Text Placeholder 2">
            <a:extLst>
              <a:ext uri="{FF2B5EF4-FFF2-40B4-BE49-F238E27FC236}">
                <a16:creationId xmlns:a16="http://schemas.microsoft.com/office/drawing/2014/main" id="{271EE623-9EAD-46B6-9D83-8850C82CCC64}"/>
              </a:ext>
            </a:extLst>
          </p:cNvPr>
          <p:cNvSpPr txBox="1">
            <a:spLocks/>
          </p:cNvSpPr>
          <p:nvPr/>
        </p:nvSpPr>
        <p:spPr>
          <a:xfrm>
            <a:off x="3731438" y="3656682"/>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Will &amp; Jada Smith</a:t>
            </a:r>
          </a:p>
          <a:p>
            <a:r>
              <a:rPr lang="en-US" sz="800" dirty="0"/>
              <a:t>The Will &amp; Jada Smith Family Foundation</a:t>
            </a:r>
          </a:p>
          <a:p>
            <a:r>
              <a:rPr lang="en-US" sz="800" i="1" dirty="0"/>
              <a:t>Grants to Lupus &amp; Make-A-Wish</a:t>
            </a:r>
          </a:p>
          <a:p>
            <a:endParaRPr lang="en-US" sz="1000" i="1" dirty="0"/>
          </a:p>
        </p:txBody>
      </p:sp>
      <p:sp>
        <p:nvSpPr>
          <p:cNvPr id="64" name="Text Placeholder 2">
            <a:extLst>
              <a:ext uri="{FF2B5EF4-FFF2-40B4-BE49-F238E27FC236}">
                <a16:creationId xmlns:a16="http://schemas.microsoft.com/office/drawing/2014/main" id="{4DA5867F-B7CA-4AF6-A345-01660F1C5DAF}"/>
              </a:ext>
            </a:extLst>
          </p:cNvPr>
          <p:cNvSpPr txBox="1">
            <a:spLocks/>
          </p:cNvSpPr>
          <p:nvPr/>
        </p:nvSpPr>
        <p:spPr>
          <a:xfrm>
            <a:off x="1940889" y="1446317"/>
            <a:ext cx="1867415" cy="686603"/>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u="sng" dirty="0"/>
              <a:t>Angelina Jolie</a:t>
            </a:r>
          </a:p>
          <a:p>
            <a:r>
              <a:rPr lang="en-US" sz="800" dirty="0"/>
              <a:t>The Maddox Jolie-Pitt Foundation</a:t>
            </a:r>
          </a:p>
          <a:p>
            <a:r>
              <a:rPr lang="en-US" sz="800" i="1" dirty="0"/>
              <a:t>Refugee &amp; Humanitarian Aid</a:t>
            </a:r>
          </a:p>
          <a:p>
            <a:endParaRPr lang="en-US" sz="1000" i="1" dirty="0"/>
          </a:p>
        </p:txBody>
      </p:sp>
      <p:sp>
        <p:nvSpPr>
          <p:cNvPr id="24" name="Text Placeholder 4">
            <a:extLst>
              <a:ext uri="{FF2B5EF4-FFF2-40B4-BE49-F238E27FC236}">
                <a16:creationId xmlns:a16="http://schemas.microsoft.com/office/drawing/2014/main" id="{A543C726-D0B2-41C8-B971-B16E3746B123}"/>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515165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C670F96-1128-402E-9750-AF455CF6D90B}"/>
              </a:ext>
            </a:extLst>
          </p:cNvPr>
          <p:cNvSpPr/>
          <p:nvPr/>
        </p:nvSpPr>
        <p:spPr>
          <a:xfrm>
            <a:off x="5395690" y="4460730"/>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E6DAE7F8-C269-4FCE-B678-B371775AD372}"/>
              </a:ext>
            </a:extLst>
          </p:cNvPr>
          <p:cNvSpPr/>
          <p:nvPr/>
        </p:nvSpPr>
        <p:spPr>
          <a:xfrm>
            <a:off x="1299932" y="4461050"/>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40200D25-BC2D-4FC0-A455-4663B23EC99D}"/>
              </a:ext>
            </a:extLst>
          </p:cNvPr>
          <p:cNvSpPr/>
          <p:nvPr/>
        </p:nvSpPr>
        <p:spPr>
          <a:xfrm>
            <a:off x="5361812" y="2243104"/>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A6E96095-AF0E-4D6D-8ACE-8E8ECDF59BCE}"/>
              </a:ext>
            </a:extLst>
          </p:cNvPr>
          <p:cNvSpPr/>
          <p:nvPr/>
        </p:nvSpPr>
        <p:spPr>
          <a:xfrm>
            <a:off x="1314990" y="2241706"/>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D92B6B7-697D-4E1A-A836-F93DEB18610B}"/>
              </a:ext>
            </a:extLst>
          </p:cNvPr>
          <p:cNvSpPr txBox="1">
            <a:spLocks/>
          </p:cNvSpPr>
          <p:nvPr/>
        </p:nvSpPr>
        <p:spPr>
          <a:xfrm>
            <a:off x="156754" y="484757"/>
            <a:ext cx="8847909" cy="81337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b="0" i="1" u="none" strike="noStrike" kern="1200" cap="none" spc="-100" normalizeH="0" baseline="0" noProof="0" dirty="0">
                <a:ln>
                  <a:noFill/>
                </a:ln>
                <a:solidFill>
                  <a:schemeClr val="tx1"/>
                </a:solidFill>
                <a:effectLst/>
                <a:uLnTx/>
                <a:uFillTx/>
                <a:latin typeface="Trebuchet MS"/>
                <a:ea typeface="+mj-ea"/>
              </a:rPr>
              <a:t>Reminder</a:t>
            </a:r>
            <a:r>
              <a:rPr kumimoji="0" lang="en-US" b="0" i="0" u="none" strike="noStrike" kern="1200" cap="none" spc="-100" normalizeH="0" baseline="0" noProof="0" dirty="0">
                <a:ln>
                  <a:noFill/>
                </a:ln>
                <a:solidFill>
                  <a:schemeClr val="tx1"/>
                </a:solidFill>
                <a:effectLst/>
                <a:uLnTx/>
                <a:uFillTx/>
                <a:latin typeface="Trebuchet MS"/>
                <a:ea typeface="+mj-ea"/>
              </a:rPr>
              <a:t>: Cinema Delivers A Mass Audience Of The Most Passionate, Engaged, Rabid Fans Anywhere</a:t>
            </a:r>
            <a:endParaRPr kumimoji="0" lang="en-US" b="0" i="0" u="none" strike="noStrike" kern="1200" cap="none" spc="-100" normalizeH="0" baseline="0" noProof="0" dirty="0">
              <a:ln>
                <a:noFill/>
              </a:ln>
              <a:solidFill>
                <a:schemeClr val="tx1"/>
              </a:solidFill>
              <a:effectLst/>
              <a:uLnTx/>
              <a:uFillTx/>
            </a:endParaRPr>
          </a:p>
        </p:txBody>
      </p:sp>
      <p:sp>
        <p:nvSpPr>
          <p:cNvPr id="14" name="Text Placeholder 4">
            <a:extLst>
              <a:ext uri="{FF2B5EF4-FFF2-40B4-BE49-F238E27FC236}">
                <a16:creationId xmlns:a16="http://schemas.microsoft.com/office/drawing/2014/main" id="{7303745B-A303-4F3A-B924-F0076F412C1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16" name="Rectangle: Rounded Corners 15">
            <a:extLst>
              <a:ext uri="{FF2B5EF4-FFF2-40B4-BE49-F238E27FC236}">
                <a16:creationId xmlns:a16="http://schemas.microsoft.com/office/drawing/2014/main" id="{D4050AEA-1804-45AF-932F-A15AD53FC93F}"/>
              </a:ext>
            </a:extLst>
          </p:cNvPr>
          <p:cNvSpPr/>
          <p:nvPr/>
        </p:nvSpPr>
        <p:spPr>
          <a:xfrm>
            <a:off x="5359016" y="1944369"/>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Passion</a:t>
            </a:r>
          </a:p>
        </p:txBody>
      </p:sp>
      <p:sp>
        <p:nvSpPr>
          <p:cNvPr id="17" name="Rectangle: Rounded Corners 16">
            <a:extLst>
              <a:ext uri="{FF2B5EF4-FFF2-40B4-BE49-F238E27FC236}">
                <a16:creationId xmlns:a16="http://schemas.microsoft.com/office/drawing/2014/main" id="{F5C28130-FE8A-442B-90A0-697A3AEA38B6}"/>
              </a:ext>
            </a:extLst>
          </p:cNvPr>
          <p:cNvSpPr/>
          <p:nvPr/>
        </p:nvSpPr>
        <p:spPr>
          <a:xfrm>
            <a:off x="1306601" y="1945767"/>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Places</a:t>
            </a:r>
          </a:p>
        </p:txBody>
      </p:sp>
      <p:sp>
        <p:nvSpPr>
          <p:cNvPr id="18" name="Rectangle: Rounded Corners 17">
            <a:extLst>
              <a:ext uri="{FF2B5EF4-FFF2-40B4-BE49-F238E27FC236}">
                <a16:creationId xmlns:a16="http://schemas.microsoft.com/office/drawing/2014/main" id="{D38C4FB6-430F-435A-9B3F-3063761F9B2C}"/>
              </a:ext>
            </a:extLst>
          </p:cNvPr>
          <p:cNvSpPr/>
          <p:nvPr/>
        </p:nvSpPr>
        <p:spPr>
          <a:xfrm>
            <a:off x="1298534" y="4162315"/>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Products</a:t>
            </a:r>
          </a:p>
        </p:txBody>
      </p:sp>
      <p:sp>
        <p:nvSpPr>
          <p:cNvPr id="19" name="Rectangle: Rounded Corners 18">
            <a:extLst>
              <a:ext uri="{FF2B5EF4-FFF2-40B4-BE49-F238E27FC236}">
                <a16:creationId xmlns:a16="http://schemas.microsoft.com/office/drawing/2014/main" id="{463A1D91-459E-4759-8926-0FF5FC6B6AF8}"/>
              </a:ext>
            </a:extLst>
          </p:cNvPr>
          <p:cNvSpPr/>
          <p:nvPr/>
        </p:nvSpPr>
        <p:spPr>
          <a:xfrm>
            <a:off x="5394292" y="4163393"/>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Purposes</a:t>
            </a:r>
          </a:p>
        </p:txBody>
      </p:sp>
      <p:sp>
        <p:nvSpPr>
          <p:cNvPr id="20" name="Text Placeholder 2">
            <a:extLst>
              <a:ext uri="{FF2B5EF4-FFF2-40B4-BE49-F238E27FC236}">
                <a16:creationId xmlns:a16="http://schemas.microsoft.com/office/drawing/2014/main" id="{769C9DB9-F544-4C7C-B1C3-C102B343D22E}"/>
              </a:ext>
            </a:extLst>
          </p:cNvPr>
          <p:cNvSpPr txBox="1">
            <a:spLocks/>
          </p:cNvSpPr>
          <p:nvPr/>
        </p:nvSpPr>
        <p:spPr>
          <a:xfrm>
            <a:off x="1336617" y="1490705"/>
            <a:ext cx="2582081"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i="1" dirty="0"/>
              <a:t>Movie-goers travel to places they see in their favorite films…</a:t>
            </a:r>
          </a:p>
        </p:txBody>
      </p:sp>
      <p:sp>
        <p:nvSpPr>
          <p:cNvPr id="22" name="Text Placeholder 2">
            <a:extLst>
              <a:ext uri="{FF2B5EF4-FFF2-40B4-BE49-F238E27FC236}">
                <a16:creationId xmlns:a16="http://schemas.microsoft.com/office/drawing/2014/main" id="{8C6F57CD-6DF5-4884-8420-AAC6E5DBC0C9}"/>
              </a:ext>
            </a:extLst>
          </p:cNvPr>
          <p:cNvSpPr txBox="1">
            <a:spLocks/>
          </p:cNvSpPr>
          <p:nvPr/>
        </p:nvSpPr>
        <p:spPr>
          <a:xfrm>
            <a:off x="5359016" y="1499667"/>
            <a:ext cx="2603708"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i="1" dirty="0"/>
              <a:t>…They’re so passionate that they create their own fan art…</a:t>
            </a:r>
          </a:p>
        </p:txBody>
      </p:sp>
      <p:sp>
        <p:nvSpPr>
          <p:cNvPr id="23" name="Text Placeholder 2">
            <a:extLst>
              <a:ext uri="{FF2B5EF4-FFF2-40B4-BE49-F238E27FC236}">
                <a16:creationId xmlns:a16="http://schemas.microsoft.com/office/drawing/2014/main" id="{65EB82AF-6204-453F-8714-6504B66D28F2}"/>
              </a:ext>
            </a:extLst>
          </p:cNvPr>
          <p:cNvSpPr txBox="1">
            <a:spLocks/>
          </p:cNvSpPr>
          <p:nvPr/>
        </p:nvSpPr>
        <p:spPr>
          <a:xfrm>
            <a:off x="1256545" y="3715968"/>
            <a:ext cx="2696086"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i="1" dirty="0"/>
              <a:t>…And they’ll buy just about any merchandise that’s created…</a:t>
            </a:r>
          </a:p>
        </p:txBody>
      </p:sp>
      <p:sp>
        <p:nvSpPr>
          <p:cNvPr id="25" name="Text Placeholder 2">
            <a:extLst>
              <a:ext uri="{FF2B5EF4-FFF2-40B4-BE49-F238E27FC236}">
                <a16:creationId xmlns:a16="http://schemas.microsoft.com/office/drawing/2014/main" id="{42F2D655-7C5A-4545-9D7F-C82F59571B18}"/>
              </a:ext>
            </a:extLst>
          </p:cNvPr>
          <p:cNvSpPr txBox="1">
            <a:spLocks/>
          </p:cNvSpPr>
          <p:nvPr/>
        </p:nvSpPr>
        <p:spPr>
          <a:xfrm>
            <a:off x="5423600" y="3696762"/>
            <a:ext cx="2546369"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i="1" dirty="0"/>
              <a:t>…But movies are also a positive influence that inspire people</a:t>
            </a:r>
          </a:p>
        </p:txBody>
      </p:sp>
      <p:sp>
        <p:nvSpPr>
          <p:cNvPr id="28" name="TextBox 27">
            <a:extLst>
              <a:ext uri="{FF2B5EF4-FFF2-40B4-BE49-F238E27FC236}">
                <a16:creationId xmlns:a16="http://schemas.microsoft.com/office/drawing/2014/main" id="{A644ADC2-F464-44F0-8097-98FD434A3D6D}"/>
              </a:ext>
            </a:extLst>
          </p:cNvPr>
          <p:cNvSpPr txBox="1"/>
          <p:nvPr/>
        </p:nvSpPr>
        <p:spPr>
          <a:xfrm>
            <a:off x="1314990" y="2405012"/>
            <a:ext cx="2595319" cy="600164"/>
          </a:xfrm>
          <a:prstGeom prst="rect">
            <a:avLst/>
          </a:prstGeom>
          <a:noFill/>
        </p:spPr>
        <p:txBody>
          <a:bodyPr wrap="square" rtlCol="0">
            <a:spAutoFit/>
          </a:bodyPr>
          <a:lstStyle/>
          <a:p>
            <a:pPr algn="ctr"/>
            <a:r>
              <a:rPr lang="en-US" sz="1100" dirty="0"/>
              <a:t>Popular movies can increase tourism </a:t>
            </a:r>
            <a:r>
              <a:rPr lang="en-US" sz="1100" b="1" u="sng" dirty="0"/>
              <a:t>31%</a:t>
            </a:r>
            <a:r>
              <a:rPr lang="en-US" sz="1100" dirty="0"/>
              <a:t>, on average, to a featured location </a:t>
            </a:r>
          </a:p>
        </p:txBody>
      </p:sp>
      <p:sp>
        <p:nvSpPr>
          <p:cNvPr id="29" name="TextBox 28">
            <a:extLst>
              <a:ext uri="{FF2B5EF4-FFF2-40B4-BE49-F238E27FC236}">
                <a16:creationId xmlns:a16="http://schemas.microsoft.com/office/drawing/2014/main" id="{6754C709-37B5-453C-8353-48E4AC100B15}"/>
              </a:ext>
            </a:extLst>
          </p:cNvPr>
          <p:cNvSpPr txBox="1"/>
          <p:nvPr/>
        </p:nvSpPr>
        <p:spPr>
          <a:xfrm>
            <a:off x="5361811" y="2410677"/>
            <a:ext cx="2608157" cy="430887"/>
          </a:xfrm>
          <a:prstGeom prst="rect">
            <a:avLst/>
          </a:prstGeom>
          <a:noFill/>
        </p:spPr>
        <p:txBody>
          <a:bodyPr wrap="square" rtlCol="0">
            <a:spAutoFit/>
          </a:bodyPr>
          <a:lstStyle/>
          <a:p>
            <a:pPr algn="ctr"/>
            <a:r>
              <a:rPr lang="en-US" sz="1100" dirty="0"/>
              <a:t>“Fan-made” trailers can achieve </a:t>
            </a:r>
            <a:r>
              <a:rPr lang="en-US" sz="1100" b="1" u="sng" dirty="0"/>
              <a:t>millions of views online</a:t>
            </a:r>
            <a:endParaRPr lang="en-US" sz="1100" dirty="0"/>
          </a:p>
        </p:txBody>
      </p:sp>
      <p:sp>
        <p:nvSpPr>
          <p:cNvPr id="30" name="TextBox 29">
            <a:extLst>
              <a:ext uri="{FF2B5EF4-FFF2-40B4-BE49-F238E27FC236}">
                <a16:creationId xmlns:a16="http://schemas.microsoft.com/office/drawing/2014/main" id="{968A8A86-BFAD-4006-849F-4F351A9B70A4}"/>
              </a:ext>
            </a:extLst>
          </p:cNvPr>
          <p:cNvSpPr txBox="1"/>
          <p:nvPr/>
        </p:nvSpPr>
        <p:spPr>
          <a:xfrm>
            <a:off x="1297136" y="4632650"/>
            <a:ext cx="2603708" cy="600164"/>
          </a:xfrm>
          <a:prstGeom prst="rect">
            <a:avLst/>
          </a:prstGeom>
          <a:noFill/>
        </p:spPr>
        <p:txBody>
          <a:bodyPr wrap="square" rtlCol="0">
            <a:spAutoFit/>
          </a:bodyPr>
          <a:lstStyle/>
          <a:p>
            <a:pPr algn="ctr"/>
            <a:r>
              <a:rPr lang="en-US" sz="1100" dirty="0"/>
              <a:t>Movie/entertainment based licensed merchandise generate </a:t>
            </a:r>
            <a:r>
              <a:rPr lang="en-US" sz="1100" b="1" u="sng" dirty="0"/>
              <a:t>$118 billion</a:t>
            </a:r>
            <a:r>
              <a:rPr lang="en-US" sz="1100" dirty="0"/>
              <a:t> in global retail sales annually</a:t>
            </a:r>
          </a:p>
        </p:txBody>
      </p:sp>
      <p:sp>
        <p:nvSpPr>
          <p:cNvPr id="31" name="TextBox 30">
            <a:extLst>
              <a:ext uri="{FF2B5EF4-FFF2-40B4-BE49-F238E27FC236}">
                <a16:creationId xmlns:a16="http://schemas.microsoft.com/office/drawing/2014/main" id="{B9FB989C-0E0B-4309-9A7E-D015B1A737DC}"/>
              </a:ext>
            </a:extLst>
          </p:cNvPr>
          <p:cNvSpPr txBox="1"/>
          <p:nvPr/>
        </p:nvSpPr>
        <p:spPr>
          <a:xfrm>
            <a:off x="5423600" y="4633029"/>
            <a:ext cx="2574400" cy="600164"/>
          </a:xfrm>
          <a:prstGeom prst="rect">
            <a:avLst/>
          </a:prstGeom>
          <a:noFill/>
        </p:spPr>
        <p:txBody>
          <a:bodyPr wrap="square" rtlCol="0">
            <a:spAutoFit/>
          </a:bodyPr>
          <a:lstStyle/>
          <a:p>
            <a:pPr algn="ctr"/>
            <a:r>
              <a:rPr lang="en-US" sz="1100" i="1" dirty="0"/>
              <a:t>“The Hidden Figures</a:t>
            </a:r>
            <a:r>
              <a:rPr lang="en-US" sz="1100" dirty="0"/>
              <a:t> Effect”: inspiring young women to seek careers in science &amp; technology</a:t>
            </a:r>
          </a:p>
        </p:txBody>
      </p:sp>
    </p:spTree>
    <p:extLst>
      <p:ext uri="{BB962C8B-B14F-4D97-AF65-F5344CB8AC3E}">
        <p14:creationId xmlns:p14="http://schemas.microsoft.com/office/powerpoint/2010/main" val="1517897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3FBBF64-2ED4-41DE-9148-F3583DC704EF}"/>
              </a:ext>
            </a:extLst>
          </p:cNvPr>
          <p:cNvSpPr txBox="1">
            <a:spLocks/>
          </p:cNvSpPr>
          <p:nvPr/>
        </p:nvSpPr>
        <p:spPr>
          <a:xfrm>
            <a:off x="550416" y="1838719"/>
            <a:ext cx="8398275" cy="4279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What % of people visit a dining venue before or after going to the movies? </a:t>
            </a:r>
            <a:r>
              <a:rPr lang="en-US" sz="1100" b="1" i="1" u="sng" dirty="0">
                <a:latin typeface="Segoe Script" panose="020B0504020000000003" pitchFamily="34" charset="0"/>
              </a:rPr>
              <a:t>45%</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people in the U.S. visit a movie-focused website or app each month? </a:t>
            </a:r>
            <a:r>
              <a:rPr lang="en-US" sz="1100" b="1" i="1" u="sng" dirty="0">
                <a:latin typeface="Segoe Script" panose="020B0504020000000003" pitchFamily="34" charset="0"/>
              </a:rPr>
              <a:t>143 million</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film soundtracks </a:t>
            </a:r>
            <a:r>
              <a:rPr kumimoji="0" lang="en-US" sz="1200" b="1" i="0" u="none" strike="noStrike" kern="1200" cap="none" spc="0" normalizeH="0" baseline="0" noProof="0">
                <a:ln>
                  <a:noFill/>
                </a:ln>
                <a:effectLst/>
                <a:uLnTx/>
                <a:uFillTx/>
                <a:latin typeface="Trebuchet MS"/>
                <a:ea typeface="+mn-ea"/>
              </a:rPr>
              <a:t>have reached </a:t>
            </a:r>
            <a:r>
              <a:rPr kumimoji="0" lang="en-US" sz="1200" b="1" i="0" u="none" strike="noStrike" kern="1200" cap="none" spc="0" normalizeH="0" baseline="0" noProof="0" dirty="0">
                <a:ln>
                  <a:noFill/>
                </a:ln>
                <a:effectLst/>
                <a:uLnTx/>
                <a:uFillTx/>
                <a:latin typeface="Trebuchet MS"/>
                <a:ea typeface="+mn-ea"/>
              </a:rPr>
              <a:t>the top five on the Billboard 200 chart over the last five years? </a:t>
            </a:r>
            <a:r>
              <a:rPr lang="en-US" sz="1100" b="1" i="1" u="sng" dirty="0">
                <a:latin typeface="Segoe Script" panose="020B0504020000000003" pitchFamily="34" charset="0"/>
              </a:rPr>
              <a:t>19</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What movie became the highest-grossing horror</a:t>
            </a:r>
            <a:r>
              <a:rPr lang="en-US" sz="1200" b="1" dirty="0"/>
              <a:t> movie of all time in 2017</a:t>
            </a:r>
            <a:r>
              <a:rPr kumimoji="0" lang="en-US" sz="1200" b="1" i="0" u="none" strike="noStrike" kern="1200" cap="none" spc="0" normalizeH="0" baseline="0" noProof="0" dirty="0">
                <a:ln>
                  <a:noFill/>
                </a:ln>
                <a:effectLst/>
                <a:uLnTx/>
                <a:uFillTx/>
                <a:latin typeface="Trebuchet MS"/>
                <a:ea typeface="+mn-ea"/>
              </a:rPr>
              <a:t>? </a:t>
            </a:r>
            <a:r>
              <a:rPr lang="en-US" sz="1100" b="1" i="1" u="sng" dirty="0">
                <a:latin typeface="Segoe Script" panose="020B0504020000000003" pitchFamily="34" charset="0"/>
              </a:rPr>
              <a:t>It</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In 2016, what baby name, inspired by a movie villain, saw the largest spike in popularity from the previous year? </a:t>
            </a:r>
            <a:r>
              <a:rPr lang="en-US" sz="1100" b="1" i="1" u="sng" dirty="0" err="1">
                <a:latin typeface="Segoe Script" panose="020B0504020000000003" pitchFamily="34" charset="0"/>
              </a:rPr>
              <a:t>Kylo</a:t>
            </a:r>
            <a:endParaRPr lang="en-US" sz="1100" b="1" i="1" u="sng" dirty="0">
              <a:latin typeface="Segoe Script" panose="020B0504020000000003"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By what percentage did tourism to Norway increase after the theatrical release of </a:t>
            </a:r>
            <a:r>
              <a:rPr kumimoji="0" lang="en-US" sz="1200" b="1" i="1" u="none" strike="noStrike" kern="1200" cap="none" spc="0" normalizeH="0" baseline="0" noProof="0" dirty="0">
                <a:ln>
                  <a:noFill/>
                </a:ln>
                <a:effectLst/>
                <a:uLnTx/>
                <a:uFillTx/>
                <a:latin typeface="Trebuchet MS"/>
                <a:ea typeface="+mn-ea"/>
              </a:rPr>
              <a:t>Frozen</a:t>
            </a:r>
            <a:r>
              <a:rPr kumimoji="0" lang="en-US" sz="1200" b="1" i="0" u="none" strike="noStrike" kern="1200" cap="none" spc="0" normalizeH="0" baseline="0" noProof="0" dirty="0">
                <a:ln>
                  <a:noFill/>
                </a:ln>
                <a:effectLst/>
                <a:uLnTx/>
                <a:uFillTx/>
                <a:latin typeface="Trebuchet MS"/>
                <a:ea typeface="+mn-ea"/>
              </a:rPr>
              <a:t>? </a:t>
            </a:r>
            <a:r>
              <a:rPr lang="en-US" sz="1100" b="1" i="1" u="sng" dirty="0">
                <a:latin typeface="Segoe Script" panose="020B0504020000000003" pitchFamily="34" charset="0"/>
              </a:rPr>
              <a:t>37%</a:t>
            </a:r>
            <a:r>
              <a:rPr kumimoji="0" lang="en-US" sz="1200" b="1" i="0" u="none" strike="noStrike" kern="1200" cap="none" spc="0" normalizeH="0" baseline="0" noProof="0" dirty="0">
                <a:ln>
                  <a:noFill/>
                </a:ln>
                <a:effectLst/>
                <a:uLnTx/>
                <a:uFillTx/>
                <a:latin typeface="Trebuchet MS"/>
                <a:ea typeface="+mn-ea"/>
              </a:rPr>
              <a:t> </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Between 2015-2016, how many U.S. states hosted a movie production shoot? </a:t>
            </a:r>
            <a:r>
              <a:rPr lang="en-US" sz="1100" b="1" i="1" u="sng" dirty="0">
                <a:latin typeface="Segoe Script" panose="020B0504020000000003" pitchFamily="34" charset="0"/>
              </a:rPr>
              <a:t>41</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much did someone pay at an auction in 2017 for Star Lord’s “hero” helmet from</a:t>
            </a:r>
            <a:r>
              <a:rPr lang="en-US" sz="1200" b="1" dirty="0"/>
              <a:t> </a:t>
            </a:r>
            <a:r>
              <a:rPr lang="en-US" sz="1200" b="1" i="1" dirty="0"/>
              <a:t>Guardians of the Galaxy</a:t>
            </a:r>
            <a:r>
              <a:rPr kumimoji="0" lang="en-US" sz="1200" b="1" i="0" u="none" strike="noStrike" kern="1200" cap="none" spc="0" normalizeH="0" baseline="0" noProof="0" dirty="0">
                <a:ln>
                  <a:noFill/>
                </a:ln>
                <a:effectLst/>
                <a:uLnTx/>
                <a:uFillTx/>
                <a:latin typeface="Trebuchet MS"/>
                <a:ea typeface="+mn-ea"/>
              </a:rPr>
              <a:t>? </a:t>
            </a:r>
            <a:r>
              <a:rPr lang="en-US" sz="1100" b="1" i="1" u="sng" dirty="0">
                <a:latin typeface="Segoe Script" panose="020B0504020000000003" pitchFamily="34" charset="0"/>
              </a:rPr>
              <a:t>$181,170</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latin typeface="Trebuchet MS"/>
                <a:ea typeface="+mn-ea"/>
              </a:rPr>
              <a:t>How many fan fiction stories based on movies and written by users are currently posted on fanfiction.net website? </a:t>
            </a:r>
            <a:r>
              <a:rPr lang="en-US" sz="1100" b="1" i="1" u="sng" dirty="0">
                <a:latin typeface="Segoe Script" panose="020B0504020000000003" pitchFamily="34" charset="0"/>
              </a:rPr>
              <a:t>Over 300K+</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endParaRPr kumimoji="0" lang="en-US" sz="700" b="1" i="0" u="none" strike="noStrike" kern="1200" cap="none" spc="0" normalizeH="0" baseline="0" noProof="0" dirty="0">
              <a:ln>
                <a:noFill/>
              </a:ln>
              <a:effectLst/>
              <a:uLnTx/>
              <a:uFillTx/>
              <a:latin typeface="Trebuchet MS"/>
              <a:ea typeface="+mn-ea"/>
            </a:endParaRPr>
          </a:p>
          <a:p>
            <a:pPr marL="342900" marR="0" lvl="0" indent="-342900" algn="l" defTabSz="457200" rtl="0" eaLnBrk="1" fontAlgn="auto" latinLnBrk="0" hangingPunct="1">
              <a:lnSpc>
                <a:spcPct val="100000"/>
              </a:lnSpc>
              <a:spcBef>
                <a:spcPct val="20000"/>
              </a:spcBef>
              <a:spcAft>
                <a:spcPts val="0"/>
              </a:spcAft>
              <a:buClrTx/>
              <a:buSzTx/>
              <a:buFont typeface="+mj-lt"/>
              <a:buAutoNum type="arabicParenR"/>
              <a:tabLst/>
              <a:defRPr/>
            </a:pPr>
            <a:r>
              <a:rPr kumimoji="0" lang="en-US" sz="1200" b="1" i="0" u="none" strike="noStrike" kern="1200" cap="none" spc="0" normalizeH="0" baseline="0" noProof="0" dirty="0">
                <a:ln>
                  <a:noFill/>
                </a:ln>
                <a:effectLst/>
                <a:uLnTx/>
                <a:uFillTx/>
              </a:rPr>
              <a:t>To the closest billion, how much money did licensed goods based on movies and other entertainment properties generate in 2016 global retail sales? </a:t>
            </a:r>
            <a:r>
              <a:rPr lang="en-US" sz="1100" b="1" i="1" u="sng" dirty="0">
                <a:latin typeface="Segoe Script" panose="020B0504020000000003" pitchFamily="34" charset="0"/>
              </a:rPr>
              <a:t>$118 billion</a:t>
            </a:r>
          </a:p>
        </p:txBody>
      </p:sp>
      <p:sp>
        <p:nvSpPr>
          <p:cNvPr id="7" name="Title 1">
            <a:extLst>
              <a:ext uri="{FF2B5EF4-FFF2-40B4-BE49-F238E27FC236}">
                <a16:creationId xmlns:a16="http://schemas.microsoft.com/office/drawing/2014/main" id="{45626DFA-A47F-44E8-B8F3-7EBD2DEC3492}"/>
              </a:ext>
            </a:extLst>
          </p:cNvPr>
          <p:cNvSpPr>
            <a:spLocks noGrp="1"/>
          </p:cNvSpPr>
          <p:nvPr>
            <p:ph type="ctrTitle"/>
          </p:nvPr>
        </p:nvSpPr>
        <p:spPr>
          <a:xfrm>
            <a:off x="198704" y="449663"/>
            <a:ext cx="8805334" cy="483108"/>
          </a:xfrm>
        </p:spPr>
        <p:txBody>
          <a:bodyPr/>
          <a:lstStyle/>
          <a:p>
            <a:r>
              <a:rPr lang="en-US" dirty="0">
                <a:solidFill>
                  <a:schemeClr val="tx1"/>
                </a:solidFill>
              </a:rPr>
              <a:t>Let’s Check To See How You Did On The Pop Quiz!</a:t>
            </a:r>
            <a:br>
              <a:rPr lang="en-US" dirty="0">
                <a:solidFill>
                  <a:schemeClr val="tx1"/>
                </a:solidFill>
              </a:rPr>
            </a:br>
            <a:endParaRPr lang="en-US" i="1" dirty="0">
              <a:solidFill>
                <a:schemeClr val="tx1"/>
              </a:solidFill>
            </a:endParaRPr>
          </a:p>
        </p:txBody>
      </p:sp>
      <p:sp>
        <p:nvSpPr>
          <p:cNvPr id="10" name="Text Placeholder 2">
            <a:extLst>
              <a:ext uri="{FF2B5EF4-FFF2-40B4-BE49-F238E27FC236}">
                <a16:creationId xmlns:a16="http://schemas.microsoft.com/office/drawing/2014/main" id="{041D8ECC-AF4C-451E-87B8-5B3CAE007FDD}"/>
              </a:ext>
            </a:extLst>
          </p:cNvPr>
          <p:cNvSpPr>
            <a:spLocks noGrp="1"/>
          </p:cNvSpPr>
          <p:nvPr>
            <p:ph type="body" sz="quarter" idx="13"/>
          </p:nvPr>
        </p:nvSpPr>
        <p:spPr>
          <a:xfrm>
            <a:off x="152305" y="1131833"/>
            <a:ext cx="8851733" cy="427922"/>
          </a:xfrm>
        </p:spPr>
        <p:txBody>
          <a:bodyPr/>
          <a:lstStyle/>
          <a:p>
            <a:r>
              <a:rPr lang="en-US" sz="1400" b="1" dirty="0"/>
              <a:t>With the answers below, you can again wow your family, friends and co-workers with your movie knowledge at the next holiday family gathering, weekend get-together or Thursday night happy hour! </a:t>
            </a:r>
          </a:p>
        </p:txBody>
      </p:sp>
      <p:sp>
        <p:nvSpPr>
          <p:cNvPr id="6" name="Text Placeholder 4">
            <a:extLst>
              <a:ext uri="{FF2B5EF4-FFF2-40B4-BE49-F238E27FC236}">
                <a16:creationId xmlns:a16="http://schemas.microsoft.com/office/drawing/2014/main" id="{B366EC04-C8D7-40DF-81B9-C5914D3DAEA7}"/>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1974202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55102" y="484757"/>
            <a:ext cx="9097774" cy="53357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b="0" i="0" u="none" strike="noStrike" kern="1200" cap="none" spc="-100" normalizeH="0" baseline="0" noProof="0" dirty="0">
                <a:ln>
                  <a:noFill/>
                </a:ln>
                <a:solidFill>
                  <a:schemeClr val="tx1"/>
                </a:solidFill>
                <a:effectLst/>
                <a:uLnTx/>
                <a:uFillTx/>
                <a:latin typeface="Trebuchet MS"/>
                <a:ea typeface="+mj-ea"/>
              </a:rPr>
              <a:t>The Surround Sound Of </a:t>
            </a:r>
            <a:r>
              <a:rPr kumimoji="0" lang="en-US" b="0" i="0" u="none" strike="noStrike" kern="1200" cap="none" spc="-100" normalizeH="0" baseline="0" noProof="0" dirty="0">
                <a:ln>
                  <a:noFill/>
                </a:ln>
                <a:solidFill>
                  <a:schemeClr val="tx1"/>
                </a:solidFill>
                <a:effectLst/>
                <a:uLnTx/>
                <a:uFillTx/>
              </a:rPr>
              <a:t>Cinema: Permeating Culture With 8 “P’s”</a:t>
            </a:r>
          </a:p>
        </p:txBody>
      </p:sp>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3805700661"/>
              </p:ext>
            </p:extLst>
          </p:nvPr>
        </p:nvGraphicFramePr>
        <p:xfrm>
          <a:off x="161636" y="1261730"/>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92622" y="1330068"/>
            <a:ext cx="3582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-Cinema’s reach &amp; scale makes it the most popular “away from home” entertainment choice in America</a:t>
            </a:r>
          </a:p>
        </p:txBody>
      </p:sp>
      <p:pic>
        <p:nvPicPr>
          <p:cNvPr id="6" name="Picture 5">
            <a:extLst>
              <a:ext uri="{FF2B5EF4-FFF2-40B4-BE49-F238E27FC236}">
                <a16:creationId xmlns:a16="http://schemas.microsoft.com/office/drawing/2014/main" id="{61DD6A50-C4B5-4FC5-9702-3B1B77A7F79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75552" y="2534728"/>
            <a:ext cx="2582159" cy="1915845"/>
          </a:xfrm>
          <a:prstGeom prst="ellipse">
            <a:avLst/>
          </a:prstGeom>
          <a:ln w="12700" cap="rnd">
            <a:solidFill>
              <a:schemeClr val="tx1"/>
            </a:solidFill>
          </a:ln>
          <a:effectLst/>
        </p:spPr>
      </p:pic>
      <p:sp>
        <p:nvSpPr>
          <p:cNvPr id="25" name="TextBox 24">
            <a:extLst>
              <a:ext uri="{FF2B5EF4-FFF2-40B4-BE49-F238E27FC236}">
                <a16:creationId xmlns:a16="http://schemas.microsoft.com/office/drawing/2014/main" id="{ED717FBA-644E-428D-9BCA-AE4CFB1B8663}"/>
              </a:ext>
            </a:extLst>
          </p:cNvPr>
          <p:cNvSpPr txBox="1"/>
          <p:nvPr/>
        </p:nvSpPr>
        <p:spPr>
          <a:xfrm>
            <a:off x="6538240" y="1869040"/>
            <a:ext cx="2428729"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-From music to theatre</a:t>
            </a:r>
            <a:r>
              <a:rPr lang="en-US" sz="900" b="1" dirty="0">
                <a:latin typeface="Trebuchet MS"/>
              </a:rPr>
              <a:t> and from costumes to pets, movies have a cultural impact far beyond the cineplex</a:t>
            </a:r>
            <a:r>
              <a:rPr kumimoji="0" lang="en-US" sz="900" b="1" u="none" strike="noStrike" kern="1200" cap="none" spc="0" normalizeH="0" baseline="0" noProof="0" dirty="0">
                <a:ln>
                  <a:noFill/>
                </a:ln>
                <a:effectLst/>
                <a:uLnTx/>
                <a:uFillTx/>
                <a:latin typeface="Trebuchet MS"/>
                <a:ea typeface="+mn-ea"/>
                <a:cs typeface="+mn-cs"/>
              </a:rPr>
              <a:t> </a:t>
            </a:r>
          </a:p>
        </p:txBody>
      </p:sp>
      <p:sp>
        <p:nvSpPr>
          <p:cNvPr id="28" name="TextBox 27">
            <a:extLst>
              <a:ext uri="{FF2B5EF4-FFF2-40B4-BE49-F238E27FC236}">
                <a16:creationId xmlns:a16="http://schemas.microsoft.com/office/drawing/2014/main" id="{C1ADBBC0-3052-4C82-9558-5A16A5D09991}"/>
              </a:ext>
            </a:extLst>
          </p:cNvPr>
          <p:cNvSpPr txBox="1"/>
          <p:nvPr/>
        </p:nvSpPr>
        <p:spPr>
          <a:xfrm>
            <a:off x="7155709" y="3079414"/>
            <a:ext cx="18768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-Mega franchises have lived in the public consciousness for generations while many thought-provoking “smaller” films have managed to make a lasting impact on society</a:t>
            </a:r>
          </a:p>
        </p:txBody>
      </p:sp>
      <p:sp>
        <p:nvSpPr>
          <p:cNvPr id="29" name="TextBox 28">
            <a:extLst>
              <a:ext uri="{FF2B5EF4-FFF2-40B4-BE49-F238E27FC236}">
                <a16:creationId xmlns:a16="http://schemas.microsoft.com/office/drawing/2014/main" id="{86C2FD3A-6752-4C72-AF9A-C7F1BC1F0B89}"/>
              </a:ext>
            </a:extLst>
          </p:cNvPr>
          <p:cNvSpPr txBox="1"/>
          <p:nvPr/>
        </p:nvSpPr>
        <p:spPr>
          <a:xfrm>
            <a:off x="6570140" y="4615101"/>
            <a:ext cx="239683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-Special bonds develop with real-life actors and fictional characters to the point that many people consider them almost like family</a:t>
            </a:r>
          </a:p>
        </p:txBody>
      </p:sp>
      <p:sp>
        <p:nvSpPr>
          <p:cNvPr id="30" name="TextBox 29">
            <a:extLst>
              <a:ext uri="{FF2B5EF4-FFF2-40B4-BE49-F238E27FC236}">
                <a16:creationId xmlns:a16="http://schemas.microsoft.com/office/drawing/2014/main" id="{6F0C2931-E508-4D1A-9A64-A6E70780A919}"/>
              </a:ext>
            </a:extLst>
          </p:cNvPr>
          <p:cNvSpPr txBox="1"/>
          <p:nvPr/>
        </p:nvSpPr>
        <p:spPr>
          <a:xfrm>
            <a:off x="5192621" y="5277286"/>
            <a:ext cx="3774348"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-Movies create overwhelming consumer </a:t>
            </a:r>
            <a:r>
              <a:rPr lang="en-US" sz="900" b="1" dirty="0">
                <a:latin typeface="Trebuchet MS"/>
              </a:rPr>
              <a:t>interest &amp; visitation for </a:t>
            </a:r>
            <a:r>
              <a:rPr kumimoji="0" lang="en-US" sz="900" b="1" u="none" strike="noStrike" kern="1200" cap="none" spc="0" normalizeH="0" baseline="0" noProof="0" dirty="0">
                <a:ln>
                  <a:noFill/>
                </a:ln>
                <a:effectLst/>
                <a:uLnTx/>
                <a:uFillTx/>
                <a:latin typeface="Trebuchet MS"/>
                <a:ea typeface="+mn-ea"/>
                <a:cs typeface="+mn-cs"/>
              </a:rPr>
              <a:t>locations both near and far, even for places as far away as Kazakhstan</a:t>
            </a:r>
          </a:p>
        </p:txBody>
      </p:sp>
      <p:sp>
        <p:nvSpPr>
          <p:cNvPr id="31" name="TextBox 30">
            <a:extLst>
              <a:ext uri="{FF2B5EF4-FFF2-40B4-BE49-F238E27FC236}">
                <a16:creationId xmlns:a16="http://schemas.microsoft.com/office/drawing/2014/main" id="{AD5558D0-EF25-4712-BCDA-E71BD572FB9E}"/>
              </a:ext>
            </a:extLst>
          </p:cNvPr>
          <p:cNvSpPr txBox="1"/>
          <p:nvPr/>
        </p:nvSpPr>
        <p:spPr>
          <a:xfrm>
            <a:off x="111374" y="4511216"/>
            <a:ext cx="2481109" cy="7848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-Movies are truly an immersive experience that extends outside the theater as fans embrace their passions through the consumption and creation of more content within devoted communities</a:t>
            </a:r>
          </a:p>
        </p:txBody>
      </p:sp>
      <p:sp>
        <p:nvSpPr>
          <p:cNvPr id="33" name="TextBox 32">
            <a:extLst>
              <a:ext uri="{FF2B5EF4-FFF2-40B4-BE49-F238E27FC236}">
                <a16:creationId xmlns:a16="http://schemas.microsoft.com/office/drawing/2014/main" id="{9BB214C3-F03D-4E52-879A-A5AE96389882}"/>
              </a:ext>
            </a:extLst>
          </p:cNvPr>
          <p:cNvSpPr txBox="1"/>
          <p:nvPr/>
        </p:nvSpPr>
        <p:spPr>
          <a:xfrm>
            <a:off x="100781" y="3198994"/>
            <a:ext cx="1903323"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-Licensed products from movies targeting babies through boomers generate billions of dollars in sales annually</a:t>
            </a:r>
          </a:p>
        </p:txBody>
      </p:sp>
      <p:sp>
        <p:nvSpPr>
          <p:cNvPr id="34" name="TextBox 33">
            <a:extLst>
              <a:ext uri="{FF2B5EF4-FFF2-40B4-BE49-F238E27FC236}">
                <a16:creationId xmlns:a16="http://schemas.microsoft.com/office/drawing/2014/main" id="{C5E2F7BF-6395-45E0-8F33-BFEB44CB3889}"/>
              </a:ext>
            </a:extLst>
          </p:cNvPr>
          <p:cNvSpPr txBox="1"/>
          <p:nvPr/>
        </p:nvSpPr>
        <p:spPr>
          <a:xfrm>
            <a:off x="506027" y="1877496"/>
            <a:ext cx="2062573" cy="5078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-Whether through science </a:t>
            </a:r>
            <a:r>
              <a:rPr lang="en-US" sz="900" b="1" dirty="0">
                <a:latin typeface="Trebuchet MS"/>
              </a:rPr>
              <a:t>or social causes, </a:t>
            </a:r>
            <a:r>
              <a:rPr kumimoji="0" lang="en-US" sz="900" b="1" u="none" strike="noStrike" kern="1200" cap="none" spc="0" normalizeH="0" baseline="0" noProof="0" dirty="0">
                <a:ln>
                  <a:noFill/>
                </a:ln>
                <a:effectLst/>
                <a:uLnTx/>
                <a:uFillTx/>
                <a:latin typeface="Trebuchet MS"/>
                <a:ea typeface="+mn-ea"/>
                <a:cs typeface="+mn-cs"/>
              </a:rPr>
              <a:t>cinema has the power to influence and inspire society</a:t>
            </a:r>
          </a:p>
        </p:txBody>
      </p:sp>
      <p:sp>
        <p:nvSpPr>
          <p:cNvPr id="14" name="Text Placeholder 4">
            <a:extLst>
              <a:ext uri="{FF2B5EF4-FFF2-40B4-BE49-F238E27FC236}">
                <a16:creationId xmlns:a16="http://schemas.microsoft.com/office/drawing/2014/main" id="{7303745B-A303-4F3A-B924-F0076F412C1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3141747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F0AC3AD-A05B-41EE-B745-B22BA779E920}"/>
              </a:ext>
            </a:extLst>
          </p:cNvPr>
          <p:cNvGraphicFramePr/>
          <p:nvPr>
            <p:extLst>
              <p:ext uri="{D42A27DB-BD31-4B8C-83A1-F6EECF244321}">
                <p14:modId xmlns:p14="http://schemas.microsoft.com/office/powerpoint/2010/main" val="3981710457"/>
              </p:ext>
            </p:extLst>
          </p:nvPr>
        </p:nvGraphicFramePr>
        <p:xfrm>
          <a:off x="161636" y="1261730"/>
          <a:ext cx="8805334" cy="451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1652F4-FAAC-4298-88A5-9EBFF54C5546}"/>
              </a:ext>
            </a:extLst>
          </p:cNvPr>
          <p:cNvSpPr txBox="1"/>
          <p:nvPr/>
        </p:nvSpPr>
        <p:spPr>
          <a:xfrm>
            <a:off x="5192622" y="1330068"/>
            <a:ext cx="3582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chemeClr val="bg1">
                    <a:lumMod val="85000"/>
                  </a:schemeClr>
                </a:solidFill>
                <a:effectLst/>
                <a:uLnTx/>
                <a:uFillTx/>
                <a:latin typeface="Trebuchet MS"/>
                <a:ea typeface="+mn-ea"/>
                <a:cs typeface="+mn-cs"/>
              </a:rPr>
              <a:t>-Cinema’s reach &amp; scale makes it the most popular “away from home” entertainment choice in America</a:t>
            </a:r>
          </a:p>
        </p:txBody>
      </p:sp>
      <p:pic>
        <p:nvPicPr>
          <p:cNvPr id="6" name="Picture 5">
            <a:extLst>
              <a:ext uri="{FF2B5EF4-FFF2-40B4-BE49-F238E27FC236}">
                <a16:creationId xmlns:a16="http://schemas.microsoft.com/office/drawing/2014/main" id="{61DD6A50-C4B5-4FC5-9702-3B1B77A7F79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75552" y="2534728"/>
            <a:ext cx="2582159" cy="1915845"/>
          </a:xfrm>
          <a:prstGeom prst="ellipse">
            <a:avLst/>
          </a:prstGeom>
          <a:ln w="12700" cap="rnd">
            <a:solidFill>
              <a:schemeClr val="tx1"/>
            </a:solidFill>
          </a:ln>
          <a:effectLst/>
        </p:spPr>
      </p:pic>
      <p:sp>
        <p:nvSpPr>
          <p:cNvPr id="25" name="TextBox 24">
            <a:extLst>
              <a:ext uri="{FF2B5EF4-FFF2-40B4-BE49-F238E27FC236}">
                <a16:creationId xmlns:a16="http://schemas.microsoft.com/office/drawing/2014/main" id="{ED717FBA-644E-428D-9BCA-AE4CFB1B8663}"/>
              </a:ext>
            </a:extLst>
          </p:cNvPr>
          <p:cNvSpPr txBox="1"/>
          <p:nvPr/>
        </p:nvSpPr>
        <p:spPr>
          <a:xfrm>
            <a:off x="6538240" y="1869040"/>
            <a:ext cx="2428729"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chemeClr val="bg1">
                    <a:lumMod val="85000"/>
                  </a:schemeClr>
                </a:solidFill>
                <a:effectLst/>
                <a:uLnTx/>
                <a:uFillTx/>
                <a:latin typeface="Trebuchet MS"/>
                <a:ea typeface="+mn-ea"/>
                <a:cs typeface="+mn-cs"/>
              </a:rPr>
              <a:t>-From music to theatre</a:t>
            </a:r>
            <a:r>
              <a:rPr lang="en-US" sz="900" b="1" dirty="0">
                <a:solidFill>
                  <a:schemeClr val="bg1">
                    <a:lumMod val="85000"/>
                  </a:schemeClr>
                </a:solidFill>
                <a:latin typeface="Trebuchet MS"/>
              </a:rPr>
              <a:t> and from costumes to pets, movies have a cultural impact far beyond the cineplex</a:t>
            </a:r>
            <a:r>
              <a:rPr kumimoji="0" lang="en-US" sz="900" b="1" u="none" strike="noStrike" kern="1200" cap="none" spc="0" normalizeH="0" baseline="0" noProof="0" dirty="0">
                <a:ln>
                  <a:noFill/>
                </a:ln>
                <a:solidFill>
                  <a:schemeClr val="bg1">
                    <a:lumMod val="85000"/>
                  </a:schemeClr>
                </a:solidFill>
                <a:effectLst/>
                <a:uLnTx/>
                <a:uFillTx/>
                <a:latin typeface="Trebuchet MS"/>
                <a:ea typeface="+mn-ea"/>
                <a:cs typeface="+mn-cs"/>
              </a:rPr>
              <a:t> </a:t>
            </a:r>
          </a:p>
        </p:txBody>
      </p:sp>
      <p:sp>
        <p:nvSpPr>
          <p:cNvPr id="28" name="TextBox 27">
            <a:extLst>
              <a:ext uri="{FF2B5EF4-FFF2-40B4-BE49-F238E27FC236}">
                <a16:creationId xmlns:a16="http://schemas.microsoft.com/office/drawing/2014/main" id="{C1ADBBC0-3052-4C82-9558-5A16A5D09991}"/>
              </a:ext>
            </a:extLst>
          </p:cNvPr>
          <p:cNvSpPr txBox="1"/>
          <p:nvPr/>
        </p:nvSpPr>
        <p:spPr>
          <a:xfrm>
            <a:off x="7155709" y="3079414"/>
            <a:ext cx="187687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chemeClr val="bg1">
                    <a:lumMod val="85000"/>
                  </a:schemeClr>
                </a:solidFill>
                <a:effectLst/>
                <a:uLnTx/>
                <a:uFillTx/>
                <a:latin typeface="Trebuchet MS"/>
                <a:ea typeface="+mn-ea"/>
                <a:cs typeface="+mn-cs"/>
              </a:rPr>
              <a:t>-Mega franchises have lived in the public consciousness for generations while many thought-provoking “smaller” films have managed to make a lasting impact on society</a:t>
            </a:r>
          </a:p>
        </p:txBody>
      </p:sp>
      <p:sp>
        <p:nvSpPr>
          <p:cNvPr id="29" name="TextBox 28">
            <a:extLst>
              <a:ext uri="{FF2B5EF4-FFF2-40B4-BE49-F238E27FC236}">
                <a16:creationId xmlns:a16="http://schemas.microsoft.com/office/drawing/2014/main" id="{86C2FD3A-6752-4C72-AF9A-C7F1BC1F0B89}"/>
              </a:ext>
            </a:extLst>
          </p:cNvPr>
          <p:cNvSpPr txBox="1"/>
          <p:nvPr/>
        </p:nvSpPr>
        <p:spPr>
          <a:xfrm>
            <a:off x="6570140" y="4615101"/>
            <a:ext cx="239683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chemeClr val="bg1">
                    <a:lumMod val="85000"/>
                  </a:schemeClr>
                </a:solidFill>
                <a:effectLst/>
                <a:uLnTx/>
                <a:uFillTx/>
                <a:latin typeface="Trebuchet MS"/>
                <a:ea typeface="+mn-ea"/>
                <a:cs typeface="+mn-cs"/>
              </a:rPr>
              <a:t>-Special bonds develop with real-life actors and fictional characters to the point that many people consider them almost like family</a:t>
            </a:r>
          </a:p>
        </p:txBody>
      </p:sp>
      <p:sp>
        <p:nvSpPr>
          <p:cNvPr id="30" name="TextBox 29">
            <a:extLst>
              <a:ext uri="{FF2B5EF4-FFF2-40B4-BE49-F238E27FC236}">
                <a16:creationId xmlns:a16="http://schemas.microsoft.com/office/drawing/2014/main" id="{6F0C2931-E508-4D1A-9A64-A6E70780A919}"/>
              </a:ext>
            </a:extLst>
          </p:cNvPr>
          <p:cNvSpPr txBox="1"/>
          <p:nvPr/>
        </p:nvSpPr>
        <p:spPr>
          <a:xfrm>
            <a:off x="5192621" y="5277286"/>
            <a:ext cx="3774348"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-Movies create overwhelming consumer </a:t>
            </a:r>
            <a:r>
              <a:rPr lang="en-US" sz="900" b="1" dirty="0">
                <a:latin typeface="Trebuchet MS"/>
              </a:rPr>
              <a:t>interest &amp; visitation for </a:t>
            </a:r>
            <a:r>
              <a:rPr kumimoji="0" lang="en-US" sz="900" b="1" u="none" strike="noStrike" kern="1200" cap="none" spc="0" normalizeH="0" baseline="0" noProof="0" dirty="0">
                <a:ln>
                  <a:noFill/>
                </a:ln>
                <a:effectLst/>
                <a:uLnTx/>
                <a:uFillTx/>
                <a:latin typeface="Trebuchet MS"/>
                <a:ea typeface="+mn-ea"/>
                <a:cs typeface="+mn-cs"/>
              </a:rPr>
              <a:t>locations both near and far, even for places as far away as Kazakhstan</a:t>
            </a:r>
          </a:p>
        </p:txBody>
      </p:sp>
      <p:sp>
        <p:nvSpPr>
          <p:cNvPr id="31" name="TextBox 30">
            <a:extLst>
              <a:ext uri="{FF2B5EF4-FFF2-40B4-BE49-F238E27FC236}">
                <a16:creationId xmlns:a16="http://schemas.microsoft.com/office/drawing/2014/main" id="{AD5558D0-EF25-4712-BCDA-E71BD572FB9E}"/>
              </a:ext>
            </a:extLst>
          </p:cNvPr>
          <p:cNvSpPr txBox="1"/>
          <p:nvPr/>
        </p:nvSpPr>
        <p:spPr>
          <a:xfrm>
            <a:off x="111374" y="4511216"/>
            <a:ext cx="2481109" cy="7848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-Movies are truly an immersive experience that extends outside the theater as fans embrace their passions through the consumption and creation of more content within devoted communities</a:t>
            </a:r>
          </a:p>
        </p:txBody>
      </p:sp>
      <p:sp>
        <p:nvSpPr>
          <p:cNvPr id="33" name="TextBox 32">
            <a:extLst>
              <a:ext uri="{FF2B5EF4-FFF2-40B4-BE49-F238E27FC236}">
                <a16:creationId xmlns:a16="http://schemas.microsoft.com/office/drawing/2014/main" id="{9BB214C3-F03D-4E52-879A-A5AE96389882}"/>
              </a:ext>
            </a:extLst>
          </p:cNvPr>
          <p:cNvSpPr txBox="1"/>
          <p:nvPr/>
        </p:nvSpPr>
        <p:spPr>
          <a:xfrm>
            <a:off x="100781" y="3198994"/>
            <a:ext cx="1903323"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-Licensed products from movies targeting babies through boomers generate billions of dollars in sales annually</a:t>
            </a:r>
          </a:p>
        </p:txBody>
      </p:sp>
      <p:sp>
        <p:nvSpPr>
          <p:cNvPr id="34" name="TextBox 33">
            <a:extLst>
              <a:ext uri="{FF2B5EF4-FFF2-40B4-BE49-F238E27FC236}">
                <a16:creationId xmlns:a16="http://schemas.microsoft.com/office/drawing/2014/main" id="{C5E2F7BF-6395-45E0-8F33-BFEB44CB3889}"/>
              </a:ext>
            </a:extLst>
          </p:cNvPr>
          <p:cNvSpPr txBox="1"/>
          <p:nvPr/>
        </p:nvSpPr>
        <p:spPr>
          <a:xfrm>
            <a:off x="506027" y="1877496"/>
            <a:ext cx="2062573" cy="5078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effectLst/>
                <a:uLnTx/>
                <a:uFillTx/>
                <a:latin typeface="Trebuchet MS"/>
                <a:ea typeface="+mn-ea"/>
                <a:cs typeface="+mn-cs"/>
              </a:rPr>
              <a:t>-Whether through science </a:t>
            </a:r>
            <a:r>
              <a:rPr lang="en-US" sz="900" b="1" dirty="0">
                <a:latin typeface="Trebuchet MS"/>
              </a:rPr>
              <a:t>or social causes, </a:t>
            </a:r>
            <a:r>
              <a:rPr kumimoji="0" lang="en-US" sz="900" b="1" u="none" strike="noStrike" kern="1200" cap="none" spc="0" normalizeH="0" baseline="0" noProof="0" dirty="0">
                <a:ln>
                  <a:noFill/>
                </a:ln>
                <a:effectLst/>
                <a:uLnTx/>
                <a:uFillTx/>
                <a:latin typeface="Trebuchet MS"/>
                <a:ea typeface="+mn-ea"/>
                <a:cs typeface="+mn-cs"/>
              </a:rPr>
              <a:t>cinema has the power to influence and inspire society</a:t>
            </a:r>
          </a:p>
        </p:txBody>
      </p:sp>
      <p:sp>
        <p:nvSpPr>
          <p:cNvPr id="14" name="Text Placeholder 4">
            <a:extLst>
              <a:ext uri="{FF2B5EF4-FFF2-40B4-BE49-F238E27FC236}">
                <a16:creationId xmlns:a16="http://schemas.microsoft.com/office/drawing/2014/main" id="{7303745B-A303-4F3A-B924-F0076F412C1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
        <p:nvSpPr>
          <p:cNvPr id="15" name="Title 1">
            <a:extLst>
              <a:ext uri="{FF2B5EF4-FFF2-40B4-BE49-F238E27FC236}">
                <a16:creationId xmlns:a16="http://schemas.microsoft.com/office/drawing/2014/main" id="{1F0F6B84-3E86-421C-A279-356A87518773}"/>
              </a:ext>
            </a:extLst>
          </p:cNvPr>
          <p:cNvSpPr txBox="1">
            <a:spLocks/>
          </p:cNvSpPr>
          <p:nvPr/>
        </p:nvSpPr>
        <p:spPr>
          <a:xfrm>
            <a:off x="135002" y="484757"/>
            <a:ext cx="8884710" cy="74498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In This Second Report Of Our Two-</a:t>
            </a:r>
            <a:r>
              <a:rPr lang="en-US" dirty="0">
                <a:solidFill>
                  <a:prstClr val="black"/>
                </a:solidFill>
              </a:rPr>
              <a:t>Part Series, We Focus On The Next Four “P’s”</a:t>
            </a:r>
            <a:endParaRPr kumimoji="0" lang="en-US" sz="2600" b="0" i="0" u="none" strike="noStrike" kern="1200" cap="none" spc="-100" normalizeH="0" baseline="0" noProof="0" dirty="0">
              <a:ln>
                <a:noFill/>
              </a:ln>
              <a:solidFill>
                <a:prstClr val="black"/>
              </a:solidFill>
              <a:effectLst/>
              <a:uLnTx/>
              <a:uFillTx/>
              <a:latin typeface="Trebuchet MS"/>
              <a:ea typeface="+mj-ea"/>
            </a:endParaRPr>
          </a:p>
        </p:txBody>
      </p:sp>
    </p:spTree>
    <p:extLst>
      <p:ext uri="{BB962C8B-B14F-4D97-AF65-F5344CB8AC3E}">
        <p14:creationId xmlns:p14="http://schemas.microsoft.com/office/powerpoint/2010/main" val="54695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C670F96-1128-402E-9750-AF455CF6D90B}"/>
              </a:ext>
            </a:extLst>
          </p:cNvPr>
          <p:cNvSpPr/>
          <p:nvPr/>
        </p:nvSpPr>
        <p:spPr>
          <a:xfrm>
            <a:off x="5395690" y="4460730"/>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Rectangle: Rounded Corners 25">
            <a:extLst>
              <a:ext uri="{FF2B5EF4-FFF2-40B4-BE49-F238E27FC236}">
                <a16:creationId xmlns:a16="http://schemas.microsoft.com/office/drawing/2014/main" id="{E6DAE7F8-C269-4FCE-B678-B371775AD372}"/>
              </a:ext>
            </a:extLst>
          </p:cNvPr>
          <p:cNvSpPr/>
          <p:nvPr/>
        </p:nvSpPr>
        <p:spPr>
          <a:xfrm>
            <a:off x="1299932" y="4461050"/>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4" name="Rectangle: Rounded Corners 23">
            <a:extLst>
              <a:ext uri="{FF2B5EF4-FFF2-40B4-BE49-F238E27FC236}">
                <a16:creationId xmlns:a16="http://schemas.microsoft.com/office/drawing/2014/main" id="{40200D25-BC2D-4FC0-A455-4663B23EC99D}"/>
              </a:ext>
            </a:extLst>
          </p:cNvPr>
          <p:cNvSpPr/>
          <p:nvPr/>
        </p:nvSpPr>
        <p:spPr>
          <a:xfrm>
            <a:off x="5361812" y="2243104"/>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Rectangle: Rounded Corners 2">
            <a:extLst>
              <a:ext uri="{FF2B5EF4-FFF2-40B4-BE49-F238E27FC236}">
                <a16:creationId xmlns:a16="http://schemas.microsoft.com/office/drawing/2014/main" id="{A6E96095-AF0E-4D6D-8ACE-8E8ECDF59BCE}"/>
              </a:ext>
            </a:extLst>
          </p:cNvPr>
          <p:cNvSpPr/>
          <p:nvPr/>
        </p:nvSpPr>
        <p:spPr>
          <a:xfrm>
            <a:off x="1314990" y="2241706"/>
            <a:ext cx="2603708" cy="1179717"/>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2D92B6B7-697D-4E1A-A836-F93DEB18610B}"/>
              </a:ext>
            </a:extLst>
          </p:cNvPr>
          <p:cNvSpPr txBox="1">
            <a:spLocks/>
          </p:cNvSpPr>
          <p:nvPr/>
        </p:nvSpPr>
        <p:spPr>
          <a:xfrm>
            <a:off x="156754" y="484757"/>
            <a:ext cx="8847909" cy="81337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j-ea"/>
              </a:rPr>
              <a:t>In Summary, Cinema Delivers A Mass Audience Of The Most Passionate, Engaged, Rabid Fans Anywhere</a:t>
            </a:r>
          </a:p>
        </p:txBody>
      </p:sp>
      <p:sp>
        <p:nvSpPr>
          <p:cNvPr id="14" name="Text Placeholder 4">
            <a:extLst>
              <a:ext uri="{FF2B5EF4-FFF2-40B4-BE49-F238E27FC236}">
                <a16:creationId xmlns:a16="http://schemas.microsoft.com/office/drawing/2014/main" id="{7303745B-A303-4F3A-B924-F0076F412C1B}"/>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all" spc="0" normalizeH="0" baseline="0" noProof="0" dirty="0">
                <a:ln>
                  <a:noFill/>
                </a:ln>
                <a:solidFill>
                  <a:prstClr val="black"/>
                </a:solidFill>
                <a:effectLst/>
                <a:uLnTx/>
                <a:uFillTx/>
                <a:latin typeface="Trebuchet MS"/>
                <a:ea typeface="+mn-ea"/>
                <a:cs typeface="+mn-cs"/>
              </a:rPr>
              <a:t>THE SURROUND SOUND OF CINEMA: PART II</a:t>
            </a:r>
          </a:p>
        </p:txBody>
      </p:sp>
      <p:sp>
        <p:nvSpPr>
          <p:cNvPr id="16" name="Rectangle: Rounded Corners 15">
            <a:extLst>
              <a:ext uri="{FF2B5EF4-FFF2-40B4-BE49-F238E27FC236}">
                <a16:creationId xmlns:a16="http://schemas.microsoft.com/office/drawing/2014/main" id="{D4050AEA-1804-45AF-932F-A15AD53FC93F}"/>
              </a:ext>
            </a:extLst>
          </p:cNvPr>
          <p:cNvSpPr/>
          <p:nvPr/>
        </p:nvSpPr>
        <p:spPr>
          <a:xfrm>
            <a:off x="5359016" y="1944369"/>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Passion</a:t>
            </a:r>
          </a:p>
        </p:txBody>
      </p:sp>
      <p:sp>
        <p:nvSpPr>
          <p:cNvPr id="17" name="Rectangle: Rounded Corners 16">
            <a:extLst>
              <a:ext uri="{FF2B5EF4-FFF2-40B4-BE49-F238E27FC236}">
                <a16:creationId xmlns:a16="http://schemas.microsoft.com/office/drawing/2014/main" id="{F5C28130-FE8A-442B-90A0-697A3AEA38B6}"/>
              </a:ext>
            </a:extLst>
          </p:cNvPr>
          <p:cNvSpPr/>
          <p:nvPr/>
        </p:nvSpPr>
        <p:spPr>
          <a:xfrm>
            <a:off x="1306601" y="1945767"/>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Places</a:t>
            </a:r>
          </a:p>
        </p:txBody>
      </p:sp>
      <p:sp>
        <p:nvSpPr>
          <p:cNvPr id="18" name="Rectangle: Rounded Corners 17">
            <a:extLst>
              <a:ext uri="{FF2B5EF4-FFF2-40B4-BE49-F238E27FC236}">
                <a16:creationId xmlns:a16="http://schemas.microsoft.com/office/drawing/2014/main" id="{D38C4FB6-430F-435A-9B3F-3063761F9B2C}"/>
              </a:ext>
            </a:extLst>
          </p:cNvPr>
          <p:cNvSpPr/>
          <p:nvPr/>
        </p:nvSpPr>
        <p:spPr>
          <a:xfrm>
            <a:off x="1298534" y="4162315"/>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Products</a:t>
            </a:r>
          </a:p>
        </p:txBody>
      </p:sp>
      <p:sp>
        <p:nvSpPr>
          <p:cNvPr id="19" name="Rectangle: Rounded Corners 18">
            <a:extLst>
              <a:ext uri="{FF2B5EF4-FFF2-40B4-BE49-F238E27FC236}">
                <a16:creationId xmlns:a16="http://schemas.microsoft.com/office/drawing/2014/main" id="{463A1D91-459E-4759-8926-0FF5FC6B6AF8}"/>
              </a:ext>
            </a:extLst>
          </p:cNvPr>
          <p:cNvSpPr/>
          <p:nvPr/>
        </p:nvSpPr>
        <p:spPr>
          <a:xfrm>
            <a:off x="5394292" y="4163393"/>
            <a:ext cx="2603708" cy="410693"/>
          </a:xfrm>
          <a:prstGeom prst="round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Purposes</a:t>
            </a:r>
          </a:p>
        </p:txBody>
      </p:sp>
      <p:sp>
        <p:nvSpPr>
          <p:cNvPr id="20" name="Text Placeholder 2">
            <a:extLst>
              <a:ext uri="{FF2B5EF4-FFF2-40B4-BE49-F238E27FC236}">
                <a16:creationId xmlns:a16="http://schemas.microsoft.com/office/drawing/2014/main" id="{769C9DB9-F544-4C7C-B1C3-C102B343D22E}"/>
              </a:ext>
            </a:extLst>
          </p:cNvPr>
          <p:cNvSpPr txBox="1">
            <a:spLocks/>
          </p:cNvSpPr>
          <p:nvPr/>
        </p:nvSpPr>
        <p:spPr>
          <a:xfrm>
            <a:off x="1336617" y="1490705"/>
            <a:ext cx="2582081"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rebuchet MS"/>
                <a:ea typeface="+mn-ea"/>
              </a:rPr>
              <a:t>Movie-goers travel to places they see in their favorite films…</a:t>
            </a:r>
          </a:p>
        </p:txBody>
      </p:sp>
      <p:sp>
        <p:nvSpPr>
          <p:cNvPr id="22" name="Text Placeholder 2">
            <a:extLst>
              <a:ext uri="{FF2B5EF4-FFF2-40B4-BE49-F238E27FC236}">
                <a16:creationId xmlns:a16="http://schemas.microsoft.com/office/drawing/2014/main" id="{8C6F57CD-6DF5-4884-8420-AAC6E5DBC0C9}"/>
              </a:ext>
            </a:extLst>
          </p:cNvPr>
          <p:cNvSpPr txBox="1">
            <a:spLocks/>
          </p:cNvSpPr>
          <p:nvPr/>
        </p:nvSpPr>
        <p:spPr>
          <a:xfrm>
            <a:off x="5359016" y="1499667"/>
            <a:ext cx="2603708"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rebuchet MS"/>
                <a:ea typeface="+mn-ea"/>
              </a:rPr>
              <a:t>…They’re so passionate that they create their own fan art…</a:t>
            </a:r>
          </a:p>
        </p:txBody>
      </p:sp>
      <p:sp>
        <p:nvSpPr>
          <p:cNvPr id="23" name="Text Placeholder 2">
            <a:extLst>
              <a:ext uri="{FF2B5EF4-FFF2-40B4-BE49-F238E27FC236}">
                <a16:creationId xmlns:a16="http://schemas.microsoft.com/office/drawing/2014/main" id="{65EB82AF-6204-453F-8714-6504B66D28F2}"/>
              </a:ext>
            </a:extLst>
          </p:cNvPr>
          <p:cNvSpPr txBox="1">
            <a:spLocks/>
          </p:cNvSpPr>
          <p:nvPr/>
        </p:nvSpPr>
        <p:spPr>
          <a:xfrm>
            <a:off x="1256545" y="3715968"/>
            <a:ext cx="2696086"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rebuchet MS"/>
                <a:ea typeface="+mn-ea"/>
              </a:rPr>
              <a:t>…And they’ll buy just about any merchandise that’s created…</a:t>
            </a:r>
          </a:p>
        </p:txBody>
      </p:sp>
      <p:sp>
        <p:nvSpPr>
          <p:cNvPr id="25" name="Text Placeholder 2">
            <a:extLst>
              <a:ext uri="{FF2B5EF4-FFF2-40B4-BE49-F238E27FC236}">
                <a16:creationId xmlns:a16="http://schemas.microsoft.com/office/drawing/2014/main" id="{42F2D655-7C5A-4545-9D7F-C82F59571B18}"/>
              </a:ext>
            </a:extLst>
          </p:cNvPr>
          <p:cNvSpPr txBox="1">
            <a:spLocks/>
          </p:cNvSpPr>
          <p:nvPr/>
        </p:nvSpPr>
        <p:spPr>
          <a:xfrm>
            <a:off x="5423600" y="3696762"/>
            <a:ext cx="2546369" cy="37582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rebuchet MS"/>
                <a:ea typeface="+mn-ea"/>
              </a:rPr>
              <a:t>…But movies are also a positive influence that inspire people</a:t>
            </a:r>
          </a:p>
        </p:txBody>
      </p:sp>
      <p:sp>
        <p:nvSpPr>
          <p:cNvPr id="28" name="TextBox 27">
            <a:extLst>
              <a:ext uri="{FF2B5EF4-FFF2-40B4-BE49-F238E27FC236}">
                <a16:creationId xmlns:a16="http://schemas.microsoft.com/office/drawing/2014/main" id="{A644ADC2-F464-44F0-8097-98FD434A3D6D}"/>
              </a:ext>
            </a:extLst>
          </p:cNvPr>
          <p:cNvSpPr txBox="1"/>
          <p:nvPr/>
        </p:nvSpPr>
        <p:spPr>
          <a:xfrm>
            <a:off x="1314990" y="2405012"/>
            <a:ext cx="259531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Popular movies can increase tourism </a:t>
            </a:r>
            <a:r>
              <a:rPr kumimoji="0" lang="en-US" sz="1100" b="1" i="0" u="sng" strike="noStrike" kern="1200" cap="none" spc="0" normalizeH="0" baseline="0" noProof="0" dirty="0">
                <a:ln>
                  <a:noFill/>
                </a:ln>
                <a:solidFill>
                  <a:prstClr val="black"/>
                </a:solidFill>
                <a:effectLst/>
                <a:uLnTx/>
                <a:uFillTx/>
                <a:latin typeface="Trebuchet MS"/>
                <a:ea typeface="+mn-ea"/>
                <a:cs typeface="+mn-cs"/>
              </a:rPr>
              <a:t>31%</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on average, to a featured location </a:t>
            </a:r>
          </a:p>
        </p:txBody>
      </p:sp>
      <p:sp>
        <p:nvSpPr>
          <p:cNvPr id="29" name="TextBox 28">
            <a:extLst>
              <a:ext uri="{FF2B5EF4-FFF2-40B4-BE49-F238E27FC236}">
                <a16:creationId xmlns:a16="http://schemas.microsoft.com/office/drawing/2014/main" id="{6754C709-37B5-453C-8353-48E4AC100B15}"/>
              </a:ext>
            </a:extLst>
          </p:cNvPr>
          <p:cNvSpPr txBox="1"/>
          <p:nvPr/>
        </p:nvSpPr>
        <p:spPr>
          <a:xfrm>
            <a:off x="5361811" y="2410677"/>
            <a:ext cx="260815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“Fan-made” trailers can achieve </a:t>
            </a:r>
            <a:r>
              <a:rPr kumimoji="0" lang="en-US" sz="1100" b="1" i="0" u="sng" strike="noStrike" kern="1200" cap="none" spc="0" normalizeH="0" baseline="0" noProof="0" dirty="0">
                <a:ln>
                  <a:noFill/>
                </a:ln>
                <a:solidFill>
                  <a:prstClr val="black"/>
                </a:solidFill>
                <a:effectLst/>
                <a:uLnTx/>
                <a:uFillTx/>
                <a:latin typeface="Trebuchet MS"/>
                <a:ea typeface="+mn-ea"/>
                <a:cs typeface="+mn-cs"/>
              </a:rPr>
              <a:t>millions of views online</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968A8A86-BFAD-4006-849F-4F351A9B70A4}"/>
              </a:ext>
            </a:extLst>
          </p:cNvPr>
          <p:cNvSpPr txBox="1"/>
          <p:nvPr/>
        </p:nvSpPr>
        <p:spPr>
          <a:xfrm>
            <a:off x="1297136" y="4632650"/>
            <a:ext cx="260370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Movie/entertainment based licensed merchandise generate </a:t>
            </a:r>
            <a:r>
              <a:rPr kumimoji="0" lang="en-US" sz="1100" b="1" i="0" u="sng" strike="noStrike" kern="1200" cap="none" spc="0" normalizeH="0" baseline="0" noProof="0" dirty="0">
                <a:ln>
                  <a:noFill/>
                </a:ln>
                <a:solidFill>
                  <a:prstClr val="black"/>
                </a:solidFill>
                <a:effectLst/>
                <a:uLnTx/>
                <a:uFillTx/>
                <a:latin typeface="Trebuchet MS"/>
                <a:ea typeface="+mn-ea"/>
                <a:cs typeface="+mn-cs"/>
              </a:rPr>
              <a:t>$118 billion</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in global retail sales annually</a:t>
            </a:r>
          </a:p>
        </p:txBody>
      </p:sp>
      <p:sp>
        <p:nvSpPr>
          <p:cNvPr id="31" name="TextBox 30">
            <a:extLst>
              <a:ext uri="{FF2B5EF4-FFF2-40B4-BE49-F238E27FC236}">
                <a16:creationId xmlns:a16="http://schemas.microsoft.com/office/drawing/2014/main" id="{B9FB989C-0E0B-4309-9A7E-D015B1A737DC}"/>
              </a:ext>
            </a:extLst>
          </p:cNvPr>
          <p:cNvSpPr txBox="1"/>
          <p:nvPr/>
        </p:nvSpPr>
        <p:spPr>
          <a:xfrm>
            <a:off x="5423600" y="4633029"/>
            <a:ext cx="257440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“The Hidden Figures</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Effect”: inspiring young women to seek careers in science &amp; technology</a:t>
            </a:r>
          </a:p>
        </p:txBody>
      </p:sp>
    </p:spTree>
    <p:extLst>
      <p:ext uri="{BB962C8B-B14F-4D97-AF65-F5344CB8AC3E}">
        <p14:creationId xmlns:p14="http://schemas.microsoft.com/office/powerpoint/2010/main" val="377850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1C75D1-8B0B-41E7-8E92-6087C09A4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Title 1">
            <a:extLst>
              <a:ext uri="{FF2B5EF4-FFF2-40B4-BE49-F238E27FC236}">
                <a16:creationId xmlns:a16="http://schemas.microsoft.com/office/drawing/2014/main" id="{2F591F60-0A0E-4551-8E78-0289370612EB}"/>
              </a:ext>
            </a:extLst>
          </p:cNvPr>
          <p:cNvSpPr txBox="1">
            <a:spLocks/>
          </p:cNvSpPr>
          <p:nvPr/>
        </p:nvSpPr>
        <p:spPr>
          <a:xfrm>
            <a:off x="2987749" y="5002207"/>
            <a:ext cx="5741576" cy="112338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lnSpc>
                <a:spcPts val="3800"/>
              </a:lnSpc>
            </a:pPr>
            <a:r>
              <a:rPr lang="en-US" sz="3600" b="1" i="1" dirty="0">
                <a:solidFill>
                  <a:schemeClr val="tx1"/>
                </a:solidFill>
                <a:latin typeface="+mj-lt"/>
                <a:cs typeface="+mj-cs"/>
              </a:rPr>
              <a:t>Places</a:t>
            </a:r>
            <a:r>
              <a:rPr lang="en-US" sz="3600" b="1" dirty="0">
                <a:solidFill>
                  <a:schemeClr val="tx1"/>
                </a:solidFill>
                <a:latin typeface="+mj-lt"/>
                <a:cs typeface="+mj-cs"/>
              </a:rPr>
              <a:t>: </a:t>
            </a:r>
          </a:p>
          <a:p>
            <a:pPr algn="l">
              <a:lnSpc>
                <a:spcPts val="3800"/>
              </a:lnSpc>
            </a:pPr>
            <a:r>
              <a:rPr lang="en-US" sz="3200" b="1" dirty="0">
                <a:solidFill>
                  <a:schemeClr val="tx1"/>
                </a:solidFill>
                <a:latin typeface="+mj-lt"/>
                <a:cs typeface="+mj-cs"/>
              </a:rPr>
              <a:t>From The Couch To Kazakhstan</a:t>
            </a:r>
            <a:endParaRPr lang="en-US" sz="3600" b="1" dirty="0">
              <a:solidFill>
                <a:schemeClr val="tx1"/>
              </a:solidFill>
              <a:latin typeface="+mj-lt"/>
              <a:cs typeface="+mj-cs"/>
            </a:endParaRPr>
          </a:p>
        </p:txBody>
      </p:sp>
    </p:spTree>
    <p:extLst>
      <p:ext uri="{BB962C8B-B14F-4D97-AF65-F5344CB8AC3E}">
        <p14:creationId xmlns:p14="http://schemas.microsoft.com/office/powerpoint/2010/main" val="235462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D9F75-4F02-401B-BF9B-5818499225C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8891" y="2099756"/>
            <a:ext cx="2658981" cy="571354"/>
          </a:xfrm>
          <a:prstGeom prst="rect">
            <a:avLst/>
          </a:prstGeom>
          <a:ln w="38100">
            <a:solidFill>
              <a:srgbClr val="FFFF00"/>
            </a:solidFill>
          </a:ln>
        </p:spPr>
      </p:pic>
      <p:pic>
        <p:nvPicPr>
          <p:cNvPr id="6" name="Picture 2" descr="Glitz and Glam Oscar Viewing Party - Oscar Party">
            <a:extLst>
              <a:ext uri="{FF2B5EF4-FFF2-40B4-BE49-F238E27FC236}">
                <a16:creationId xmlns:a16="http://schemas.microsoft.com/office/drawing/2014/main" id="{65A53731-3FF6-4F3F-A654-5569C4B4132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9524" y="2966022"/>
            <a:ext cx="2189001" cy="16896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DA75C198-B80F-49DA-8992-A74317DF8F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495" y="2099755"/>
            <a:ext cx="2482475" cy="569207"/>
          </a:xfrm>
          <a:prstGeom prst="rect">
            <a:avLst/>
          </a:prstGeom>
          <a:ln w="38100">
            <a:solidFill>
              <a:srgbClr val="6699FF"/>
            </a:solidFill>
          </a:ln>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a16="http://schemas.microsoft.com/office/drawing/2014/main" id="{3595D7C6-E75E-4EE1-85DE-64069AC2954D}"/>
              </a:ext>
            </a:extLst>
          </p:cNvPr>
          <p:cNvSpPr>
            <a:spLocks noGrp="1"/>
          </p:cNvSpPr>
          <p:nvPr>
            <p:ph type="ctrTitle"/>
          </p:nvPr>
        </p:nvSpPr>
        <p:spPr>
          <a:xfrm>
            <a:off x="161636" y="460182"/>
            <a:ext cx="8805334" cy="695706"/>
          </a:xfrm>
        </p:spPr>
        <p:txBody>
          <a:bodyPr/>
          <a:lstStyle/>
          <a:p>
            <a:r>
              <a:rPr lang="en-US" dirty="0"/>
              <a:t>At Home, Friends Gather With Each Other At House Parties To Watch Highly-Rated Movie Awards Shows On TV</a:t>
            </a:r>
          </a:p>
        </p:txBody>
      </p:sp>
      <p:sp>
        <p:nvSpPr>
          <p:cNvPr id="4" name="TextBox 3">
            <a:extLst>
              <a:ext uri="{FF2B5EF4-FFF2-40B4-BE49-F238E27FC236}">
                <a16:creationId xmlns:a16="http://schemas.microsoft.com/office/drawing/2014/main" id="{C1F9B3EE-3ADA-471A-8210-34B6880E0A31}"/>
              </a:ext>
            </a:extLst>
          </p:cNvPr>
          <p:cNvSpPr txBox="1"/>
          <p:nvPr/>
        </p:nvSpPr>
        <p:spPr>
          <a:xfrm>
            <a:off x="161636" y="1358777"/>
            <a:ext cx="8805334" cy="523220"/>
          </a:xfrm>
          <a:prstGeom prst="rect">
            <a:avLst/>
          </a:prstGeom>
          <a:noFill/>
        </p:spPr>
        <p:txBody>
          <a:bodyPr wrap="square" rtlCol="0">
            <a:spAutoFit/>
          </a:bodyPr>
          <a:lstStyle/>
          <a:p>
            <a:pPr algn="ctr"/>
            <a:r>
              <a:rPr lang="en-US" sz="1400" dirty="0"/>
              <a:t>The Oscars telecast ranks as the </a:t>
            </a:r>
            <a:r>
              <a:rPr lang="en-US" sz="1400" u="sng" dirty="0"/>
              <a:t>#1 most-watched</a:t>
            </a:r>
            <a:r>
              <a:rPr lang="en-US" sz="1400" dirty="0"/>
              <a:t>, non-sports TV program delivering an average audience of almost 28 million people, while The Golden Globes is a top 5 program as well</a:t>
            </a:r>
            <a:endParaRPr lang="en-US" sz="1400" dirty="0">
              <a:solidFill>
                <a:srgbClr val="FF0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91" y="4927651"/>
            <a:ext cx="4437609" cy="532940"/>
          </a:xfrm>
          <a:prstGeom prst="rect">
            <a:avLst/>
          </a:prstGeom>
          <a:ln w="28575">
            <a:solidFill>
              <a:srgbClr val="FF66FF"/>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Related image"/>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272877" y="2966022"/>
            <a:ext cx="2585299" cy="16896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golden globe viewing party plan"/>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560972" y="2966022"/>
            <a:ext cx="1857376" cy="1689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golden globe viewing party ideas"/>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00795" y="2966022"/>
            <a:ext cx="1689635" cy="16896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062509" y="2099755"/>
            <a:ext cx="3307983" cy="569207"/>
          </a:xfrm>
          <a:prstGeom prst="rect">
            <a:avLst/>
          </a:prstGeom>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9079" y="4927649"/>
            <a:ext cx="3999098" cy="532942"/>
          </a:xfrm>
          <a:prstGeom prst="rect">
            <a:avLst/>
          </a:prstGeom>
          <a:noFill/>
          <a:ln w="38100">
            <a:solidFill>
              <a:srgbClr val="009999"/>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D94D83D1-D12A-49AC-81A6-72FE7750A6AA}"/>
              </a:ext>
            </a:extLst>
          </p:cNvPr>
          <p:cNvSpPr/>
          <p:nvPr/>
        </p:nvSpPr>
        <p:spPr>
          <a:xfrm>
            <a:off x="192159" y="6614179"/>
            <a:ext cx="5941004" cy="215444"/>
          </a:xfrm>
          <a:prstGeom prst="rect">
            <a:avLst/>
          </a:prstGeom>
        </p:spPr>
        <p:txBody>
          <a:bodyPr wrap="square">
            <a:spAutoFit/>
          </a:bodyPr>
          <a:lstStyle/>
          <a:p>
            <a:r>
              <a:rPr lang="en-US" sz="800" dirty="0"/>
              <a:t>Source: Nielsen </a:t>
            </a:r>
            <a:r>
              <a:rPr lang="en-US" sz="800" dirty="0" err="1"/>
              <a:t>NPower</a:t>
            </a:r>
            <a:r>
              <a:rPr lang="en-US" sz="800" dirty="0"/>
              <a:t>, 2016-2017 Season ratings, excluding sports, Total Day, P2+.</a:t>
            </a:r>
          </a:p>
        </p:txBody>
      </p:sp>
      <p:sp>
        <p:nvSpPr>
          <p:cNvPr id="14" name="Text Placeholder 4">
            <a:extLst>
              <a:ext uri="{FF2B5EF4-FFF2-40B4-BE49-F238E27FC236}">
                <a16:creationId xmlns:a16="http://schemas.microsoft.com/office/drawing/2014/main" id="{866523F2-61A0-4C12-985D-93DF2E78F731}"/>
              </a:ext>
            </a:extLst>
          </p:cNvPr>
          <p:cNvSpPr txBox="1">
            <a:spLocks/>
          </p:cNvSpPr>
          <p:nvPr/>
        </p:nvSpPr>
        <p:spPr>
          <a:xfrm>
            <a:off x="329141" y="6189666"/>
            <a:ext cx="3355092" cy="431798"/>
          </a:xfrm>
          <a:prstGeom prst="rect">
            <a:avLst/>
          </a:prstGeom>
        </p:spPr>
        <p:txBody>
          <a:bodyPr vert="horz"/>
          <a:lstStyle>
            <a:lvl1pPr marL="0" indent="0" algn="l" defTabSz="457200" rtl="0" eaLnBrk="1" latinLnBrk="0" hangingPunct="1">
              <a:spcBef>
                <a:spcPct val="20000"/>
              </a:spcBef>
              <a:buFont typeface="Arial"/>
              <a:buNone/>
              <a:defRPr sz="1100" kern="1200" cap="all"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SURROUND SOUND OF CINEMA: part ii</a:t>
            </a:r>
          </a:p>
        </p:txBody>
      </p:sp>
    </p:spTree>
    <p:extLst>
      <p:ext uri="{BB962C8B-B14F-4D97-AF65-F5344CB8AC3E}">
        <p14:creationId xmlns:p14="http://schemas.microsoft.com/office/powerpoint/2010/main" val="2241298657"/>
      </p:ext>
    </p:extLst>
  </p:cSld>
  <p:clrMapOvr>
    <a:masterClrMapping/>
  </p:clrMapOvr>
</p:sld>
</file>

<file path=ppt/theme/theme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86671</TotalTime>
  <Words>5939</Words>
  <Application>Microsoft Office PowerPoint</Application>
  <PresentationFormat>On-screen Show (4:3)</PresentationFormat>
  <Paragraphs>736</Paragraphs>
  <Slides>50</Slides>
  <Notes>5</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50</vt:i4>
      </vt:variant>
    </vt:vector>
  </HeadingPairs>
  <TitlesOfParts>
    <vt:vector size="70" baseType="lpstr">
      <vt:lpstr>ＭＳ Ｐゴシック</vt:lpstr>
      <vt:lpstr>ＭＳ Ｐゴシック</vt:lpstr>
      <vt:lpstr>Arial</vt:lpstr>
      <vt:lpstr>Calibri</vt:lpstr>
      <vt:lpstr>Georgia</vt:lpstr>
      <vt:lpstr>Segoe Script</vt:lpstr>
      <vt:lpstr>Trebuchet MS</vt:lpstr>
      <vt:lpstr>16_Custom Design</vt:lpstr>
      <vt:lpstr>new template</vt:lpstr>
      <vt:lpstr>Custom Design</vt:lpstr>
      <vt:lpstr>1_Custom Design</vt:lpstr>
      <vt:lpstr>2_Custom Design</vt:lpstr>
      <vt:lpstr>3_Custom Design</vt:lpstr>
      <vt:lpstr>4_Custom Design</vt:lpstr>
      <vt:lpstr>5_Custom Design</vt:lpstr>
      <vt:lpstr>6_Custom Design</vt:lpstr>
      <vt:lpstr>7_Custom Design</vt:lpstr>
      <vt:lpstr>Office Theme</vt:lpstr>
      <vt:lpstr>8_Custom Design</vt:lpstr>
      <vt:lpstr>9_Custom Design</vt:lpstr>
      <vt:lpstr>PowerPoint Presentation</vt:lpstr>
      <vt:lpstr>Opening Credits</vt:lpstr>
      <vt:lpstr>Before We Dive Into The Report, It’s Pop Quiz Time!</vt:lpstr>
      <vt:lpstr>PowerPoint Presentation</vt:lpstr>
      <vt:lpstr>PowerPoint Presentation</vt:lpstr>
      <vt:lpstr>PowerPoint Presentation</vt:lpstr>
      <vt:lpstr>PowerPoint Presentation</vt:lpstr>
      <vt:lpstr>PowerPoint Presentation</vt:lpstr>
      <vt:lpstr>At Home, Friends Gather With Each Other At House Parties To Watch Highly-Rated Movie Awards Shows On TV</vt:lpstr>
      <vt:lpstr>Outside The Home, People Love The Communal Aspect Of Outdoor Film Series And Find Them A Great Way To Cool Off During Summer</vt:lpstr>
      <vt:lpstr>Further Away, Film Festivals Attract Hundreds Of Thousands Of People Annually And Generate Millions For Local Economies</vt:lpstr>
      <vt:lpstr>Thousands Of Fans &amp; Cosplayers Also Gather At Movie-Related Conventions To Learn All The Latest About Their Film Favorites</vt:lpstr>
      <vt:lpstr>After A Theatrical Release, Popular Movies Can Increase Global Tourism To A Film’s Location Between 25% - 300%</vt:lpstr>
      <vt:lpstr>Several Popular Global Franchises With Strong National Footprints Have Also Been Spawned By Movies</vt:lpstr>
      <vt:lpstr>In The U.S., Movie Productions Were Shot In 41 States Between 2015 &amp; 2016</vt:lpstr>
      <vt:lpstr>People Have Such Love For Movies That Many Cities  Offer Tours Of The Locations Where Scenes Were Shot</vt:lpstr>
      <vt:lpstr>Additionally, Many “Real-Life” Restaurants In Movies Have Reached Iconic Status &amp; Feature Long Waits Among Rabid Fans </vt:lpstr>
      <vt:lpstr>In Los Angeles, A Popular Activity For Visitors Is To Tour The Movie Studios &amp; “Visit” The Movie Stars’ Homes </vt:lpstr>
      <vt:lpstr>PowerPoint Presentation</vt:lpstr>
      <vt:lpstr>Fans No Longer Want To Just Go On A Ride Though, They Want To Immerse Themselves In A Cinematic Universe As Well</vt:lpstr>
      <vt:lpstr>PowerPoint Presentation</vt:lpstr>
      <vt:lpstr>Many People Like To Immerse Themselves In The “Make Believe” Worlds Of Cinema In A Variety Of Different Ways</vt:lpstr>
      <vt:lpstr>Nostalgia Has Made Movie Memorabilia Some Of The Most Expensive Current-Day Artifacts On The Market</vt:lpstr>
      <vt:lpstr>Currently, Fan &amp; Artist-Created Alternative Movie Posters Are In High Demand Among Film Lovers</vt:lpstr>
      <vt:lpstr>People Don’t Just Create Fan Art Either, They Are Fan Art</vt:lpstr>
      <vt:lpstr>Many Devoted Fans Also Show Their Passion By Writing Elaborate Movie-Based Fictional Stories Online</vt:lpstr>
      <vt:lpstr>The Love Of Movies Is So Strong That Many People Post Their Own “Fan-Made” Trailers Online Which Receive Millions Of Views</vt:lpstr>
      <vt:lpstr>UGC-Video Parodies Inspired By Movies Are Also Popular Online With Many Garnering Hundreds Of Thousands Of Views</vt:lpstr>
      <vt:lpstr>Beyond Fan-Made Trailers &amp; Video Parodies, The Internet Also Loves To Repurpose Movie Content As Memes</vt:lpstr>
      <vt:lpstr>On Any Given Weekend, Social Media Is Filled With People Commenting About The Latest Theatrical Movie Releases</vt:lpstr>
      <vt:lpstr>Even Wild Fan Theories About Key Plot Points Posted On Platforms Like Reddit Can Go Viral</vt:lpstr>
      <vt:lpstr>People Consume Content In Many Other Media To Learn More About The Expanded Universes Of The Cinematic Worlds They Love</vt:lpstr>
      <vt:lpstr>Virtual Reality &amp; Augmented Reality Are Now Taking Engagement  To The Next Level With Personal Immersion Into Cinematic Worlds</vt:lpstr>
      <vt:lpstr>Much Like They’ve Been Able To Do With Sports, People Can Now Apply Their Competitive Spirit To Their Favorite Passion</vt:lpstr>
      <vt:lpstr>PowerPoint Presentation</vt:lpstr>
      <vt:lpstr>PowerPoint Presentation</vt:lpstr>
      <vt:lpstr>Licensed Items From Movie Properties Drive A Substantial Share Of The Multi-Billion Dollar Consumer Products Industry</vt:lpstr>
      <vt:lpstr>20% Of The Top Holiday Toys For 2017 Were Based On  Popular Movies &amp; Characters</vt:lpstr>
      <vt:lpstr>It’s Not Just Toys Either, Many Sophisticated “Adult” Brands Create Movie-Branded Product Lines To Drive Sales</vt:lpstr>
      <vt:lpstr>Furthermore, Brands Partner With Movies Through Placements &amp; Co-Branded TV Ads For The Cultural Cachet</vt:lpstr>
      <vt:lpstr>Even When Brands Don’t Have A Direct Product Integration Many Desire The Cultural Halo Effect That Movies Can Offer</vt:lpstr>
      <vt:lpstr>PowerPoint Presentation</vt:lpstr>
      <vt:lpstr>The Influence Of Cinema Is Studied From Both A Cultural &amp; Scientific Standpoint At Many Major Universities</vt:lpstr>
      <vt:lpstr>Movies Have Been Known To Inspire Scientific Achievements &amp; Breakthroughs</vt:lpstr>
      <vt:lpstr>Whether In School Or In The “Real World,” Films Are  A Powerful Source Of Inspiration For People</vt:lpstr>
      <vt:lpstr>Films &amp; Actors Also Have The Ability To Force Societal Change &amp; Shape, Or Re-Shape, Public Opinion On A Variety Of Issues</vt:lpstr>
      <vt:lpstr>Furthermore, Many Movie Stars Use Their Celebrity To Support Causes &amp; Charities They Care Deeply About </vt:lpstr>
      <vt:lpstr>PowerPoint Presentation</vt:lpstr>
      <vt:lpstr>Let’s Check To See How You Did On The Pop Quiz!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Surround Sound Of Cinema</dc:title>
  <dc:creator>Miller, Kim</dc:creator>
  <cp:lastModifiedBy>Jason Wiese</cp:lastModifiedBy>
  <cp:revision>4379</cp:revision>
  <cp:lastPrinted>2018-01-18T20:04:13Z</cp:lastPrinted>
  <dcterms:created xsi:type="dcterms:W3CDTF">2016-10-11T18:43:25Z</dcterms:created>
  <dcterms:modified xsi:type="dcterms:W3CDTF">2018-01-24T15:17:04Z</dcterms:modified>
</cp:coreProperties>
</file>