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0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1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2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3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4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5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16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7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  <p:sldMasterId id="2147483684" r:id="rId6"/>
  </p:sldMasterIdLst>
  <p:notesMasterIdLst>
    <p:notesMasterId r:id="rId29"/>
  </p:notesMasterIdLst>
  <p:sldIdLst>
    <p:sldId id="2146846531" r:id="rId7"/>
    <p:sldId id="2147376463" r:id="rId8"/>
    <p:sldId id="2146845997" r:id="rId9"/>
    <p:sldId id="2146846655" r:id="rId10"/>
    <p:sldId id="2147376474" r:id="rId11"/>
    <p:sldId id="2147376518" r:id="rId12"/>
    <p:sldId id="2147376475" r:id="rId13"/>
    <p:sldId id="2147376520" r:id="rId14"/>
    <p:sldId id="2147376488" r:id="rId15"/>
    <p:sldId id="2147376521" r:id="rId16"/>
    <p:sldId id="2147376476" r:id="rId17"/>
    <p:sldId id="2147376522" r:id="rId18"/>
    <p:sldId id="2147376480" r:id="rId19"/>
    <p:sldId id="2147376523" r:id="rId20"/>
    <p:sldId id="2147376491" r:id="rId21"/>
    <p:sldId id="2147376524" r:id="rId22"/>
    <p:sldId id="2147376467" r:id="rId23"/>
    <p:sldId id="2147376525" r:id="rId24"/>
    <p:sldId id="2147376473" r:id="rId25"/>
    <p:sldId id="2147376462" r:id="rId26"/>
    <p:sldId id="2146846533" r:id="rId27"/>
    <p:sldId id="2146846275" r:id="rId28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644001F-98D2-AF68-925B-F4D39E797894}" name="Jason Wiese" initials="J" userId="S::jasonw@thevab.com::4bff8d5b-7de6-4655-b397-69b0afc81113" providerId="AD"/>
  <p188:author id="{A5C48789-DAFD-4389-7A87-B92CBB8A351A}" name="Reed Kiely" initials="RK" userId="S::reedk@thevab.com::768be38e-2fb5-40ce-925d-bd8e9d9e3c31" providerId="AD"/>
  <p188:author id="{67D9CF8F-6412-CF76-F5A9-3E11BC9EE1AB}" name="Amanda Cashman" initials="AC" userId="S::amandac@thevab.com::fc6d6d2e-beac-4fb5-b960-43c972d01ff9" providerId="AD"/>
  <p188:author id="{F0141AB7-7F25-3C16-C77D-5FEA2DA4B116}" name="Karolina Guillen" initials="KG" userId="S::karolinaG@thevab.com::c1c08796-a0be-47c6-af52-5d31fd96ec50" providerId="AD"/>
  <p188:author id="{40CDBCD8-5C78-F3A3-F41F-DA4694EE60DF}" name="Kaileen Cain" initials="KC" userId="S::KaileenC@thevab.com::21167d2d-fdf2-4320-ae3a-272888c89590" providerId="AD"/>
  <p188:author id="{21855EDF-F9CE-3B66-C6A5-06158391F461}" name="Leah Montner Dixon" initials="L" userId="S::leahm@thevab.com::d5b2ae9e-9213-4442-b7df-4db8cbe51e5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FF2"/>
    <a:srgbClr val="ED3C8D"/>
    <a:srgbClr val="4EBEA4"/>
    <a:srgbClr val="1B1464"/>
    <a:srgbClr val="FFE600"/>
    <a:srgbClr val="E2E8F1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D7C63E-E370-4F1C-B121-C3A64CCC59C0}" v="1224" dt="2026-02-11T17:15:02.727"/>
    <p1510:client id="{5A693A37-448E-4A08-9561-7880E85D7319}" v="1" dt="2026-02-12T05:43:49.315"/>
    <p1510:client id="{6CD392DE-3FFD-44FB-995C-E096015C31F7}" v="1222" dt="2026-02-11T15:31:35.991"/>
    <p1510:client id="{7330F559-619F-4E2F-8C7A-BA122D409CC8}" v="195" dt="2026-02-11T15:30:47.709"/>
    <p1510:client id="{DB5A40A5-651E-4B28-99A3-5B9C76B5EBE7}" v="1547" dt="2026-02-11T15:39:57.7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microsoft.com/office/2016/11/relationships/changesInfo" Target="changesInfos/changesInfo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microsoft.com/office/2018/10/relationships/authors" Target="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on Wiese" userId="4bff8d5b-7de6-4655-b397-69b0afc81113" providerId="ADAL" clId="{FD3BD4DC-71D8-46F6-AA22-5552A9B6A2A7}"/>
    <pc:docChg chg="custSel modSld">
      <pc:chgData name="Jason Wiese" userId="4bff8d5b-7de6-4655-b397-69b0afc81113" providerId="ADAL" clId="{FD3BD4DC-71D8-46F6-AA22-5552A9B6A2A7}" dt="2026-02-12T05:43:49.315" v="3"/>
      <pc:docMkLst>
        <pc:docMk/>
      </pc:docMkLst>
      <pc:sldChg chg="addSp delSp modSp mod">
        <pc:chgData name="Jason Wiese" userId="4bff8d5b-7de6-4655-b397-69b0afc81113" providerId="ADAL" clId="{FD3BD4DC-71D8-46F6-AA22-5552A9B6A2A7}" dt="2026-02-12T05:43:49.315" v="3"/>
        <pc:sldMkLst>
          <pc:docMk/>
          <pc:sldMk cId="1027130510" sldId="2147376474"/>
        </pc:sldMkLst>
        <pc:spChg chg="add mod">
          <ac:chgData name="Jason Wiese" userId="4bff8d5b-7de6-4655-b397-69b0afc81113" providerId="ADAL" clId="{FD3BD4DC-71D8-46F6-AA22-5552A9B6A2A7}" dt="2026-02-12T05:43:49.315" v="3"/>
          <ac:spMkLst>
            <pc:docMk/>
            <pc:sldMk cId="1027130510" sldId="2147376474"/>
            <ac:spMk id="8" creationId="{BDF2B9B8-17FD-9E31-BFD7-60D9A03C1A8B}"/>
          </ac:spMkLst>
        </pc:spChg>
        <pc:spChg chg="del">
          <ac:chgData name="Jason Wiese" userId="4bff8d5b-7de6-4655-b397-69b0afc81113" providerId="ADAL" clId="{FD3BD4DC-71D8-46F6-AA22-5552A9B6A2A7}" dt="2026-02-12T05:43:29.023" v="2" actId="478"/>
          <ac:spMkLst>
            <pc:docMk/>
            <pc:sldMk cId="1027130510" sldId="2147376474"/>
            <ac:spMk id="16" creationId="{0A30693D-012D-D1D4-CE09-784A2CADAC56}"/>
          </ac:spMkLst>
        </pc:spChg>
        <pc:cxnChg chg="add mod">
          <ac:chgData name="Jason Wiese" userId="4bff8d5b-7de6-4655-b397-69b0afc81113" providerId="ADAL" clId="{FD3BD4DC-71D8-46F6-AA22-5552A9B6A2A7}" dt="2026-02-12T05:43:49.315" v="3"/>
          <ac:cxnSpMkLst>
            <pc:docMk/>
            <pc:sldMk cId="1027130510" sldId="2147376474"/>
            <ac:cxnSpMk id="7" creationId="{CE9CAB9D-5169-693D-CA5A-14B933029177}"/>
          </ac:cxnSpMkLst>
        </pc:cxnChg>
      </pc:sldChg>
      <pc:sldChg chg="modSp mod">
        <pc:chgData name="Jason Wiese" userId="4bff8d5b-7de6-4655-b397-69b0afc81113" providerId="ADAL" clId="{FD3BD4DC-71D8-46F6-AA22-5552A9B6A2A7}" dt="2026-02-12T05:37:18.297" v="1" actId="20577"/>
        <pc:sldMkLst>
          <pc:docMk/>
          <pc:sldMk cId="1851490623" sldId="2147376475"/>
        </pc:sldMkLst>
        <pc:spChg chg="mod">
          <ac:chgData name="Jason Wiese" userId="4bff8d5b-7de6-4655-b397-69b0afc81113" providerId="ADAL" clId="{FD3BD4DC-71D8-46F6-AA22-5552A9B6A2A7}" dt="2026-02-12T05:37:18.297" v="1" actId="20577"/>
          <ac:spMkLst>
            <pc:docMk/>
            <pc:sldMk cId="1851490623" sldId="2147376475"/>
            <ac:spMk id="24" creationId="{81EE7D9C-2B14-8FC2-75B6-54EC2D2D7B69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548756356880715E-2"/>
          <c:y val="9.8918957111566452E-2"/>
          <c:w val="0.9573014528900361"/>
          <c:h val="0.8332936559800379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ln w="28575" cap="rnd">
              <a:solidFill>
                <a:srgbClr val="ED3C8D"/>
              </a:solidFill>
              <a:round/>
            </a:ln>
            <a:effectLst/>
          </c:spPr>
          <c:marker>
            <c:symbol val="none"/>
          </c:marker>
          <c:cat>
            <c:numRef>
              <c:f>Sheet1!$A$2:$A$54</c:f>
              <c:numCache>
                <c:formatCode>m/d/yyyy</c:formatCode>
                <c:ptCount val="53"/>
                <c:pt idx="0">
                  <c:v>45697</c:v>
                </c:pt>
                <c:pt idx="1">
                  <c:v>45704</c:v>
                </c:pt>
                <c:pt idx="2">
                  <c:v>45711</c:v>
                </c:pt>
                <c:pt idx="3">
                  <c:v>45718</c:v>
                </c:pt>
                <c:pt idx="4">
                  <c:v>45725</c:v>
                </c:pt>
                <c:pt idx="5">
                  <c:v>45732</c:v>
                </c:pt>
                <c:pt idx="6">
                  <c:v>45739</c:v>
                </c:pt>
                <c:pt idx="7">
                  <c:v>45746</c:v>
                </c:pt>
                <c:pt idx="8">
                  <c:v>45753</c:v>
                </c:pt>
                <c:pt idx="9">
                  <c:v>45760</c:v>
                </c:pt>
                <c:pt idx="10">
                  <c:v>45767</c:v>
                </c:pt>
                <c:pt idx="11">
                  <c:v>45774</c:v>
                </c:pt>
                <c:pt idx="12">
                  <c:v>45781</c:v>
                </c:pt>
                <c:pt idx="13">
                  <c:v>45788</c:v>
                </c:pt>
                <c:pt idx="14">
                  <c:v>45795</c:v>
                </c:pt>
                <c:pt idx="15">
                  <c:v>45802</c:v>
                </c:pt>
                <c:pt idx="16">
                  <c:v>45809</c:v>
                </c:pt>
                <c:pt idx="17">
                  <c:v>45816</c:v>
                </c:pt>
                <c:pt idx="18">
                  <c:v>45823</c:v>
                </c:pt>
                <c:pt idx="19">
                  <c:v>45830</c:v>
                </c:pt>
                <c:pt idx="20">
                  <c:v>45837</c:v>
                </c:pt>
                <c:pt idx="21">
                  <c:v>45844</c:v>
                </c:pt>
                <c:pt idx="22">
                  <c:v>45851</c:v>
                </c:pt>
                <c:pt idx="23">
                  <c:v>45858</c:v>
                </c:pt>
                <c:pt idx="24">
                  <c:v>45865</c:v>
                </c:pt>
                <c:pt idx="25">
                  <c:v>45872</c:v>
                </c:pt>
                <c:pt idx="26">
                  <c:v>45879</c:v>
                </c:pt>
                <c:pt idx="27">
                  <c:v>45886</c:v>
                </c:pt>
                <c:pt idx="28">
                  <c:v>45893</c:v>
                </c:pt>
                <c:pt idx="29">
                  <c:v>45900</c:v>
                </c:pt>
                <c:pt idx="30">
                  <c:v>45907</c:v>
                </c:pt>
                <c:pt idx="31">
                  <c:v>45914</c:v>
                </c:pt>
                <c:pt idx="32">
                  <c:v>45921</c:v>
                </c:pt>
                <c:pt idx="33">
                  <c:v>45928</c:v>
                </c:pt>
                <c:pt idx="34">
                  <c:v>45935</c:v>
                </c:pt>
                <c:pt idx="35">
                  <c:v>45942</c:v>
                </c:pt>
                <c:pt idx="36">
                  <c:v>45949</c:v>
                </c:pt>
                <c:pt idx="37">
                  <c:v>45956</c:v>
                </c:pt>
                <c:pt idx="38">
                  <c:v>45963</c:v>
                </c:pt>
                <c:pt idx="39">
                  <c:v>45970</c:v>
                </c:pt>
                <c:pt idx="40">
                  <c:v>45977</c:v>
                </c:pt>
                <c:pt idx="41">
                  <c:v>45984</c:v>
                </c:pt>
                <c:pt idx="42">
                  <c:v>45991</c:v>
                </c:pt>
                <c:pt idx="43">
                  <c:v>45998</c:v>
                </c:pt>
                <c:pt idx="44">
                  <c:v>46005</c:v>
                </c:pt>
                <c:pt idx="45">
                  <c:v>46012</c:v>
                </c:pt>
                <c:pt idx="46">
                  <c:v>46019</c:v>
                </c:pt>
                <c:pt idx="47">
                  <c:v>46026</c:v>
                </c:pt>
                <c:pt idx="48">
                  <c:v>46033</c:v>
                </c:pt>
                <c:pt idx="49">
                  <c:v>46040</c:v>
                </c:pt>
                <c:pt idx="50">
                  <c:v>46047</c:v>
                </c:pt>
                <c:pt idx="51">
                  <c:v>46054</c:v>
                </c:pt>
                <c:pt idx="52">
                  <c:v>46061</c:v>
                </c:pt>
              </c:numCache>
            </c:numRef>
          </c:cat>
          <c:val>
            <c:numRef>
              <c:f>Sheet1!$B$2:$B$54</c:f>
              <c:numCache>
                <c:formatCode>General</c:formatCode>
                <c:ptCount val="53"/>
                <c:pt idx="0">
                  <c:v>41</c:v>
                </c:pt>
                <c:pt idx="1">
                  <c:v>39</c:v>
                </c:pt>
                <c:pt idx="2">
                  <c:v>43</c:v>
                </c:pt>
                <c:pt idx="3">
                  <c:v>43</c:v>
                </c:pt>
                <c:pt idx="4">
                  <c:v>37</c:v>
                </c:pt>
                <c:pt idx="5">
                  <c:v>42</c:v>
                </c:pt>
                <c:pt idx="6">
                  <c:v>30</c:v>
                </c:pt>
                <c:pt idx="7">
                  <c:v>26</c:v>
                </c:pt>
                <c:pt idx="8">
                  <c:v>28</c:v>
                </c:pt>
                <c:pt idx="9">
                  <c:v>23</c:v>
                </c:pt>
                <c:pt idx="10">
                  <c:v>24</c:v>
                </c:pt>
                <c:pt idx="11">
                  <c:v>27</c:v>
                </c:pt>
                <c:pt idx="12">
                  <c:v>30</c:v>
                </c:pt>
                <c:pt idx="13">
                  <c:v>29</c:v>
                </c:pt>
                <c:pt idx="14">
                  <c:v>23</c:v>
                </c:pt>
                <c:pt idx="15">
                  <c:v>23</c:v>
                </c:pt>
                <c:pt idx="16">
                  <c:v>22</c:v>
                </c:pt>
                <c:pt idx="17">
                  <c:v>20</c:v>
                </c:pt>
                <c:pt idx="18">
                  <c:v>21</c:v>
                </c:pt>
                <c:pt idx="19">
                  <c:v>21</c:v>
                </c:pt>
                <c:pt idx="20">
                  <c:v>18</c:v>
                </c:pt>
                <c:pt idx="21">
                  <c:v>26</c:v>
                </c:pt>
                <c:pt idx="22">
                  <c:v>26</c:v>
                </c:pt>
                <c:pt idx="23">
                  <c:v>28</c:v>
                </c:pt>
                <c:pt idx="24">
                  <c:v>21</c:v>
                </c:pt>
                <c:pt idx="25">
                  <c:v>29</c:v>
                </c:pt>
                <c:pt idx="26">
                  <c:v>29</c:v>
                </c:pt>
                <c:pt idx="27">
                  <c:v>52</c:v>
                </c:pt>
                <c:pt idx="28">
                  <c:v>47</c:v>
                </c:pt>
                <c:pt idx="29">
                  <c:v>32</c:v>
                </c:pt>
                <c:pt idx="30">
                  <c:v>40</c:v>
                </c:pt>
                <c:pt idx="31">
                  <c:v>35</c:v>
                </c:pt>
                <c:pt idx="32">
                  <c:v>26</c:v>
                </c:pt>
                <c:pt idx="33">
                  <c:v>28</c:v>
                </c:pt>
                <c:pt idx="34">
                  <c:v>31</c:v>
                </c:pt>
                <c:pt idx="35">
                  <c:v>43</c:v>
                </c:pt>
                <c:pt idx="36">
                  <c:v>38</c:v>
                </c:pt>
                <c:pt idx="37">
                  <c:v>45</c:v>
                </c:pt>
                <c:pt idx="38">
                  <c:v>48</c:v>
                </c:pt>
                <c:pt idx="39">
                  <c:v>29</c:v>
                </c:pt>
                <c:pt idx="40">
                  <c:v>31</c:v>
                </c:pt>
                <c:pt idx="41">
                  <c:v>33</c:v>
                </c:pt>
                <c:pt idx="42">
                  <c:v>32</c:v>
                </c:pt>
                <c:pt idx="43">
                  <c:v>34</c:v>
                </c:pt>
                <c:pt idx="44">
                  <c:v>38</c:v>
                </c:pt>
                <c:pt idx="45">
                  <c:v>44</c:v>
                </c:pt>
                <c:pt idx="46">
                  <c:v>71</c:v>
                </c:pt>
                <c:pt idx="47">
                  <c:v>66</c:v>
                </c:pt>
                <c:pt idx="48">
                  <c:v>54</c:v>
                </c:pt>
                <c:pt idx="49">
                  <c:v>59</c:v>
                </c:pt>
                <c:pt idx="50">
                  <c:v>54</c:v>
                </c:pt>
                <c:pt idx="51">
                  <c:v>44</c:v>
                </c:pt>
                <c:pt idx="52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014-4F56-962D-92C87FA9E8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60075647"/>
        <c:axId val="1960088607"/>
      </c:lineChart>
      <c:dateAx>
        <c:axId val="1960075647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1B14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60088607"/>
        <c:crosses val="autoZero"/>
        <c:auto val="1"/>
        <c:lblOffset val="100"/>
        <c:baseTimeUnit val="days"/>
        <c:majorUnit val="28"/>
        <c:majorTimeUnit val="days"/>
      </c:dateAx>
      <c:valAx>
        <c:axId val="1960088607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ED3C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600756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548756356880715E-2"/>
          <c:y val="9.8918957111566452E-2"/>
          <c:w val="0.9573014528900361"/>
          <c:h val="0.8332936559800379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ln w="28575" cap="rnd">
              <a:solidFill>
                <a:srgbClr val="ED3C8D"/>
              </a:solidFill>
              <a:round/>
            </a:ln>
            <a:effectLst/>
          </c:spPr>
          <c:marker>
            <c:symbol val="none"/>
          </c:marker>
          <c:cat>
            <c:numRef>
              <c:f>Sheet1!$A$2:$A$54</c:f>
              <c:numCache>
                <c:formatCode>m/d/yyyy</c:formatCode>
                <c:ptCount val="53"/>
                <c:pt idx="0">
                  <c:v>45697</c:v>
                </c:pt>
                <c:pt idx="1">
                  <c:v>45704</c:v>
                </c:pt>
                <c:pt idx="2">
                  <c:v>45711</c:v>
                </c:pt>
                <c:pt idx="3">
                  <c:v>45718</c:v>
                </c:pt>
                <c:pt idx="4">
                  <c:v>45725</c:v>
                </c:pt>
                <c:pt idx="5">
                  <c:v>45732</c:v>
                </c:pt>
                <c:pt idx="6">
                  <c:v>45739</c:v>
                </c:pt>
                <c:pt idx="7">
                  <c:v>45746</c:v>
                </c:pt>
                <c:pt idx="8">
                  <c:v>45753</c:v>
                </c:pt>
                <c:pt idx="9">
                  <c:v>45760</c:v>
                </c:pt>
                <c:pt idx="10">
                  <c:v>45767</c:v>
                </c:pt>
                <c:pt idx="11">
                  <c:v>45774</c:v>
                </c:pt>
                <c:pt idx="12">
                  <c:v>45781</c:v>
                </c:pt>
                <c:pt idx="13">
                  <c:v>45788</c:v>
                </c:pt>
                <c:pt idx="14">
                  <c:v>45795</c:v>
                </c:pt>
                <c:pt idx="15">
                  <c:v>45802</c:v>
                </c:pt>
                <c:pt idx="16">
                  <c:v>45809</c:v>
                </c:pt>
                <c:pt idx="17">
                  <c:v>45816</c:v>
                </c:pt>
                <c:pt idx="18">
                  <c:v>45823</c:v>
                </c:pt>
                <c:pt idx="19">
                  <c:v>45830</c:v>
                </c:pt>
                <c:pt idx="20">
                  <c:v>45837</c:v>
                </c:pt>
                <c:pt idx="21">
                  <c:v>45844</c:v>
                </c:pt>
                <c:pt idx="22">
                  <c:v>45851</c:v>
                </c:pt>
                <c:pt idx="23">
                  <c:v>45858</c:v>
                </c:pt>
                <c:pt idx="24">
                  <c:v>45865</c:v>
                </c:pt>
                <c:pt idx="25">
                  <c:v>45872</c:v>
                </c:pt>
                <c:pt idx="26">
                  <c:v>45879</c:v>
                </c:pt>
                <c:pt idx="27">
                  <c:v>45886</c:v>
                </c:pt>
                <c:pt idx="28">
                  <c:v>45893</c:v>
                </c:pt>
                <c:pt idx="29">
                  <c:v>45900</c:v>
                </c:pt>
                <c:pt idx="30">
                  <c:v>45907</c:v>
                </c:pt>
                <c:pt idx="31">
                  <c:v>45914</c:v>
                </c:pt>
                <c:pt idx="32">
                  <c:v>45921</c:v>
                </c:pt>
                <c:pt idx="33">
                  <c:v>45928</c:v>
                </c:pt>
                <c:pt idx="34">
                  <c:v>45935</c:v>
                </c:pt>
                <c:pt idx="35">
                  <c:v>45942</c:v>
                </c:pt>
                <c:pt idx="36">
                  <c:v>45949</c:v>
                </c:pt>
                <c:pt idx="37">
                  <c:v>45956</c:v>
                </c:pt>
                <c:pt idx="38">
                  <c:v>45963</c:v>
                </c:pt>
                <c:pt idx="39">
                  <c:v>45970</c:v>
                </c:pt>
                <c:pt idx="40">
                  <c:v>45977</c:v>
                </c:pt>
                <c:pt idx="41">
                  <c:v>45984</c:v>
                </c:pt>
                <c:pt idx="42">
                  <c:v>45991</c:v>
                </c:pt>
                <c:pt idx="43">
                  <c:v>45998</c:v>
                </c:pt>
                <c:pt idx="44">
                  <c:v>46005</c:v>
                </c:pt>
                <c:pt idx="45">
                  <c:v>46012</c:v>
                </c:pt>
                <c:pt idx="46">
                  <c:v>46019</c:v>
                </c:pt>
                <c:pt idx="47">
                  <c:v>46026</c:v>
                </c:pt>
                <c:pt idx="48">
                  <c:v>46033</c:v>
                </c:pt>
                <c:pt idx="49">
                  <c:v>46040</c:v>
                </c:pt>
                <c:pt idx="50">
                  <c:v>46047</c:v>
                </c:pt>
                <c:pt idx="51">
                  <c:v>46054</c:v>
                </c:pt>
                <c:pt idx="52">
                  <c:v>46061</c:v>
                </c:pt>
              </c:numCache>
            </c:numRef>
          </c:cat>
          <c:val>
            <c:numRef>
              <c:f>Sheet1!$B$2:$B$54</c:f>
              <c:numCache>
                <c:formatCode>General</c:formatCode>
                <c:ptCount val="5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29</c:v>
                </c:pt>
                <c:pt idx="27">
                  <c:v>30</c:v>
                </c:pt>
                <c:pt idx="28">
                  <c:v>32</c:v>
                </c:pt>
                <c:pt idx="29">
                  <c:v>30</c:v>
                </c:pt>
                <c:pt idx="30">
                  <c:v>26</c:v>
                </c:pt>
                <c:pt idx="31">
                  <c:v>25</c:v>
                </c:pt>
                <c:pt idx="32">
                  <c:v>31</c:v>
                </c:pt>
                <c:pt idx="33">
                  <c:v>30</c:v>
                </c:pt>
                <c:pt idx="34">
                  <c:v>31</c:v>
                </c:pt>
                <c:pt idx="35">
                  <c:v>30</c:v>
                </c:pt>
                <c:pt idx="36">
                  <c:v>33</c:v>
                </c:pt>
                <c:pt idx="37">
                  <c:v>32</c:v>
                </c:pt>
                <c:pt idx="38">
                  <c:v>34</c:v>
                </c:pt>
                <c:pt idx="39">
                  <c:v>35</c:v>
                </c:pt>
                <c:pt idx="40">
                  <c:v>32</c:v>
                </c:pt>
                <c:pt idx="41">
                  <c:v>31</c:v>
                </c:pt>
                <c:pt idx="42">
                  <c:v>34</c:v>
                </c:pt>
                <c:pt idx="43">
                  <c:v>31</c:v>
                </c:pt>
                <c:pt idx="44">
                  <c:v>33</c:v>
                </c:pt>
                <c:pt idx="45">
                  <c:v>31</c:v>
                </c:pt>
                <c:pt idx="46">
                  <c:v>38</c:v>
                </c:pt>
                <c:pt idx="47">
                  <c:v>48</c:v>
                </c:pt>
                <c:pt idx="48">
                  <c:v>43</c:v>
                </c:pt>
                <c:pt idx="49">
                  <c:v>46</c:v>
                </c:pt>
                <c:pt idx="50">
                  <c:v>47</c:v>
                </c:pt>
                <c:pt idx="51">
                  <c:v>48</c:v>
                </c:pt>
                <c:pt idx="52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014-4F56-962D-92C87FA9E8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60075647"/>
        <c:axId val="1960088607"/>
      </c:lineChart>
      <c:dateAx>
        <c:axId val="1960075647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1B14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60088607"/>
        <c:crosses val="autoZero"/>
        <c:auto val="1"/>
        <c:lblOffset val="100"/>
        <c:baseTimeUnit val="days"/>
        <c:majorUnit val="28"/>
        <c:majorTimeUnit val="days"/>
      </c:dateAx>
      <c:valAx>
        <c:axId val="1960088607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ED3C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600756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548756356880715E-2"/>
          <c:y val="9.8918957111566452E-2"/>
          <c:w val="0.9573014528900361"/>
          <c:h val="0.8332936559800379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ln w="28575" cap="rnd">
              <a:solidFill>
                <a:srgbClr val="ED3C8D"/>
              </a:solidFill>
              <a:round/>
            </a:ln>
            <a:effectLst/>
          </c:spPr>
          <c:marker>
            <c:symbol val="none"/>
          </c:marker>
          <c:cat>
            <c:numRef>
              <c:f>Sheet1!$A$2:$A$54</c:f>
              <c:numCache>
                <c:formatCode>m/d/yyyy</c:formatCode>
                <c:ptCount val="53"/>
                <c:pt idx="0">
                  <c:v>45697</c:v>
                </c:pt>
                <c:pt idx="1">
                  <c:v>45704</c:v>
                </c:pt>
                <c:pt idx="2">
                  <c:v>45711</c:v>
                </c:pt>
                <c:pt idx="3">
                  <c:v>45718</c:v>
                </c:pt>
                <c:pt idx="4">
                  <c:v>45725</c:v>
                </c:pt>
                <c:pt idx="5">
                  <c:v>45732</c:v>
                </c:pt>
                <c:pt idx="6">
                  <c:v>45739</c:v>
                </c:pt>
                <c:pt idx="7">
                  <c:v>45746</c:v>
                </c:pt>
                <c:pt idx="8">
                  <c:v>45753</c:v>
                </c:pt>
                <c:pt idx="9">
                  <c:v>45760</c:v>
                </c:pt>
                <c:pt idx="10">
                  <c:v>45767</c:v>
                </c:pt>
                <c:pt idx="11">
                  <c:v>45774</c:v>
                </c:pt>
                <c:pt idx="12">
                  <c:v>45781</c:v>
                </c:pt>
                <c:pt idx="13">
                  <c:v>45788</c:v>
                </c:pt>
                <c:pt idx="14">
                  <c:v>45795</c:v>
                </c:pt>
                <c:pt idx="15">
                  <c:v>45802</c:v>
                </c:pt>
                <c:pt idx="16">
                  <c:v>45809</c:v>
                </c:pt>
                <c:pt idx="17">
                  <c:v>45816</c:v>
                </c:pt>
                <c:pt idx="18">
                  <c:v>45823</c:v>
                </c:pt>
                <c:pt idx="19">
                  <c:v>45830</c:v>
                </c:pt>
                <c:pt idx="20">
                  <c:v>45837</c:v>
                </c:pt>
                <c:pt idx="21">
                  <c:v>45844</c:v>
                </c:pt>
                <c:pt idx="22">
                  <c:v>45851</c:v>
                </c:pt>
                <c:pt idx="23">
                  <c:v>45858</c:v>
                </c:pt>
                <c:pt idx="24">
                  <c:v>45865</c:v>
                </c:pt>
                <c:pt idx="25">
                  <c:v>45872</c:v>
                </c:pt>
                <c:pt idx="26">
                  <c:v>45879</c:v>
                </c:pt>
                <c:pt idx="27">
                  <c:v>45886</c:v>
                </c:pt>
                <c:pt idx="28">
                  <c:v>45893</c:v>
                </c:pt>
                <c:pt idx="29">
                  <c:v>45900</c:v>
                </c:pt>
                <c:pt idx="30">
                  <c:v>45907</c:v>
                </c:pt>
                <c:pt idx="31">
                  <c:v>45914</c:v>
                </c:pt>
                <c:pt idx="32">
                  <c:v>45921</c:v>
                </c:pt>
                <c:pt idx="33">
                  <c:v>45928</c:v>
                </c:pt>
                <c:pt idx="34">
                  <c:v>45935</c:v>
                </c:pt>
                <c:pt idx="35">
                  <c:v>45942</c:v>
                </c:pt>
                <c:pt idx="36">
                  <c:v>45949</c:v>
                </c:pt>
                <c:pt idx="37">
                  <c:v>45956</c:v>
                </c:pt>
                <c:pt idx="38">
                  <c:v>45963</c:v>
                </c:pt>
                <c:pt idx="39">
                  <c:v>45970</c:v>
                </c:pt>
                <c:pt idx="40">
                  <c:v>45977</c:v>
                </c:pt>
                <c:pt idx="41">
                  <c:v>45984</c:v>
                </c:pt>
                <c:pt idx="42">
                  <c:v>45991</c:v>
                </c:pt>
                <c:pt idx="43">
                  <c:v>45998</c:v>
                </c:pt>
                <c:pt idx="44">
                  <c:v>46005</c:v>
                </c:pt>
                <c:pt idx="45">
                  <c:v>46012</c:v>
                </c:pt>
                <c:pt idx="46">
                  <c:v>46019</c:v>
                </c:pt>
                <c:pt idx="47">
                  <c:v>46026</c:v>
                </c:pt>
                <c:pt idx="48">
                  <c:v>46033</c:v>
                </c:pt>
                <c:pt idx="49">
                  <c:v>46040</c:v>
                </c:pt>
                <c:pt idx="50">
                  <c:v>46047</c:v>
                </c:pt>
                <c:pt idx="51">
                  <c:v>46054</c:v>
                </c:pt>
                <c:pt idx="52">
                  <c:v>46061</c:v>
                </c:pt>
              </c:numCache>
            </c:numRef>
          </c:cat>
          <c:val>
            <c:numRef>
              <c:f>Sheet1!$B$2:$B$54</c:f>
              <c:numCache>
                <c:formatCode>General</c:formatCode>
                <c:ptCount val="53"/>
                <c:pt idx="0">
                  <c:v>39</c:v>
                </c:pt>
                <c:pt idx="1">
                  <c:v>31</c:v>
                </c:pt>
                <c:pt idx="2">
                  <c:v>23</c:v>
                </c:pt>
                <c:pt idx="3">
                  <c:v>21</c:v>
                </c:pt>
                <c:pt idx="4">
                  <c:v>21</c:v>
                </c:pt>
                <c:pt idx="5">
                  <c:v>20</c:v>
                </c:pt>
                <c:pt idx="6">
                  <c:v>21</c:v>
                </c:pt>
                <c:pt idx="7">
                  <c:v>21</c:v>
                </c:pt>
                <c:pt idx="8">
                  <c:v>23</c:v>
                </c:pt>
                <c:pt idx="9">
                  <c:v>22</c:v>
                </c:pt>
                <c:pt idx="10">
                  <c:v>20</c:v>
                </c:pt>
                <c:pt idx="11">
                  <c:v>21</c:v>
                </c:pt>
                <c:pt idx="12">
                  <c:v>23</c:v>
                </c:pt>
                <c:pt idx="13">
                  <c:v>27</c:v>
                </c:pt>
                <c:pt idx="14">
                  <c:v>23</c:v>
                </c:pt>
                <c:pt idx="15">
                  <c:v>23</c:v>
                </c:pt>
                <c:pt idx="16">
                  <c:v>23</c:v>
                </c:pt>
                <c:pt idx="17">
                  <c:v>21</c:v>
                </c:pt>
                <c:pt idx="18">
                  <c:v>21</c:v>
                </c:pt>
                <c:pt idx="19">
                  <c:v>21</c:v>
                </c:pt>
                <c:pt idx="20">
                  <c:v>22</c:v>
                </c:pt>
                <c:pt idx="21">
                  <c:v>20</c:v>
                </c:pt>
                <c:pt idx="22">
                  <c:v>21</c:v>
                </c:pt>
                <c:pt idx="23">
                  <c:v>22</c:v>
                </c:pt>
                <c:pt idx="24">
                  <c:v>25</c:v>
                </c:pt>
                <c:pt idx="25">
                  <c:v>20</c:v>
                </c:pt>
                <c:pt idx="26">
                  <c:v>19</c:v>
                </c:pt>
                <c:pt idx="27">
                  <c:v>20</c:v>
                </c:pt>
                <c:pt idx="28">
                  <c:v>19</c:v>
                </c:pt>
                <c:pt idx="29">
                  <c:v>20</c:v>
                </c:pt>
                <c:pt idx="30">
                  <c:v>18</c:v>
                </c:pt>
                <c:pt idx="31">
                  <c:v>19</c:v>
                </c:pt>
                <c:pt idx="32">
                  <c:v>19</c:v>
                </c:pt>
                <c:pt idx="33">
                  <c:v>17</c:v>
                </c:pt>
                <c:pt idx="34">
                  <c:v>21</c:v>
                </c:pt>
                <c:pt idx="35">
                  <c:v>24</c:v>
                </c:pt>
                <c:pt idx="36">
                  <c:v>22</c:v>
                </c:pt>
                <c:pt idx="37">
                  <c:v>20</c:v>
                </c:pt>
                <c:pt idx="38">
                  <c:v>19</c:v>
                </c:pt>
                <c:pt idx="39">
                  <c:v>21</c:v>
                </c:pt>
                <c:pt idx="40">
                  <c:v>22</c:v>
                </c:pt>
                <c:pt idx="41">
                  <c:v>22</c:v>
                </c:pt>
                <c:pt idx="42">
                  <c:v>23</c:v>
                </c:pt>
                <c:pt idx="43">
                  <c:v>25</c:v>
                </c:pt>
                <c:pt idx="44">
                  <c:v>22</c:v>
                </c:pt>
                <c:pt idx="45">
                  <c:v>21</c:v>
                </c:pt>
                <c:pt idx="46">
                  <c:v>22</c:v>
                </c:pt>
                <c:pt idx="47">
                  <c:v>23</c:v>
                </c:pt>
                <c:pt idx="48">
                  <c:v>23</c:v>
                </c:pt>
                <c:pt idx="49">
                  <c:v>23</c:v>
                </c:pt>
                <c:pt idx="50">
                  <c:v>22</c:v>
                </c:pt>
                <c:pt idx="51">
                  <c:v>25</c:v>
                </c:pt>
                <c:pt idx="52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B9D-4AA8-9F9B-42A64B8F6E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60075647"/>
        <c:axId val="1960088607"/>
      </c:lineChart>
      <c:dateAx>
        <c:axId val="1960075647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1B14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60088607"/>
        <c:crosses val="autoZero"/>
        <c:auto val="1"/>
        <c:lblOffset val="100"/>
        <c:baseTimeUnit val="days"/>
        <c:majorUnit val="28"/>
        <c:majorTimeUnit val="days"/>
      </c:dateAx>
      <c:valAx>
        <c:axId val="1960088607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ED3C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600756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548756356880715E-2"/>
          <c:y val="9.8918957111566452E-2"/>
          <c:w val="0.9573014528900361"/>
          <c:h val="0.8332936559800379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ln w="28575" cap="rnd">
              <a:solidFill>
                <a:srgbClr val="ED3C8D"/>
              </a:solidFill>
              <a:round/>
            </a:ln>
            <a:effectLst/>
          </c:spPr>
          <c:marker>
            <c:symbol val="none"/>
          </c:marker>
          <c:cat>
            <c:numRef>
              <c:f>Sheet1!$A$2:$A$54</c:f>
              <c:numCache>
                <c:formatCode>m/d/yyyy</c:formatCode>
                <c:ptCount val="53"/>
                <c:pt idx="0">
                  <c:v>45697</c:v>
                </c:pt>
                <c:pt idx="1">
                  <c:v>45704</c:v>
                </c:pt>
                <c:pt idx="2">
                  <c:v>45711</c:v>
                </c:pt>
                <c:pt idx="3">
                  <c:v>45718</c:v>
                </c:pt>
                <c:pt idx="4">
                  <c:v>45725</c:v>
                </c:pt>
                <c:pt idx="5">
                  <c:v>45732</c:v>
                </c:pt>
                <c:pt idx="6">
                  <c:v>45739</c:v>
                </c:pt>
                <c:pt idx="7">
                  <c:v>45746</c:v>
                </c:pt>
                <c:pt idx="8">
                  <c:v>45753</c:v>
                </c:pt>
                <c:pt idx="9">
                  <c:v>45760</c:v>
                </c:pt>
                <c:pt idx="10">
                  <c:v>45767</c:v>
                </c:pt>
                <c:pt idx="11">
                  <c:v>45774</c:v>
                </c:pt>
                <c:pt idx="12">
                  <c:v>45781</c:v>
                </c:pt>
                <c:pt idx="13">
                  <c:v>45788</c:v>
                </c:pt>
                <c:pt idx="14">
                  <c:v>45795</c:v>
                </c:pt>
                <c:pt idx="15">
                  <c:v>45802</c:v>
                </c:pt>
                <c:pt idx="16">
                  <c:v>45809</c:v>
                </c:pt>
                <c:pt idx="17">
                  <c:v>45816</c:v>
                </c:pt>
                <c:pt idx="18">
                  <c:v>45823</c:v>
                </c:pt>
                <c:pt idx="19">
                  <c:v>45830</c:v>
                </c:pt>
                <c:pt idx="20">
                  <c:v>45837</c:v>
                </c:pt>
                <c:pt idx="21">
                  <c:v>45844</c:v>
                </c:pt>
                <c:pt idx="22">
                  <c:v>45851</c:v>
                </c:pt>
                <c:pt idx="23">
                  <c:v>45858</c:v>
                </c:pt>
                <c:pt idx="24">
                  <c:v>45865</c:v>
                </c:pt>
                <c:pt idx="25">
                  <c:v>45872</c:v>
                </c:pt>
                <c:pt idx="26">
                  <c:v>45879</c:v>
                </c:pt>
                <c:pt idx="27">
                  <c:v>45886</c:v>
                </c:pt>
                <c:pt idx="28">
                  <c:v>45893</c:v>
                </c:pt>
                <c:pt idx="29">
                  <c:v>45900</c:v>
                </c:pt>
                <c:pt idx="30">
                  <c:v>45907</c:v>
                </c:pt>
                <c:pt idx="31">
                  <c:v>45914</c:v>
                </c:pt>
                <c:pt idx="32">
                  <c:v>45921</c:v>
                </c:pt>
                <c:pt idx="33">
                  <c:v>45928</c:v>
                </c:pt>
                <c:pt idx="34">
                  <c:v>45935</c:v>
                </c:pt>
                <c:pt idx="35">
                  <c:v>45942</c:v>
                </c:pt>
                <c:pt idx="36">
                  <c:v>45949</c:v>
                </c:pt>
                <c:pt idx="37">
                  <c:v>45956</c:v>
                </c:pt>
                <c:pt idx="38">
                  <c:v>45963</c:v>
                </c:pt>
                <c:pt idx="39">
                  <c:v>45970</c:v>
                </c:pt>
                <c:pt idx="40">
                  <c:v>45977</c:v>
                </c:pt>
                <c:pt idx="41">
                  <c:v>45984</c:v>
                </c:pt>
                <c:pt idx="42">
                  <c:v>45991</c:v>
                </c:pt>
                <c:pt idx="43">
                  <c:v>45998</c:v>
                </c:pt>
                <c:pt idx="44">
                  <c:v>46005</c:v>
                </c:pt>
                <c:pt idx="45">
                  <c:v>46012</c:v>
                </c:pt>
                <c:pt idx="46">
                  <c:v>46019</c:v>
                </c:pt>
                <c:pt idx="47">
                  <c:v>46026</c:v>
                </c:pt>
                <c:pt idx="48">
                  <c:v>46033</c:v>
                </c:pt>
                <c:pt idx="49">
                  <c:v>46040</c:v>
                </c:pt>
                <c:pt idx="50">
                  <c:v>46047</c:v>
                </c:pt>
                <c:pt idx="51">
                  <c:v>46054</c:v>
                </c:pt>
                <c:pt idx="52">
                  <c:v>46061</c:v>
                </c:pt>
              </c:numCache>
            </c:numRef>
          </c:cat>
          <c:val>
            <c:numRef>
              <c:f>Sheet1!$B$2:$B$54</c:f>
              <c:numCache>
                <c:formatCode>General</c:formatCode>
                <c:ptCount val="53"/>
                <c:pt idx="0">
                  <c:v>21</c:v>
                </c:pt>
                <c:pt idx="1">
                  <c:v>17</c:v>
                </c:pt>
                <c:pt idx="2">
                  <c:v>18</c:v>
                </c:pt>
                <c:pt idx="3">
                  <c:v>21</c:v>
                </c:pt>
                <c:pt idx="4">
                  <c:v>23</c:v>
                </c:pt>
                <c:pt idx="5">
                  <c:v>23</c:v>
                </c:pt>
                <c:pt idx="6">
                  <c:v>25</c:v>
                </c:pt>
                <c:pt idx="7">
                  <c:v>23</c:v>
                </c:pt>
                <c:pt idx="8">
                  <c:v>22</c:v>
                </c:pt>
                <c:pt idx="9">
                  <c:v>25</c:v>
                </c:pt>
                <c:pt idx="10">
                  <c:v>23</c:v>
                </c:pt>
                <c:pt idx="11">
                  <c:v>21</c:v>
                </c:pt>
                <c:pt idx="12">
                  <c:v>20</c:v>
                </c:pt>
                <c:pt idx="13">
                  <c:v>19</c:v>
                </c:pt>
                <c:pt idx="14">
                  <c:v>17</c:v>
                </c:pt>
                <c:pt idx="15">
                  <c:v>18</c:v>
                </c:pt>
                <c:pt idx="16">
                  <c:v>20</c:v>
                </c:pt>
                <c:pt idx="17">
                  <c:v>17</c:v>
                </c:pt>
                <c:pt idx="18">
                  <c:v>17</c:v>
                </c:pt>
                <c:pt idx="19">
                  <c:v>16</c:v>
                </c:pt>
                <c:pt idx="20">
                  <c:v>15</c:v>
                </c:pt>
                <c:pt idx="21">
                  <c:v>17</c:v>
                </c:pt>
                <c:pt idx="22">
                  <c:v>19</c:v>
                </c:pt>
                <c:pt idx="23">
                  <c:v>28</c:v>
                </c:pt>
                <c:pt idx="24">
                  <c:v>27</c:v>
                </c:pt>
                <c:pt idx="25">
                  <c:v>18</c:v>
                </c:pt>
                <c:pt idx="26">
                  <c:v>20</c:v>
                </c:pt>
                <c:pt idx="27">
                  <c:v>19</c:v>
                </c:pt>
                <c:pt idx="28">
                  <c:v>15</c:v>
                </c:pt>
                <c:pt idx="29">
                  <c:v>17</c:v>
                </c:pt>
                <c:pt idx="30">
                  <c:v>20</c:v>
                </c:pt>
                <c:pt idx="31">
                  <c:v>19</c:v>
                </c:pt>
                <c:pt idx="32">
                  <c:v>20</c:v>
                </c:pt>
                <c:pt idx="33">
                  <c:v>18</c:v>
                </c:pt>
                <c:pt idx="34">
                  <c:v>21</c:v>
                </c:pt>
                <c:pt idx="35">
                  <c:v>21</c:v>
                </c:pt>
                <c:pt idx="36">
                  <c:v>24</c:v>
                </c:pt>
                <c:pt idx="37">
                  <c:v>29</c:v>
                </c:pt>
                <c:pt idx="38">
                  <c:v>27</c:v>
                </c:pt>
                <c:pt idx="39">
                  <c:v>23</c:v>
                </c:pt>
                <c:pt idx="40">
                  <c:v>24</c:v>
                </c:pt>
                <c:pt idx="41">
                  <c:v>22</c:v>
                </c:pt>
                <c:pt idx="42">
                  <c:v>25</c:v>
                </c:pt>
                <c:pt idx="43">
                  <c:v>24</c:v>
                </c:pt>
                <c:pt idx="44">
                  <c:v>29</c:v>
                </c:pt>
                <c:pt idx="45">
                  <c:v>26</c:v>
                </c:pt>
                <c:pt idx="46">
                  <c:v>25</c:v>
                </c:pt>
                <c:pt idx="47">
                  <c:v>21</c:v>
                </c:pt>
                <c:pt idx="48">
                  <c:v>27</c:v>
                </c:pt>
                <c:pt idx="49">
                  <c:v>33</c:v>
                </c:pt>
                <c:pt idx="50">
                  <c:v>37</c:v>
                </c:pt>
                <c:pt idx="51">
                  <c:v>41</c:v>
                </c:pt>
                <c:pt idx="52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B9D-4AA8-9F9B-42A64B8F6E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60075647"/>
        <c:axId val="1960088607"/>
      </c:lineChart>
      <c:dateAx>
        <c:axId val="1960075647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1B14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60088607"/>
        <c:crosses val="autoZero"/>
        <c:auto val="1"/>
        <c:lblOffset val="100"/>
        <c:baseTimeUnit val="days"/>
        <c:majorUnit val="28"/>
        <c:majorTimeUnit val="days"/>
      </c:dateAx>
      <c:valAx>
        <c:axId val="1960088607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ED3C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600756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548756356880715E-2"/>
          <c:y val="9.8918957111566452E-2"/>
          <c:w val="0.9573014528900361"/>
          <c:h val="0.8332936559800379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ln w="28575" cap="rnd">
              <a:solidFill>
                <a:srgbClr val="ED3C8D"/>
              </a:solidFill>
              <a:round/>
            </a:ln>
            <a:effectLst/>
          </c:spPr>
          <c:marker>
            <c:symbol val="none"/>
          </c:marker>
          <c:cat>
            <c:numRef>
              <c:f>Sheet1!$A$2:$A$54</c:f>
              <c:numCache>
                <c:formatCode>m/d/yyyy</c:formatCode>
                <c:ptCount val="53"/>
                <c:pt idx="0">
                  <c:v>45697</c:v>
                </c:pt>
                <c:pt idx="1">
                  <c:v>45704</c:v>
                </c:pt>
                <c:pt idx="2">
                  <c:v>45711</c:v>
                </c:pt>
                <c:pt idx="3">
                  <c:v>45718</c:v>
                </c:pt>
                <c:pt idx="4">
                  <c:v>45725</c:v>
                </c:pt>
                <c:pt idx="5">
                  <c:v>45732</c:v>
                </c:pt>
                <c:pt idx="6">
                  <c:v>45739</c:v>
                </c:pt>
                <c:pt idx="7">
                  <c:v>45746</c:v>
                </c:pt>
                <c:pt idx="8">
                  <c:v>45753</c:v>
                </c:pt>
                <c:pt idx="9">
                  <c:v>45760</c:v>
                </c:pt>
                <c:pt idx="10">
                  <c:v>45767</c:v>
                </c:pt>
                <c:pt idx="11">
                  <c:v>45774</c:v>
                </c:pt>
                <c:pt idx="12">
                  <c:v>45781</c:v>
                </c:pt>
                <c:pt idx="13">
                  <c:v>45788</c:v>
                </c:pt>
                <c:pt idx="14">
                  <c:v>45795</c:v>
                </c:pt>
                <c:pt idx="15">
                  <c:v>45802</c:v>
                </c:pt>
                <c:pt idx="16">
                  <c:v>45809</c:v>
                </c:pt>
                <c:pt idx="17">
                  <c:v>45816</c:v>
                </c:pt>
                <c:pt idx="18">
                  <c:v>45823</c:v>
                </c:pt>
                <c:pt idx="19">
                  <c:v>45830</c:v>
                </c:pt>
                <c:pt idx="20">
                  <c:v>45837</c:v>
                </c:pt>
                <c:pt idx="21">
                  <c:v>45844</c:v>
                </c:pt>
                <c:pt idx="22">
                  <c:v>45851</c:v>
                </c:pt>
                <c:pt idx="23">
                  <c:v>45858</c:v>
                </c:pt>
                <c:pt idx="24">
                  <c:v>45865</c:v>
                </c:pt>
                <c:pt idx="25">
                  <c:v>45872</c:v>
                </c:pt>
                <c:pt idx="26">
                  <c:v>45879</c:v>
                </c:pt>
                <c:pt idx="27">
                  <c:v>45886</c:v>
                </c:pt>
                <c:pt idx="28">
                  <c:v>45893</c:v>
                </c:pt>
                <c:pt idx="29">
                  <c:v>45900</c:v>
                </c:pt>
                <c:pt idx="30">
                  <c:v>45907</c:v>
                </c:pt>
                <c:pt idx="31">
                  <c:v>45914</c:v>
                </c:pt>
                <c:pt idx="32">
                  <c:v>45921</c:v>
                </c:pt>
                <c:pt idx="33">
                  <c:v>45928</c:v>
                </c:pt>
                <c:pt idx="34">
                  <c:v>45935</c:v>
                </c:pt>
                <c:pt idx="35">
                  <c:v>45942</c:v>
                </c:pt>
                <c:pt idx="36">
                  <c:v>45949</c:v>
                </c:pt>
                <c:pt idx="37">
                  <c:v>45956</c:v>
                </c:pt>
                <c:pt idx="38">
                  <c:v>45963</c:v>
                </c:pt>
                <c:pt idx="39">
                  <c:v>45970</c:v>
                </c:pt>
                <c:pt idx="40">
                  <c:v>45977</c:v>
                </c:pt>
                <c:pt idx="41">
                  <c:v>45984</c:v>
                </c:pt>
                <c:pt idx="42">
                  <c:v>45991</c:v>
                </c:pt>
                <c:pt idx="43">
                  <c:v>45998</c:v>
                </c:pt>
                <c:pt idx="44">
                  <c:v>46005</c:v>
                </c:pt>
                <c:pt idx="45">
                  <c:v>46012</c:v>
                </c:pt>
                <c:pt idx="46">
                  <c:v>46019</c:v>
                </c:pt>
                <c:pt idx="47">
                  <c:v>46026</c:v>
                </c:pt>
                <c:pt idx="48">
                  <c:v>46033</c:v>
                </c:pt>
                <c:pt idx="49">
                  <c:v>46040</c:v>
                </c:pt>
                <c:pt idx="50">
                  <c:v>46047</c:v>
                </c:pt>
                <c:pt idx="51">
                  <c:v>46054</c:v>
                </c:pt>
                <c:pt idx="52">
                  <c:v>46061</c:v>
                </c:pt>
              </c:numCache>
            </c:numRef>
          </c:cat>
          <c:val>
            <c:numRef>
              <c:f>Sheet1!$B$2:$B$54</c:f>
              <c:numCache>
                <c:formatCode>General</c:formatCode>
                <c:ptCount val="5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66</c:v>
                </c:pt>
                <c:pt idx="19">
                  <c:v>40</c:v>
                </c:pt>
                <c:pt idx="20">
                  <c:v>29</c:v>
                </c:pt>
                <c:pt idx="21">
                  <c:v>27</c:v>
                </c:pt>
                <c:pt idx="22">
                  <c:v>23</c:v>
                </c:pt>
                <c:pt idx="23">
                  <c:v>26</c:v>
                </c:pt>
                <c:pt idx="24">
                  <c:v>20</c:v>
                </c:pt>
                <c:pt idx="25">
                  <c:v>16</c:v>
                </c:pt>
                <c:pt idx="26">
                  <c:v>15</c:v>
                </c:pt>
                <c:pt idx="27">
                  <c:v>22</c:v>
                </c:pt>
                <c:pt idx="28">
                  <c:v>25</c:v>
                </c:pt>
                <c:pt idx="29">
                  <c:v>19</c:v>
                </c:pt>
                <c:pt idx="30">
                  <c:v>16</c:v>
                </c:pt>
                <c:pt idx="31">
                  <c:v>46</c:v>
                </c:pt>
                <c:pt idx="32">
                  <c:v>31</c:v>
                </c:pt>
                <c:pt idx="33">
                  <c:v>27</c:v>
                </c:pt>
                <c:pt idx="34">
                  <c:v>22</c:v>
                </c:pt>
                <c:pt idx="35">
                  <c:v>25</c:v>
                </c:pt>
                <c:pt idx="36">
                  <c:v>35</c:v>
                </c:pt>
                <c:pt idx="37">
                  <c:v>31</c:v>
                </c:pt>
                <c:pt idx="38">
                  <c:v>27</c:v>
                </c:pt>
                <c:pt idx="39">
                  <c:v>29</c:v>
                </c:pt>
                <c:pt idx="40">
                  <c:v>33</c:v>
                </c:pt>
                <c:pt idx="41">
                  <c:v>58</c:v>
                </c:pt>
                <c:pt idx="42">
                  <c:v>40</c:v>
                </c:pt>
                <c:pt idx="43">
                  <c:v>36</c:v>
                </c:pt>
                <c:pt idx="44">
                  <c:v>41</c:v>
                </c:pt>
                <c:pt idx="45">
                  <c:v>61</c:v>
                </c:pt>
                <c:pt idx="46">
                  <c:v>52</c:v>
                </c:pt>
                <c:pt idx="47">
                  <c:v>36</c:v>
                </c:pt>
                <c:pt idx="48">
                  <c:v>31</c:v>
                </c:pt>
                <c:pt idx="49">
                  <c:v>29</c:v>
                </c:pt>
                <c:pt idx="50">
                  <c:v>28</c:v>
                </c:pt>
                <c:pt idx="51">
                  <c:v>38</c:v>
                </c:pt>
                <c:pt idx="52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014-4F56-962D-92C87FA9E8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60075647"/>
        <c:axId val="1960088607"/>
      </c:lineChart>
      <c:dateAx>
        <c:axId val="1960075647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1B14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60088607"/>
        <c:crosses val="autoZero"/>
        <c:auto val="1"/>
        <c:lblOffset val="100"/>
        <c:baseTimeUnit val="days"/>
        <c:majorUnit val="28"/>
        <c:majorTimeUnit val="days"/>
      </c:dateAx>
      <c:valAx>
        <c:axId val="1960088607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ED3C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600756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548756356880715E-2"/>
          <c:y val="9.8918957111566452E-2"/>
          <c:w val="0.9573014528900361"/>
          <c:h val="0.8332936559800379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ln w="28575" cap="rnd">
              <a:solidFill>
                <a:srgbClr val="ED3C8D"/>
              </a:solidFill>
              <a:round/>
            </a:ln>
            <a:effectLst/>
          </c:spPr>
          <c:marker>
            <c:symbol val="none"/>
          </c:marker>
          <c:cat>
            <c:numRef>
              <c:f>Sheet1!$A$2:$A$54</c:f>
              <c:numCache>
                <c:formatCode>m/d/yyyy</c:formatCode>
                <c:ptCount val="53"/>
                <c:pt idx="0">
                  <c:v>45697</c:v>
                </c:pt>
                <c:pt idx="1">
                  <c:v>45704</c:v>
                </c:pt>
                <c:pt idx="2">
                  <c:v>45711</c:v>
                </c:pt>
                <c:pt idx="3">
                  <c:v>45718</c:v>
                </c:pt>
                <c:pt idx="4">
                  <c:v>45725</c:v>
                </c:pt>
                <c:pt idx="5">
                  <c:v>45732</c:v>
                </c:pt>
                <c:pt idx="6">
                  <c:v>45739</c:v>
                </c:pt>
                <c:pt idx="7">
                  <c:v>45746</c:v>
                </c:pt>
                <c:pt idx="8">
                  <c:v>45753</c:v>
                </c:pt>
                <c:pt idx="9">
                  <c:v>45760</c:v>
                </c:pt>
                <c:pt idx="10">
                  <c:v>45767</c:v>
                </c:pt>
                <c:pt idx="11">
                  <c:v>45774</c:v>
                </c:pt>
                <c:pt idx="12">
                  <c:v>45781</c:v>
                </c:pt>
                <c:pt idx="13">
                  <c:v>45788</c:v>
                </c:pt>
                <c:pt idx="14">
                  <c:v>45795</c:v>
                </c:pt>
                <c:pt idx="15">
                  <c:v>45802</c:v>
                </c:pt>
                <c:pt idx="16">
                  <c:v>45809</c:v>
                </c:pt>
                <c:pt idx="17">
                  <c:v>45816</c:v>
                </c:pt>
                <c:pt idx="18">
                  <c:v>45823</c:v>
                </c:pt>
                <c:pt idx="19">
                  <c:v>45830</c:v>
                </c:pt>
                <c:pt idx="20">
                  <c:v>45837</c:v>
                </c:pt>
                <c:pt idx="21">
                  <c:v>45844</c:v>
                </c:pt>
                <c:pt idx="22">
                  <c:v>45851</c:v>
                </c:pt>
                <c:pt idx="23">
                  <c:v>45858</c:v>
                </c:pt>
                <c:pt idx="24">
                  <c:v>45865</c:v>
                </c:pt>
                <c:pt idx="25">
                  <c:v>45872</c:v>
                </c:pt>
                <c:pt idx="26">
                  <c:v>45879</c:v>
                </c:pt>
                <c:pt idx="27">
                  <c:v>45886</c:v>
                </c:pt>
                <c:pt idx="28">
                  <c:v>45893</c:v>
                </c:pt>
                <c:pt idx="29">
                  <c:v>45900</c:v>
                </c:pt>
                <c:pt idx="30">
                  <c:v>45907</c:v>
                </c:pt>
                <c:pt idx="31">
                  <c:v>45914</c:v>
                </c:pt>
                <c:pt idx="32">
                  <c:v>45921</c:v>
                </c:pt>
                <c:pt idx="33">
                  <c:v>45928</c:v>
                </c:pt>
                <c:pt idx="34">
                  <c:v>45935</c:v>
                </c:pt>
                <c:pt idx="35">
                  <c:v>45942</c:v>
                </c:pt>
                <c:pt idx="36">
                  <c:v>45949</c:v>
                </c:pt>
                <c:pt idx="37">
                  <c:v>45956</c:v>
                </c:pt>
                <c:pt idx="38">
                  <c:v>45963</c:v>
                </c:pt>
                <c:pt idx="39">
                  <c:v>45970</c:v>
                </c:pt>
                <c:pt idx="40">
                  <c:v>45977</c:v>
                </c:pt>
                <c:pt idx="41">
                  <c:v>45984</c:v>
                </c:pt>
                <c:pt idx="42">
                  <c:v>45991</c:v>
                </c:pt>
                <c:pt idx="43">
                  <c:v>45998</c:v>
                </c:pt>
                <c:pt idx="44">
                  <c:v>46005</c:v>
                </c:pt>
                <c:pt idx="45">
                  <c:v>46012</c:v>
                </c:pt>
                <c:pt idx="46">
                  <c:v>46019</c:v>
                </c:pt>
                <c:pt idx="47">
                  <c:v>46026</c:v>
                </c:pt>
                <c:pt idx="48">
                  <c:v>46033</c:v>
                </c:pt>
                <c:pt idx="49">
                  <c:v>46040</c:v>
                </c:pt>
                <c:pt idx="50">
                  <c:v>46047</c:v>
                </c:pt>
                <c:pt idx="51">
                  <c:v>46054</c:v>
                </c:pt>
                <c:pt idx="52">
                  <c:v>46061</c:v>
                </c:pt>
              </c:numCache>
            </c:numRef>
          </c:cat>
          <c:val>
            <c:numRef>
              <c:f>Sheet1!$B$2:$B$54</c:f>
              <c:numCache>
                <c:formatCode>General</c:formatCode>
                <c:ptCount val="5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5</c:v>
                </c:pt>
                <c:pt idx="4">
                  <c:v>15</c:v>
                </c:pt>
                <c:pt idx="5">
                  <c:v>8</c:v>
                </c:pt>
                <c:pt idx="6">
                  <c:v>5</c:v>
                </c:pt>
                <c:pt idx="7">
                  <c:v>5</c:v>
                </c:pt>
                <c:pt idx="8">
                  <c:v>4</c:v>
                </c:pt>
                <c:pt idx="9">
                  <c:v>5</c:v>
                </c:pt>
                <c:pt idx="10">
                  <c:v>6</c:v>
                </c:pt>
                <c:pt idx="11">
                  <c:v>11</c:v>
                </c:pt>
                <c:pt idx="12">
                  <c:v>16</c:v>
                </c:pt>
                <c:pt idx="13">
                  <c:v>5</c:v>
                </c:pt>
                <c:pt idx="14">
                  <c:v>0</c:v>
                </c:pt>
                <c:pt idx="15">
                  <c:v>7</c:v>
                </c:pt>
                <c:pt idx="16">
                  <c:v>0</c:v>
                </c:pt>
                <c:pt idx="17">
                  <c:v>7</c:v>
                </c:pt>
                <c:pt idx="18">
                  <c:v>15</c:v>
                </c:pt>
                <c:pt idx="19">
                  <c:v>7</c:v>
                </c:pt>
                <c:pt idx="20">
                  <c:v>10</c:v>
                </c:pt>
                <c:pt idx="21">
                  <c:v>9</c:v>
                </c:pt>
                <c:pt idx="22">
                  <c:v>10</c:v>
                </c:pt>
                <c:pt idx="23">
                  <c:v>14</c:v>
                </c:pt>
                <c:pt idx="24">
                  <c:v>19</c:v>
                </c:pt>
                <c:pt idx="25">
                  <c:v>8</c:v>
                </c:pt>
                <c:pt idx="26">
                  <c:v>9</c:v>
                </c:pt>
                <c:pt idx="27">
                  <c:v>16</c:v>
                </c:pt>
                <c:pt idx="28">
                  <c:v>35</c:v>
                </c:pt>
                <c:pt idx="29">
                  <c:v>15</c:v>
                </c:pt>
                <c:pt idx="30">
                  <c:v>7</c:v>
                </c:pt>
                <c:pt idx="31">
                  <c:v>5</c:v>
                </c:pt>
                <c:pt idx="32">
                  <c:v>7</c:v>
                </c:pt>
                <c:pt idx="33">
                  <c:v>5</c:v>
                </c:pt>
                <c:pt idx="34">
                  <c:v>7</c:v>
                </c:pt>
                <c:pt idx="35">
                  <c:v>9</c:v>
                </c:pt>
                <c:pt idx="36">
                  <c:v>7</c:v>
                </c:pt>
                <c:pt idx="37">
                  <c:v>10</c:v>
                </c:pt>
                <c:pt idx="38">
                  <c:v>7</c:v>
                </c:pt>
                <c:pt idx="39">
                  <c:v>8</c:v>
                </c:pt>
                <c:pt idx="40">
                  <c:v>10</c:v>
                </c:pt>
                <c:pt idx="41">
                  <c:v>13</c:v>
                </c:pt>
                <c:pt idx="42">
                  <c:v>12</c:v>
                </c:pt>
                <c:pt idx="43">
                  <c:v>20</c:v>
                </c:pt>
                <c:pt idx="44">
                  <c:v>13</c:v>
                </c:pt>
                <c:pt idx="45">
                  <c:v>9</c:v>
                </c:pt>
                <c:pt idx="46">
                  <c:v>13</c:v>
                </c:pt>
                <c:pt idx="47">
                  <c:v>14</c:v>
                </c:pt>
                <c:pt idx="48">
                  <c:v>24</c:v>
                </c:pt>
                <c:pt idx="49">
                  <c:v>19</c:v>
                </c:pt>
                <c:pt idx="50">
                  <c:v>19</c:v>
                </c:pt>
                <c:pt idx="51">
                  <c:v>19</c:v>
                </c:pt>
                <c:pt idx="52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B9D-4AA8-9F9B-42A64B8F6E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60075647"/>
        <c:axId val="1960088607"/>
      </c:lineChart>
      <c:dateAx>
        <c:axId val="1960075647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1B14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60088607"/>
        <c:crosses val="autoZero"/>
        <c:auto val="1"/>
        <c:lblOffset val="100"/>
        <c:baseTimeUnit val="days"/>
        <c:majorUnit val="28"/>
        <c:majorTimeUnit val="days"/>
      </c:dateAx>
      <c:valAx>
        <c:axId val="1960088607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ED3C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600756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548756356880715E-2"/>
          <c:y val="9.8918957111566452E-2"/>
          <c:w val="0.9573014528900361"/>
          <c:h val="0.8332936559800379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ln w="28575" cap="rnd">
              <a:solidFill>
                <a:srgbClr val="ED3C8D"/>
              </a:solidFill>
              <a:round/>
            </a:ln>
            <a:effectLst/>
          </c:spPr>
          <c:marker>
            <c:symbol val="none"/>
          </c:marker>
          <c:cat>
            <c:numRef>
              <c:f>Sheet1!$A$2:$A$54</c:f>
              <c:numCache>
                <c:formatCode>m/d/yyyy</c:formatCode>
                <c:ptCount val="53"/>
                <c:pt idx="0">
                  <c:v>45697</c:v>
                </c:pt>
                <c:pt idx="1">
                  <c:v>45704</c:v>
                </c:pt>
                <c:pt idx="2">
                  <c:v>45711</c:v>
                </c:pt>
                <c:pt idx="3">
                  <c:v>45718</c:v>
                </c:pt>
                <c:pt idx="4">
                  <c:v>45725</c:v>
                </c:pt>
                <c:pt idx="5">
                  <c:v>45732</c:v>
                </c:pt>
                <c:pt idx="6">
                  <c:v>45739</c:v>
                </c:pt>
                <c:pt idx="7">
                  <c:v>45746</c:v>
                </c:pt>
                <c:pt idx="8">
                  <c:v>45753</c:v>
                </c:pt>
                <c:pt idx="9">
                  <c:v>45760</c:v>
                </c:pt>
                <c:pt idx="10">
                  <c:v>45767</c:v>
                </c:pt>
                <c:pt idx="11">
                  <c:v>45774</c:v>
                </c:pt>
                <c:pt idx="12">
                  <c:v>45781</c:v>
                </c:pt>
                <c:pt idx="13">
                  <c:v>45788</c:v>
                </c:pt>
                <c:pt idx="14">
                  <c:v>45795</c:v>
                </c:pt>
                <c:pt idx="15">
                  <c:v>45802</c:v>
                </c:pt>
                <c:pt idx="16">
                  <c:v>45809</c:v>
                </c:pt>
                <c:pt idx="17">
                  <c:v>45816</c:v>
                </c:pt>
                <c:pt idx="18">
                  <c:v>45823</c:v>
                </c:pt>
                <c:pt idx="19">
                  <c:v>45830</c:v>
                </c:pt>
                <c:pt idx="20">
                  <c:v>45837</c:v>
                </c:pt>
                <c:pt idx="21">
                  <c:v>45844</c:v>
                </c:pt>
                <c:pt idx="22">
                  <c:v>45851</c:v>
                </c:pt>
                <c:pt idx="23">
                  <c:v>45858</c:v>
                </c:pt>
                <c:pt idx="24">
                  <c:v>45865</c:v>
                </c:pt>
                <c:pt idx="25">
                  <c:v>45872</c:v>
                </c:pt>
                <c:pt idx="26">
                  <c:v>45879</c:v>
                </c:pt>
                <c:pt idx="27">
                  <c:v>45886</c:v>
                </c:pt>
                <c:pt idx="28">
                  <c:v>45893</c:v>
                </c:pt>
                <c:pt idx="29">
                  <c:v>45900</c:v>
                </c:pt>
                <c:pt idx="30">
                  <c:v>45907</c:v>
                </c:pt>
                <c:pt idx="31">
                  <c:v>45914</c:v>
                </c:pt>
                <c:pt idx="32">
                  <c:v>45921</c:v>
                </c:pt>
                <c:pt idx="33">
                  <c:v>45928</c:v>
                </c:pt>
                <c:pt idx="34">
                  <c:v>45935</c:v>
                </c:pt>
                <c:pt idx="35">
                  <c:v>45942</c:v>
                </c:pt>
                <c:pt idx="36">
                  <c:v>45949</c:v>
                </c:pt>
                <c:pt idx="37">
                  <c:v>45956</c:v>
                </c:pt>
                <c:pt idx="38">
                  <c:v>45963</c:v>
                </c:pt>
                <c:pt idx="39">
                  <c:v>45970</c:v>
                </c:pt>
                <c:pt idx="40">
                  <c:v>45977</c:v>
                </c:pt>
                <c:pt idx="41">
                  <c:v>45984</c:v>
                </c:pt>
                <c:pt idx="42">
                  <c:v>45991</c:v>
                </c:pt>
                <c:pt idx="43">
                  <c:v>45998</c:v>
                </c:pt>
                <c:pt idx="44">
                  <c:v>46005</c:v>
                </c:pt>
                <c:pt idx="45">
                  <c:v>46012</c:v>
                </c:pt>
                <c:pt idx="46">
                  <c:v>46019</c:v>
                </c:pt>
                <c:pt idx="47">
                  <c:v>46026</c:v>
                </c:pt>
                <c:pt idx="48">
                  <c:v>46033</c:v>
                </c:pt>
                <c:pt idx="49">
                  <c:v>46040</c:v>
                </c:pt>
                <c:pt idx="50">
                  <c:v>46047</c:v>
                </c:pt>
                <c:pt idx="51">
                  <c:v>46054</c:v>
                </c:pt>
                <c:pt idx="52">
                  <c:v>46061</c:v>
                </c:pt>
              </c:numCache>
            </c:numRef>
          </c:cat>
          <c:val>
            <c:numRef>
              <c:f>Sheet1!$B$2:$B$54</c:f>
              <c:numCache>
                <c:formatCode>General</c:formatCode>
                <c:ptCount val="53"/>
                <c:pt idx="0">
                  <c:v>37</c:v>
                </c:pt>
                <c:pt idx="1">
                  <c:v>44</c:v>
                </c:pt>
                <c:pt idx="2">
                  <c:v>39</c:v>
                </c:pt>
                <c:pt idx="3">
                  <c:v>40</c:v>
                </c:pt>
                <c:pt idx="4">
                  <c:v>34</c:v>
                </c:pt>
                <c:pt idx="5">
                  <c:v>36</c:v>
                </c:pt>
                <c:pt idx="6">
                  <c:v>38</c:v>
                </c:pt>
                <c:pt idx="7">
                  <c:v>39</c:v>
                </c:pt>
                <c:pt idx="8">
                  <c:v>34</c:v>
                </c:pt>
                <c:pt idx="9">
                  <c:v>35</c:v>
                </c:pt>
                <c:pt idx="10">
                  <c:v>36</c:v>
                </c:pt>
                <c:pt idx="11">
                  <c:v>33</c:v>
                </c:pt>
                <c:pt idx="12">
                  <c:v>36</c:v>
                </c:pt>
                <c:pt idx="13">
                  <c:v>32</c:v>
                </c:pt>
                <c:pt idx="14">
                  <c:v>37</c:v>
                </c:pt>
                <c:pt idx="15">
                  <c:v>37</c:v>
                </c:pt>
                <c:pt idx="16">
                  <c:v>38</c:v>
                </c:pt>
                <c:pt idx="17">
                  <c:v>34</c:v>
                </c:pt>
                <c:pt idx="18">
                  <c:v>34</c:v>
                </c:pt>
                <c:pt idx="19">
                  <c:v>31</c:v>
                </c:pt>
                <c:pt idx="20">
                  <c:v>34</c:v>
                </c:pt>
                <c:pt idx="21">
                  <c:v>33</c:v>
                </c:pt>
                <c:pt idx="22">
                  <c:v>38</c:v>
                </c:pt>
                <c:pt idx="23">
                  <c:v>35</c:v>
                </c:pt>
                <c:pt idx="24">
                  <c:v>34</c:v>
                </c:pt>
                <c:pt idx="25">
                  <c:v>36</c:v>
                </c:pt>
                <c:pt idx="26">
                  <c:v>37</c:v>
                </c:pt>
                <c:pt idx="27">
                  <c:v>36</c:v>
                </c:pt>
                <c:pt idx="28">
                  <c:v>37</c:v>
                </c:pt>
                <c:pt idx="29">
                  <c:v>35</c:v>
                </c:pt>
                <c:pt idx="30">
                  <c:v>35</c:v>
                </c:pt>
                <c:pt idx="31">
                  <c:v>36</c:v>
                </c:pt>
                <c:pt idx="32">
                  <c:v>35</c:v>
                </c:pt>
                <c:pt idx="33">
                  <c:v>39</c:v>
                </c:pt>
                <c:pt idx="34">
                  <c:v>37</c:v>
                </c:pt>
                <c:pt idx="35">
                  <c:v>36</c:v>
                </c:pt>
                <c:pt idx="36">
                  <c:v>35</c:v>
                </c:pt>
                <c:pt idx="37">
                  <c:v>34</c:v>
                </c:pt>
                <c:pt idx="38">
                  <c:v>33</c:v>
                </c:pt>
                <c:pt idx="39">
                  <c:v>36</c:v>
                </c:pt>
                <c:pt idx="40">
                  <c:v>36</c:v>
                </c:pt>
                <c:pt idx="41">
                  <c:v>29</c:v>
                </c:pt>
                <c:pt idx="42">
                  <c:v>31</c:v>
                </c:pt>
                <c:pt idx="43">
                  <c:v>28</c:v>
                </c:pt>
                <c:pt idx="44">
                  <c:v>27</c:v>
                </c:pt>
                <c:pt idx="45">
                  <c:v>28</c:v>
                </c:pt>
                <c:pt idx="46">
                  <c:v>37</c:v>
                </c:pt>
                <c:pt idx="47">
                  <c:v>43</c:v>
                </c:pt>
                <c:pt idx="48">
                  <c:v>48</c:v>
                </c:pt>
                <c:pt idx="49">
                  <c:v>43</c:v>
                </c:pt>
                <c:pt idx="50">
                  <c:v>44</c:v>
                </c:pt>
                <c:pt idx="51">
                  <c:v>48</c:v>
                </c:pt>
                <c:pt idx="52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014-4F56-962D-92C87FA9E8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60075647"/>
        <c:axId val="1960088607"/>
      </c:lineChart>
      <c:dateAx>
        <c:axId val="1960075647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1B14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60088607"/>
        <c:crosses val="autoZero"/>
        <c:auto val="1"/>
        <c:lblOffset val="100"/>
        <c:baseTimeUnit val="days"/>
        <c:majorUnit val="28"/>
        <c:majorTimeUnit val="days"/>
      </c:dateAx>
      <c:valAx>
        <c:axId val="1960088607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ED3C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600756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548756356880715E-2"/>
          <c:y val="9.8918957111566452E-2"/>
          <c:w val="0.9573014528900361"/>
          <c:h val="0.8332936559800379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ln w="28575" cap="rnd">
              <a:solidFill>
                <a:srgbClr val="ED3C8D"/>
              </a:solidFill>
              <a:round/>
            </a:ln>
            <a:effectLst/>
          </c:spPr>
          <c:marker>
            <c:symbol val="none"/>
          </c:marker>
          <c:cat>
            <c:numRef>
              <c:f>Sheet1!$A$2:$A$54</c:f>
              <c:numCache>
                <c:formatCode>m/d/yyyy</c:formatCode>
                <c:ptCount val="53"/>
                <c:pt idx="0">
                  <c:v>45697</c:v>
                </c:pt>
                <c:pt idx="1">
                  <c:v>45704</c:v>
                </c:pt>
                <c:pt idx="2">
                  <c:v>45711</c:v>
                </c:pt>
                <c:pt idx="3">
                  <c:v>45718</c:v>
                </c:pt>
                <c:pt idx="4">
                  <c:v>45725</c:v>
                </c:pt>
                <c:pt idx="5">
                  <c:v>45732</c:v>
                </c:pt>
                <c:pt idx="6">
                  <c:v>45739</c:v>
                </c:pt>
                <c:pt idx="7">
                  <c:v>45746</c:v>
                </c:pt>
                <c:pt idx="8">
                  <c:v>45753</c:v>
                </c:pt>
                <c:pt idx="9">
                  <c:v>45760</c:v>
                </c:pt>
                <c:pt idx="10">
                  <c:v>45767</c:v>
                </c:pt>
                <c:pt idx="11">
                  <c:v>45774</c:v>
                </c:pt>
                <c:pt idx="12">
                  <c:v>45781</c:v>
                </c:pt>
                <c:pt idx="13">
                  <c:v>45788</c:v>
                </c:pt>
                <c:pt idx="14">
                  <c:v>45795</c:v>
                </c:pt>
                <c:pt idx="15">
                  <c:v>45802</c:v>
                </c:pt>
                <c:pt idx="16">
                  <c:v>45809</c:v>
                </c:pt>
                <c:pt idx="17">
                  <c:v>45816</c:v>
                </c:pt>
                <c:pt idx="18">
                  <c:v>45823</c:v>
                </c:pt>
                <c:pt idx="19">
                  <c:v>45830</c:v>
                </c:pt>
                <c:pt idx="20">
                  <c:v>45837</c:v>
                </c:pt>
                <c:pt idx="21">
                  <c:v>45844</c:v>
                </c:pt>
                <c:pt idx="22">
                  <c:v>45851</c:v>
                </c:pt>
                <c:pt idx="23">
                  <c:v>45858</c:v>
                </c:pt>
                <c:pt idx="24">
                  <c:v>45865</c:v>
                </c:pt>
                <c:pt idx="25">
                  <c:v>45872</c:v>
                </c:pt>
                <c:pt idx="26">
                  <c:v>45879</c:v>
                </c:pt>
                <c:pt idx="27">
                  <c:v>45886</c:v>
                </c:pt>
                <c:pt idx="28">
                  <c:v>45893</c:v>
                </c:pt>
                <c:pt idx="29">
                  <c:v>45900</c:v>
                </c:pt>
                <c:pt idx="30">
                  <c:v>45907</c:v>
                </c:pt>
                <c:pt idx="31">
                  <c:v>45914</c:v>
                </c:pt>
                <c:pt idx="32">
                  <c:v>45921</c:v>
                </c:pt>
                <c:pt idx="33">
                  <c:v>45928</c:v>
                </c:pt>
                <c:pt idx="34">
                  <c:v>45935</c:v>
                </c:pt>
                <c:pt idx="35">
                  <c:v>45942</c:v>
                </c:pt>
                <c:pt idx="36">
                  <c:v>45949</c:v>
                </c:pt>
                <c:pt idx="37">
                  <c:v>45956</c:v>
                </c:pt>
                <c:pt idx="38">
                  <c:v>45963</c:v>
                </c:pt>
                <c:pt idx="39">
                  <c:v>45970</c:v>
                </c:pt>
                <c:pt idx="40">
                  <c:v>45977</c:v>
                </c:pt>
                <c:pt idx="41">
                  <c:v>45984</c:v>
                </c:pt>
                <c:pt idx="42">
                  <c:v>45991</c:v>
                </c:pt>
                <c:pt idx="43">
                  <c:v>45998</c:v>
                </c:pt>
                <c:pt idx="44">
                  <c:v>46005</c:v>
                </c:pt>
                <c:pt idx="45">
                  <c:v>46012</c:v>
                </c:pt>
                <c:pt idx="46">
                  <c:v>46019</c:v>
                </c:pt>
                <c:pt idx="47">
                  <c:v>46026</c:v>
                </c:pt>
                <c:pt idx="48">
                  <c:v>46033</c:v>
                </c:pt>
                <c:pt idx="49">
                  <c:v>46040</c:v>
                </c:pt>
                <c:pt idx="50">
                  <c:v>46047</c:v>
                </c:pt>
                <c:pt idx="51">
                  <c:v>46054</c:v>
                </c:pt>
                <c:pt idx="52">
                  <c:v>46061</c:v>
                </c:pt>
              </c:numCache>
            </c:numRef>
          </c:cat>
          <c:val>
            <c:numRef>
              <c:f>Sheet1!$B$2:$B$54</c:f>
              <c:numCache>
                <c:formatCode>General</c:formatCode>
                <c:ptCount val="53"/>
                <c:pt idx="0">
                  <c:v>22</c:v>
                </c:pt>
                <c:pt idx="1">
                  <c:v>8</c:v>
                </c:pt>
                <c:pt idx="2">
                  <c:v>7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8</c:v>
                </c:pt>
                <c:pt idx="7">
                  <c:v>7</c:v>
                </c:pt>
                <c:pt idx="8">
                  <c:v>8</c:v>
                </c:pt>
                <c:pt idx="9">
                  <c:v>7</c:v>
                </c:pt>
                <c:pt idx="10">
                  <c:v>7</c:v>
                </c:pt>
                <c:pt idx="11">
                  <c:v>8</c:v>
                </c:pt>
                <c:pt idx="12">
                  <c:v>8</c:v>
                </c:pt>
                <c:pt idx="13">
                  <c:v>7</c:v>
                </c:pt>
                <c:pt idx="14">
                  <c:v>7</c:v>
                </c:pt>
                <c:pt idx="15">
                  <c:v>8</c:v>
                </c:pt>
                <c:pt idx="16">
                  <c:v>9</c:v>
                </c:pt>
                <c:pt idx="17">
                  <c:v>8</c:v>
                </c:pt>
                <c:pt idx="18">
                  <c:v>8</c:v>
                </c:pt>
                <c:pt idx="19">
                  <c:v>8</c:v>
                </c:pt>
                <c:pt idx="20">
                  <c:v>10</c:v>
                </c:pt>
                <c:pt idx="21">
                  <c:v>8</c:v>
                </c:pt>
                <c:pt idx="22">
                  <c:v>8</c:v>
                </c:pt>
                <c:pt idx="23">
                  <c:v>8</c:v>
                </c:pt>
                <c:pt idx="24">
                  <c:v>8</c:v>
                </c:pt>
                <c:pt idx="25">
                  <c:v>8</c:v>
                </c:pt>
                <c:pt idx="26">
                  <c:v>8</c:v>
                </c:pt>
                <c:pt idx="27">
                  <c:v>9</c:v>
                </c:pt>
                <c:pt idx="28">
                  <c:v>9</c:v>
                </c:pt>
                <c:pt idx="29">
                  <c:v>8</c:v>
                </c:pt>
                <c:pt idx="30">
                  <c:v>7</c:v>
                </c:pt>
                <c:pt idx="31">
                  <c:v>7</c:v>
                </c:pt>
                <c:pt idx="32">
                  <c:v>7</c:v>
                </c:pt>
                <c:pt idx="33">
                  <c:v>7</c:v>
                </c:pt>
                <c:pt idx="34">
                  <c:v>6</c:v>
                </c:pt>
                <c:pt idx="35">
                  <c:v>6</c:v>
                </c:pt>
                <c:pt idx="36">
                  <c:v>7</c:v>
                </c:pt>
                <c:pt idx="37">
                  <c:v>6</c:v>
                </c:pt>
                <c:pt idx="38">
                  <c:v>7</c:v>
                </c:pt>
                <c:pt idx="39">
                  <c:v>7</c:v>
                </c:pt>
                <c:pt idx="40">
                  <c:v>6</c:v>
                </c:pt>
                <c:pt idx="41">
                  <c:v>8</c:v>
                </c:pt>
                <c:pt idx="42">
                  <c:v>7</c:v>
                </c:pt>
                <c:pt idx="43">
                  <c:v>9</c:v>
                </c:pt>
                <c:pt idx="44">
                  <c:v>8</c:v>
                </c:pt>
                <c:pt idx="45">
                  <c:v>9</c:v>
                </c:pt>
                <c:pt idx="46">
                  <c:v>8</c:v>
                </c:pt>
                <c:pt idx="47">
                  <c:v>6</c:v>
                </c:pt>
                <c:pt idx="48">
                  <c:v>7</c:v>
                </c:pt>
                <c:pt idx="49">
                  <c:v>6</c:v>
                </c:pt>
                <c:pt idx="50">
                  <c:v>27</c:v>
                </c:pt>
                <c:pt idx="51">
                  <c:v>20</c:v>
                </c:pt>
                <c:pt idx="52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B9D-4AA8-9F9B-42A64B8F6E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60075647"/>
        <c:axId val="1960088607"/>
      </c:lineChart>
      <c:dateAx>
        <c:axId val="1960075647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1B14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60088607"/>
        <c:crosses val="autoZero"/>
        <c:auto val="1"/>
        <c:lblOffset val="100"/>
        <c:baseTimeUnit val="days"/>
        <c:majorUnit val="28"/>
        <c:majorTimeUnit val="days"/>
      </c:dateAx>
      <c:valAx>
        <c:axId val="1960088607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ED3C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600756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548756356880715E-2"/>
          <c:y val="9.8918957111566452E-2"/>
          <c:w val="0.9573014528900361"/>
          <c:h val="0.8332936559800379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ln w="28575" cap="rnd">
              <a:solidFill>
                <a:srgbClr val="ED3C8D"/>
              </a:solidFill>
              <a:round/>
            </a:ln>
            <a:effectLst/>
          </c:spPr>
          <c:marker>
            <c:symbol val="none"/>
          </c:marker>
          <c:cat>
            <c:numRef>
              <c:f>Sheet1!$A$2:$A$54</c:f>
              <c:numCache>
                <c:formatCode>m/d/yyyy</c:formatCode>
                <c:ptCount val="53"/>
                <c:pt idx="0">
                  <c:v>45697</c:v>
                </c:pt>
                <c:pt idx="1">
                  <c:v>45704</c:v>
                </c:pt>
                <c:pt idx="2">
                  <c:v>45711</c:v>
                </c:pt>
                <c:pt idx="3">
                  <c:v>45718</c:v>
                </c:pt>
                <c:pt idx="4">
                  <c:v>45725</c:v>
                </c:pt>
                <c:pt idx="5">
                  <c:v>45732</c:v>
                </c:pt>
                <c:pt idx="6">
                  <c:v>45739</c:v>
                </c:pt>
                <c:pt idx="7">
                  <c:v>45746</c:v>
                </c:pt>
                <c:pt idx="8">
                  <c:v>45753</c:v>
                </c:pt>
                <c:pt idx="9">
                  <c:v>45760</c:v>
                </c:pt>
                <c:pt idx="10">
                  <c:v>45767</c:v>
                </c:pt>
                <c:pt idx="11">
                  <c:v>45774</c:v>
                </c:pt>
                <c:pt idx="12">
                  <c:v>45781</c:v>
                </c:pt>
                <c:pt idx="13">
                  <c:v>45788</c:v>
                </c:pt>
                <c:pt idx="14">
                  <c:v>45795</c:v>
                </c:pt>
                <c:pt idx="15">
                  <c:v>45802</c:v>
                </c:pt>
                <c:pt idx="16">
                  <c:v>45809</c:v>
                </c:pt>
                <c:pt idx="17">
                  <c:v>45816</c:v>
                </c:pt>
                <c:pt idx="18">
                  <c:v>45823</c:v>
                </c:pt>
                <c:pt idx="19">
                  <c:v>45830</c:v>
                </c:pt>
                <c:pt idx="20">
                  <c:v>45837</c:v>
                </c:pt>
                <c:pt idx="21">
                  <c:v>45844</c:v>
                </c:pt>
                <c:pt idx="22">
                  <c:v>45851</c:v>
                </c:pt>
                <c:pt idx="23">
                  <c:v>45858</c:v>
                </c:pt>
                <c:pt idx="24">
                  <c:v>45865</c:v>
                </c:pt>
                <c:pt idx="25">
                  <c:v>45872</c:v>
                </c:pt>
                <c:pt idx="26">
                  <c:v>45879</c:v>
                </c:pt>
                <c:pt idx="27">
                  <c:v>45886</c:v>
                </c:pt>
                <c:pt idx="28">
                  <c:v>45893</c:v>
                </c:pt>
                <c:pt idx="29">
                  <c:v>45900</c:v>
                </c:pt>
                <c:pt idx="30">
                  <c:v>45907</c:v>
                </c:pt>
                <c:pt idx="31">
                  <c:v>45914</c:v>
                </c:pt>
                <c:pt idx="32">
                  <c:v>45921</c:v>
                </c:pt>
                <c:pt idx="33">
                  <c:v>45928</c:v>
                </c:pt>
                <c:pt idx="34">
                  <c:v>45935</c:v>
                </c:pt>
                <c:pt idx="35">
                  <c:v>45942</c:v>
                </c:pt>
                <c:pt idx="36">
                  <c:v>45949</c:v>
                </c:pt>
                <c:pt idx="37">
                  <c:v>45956</c:v>
                </c:pt>
                <c:pt idx="38">
                  <c:v>45963</c:v>
                </c:pt>
                <c:pt idx="39">
                  <c:v>45970</c:v>
                </c:pt>
                <c:pt idx="40">
                  <c:v>45977</c:v>
                </c:pt>
                <c:pt idx="41">
                  <c:v>45984</c:v>
                </c:pt>
                <c:pt idx="42">
                  <c:v>45991</c:v>
                </c:pt>
                <c:pt idx="43">
                  <c:v>45998</c:v>
                </c:pt>
                <c:pt idx="44">
                  <c:v>46005</c:v>
                </c:pt>
                <c:pt idx="45">
                  <c:v>46012</c:v>
                </c:pt>
                <c:pt idx="46">
                  <c:v>46019</c:v>
                </c:pt>
                <c:pt idx="47">
                  <c:v>46026</c:v>
                </c:pt>
                <c:pt idx="48">
                  <c:v>46033</c:v>
                </c:pt>
                <c:pt idx="49">
                  <c:v>46040</c:v>
                </c:pt>
                <c:pt idx="50">
                  <c:v>46047</c:v>
                </c:pt>
                <c:pt idx="51">
                  <c:v>46054</c:v>
                </c:pt>
                <c:pt idx="52">
                  <c:v>46061</c:v>
                </c:pt>
              </c:numCache>
            </c:numRef>
          </c:cat>
          <c:val>
            <c:numRef>
              <c:f>Sheet1!$B$2:$B$54</c:f>
              <c:numCache>
                <c:formatCode>General</c:formatCode>
                <c:ptCount val="53"/>
                <c:pt idx="0">
                  <c:v>64</c:v>
                </c:pt>
                <c:pt idx="1">
                  <c:v>66</c:v>
                </c:pt>
                <c:pt idx="2">
                  <c:v>70</c:v>
                </c:pt>
                <c:pt idx="3">
                  <c:v>68</c:v>
                </c:pt>
                <c:pt idx="4">
                  <c:v>67</c:v>
                </c:pt>
                <c:pt idx="5">
                  <c:v>65</c:v>
                </c:pt>
                <c:pt idx="6">
                  <c:v>60</c:v>
                </c:pt>
                <c:pt idx="7">
                  <c:v>60</c:v>
                </c:pt>
                <c:pt idx="8">
                  <c:v>59</c:v>
                </c:pt>
                <c:pt idx="9">
                  <c:v>58</c:v>
                </c:pt>
                <c:pt idx="10">
                  <c:v>67</c:v>
                </c:pt>
                <c:pt idx="11">
                  <c:v>62</c:v>
                </c:pt>
                <c:pt idx="12">
                  <c:v>62</c:v>
                </c:pt>
                <c:pt idx="13">
                  <c:v>63</c:v>
                </c:pt>
                <c:pt idx="14">
                  <c:v>62</c:v>
                </c:pt>
                <c:pt idx="15">
                  <c:v>62</c:v>
                </c:pt>
                <c:pt idx="16">
                  <c:v>67</c:v>
                </c:pt>
                <c:pt idx="17">
                  <c:v>72</c:v>
                </c:pt>
                <c:pt idx="18">
                  <c:v>67</c:v>
                </c:pt>
                <c:pt idx="19">
                  <c:v>71</c:v>
                </c:pt>
                <c:pt idx="20">
                  <c:v>59</c:v>
                </c:pt>
                <c:pt idx="21">
                  <c:v>65</c:v>
                </c:pt>
                <c:pt idx="22">
                  <c:v>69</c:v>
                </c:pt>
                <c:pt idx="23">
                  <c:v>70</c:v>
                </c:pt>
                <c:pt idx="24">
                  <c:v>76</c:v>
                </c:pt>
                <c:pt idx="25">
                  <c:v>68</c:v>
                </c:pt>
                <c:pt idx="26">
                  <c:v>70</c:v>
                </c:pt>
                <c:pt idx="27">
                  <c:v>66</c:v>
                </c:pt>
                <c:pt idx="28">
                  <c:v>64</c:v>
                </c:pt>
                <c:pt idx="29">
                  <c:v>70</c:v>
                </c:pt>
                <c:pt idx="30">
                  <c:v>63</c:v>
                </c:pt>
                <c:pt idx="31">
                  <c:v>70</c:v>
                </c:pt>
                <c:pt idx="32">
                  <c:v>70</c:v>
                </c:pt>
                <c:pt idx="33">
                  <c:v>67</c:v>
                </c:pt>
                <c:pt idx="34">
                  <c:v>66</c:v>
                </c:pt>
                <c:pt idx="35">
                  <c:v>67</c:v>
                </c:pt>
                <c:pt idx="36">
                  <c:v>66</c:v>
                </c:pt>
                <c:pt idx="37">
                  <c:v>65</c:v>
                </c:pt>
                <c:pt idx="38">
                  <c:v>71</c:v>
                </c:pt>
                <c:pt idx="39">
                  <c:v>65</c:v>
                </c:pt>
                <c:pt idx="40">
                  <c:v>58</c:v>
                </c:pt>
                <c:pt idx="41">
                  <c:v>41</c:v>
                </c:pt>
                <c:pt idx="42">
                  <c:v>57</c:v>
                </c:pt>
                <c:pt idx="43">
                  <c:v>55</c:v>
                </c:pt>
                <c:pt idx="44">
                  <c:v>49</c:v>
                </c:pt>
                <c:pt idx="45">
                  <c:v>29</c:v>
                </c:pt>
                <c:pt idx="46">
                  <c:v>31</c:v>
                </c:pt>
                <c:pt idx="47">
                  <c:v>53</c:v>
                </c:pt>
                <c:pt idx="48">
                  <c:v>59</c:v>
                </c:pt>
                <c:pt idx="49">
                  <c:v>59</c:v>
                </c:pt>
                <c:pt idx="50">
                  <c:v>52</c:v>
                </c:pt>
                <c:pt idx="51">
                  <c:v>51</c:v>
                </c:pt>
                <c:pt idx="52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014-4F56-962D-92C87FA9E8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60075647"/>
        <c:axId val="1960088607"/>
      </c:lineChart>
      <c:dateAx>
        <c:axId val="1960075647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1B14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60088607"/>
        <c:crosses val="autoZero"/>
        <c:auto val="1"/>
        <c:lblOffset val="100"/>
        <c:baseTimeUnit val="days"/>
        <c:majorUnit val="28"/>
        <c:majorTimeUnit val="days"/>
      </c:dateAx>
      <c:valAx>
        <c:axId val="1960088607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ED3C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600756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548756356880715E-2"/>
          <c:y val="9.8918957111566452E-2"/>
          <c:w val="0.9573014528900361"/>
          <c:h val="0.8332936559800379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ln w="28575" cap="rnd">
              <a:solidFill>
                <a:srgbClr val="ED3C8D"/>
              </a:solidFill>
              <a:round/>
            </a:ln>
            <a:effectLst/>
          </c:spPr>
          <c:marker>
            <c:symbol val="none"/>
          </c:marker>
          <c:cat>
            <c:numRef>
              <c:f>Sheet1!$A$2:$A$54</c:f>
              <c:numCache>
                <c:formatCode>m/d/yyyy</c:formatCode>
                <c:ptCount val="53"/>
                <c:pt idx="0">
                  <c:v>45697</c:v>
                </c:pt>
                <c:pt idx="1">
                  <c:v>45704</c:v>
                </c:pt>
                <c:pt idx="2">
                  <c:v>45711</c:v>
                </c:pt>
                <c:pt idx="3">
                  <c:v>45718</c:v>
                </c:pt>
                <c:pt idx="4">
                  <c:v>45725</c:v>
                </c:pt>
                <c:pt idx="5">
                  <c:v>45732</c:v>
                </c:pt>
                <c:pt idx="6">
                  <c:v>45739</c:v>
                </c:pt>
                <c:pt idx="7">
                  <c:v>45746</c:v>
                </c:pt>
                <c:pt idx="8">
                  <c:v>45753</c:v>
                </c:pt>
                <c:pt idx="9">
                  <c:v>45760</c:v>
                </c:pt>
                <c:pt idx="10">
                  <c:v>45767</c:v>
                </c:pt>
                <c:pt idx="11">
                  <c:v>45774</c:v>
                </c:pt>
                <c:pt idx="12">
                  <c:v>45781</c:v>
                </c:pt>
                <c:pt idx="13">
                  <c:v>45788</c:v>
                </c:pt>
                <c:pt idx="14">
                  <c:v>45795</c:v>
                </c:pt>
                <c:pt idx="15">
                  <c:v>45802</c:v>
                </c:pt>
                <c:pt idx="16">
                  <c:v>45809</c:v>
                </c:pt>
                <c:pt idx="17">
                  <c:v>45816</c:v>
                </c:pt>
                <c:pt idx="18">
                  <c:v>45823</c:v>
                </c:pt>
                <c:pt idx="19">
                  <c:v>45830</c:v>
                </c:pt>
                <c:pt idx="20">
                  <c:v>45837</c:v>
                </c:pt>
                <c:pt idx="21">
                  <c:v>45844</c:v>
                </c:pt>
                <c:pt idx="22">
                  <c:v>45851</c:v>
                </c:pt>
                <c:pt idx="23">
                  <c:v>45858</c:v>
                </c:pt>
                <c:pt idx="24">
                  <c:v>45865</c:v>
                </c:pt>
                <c:pt idx="25">
                  <c:v>45872</c:v>
                </c:pt>
                <c:pt idx="26">
                  <c:v>45879</c:v>
                </c:pt>
                <c:pt idx="27">
                  <c:v>45886</c:v>
                </c:pt>
                <c:pt idx="28">
                  <c:v>45893</c:v>
                </c:pt>
                <c:pt idx="29">
                  <c:v>45900</c:v>
                </c:pt>
                <c:pt idx="30">
                  <c:v>45907</c:v>
                </c:pt>
                <c:pt idx="31">
                  <c:v>45914</c:v>
                </c:pt>
                <c:pt idx="32">
                  <c:v>45921</c:v>
                </c:pt>
                <c:pt idx="33">
                  <c:v>45928</c:v>
                </c:pt>
                <c:pt idx="34">
                  <c:v>45935</c:v>
                </c:pt>
                <c:pt idx="35">
                  <c:v>45942</c:v>
                </c:pt>
                <c:pt idx="36">
                  <c:v>45949</c:v>
                </c:pt>
                <c:pt idx="37">
                  <c:v>45956</c:v>
                </c:pt>
                <c:pt idx="38">
                  <c:v>45963</c:v>
                </c:pt>
                <c:pt idx="39">
                  <c:v>45970</c:v>
                </c:pt>
                <c:pt idx="40">
                  <c:v>45977</c:v>
                </c:pt>
                <c:pt idx="41">
                  <c:v>45984</c:v>
                </c:pt>
                <c:pt idx="42">
                  <c:v>45991</c:v>
                </c:pt>
                <c:pt idx="43">
                  <c:v>45998</c:v>
                </c:pt>
                <c:pt idx="44">
                  <c:v>46005</c:v>
                </c:pt>
                <c:pt idx="45">
                  <c:v>46012</c:v>
                </c:pt>
                <c:pt idx="46">
                  <c:v>46019</c:v>
                </c:pt>
                <c:pt idx="47">
                  <c:v>46026</c:v>
                </c:pt>
                <c:pt idx="48">
                  <c:v>46033</c:v>
                </c:pt>
                <c:pt idx="49">
                  <c:v>46040</c:v>
                </c:pt>
                <c:pt idx="50">
                  <c:v>46047</c:v>
                </c:pt>
                <c:pt idx="51">
                  <c:v>46054</c:v>
                </c:pt>
                <c:pt idx="52">
                  <c:v>46061</c:v>
                </c:pt>
              </c:numCache>
            </c:numRef>
          </c:cat>
          <c:val>
            <c:numRef>
              <c:f>Sheet1!$B$2:$B$54</c:f>
              <c:numCache>
                <c:formatCode>General</c:formatCode>
                <c:ptCount val="53"/>
                <c:pt idx="0">
                  <c:v>48</c:v>
                </c:pt>
                <c:pt idx="1">
                  <c:v>48</c:v>
                </c:pt>
                <c:pt idx="2">
                  <c:v>54</c:v>
                </c:pt>
                <c:pt idx="3">
                  <c:v>55</c:v>
                </c:pt>
                <c:pt idx="4">
                  <c:v>48</c:v>
                </c:pt>
                <c:pt idx="5">
                  <c:v>50</c:v>
                </c:pt>
                <c:pt idx="6">
                  <c:v>48</c:v>
                </c:pt>
                <c:pt idx="7">
                  <c:v>50</c:v>
                </c:pt>
                <c:pt idx="8">
                  <c:v>49</c:v>
                </c:pt>
                <c:pt idx="9">
                  <c:v>50</c:v>
                </c:pt>
                <c:pt idx="10">
                  <c:v>46</c:v>
                </c:pt>
                <c:pt idx="11">
                  <c:v>48</c:v>
                </c:pt>
                <c:pt idx="12">
                  <c:v>40</c:v>
                </c:pt>
                <c:pt idx="13">
                  <c:v>48</c:v>
                </c:pt>
                <c:pt idx="14">
                  <c:v>44</c:v>
                </c:pt>
                <c:pt idx="15">
                  <c:v>53</c:v>
                </c:pt>
                <c:pt idx="16">
                  <c:v>57</c:v>
                </c:pt>
                <c:pt idx="17">
                  <c:v>52</c:v>
                </c:pt>
                <c:pt idx="18">
                  <c:v>50</c:v>
                </c:pt>
                <c:pt idx="19">
                  <c:v>46</c:v>
                </c:pt>
                <c:pt idx="20">
                  <c:v>45</c:v>
                </c:pt>
                <c:pt idx="21">
                  <c:v>53</c:v>
                </c:pt>
                <c:pt idx="22">
                  <c:v>46</c:v>
                </c:pt>
                <c:pt idx="23">
                  <c:v>44</c:v>
                </c:pt>
                <c:pt idx="24">
                  <c:v>45</c:v>
                </c:pt>
                <c:pt idx="25">
                  <c:v>43</c:v>
                </c:pt>
                <c:pt idx="26">
                  <c:v>39</c:v>
                </c:pt>
                <c:pt idx="27">
                  <c:v>42</c:v>
                </c:pt>
                <c:pt idx="28">
                  <c:v>39</c:v>
                </c:pt>
                <c:pt idx="29">
                  <c:v>42</c:v>
                </c:pt>
                <c:pt idx="30">
                  <c:v>37</c:v>
                </c:pt>
                <c:pt idx="31">
                  <c:v>36</c:v>
                </c:pt>
                <c:pt idx="32">
                  <c:v>38</c:v>
                </c:pt>
                <c:pt idx="33">
                  <c:v>38</c:v>
                </c:pt>
                <c:pt idx="34">
                  <c:v>43</c:v>
                </c:pt>
                <c:pt idx="35">
                  <c:v>43</c:v>
                </c:pt>
                <c:pt idx="36">
                  <c:v>42</c:v>
                </c:pt>
                <c:pt idx="37">
                  <c:v>42</c:v>
                </c:pt>
                <c:pt idx="38">
                  <c:v>48</c:v>
                </c:pt>
                <c:pt idx="39">
                  <c:v>50</c:v>
                </c:pt>
                <c:pt idx="40">
                  <c:v>58</c:v>
                </c:pt>
                <c:pt idx="41">
                  <c:v>83</c:v>
                </c:pt>
                <c:pt idx="42">
                  <c:v>79</c:v>
                </c:pt>
                <c:pt idx="43">
                  <c:v>67</c:v>
                </c:pt>
                <c:pt idx="44">
                  <c:v>67</c:v>
                </c:pt>
                <c:pt idx="45">
                  <c:v>71</c:v>
                </c:pt>
                <c:pt idx="46">
                  <c:v>63</c:v>
                </c:pt>
                <c:pt idx="47">
                  <c:v>49</c:v>
                </c:pt>
                <c:pt idx="48">
                  <c:v>45</c:v>
                </c:pt>
                <c:pt idx="49">
                  <c:v>41</c:v>
                </c:pt>
                <c:pt idx="50">
                  <c:v>42</c:v>
                </c:pt>
                <c:pt idx="51">
                  <c:v>44</c:v>
                </c:pt>
                <c:pt idx="52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B9D-4AA8-9F9B-42A64B8F6E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60075647"/>
        <c:axId val="1960088607"/>
      </c:lineChart>
      <c:dateAx>
        <c:axId val="1960075647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1B14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60088607"/>
        <c:crosses val="autoZero"/>
        <c:auto val="1"/>
        <c:lblOffset val="100"/>
        <c:baseTimeUnit val="days"/>
        <c:majorUnit val="28"/>
        <c:majorTimeUnit val="days"/>
      </c:dateAx>
      <c:valAx>
        <c:axId val="1960088607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ED3C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600756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548756356880715E-2"/>
          <c:y val="9.8918957111566452E-2"/>
          <c:w val="0.9573014528900361"/>
          <c:h val="0.8332936559800379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ln w="28575" cap="rnd">
              <a:solidFill>
                <a:srgbClr val="ED3C8D"/>
              </a:solidFill>
              <a:round/>
            </a:ln>
            <a:effectLst/>
          </c:spPr>
          <c:marker>
            <c:symbol val="none"/>
          </c:marker>
          <c:cat>
            <c:numRef>
              <c:f>Sheet1!$A$2:$A$54</c:f>
              <c:numCache>
                <c:formatCode>m/d/yyyy</c:formatCode>
                <c:ptCount val="53"/>
                <c:pt idx="0">
                  <c:v>45697</c:v>
                </c:pt>
                <c:pt idx="1">
                  <c:v>45704</c:v>
                </c:pt>
                <c:pt idx="2">
                  <c:v>45711</c:v>
                </c:pt>
                <c:pt idx="3">
                  <c:v>45718</c:v>
                </c:pt>
                <c:pt idx="4">
                  <c:v>45725</c:v>
                </c:pt>
                <c:pt idx="5">
                  <c:v>45732</c:v>
                </c:pt>
                <c:pt idx="6">
                  <c:v>45739</c:v>
                </c:pt>
                <c:pt idx="7">
                  <c:v>45746</c:v>
                </c:pt>
                <c:pt idx="8">
                  <c:v>45753</c:v>
                </c:pt>
                <c:pt idx="9">
                  <c:v>45760</c:v>
                </c:pt>
                <c:pt idx="10">
                  <c:v>45767</c:v>
                </c:pt>
                <c:pt idx="11">
                  <c:v>45774</c:v>
                </c:pt>
                <c:pt idx="12">
                  <c:v>45781</c:v>
                </c:pt>
                <c:pt idx="13">
                  <c:v>45788</c:v>
                </c:pt>
                <c:pt idx="14">
                  <c:v>45795</c:v>
                </c:pt>
                <c:pt idx="15">
                  <c:v>45802</c:v>
                </c:pt>
                <c:pt idx="16">
                  <c:v>45809</c:v>
                </c:pt>
                <c:pt idx="17">
                  <c:v>45816</c:v>
                </c:pt>
                <c:pt idx="18">
                  <c:v>45823</c:v>
                </c:pt>
                <c:pt idx="19">
                  <c:v>45830</c:v>
                </c:pt>
                <c:pt idx="20">
                  <c:v>45837</c:v>
                </c:pt>
                <c:pt idx="21">
                  <c:v>45844</c:v>
                </c:pt>
                <c:pt idx="22">
                  <c:v>45851</c:v>
                </c:pt>
                <c:pt idx="23">
                  <c:v>45858</c:v>
                </c:pt>
                <c:pt idx="24">
                  <c:v>45865</c:v>
                </c:pt>
                <c:pt idx="25">
                  <c:v>45872</c:v>
                </c:pt>
                <c:pt idx="26">
                  <c:v>45879</c:v>
                </c:pt>
                <c:pt idx="27">
                  <c:v>45886</c:v>
                </c:pt>
                <c:pt idx="28">
                  <c:v>45893</c:v>
                </c:pt>
                <c:pt idx="29">
                  <c:v>45900</c:v>
                </c:pt>
                <c:pt idx="30">
                  <c:v>45907</c:v>
                </c:pt>
                <c:pt idx="31">
                  <c:v>45914</c:v>
                </c:pt>
                <c:pt idx="32">
                  <c:v>45921</c:v>
                </c:pt>
                <c:pt idx="33">
                  <c:v>45928</c:v>
                </c:pt>
                <c:pt idx="34">
                  <c:v>45935</c:v>
                </c:pt>
                <c:pt idx="35">
                  <c:v>45942</c:v>
                </c:pt>
                <c:pt idx="36">
                  <c:v>45949</c:v>
                </c:pt>
                <c:pt idx="37">
                  <c:v>45956</c:v>
                </c:pt>
                <c:pt idx="38">
                  <c:v>45963</c:v>
                </c:pt>
                <c:pt idx="39">
                  <c:v>45970</c:v>
                </c:pt>
                <c:pt idx="40">
                  <c:v>45977</c:v>
                </c:pt>
                <c:pt idx="41">
                  <c:v>45984</c:v>
                </c:pt>
                <c:pt idx="42">
                  <c:v>45991</c:v>
                </c:pt>
                <c:pt idx="43">
                  <c:v>45998</c:v>
                </c:pt>
                <c:pt idx="44">
                  <c:v>46005</c:v>
                </c:pt>
                <c:pt idx="45">
                  <c:v>46012</c:v>
                </c:pt>
                <c:pt idx="46">
                  <c:v>46019</c:v>
                </c:pt>
                <c:pt idx="47">
                  <c:v>46026</c:v>
                </c:pt>
                <c:pt idx="48">
                  <c:v>46033</c:v>
                </c:pt>
                <c:pt idx="49">
                  <c:v>46040</c:v>
                </c:pt>
                <c:pt idx="50">
                  <c:v>46047</c:v>
                </c:pt>
                <c:pt idx="51">
                  <c:v>46054</c:v>
                </c:pt>
                <c:pt idx="52">
                  <c:v>46061</c:v>
                </c:pt>
              </c:numCache>
            </c:numRef>
          </c:cat>
          <c:val>
            <c:numRef>
              <c:f>Sheet1!$B$2:$B$54</c:f>
              <c:numCache>
                <c:formatCode>General</c:formatCode>
                <c:ptCount val="53"/>
                <c:pt idx="0">
                  <c:v>72</c:v>
                </c:pt>
                <c:pt idx="1">
                  <c:v>35</c:v>
                </c:pt>
                <c:pt idx="2">
                  <c:v>27</c:v>
                </c:pt>
                <c:pt idx="3">
                  <c:v>26</c:v>
                </c:pt>
                <c:pt idx="4">
                  <c:v>26</c:v>
                </c:pt>
                <c:pt idx="5">
                  <c:v>28</c:v>
                </c:pt>
                <c:pt idx="6">
                  <c:v>27</c:v>
                </c:pt>
                <c:pt idx="7">
                  <c:v>26</c:v>
                </c:pt>
                <c:pt idx="8">
                  <c:v>25</c:v>
                </c:pt>
                <c:pt idx="9">
                  <c:v>34</c:v>
                </c:pt>
                <c:pt idx="10">
                  <c:v>30</c:v>
                </c:pt>
                <c:pt idx="11">
                  <c:v>26</c:v>
                </c:pt>
                <c:pt idx="12">
                  <c:v>27</c:v>
                </c:pt>
                <c:pt idx="13">
                  <c:v>27</c:v>
                </c:pt>
                <c:pt idx="14">
                  <c:v>32</c:v>
                </c:pt>
                <c:pt idx="15">
                  <c:v>34</c:v>
                </c:pt>
                <c:pt idx="16">
                  <c:v>34</c:v>
                </c:pt>
                <c:pt idx="17">
                  <c:v>31</c:v>
                </c:pt>
                <c:pt idx="18">
                  <c:v>32</c:v>
                </c:pt>
                <c:pt idx="19">
                  <c:v>32</c:v>
                </c:pt>
                <c:pt idx="20">
                  <c:v>45</c:v>
                </c:pt>
                <c:pt idx="21">
                  <c:v>29</c:v>
                </c:pt>
                <c:pt idx="22">
                  <c:v>33</c:v>
                </c:pt>
                <c:pt idx="23">
                  <c:v>35</c:v>
                </c:pt>
                <c:pt idx="24">
                  <c:v>31</c:v>
                </c:pt>
                <c:pt idx="25">
                  <c:v>32</c:v>
                </c:pt>
                <c:pt idx="26">
                  <c:v>30</c:v>
                </c:pt>
                <c:pt idx="27">
                  <c:v>27</c:v>
                </c:pt>
                <c:pt idx="28">
                  <c:v>30</c:v>
                </c:pt>
                <c:pt idx="29">
                  <c:v>29</c:v>
                </c:pt>
                <c:pt idx="30">
                  <c:v>23</c:v>
                </c:pt>
                <c:pt idx="31">
                  <c:v>25</c:v>
                </c:pt>
                <c:pt idx="32">
                  <c:v>26</c:v>
                </c:pt>
                <c:pt idx="33">
                  <c:v>24</c:v>
                </c:pt>
                <c:pt idx="34">
                  <c:v>24</c:v>
                </c:pt>
                <c:pt idx="35">
                  <c:v>24</c:v>
                </c:pt>
                <c:pt idx="36">
                  <c:v>21</c:v>
                </c:pt>
                <c:pt idx="37">
                  <c:v>20</c:v>
                </c:pt>
                <c:pt idx="38">
                  <c:v>25</c:v>
                </c:pt>
                <c:pt idx="39">
                  <c:v>25</c:v>
                </c:pt>
                <c:pt idx="40">
                  <c:v>27</c:v>
                </c:pt>
                <c:pt idx="41">
                  <c:v>29</c:v>
                </c:pt>
                <c:pt idx="42">
                  <c:v>20</c:v>
                </c:pt>
                <c:pt idx="43">
                  <c:v>21</c:v>
                </c:pt>
                <c:pt idx="44">
                  <c:v>23</c:v>
                </c:pt>
                <c:pt idx="45">
                  <c:v>30</c:v>
                </c:pt>
                <c:pt idx="46">
                  <c:v>25</c:v>
                </c:pt>
                <c:pt idx="47">
                  <c:v>22</c:v>
                </c:pt>
                <c:pt idx="48">
                  <c:v>25</c:v>
                </c:pt>
                <c:pt idx="49">
                  <c:v>27</c:v>
                </c:pt>
                <c:pt idx="50">
                  <c:v>29</c:v>
                </c:pt>
                <c:pt idx="51">
                  <c:v>26</c:v>
                </c:pt>
                <c:pt idx="52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014-4F56-962D-92C87FA9E8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60075647"/>
        <c:axId val="1960088607"/>
      </c:lineChart>
      <c:dateAx>
        <c:axId val="1960075647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1B14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60088607"/>
        <c:crosses val="autoZero"/>
        <c:auto val="1"/>
        <c:lblOffset val="100"/>
        <c:baseTimeUnit val="days"/>
        <c:majorUnit val="28"/>
        <c:majorTimeUnit val="days"/>
      </c:dateAx>
      <c:valAx>
        <c:axId val="1960088607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ED3C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600756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548756356880715E-2"/>
          <c:y val="9.8918957111566452E-2"/>
          <c:w val="0.9573014528900361"/>
          <c:h val="0.8332936559800379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ln w="28575" cap="rnd">
              <a:solidFill>
                <a:srgbClr val="ED3C8D"/>
              </a:solidFill>
              <a:round/>
            </a:ln>
            <a:effectLst/>
          </c:spPr>
          <c:marker>
            <c:symbol val="none"/>
          </c:marker>
          <c:cat>
            <c:numRef>
              <c:f>Sheet1!$A$2:$A$54</c:f>
              <c:numCache>
                <c:formatCode>m/d/yyyy</c:formatCode>
                <c:ptCount val="53"/>
                <c:pt idx="0">
                  <c:v>45697</c:v>
                </c:pt>
                <c:pt idx="1">
                  <c:v>45704</c:v>
                </c:pt>
                <c:pt idx="2">
                  <c:v>45711</c:v>
                </c:pt>
                <c:pt idx="3">
                  <c:v>45718</c:v>
                </c:pt>
                <c:pt idx="4">
                  <c:v>45725</c:v>
                </c:pt>
                <c:pt idx="5">
                  <c:v>45732</c:v>
                </c:pt>
                <c:pt idx="6">
                  <c:v>45739</c:v>
                </c:pt>
                <c:pt idx="7">
                  <c:v>45746</c:v>
                </c:pt>
                <c:pt idx="8">
                  <c:v>45753</c:v>
                </c:pt>
                <c:pt idx="9">
                  <c:v>45760</c:v>
                </c:pt>
                <c:pt idx="10">
                  <c:v>45767</c:v>
                </c:pt>
                <c:pt idx="11">
                  <c:v>45774</c:v>
                </c:pt>
                <c:pt idx="12">
                  <c:v>45781</c:v>
                </c:pt>
                <c:pt idx="13">
                  <c:v>45788</c:v>
                </c:pt>
                <c:pt idx="14">
                  <c:v>45795</c:v>
                </c:pt>
                <c:pt idx="15">
                  <c:v>45802</c:v>
                </c:pt>
                <c:pt idx="16">
                  <c:v>45809</c:v>
                </c:pt>
                <c:pt idx="17">
                  <c:v>45816</c:v>
                </c:pt>
                <c:pt idx="18">
                  <c:v>45823</c:v>
                </c:pt>
                <c:pt idx="19">
                  <c:v>45830</c:v>
                </c:pt>
                <c:pt idx="20">
                  <c:v>45837</c:v>
                </c:pt>
                <c:pt idx="21">
                  <c:v>45844</c:v>
                </c:pt>
                <c:pt idx="22">
                  <c:v>45851</c:v>
                </c:pt>
                <c:pt idx="23">
                  <c:v>45858</c:v>
                </c:pt>
                <c:pt idx="24">
                  <c:v>45865</c:v>
                </c:pt>
                <c:pt idx="25">
                  <c:v>45872</c:v>
                </c:pt>
                <c:pt idx="26">
                  <c:v>45879</c:v>
                </c:pt>
                <c:pt idx="27">
                  <c:v>45886</c:v>
                </c:pt>
                <c:pt idx="28">
                  <c:v>45893</c:v>
                </c:pt>
                <c:pt idx="29">
                  <c:v>45900</c:v>
                </c:pt>
                <c:pt idx="30">
                  <c:v>45907</c:v>
                </c:pt>
                <c:pt idx="31">
                  <c:v>45914</c:v>
                </c:pt>
                <c:pt idx="32">
                  <c:v>45921</c:v>
                </c:pt>
                <c:pt idx="33">
                  <c:v>45928</c:v>
                </c:pt>
                <c:pt idx="34">
                  <c:v>45935</c:v>
                </c:pt>
                <c:pt idx="35">
                  <c:v>45942</c:v>
                </c:pt>
                <c:pt idx="36">
                  <c:v>45949</c:v>
                </c:pt>
                <c:pt idx="37">
                  <c:v>45956</c:v>
                </c:pt>
                <c:pt idx="38">
                  <c:v>45963</c:v>
                </c:pt>
                <c:pt idx="39">
                  <c:v>45970</c:v>
                </c:pt>
                <c:pt idx="40">
                  <c:v>45977</c:v>
                </c:pt>
                <c:pt idx="41">
                  <c:v>45984</c:v>
                </c:pt>
                <c:pt idx="42">
                  <c:v>45991</c:v>
                </c:pt>
                <c:pt idx="43">
                  <c:v>45998</c:v>
                </c:pt>
                <c:pt idx="44">
                  <c:v>46005</c:v>
                </c:pt>
                <c:pt idx="45">
                  <c:v>46012</c:v>
                </c:pt>
                <c:pt idx="46">
                  <c:v>46019</c:v>
                </c:pt>
                <c:pt idx="47">
                  <c:v>46026</c:v>
                </c:pt>
                <c:pt idx="48">
                  <c:v>46033</c:v>
                </c:pt>
                <c:pt idx="49">
                  <c:v>46040</c:v>
                </c:pt>
                <c:pt idx="50">
                  <c:v>46047</c:v>
                </c:pt>
                <c:pt idx="51">
                  <c:v>46054</c:v>
                </c:pt>
                <c:pt idx="52">
                  <c:v>46061</c:v>
                </c:pt>
              </c:numCache>
            </c:numRef>
          </c:cat>
          <c:val>
            <c:numRef>
              <c:f>Sheet1!$B$2:$B$54</c:f>
              <c:numCache>
                <c:formatCode>General</c:formatCode>
                <c:ptCount val="53"/>
                <c:pt idx="0">
                  <c:v>70</c:v>
                </c:pt>
                <c:pt idx="1">
                  <c:v>61</c:v>
                </c:pt>
                <c:pt idx="2">
                  <c:v>57</c:v>
                </c:pt>
                <c:pt idx="3">
                  <c:v>52</c:v>
                </c:pt>
                <c:pt idx="4">
                  <c:v>53</c:v>
                </c:pt>
                <c:pt idx="5">
                  <c:v>59</c:v>
                </c:pt>
                <c:pt idx="6">
                  <c:v>51</c:v>
                </c:pt>
                <c:pt idx="7">
                  <c:v>57</c:v>
                </c:pt>
                <c:pt idx="8">
                  <c:v>49</c:v>
                </c:pt>
                <c:pt idx="9">
                  <c:v>48</c:v>
                </c:pt>
                <c:pt idx="10">
                  <c:v>48</c:v>
                </c:pt>
                <c:pt idx="11">
                  <c:v>48</c:v>
                </c:pt>
                <c:pt idx="12">
                  <c:v>48</c:v>
                </c:pt>
                <c:pt idx="13">
                  <c:v>47</c:v>
                </c:pt>
                <c:pt idx="14">
                  <c:v>50</c:v>
                </c:pt>
                <c:pt idx="15">
                  <c:v>50</c:v>
                </c:pt>
                <c:pt idx="16">
                  <c:v>49</c:v>
                </c:pt>
                <c:pt idx="17">
                  <c:v>46</c:v>
                </c:pt>
                <c:pt idx="18">
                  <c:v>50</c:v>
                </c:pt>
                <c:pt idx="19">
                  <c:v>49</c:v>
                </c:pt>
                <c:pt idx="20">
                  <c:v>52</c:v>
                </c:pt>
                <c:pt idx="21">
                  <c:v>51</c:v>
                </c:pt>
                <c:pt idx="22">
                  <c:v>57</c:v>
                </c:pt>
                <c:pt idx="23">
                  <c:v>62</c:v>
                </c:pt>
                <c:pt idx="24">
                  <c:v>58</c:v>
                </c:pt>
                <c:pt idx="25">
                  <c:v>54</c:v>
                </c:pt>
                <c:pt idx="26">
                  <c:v>57</c:v>
                </c:pt>
                <c:pt idx="27">
                  <c:v>47</c:v>
                </c:pt>
                <c:pt idx="28">
                  <c:v>48</c:v>
                </c:pt>
                <c:pt idx="29">
                  <c:v>47</c:v>
                </c:pt>
                <c:pt idx="30">
                  <c:v>42</c:v>
                </c:pt>
                <c:pt idx="31">
                  <c:v>42</c:v>
                </c:pt>
                <c:pt idx="32">
                  <c:v>43</c:v>
                </c:pt>
                <c:pt idx="33">
                  <c:v>46</c:v>
                </c:pt>
                <c:pt idx="34">
                  <c:v>49</c:v>
                </c:pt>
                <c:pt idx="35">
                  <c:v>42</c:v>
                </c:pt>
                <c:pt idx="36">
                  <c:v>45</c:v>
                </c:pt>
                <c:pt idx="37">
                  <c:v>43</c:v>
                </c:pt>
                <c:pt idx="38">
                  <c:v>46</c:v>
                </c:pt>
                <c:pt idx="39">
                  <c:v>46</c:v>
                </c:pt>
                <c:pt idx="40">
                  <c:v>48</c:v>
                </c:pt>
                <c:pt idx="41">
                  <c:v>51</c:v>
                </c:pt>
                <c:pt idx="42">
                  <c:v>48</c:v>
                </c:pt>
                <c:pt idx="43">
                  <c:v>50</c:v>
                </c:pt>
                <c:pt idx="44">
                  <c:v>43</c:v>
                </c:pt>
                <c:pt idx="45">
                  <c:v>44</c:v>
                </c:pt>
                <c:pt idx="46">
                  <c:v>46</c:v>
                </c:pt>
                <c:pt idx="47">
                  <c:v>46</c:v>
                </c:pt>
                <c:pt idx="48">
                  <c:v>47</c:v>
                </c:pt>
                <c:pt idx="49">
                  <c:v>48</c:v>
                </c:pt>
                <c:pt idx="50">
                  <c:v>51</c:v>
                </c:pt>
                <c:pt idx="51">
                  <c:v>60</c:v>
                </c:pt>
                <c:pt idx="52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014-4F56-962D-92C87FA9E8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60075647"/>
        <c:axId val="1960088607"/>
      </c:lineChart>
      <c:dateAx>
        <c:axId val="1960075647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1B14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60088607"/>
        <c:crosses val="autoZero"/>
        <c:auto val="1"/>
        <c:lblOffset val="100"/>
        <c:baseTimeUnit val="days"/>
        <c:majorUnit val="28"/>
        <c:majorTimeUnit val="days"/>
      </c:dateAx>
      <c:valAx>
        <c:axId val="1960088607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ED3C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600756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548756356880715E-2"/>
          <c:y val="9.8918957111566452E-2"/>
          <c:w val="0.9573014528900361"/>
          <c:h val="0.8332936559800379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ln w="28575" cap="rnd">
              <a:solidFill>
                <a:srgbClr val="ED3C8D"/>
              </a:solidFill>
              <a:round/>
            </a:ln>
            <a:effectLst/>
          </c:spPr>
          <c:marker>
            <c:symbol val="none"/>
          </c:marker>
          <c:cat>
            <c:numRef>
              <c:f>Sheet1!$A$2:$A$54</c:f>
              <c:numCache>
                <c:formatCode>m/d/yyyy</c:formatCode>
                <c:ptCount val="53"/>
                <c:pt idx="0">
                  <c:v>45697</c:v>
                </c:pt>
                <c:pt idx="1">
                  <c:v>45704</c:v>
                </c:pt>
                <c:pt idx="2">
                  <c:v>45711</c:v>
                </c:pt>
                <c:pt idx="3">
                  <c:v>45718</c:v>
                </c:pt>
                <c:pt idx="4">
                  <c:v>45725</c:v>
                </c:pt>
                <c:pt idx="5">
                  <c:v>45732</c:v>
                </c:pt>
                <c:pt idx="6">
                  <c:v>45739</c:v>
                </c:pt>
                <c:pt idx="7">
                  <c:v>45746</c:v>
                </c:pt>
                <c:pt idx="8">
                  <c:v>45753</c:v>
                </c:pt>
                <c:pt idx="9">
                  <c:v>45760</c:v>
                </c:pt>
                <c:pt idx="10">
                  <c:v>45767</c:v>
                </c:pt>
                <c:pt idx="11">
                  <c:v>45774</c:v>
                </c:pt>
                <c:pt idx="12">
                  <c:v>45781</c:v>
                </c:pt>
                <c:pt idx="13">
                  <c:v>45788</c:v>
                </c:pt>
                <c:pt idx="14">
                  <c:v>45795</c:v>
                </c:pt>
                <c:pt idx="15">
                  <c:v>45802</c:v>
                </c:pt>
                <c:pt idx="16">
                  <c:v>45809</c:v>
                </c:pt>
                <c:pt idx="17">
                  <c:v>45816</c:v>
                </c:pt>
                <c:pt idx="18">
                  <c:v>45823</c:v>
                </c:pt>
                <c:pt idx="19">
                  <c:v>45830</c:v>
                </c:pt>
                <c:pt idx="20">
                  <c:v>45837</c:v>
                </c:pt>
                <c:pt idx="21">
                  <c:v>45844</c:v>
                </c:pt>
                <c:pt idx="22">
                  <c:v>45851</c:v>
                </c:pt>
                <c:pt idx="23">
                  <c:v>45858</c:v>
                </c:pt>
                <c:pt idx="24">
                  <c:v>45865</c:v>
                </c:pt>
                <c:pt idx="25">
                  <c:v>45872</c:v>
                </c:pt>
                <c:pt idx="26">
                  <c:v>45879</c:v>
                </c:pt>
                <c:pt idx="27">
                  <c:v>45886</c:v>
                </c:pt>
                <c:pt idx="28">
                  <c:v>45893</c:v>
                </c:pt>
                <c:pt idx="29">
                  <c:v>45900</c:v>
                </c:pt>
                <c:pt idx="30">
                  <c:v>45907</c:v>
                </c:pt>
                <c:pt idx="31">
                  <c:v>45914</c:v>
                </c:pt>
                <c:pt idx="32">
                  <c:v>45921</c:v>
                </c:pt>
                <c:pt idx="33">
                  <c:v>45928</c:v>
                </c:pt>
                <c:pt idx="34">
                  <c:v>45935</c:v>
                </c:pt>
                <c:pt idx="35">
                  <c:v>45942</c:v>
                </c:pt>
                <c:pt idx="36">
                  <c:v>45949</c:v>
                </c:pt>
                <c:pt idx="37">
                  <c:v>45956</c:v>
                </c:pt>
                <c:pt idx="38">
                  <c:v>45963</c:v>
                </c:pt>
                <c:pt idx="39">
                  <c:v>45970</c:v>
                </c:pt>
                <c:pt idx="40">
                  <c:v>45977</c:v>
                </c:pt>
                <c:pt idx="41">
                  <c:v>45984</c:v>
                </c:pt>
                <c:pt idx="42">
                  <c:v>45991</c:v>
                </c:pt>
                <c:pt idx="43">
                  <c:v>45998</c:v>
                </c:pt>
                <c:pt idx="44">
                  <c:v>46005</c:v>
                </c:pt>
                <c:pt idx="45">
                  <c:v>46012</c:v>
                </c:pt>
                <c:pt idx="46">
                  <c:v>46019</c:v>
                </c:pt>
                <c:pt idx="47">
                  <c:v>46026</c:v>
                </c:pt>
                <c:pt idx="48">
                  <c:v>46033</c:v>
                </c:pt>
                <c:pt idx="49">
                  <c:v>46040</c:v>
                </c:pt>
                <c:pt idx="50">
                  <c:v>46047</c:v>
                </c:pt>
                <c:pt idx="51">
                  <c:v>46054</c:v>
                </c:pt>
                <c:pt idx="52">
                  <c:v>46061</c:v>
                </c:pt>
              </c:numCache>
            </c:numRef>
          </c:cat>
          <c:val>
            <c:numRef>
              <c:f>Sheet1!$B$2:$B$54</c:f>
              <c:numCache>
                <c:formatCode>General</c:formatCode>
                <c:ptCount val="53"/>
                <c:pt idx="0">
                  <c:v>24</c:v>
                </c:pt>
                <c:pt idx="1">
                  <c:v>23</c:v>
                </c:pt>
                <c:pt idx="2">
                  <c:v>23</c:v>
                </c:pt>
                <c:pt idx="3">
                  <c:v>16</c:v>
                </c:pt>
                <c:pt idx="4">
                  <c:v>15</c:v>
                </c:pt>
                <c:pt idx="5">
                  <c:v>18</c:v>
                </c:pt>
                <c:pt idx="6">
                  <c:v>18</c:v>
                </c:pt>
                <c:pt idx="7">
                  <c:v>20</c:v>
                </c:pt>
                <c:pt idx="8">
                  <c:v>22</c:v>
                </c:pt>
                <c:pt idx="9">
                  <c:v>20</c:v>
                </c:pt>
                <c:pt idx="10">
                  <c:v>21</c:v>
                </c:pt>
                <c:pt idx="11">
                  <c:v>23</c:v>
                </c:pt>
                <c:pt idx="12">
                  <c:v>28</c:v>
                </c:pt>
                <c:pt idx="13">
                  <c:v>23</c:v>
                </c:pt>
                <c:pt idx="14">
                  <c:v>24</c:v>
                </c:pt>
                <c:pt idx="15">
                  <c:v>19</c:v>
                </c:pt>
                <c:pt idx="16">
                  <c:v>20</c:v>
                </c:pt>
                <c:pt idx="17">
                  <c:v>17</c:v>
                </c:pt>
                <c:pt idx="18">
                  <c:v>23</c:v>
                </c:pt>
                <c:pt idx="19">
                  <c:v>15</c:v>
                </c:pt>
                <c:pt idx="20">
                  <c:v>27</c:v>
                </c:pt>
                <c:pt idx="21">
                  <c:v>16</c:v>
                </c:pt>
                <c:pt idx="22">
                  <c:v>16</c:v>
                </c:pt>
                <c:pt idx="23">
                  <c:v>24</c:v>
                </c:pt>
                <c:pt idx="24">
                  <c:v>26</c:v>
                </c:pt>
                <c:pt idx="25">
                  <c:v>19</c:v>
                </c:pt>
                <c:pt idx="26">
                  <c:v>17</c:v>
                </c:pt>
                <c:pt idx="27">
                  <c:v>17</c:v>
                </c:pt>
                <c:pt idx="28">
                  <c:v>22</c:v>
                </c:pt>
                <c:pt idx="29">
                  <c:v>29</c:v>
                </c:pt>
                <c:pt idx="30">
                  <c:v>36</c:v>
                </c:pt>
                <c:pt idx="31">
                  <c:v>18</c:v>
                </c:pt>
                <c:pt idx="32">
                  <c:v>20</c:v>
                </c:pt>
                <c:pt idx="33">
                  <c:v>22</c:v>
                </c:pt>
                <c:pt idx="34">
                  <c:v>21</c:v>
                </c:pt>
                <c:pt idx="35">
                  <c:v>24</c:v>
                </c:pt>
                <c:pt idx="36">
                  <c:v>29</c:v>
                </c:pt>
                <c:pt idx="37">
                  <c:v>43</c:v>
                </c:pt>
                <c:pt idx="38">
                  <c:v>28</c:v>
                </c:pt>
                <c:pt idx="39">
                  <c:v>23</c:v>
                </c:pt>
                <c:pt idx="40">
                  <c:v>18</c:v>
                </c:pt>
                <c:pt idx="41">
                  <c:v>26</c:v>
                </c:pt>
                <c:pt idx="42">
                  <c:v>25</c:v>
                </c:pt>
                <c:pt idx="43">
                  <c:v>24</c:v>
                </c:pt>
                <c:pt idx="44">
                  <c:v>19</c:v>
                </c:pt>
                <c:pt idx="45">
                  <c:v>39</c:v>
                </c:pt>
                <c:pt idx="46">
                  <c:v>61</c:v>
                </c:pt>
                <c:pt idx="47">
                  <c:v>22</c:v>
                </c:pt>
                <c:pt idx="48">
                  <c:v>29</c:v>
                </c:pt>
                <c:pt idx="49">
                  <c:v>33</c:v>
                </c:pt>
                <c:pt idx="50">
                  <c:v>42</c:v>
                </c:pt>
                <c:pt idx="51">
                  <c:v>43</c:v>
                </c:pt>
                <c:pt idx="52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014-4F56-962D-92C87FA9E8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60075647"/>
        <c:axId val="1960088607"/>
      </c:lineChart>
      <c:dateAx>
        <c:axId val="1960075647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1B14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60088607"/>
        <c:crosses val="autoZero"/>
        <c:auto val="1"/>
        <c:lblOffset val="100"/>
        <c:baseTimeUnit val="days"/>
        <c:majorUnit val="28"/>
        <c:majorTimeUnit val="days"/>
      </c:dateAx>
      <c:valAx>
        <c:axId val="1960088607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ED3C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600756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548756356880715E-2"/>
          <c:y val="9.8918957111566452E-2"/>
          <c:w val="0.9573014528900361"/>
          <c:h val="0.8332936559800379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ln w="28575" cap="rnd">
              <a:solidFill>
                <a:srgbClr val="ED3C8D"/>
              </a:solidFill>
              <a:round/>
            </a:ln>
            <a:effectLst/>
          </c:spPr>
          <c:marker>
            <c:symbol val="none"/>
          </c:marker>
          <c:cat>
            <c:numRef>
              <c:f>Sheet1!$A$2:$A$54</c:f>
              <c:numCache>
                <c:formatCode>m/d/yyyy</c:formatCode>
                <c:ptCount val="53"/>
                <c:pt idx="0">
                  <c:v>45697</c:v>
                </c:pt>
                <c:pt idx="1">
                  <c:v>45704</c:v>
                </c:pt>
                <c:pt idx="2">
                  <c:v>45711</c:v>
                </c:pt>
                <c:pt idx="3">
                  <c:v>45718</c:v>
                </c:pt>
                <c:pt idx="4">
                  <c:v>45725</c:v>
                </c:pt>
                <c:pt idx="5">
                  <c:v>45732</c:v>
                </c:pt>
                <c:pt idx="6">
                  <c:v>45739</c:v>
                </c:pt>
                <c:pt idx="7">
                  <c:v>45746</c:v>
                </c:pt>
                <c:pt idx="8">
                  <c:v>45753</c:v>
                </c:pt>
                <c:pt idx="9">
                  <c:v>45760</c:v>
                </c:pt>
                <c:pt idx="10">
                  <c:v>45767</c:v>
                </c:pt>
                <c:pt idx="11">
                  <c:v>45774</c:v>
                </c:pt>
                <c:pt idx="12">
                  <c:v>45781</c:v>
                </c:pt>
                <c:pt idx="13">
                  <c:v>45788</c:v>
                </c:pt>
                <c:pt idx="14">
                  <c:v>45795</c:v>
                </c:pt>
                <c:pt idx="15">
                  <c:v>45802</c:v>
                </c:pt>
                <c:pt idx="16">
                  <c:v>45809</c:v>
                </c:pt>
                <c:pt idx="17">
                  <c:v>45816</c:v>
                </c:pt>
                <c:pt idx="18">
                  <c:v>45823</c:v>
                </c:pt>
                <c:pt idx="19">
                  <c:v>45830</c:v>
                </c:pt>
                <c:pt idx="20">
                  <c:v>45837</c:v>
                </c:pt>
                <c:pt idx="21">
                  <c:v>45844</c:v>
                </c:pt>
                <c:pt idx="22">
                  <c:v>45851</c:v>
                </c:pt>
                <c:pt idx="23">
                  <c:v>45858</c:v>
                </c:pt>
                <c:pt idx="24">
                  <c:v>45865</c:v>
                </c:pt>
                <c:pt idx="25">
                  <c:v>45872</c:v>
                </c:pt>
                <c:pt idx="26">
                  <c:v>45879</c:v>
                </c:pt>
                <c:pt idx="27">
                  <c:v>45886</c:v>
                </c:pt>
                <c:pt idx="28">
                  <c:v>45893</c:v>
                </c:pt>
                <c:pt idx="29">
                  <c:v>45900</c:v>
                </c:pt>
                <c:pt idx="30">
                  <c:v>45907</c:v>
                </c:pt>
                <c:pt idx="31">
                  <c:v>45914</c:v>
                </c:pt>
                <c:pt idx="32">
                  <c:v>45921</c:v>
                </c:pt>
                <c:pt idx="33">
                  <c:v>45928</c:v>
                </c:pt>
                <c:pt idx="34">
                  <c:v>45935</c:v>
                </c:pt>
                <c:pt idx="35">
                  <c:v>45942</c:v>
                </c:pt>
                <c:pt idx="36">
                  <c:v>45949</c:v>
                </c:pt>
                <c:pt idx="37">
                  <c:v>45956</c:v>
                </c:pt>
                <c:pt idx="38">
                  <c:v>45963</c:v>
                </c:pt>
                <c:pt idx="39">
                  <c:v>45970</c:v>
                </c:pt>
                <c:pt idx="40">
                  <c:v>45977</c:v>
                </c:pt>
                <c:pt idx="41">
                  <c:v>45984</c:v>
                </c:pt>
                <c:pt idx="42">
                  <c:v>45991</c:v>
                </c:pt>
                <c:pt idx="43">
                  <c:v>45998</c:v>
                </c:pt>
                <c:pt idx="44">
                  <c:v>46005</c:v>
                </c:pt>
                <c:pt idx="45">
                  <c:v>46012</c:v>
                </c:pt>
                <c:pt idx="46">
                  <c:v>46019</c:v>
                </c:pt>
                <c:pt idx="47">
                  <c:v>46026</c:v>
                </c:pt>
                <c:pt idx="48">
                  <c:v>46033</c:v>
                </c:pt>
                <c:pt idx="49">
                  <c:v>46040</c:v>
                </c:pt>
                <c:pt idx="50">
                  <c:v>46047</c:v>
                </c:pt>
                <c:pt idx="51">
                  <c:v>46054</c:v>
                </c:pt>
                <c:pt idx="52">
                  <c:v>46061</c:v>
                </c:pt>
              </c:numCache>
            </c:numRef>
          </c:cat>
          <c:val>
            <c:numRef>
              <c:f>Sheet1!$B$2:$B$54</c:f>
              <c:numCache>
                <c:formatCode>General</c:formatCode>
                <c:ptCount val="53"/>
                <c:pt idx="0">
                  <c:v>0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0</c:v>
                </c:pt>
                <c:pt idx="7">
                  <c:v>4</c:v>
                </c:pt>
                <c:pt idx="8">
                  <c:v>8</c:v>
                </c:pt>
                <c:pt idx="9">
                  <c:v>4</c:v>
                </c:pt>
                <c:pt idx="10">
                  <c:v>5</c:v>
                </c:pt>
                <c:pt idx="11">
                  <c:v>3</c:v>
                </c:pt>
                <c:pt idx="12">
                  <c:v>3</c:v>
                </c:pt>
                <c:pt idx="13">
                  <c:v>4</c:v>
                </c:pt>
                <c:pt idx="14">
                  <c:v>5</c:v>
                </c:pt>
                <c:pt idx="15">
                  <c:v>4</c:v>
                </c:pt>
                <c:pt idx="16">
                  <c:v>5</c:v>
                </c:pt>
                <c:pt idx="17">
                  <c:v>7</c:v>
                </c:pt>
                <c:pt idx="18">
                  <c:v>7</c:v>
                </c:pt>
                <c:pt idx="19">
                  <c:v>7</c:v>
                </c:pt>
                <c:pt idx="20">
                  <c:v>7</c:v>
                </c:pt>
                <c:pt idx="21">
                  <c:v>6</c:v>
                </c:pt>
                <c:pt idx="22">
                  <c:v>8</c:v>
                </c:pt>
                <c:pt idx="23">
                  <c:v>8</c:v>
                </c:pt>
                <c:pt idx="24">
                  <c:v>10</c:v>
                </c:pt>
                <c:pt idx="25">
                  <c:v>6</c:v>
                </c:pt>
                <c:pt idx="26">
                  <c:v>7</c:v>
                </c:pt>
                <c:pt idx="27">
                  <c:v>9</c:v>
                </c:pt>
                <c:pt idx="28">
                  <c:v>5</c:v>
                </c:pt>
                <c:pt idx="29">
                  <c:v>6</c:v>
                </c:pt>
                <c:pt idx="30">
                  <c:v>5</c:v>
                </c:pt>
                <c:pt idx="31">
                  <c:v>7</c:v>
                </c:pt>
                <c:pt idx="32">
                  <c:v>7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6">
                  <c:v>5</c:v>
                </c:pt>
                <c:pt idx="37">
                  <c:v>6</c:v>
                </c:pt>
                <c:pt idx="38">
                  <c:v>6</c:v>
                </c:pt>
                <c:pt idx="39">
                  <c:v>6</c:v>
                </c:pt>
                <c:pt idx="40">
                  <c:v>9</c:v>
                </c:pt>
                <c:pt idx="41">
                  <c:v>7</c:v>
                </c:pt>
                <c:pt idx="42">
                  <c:v>8</c:v>
                </c:pt>
                <c:pt idx="43">
                  <c:v>8</c:v>
                </c:pt>
                <c:pt idx="44">
                  <c:v>9</c:v>
                </c:pt>
                <c:pt idx="45">
                  <c:v>9</c:v>
                </c:pt>
                <c:pt idx="46">
                  <c:v>9</c:v>
                </c:pt>
                <c:pt idx="47">
                  <c:v>12</c:v>
                </c:pt>
                <c:pt idx="48">
                  <c:v>8</c:v>
                </c:pt>
                <c:pt idx="49">
                  <c:v>11</c:v>
                </c:pt>
                <c:pt idx="50">
                  <c:v>8</c:v>
                </c:pt>
                <c:pt idx="51">
                  <c:v>7</c:v>
                </c:pt>
                <c:pt idx="52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014-4F56-962D-92C87FA9E8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60075647"/>
        <c:axId val="1960088607"/>
      </c:lineChart>
      <c:dateAx>
        <c:axId val="1960075647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1B14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60088607"/>
        <c:crosses val="autoZero"/>
        <c:auto val="1"/>
        <c:lblOffset val="100"/>
        <c:baseTimeUnit val="days"/>
        <c:majorUnit val="28"/>
        <c:majorTimeUnit val="days"/>
      </c:dateAx>
      <c:valAx>
        <c:axId val="1960088607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ED3C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600756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548756356880715E-2"/>
          <c:y val="9.8918957111566452E-2"/>
          <c:w val="0.9573014528900361"/>
          <c:h val="0.8332936559800379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ln w="28575" cap="rnd">
              <a:solidFill>
                <a:srgbClr val="ED3C8D"/>
              </a:solidFill>
              <a:round/>
            </a:ln>
            <a:effectLst/>
          </c:spPr>
          <c:marker>
            <c:symbol val="none"/>
          </c:marker>
          <c:cat>
            <c:numRef>
              <c:f>Sheet1!$A$2:$A$54</c:f>
              <c:numCache>
                <c:formatCode>m/d/yyyy</c:formatCode>
                <c:ptCount val="53"/>
                <c:pt idx="0">
                  <c:v>45697</c:v>
                </c:pt>
                <c:pt idx="1">
                  <c:v>45704</c:v>
                </c:pt>
                <c:pt idx="2">
                  <c:v>45711</c:v>
                </c:pt>
                <c:pt idx="3">
                  <c:v>45718</c:v>
                </c:pt>
                <c:pt idx="4">
                  <c:v>45725</c:v>
                </c:pt>
                <c:pt idx="5">
                  <c:v>45732</c:v>
                </c:pt>
                <c:pt idx="6">
                  <c:v>45739</c:v>
                </c:pt>
                <c:pt idx="7">
                  <c:v>45746</c:v>
                </c:pt>
                <c:pt idx="8">
                  <c:v>45753</c:v>
                </c:pt>
                <c:pt idx="9">
                  <c:v>45760</c:v>
                </c:pt>
                <c:pt idx="10">
                  <c:v>45767</c:v>
                </c:pt>
                <c:pt idx="11">
                  <c:v>45774</c:v>
                </c:pt>
                <c:pt idx="12">
                  <c:v>45781</c:v>
                </c:pt>
                <c:pt idx="13">
                  <c:v>45788</c:v>
                </c:pt>
                <c:pt idx="14">
                  <c:v>45795</c:v>
                </c:pt>
                <c:pt idx="15">
                  <c:v>45802</c:v>
                </c:pt>
                <c:pt idx="16">
                  <c:v>45809</c:v>
                </c:pt>
                <c:pt idx="17">
                  <c:v>45816</c:v>
                </c:pt>
                <c:pt idx="18">
                  <c:v>45823</c:v>
                </c:pt>
                <c:pt idx="19">
                  <c:v>45830</c:v>
                </c:pt>
                <c:pt idx="20">
                  <c:v>45837</c:v>
                </c:pt>
                <c:pt idx="21">
                  <c:v>45844</c:v>
                </c:pt>
                <c:pt idx="22">
                  <c:v>45851</c:v>
                </c:pt>
                <c:pt idx="23">
                  <c:v>45858</c:v>
                </c:pt>
                <c:pt idx="24">
                  <c:v>45865</c:v>
                </c:pt>
                <c:pt idx="25">
                  <c:v>45872</c:v>
                </c:pt>
                <c:pt idx="26">
                  <c:v>45879</c:v>
                </c:pt>
                <c:pt idx="27">
                  <c:v>45886</c:v>
                </c:pt>
                <c:pt idx="28">
                  <c:v>45893</c:v>
                </c:pt>
                <c:pt idx="29">
                  <c:v>45900</c:v>
                </c:pt>
                <c:pt idx="30">
                  <c:v>45907</c:v>
                </c:pt>
                <c:pt idx="31">
                  <c:v>45914</c:v>
                </c:pt>
                <c:pt idx="32">
                  <c:v>45921</c:v>
                </c:pt>
                <c:pt idx="33">
                  <c:v>45928</c:v>
                </c:pt>
                <c:pt idx="34">
                  <c:v>45935</c:v>
                </c:pt>
                <c:pt idx="35">
                  <c:v>45942</c:v>
                </c:pt>
                <c:pt idx="36">
                  <c:v>45949</c:v>
                </c:pt>
                <c:pt idx="37">
                  <c:v>45956</c:v>
                </c:pt>
                <c:pt idx="38">
                  <c:v>45963</c:v>
                </c:pt>
                <c:pt idx="39">
                  <c:v>45970</c:v>
                </c:pt>
                <c:pt idx="40">
                  <c:v>45977</c:v>
                </c:pt>
                <c:pt idx="41">
                  <c:v>45984</c:v>
                </c:pt>
                <c:pt idx="42">
                  <c:v>45991</c:v>
                </c:pt>
                <c:pt idx="43">
                  <c:v>45998</c:v>
                </c:pt>
                <c:pt idx="44">
                  <c:v>46005</c:v>
                </c:pt>
                <c:pt idx="45">
                  <c:v>46012</c:v>
                </c:pt>
                <c:pt idx="46">
                  <c:v>46019</c:v>
                </c:pt>
                <c:pt idx="47">
                  <c:v>46026</c:v>
                </c:pt>
                <c:pt idx="48">
                  <c:v>46033</c:v>
                </c:pt>
                <c:pt idx="49">
                  <c:v>46040</c:v>
                </c:pt>
                <c:pt idx="50">
                  <c:v>46047</c:v>
                </c:pt>
                <c:pt idx="51">
                  <c:v>46054</c:v>
                </c:pt>
                <c:pt idx="52">
                  <c:v>46061</c:v>
                </c:pt>
              </c:numCache>
            </c:numRef>
          </c:cat>
          <c:val>
            <c:numRef>
              <c:f>Sheet1!$B$2:$B$54</c:f>
              <c:numCache>
                <c:formatCode>General</c:formatCode>
                <c:ptCount val="5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16</c:v>
                </c:pt>
                <c:pt idx="52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014-4F56-962D-92C87FA9E8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60075647"/>
        <c:axId val="1960088607"/>
      </c:lineChart>
      <c:dateAx>
        <c:axId val="1960075647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1B14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60088607"/>
        <c:crosses val="autoZero"/>
        <c:auto val="1"/>
        <c:lblOffset val="100"/>
        <c:baseTimeUnit val="days"/>
        <c:majorUnit val="28"/>
        <c:majorTimeUnit val="days"/>
      </c:dateAx>
      <c:valAx>
        <c:axId val="1960088607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ED3C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600756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CA61D964-5C89-4092-AAE7-F7A700001504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B05B6B9E-384F-42DE-A23F-1A1623837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274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3237">
              <a:defRPr/>
            </a:pPr>
            <a:fld id="{B97AADBD-70E4-4513-A844-E5DF5EA68CB1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3237">
                <a:defRPr/>
              </a:pPr>
              <a:t>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689982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C3205-1A89-7FFF-D268-AC8CCC8C6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7E444A-7E79-B0F3-75EF-7E576E7506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4C22B7-D96D-98C0-2A03-3F2FD74497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134F3-8EAE-303F-2126-B4F483C30B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3237">
              <a:defRPr/>
            </a:pPr>
            <a:fld id="{F3615BE2-BB6E-D846-B0CB-BE207E4BB8A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3237">
                <a:defRPr/>
              </a:pPr>
              <a:t>12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043860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209478-15BB-D845-C99C-A226F9BDC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61A194-1FB4-4D36-DA98-5CBA88F921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2023F0-211A-F01D-47EC-41278DFF52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817287-F2A7-096A-C4B5-2C27BD76F7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3237">
              <a:defRPr/>
            </a:pPr>
            <a:fld id="{F3615BE2-BB6E-D846-B0CB-BE207E4BB8A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3237">
                <a:defRPr/>
              </a:pPr>
              <a:t>13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886290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7E1137-988A-CD0D-D7A2-ED0485E35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F56514-4638-F148-2E0C-68E4D14428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AB1214-FA42-0B69-EDE7-4A7C62D2F1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2F58DB-16F6-40BB-0121-CD57450E7C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3237">
              <a:defRPr/>
            </a:pPr>
            <a:fld id="{F3615BE2-BB6E-D846-B0CB-BE207E4BB8A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3237">
                <a:defRPr/>
              </a:pPr>
              <a:t>14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558106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A7DB39-8EDA-AF5D-F4BE-7743238E2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52FF67-7F7A-1369-EB61-6B2F943D96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88EB0F-5E37-A7A7-827B-644C87F48D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1C175F-BE00-078A-7D27-8C3B8F30DD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3237">
              <a:defRPr/>
            </a:pPr>
            <a:fld id="{F3615BE2-BB6E-D846-B0CB-BE207E4BB8A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3237">
                <a:defRPr/>
              </a:pPr>
              <a:t>15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278933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8E399-CA4F-790E-2D65-95D1E4C23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A2AFAE-B52C-8D7D-328A-36A82A1A5B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8A1577-00AB-CD0F-08AA-3C0D4D03DA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DF4BC6-4AF1-1EB0-6D89-CCBC18CAF4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9112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0419D-1256-54EE-B7F0-850F173B2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720788-8B64-0083-BF28-83854C471B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D72DBF-392C-52D2-2DAB-5C8D0C102E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A4AE2-CE42-51E4-ADA0-02D86FDAFA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3237">
              <a:defRPr/>
            </a:pPr>
            <a:fld id="{F3615BE2-BB6E-D846-B0CB-BE207E4BB8A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3237">
                <a:defRPr/>
              </a:pPr>
              <a:t>17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999016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FC234A-27AA-6F0C-6781-6A65105D4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68A655-4111-AE8A-2D05-632ED6C434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664D0A-8B83-1892-63C5-4703546147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859C60-3282-D424-A185-7B4559D16E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3237">
              <a:defRPr/>
            </a:pPr>
            <a:fld id="{F3615BE2-BB6E-D846-B0CB-BE207E4BB8A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3237">
                <a:defRPr/>
              </a:pPr>
              <a:t>18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946131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FC212-9BC9-A3B6-DBC5-C7EDC7EE1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8FE8AE-0F1D-8C1A-675E-EDC9D8CC5B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E7028A-2479-3FAD-E10F-55C32C082E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99E49C-362B-5902-5A7C-2CC1E71AA2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3237">
              <a:defRPr/>
            </a:pPr>
            <a:fld id="{F3615BE2-BB6E-D846-B0CB-BE207E4BB8A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3237">
                <a:defRPr/>
              </a:pPr>
              <a:t>19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465828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3237">
              <a:defRPr/>
            </a:pPr>
            <a:fld id="{B05B6B9E-384F-42DE-A23F-1A1623837004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933237">
                <a:defRPr/>
              </a:pPr>
              <a:t>21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36746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3237">
              <a:defRPr/>
            </a:pPr>
            <a:fld id="{B05B6B9E-384F-42DE-A23F-1A1623837004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933237">
                <a:defRPr/>
              </a:pPr>
              <a:t>3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89658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1C6D1-490C-3EC4-EEF8-44DA83BAD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275725-573F-EBDD-92DF-FD802DF817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A7D31D-E2E8-970A-CB30-DCECA04338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AC97A8-ABD8-042A-1981-7164731B52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3237">
              <a:defRPr/>
            </a:pPr>
            <a:fld id="{F3615BE2-BB6E-D846-B0CB-BE207E4BB8A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3237">
                <a:defRPr/>
              </a:pPr>
              <a:t>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48422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39DEC-2585-1E11-C98D-8DBB69D37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BD0673-18C8-32F0-5E01-D1FCB84920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E34ECB-2BFF-6331-6BE2-AB1F6B7D72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4D846D-6F5C-B14A-D746-CC8E8D92E0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3237">
              <a:defRPr/>
            </a:pPr>
            <a:fld id="{F3615BE2-BB6E-D846-B0CB-BE207E4BB8A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3237">
                <a:defRPr/>
              </a:pPr>
              <a:t>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17796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2BD98-AC33-841C-02DD-C858420A0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5C8D8E-FC2D-35D4-B685-F21A31DC6C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A303C6-6F1D-4183-5F49-FDD45D8DF1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F24B1D-88CA-0F8D-F1F4-F690BE0892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3237">
              <a:defRPr/>
            </a:pPr>
            <a:fld id="{F3615BE2-BB6E-D846-B0CB-BE207E4BB8A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3237">
                <a:defRPr/>
              </a:pPr>
              <a:t>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43402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CD750-8723-70E3-D14A-FF8EE54EB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347D79-EC4B-7291-DD9F-5FBFFCB722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C483CE-8DDD-E4E2-5552-961B51D046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6DF802-9166-BC92-1A86-C9CFDC14A9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3237">
              <a:defRPr/>
            </a:pPr>
            <a:fld id="{F3615BE2-BB6E-D846-B0CB-BE207E4BB8A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3237">
                <a:defRPr/>
              </a:pPr>
              <a:t>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907354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7DC4E-4AED-7CA3-601D-06367672F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00C24D-94CF-E528-1938-45414EBAD8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CC41EB-2EB0-F4F4-F584-6A30C8BAC7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938AC8-8731-7D87-5EF0-155333EAAE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3237">
              <a:defRPr/>
            </a:pPr>
            <a:fld id="{F3615BE2-BB6E-D846-B0CB-BE207E4BB8A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3237">
                <a:defRPr/>
              </a:pPr>
              <a:t>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123737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9EB50-7443-55D4-2258-0AB7A9CD6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1F322A-4E16-431A-B08D-CBA74422A6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E83354-E494-EAC9-EBC3-E6BF174B77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8D4F8D-B728-E691-AD79-C66C4124D9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3237">
              <a:defRPr/>
            </a:pPr>
            <a:fld id="{F3615BE2-BB6E-D846-B0CB-BE207E4BB8A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3237">
                <a:defRPr/>
              </a:pPr>
              <a:t>10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86988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20F97D-2ECD-99FA-5100-293CC9D87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FBB4A0-1B01-8E0E-16FB-0CE3A62964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215AD9-2944-BF4F-6D84-330C0A2309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2147BD-8991-0BC6-C9A6-CBF9BF44E1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3237">
              <a:defRPr/>
            </a:pPr>
            <a:fld id="{F3615BE2-BB6E-D846-B0CB-BE207E4BB8A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3237">
                <a:defRPr/>
              </a:pPr>
              <a:t>11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38980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1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1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7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3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0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E02E7-FCC1-97AA-D917-0BD2D65C49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159750-1DB3-2DFF-B5D2-81B70F955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C8A8C-8E4E-8306-9187-960587FA0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BBCF-CFF3-4032-90A3-928442E84C23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7AF90-785C-20FE-DE34-FB6C67579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E0035-8980-4982-8F32-DD5107127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918F7-2610-40DB-8D40-E5E88269B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5125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8694F-6627-D471-7D89-34263C2FC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EFB929-B869-2813-B7EA-74DDD052E4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EA110-F739-2441-596A-B01B460EE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BBCF-CFF3-4032-90A3-928442E84C23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91EAAC-ABC3-99BF-C67F-B4D3D5C18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FFE48-20C4-9E69-CE90-941C57A2D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918F7-2610-40DB-8D40-E5E88269B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7746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688DF-72EB-0F09-454C-F0DA3461D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6548C0-FD91-6EC2-D45D-27AA07830B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81B89-E8FE-B6D6-5E5A-3E4CCA7FA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BBCF-CFF3-4032-90A3-928442E84C23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4C0927-1887-7FDE-017B-09A62DF3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4408C-1967-EAD5-D770-499ADFFBD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918F7-2610-40DB-8D40-E5E88269B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908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ABC35-D3DA-9CA9-3FA3-636CE69BD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46E23-B150-688E-D36B-0C1817FD1E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D05AB3-82C4-7268-AC2C-482226FD57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0976EC-CD97-CB4F-8DC9-7DBC29ED7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BBCF-CFF3-4032-90A3-928442E84C23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94A4B4-80A3-3042-4439-7DE92BFC0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7EC8AB-8F60-CC5F-BA2E-B2F7C30B6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918F7-2610-40DB-8D40-E5E88269B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5798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57EA9-9C9D-50F7-9994-A0B176906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4C38E-3A3C-30CE-0132-1E7E4D0BE2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F64243-3921-1FE1-58E2-DB6698F8CB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879C6E-6052-2C10-F05E-1C4DAA7436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39E299-9487-9270-C899-D1EC668499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B55B5B-7C2D-0AF8-D566-CE484913B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BBCF-CFF3-4032-90A3-928442E84C23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11B494-E6ED-09BA-FD5D-67518EDFF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3BF132-CC17-4E72-CEBC-F1D7723AB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918F7-2610-40DB-8D40-E5E88269B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816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F6EE5-F609-D9EC-3516-EA92CCABA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D2AD9-935F-3B60-6CFD-ADADCCC79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BBCF-CFF3-4032-90A3-928442E84C23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EBC2B4-419B-1B9F-E3B8-4179CB954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0349C3-D17B-940C-0518-2B5E4CD0F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918F7-2610-40DB-8D40-E5E88269B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8492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14080E-F580-347F-182C-92382471D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BBCF-CFF3-4032-90A3-928442E84C23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507DCA-9086-7500-47DC-54EEF19E9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045124-CDF5-F73C-C0C3-648701E16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918F7-2610-40DB-8D40-E5E88269B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270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7A72D-174A-5DA6-931D-87B0E1E3B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9EC27-A514-20A0-E980-AF326D172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37FF02-DE0D-090D-385A-079B8508F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974F20-0EC7-04F9-B7D3-4E07363E2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BBCF-CFF3-4032-90A3-928442E84C23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B2C837-8A74-4CF5-0CBC-687E61EE5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369B6B-9C03-E08E-A7C6-7B77A07A6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918F7-2610-40DB-8D40-E5E88269B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135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87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38BC4-A5AC-B673-D377-881DB6698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F8BAE2-6A30-ADE7-7C48-B6406A9C74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8EC221-D229-496C-2B57-FDC5ABF2B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4C2E9B-2355-25D9-8835-04D69C8DC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BBCF-CFF3-4032-90A3-928442E84C23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E1B01A-7D09-4FF3-0ECC-F724AA562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8AE5DC-D770-B097-2F4E-4E020A2FF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918F7-2610-40DB-8D40-E5E88269B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053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31985-7DA5-AA8E-4167-BD56A5EAC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FF0791-7FAC-9143-F305-A614A7D947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74032B-8C53-A891-CF40-C5BBB063D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BBCF-CFF3-4032-90A3-928442E84C23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C5C3ED-7CA8-C939-9280-48245DEFC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EB348-4E35-D86F-5128-FD44B39D2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918F7-2610-40DB-8D40-E5E88269B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2550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7A19D2-FDED-3302-3608-0DE3A12BA3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61DE74-724F-E090-62FE-102070C30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6FC4B-C67C-5F67-4EFD-F8B513A5E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BBCF-CFF3-4032-90A3-928442E84C23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660EFB-6FE2-B2FB-D2CD-1603D69C4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60280-5620-C73A-341E-67768C07B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918F7-2610-40DB-8D40-E5E88269B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627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22892-3963-932E-CAC5-D22396161C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EC0B48-45C1-2F7F-6F06-78B21EC12E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087DB-C506-AC1E-1B8B-8623860B1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B0C79-587A-2091-3E66-CC35A9C55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21A3E-601E-95E1-A6B3-A4E65F3C1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0155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2C2DB-2BE3-9F69-1E19-100FF148A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1D4E2-5E85-F772-9666-7F2BEF679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04C93-5421-2187-3B81-A2C74DE74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7F885-7A4F-1FFF-B5FB-671B859C6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7547F-2A46-5CE3-0198-2DE551BC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7886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2C576-170C-3C05-1145-E885F8869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BF4C-F003-64EF-1763-7C7A8424C1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93E41-C0EA-BF1E-5B5A-A770CEFA1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3DB76-6F52-B6D0-70E7-F8461B4EA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52288-C7DF-9A14-8736-D6856448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218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B5205-7CA0-A486-019F-A993E4A40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9FA39-479C-B22E-7D01-2882E98804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94006F-7C3C-FFEB-84D6-C468D5FC3C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2AAFD-CC2A-EBFF-16FF-DC26A6221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3F66F9-21DF-201F-EFB8-A0FB34E5C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818729-8AED-22E4-6A7E-0F28E5712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8399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D1B62-B429-4C23-02F8-A40DF9D9F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695705-72D5-C15E-6540-631F5C5F9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08612F-1F13-52BD-AE1E-978699633D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93790A-FF7C-A528-8F0C-D70BC9B143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BAEF71-D218-B6E8-DE2F-64EBB34FEE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203275-EF89-3BBC-F3E8-AB4D15FA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0CB9E5-2320-BDEF-6FB4-21F42A3AA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C50A11-9842-CDE6-57C9-13A9E7FAF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337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1CDF4-5C07-DA4C-CEA6-9C10E98D4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09E8C-FBB4-204C-9144-7C5285A68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150222-CB1D-CA14-2514-4C5A7261E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50661F-6F0F-3C4C-DEA7-3E3DEEF02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8801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7CB3BB-D2B4-4FB4-B5E7-76E935F5B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9AD340-DF42-A777-BB3B-322EEC90A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1138D-1CD8-52BB-0E8E-4C9D7EA61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932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01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D1062-984B-C475-FF18-E8A3C18A6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C2C24-AA7B-CEC4-8B36-3AD03E7CD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702A7D-6B45-674A-812A-E1D8CCEABA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6958C0-D16C-6294-22AA-0564D6B06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2A660-B670-AAE0-F2B2-F6C2D4CB1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63807-DCC5-4F35-B639-46A9145E1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9271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7DF7D-8E43-7023-CE4C-0EDEF1984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7E8E7-FAB1-9E2E-9613-1422020B40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97669D-500C-7696-0AF5-4128720858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316723-BCD5-7126-BE3F-571A136EB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31C56F-279F-332E-B66F-D00264DAA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81EE55-8AB2-7AF3-133A-2727AE29F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0536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F6B3C-8628-E1FA-2F7C-217A5AE9A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78C4B5-DF76-6751-A571-B4E56E301D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56B1C-F189-46FA-A9B2-6E3F5FF62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9B983-B159-9B86-88BA-4FDF5A32D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D92CF-1F35-2E42-BA3C-53D9DF802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3323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2B5B5C-8167-A66E-214D-952DFC4A22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1FE085-2CDE-74D2-D757-AB01B06C2A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64C8A-537E-1CDF-C862-BCA4A15B8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4A0B8-C51A-E3AA-C238-97EE9C44E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BF244-5945-FDD0-EDF5-ED651C6C1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030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56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9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53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9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37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1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A766-55E6-489B-9F87-9CA196D9A6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657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BF392C-7A41-5889-768F-073A3BE21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2EBB68-875D-F9A7-10CE-B3CAF28DA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63BC3-0628-A054-19EB-B89E5C3C09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5B8BBCF-CFF3-4032-90A3-928442E84C23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C4A29-AE22-1604-0BE1-652CD5E528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C6BCE-5499-DEBE-05D3-9F9498A58D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0918F7-2610-40DB-8D40-E5E88269B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710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0519F5-F3A9-DCE7-3843-F63E67398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F9501A-F54C-A259-08C9-5C9D83A56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64900-0AE0-F02F-C0C3-A4A9973996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3853C-0ABA-4CA4-8950-F4B459562918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5A6C1-47FE-9051-D236-C0601343D6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77296-C15E-8B81-1621-7BCE226A4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885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hyperlink" Target="https://www.ispot.tv/ad/gZy2/pepsi-zero-sugar-super-bowl-2026-pre-release-the-choice-song-by-queen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hyperlink" Target="https://www.ispot.tv/ad/gnQf/svedka-super-bowl-2026-pre-release-shake-your-boots-off" TargetMode="Externa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chart" Target="../charts/chart8.xm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hyperlink" Target="https://www.ispot.tv/ad/gOFA/genspark-super-bowl-2026-you-take-monday-off-featuring-matthew-broderick" TargetMode="Externa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hyperlink" Target="https://www.ispot.tv/ad/gZeh/dove-super-bowl-2026-pre-release-this-game-is-ours" TargetMode="Externa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hyperlink" Target="https://www.ispot.tv/ad/gnPC/base44-super-bowl-2026-pre-release-its-app-to-you" TargetMode="Externa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spot.tv/brands/dhE/lays/super-bowl-commercials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18.png"/><Relationship Id="rId4" Type="http://schemas.openxmlformats.org/officeDocument/2006/relationships/chart" Target="../charts/char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spot.tv/ad/gnTz/kinder-bueno-super-bowl-2026-pre-release-yes-bueno-featuring-william-fichtner" TargetMode="External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chart" Target="../charts/char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chart" Target="../charts/chart13.xml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hyperlink" Target="https://www.ispot.tv/brands/6Cb/meta/super-bowl-commercials" TargetMode="Externa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chart" Target="../charts/chart14.xml"/><Relationship Id="rId4" Type="http://schemas.openxmlformats.org/officeDocument/2006/relationships/hyperlink" Target="https://www.ispot.tv/ad/gOF3/cadillac-f1-super-bowl-2026-the-mission-begins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hyperlink" Target="https://www.adweek.com/brand-marketing/will-shat-raisin-bran-super-bowl-ad/" TargetMode="Externa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thevab.com/insight/10-case-studies-how-multiscreen-tv-drives-mid-funnel-outcomes-dtc-brands?utm_source=super-bowl-success-stories-2026&amp;utm_medium=vab-insights&amp;utm_campaign=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evab.com/insight/welcome-to-tv-1h-2024?utm_source=super-bowl-success-stories&amp;utm_medium=vab-insights&amp;utm_campaign=" TargetMode="External"/><Relationship Id="rId5" Type="http://schemas.openxmlformats.org/officeDocument/2006/relationships/hyperlink" Target="https://thevab.com/insight/breaking-through?utm_source=super-bowl-success-stories&amp;utm_medium=vab-insights&amp;utm_campaign=" TargetMode="External"/><Relationship Id="rId4" Type="http://schemas.openxmlformats.org/officeDocument/2006/relationships/hyperlink" Target="https://thevab.com/insight/super-bowl-2025?utm_source=super-bowl-success-stories-2026&amp;utm_medium=vab-insights&amp;utm_campaign=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hyperlink" Target="https://thevab.com/insight/power-of-premium-video?utm_source=super-bowl-success-stories&amp;utm_medium=vab-insights&amp;utm_campaign=" TargetMode="External"/><Relationship Id="rId21" Type="http://schemas.openxmlformats.org/officeDocument/2006/relationships/image" Target="../media/image22.png"/><Relationship Id="rId7" Type="http://schemas.openxmlformats.org/officeDocument/2006/relationships/image" Target="../media/image10.png"/><Relationship Id="rId12" Type="http://schemas.openxmlformats.org/officeDocument/2006/relationships/image" Target="../media/image16.png"/><Relationship Id="rId17" Type="http://schemas.openxmlformats.org/officeDocument/2006/relationships/image" Target="../media/image18.png"/><Relationship Id="rId2" Type="http://schemas.openxmlformats.org/officeDocument/2006/relationships/image" Target="../media/image24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5" Type="http://schemas.microsoft.com/office/2007/relationships/hdphoto" Target="../media/hdphoto1.wdp"/><Relationship Id="rId10" Type="http://schemas.openxmlformats.org/officeDocument/2006/relationships/image" Target="../media/image13.png"/><Relationship Id="rId19" Type="http://schemas.openxmlformats.org/officeDocument/2006/relationships/image" Target="../media/image21.png"/><Relationship Id="rId4" Type="http://schemas.openxmlformats.org/officeDocument/2006/relationships/image" Target="../media/image4.png"/><Relationship Id="rId9" Type="http://schemas.openxmlformats.org/officeDocument/2006/relationships/image" Target="../media/image12.png"/><Relationship Id="rId1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hyperlink" Target="https://thevab.com/insight/welcome-tv-187-brands-made-their-national-tv-debut-first-half-2025?utm_source=super-bowl-success-stories-2026&amp;utm_medium=vab-insights&amp;utm_campaign=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thevab.com/insight/10-case-studies-how-multiscreen-tv-drives-mid-funnel-outcomes-dtc-brands?utm_source=super-bowl-success-stories-2026&amp;utm_medium=vab-insights&amp;utm_campaign=" TargetMode="External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11" Type="http://schemas.openxmlformats.org/officeDocument/2006/relationships/hyperlink" Target="https://thevab.com/insight/sustained-tv-ads-website-app-visitors?utm_source=super-bowl-success-stories-2026&amp;utm_medium=vab-insights&amp;utm_campaign=" TargetMode="External"/><Relationship Id="rId5" Type="http://schemas.openxmlformats.org/officeDocument/2006/relationships/hyperlink" Target="https://thevab.com/insight/why-performance-marketing-begins-brand?utm_source=super-bowl-success-stories-2026&amp;utm_medium=vab-insights&amp;utm_campaign=" TargetMode="External"/><Relationship Id="rId15" Type="http://schemas.openxmlformats.org/officeDocument/2006/relationships/hyperlink" Target="https://thevab.com/insight/nfl-2025-season-viewership-analysis?utm_source=super-bowl-success-stories-2026&amp;utm_medium=vab-insights&amp;utm_campaign=" TargetMode="External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hyperlink" Target="https://thevab.com/insight/power-of-premium-video?utm_source=super-bowl-success-stories-2026&amp;utm_medium=vab-insights&amp;utm_campaign=" TargetMode="External"/><Relationship Id="rId1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thevab.com/" TargetMode="Externa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2.xml"/><Relationship Id="rId18" Type="http://schemas.openxmlformats.org/officeDocument/2006/relationships/slide" Target="slide17.xml"/><Relationship Id="rId3" Type="http://schemas.openxmlformats.org/officeDocument/2006/relationships/slide" Target="slide14.xml"/><Relationship Id="rId7" Type="http://schemas.openxmlformats.org/officeDocument/2006/relationships/slide" Target="slide5.xml"/><Relationship Id="rId12" Type="http://schemas.openxmlformats.org/officeDocument/2006/relationships/slide" Target="slide10.xml"/><Relationship Id="rId17" Type="http://schemas.openxmlformats.org/officeDocument/2006/relationships/slide" Target="slide16.xml"/><Relationship Id="rId2" Type="http://schemas.openxmlformats.org/officeDocument/2006/relationships/notesSlide" Target="../notesSlides/notesSlide2.xml"/><Relationship Id="rId16" Type="http://schemas.openxmlformats.org/officeDocument/2006/relationships/slide" Target="slide15.xml"/><Relationship Id="rId1" Type="http://schemas.openxmlformats.org/officeDocument/2006/relationships/slideLayout" Target="../slideLayouts/slideLayout29.xml"/><Relationship Id="rId6" Type="http://schemas.openxmlformats.org/officeDocument/2006/relationships/slide" Target="slide19.xml"/><Relationship Id="rId11" Type="http://schemas.openxmlformats.org/officeDocument/2006/relationships/slide" Target="slide9.xml"/><Relationship Id="rId5" Type="http://schemas.openxmlformats.org/officeDocument/2006/relationships/image" Target="../media/image5.png"/><Relationship Id="rId15" Type="http://schemas.openxmlformats.org/officeDocument/2006/relationships/slide" Target="slide11.xml"/><Relationship Id="rId10" Type="http://schemas.openxmlformats.org/officeDocument/2006/relationships/slide" Target="slide8.xml"/><Relationship Id="rId19" Type="http://schemas.openxmlformats.org/officeDocument/2006/relationships/slide" Target="slide18.xml"/><Relationship Id="rId4" Type="http://schemas.openxmlformats.org/officeDocument/2006/relationships/image" Target="../media/image4.png"/><Relationship Id="rId9" Type="http://schemas.openxmlformats.org/officeDocument/2006/relationships/slide" Target="slide7.xml"/><Relationship Id="rId14" Type="http://schemas.openxmlformats.org/officeDocument/2006/relationships/slide" Target="slide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hyperlink" Target="https://www.ispot.tv/ad/go9v/ro-super-bowl-2026-pre-release-healthier-on-ro-featuring-serena-williams-song-by-sleigh-bells" TargetMode="Externa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chart" Target="../charts/chart2.xml"/><Relationship Id="rId4" Type="http://schemas.openxmlformats.org/officeDocument/2006/relationships/hyperlink" Target="https://www.ispot.tv/ad/gwgP/budweiser-free-bird-song-by-lynyrd-skynyrd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hyperlink" Target="https://www.ispot.tv/ad/gOWo/salesforce-super-bowl-2026-pre-release-the-vault-featuring-mrbeast" TargetMode="Externa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spot.tv/ad/gn0N/manscaped-super-bowl-2026-pre-release-hair-ballad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hyperlink" Target="https://www.ispot.tv/ad/gZVU/hellmanns-super-bowl-2026-pre-release-meal-diamond-featuring-andy-samberg-elle-fanni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1A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FE36B7-3031-7F4B-AAE5-77DACD8C43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8289" y="8485"/>
            <a:ext cx="10308630" cy="6001790"/>
          </a:xfrm>
          <a:prstGeom prst="rect">
            <a:avLst/>
          </a:prstGeom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861DB6AF-7105-1F2D-DF4E-D4A53A1D60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516" y="5876673"/>
            <a:ext cx="1982242" cy="6277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BADE3C-179E-5C94-82BC-12A46004E110}"/>
              </a:ext>
            </a:extLst>
          </p:cNvPr>
          <p:cNvSpPr txBox="1"/>
          <p:nvPr/>
        </p:nvSpPr>
        <p:spPr>
          <a:xfrm>
            <a:off x="390040" y="2899451"/>
            <a:ext cx="6330576" cy="644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85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1" b="1" i="0" u="sng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Question of the Week: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941BC2-D3FE-41AE-21B8-B140DB0CB0A6}"/>
              </a:ext>
            </a:extLst>
          </p:cNvPr>
          <p:cNvSpPr txBox="1"/>
          <p:nvPr/>
        </p:nvSpPr>
        <p:spPr>
          <a:xfrm>
            <a:off x="413297" y="1783800"/>
            <a:ext cx="28581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February 13, 2026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48EE4F0-5B73-4A9E-38E5-6FEB108CDC45}"/>
              </a:ext>
            </a:extLst>
          </p:cNvPr>
          <p:cNvCxnSpPr/>
          <p:nvPr/>
        </p:nvCxnSpPr>
        <p:spPr>
          <a:xfrm>
            <a:off x="508924" y="1703520"/>
            <a:ext cx="521208" cy="0"/>
          </a:xfrm>
          <a:prstGeom prst="line">
            <a:avLst/>
          </a:prstGeom>
          <a:ln>
            <a:solidFill>
              <a:srgbClr val="ED3C8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329FF23-0C22-D717-E43B-783F5D24885B}"/>
              </a:ext>
            </a:extLst>
          </p:cNvPr>
          <p:cNvSpPr txBox="1"/>
          <p:nvPr/>
        </p:nvSpPr>
        <p:spPr>
          <a:xfrm>
            <a:off x="390040" y="3951856"/>
            <a:ext cx="6746256" cy="1015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838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1" b="1" dirty="0">
                <a:solidFill>
                  <a:srgbClr val="ED3C8D"/>
                </a:solidFill>
                <a:latin typeface="Arial" panose="020B0604020202020204" pitchFamily="34" charset="0"/>
              </a:rPr>
              <a:t>How much do Super Bowl ads drive consumer action, like search?</a:t>
            </a:r>
            <a:endParaRPr kumimoji="0" lang="en-US" sz="3001" b="1" i="0" u="none" strike="noStrike" kern="1200" cap="none" spc="0" normalizeH="0" baseline="0" noProof="0" dirty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8E2B86-CD9E-E1FE-A820-26308DE81D59}"/>
              </a:ext>
            </a:extLst>
          </p:cNvPr>
          <p:cNvSpPr txBox="1"/>
          <p:nvPr/>
        </p:nvSpPr>
        <p:spPr>
          <a:xfrm>
            <a:off x="5880652" y="4314583"/>
            <a:ext cx="4306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86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</a:t>
            </a:r>
            <a:endParaRPr kumimoji="0" lang="en-US" sz="1132" b="1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CB0F70-4C0D-8528-1D3B-83012FEF05FC}"/>
              </a:ext>
            </a:extLst>
          </p:cNvPr>
          <p:cNvSpPr txBox="1"/>
          <p:nvPr/>
        </p:nvSpPr>
        <p:spPr>
          <a:xfrm>
            <a:off x="141085" y="3823253"/>
            <a:ext cx="4306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86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  <a:endParaRPr kumimoji="0" lang="en-US" sz="1132" b="1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846919-5AB7-34B5-F5B2-A15F575CC435}"/>
              </a:ext>
            </a:extLst>
          </p:cNvPr>
          <p:cNvSpPr txBox="1"/>
          <p:nvPr/>
        </p:nvSpPr>
        <p:spPr>
          <a:xfrm>
            <a:off x="439205" y="5213677"/>
            <a:ext cx="2858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Super Bowl LX (2026)</a:t>
            </a:r>
          </a:p>
        </p:txBody>
      </p:sp>
    </p:spTree>
    <p:extLst>
      <p:ext uri="{BB962C8B-B14F-4D97-AF65-F5344CB8AC3E}">
        <p14:creationId xmlns:p14="http://schemas.microsoft.com/office/powerpoint/2010/main" val="319764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CEC53-24F4-DDC7-3DD4-87B9AF5D42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6647F36-6583-8E73-BF91-20404329DF9A}"/>
              </a:ext>
            </a:extLst>
          </p:cNvPr>
          <p:cNvSpPr/>
          <p:nvPr/>
        </p:nvSpPr>
        <p:spPr>
          <a:xfrm>
            <a:off x="2929" y="1696162"/>
            <a:ext cx="4623619" cy="5161837"/>
          </a:xfrm>
          <a:prstGeom prst="rect">
            <a:avLst/>
          </a:prstGeom>
          <a:solidFill>
            <a:srgbClr val="ED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4578EBC-F7B4-64B4-FC0A-9A30D9AC61EF}"/>
              </a:ext>
            </a:extLst>
          </p:cNvPr>
          <p:cNvSpPr/>
          <p:nvPr/>
        </p:nvSpPr>
        <p:spPr>
          <a:xfrm>
            <a:off x="50801" y="378483"/>
            <a:ext cx="1200552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Pepsi Zero Sugar: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Leveraged their Super Bowl ad to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increase awareness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for a fast-growing brand variant in a highly competitive category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4357F80-AC2E-B0C4-5490-633FCD9E74FB}"/>
              </a:ext>
            </a:extLst>
          </p:cNvPr>
          <p:cNvSpPr/>
          <p:nvPr/>
        </p:nvSpPr>
        <p:spPr>
          <a:xfrm>
            <a:off x="4599033" y="1696163"/>
            <a:ext cx="7592967" cy="5172987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723D53FF-B452-7BD7-8488-25AE0E6E98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7317652"/>
              </p:ext>
            </p:extLst>
          </p:nvPr>
        </p:nvGraphicFramePr>
        <p:xfrm>
          <a:off x="4809664" y="2028257"/>
          <a:ext cx="7161138" cy="3821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BC104098-24F2-7032-C537-0A3D0206EF60}"/>
              </a:ext>
            </a:extLst>
          </p:cNvPr>
          <p:cNvSpPr txBox="1"/>
          <p:nvPr/>
        </p:nvSpPr>
        <p:spPr>
          <a:xfrm>
            <a:off x="4589864" y="1813620"/>
            <a:ext cx="75929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Weekly Google Trends Index: Pepsi Zero Sugar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12-month trend leading up to the Superbowl (Weeks of 2/9/2025 – 2/8/2026)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09C931A-8248-C97B-5584-2C543D25F164}"/>
              </a:ext>
            </a:extLst>
          </p:cNvPr>
          <p:cNvCxnSpPr>
            <a:cxnSpLocks/>
          </p:cNvCxnSpPr>
          <p:nvPr/>
        </p:nvCxnSpPr>
        <p:spPr>
          <a:xfrm>
            <a:off x="11429722" y="2420366"/>
            <a:ext cx="292255" cy="0"/>
          </a:xfrm>
          <a:prstGeom prst="straightConnector1">
            <a:avLst/>
          </a:prstGeom>
          <a:ln w="6350">
            <a:solidFill>
              <a:srgbClr val="00C0F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8A67751-80D9-B5F2-27E0-E60B8C0E2BEC}"/>
              </a:ext>
            </a:extLst>
          </p:cNvPr>
          <p:cNvSpPr/>
          <p:nvPr/>
        </p:nvSpPr>
        <p:spPr>
          <a:xfrm>
            <a:off x="10166121" y="2297232"/>
            <a:ext cx="1343815" cy="291438"/>
          </a:xfrm>
          <a:prstGeom prst="roundRect">
            <a:avLst/>
          </a:prstGeom>
          <a:solidFill>
            <a:schemeClr val="bg1"/>
          </a:solidFill>
          <a:ln>
            <a:solidFill>
              <a:srgbClr val="00C0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Super Bowl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(100 index)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2768FD-B60A-086B-3DBE-155DF112C4AC}"/>
              </a:ext>
            </a:extLst>
          </p:cNvPr>
          <p:cNvSpPr txBox="1"/>
          <p:nvPr/>
        </p:nvSpPr>
        <p:spPr>
          <a:xfrm>
            <a:off x="4603920" y="6122260"/>
            <a:ext cx="75789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VAB analysis of Google Trends, United States only, All Categories, Web Search, Weeks of 2/9/25 – 2/8/26.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Google Search Index represents search interest relative to the highest point on the chart for the given region and time period, a value of 100 is the peak popularity for the term, a value of 50 means that the term is half as popular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Note: </a:t>
            </a: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Light blue line marks the date of Super Bowl LX. </a:t>
            </a:r>
            <a:r>
              <a:rPr kumimoji="0" lang="en-US" sz="700" b="1" i="0" u="sng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 to view </a:t>
            </a:r>
            <a:r>
              <a:rPr lang="en-US" sz="700" b="1" u="sng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Pepsi Zero Sugar</a:t>
            </a:r>
            <a:r>
              <a:rPr kumimoji="0" lang="en-US" sz="700" b="1" i="0" u="sng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’s Super Bowl commercial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(via iSpot.tv).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C0F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639F538-DE62-0FFF-23FE-D32CF1E54A79}"/>
              </a:ext>
            </a:extLst>
          </p:cNvPr>
          <p:cNvCxnSpPr>
            <a:cxnSpLocks/>
          </p:cNvCxnSpPr>
          <p:nvPr/>
        </p:nvCxnSpPr>
        <p:spPr>
          <a:xfrm flipV="1">
            <a:off x="11787686" y="2388616"/>
            <a:ext cx="0" cy="2792984"/>
          </a:xfrm>
          <a:prstGeom prst="line">
            <a:avLst/>
          </a:prstGeom>
          <a:ln w="28575">
            <a:solidFill>
              <a:srgbClr val="00C0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959CA9E-0B4A-A5C9-50CC-21CE08C84567}"/>
              </a:ext>
            </a:extLst>
          </p:cNvPr>
          <p:cNvCxnSpPr>
            <a:cxnSpLocks/>
          </p:cNvCxnSpPr>
          <p:nvPr/>
        </p:nvCxnSpPr>
        <p:spPr>
          <a:xfrm>
            <a:off x="11000496" y="3136423"/>
            <a:ext cx="604075" cy="366752"/>
          </a:xfrm>
          <a:prstGeom prst="straightConnector1">
            <a:avLst/>
          </a:prstGeom>
          <a:ln w="6350">
            <a:solidFill>
              <a:srgbClr val="ED3C8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10D11A9-4449-8252-3EBC-55A187C3F774}"/>
              </a:ext>
            </a:extLst>
          </p:cNvPr>
          <p:cNvSpPr/>
          <p:nvPr/>
        </p:nvSpPr>
        <p:spPr>
          <a:xfrm>
            <a:off x="9644749" y="3110139"/>
            <a:ext cx="1799485" cy="304230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Week Before Super Bowl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(60 index)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46887EC-A64F-4BDD-1D62-2E1838424CFD}"/>
              </a:ext>
            </a:extLst>
          </p:cNvPr>
          <p:cNvSpPr/>
          <p:nvPr/>
        </p:nvSpPr>
        <p:spPr>
          <a:xfrm>
            <a:off x="11331531" y="1769051"/>
            <a:ext cx="814726" cy="370987"/>
          </a:xfrm>
          <a:prstGeom prst="ellipse">
            <a:avLst/>
          </a:prstGeom>
          <a:solidFill>
            <a:srgbClr val="1B14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+67%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A37F08-710E-E63A-3B24-4191D0C34D58}"/>
              </a:ext>
            </a:extLst>
          </p:cNvPr>
          <p:cNvSpPr txBox="1"/>
          <p:nvPr/>
        </p:nvSpPr>
        <p:spPr>
          <a:xfrm>
            <a:off x="11331531" y="2105429"/>
            <a:ext cx="84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vs. prior week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0896121-E8BB-E17E-511B-429DFDF32802}"/>
              </a:ext>
            </a:extLst>
          </p:cNvPr>
          <p:cNvSpPr/>
          <p:nvPr/>
        </p:nvSpPr>
        <p:spPr>
          <a:xfrm>
            <a:off x="179108" y="1330530"/>
            <a:ext cx="118772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Blip>
                <a:blip r:embed="rId5"/>
              </a:buBlip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Branded online search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increased </a:t>
            </a: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67%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on Super Bowl night vs. week prior</a:t>
            </a:r>
            <a:r>
              <a:rPr lang="en-US" sz="1200">
                <a:solidFill>
                  <a:srgbClr val="1B1464"/>
                </a:solidFill>
                <a:latin typeface="Arial" panose="020B0604020202020204" pitchFamily="34" charset="0"/>
              </a:rPr>
              <a:t> and was </a:t>
            </a:r>
            <a:r>
              <a:rPr lang="en-US" sz="1200">
                <a:solidFill>
                  <a:srgbClr val="00BFF2"/>
                </a:solidFill>
                <a:latin typeface="Arial" panose="020B0604020202020204" pitchFamily="34" charset="0"/>
              </a:rPr>
              <a:t>43% higher</a:t>
            </a:r>
            <a:r>
              <a:rPr lang="en-US" sz="1200">
                <a:solidFill>
                  <a:srgbClr val="1B1464"/>
                </a:solidFill>
                <a:latin typeface="Arial" panose="020B0604020202020204" pitchFamily="34" charset="0"/>
              </a:rPr>
              <a:t> than the second highest week over the last 12 months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D75304E-97BF-A56A-13B6-6EAB911A03FB}"/>
              </a:ext>
            </a:extLst>
          </p:cNvPr>
          <p:cNvSpPr/>
          <p:nvPr/>
        </p:nvSpPr>
        <p:spPr>
          <a:xfrm>
            <a:off x="0" y="-7552"/>
            <a:ext cx="3474719" cy="214454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Product Line Extension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DD6EB484-2FC3-191B-3A38-87A5D8574134}"/>
              </a:ext>
            </a:extLst>
          </p:cNvPr>
          <p:cNvSpPr/>
          <p:nvPr/>
        </p:nvSpPr>
        <p:spPr>
          <a:xfrm>
            <a:off x="80057" y="3137611"/>
            <a:ext cx="4445227" cy="2122266"/>
          </a:xfrm>
          <a:prstGeom prst="wedgeRectCallout">
            <a:avLst>
              <a:gd name="adj1" fmla="val -4849"/>
              <a:gd name="adj2" fmla="val 65345"/>
            </a:avLst>
          </a:prstGeom>
          <a:solidFill>
            <a:sysClr val="window" lastClr="FFFFFF"/>
          </a:solidFill>
          <a:ln w="28575" cap="flat" cmpd="sng" algn="ctr">
            <a:solidFill>
              <a:srgbClr val="1B1464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Super Bowl’s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ability to deliver mass reach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in a fragmented media environment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makes it a powerful stage for growing brands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It’s the one time you can still reach consumers across cohorts, across generations, all at once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.”</a:t>
            </a:r>
            <a:endParaRPr kumimoji="0" lang="en-US" sz="1800" b="0" i="1" u="none" strike="noStrike" kern="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6C1059-FA94-5C07-47D0-CB91E40C5E06}"/>
              </a:ext>
            </a:extLst>
          </p:cNvPr>
          <p:cNvSpPr txBox="1"/>
          <p:nvPr/>
        </p:nvSpPr>
        <p:spPr>
          <a:xfrm>
            <a:off x="13099" y="5620194"/>
            <a:ext cx="45791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109">
              <a:defRPr sz="1000" b="1" kern="0">
                <a:solidFill>
                  <a:srgbClr val="1F1A62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 Kirkham</a:t>
            </a: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white"/>
                </a:solidFill>
                <a:latin typeface="Arial" panose="020B0604020202020204" pitchFamily="34" charset="0"/>
              </a:rPr>
              <a:t>CMO, PepsiCo's U.S. Beverages</a:t>
            </a:r>
            <a:endParaRPr kumimoji="0" lang="en-US" sz="1200" b="1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(Ad Age, 12/17/25)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5832C12-EEA6-31A1-3FB2-176A4831C1EC}"/>
              </a:ext>
            </a:extLst>
          </p:cNvPr>
          <p:cNvSpPr/>
          <p:nvPr/>
        </p:nvSpPr>
        <p:spPr>
          <a:xfrm>
            <a:off x="5295202" y="2768291"/>
            <a:ext cx="1601596" cy="304230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Highest Week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(70 index)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7D6F94B-AFCD-3FCF-B7EF-70482C24142A}"/>
              </a:ext>
            </a:extLst>
          </p:cNvPr>
          <p:cNvCxnSpPr>
            <a:cxnSpLocks/>
          </p:cNvCxnSpPr>
          <p:nvPr/>
        </p:nvCxnSpPr>
        <p:spPr>
          <a:xfrm flipH="1">
            <a:off x="5289919" y="3072521"/>
            <a:ext cx="285933" cy="121379"/>
          </a:xfrm>
          <a:prstGeom prst="straightConnector1">
            <a:avLst/>
          </a:prstGeom>
          <a:ln w="6350">
            <a:solidFill>
              <a:srgbClr val="ED3C8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B025A6E5-BF5B-7AB0-04E2-FC79DE79D3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62B91B2-6B3B-61A1-FB25-624C3EA88113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989D3F-A9EC-CED2-2144-C634C7117092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6E0DD51-620D-47B9-62A0-D7A3D3B1C259}"/>
              </a:ext>
            </a:extLst>
          </p:cNvPr>
          <p:cNvGrpSpPr/>
          <p:nvPr/>
        </p:nvGrpSpPr>
        <p:grpSpPr>
          <a:xfrm>
            <a:off x="1804322" y="1831723"/>
            <a:ext cx="996696" cy="1209712"/>
            <a:chOff x="1801368" y="1767715"/>
            <a:chExt cx="996696" cy="1209712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27F9426-2360-9A8E-E1A4-F3275B71D9EC}"/>
                </a:ext>
              </a:extLst>
            </p:cNvPr>
            <p:cNvSpPr/>
            <p:nvPr/>
          </p:nvSpPr>
          <p:spPr>
            <a:xfrm>
              <a:off x="1801368" y="1767715"/>
              <a:ext cx="996696" cy="1209712"/>
            </a:xfrm>
            <a:prstGeom prst="roundRect">
              <a:avLst>
                <a:gd name="adj" fmla="val 1072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" descr="Pepsi Logo Transparent HQ PNG Download | FreePNGimg">
              <a:extLst>
                <a:ext uri="{FF2B5EF4-FFF2-40B4-BE49-F238E27FC236}">
                  <a16:creationId xmlns:a16="http://schemas.microsoft.com/office/drawing/2014/main" id="{C987BE53-78FC-0EB3-8964-60F5F9AA48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7517" y="1809639"/>
              <a:ext cx="844399" cy="11258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2692469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9796D-78E7-1D91-A139-94935774F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A777CD4-99B3-7F98-D9DA-5088C5B9CDFD}"/>
              </a:ext>
            </a:extLst>
          </p:cNvPr>
          <p:cNvSpPr/>
          <p:nvPr/>
        </p:nvSpPr>
        <p:spPr>
          <a:xfrm>
            <a:off x="50801" y="378483"/>
            <a:ext cx="1211968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Svedka: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After being acquired, this challenger in a very competitive category invested in a Super Bowl ad to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rebuild its brand equity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among consumers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56AC837-6242-72A8-1CBF-492F8C5C6952}"/>
              </a:ext>
            </a:extLst>
          </p:cNvPr>
          <p:cNvSpPr/>
          <p:nvPr/>
        </p:nvSpPr>
        <p:spPr>
          <a:xfrm>
            <a:off x="7554615" y="1686476"/>
            <a:ext cx="4636609" cy="5172987"/>
          </a:xfrm>
          <a:prstGeom prst="rect">
            <a:avLst/>
          </a:prstGeom>
          <a:solidFill>
            <a:srgbClr val="ED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52E92E4-23EF-4EAC-E0B3-01F0F0F139EB}"/>
              </a:ext>
            </a:extLst>
          </p:cNvPr>
          <p:cNvSpPr/>
          <p:nvPr/>
        </p:nvSpPr>
        <p:spPr>
          <a:xfrm>
            <a:off x="0" y="1685013"/>
            <a:ext cx="7592967" cy="5172987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Speech Bubble: Rectangle 23">
            <a:extLst>
              <a:ext uri="{FF2B5EF4-FFF2-40B4-BE49-F238E27FC236}">
                <a16:creationId xmlns:a16="http://schemas.microsoft.com/office/drawing/2014/main" id="{EA3B5734-E466-D26A-6375-C9B678E5A73D}"/>
              </a:ext>
            </a:extLst>
          </p:cNvPr>
          <p:cNvSpPr/>
          <p:nvPr/>
        </p:nvSpPr>
        <p:spPr>
          <a:xfrm>
            <a:off x="7686658" y="3049258"/>
            <a:ext cx="4445227" cy="2118237"/>
          </a:xfrm>
          <a:prstGeom prst="wedgeRectCallout">
            <a:avLst>
              <a:gd name="adj1" fmla="val 6874"/>
              <a:gd name="adj2" fmla="val 63492"/>
            </a:avLst>
          </a:prstGeom>
          <a:solidFill>
            <a:sysClr val="window" lastClr="FFFFFF"/>
          </a:solidFill>
          <a:ln w="28575" cap="flat" cmpd="sng" algn="ctr">
            <a:solidFill>
              <a:srgbClr val="1B1464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When we acquired Svedka, it had been declining for quite some time. Now that Svedka has returned to growth the brand’s Super Bowl debut is meant </a:t>
            </a:r>
            <a:r>
              <a:rPr lang="en-US" dirty="0">
                <a:solidFill>
                  <a:srgbClr val="1B1464"/>
                </a:solidFill>
                <a:latin typeface="Arial" panose="020B0604020202020204" pitchFamily="34" charset="0"/>
              </a:rPr>
              <a:t>to </a:t>
            </a:r>
            <a:r>
              <a:rPr lang="en-US" b="1" dirty="0">
                <a:solidFill>
                  <a:srgbClr val="ED3C8D"/>
                </a:solidFill>
                <a:latin typeface="Arial" panose="020B0604020202020204" pitchFamily="34" charset="0"/>
              </a:rPr>
              <a:t>introduce Svedka to new consumers</a:t>
            </a:r>
            <a:r>
              <a:rPr lang="en-US" dirty="0">
                <a:solidFill>
                  <a:srgbClr val="1B1464"/>
                </a:solidFill>
                <a:latin typeface="Arial" panose="020B0604020202020204" pitchFamily="34" charset="0"/>
              </a:rPr>
              <a:t> and </a:t>
            </a:r>
            <a:r>
              <a:rPr lang="en-US" b="1" dirty="0">
                <a:solidFill>
                  <a:srgbClr val="ED3C8D"/>
                </a:solidFill>
                <a:latin typeface="Arial" panose="020B0604020202020204" pitchFamily="34" charset="0"/>
              </a:rPr>
              <a:t>rebuild its brand equity </a:t>
            </a:r>
            <a:r>
              <a:rPr lang="en-US" dirty="0">
                <a:solidFill>
                  <a:srgbClr val="1B1464"/>
                </a:solidFill>
                <a:latin typeface="Arial" panose="020B0604020202020204" pitchFamily="34" charset="0"/>
              </a:rPr>
              <a:t>with others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  <a:endParaRPr kumimoji="0" lang="en-US" sz="1800" b="0" i="1" u="none" strike="noStrike" kern="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7B9F5CF-7233-C16B-CC08-306972D4C8B4}"/>
              </a:ext>
            </a:extLst>
          </p:cNvPr>
          <p:cNvSpPr txBox="1"/>
          <p:nvPr/>
        </p:nvSpPr>
        <p:spPr>
          <a:xfrm>
            <a:off x="7622249" y="5527470"/>
            <a:ext cx="45791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109">
              <a:defRPr sz="1000" b="1" kern="0">
                <a:solidFill>
                  <a:srgbClr val="1F1A62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Sara Saunders</a:t>
            </a:r>
            <a:b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CMO, Sazerac</a:t>
            </a:r>
            <a:b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(Wall Street Journal, 12/3/25)</a:t>
            </a: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39C4E4DC-AD53-0265-EFA4-A383D74E3A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6920689"/>
              </p:ext>
            </p:extLst>
          </p:nvPr>
        </p:nvGraphicFramePr>
        <p:xfrm>
          <a:off x="219800" y="2018570"/>
          <a:ext cx="7161138" cy="3821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28A6150B-C367-3814-F0D3-9131C5F37DFF}"/>
              </a:ext>
            </a:extLst>
          </p:cNvPr>
          <p:cNvSpPr txBox="1"/>
          <p:nvPr/>
        </p:nvSpPr>
        <p:spPr>
          <a:xfrm>
            <a:off x="0" y="1803933"/>
            <a:ext cx="75929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Weekly Google Trends Index: Svedka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12-month trend leading up to the Superbowl (Weeks of 2/9/2025 – 2/8/2026)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BD69581-6A89-6097-B3E4-98774820AF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A9117714-ABCA-B8C8-6014-7E09CE6D57C5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094E6CE-E23E-DCCF-DA4A-FAFB7520ADB0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4DA9E85-5C34-8C1D-2555-4BB1B221B33B}"/>
              </a:ext>
            </a:extLst>
          </p:cNvPr>
          <p:cNvCxnSpPr>
            <a:cxnSpLocks/>
          </p:cNvCxnSpPr>
          <p:nvPr/>
        </p:nvCxnSpPr>
        <p:spPr>
          <a:xfrm>
            <a:off x="6839858" y="2410679"/>
            <a:ext cx="292255" cy="0"/>
          </a:xfrm>
          <a:prstGeom prst="straightConnector1">
            <a:avLst/>
          </a:prstGeom>
          <a:ln w="6350">
            <a:solidFill>
              <a:srgbClr val="00C0F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B8EE1737-B9AA-6BB5-1FF0-9FD80A036E8B}"/>
              </a:ext>
            </a:extLst>
          </p:cNvPr>
          <p:cNvSpPr/>
          <p:nvPr/>
        </p:nvSpPr>
        <p:spPr>
          <a:xfrm>
            <a:off x="5576257" y="2287545"/>
            <a:ext cx="1343815" cy="291438"/>
          </a:xfrm>
          <a:prstGeom prst="roundRect">
            <a:avLst/>
          </a:prstGeom>
          <a:solidFill>
            <a:schemeClr val="bg1"/>
          </a:solidFill>
          <a:ln>
            <a:solidFill>
              <a:srgbClr val="00C0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Super Bowl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(100 index)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E45B0F-F0A4-6B63-6135-D0B3077DA6DD}"/>
              </a:ext>
            </a:extLst>
          </p:cNvPr>
          <p:cNvSpPr txBox="1"/>
          <p:nvPr/>
        </p:nvSpPr>
        <p:spPr>
          <a:xfrm>
            <a:off x="431832" y="6112573"/>
            <a:ext cx="716113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VAB analysis of Google Trends, United States only, All Categories, Web Search, Weeks of 2/9/25 – 2/8/26.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Google Search Index represents search interest relative to the highest point on the chart for the given region and time period, a value of 100 is the peak popularity for the term, a value of 50 means that the term is half as popular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Note: </a:t>
            </a: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Light blue line marks the date of Super Bowl LX. </a:t>
            </a:r>
            <a:r>
              <a:rPr kumimoji="0" lang="en-US" sz="700" b="1" i="0" u="sng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 to view </a:t>
            </a:r>
            <a:r>
              <a:rPr lang="en-US" sz="700" b="1" u="sng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Svedka</a:t>
            </a:r>
            <a:r>
              <a:rPr kumimoji="0" lang="en-US" sz="700" b="1" i="0" u="sng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’s Super Bowl commercial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(via iSpot.tv).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C0F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941E25E-D4F9-597E-8F10-88494E6F9AFE}"/>
              </a:ext>
            </a:extLst>
          </p:cNvPr>
          <p:cNvCxnSpPr>
            <a:cxnSpLocks/>
          </p:cNvCxnSpPr>
          <p:nvPr/>
        </p:nvCxnSpPr>
        <p:spPr>
          <a:xfrm flipV="1">
            <a:off x="7197822" y="2378929"/>
            <a:ext cx="0" cy="2788566"/>
          </a:xfrm>
          <a:prstGeom prst="line">
            <a:avLst/>
          </a:prstGeom>
          <a:ln w="28575">
            <a:solidFill>
              <a:srgbClr val="00C0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3CDF0DE-9724-42CE-BA9D-2F72257BB80A}"/>
              </a:ext>
            </a:extLst>
          </p:cNvPr>
          <p:cNvCxnSpPr>
            <a:cxnSpLocks/>
          </p:cNvCxnSpPr>
          <p:nvPr/>
        </p:nvCxnSpPr>
        <p:spPr>
          <a:xfrm>
            <a:off x="6929247" y="3115443"/>
            <a:ext cx="77795" cy="774811"/>
          </a:xfrm>
          <a:prstGeom prst="straightConnector1">
            <a:avLst/>
          </a:prstGeom>
          <a:ln w="6350">
            <a:solidFill>
              <a:srgbClr val="ED3C8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FF5F3C-E712-840A-0701-A2C802E3B647}"/>
              </a:ext>
            </a:extLst>
          </p:cNvPr>
          <p:cNvSpPr/>
          <p:nvPr/>
        </p:nvSpPr>
        <p:spPr>
          <a:xfrm>
            <a:off x="5290380" y="3089159"/>
            <a:ext cx="1799485" cy="304230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Week Before Super Bowl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(43 index)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5BCC071-7B70-EBDB-DE42-C922415CAB76}"/>
              </a:ext>
            </a:extLst>
          </p:cNvPr>
          <p:cNvSpPr/>
          <p:nvPr/>
        </p:nvSpPr>
        <p:spPr>
          <a:xfrm>
            <a:off x="6750811" y="1759364"/>
            <a:ext cx="814726" cy="370987"/>
          </a:xfrm>
          <a:prstGeom prst="ellipse">
            <a:avLst/>
          </a:prstGeom>
          <a:solidFill>
            <a:srgbClr val="1B14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2.3x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D1234C-1206-3675-0CE5-30D7698453E0}"/>
              </a:ext>
            </a:extLst>
          </p:cNvPr>
          <p:cNvSpPr txBox="1"/>
          <p:nvPr/>
        </p:nvSpPr>
        <p:spPr>
          <a:xfrm>
            <a:off x="6750811" y="2095742"/>
            <a:ext cx="84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vs. prior week</a:t>
            </a:r>
          </a:p>
        </p:txBody>
      </p:sp>
      <p:pic>
        <p:nvPicPr>
          <p:cNvPr id="10242" name="Picture 2" descr="Svedka Logo, symbol, meaning, history, PNG, brand">
            <a:extLst>
              <a:ext uri="{FF2B5EF4-FFF2-40B4-BE49-F238E27FC236}">
                <a16:creationId xmlns:a16="http://schemas.microsoft.com/office/drawing/2014/main" id="{CFABCA07-32B3-0275-B680-476024267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924" y="1690505"/>
            <a:ext cx="2640586" cy="148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E89E14A-400C-4EBE-084A-F308D15E441C}"/>
              </a:ext>
            </a:extLst>
          </p:cNvPr>
          <p:cNvSpPr/>
          <p:nvPr/>
        </p:nvSpPr>
        <p:spPr>
          <a:xfrm>
            <a:off x="0" y="-7552"/>
            <a:ext cx="3474719" cy="214454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Challenger Brand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39EA93-99CF-DE17-B4F3-1EEFA779CA50}"/>
              </a:ext>
            </a:extLst>
          </p:cNvPr>
          <p:cNvSpPr/>
          <p:nvPr/>
        </p:nvSpPr>
        <p:spPr>
          <a:xfrm>
            <a:off x="179108" y="1330530"/>
            <a:ext cx="118772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Blip>
                <a:blip r:embed="rId7"/>
              </a:buBlip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Branded online search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more than </a:t>
            </a: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doubled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on Super Bowl night vs. week prior </a:t>
            </a:r>
            <a:r>
              <a:rPr lang="en-US" sz="1200">
                <a:solidFill>
                  <a:srgbClr val="1B1464"/>
                </a:solidFill>
                <a:latin typeface="Arial" panose="020B0604020202020204" pitchFamily="34" charset="0"/>
              </a:rPr>
              <a:t>and was </a:t>
            </a:r>
            <a:r>
              <a:rPr lang="en-US" sz="1200">
                <a:solidFill>
                  <a:srgbClr val="00BFF2"/>
                </a:solidFill>
                <a:latin typeface="Arial" panose="020B0604020202020204" pitchFamily="34" charset="0"/>
              </a:rPr>
              <a:t>64% higher</a:t>
            </a:r>
            <a:r>
              <a:rPr lang="en-US" sz="1200">
                <a:solidFill>
                  <a:srgbClr val="1B1464"/>
                </a:solidFill>
                <a:latin typeface="Arial" panose="020B0604020202020204" pitchFamily="34" charset="0"/>
              </a:rPr>
              <a:t> than the second highest week over the last 12 months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25788D5-FEF4-3D98-2ABF-6873EEC409C5}"/>
              </a:ext>
            </a:extLst>
          </p:cNvPr>
          <p:cNvCxnSpPr>
            <a:cxnSpLocks/>
          </p:cNvCxnSpPr>
          <p:nvPr/>
        </p:nvCxnSpPr>
        <p:spPr>
          <a:xfrm flipV="1">
            <a:off x="5451358" y="3502848"/>
            <a:ext cx="901271" cy="122327"/>
          </a:xfrm>
          <a:prstGeom prst="straightConnector1">
            <a:avLst/>
          </a:prstGeom>
          <a:ln w="6350">
            <a:solidFill>
              <a:srgbClr val="ED3C8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37E0AD0-9A7E-8CE2-1115-C18CB119FFA6}"/>
              </a:ext>
            </a:extLst>
          </p:cNvPr>
          <p:cNvSpPr/>
          <p:nvPr/>
        </p:nvSpPr>
        <p:spPr>
          <a:xfrm>
            <a:off x="3893784" y="3464803"/>
            <a:ext cx="1601596" cy="304230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Highest Week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lang="en-US" sz="8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index)</a:t>
            </a:r>
          </a:p>
        </p:txBody>
      </p:sp>
    </p:spTree>
    <p:extLst>
      <p:ext uri="{BB962C8B-B14F-4D97-AF65-F5344CB8AC3E}">
        <p14:creationId xmlns:p14="http://schemas.microsoft.com/office/powerpoint/2010/main" val="3871044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40E506-F5CB-A9BE-3681-2D16DCC4F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0464405-6CB2-4968-C86F-DFA20E33EDFE}"/>
              </a:ext>
            </a:extLst>
          </p:cNvPr>
          <p:cNvSpPr/>
          <p:nvPr/>
        </p:nvSpPr>
        <p:spPr>
          <a:xfrm>
            <a:off x="-1" y="1685013"/>
            <a:ext cx="4598827" cy="5172987"/>
          </a:xfrm>
          <a:prstGeom prst="rect">
            <a:avLst/>
          </a:prstGeom>
          <a:solidFill>
            <a:srgbClr val="ED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FF73DC-8A87-C9E3-5D9E-2C7F2142DA38}"/>
              </a:ext>
            </a:extLst>
          </p:cNvPr>
          <p:cNvSpPr/>
          <p:nvPr/>
        </p:nvSpPr>
        <p:spPr>
          <a:xfrm>
            <a:off x="50801" y="378483"/>
            <a:ext cx="1220139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Genspark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This AI productivity platform startup secured two Super Bowl spots to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showcase the accessibility of its product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 a mass audience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8128BAE-C79B-8834-1A5C-3DC056004113}"/>
              </a:ext>
            </a:extLst>
          </p:cNvPr>
          <p:cNvSpPr/>
          <p:nvPr/>
        </p:nvSpPr>
        <p:spPr>
          <a:xfrm>
            <a:off x="4599033" y="1685013"/>
            <a:ext cx="7592967" cy="5172987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59D67695-7629-1B9F-F313-DD94028C56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3040997"/>
              </p:ext>
            </p:extLst>
          </p:nvPr>
        </p:nvGraphicFramePr>
        <p:xfrm>
          <a:off x="4810868" y="2028257"/>
          <a:ext cx="7161138" cy="3821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207A7D13-7299-0658-F101-FBE9E264B80D}"/>
              </a:ext>
            </a:extLst>
          </p:cNvPr>
          <p:cNvSpPr txBox="1"/>
          <p:nvPr/>
        </p:nvSpPr>
        <p:spPr>
          <a:xfrm>
            <a:off x="4591068" y="1813620"/>
            <a:ext cx="75929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Weekly Google Trends Index: </a:t>
            </a: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Genspark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12-month trend leading up to the Superbowl (Weeks of 2/9/2025 – 2/8/2026)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59E0D75-B28D-8AC1-1D86-27287BAEA8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BBB96BCB-5B33-BA36-D6B3-9991E143C722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80307F1-883B-D5D8-72B0-B1ED16ABFE18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D087386-8A76-D8A2-0B54-47E0351B7FDC}"/>
              </a:ext>
            </a:extLst>
          </p:cNvPr>
          <p:cNvCxnSpPr>
            <a:cxnSpLocks/>
          </p:cNvCxnSpPr>
          <p:nvPr/>
        </p:nvCxnSpPr>
        <p:spPr>
          <a:xfrm>
            <a:off x="11430926" y="2420366"/>
            <a:ext cx="292255" cy="0"/>
          </a:xfrm>
          <a:prstGeom prst="straightConnector1">
            <a:avLst/>
          </a:prstGeom>
          <a:ln w="6350">
            <a:solidFill>
              <a:srgbClr val="00C0F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5477832-DF8E-840B-A1CB-BB5E8B3E8485}"/>
              </a:ext>
            </a:extLst>
          </p:cNvPr>
          <p:cNvSpPr/>
          <p:nvPr/>
        </p:nvSpPr>
        <p:spPr>
          <a:xfrm>
            <a:off x="10167325" y="2297232"/>
            <a:ext cx="1343815" cy="291438"/>
          </a:xfrm>
          <a:prstGeom prst="roundRect">
            <a:avLst/>
          </a:prstGeom>
          <a:solidFill>
            <a:schemeClr val="bg1"/>
          </a:solidFill>
          <a:ln>
            <a:solidFill>
              <a:srgbClr val="00C0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Super Bowl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(100 index)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D4FDDC-012C-CD1A-4704-BE3492A7EB55}"/>
              </a:ext>
            </a:extLst>
          </p:cNvPr>
          <p:cNvSpPr txBox="1"/>
          <p:nvPr/>
        </p:nvSpPr>
        <p:spPr>
          <a:xfrm>
            <a:off x="4611202" y="6122260"/>
            <a:ext cx="75728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VAB analysis of Google Trends, United States only, All Categories, Web Search, Weeks of 2/9/25 – 2/8/26.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Google Search Index represents search interest relative to the highest point on the chart for the given region and time period, a value of 100 is the peak popularity for the term, a value of 50 means that the term is half as popular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Note: </a:t>
            </a: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Light blue line marks the date of Super Bowl LX. </a:t>
            </a:r>
            <a:r>
              <a:rPr kumimoji="0" lang="en-US" sz="700" b="1" i="0" u="sng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 to view GenSpark’s Super Bowl commercial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(via iSpot.tv).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C0F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A86AE25-6CCB-2C18-C40C-43A9D7F5FCF8}"/>
              </a:ext>
            </a:extLst>
          </p:cNvPr>
          <p:cNvCxnSpPr>
            <a:cxnSpLocks/>
          </p:cNvCxnSpPr>
          <p:nvPr/>
        </p:nvCxnSpPr>
        <p:spPr>
          <a:xfrm flipV="1">
            <a:off x="11788890" y="2388616"/>
            <a:ext cx="0" cy="2793572"/>
          </a:xfrm>
          <a:prstGeom prst="line">
            <a:avLst/>
          </a:prstGeom>
          <a:ln w="28575">
            <a:solidFill>
              <a:srgbClr val="00C0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5C82FB6-2EE9-0E59-6FE4-CB23C31BBE0F}"/>
              </a:ext>
            </a:extLst>
          </p:cNvPr>
          <p:cNvCxnSpPr>
            <a:cxnSpLocks/>
          </p:cNvCxnSpPr>
          <p:nvPr/>
        </p:nvCxnSpPr>
        <p:spPr>
          <a:xfrm>
            <a:off x="11394194" y="4681422"/>
            <a:ext cx="211581" cy="214637"/>
          </a:xfrm>
          <a:prstGeom prst="straightConnector1">
            <a:avLst/>
          </a:prstGeom>
          <a:ln w="6350">
            <a:solidFill>
              <a:srgbClr val="ED3C8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243B196-666D-1A36-6D09-300C95A680CC}"/>
              </a:ext>
            </a:extLst>
          </p:cNvPr>
          <p:cNvSpPr/>
          <p:nvPr/>
        </p:nvSpPr>
        <p:spPr>
          <a:xfrm>
            <a:off x="9594709" y="4377192"/>
            <a:ext cx="1799485" cy="304230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Week Before Super Bowl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(7 index)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90B0A3D-C278-2A7B-F71A-ED0EB278D7DC}"/>
              </a:ext>
            </a:extLst>
          </p:cNvPr>
          <p:cNvSpPr/>
          <p:nvPr/>
        </p:nvSpPr>
        <p:spPr>
          <a:xfrm>
            <a:off x="11369311" y="1769051"/>
            <a:ext cx="814726" cy="370987"/>
          </a:xfrm>
          <a:prstGeom prst="ellipse">
            <a:avLst/>
          </a:prstGeom>
          <a:solidFill>
            <a:srgbClr val="1B14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14x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B6B113-129E-68E9-256A-AAC28F69D382}"/>
              </a:ext>
            </a:extLst>
          </p:cNvPr>
          <p:cNvSpPr txBox="1"/>
          <p:nvPr/>
        </p:nvSpPr>
        <p:spPr>
          <a:xfrm>
            <a:off x="11369311" y="2105429"/>
            <a:ext cx="84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vs. prior week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4583B8-72E1-1DC2-4347-9D7FCFCD7333}"/>
              </a:ext>
            </a:extLst>
          </p:cNvPr>
          <p:cNvSpPr/>
          <p:nvPr/>
        </p:nvSpPr>
        <p:spPr>
          <a:xfrm>
            <a:off x="0" y="-7552"/>
            <a:ext cx="3474719" cy="214454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Brand in an ‘Emerging’ Category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B45E20-0179-8E4C-647F-67583B83C2DB}"/>
              </a:ext>
            </a:extLst>
          </p:cNvPr>
          <p:cNvSpPr/>
          <p:nvPr/>
        </p:nvSpPr>
        <p:spPr>
          <a:xfrm>
            <a:off x="179108" y="1330530"/>
            <a:ext cx="118772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6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Branded online search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increased over </a:t>
            </a: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14x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on Super Bowl night vs. week prior</a:t>
            </a:r>
          </a:p>
        </p:txBody>
      </p:sp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44DC2374-309A-6EE2-28D0-A252A1630036}"/>
              </a:ext>
            </a:extLst>
          </p:cNvPr>
          <p:cNvSpPr/>
          <p:nvPr/>
        </p:nvSpPr>
        <p:spPr>
          <a:xfrm>
            <a:off x="86298" y="2781464"/>
            <a:ext cx="4445227" cy="2641436"/>
          </a:xfrm>
          <a:prstGeom prst="wedgeRectCallout">
            <a:avLst>
              <a:gd name="adj1" fmla="val -425"/>
              <a:gd name="adj2" fmla="val 62748"/>
            </a:avLst>
          </a:prstGeom>
          <a:solidFill>
            <a:sysClr val="window" lastClr="FFFFFF"/>
          </a:solidFill>
          <a:ln w="28575" cap="flat" cmpd="sng" algn="ctr">
            <a:solidFill>
              <a:srgbClr val="1B1464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challenge was that people look at AI and feel psychologically distant … a tool that you might be afraid of,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want it to be very accessible to everyone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.”</a:t>
            </a:r>
            <a:endParaRPr lang="en-US" sz="1600" kern="0" dirty="0">
              <a:solidFill>
                <a:srgbClr val="1B1464"/>
              </a:solidFill>
              <a:latin typeface="Arial" panose="020B0604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We want people to conceive of us as an AI [platform] for work that’s very easy for everyone to use.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That’s why we want to be in the Super Bowl, 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but come out unlike a very techie company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.”</a:t>
            </a:r>
            <a:endParaRPr kumimoji="0" lang="en-US" sz="1600" b="0" i="1" u="none" strike="noStrike" kern="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F45E0E-F52B-DE2B-AFC5-19582AB2C6EE}"/>
              </a:ext>
            </a:extLst>
          </p:cNvPr>
          <p:cNvSpPr txBox="1"/>
          <p:nvPr/>
        </p:nvSpPr>
        <p:spPr>
          <a:xfrm>
            <a:off x="21889" y="5738325"/>
            <a:ext cx="45791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109">
              <a:defRPr sz="1000" b="1" kern="0">
                <a:solidFill>
                  <a:srgbClr val="1F1A62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Jennifer Lin</a:t>
            </a: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Marketing Lead,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Genspark</a:t>
            </a:r>
            <a:b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(Ad Age, 2/8/26)</a:t>
            </a:r>
          </a:p>
        </p:txBody>
      </p:sp>
      <p:pic>
        <p:nvPicPr>
          <p:cNvPr id="14" name="Picture 4" descr="iTWire - Genspark Uses Twilio to Power Global AI Calling “Call for Me” Agent">
            <a:extLst>
              <a:ext uri="{FF2B5EF4-FFF2-40B4-BE49-F238E27FC236}">
                <a16:creationId xmlns:a16="http://schemas.microsoft.com/office/drawing/2014/main" id="{768B9CB9-5C4D-F2CB-C2D9-574737ED5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08" b="89547" l="5176" r="89844">
                        <a14:foregroundMark x1="8691" y1="26132" x2="8691" y2="26132"/>
                        <a14:foregroundMark x1="5176" y1="56446" x2="5176" y2="56446"/>
                        <a14:foregroundMark x1="31836" y1="48780" x2="31836" y2="48780"/>
                        <a14:foregroundMark x1="44824" y1="57491" x2="44824" y2="57491"/>
                        <a14:foregroundMark x1="49609" y1="54007" x2="49609" y2="54007"/>
                        <a14:foregroundMark x1="57520" y1="51220" x2="57520" y2="51220"/>
                        <a14:foregroundMark x1="64063" y1="49826" x2="64063" y2="49826"/>
                        <a14:foregroundMark x1="74414" y1="48432" x2="74414" y2="48432"/>
                        <a14:foregroundMark x1="80566" y1="48432" x2="80566" y2="48432"/>
                        <a14:foregroundMark x1="85449" y1="46690" x2="85449" y2="46690"/>
                        <a14:foregroundMark x1="88477" y1="57840" x2="88477" y2="57840"/>
                        <a14:backgroundMark x1="44434" y1="54355" x2="44434" y2="54355"/>
                        <a14:backgroundMark x1="44727" y1="56794" x2="44727" y2="56794"/>
                        <a14:backgroundMark x1="80664" y1="48432" x2="80664" y2="484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80" y="1950240"/>
            <a:ext cx="2404461" cy="67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149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1B585-3F31-6DFB-1D3B-59619764D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D36F715-FE19-51F7-8B4E-D6333C8CF9F0}"/>
              </a:ext>
            </a:extLst>
          </p:cNvPr>
          <p:cNvSpPr/>
          <p:nvPr/>
        </p:nvSpPr>
        <p:spPr>
          <a:xfrm>
            <a:off x="90435" y="394019"/>
            <a:ext cx="1211095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Dove: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brand used its Super Bowl ad to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champion girls’ body confidence through support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of the Dove Body Confident Sports Program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ECB699C-6A11-2A03-D0A7-E204FB097E9E}"/>
              </a:ext>
            </a:extLst>
          </p:cNvPr>
          <p:cNvSpPr/>
          <p:nvPr/>
        </p:nvSpPr>
        <p:spPr>
          <a:xfrm>
            <a:off x="7592967" y="1686476"/>
            <a:ext cx="4598257" cy="5172987"/>
          </a:xfrm>
          <a:prstGeom prst="rect">
            <a:avLst/>
          </a:prstGeom>
          <a:solidFill>
            <a:srgbClr val="ED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99DE7BC-58BD-C045-F9F3-966CD95C6882}"/>
              </a:ext>
            </a:extLst>
          </p:cNvPr>
          <p:cNvSpPr/>
          <p:nvPr/>
        </p:nvSpPr>
        <p:spPr>
          <a:xfrm>
            <a:off x="0" y="1685013"/>
            <a:ext cx="7592967" cy="5172987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Speech Bubble: Rectangle 23">
            <a:extLst>
              <a:ext uri="{FF2B5EF4-FFF2-40B4-BE49-F238E27FC236}">
                <a16:creationId xmlns:a16="http://schemas.microsoft.com/office/drawing/2014/main" id="{3C4BBCD4-61EF-E313-CC65-57A917657925}"/>
              </a:ext>
            </a:extLst>
          </p:cNvPr>
          <p:cNvSpPr/>
          <p:nvPr/>
        </p:nvSpPr>
        <p:spPr>
          <a:xfrm>
            <a:off x="7686658" y="3049258"/>
            <a:ext cx="4445227" cy="2373641"/>
          </a:xfrm>
          <a:prstGeom prst="wedgeRectCallout">
            <a:avLst>
              <a:gd name="adj1" fmla="val 6874"/>
              <a:gd name="adj2" fmla="val 63492"/>
            </a:avLst>
          </a:prstGeom>
          <a:solidFill>
            <a:sysClr val="window" lastClr="FFFFFF"/>
          </a:solidFill>
          <a:ln w="28575" cap="flat" cmpd="sng" algn="ctr">
            <a:solidFill>
              <a:srgbClr val="1B1464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Sports have the power to build confidence, resilience and joy, yet body pressures continue to push too many girls out of the sports they love. That's why we're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returning to football's biggest night to lift up their body confidence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and shout: You're amazing. You're strong. You belong.”</a:t>
            </a:r>
            <a:endParaRPr kumimoji="0" lang="en-US" sz="1800" b="0" i="1" u="none" strike="noStrike" kern="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05F72B6-ACDD-DC5E-7ADA-C1E948BC673E}"/>
              </a:ext>
            </a:extLst>
          </p:cNvPr>
          <p:cNvSpPr txBox="1"/>
          <p:nvPr/>
        </p:nvSpPr>
        <p:spPr>
          <a:xfrm>
            <a:off x="7622249" y="5738325"/>
            <a:ext cx="45791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109">
              <a:defRPr sz="1000" b="1" kern="0">
                <a:solidFill>
                  <a:srgbClr val="1F1A62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Marcela Melero, Chief Growth Officer, Dove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Personal Care &amp; Masterbrand in North America</a:t>
            </a:r>
            <a:b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(USA Today, 2/8/26)</a:t>
            </a: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BCBE7985-94A0-20A9-3679-17B5FDBED9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1626235"/>
              </p:ext>
            </p:extLst>
          </p:nvPr>
        </p:nvGraphicFramePr>
        <p:xfrm>
          <a:off x="219800" y="2018570"/>
          <a:ext cx="7161138" cy="3821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FE27E375-475F-80A2-965F-EDA1E2D92FC6}"/>
              </a:ext>
            </a:extLst>
          </p:cNvPr>
          <p:cNvSpPr txBox="1"/>
          <p:nvPr/>
        </p:nvSpPr>
        <p:spPr>
          <a:xfrm>
            <a:off x="0" y="1803933"/>
            <a:ext cx="75929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Weekly Google Trends Index: Dove Body Confident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12-month trend leading up to the Superbowl (Weeks of 2/9/2025 – 2/8/2026)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1404DDD-12E6-12C9-5B6D-99397919C1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C9ED781C-3E24-202E-B4AE-C53EA634E206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3233016-10B9-A86D-3BDA-8C3A5C4D0C66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35F46DE-8C66-30EC-2EE4-F69D5917658A}"/>
              </a:ext>
            </a:extLst>
          </p:cNvPr>
          <p:cNvCxnSpPr>
            <a:cxnSpLocks/>
          </p:cNvCxnSpPr>
          <p:nvPr/>
        </p:nvCxnSpPr>
        <p:spPr>
          <a:xfrm>
            <a:off x="6839858" y="2410679"/>
            <a:ext cx="292255" cy="0"/>
          </a:xfrm>
          <a:prstGeom prst="straightConnector1">
            <a:avLst/>
          </a:prstGeom>
          <a:ln w="6350">
            <a:solidFill>
              <a:srgbClr val="00C0F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4A92F6BF-5B9A-EAC3-4C2C-B6C30E71E487}"/>
              </a:ext>
            </a:extLst>
          </p:cNvPr>
          <p:cNvSpPr/>
          <p:nvPr/>
        </p:nvSpPr>
        <p:spPr>
          <a:xfrm>
            <a:off x="5576257" y="2287545"/>
            <a:ext cx="1343815" cy="291438"/>
          </a:xfrm>
          <a:prstGeom prst="roundRect">
            <a:avLst/>
          </a:prstGeom>
          <a:solidFill>
            <a:schemeClr val="bg1"/>
          </a:solidFill>
          <a:ln>
            <a:solidFill>
              <a:srgbClr val="00C0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Super Bowl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(100 index)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B91A55-9AD0-ACA3-8719-4C977DB15696}"/>
              </a:ext>
            </a:extLst>
          </p:cNvPr>
          <p:cNvSpPr txBox="1"/>
          <p:nvPr/>
        </p:nvSpPr>
        <p:spPr>
          <a:xfrm>
            <a:off x="431832" y="6112573"/>
            <a:ext cx="716113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VAB analysis of Google Trends, United States only, All Categories, Web Search, Weeks of 2/9/25 – 2/8/26.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Google Search Index represents search interest relative to the highest point on the chart for the given region and time period, a value of 100 is the peak popularity for the term, a value of 50 means that the term is half as popular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Note: </a:t>
            </a: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Light blue line marks the date of Super Bowl LX. </a:t>
            </a:r>
            <a:r>
              <a:rPr kumimoji="0" lang="en-US" sz="700" b="1" i="0" u="sng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 to view Dove’s Super Bowl commercial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(via iSpot.tv).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C0F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4A31874-AB91-E4AA-5718-475CAB51AEB1}"/>
              </a:ext>
            </a:extLst>
          </p:cNvPr>
          <p:cNvCxnSpPr>
            <a:cxnSpLocks/>
          </p:cNvCxnSpPr>
          <p:nvPr/>
        </p:nvCxnSpPr>
        <p:spPr>
          <a:xfrm flipV="1">
            <a:off x="7197822" y="2378929"/>
            <a:ext cx="0" cy="2793572"/>
          </a:xfrm>
          <a:prstGeom prst="line">
            <a:avLst/>
          </a:prstGeom>
          <a:ln w="28575">
            <a:solidFill>
              <a:srgbClr val="00C0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0670B3D-ACD1-4796-1E6D-E6998BE9EF6F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6626800" y="4447321"/>
            <a:ext cx="352653" cy="231062"/>
          </a:xfrm>
          <a:prstGeom prst="straightConnector1">
            <a:avLst/>
          </a:prstGeom>
          <a:ln w="6350">
            <a:solidFill>
              <a:srgbClr val="ED3C8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A534487-48CC-DD4F-7AC6-BABF7269FD14}"/>
              </a:ext>
            </a:extLst>
          </p:cNvPr>
          <p:cNvSpPr/>
          <p:nvPr/>
        </p:nvSpPr>
        <p:spPr>
          <a:xfrm>
            <a:off x="4827315" y="4295206"/>
            <a:ext cx="1799485" cy="304230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Week Before Super Bowl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lang="en-US" sz="8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index)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F32B2AF-B8AF-A6C3-EE93-8624164ADB59}"/>
              </a:ext>
            </a:extLst>
          </p:cNvPr>
          <p:cNvSpPr/>
          <p:nvPr/>
        </p:nvSpPr>
        <p:spPr>
          <a:xfrm>
            <a:off x="6778243" y="1759364"/>
            <a:ext cx="814726" cy="370987"/>
          </a:xfrm>
          <a:prstGeom prst="ellipse">
            <a:avLst/>
          </a:prstGeom>
          <a:solidFill>
            <a:srgbClr val="1B14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solidFill>
                  <a:srgbClr val="00BFF2"/>
                </a:solidFill>
                <a:latin typeface="Arial" panose="020B0604020202020204" pitchFamily="34" charset="0"/>
              </a:rPr>
              <a:t>6.3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BFF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25F75D-BD61-21A3-57D5-D891893A5383}"/>
              </a:ext>
            </a:extLst>
          </p:cNvPr>
          <p:cNvSpPr txBox="1"/>
          <p:nvPr/>
        </p:nvSpPr>
        <p:spPr>
          <a:xfrm>
            <a:off x="6778243" y="2095742"/>
            <a:ext cx="84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vs. prior week</a:t>
            </a:r>
          </a:p>
        </p:txBody>
      </p:sp>
      <p:pic>
        <p:nvPicPr>
          <p:cNvPr id="1026" name="Picture 2" descr="Dove Logo PNG Transparent &amp; SVG Vector - Freebie Supply">
            <a:extLst>
              <a:ext uri="{FF2B5EF4-FFF2-40B4-BE49-F238E27FC236}">
                <a16:creationId xmlns:a16="http://schemas.microsoft.com/office/drawing/2014/main" id="{FF7F9D2A-A305-45BF-A95D-391FF72CEE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63" b="26775"/>
          <a:stretch>
            <a:fillRect/>
          </a:stretch>
        </p:blipFill>
        <p:spPr bwMode="auto">
          <a:xfrm>
            <a:off x="8857712" y="1893771"/>
            <a:ext cx="2087880" cy="97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09AC76E-BCF9-94E9-B532-485B5BE8AC52}"/>
              </a:ext>
            </a:extLst>
          </p:cNvPr>
          <p:cNvSpPr/>
          <p:nvPr/>
        </p:nvSpPr>
        <p:spPr>
          <a:xfrm>
            <a:off x="179108" y="1330530"/>
            <a:ext cx="118772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7"/>
              </a:buBlip>
              <a:tabLst/>
              <a:defRPr/>
            </a:pPr>
            <a:r>
              <a:rPr lang="en-US" sz="1200">
                <a:solidFill>
                  <a:srgbClr val="1B1464"/>
                </a:solidFill>
                <a:latin typeface="Arial" panose="020B0604020202020204" pitchFamily="34" charset="0"/>
              </a:rPr>
              <a:t>Branded online search</a:t>
            </a: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increased over </a:t>
            </a: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6x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on Super Bowl night vs. week prior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0B9B25-DF4E-A8B3-8503-C39CB64B8E88}"/>
              </a:ext>
            </a:extLst>
          </p:cNvPr>
          <p:cNvSpPr/>
          <p:nvPr/>
        </p:nvSpPr>
        <p:spPr>
          <a:xfrm>
            <a:off x="0" y="-7552"/>
            <a:ext cx="3474719" cy="214454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Women-Targeted Products &amp; Services</a:t>
            </a:r>
          </a:p>
        </p:txBody>
      </p:sp>
    </p:spTree>
    <p:extLst>
      <p:ext uri="{BB962C8B-B14F-4D97-AF65-F5344CB8AC3E}">
        <p14:creationId xmlns:p14="http://schemas.microsoft.com/office/powerpoint/2010/main" val="100651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405B2-1641-2AE3-61D9-AF59A1CBC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754AD2-4521-D6DF-82CE-FEB8E853E4AC}"/>
              </a:ext>
            </a:extLst>
          </p:cNvPr>
          <p:cNvSpPr/>
          <p:nvPr/>
        </p:nvSpPr>
        <p:spPr>
          <a:xfrm>
            <a:off x="0" y="1685013"/>
            <a:ext cx="4611051" cy="5172987"/>
          </a:xfrm>
          <a:prstGeom prst="rect">
            <a:avLst/>
          </a:prstGeom>
          <a:solidFill>
            <a:srgbClr val="ED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4CF8D81-4359-CCEA-C566-74B5575C1F89}"/>
              </a:ext>
            </a:extLst>
          </p:cNvPr>
          <p:cNvSpPr/>
          <p:nvPr/>
        </p:nvSpPr>
        <p:spPr>
          <a:xfrm>
            <a:off x="4599033" y="1685013"/>
            <a:ext cx="7592967" cy="5172987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BF2DCA7D-B60F-4157-00CA-D260AC7058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2161305"/>
              </p:ext>
            </p:extLst>
          </p:nvPr>
        </p:nvGraphicFramePr>
        <p:xfrm>
          <a:off x="4793428" y="2028257"/>
          <a:ext cx="7161138" cy="3821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728FAAB4-A314-1BA7-1643-2D17786BBE4A}"/>
              </a:ext>
            </a:extLst>
          </p:cNvPr>
          <p:cNvSpPr txBox="1"/>
          <p:nvPr/>
        </p:nvSpPr>
        <p:spPr>
          <a:xfrm>
            <a:off x="4573628" y="1813620"/>
            <a:ext cx="75929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Weekly Google Trends Index: Base44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12-month trend leading up to the Superbowl (Weeks of 2/9/2025 – 2/8/2026)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040C090-56AF-41D3-5021-305CD2066E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B8FB4296-228B-E5BB-D833-45EBA7299AC1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CA6E586-02E6-B76F-9528-AD8589D62C1C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A98EE6E-81B9-4F60-8D40-B073B0496F42}"/>
              </a:ext>
            </a:extLst>
          </p:cNvPr>
          <p:cNvCxnSpPr>
            <a:cxnSpLocks/>
          </p:cNvCxnSpPr>
          <p:nvPr/>
        </p:nvCxnSpPr>
        <p:spPr>
          <a:xfrm>
            <a:off x="11413486" y="2420366"/>
            <a:ext cx="292255" cy="0"/>
          </a:xfrm>
          <a:prstGeom prst="straightConnector1">
            <a:avLst/>
          </a:prstGeom>
          <a:ln w="6350">
            <a:solidFill>
              <a:srgbClr val="00C0F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647F32A-44F9-1C3A-62F5-716C34FA2E03}"/>
              </a:ext>
            </a:extLst>
          </p:cNvPr>
          <p:cNvSpPr/>
          <p:nvPr/>
        </p:nvSpPr>
        <p:spPr>
          <a:xfrm>
            <a:off x="10149885" y="2297232"/>
            <a:ext cx="1343815" cy="291438"/>
          </a:xfrm>
          <a:prstGeom prst="roundRect">
            <a:avLst/>
          </a:prstGeom>
          <a:solidFill>
            <a:schemeClr val="bg1"/>
          </a:solidFill>
          <a:ln>
            <a:solidFill>
              <a:srgbClr val="00C0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Super Bowl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(100 index)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202BF2-F5C7-4974-12BA-BCCF367A7294}"/>
              </a:ext>
            </a:extLst>
          </p:cNvPr>
          <p:cNvSpPr txBox="1"/>
          <p:nvPr/>
        </p:nvSpPr>
        <p:spPr>
          <a:xfrm>
            <a:off x="4606090" y="6122260"/>
            <a:ext cx="756050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VAB analysis of Google Trends, United States only, All Categories, Web Search, Weeks of 2/9/25 – 2/8/26.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Google Search Index represents search interest relative to the highest point on the chart for the given region and time period, a value of 100 is the peak popularity for the term, a value of 50 means that the term is half as popular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Note: </a:t>
            </a: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Light blue line marks the date of Super Bowl LX. </a:t>
            </a:r>
            <a:r>
              <a:rPr kumimoji="0" lang="en-US" sz="700" b="1" i="0" u="sng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 to view </a:t>
            </a:r>
            <a:r>
              <a:rPr lang="en-US" sz="700" b="1" u="sng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Base44</a:t>
            </a:r>
            <a:r>
              <a:rPr kumimoji="0" lang="en-US" sz="700" b="1" i="0" u="sng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’s Super Bowl commercial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(via iSpot.tv).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C0F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C92FD81-74CD-280D-1ADF-AE2C6A88D7EB}"/>
              </a:ext>
            </a:extLst>
          </p:cNvPr>
          <p:cNvCxnSpPr>
            <a:cxnSpLocks/>
          </p:cNvCxnSpPr>
          <p:nvPr/>
        </p:nvCxnSpPr>
        <p:spPr>
          <a:xfrm flipV="1">
            <a:off x="11783907" y="2405849"/>
            <a:ext cx="0" cy="2765675"/>
          </a:xfrm>
          <a:prstGeom prst="line">
            <a:avLst/>
          </a:prstGeom>
          <a:ln w="28575">
            <a:solidFill>
              <a:srgbClr val="00C0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EDD8BD1-2EB4-540F-B5F0-B1BD8EADA7F5}"/>
              </a:ext>
            </a:extLst>
          </p:cNvPr>
          <p:cNvCxnSpPr>
            <a:cxnSpLocks/>
          </p:cNvCxnSpPr>
          <p:nvPr/>
        </p:nvCxnSpPr>
        <p:spPr>
          <a:xfrm flipV="1">
            <a:off x="11421002" y="3853983"/>
            <a:ext cx="233485" cy="618901"/>
          </a:xfrm>
          <a:prstGeom prst="straightConnector1">
            <a:avLst/>
          </a:prstGeom>
          <a:ln w="6350">
            <a:solidFill>
              <a:srgbClr val="ED3C8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829A395-FDE0-C6E1-A377-84380EB8DEFC}"/>
              </a:ext>
            </a:extLst>
          </p:cNvPr>
          <p:cNvSpPr/>
          <p:nvPr/>
        </p:nvSpPr>
        <p:spPr>
          <a:xfrm>
            <a:off x="9708724" y="4434434"/>
            <a:ext cx="1799485" cy="304230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Week Before Super Bowl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(48 index)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2E0B91F-10C8-2413-56C5-F934CF0E9CC9}"/>
              </a:ext>
            </a:extLst>
          </p:cNvPr>
          <p:cNvSpPr/>
          <p:nvPr/>
        </p:nvSpPr>
        <p:spPr>
          <a:xfrm>
            <a:off x="11351871" y="1769051"/>
            <a:ext cx="814726" cy="370987"/>
          </a:xfrm>
          <a:prstGeom prst="ellipse">
            <a:avLst/>
          </a:prstGeom>
          <a:solidFill>
            <a:srgbClr val="1B14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2.1x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91AB97-898A-14BE-565E-B3273060898C}"/>
              </a:ext>
            </a:extLst>
          </p:cNvPr>
          <p:cNvSpPr txBox="1"/>
          <p:nvPr/>
        </p:nvSpPr>
        <p:spPr>
          <a:xfrm>
            <a:off x="11351871" y="2105429"/>
            <a:ext cx="84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vs. prior week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21834C-B653-D80E-7569-1CF722DFA629}"/>
              </a:ext>
            </a:extLst>
          </p:cNvPr>
          <p:cNvSpPr/>
          <p:nvPr/>
        </p:nvSpPr>
        <p:spPr>
          <a:xfrm>
            <a:off x="0" y="-7552"/>
            <a:ext cx="3474719" cy="214454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‘Business-to-Business’ Companies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0B75DC-CB73-E532-37C7-B610B6895183}"/>
              </a:ext>
            </a:extLst>
          </p:cNvPr>
          <p:cNvSpPr/>
          <p:nvPr/>
        </p:nvSpPr>
        <p:spPr>
          <a:xfrm>
            <a:off x="179108" y="407667"/>
            <a:ext cx="1201289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Base44: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This AI-powered custom app builder platform used their Super Bowl ad to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continue the momentum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of their recent customer growth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0C49AA-1619-86E7-5D01-5F0B0D5F8A83}"/>
              </a:ext>
            </a:extLst>
          </p:cNvPr>
          <p:cNvSpPr/>
          <p:nvPr/>
        </p:nvSpPr>
        <p:spPr>
          <a:xfrm>
            <a:off x="179108" y="1330530"/>
            <a:ext cx="118772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6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Branded online search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more than </a:t>
            </a: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doubled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on Super Bowl night vs. week prior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50B8C2F6-370A-731B-D339-E0353CBDD6E5}"/>
              </a:ext>
            </a:extLst>
          </p:cNvPr>
          <p:cNvSpPr/>
          <p:nvPr/>
        </p:nvSpPr>
        <p:spPr>
          <a:xfrm>
            <a:off x="70784" y="3324317"/>
            <a:ext cx="4445227" cy="1847207"/>
          </a:xfrm>
          <a:prstGeom prst="wedgeRectCallout">
            <a:avLst>
              <a:gd name="adj1" fmla="val -425"/>
              <a:gd name="adj2" fmla="val 68814"/>
            </a:avLst>
          </a:prstGeom>
          <a:solidFill>
            <a:sysClr val="window" lastClr="FFFFFF"/>
          </a:solidFill>
          <a:ln w="28575" cap="flat" cmpd="sng" algn="ctr">
            <a:solidFill>
              <a:srgbClr val="1B1464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pace of growth at Base44 over the past year has been extraordinary, and appearing during the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Big Game is a marker of that momentum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.”</a:t>
            </a:r>
            <a:endParaRPr kumimoji="0" lang="en-US" sz="1800" b="0" i="1" u="none" strike="noStrike" kern="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E3E7E4-0DA8-B317-CD43-9991D254E9AF}"/>
              </a:ext>
            </a:extLst>
          </p:cNvPr>
          <p:cNvSpPr txBox="1"/>
          <p:nvPr/>
        </p:nvSpPr>
        <p:spPr>
          <a:xfrm>
            <a:off x="26946" y="5527470"/>
            <a:ext cx="45791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109">
              <a:defRPr sz="1000" b="1" kern="0">
                <a:solidFill>
                  <a:srgbClr val="1F1A62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Shay Korin</a:t>
            </a: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white"/>
                </a:solidFill>
                <a:latin typeface="Arial" panose="020B0604020202020204" pitchFamily="34" charset="0"/>
              </a:rPr>
              <a:t>VP of Marketing, Base44</a:t>
            </a:r>
            <a:endParaRPr kumimoji="0" lang="en-US" sz="1200" b="1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(Wix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Newsroom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1/28/26)</a:t>
            </a:r>
          </a:p>
        </p:txBody>
      </p:sp>
      <p:pic>
        <p:nvPicPr>
          <p:cNvPr id="13" name="Picture 4" descr="Base44 logo in PNG and vector formats (SVG, EPS)">
            <a:extLst>
              <a:ext uri="{FF2B5EF4-FFF2-40B4-BE49-F238E27FC236}">
                <a16:creationId xmlns:a16="http://schemas.microsoft.com/office/drawing/2014/main" id="{6FACB8CE-0AE0-75AD-F1EA-C14A2AC0C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848" y="2209925"/>
            <a:ext cx="2412123" cy="59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385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E95B4-6713-04D9-2676-4BECB6B24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6F966BE-7E09-5861-D3F1-D8A1159C38C7}"/>
              </a:ext>
            </a:extLst>
          </p:cNvPr>
          <p:cNvSpPr/>
          <p:nvPr/>
        </p:nvSpPr>
        <p:spPr>
          <a:xfrm>
            <a:off x="7591337" y="1685013"/>
            <a:ext cx="4600663" cy="5172987"/>
          </a:xfrm>
          <a:prstGeom prst="rect">
            <a:avLst/>
          </a:prstGeom>
          <a:solidFill>
            <a:srgbClr val="ED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B72C6CA-03D9-A701-59BA-90F237DA9DA8}"/>
              </a:ext>
            </a:extLst>
          </p:cNvPr>
          <p:cNvSpPr/>
          <p:nvPr/>
        </p:nvSpPr>
        <p:spPr>
          <a:xfrm>
            <a:off x="0" y="1685013"/>
            <a:ext cx="7592967" cy="5172987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Speech Bubble: Rectangle 23">
            <a:extLst>
              <a:ext uri="{FF2B5EF4-FFF2-40B4-BE49-F238E27FC236}">
                <a16:creationId xmlns:a16="http://schemas.microsoft.com/office/drawing/2014/main" id="{16D871F0-3C38-D809-6394-D1017C2BCE35}"/>
              </a:ext>
            </a:extLst>
          </p:cNvPr>
          <p:cNvSpPr/>
          <p:nvPr/>
        </p:nvSpPr>
        <p:spPr>
          <a:xfrm>
            <a:off x="7653936" y="3373247"/>
            <a:ext cx="4445227" cy="1673859"/>
          </a:xfrm>
          <a:prstGeom prst="wedgeRectCallout">
            <a:avLst>
              <a:gd name="adj1" fmla="val 6874"/>
              <a:gd name="adj2" fmla="val 63492"/>
            </a:avLst>
          </a:prstGeom>
          <a:solidFill>
            <a:sysClr val="window" lastClr="FFFFFF"/>
          </a:solidFill>
          <a:ln w="28575" cap="flat" cmpd="sng" algn="ctr">
            <a:solidFill>
              <a:srgbClr val="1B1464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There’s no better moment than the Super Bowl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continue the Lay’s story as we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kick off our largest brand refresh in our history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.”</a:t>
            </a:r>
            <a:endParaRPr kumimoji="0" lang="en-US" sz="1800" b="0" i="1" u="none" strike="noStrike" kern="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BE70B21-E258-6F4E-3A06-4E4804F7098E}"/>
              </a:ext>
            </a:extLst>
          </p:cNvPr>
          <p:cNvSpPr txBox="1"/>
          <p:nvPr/>
        </p:nvSpPr>
        <p:spPr>
          <a:xfrm>
            <a:off x="8101781" y="5358959"/>
            <a:ext cx="37657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109">
              <a:defRPr sz="1000" b="1" kern="0">
                <a:solidFill>
                  <a:srgbClr val="1F1A62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Hernán Tantardini</a:t>
            </a: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CMO, PepsiCo Foods U.S.</a:t>
            </a:r>
            <a:endParaRPr kumimoji="0" lang="en-US" sz="1200" b="1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en-US" sz="1200" b="0" dirty="0">
                <a:solidFill>
                  <a:prstClr val="white"/>
                </a:solidFill>
                <a:latin typeface="Arial" panose="020B0604020202020204" pitchFamily="34" charset="0"/>
              </a:rPr>
              <a:t>Adweek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1/27/26)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62E1AD-3308-94D4-F7ED-13B70F3A0E92}"/>
              </a:ext>
            </a:extLst>
          </p:cNvPr>
          <p:cNvSpPr txBox="1"/>
          <p:nvPr/>
        </p:nvSpPr>
        <p:spPr>
          <a:xfrm>
            <a:off x="431832" y="6112573"/>
            <a:ext cx="716113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VAB analysis of Google Trends, United States only, All Categories, Web Search, Weeks of 2/9/25 – 2/8/26.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Google Search Index represents search interest relative to the highest point on the chart for the given region and time period, a value of 100 is the peak popularity for the term, a value of 50 means that the term is half as popular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Note: </a:t>
            </a: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Light blue line marks the date of Super Bowl LX. </a:t>
            </a:r>
            <a:r>
              <a:rPr lang="en-US" sz="700" b="1" u="sng" dirty="0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 to view Lay’s Super Bowl commercial</a:t>
            </a:r>
            <a:r>
              <a:rPr lang="en-US" sz="700" b="1" dirty="0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(via iSpot.tv).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C0F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D03C5285-376C-075C-3996-4127A5BB1A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2939819"/>
              </p:ext>
            </p:extLst>
          </p:nvPr>
        </p:nvGraphicFramePr>
        <p:xfrm>
          <a:off x="219800" y="2018570"/>
          <a:ext cx="7161138" cy="3821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F99608B-35C3-37B4-CA5A-25D656516FDA}"/>
              </a:ext>
            </a:extLst>
          </p:cNvPr>
          <p:cNvSpPr txBox="1"/>
          <p:nvPr/>
        </p:nvSpPr>
        <p:spPr>
          <a:xfrm>
            <a:off x="0" y="1803933"/>
            <a:ext cx="75929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Weekly Google Trends Index: Lay’s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12-month trend leading up to the Superbowl (Weeks of 2/9/2025 – 2/8/2026)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91EEA29-916C-E799-FFF6-AE7D5861D6BE}"/>
              </a:ext>
            </a:extLst>
          </p:cNvPr>
          <p:cNvCxnSpPr>
            <a:cxnSpLocks/>
          </p:cNvCxnSpPr>
          <p:nvPr/>
        </p:nvCxnSpPr>
        <p:spPr>
          <a:xfrm>
            <a:off x="6839858" y="2410679"/>
            <a:ext cx="292255" cy="0"/>
          </a:xfrm>
          <a:prstGeom prst="straightConnector1">
            <a:avLst/>
          </a:prstGeom>
          <a:ln w="6350">
            <a:solidFill>
              <a:srgbClr val="00C0F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21BE45C-B22D-1B95-192F-330C719985A4}"/>
              </a:ext>
            </a:extLst>
          </p:cNvPr>
          <p:cNvSpPr/>
          <p:nvPr/>
        </p:nvSpPr>
        <p:spPr>
          <a:xfrm>
            <a:off x="5576257" y="2287545"/>
            <a:ext cx="1343815" cy="291438"/>
          </a:xfrm>
          <a:prstGeom prst="roundRect">
            <a:avLst/>
          </a:prstGeom>
          <a:solidFill>
            <a:schemeClr val="bg1"/>
          </a:solidFill>
          <a:ln>
            <a:solidFill>
              <a:srgbClr val="00C0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Super Bowl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(100 index)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5A23C71-B7B2-F0E2-5A87-9A28D9E0B417}"/>
              </a:ext>
            </a:extLst>
          </p:cNvPr>
          <p:cNvCxnSpPr>
            <a:cxnSpLocks/>
          </p:cNvCxnSpPr>
          <p:nvPr/>
        </p:nvCxnSpPr>
        <p:spPr>
          <a:xfrm flipV="1">
            <a:off x="7210279" y="2396162"/>
            <a:ext cx="0" cy="2776825"/>
          </a:xfrm>
          <a:prstGeom prst="line">
            <a:avLst/>
          </a:prstGeom>
          <a:ln w="28575">
            <a:solidFill>
              <a:srgbClr val="00C0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F4EAE3B-F3D2-6DC7-CA60-6117D1CEBEFD}"/>
              </a:ext>
            </a:extLst>
          </p:cNvPr>
          <p:cNvCxnSpPr>
            <a:cxnSpLocks/>
          </p:cNvCxnSpPr>
          <p:nvPr/>
        </p:nvCxnSpPr>
        <p:spPr>
          <a:xfrm>
            <a:off x="6778243" y="3749040"/>
            <a:ext cx="235205" cy="612648"/>
          </a:xfrm>
          <a:prstGeom prst="straightConnector1">
            <a:avLst/>
          </a:prstGeom>
          <a:ln w="6350">
            <a:solidFill>
              <a:srgbClr val="ED3C8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5A328BC-B12A-92EC-CF3B-4C7C58AE7D24}"/>
              </a:ext>
            </a:extLst>
          </p:cNvPr>
          <p:cNvSpPr/>
          <p:nvPr/>
        </p:nvSpPr>
        <p:spPr>
          <a:xfrm>
            <a:off x="5105600" y="3534533"/>
            <a:ext cx="1799485" cy="304230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Week Before Super Bowl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(25 index)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C65FF03-0382-5049-4940-D26CD4434BEA}"/>
              </a:ext>
            </a:extLst>
          </p:cNvPr>
          <p:cNvSpPr/>
          <p:nvPr/>
        </p:nvSpPr>
        <p:spPr>
          <a:xfrm>
            <a:off x="6778243" y="1759364"/>
            <a:ext cx="814726" cy="370987"/>
          </a:xfrm>
          <a:prstGeom prst="ellipse">
            <a:avLst/>
          </a:prstGeom>
          <a:solidFill>
            <a:srgbClr val="1B14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0464D2-F5C8-F42A-698E-BA4231CD1FEB}"/>
              </a:ext>
            </a:extLst>
          </p:cNvPr>
          <p:cNvSpPr txBox="1"/>
          <p:nvPr/>
        </p:nvSpPr>
        <p:spPr>
          <a:xfrm>
            <a:off x="6778243" y="2095742"/>
            <a:ext cx="84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vs. prior week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A340685-67BE-5195-E26D-E23EE8145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8656" y="1897582"/>
            <a:ext cx="1177196" cy="110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DCD6161-FF4B-C866-C918-4E4B44A8C21C}"/>
              </a:ext>
            </a:extLst>
          </p:cNvPr>
          <p:cNvSpPr/>
          <p:nvPr/>
        </p:nvSpPr>
        <p:spPr>
          <a:xfrm>
            <a:off x="0" y="-7552"/>
            <a:ext cx="3474719" cy="214454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883768">
              <a:defRPr/>
            </a:pPr>
            <a:r>
              <a:rPr lang="en-US" sz="1200" b="1" dirty="0">
                <a:solidFill>
                  <a:prstClr val="white"/>
                </a:solidFill>
                <a:latin typeface="Arial" panose="020B0604020202020204" pitchFamily="34" charset="0"/>
              </a:rPr>
              <a:t>Brand Refresh or Repositioning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4FD1D1-0EFC-E314-1B1C-E26C86D5925D}"/>
              </a:ext>
            </a:extLst>
          </p:cNvPr>
          <p:cNvSpPr/>
          <p:nvPr/>
        </p:nvSpPr>
        <p:spPr>
          <a:xfrm>
            <a:off x="179108" y="407667"/>
            <a:ext cx="1201289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Lay’s: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Making their second consecutive appearance, the potato chip brand used this year’s Super Bowl ad to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create awareness for their brand refresh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0E34BCA-9D63-B998-46A1-033CA44DC207}"/>
              </a:ext>
            </a:extLst>
          </p:cNvPr>
          <p:cNvSpPr/>
          <p:nvPr/>
        </p:nvSpPr>
        <p:spPr>
          <a:xfrm>
            <a:off x="179108" y="1330530"/>
            <a:ext cx="119527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Blip>
                <a:blip r:embed="rId6"/>
              </a:buBlip>
              <a:defRPr/>
            </a:pPr>
            <a:r>
              <a:rPr lang="en-US" sz="1200">
                <a:solidFill>
                  <a:srgbClr val="1B1464"/>
                </a:solidFill>
                <a:latin typeface="Arial" panose="020B0604020202020204" pitchFamily="34" charset="0"/>
              </a:rPr>
              <a:t>Branded online search</a:t>
            </a: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increased more than </a:t>
            </a: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4x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on Super Bowl night vs. week prior </a:t>
            </a:r>
            <a:r>
              <a:rPr lang="en-US" sz="1200">
                <a:solidFill>
                  <a:srgbClr val="1B1464"/>
                </a:solidFill>
                <a:latin typeface="Arial" panose="020B0604020202020204" pitchFamily="34" charset="0"/>
              </a:rPr>
              <a:t>and was </a:t>
            </a:r>
            <a:r>
              <a:rPr lang="en-US" sz="1200">
                <a:solidFill>
                  <a:srgbClr val="00BFF2"/>
                </a:solidFill>
                <a:latin typeface="Arial" panose="020B0604020202020204" pitchFamily="34" charset="0"/>
              </a:rPr>
              <a:t>2.5x higher</a:t>
            </a:r>
            <a:r>
              <a:rPr lang="en-US" sz="1200">
                <a:solidFill>
                  <a:srgbClr val="1B1464"/>
                </a:solidFill>
                <a:latin typeface="Arial" panose="020B0604020202020204" pitchFamily="34" charset="0"/>
              </a:rPr>
              <a:t> than the second highest week in the past year (Super Bowl LIX)</a:t>
            </a: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B894234-B7BD-E44D-DA69-49D45C4A5370}"/>
              </a:ext>
            </a:extLst>
          </p:cNvPr>
          <p:cNvSpPr/>
          <p:nvPr/>
        </p:nvSpPr>
        <p:spPr>
          <a:xfrm>
            <a:off x="767874" y="3604565"/>
            <a:ext cx="1242894" cy="304230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2025 Super Bowl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lang="en-US" sz="800" b="1" dirty="0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index)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C3426A2-42AC-7994-77DF-BE86E972142F}"/>
              </a:ext>
            </a:extLst>
          </p:cNvPr>
          <p:cNvCxnSpPr>
            <a:cxnSpLocks/>
          </p:cNvCxnSpPr>
          <p:nvPr/>
        </p:nvCxnSpPr>
        <p:spPr>
          <a:xfrm flipH="1">
            <a:off x="706905" y="3908795"/>
            <a:ext cx="202249" cy="117457"/>
          </a:xfrm>
          <a:prstGeom prst="straightConnector1">
            <a:avLst/>
          </a:prstGeom>
          <a:ln w="6350">
            <a:solidFill>
              <a:srgbClr val="ED3C8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F22D454F-871B-09F6-18C0-6942BEFF2E3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69D27F3-B2FC-75E5-2D09-81BD43D82C9F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FF8152-CD9E-194F-043C-1888CB6D02D6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</p:spTree>
    <p:extLst>
      <p:ext uri="{BB962C8B-B14F-4D97-AF65-F5344CB8AC3E}">
        <p14:creationId xmlns:p14="http://schemas.microsoft.com/office/powerpoint/2010/main" val="689034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9BB9D-8149-1713-BAF1-848DDB02B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0C0F1CB-DDC8-0B67-7CE6-C62C2FC6E75D}"/>
              </a:ext>
            </a:extLst>
          </p:cNvPr>
          <p:cNvSpPr/>
          <p:nvPr/>
        </p:nvSpPr>
        <p:spPr>
          <a:xfrm>
            <a:off x="-1" y="1685013"/>
            <a:ext cx="4656815" cy="5172987"/>
          </a:xfrm>
          <a:prstGeom prst="rect">
            <a:avLst/>
          </a:prstGeom>
          <a:solidFill>
            <a:srgbClr val="ED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912B228-D691-CBBA-667B-ECA3ADFD7F6F}"/>
              </a:ext>
            </a:extLst>
          </p:cNvPr>
          <p:cNvSpPr/>
          <p:nvPr/>
        </p:nvSpPr>
        <p:spPr>
          <a:xfrm>
            <a:off x="4599033" y="1685013"/>
            <a:ext cx="7592967" cy="5172987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556536-74F9-ECC1-0CF8-AA6507E5C4A6}"/>
              </a:ext>
            </a:extLst>
          </p:cNvPr>
          <p:cNvSpPr txBox="1"/>
          <p:nvPr/>
        </p:nvSpPr>
        <p:spPr>
          <a:xfrm>
            <a:off x="4590876" y="6122260"/>
            <a:ext cx="75931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VAB analysis of Google Trends, United States only, All Categories, Web Search, Weeks of 2/9/25 – 2/8/26.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Google Search Index represents search interest relative to the highest point on the chart for the given region and time period, a value of 100 is the peak popularity for the term, a value of 50 means that the term is half as popular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Note: </a:t>
            </a: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Light blue line marks the date of Super Bowl LX. </a:t>
            </a:r>
            <a:r>
              <a:rPr kumimoji="0" lang="en-US" sz="700" b="1" i="0" u="sng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 to view </a:t>
            </a:r>
            <a:r>
              <a:rPr lang="en-US" sz="700" b="1" u="sng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Kinder Bueno’s</a:t>
            </a:r>
            <a:r>
              <a:rPr kumimoji="0" lang="en-US" sz="700" b="1" i="0" u="sng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Super Bowl commercial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(via iSpot.tv).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00C0F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7D1EFD4-9786-BB00-C685-26F9E245E7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1803519"/>
              </p:ext>
            </p:extLst>
          </p:nvPr>
        </p:nvGraphicFramePr>
        <p:xfrm>
          <a:off x="4810868" y="2028257"/>
          <a:ext cx="7161138" cy="3821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7171C61-B151-A58E-9BE8-DEE392D8166F}"/>
              </a:ext>
            </a:extLst>
          </p:cNvPr>
          <p:cNvSpPr txBox="1"/>
          <p:nvPr/>
        </p:nvSpPr>
        <p:spPr>
          <a:xfrm>
            <a:off x="4591068" y="1813620"/>
            <a:ext cx="75929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Weekly Google Trends Index: Kinder Bueno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12-month trend leading up to the Superbowl (Weeks of 2/9/2025 – 2/8/2026)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35892E5-9558-3E67-D9B7-8DE1E7A5A427}"/>
              </a:ext>
            </a:extLst>
          </p:cNvPr>
          <p:cNvCxnSpPr>
            <a:cxnSpLocks/>
          </p:cNvCxnSpPr>
          <p:nvPr/>
        </p:nvCxnSpPr>
        <p:spPr>
          <a:xfrm>
            <a:off x="11430926" y="2429510"/>
            <a:ext cx="292255" cy="0"/>
          </a:xfrm>
          <a:prstGeom prst="straightConnector1">
            <a:avLst/>
          </a:prstGeom>
          <a:ln w="6350">
            <a:solidFill>
              <a:srgbClr val="00C0F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E9E12AE-8E98-E614-784D-E46D429CFA3C}"/>
              </a:ext>
            </a:extLst>
          </p:cNvPr>
          <p:cNvSpPr/>
          <p:nvPr/>
        </p:nvSpPr>
        <p:spPr>
          <a:xfrm>
            <a:off x="10167325" y="2306376"/>
            <a:ext cx="1343815" cy="291438"/>
          </a:xfrm>
          <a:prstGeom prst="roundRect">
            <a:avLst/>
          </a:prstGeom>
          <a:solidFill>
            <a:schemeClr val="bg1"/>
          </a:solidFill>
          <a:ln>
            <a:solidFill>
              <a:srgbClr val="00C0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Super Bowl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(100 index)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356BEC4-C6CE-6DD4-A732-0A20B49C941C}"/>
              </a:ext>
            </a:extLst>
          </p:cNvPr>
          <p:cNvCxnSpPr>
            <a:cxnSpLocks/>
          </p:cNvCxnSpPr>
          <p:nvPr/>
        </p:nvCxnSpPr>
        <p:spPr>
          <a:xfrm flipV="1">
            <a:off x="11801347" y="2405849"/>
            <a:ext cx="0" cy="2767138"/>
          </a:xfrm>
          <a:prstGeom prst="line">
            <a:avLst/>
          </a:prstGeom>
          <a:ln w="28575">
            <a:solidFill>
              <a:srgbClr val="00C0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BCFE03C-44FD-3A51-99EE-BDCD8AA939D0}"/>
              </a:ext>
            </a:extLst>
          </p:cNvPr>
          <p:cNvCxnSpPr>
            <a:cxnSpLocks/>
          </p:cNvCxnSpPr>
          <p:nvPr/>
        </p:nvCxnSpPr>
        <p:spPr>
          <a:xfrm>
            <a:off x="11369311" y="3767871"/>
            <a:ext cx="216917" cy="210312"/>
          </a:xfrm>
          <a:prstGeom prst="straightConnector1">
            <a:avLst/>
          </a:prstGeom>
          <a:ln w="6350">
            <a:solidFill>
              <a:srgbClr val="ED3C8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8643EB5-725F-5ABC-4493-E897A6DE5194}"/>
              </a:ext>
            </a:extLst>
          </p:cNvPr>
          <p:cNvSpPr/>
          <p:nvPr/>
        </p:nvSpPr>
        <p:spPr>
          <a:xfrm>
            <a:off x="9696668" y="3544220"/>
            <a:ext cx="1799485" cy="304230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Week Before Super Bowl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(41 index)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3F2352F-09A0-FC80-06E4-00A104D8B3A4}"/>
              </a:ext>
            </a:extLst>
          </p:cNvPr>
          <p:cNvSpPr/>
          <p:nvPr/>
        </p:nvSpPr>
        <p:spPr>
          <a:xfrm>
            <a:off x="11369311" y="1769051"/>
            <a:ext cx="814726" cy="370987"/>
          </a:xfrm>
          <a:prstGeom prst="ellipse">
            <a:avLst/>
          </a:prstGeom>
          <a:solidFill>
            <a:srgbClr val="1B14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2.4x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E6B9F7-69A6-24EF-36A5-67F9F1608564}"/>
              </a:ext>
            </a:extLst>
          </p:cNvPr>
          <p:cNvSpPr txBox="1"/>
          <p:nvPr/>
        </p:nvSpPr>
        <p:spPr>
          <a:xfrm>
            <a:off x="11369311" y="2114573"/>
            <a:ext cx="84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vs. prior week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4B277A2-C2A1-2B5F-BFCC-622F2C131B4B}"/>
              </a:ext>
            </a:extLst>
          </p:cNvPr>
          <p:cNvSpPr/>
          <p:nvPr/>
        </p:nvSpPr>
        <p:spPr>
          <a:xfrm>
            <a:off x="0" y="-7552"/>
            <a:ext cx="3474719" cy="214454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Global Brand Introduction to the U.S.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700A436-C71B-37EC-2445-19F356BF6D55}"/>
              </a:ext>
            </a:extLst>
          </p:cNvPr>
          <p:cNvSpPr/>
          <p:nvPr/>
        </p:nvSpPr>
        <p:spPr>
          <a:xfrm>
            <a:off x="179108" y="407667"/>
            <a:ext cx="1201289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Kinder Bueno: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European chocolate brand aired in the Super Bowl to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introduce themselves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 America and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accelerate U.S.-based growth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B181711-C186-25EE-0116-4FDA3C7E98A7}"/>
              </a:ext>
            </a:extLst>
          </p:cNvPr>
          <p:cNvSpPr/>
          <p:nvPr/>
        </p:nvSpPr>
        <p:spPr>
          <a:xfrm>
            <a:off x="179108" y="1330530"/>
            <a:ext cx="118772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Branded online search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more than </a:t>
            </a: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doubled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on Super Bowl night vs. week prior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300DD71D-E111-E296-314E-2F0387AE90BB}"/>
              </a:ext>
            </a:extLst>
          </p:cNvPr>
          <p:cNvSpPr/>
          <p:nvPr/>
        </p:nvSpPr>
        <p:spPr>
          <a:xfrm>
            <a:off x="70789" y="2878655"/>
            <a:ext cx="4445227" cy="953243"/>
          </a:xfrm>
          <a:prstGeom prst="wedgeRectCallout">
            <a:avLst>
              <a:gd name="adj1" fmla="val -20111"/>
              <a:gd name="adj2" fmla="val 66586"/>
            </a:avLst>
          </a:prstGeom>
          <a:solidFill>
            <a:sysClr val="window" lastClr="FFFFFF"/>
          </a:solidFill>
          <a:ln w="28575" cap="flat" cmpd="sng" algn="ctr">
            <a:solidFill>
              <a:srgbClr val="1B1464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Making our big game debut represents a transformative moment for Kinder Bueno as we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accelerate our growth in the U.S. market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.”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1600" b="1" i="1" u="none" strike="noStrike" kern="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F623B9-D681-3736-940E-8EBBA73BF6C9}"/>
              </a:ext>
            </a:extLst>
          </p:cNvPr>
          <p:cNvSpPr txBox="1"/>
          <p:nvPr/>
        </p:nvSpPr>
        <p:spPr>
          <a:xfrm>
            <a:off x="-495" y="3966655"/>
            <a:ext cx="45791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109">
              <a:defRPr sz="1000" b="1" kern="0">
                <a:solidFill>
                  <a:srgbClr val="1F1A62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Chad Stubbs, CMO</a:t>
            </a:r>
            <a:r>
              <a:rPr lang="en-US" sz="1400">
                <a:solidFill>
                  <a:prstClr val="white"/>
                </a:solidFill>
                <a:latin typeface="Arial" panose="020B0604020202020204" pitchFamily="34" charset="0"/>
              </a:rPr>
              <a:t> of 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Ferrero North America</a:t>
            </a: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(Press release, Ferrero North America, 1/15/26)</a:t>
            </a:r>
          </a:p>
        </p:txBody>
      </p:sp>
      <p:sp>
        <p:nvSpPr>
          <p:cNvPr id="20" name="Speech Bubble: Rectangle 19">
            <a:extLst>
              <a:ext uri="{FF2B5EF4-FFF2-40B4-BE49-F238E27FC236}">
                <a16:creationId xmlns:a16="http://schemas.microsoft.com/office/drawing/2014/main" id="{5F34837A-42F7-4435-52F8-D02B3DC247E3}"/>
              </a:ext>
            </a:extLst>
          </p:cNvPr>
          <p:cNvSpPr/>
          <p:nvPr/>
        </p:nvSpPr>
        <p:spPr>
          <a:xfrm>
            <a:off x="73307" y="4681976"/>
            <a:ext cx="4445227" cy="964096"/>
          </a:xfrm>
          <a:prstGeom prst="wedgeRectCallout">
            <a:avLst>
              <a:gd name="adj1" fmla="val -17180"/>
              <a:gd name="adj2" fmla="val 68625"/>
            </a:avLst>
          </a:prstGeom>
          <a:solidFill>
            <a:sysClr val="window" lastClr="FFFFFF"/>
          </a:solidFill>
          <a:ln w="28575" cap="flat" cmpd="sng" algn="ctr">
            <a:solidFill>
              <a:srgbClr val="1B1464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is one of the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biggest cultural moments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the year, and it's the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perfect stage to really introduce Kinder Bueno to America</a:t>
            </a: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en-US" sz="1600" i="0" u="none" strike="noStrike" kern="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”</a:t>
            </a:r>
            <a:endParaRPr kumimoji="0" lang="en-US" sz="1600" i="1" u="none" strike="noStrike" kern="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538981-30D0-BFA4-9AA0-1CBB68AA3574}"/>
              </a:ext>
            </a:extLst>
          </p:cNvPr>
          <p:cNvSpPr txBox="1"/>
          <p:nvPr/>
        </p:nvSpPr>
        <p:spPr>
          <a:xfrm>
            <a:off x="1180" y="5828208"/>
            <a:ext cx="45791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109">
              <a:defRPr sz="1000" b="1" kern="0">
                <a:solidFill>
                  <a:srgbClr val="1F1A62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Neal Finkler, VP of Kinder Snacking</a:t>
            </a: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(Press release, Ferrero North America, 1/15/26)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3D7539C-F77C-080E-8ECB-5EB51169EB0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8A38C167-1DCC-E57E-D353-DCAF34ABA57C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EA35DC0-3F1E-EAE8-78FB-EF9199774B0D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19C7C9-CBF1-D1D6-3009-C262C3EB9584}"/>
              </a:ext>
            </a:extLst>
          </p:cNvPr>
          <p:cNvGrpSpPr/>
          <p:nvPr/>
        </p:nvGrpSpPr>
        <p:grpSpPr>
          <a:xfrm>
            <a:off x="1493302" y="1813620"/>
            <a:ext cx="1600200" cy="798728"/>
            <a:chOff x="1618488" y="1813620"/>
            <a:chExt cx="1600200" cy="798728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B30EB55-5538-4341-6EB4-49FDB1278E49}"/>
                </a:ext>
              </a:extLst>
            </p:cNvPr>
            <p:cNvSpPr/>
            <p:nvPr/>
          </p:nvSpPr>
          <p:spPr>
            <a:xfrm>
              <a:off x="1618488" y="1813620"/>
              <a:ext cx="1600200" cy="79872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9AA0AAF2-A145-C6D0-F7F2-1E82CB6DA8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449" y="1865414"/>
              <a:ext cx="1434279" cy="695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3703702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3D19F-BB59-2217-898E-0C351CF2B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D6471B7-CF09-EC29-08C4-86604D9EB4F1}"/>
              </a:ext>
            </a:extLst>
          </p:cNvPr>
          <p:cNvSpPr/>
          <p:nvPr/>
        </p:nvSpPr>
        <p:spPr>
          <a:xfrm>
            <a:off x="179107" y="378483"/>
            <a:ext cx="1195277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Oakley Meta: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This partnership utilized a Super Bowl ad to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accelerate growth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of their latest wearable AI tech for consumers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880E7BD-14BC-9B82-C163-5AED8A952FCD}"/>
              </a:ext>
            </a:extLst>
          </p:cNvPr>
          <p:cNvSpPr/>
          <p:nvPr/>
        </p:nvSpPr>
        <p:spPr>
          <a:xfrm>
            <a:off x="7592967" y="1685013"/>
            <a:ext cx="4599033" cy="5172987"/>
          </a:xfrm>
          <a:prstGeom prst="rect">
            <a:avLst/>
          </a:prstGeom>
          <a:solidFill>
            <a:srgbClr val="ED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5C1634D-672A-C026-489E-10E43DF73DD2}"/>
              </a:ext>
            </a:extLst>
          </p:cNvPr>
          <p:cNvSpPr/>
          <p:nvPr/>
        </p:nvSpPr>
        <p:spPr>
          <a:xfrm>
            <a:off x="0" y="1685013"/>
            <a:ext cx="7592967" cy="5172987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Speech Bubble: Rectangle 23">
            <a:extLst>
              <a:ext uri="{FF2B5EF4-FFF2-40B4-BE49-F238E27FC236}">
                <a16:creationId xmlns:a16="http://schemas.microsoft.com/office/drawing/2014/main" id="{0AAE50DD-66EB-FBE5-2753-4D228161BBF2}"/>
              </a:ext>
            </a:extLst>
          </p:cNvPr>
          <p:cNvSpPr/>
          <p:nvPr/>
        </p:nvSpPr>
        <p:spPr>
          <a:xfrm>
            <a:off x="7686658" y="3049258"/>
            <a:ext cx="4445227" cy="2373641"/>
          </a:xfrm>
          <a:prstGeom prst="wedgeRectCallout">
            <a:avLst>
              <a:gd name="adj1" fmla="val 6874"/>
              <a:gd name="adj2" fmla="val 63492"/>
            </a:avLst>
          </a:prstGeom>
          <a:solidFill>
            <a:sysClr val="window" lastClr="FFFFFF"/>
          </a:solidFill>
          <a:ln w="28575" cap="flat" cmpd="sng" algn="ctr">
            <a:solidFill>
              <a:srgbClr val="1B1464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“This work brings our Athletic Intelligence brand platform to life featuring Marshawn Lynch,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iShowSpeed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Spike Lee, Olympians, and world-champion athletes. And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we’re leveraging the biggest stage in the U.S. to accelerate growth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 Meta Glasses.”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7C8FA6E-BBA3-92D6-49FC-4603D4745B5B}"/>
              </a:ext>
            </a:extLst>
          </p:cNvPr>
          <p:cNvSpPr txBox="1"/>
          <p:nvPr/>
        </p:nvSpPr>
        <p:spPr>
          <a:xfrm>
            <a:off x="7622249" y="5738325"/>
            <a:ext cx="45791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109">
              <a:defRPr sz="1000" b="1" kern="0">
                <a:solidFill>
                  <a:srgbClr val="1F1A62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Kimberley Blanding</a:t>
            </a:r>
            <a:br>
              <a:rPr lang="en-US" sz="1400" dirty="0">
                <a:solidFill>
                  <a:prstClr val="white"/>
                </a:solidFill>
                <a:latin typeface="Arial" panose="020B0604020202020204" pitchFamily="34" charset="0"/>
              </a:rPr>
            </a:b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Head of Marketing, Meta AI Wearables</a:t>
            </a:r>
            <a:endParaRPr kumimoji="0" lang="en-US" sz="1400" b="1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(LinkedIn, 2/8/26)</a:t>
            </a: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C637E303-8F17-FD76-4CD0-3C926BE5FC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7985329"/>
              </p:ext>
            </p:extLst>
          </p:nvPr>
        </p:nvGraphicFramePr>
        <p:xfrm>
          <a:off x="219800" y="2018570"/>
          <a:ext cx="7161138" cy="3821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C38AB965-6EDC-501A-742D-16B57DD38B2B}"/>
              </a:ext>
            </a:extLst>
          </p:cNvPr>
          <p:cNvSpPr txBox="1"/>
          <p:nvPr/>
        </p:nvSpPr>
        <p:spPr>
          <a:xfrm>
            <a:off x="0" y="1803933"/>
            <a:ext cx="75929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Weekly Google Trends Index: Oakley x Meta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12-month trend leading up to the Superbowl (Weeks of 2/9/2025 – 2/8/2026)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5B40416-A7C8-C342-CAB6-31F926FC72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228B4043-D58E-C0EA-1FBD-4323369A2052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48C2124-58C8-7BDA-BD3A-D4E799B6B838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3D946C0-8E43-B002-69E8-BCC931432BEB}"/>
              </a:ext>
            </a:extLst>
          </p:cNvPr>
          <p:cNvCxnSpPr>
            <a:cxnSpLocks/>
          </p:cNvCxnSpPr>
          <p:nvPr/>
        </p:nvCxnSpPr>
        <p:spPr>
          <a:xfrm>
            <a:off x="6839858" y="2410679"/>
            <a:ext cx="292255" cy="0"/>
          </a:xfrm>
          <a:prstGeom prst="straightConnector1">
            <a:avLst/>
          </a:prstGeom>
          <a:ln w="6350">
            <a:solidFill>
              <a:srgbClr val="00C0F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43388A3D-45FD-8EA6-F186-F95B5C9AC0D4}"/>
              </a:ext>
            </a:extLst>
          </p:cNvPr>
          <p:cNvSpPr/>
          <p:nvPr/>
        </p:nvSpPr>
        <p:spPr>
          <a:xfrm>
            <a:off x="5576257" y="2287545"/>
            <a:ext cx="1343815" cy="291438"/>
          </a:xfrm>
          <a:prstGeom prst="roundRect">
            <a:avLst/>
          </a:prstGeom>
          <a:solidFill>
            <a:schemeClr val="bg1"/>
          </a:solidFill>
          <a:ln>
            <a:solidFill>
              <a:srgbClr val="00C0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Super Bowl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(100 index)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9E39D8-E86A-2FE8-FF31-547F34BEA78E}"/>
              </a:ext>
            </a:extLst>
          </p:cNvPr>
          <p:cNvSpPr txBox="1"/>
          <p:nvPr/>
        </p:nvSpPr>
        <p:spPr>
          <a:xfrm>
            <a:off x="431832" y="6112573"/>
            <a:ext cx="716113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VAB analysis of Google Trends, United States only, All Categories, Web Search, Weeks of 2/9/25 – 2/8/26.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Google Search Index represents search interest relative to the highest point on the chart for the given region and time period, a value of 100 is the peak popularity for the term, a value of 50 means that the term is half as popular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Note: </a:t>
            </a: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Light blue line marks the date of Super Bowl LX. </a:t>
            </a:r>
            <a:r>
              <a:rPr kumimoji="0" lang="en-US" sz="700" b="1" i="0" u="sng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 to view </a:t>
            </a:r>
            <a:r>
              <a:rPr lang="en-US" sz="700" b="1" u="sng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Oakley x Meta</a:t>
            </a:r>
            <a:r>
              <a:rPr kumimoji="0" lang="en-US" sz="700" b="1" i="0" u="sng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’s Super Bowl commercial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(via iSpot.tv).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C0F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029BA0D-A34E-F5C6-FAC4-6F53E9B65665}"/>
              </a:ext>
            </a:extLst>
          </p:cNvPr>
          <p:cNvCxnSpPr>
            <a:cxnSpLocks/>
          </p:cNvCxnSpPr>
          <p:nvPr/>
        </p:nvCxnSpPr>
        <p:spPr>
          <a:xfrm flipV="1">
            <a:off x="7197822" y="2378929"/>
            <a:ext cx="0" cy="2794058"/>
          </a:xfrm>
          <a:prstGeom prst="line">
            <a:avLst/>
          </a:prstGeom>
          <a:ln w="28575">
            <a:solidFill>
              <a:srgbClr val="00C0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CCB1DD8-F824-943A-AFED-4A54E5070D82}"/>
              </a:ext>
            </a:extLst>
          </p:cNvPr>
          <p:cNvCxnSpPr>
            <a:cxnSpLocks/>
          </p:cNvCxnSpPr>
          <p:nvPr/>
        </p:nvCxnSpPr>
        <p:spPr>
          <a:xfrm flipV="1">
            <a:off x="7011188" y="4178300"/>
            <a:ext cx="93705" cy="697486"/>
          </a:xfrm>
          <a:prstGeom prst="straightConnector1">
            <a:avLst/>
          </a:prstGeom>
          <a:ln w="6350">
            <a:solidFill>
              <a:srgbClr val="ED3C8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1BA5E46-4AE0-E7A0-E662-206F734015B1}"/>
              </a:ext>
            </a:extLst>
          </p:cNvPr>
          <p:cNvSpPr/>
          <p:nvPr/>
        </p:nvSpPr>
        <p:spPr>
          <a:xfrm>
            <a:off x="5319866" y="4776870"/>
            <a:ext cx="1799485" cy="304230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Week Before Super Bowl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(38 index)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FAA7AF-CF4E-22ED-1553-A4B7A3497635}"/>
              </a:ext>
            </a:extLst>
          </p:cNvPr>
          <p:cNvSpPr txBox="1"/>
          <p:nvPr/>
        </p:nvSpPr>
        <p:spPr>
          <a:xfrm>
            <a:off x="6778243" y="2095742"/>
            <a:ext cx="84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vs. prior week</a:t>
            </a:r>
          </a:p>
        </p:txBody>
      </p:sp>
      <p:pic>
        <p:nvPicPr>
          <p:cNvPr id="2054" name="Picture 6" descr="Oakley Logo Png Transparent - Oakley Logo Png - Free Transparent PNG ...">
            <a:extLst>
              <a:ext uri="{FF2B5EF4-FFF2-40B4-BE49-F238E27FC236}">
                <a16:creationId xmlns:a16="http://schemas.microsoft.com/office/drawing/2014/main" id="{CD6F8581-2DD0-65E7-0BD9-0E43DAD5ED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4" t="37072" r="17149" b="34208"/>
          <a:stretch>
            <a:fillRect/>
          </a:stretch>
        </p:blipFill>
        <p:spPr bwMode="auto">
          <a:xfrm>
            <a:off x="7900393" y="1922955"/>
            <a:ext cx="1941920" cy="112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eta Logo PNG With Transparent Background">
            <a:extLst>
              <a:ext uri="{FF2B5EF4-FFF2-40B4-BE49-F238E27FC236}">
                <a16:creationId xmlns:a16="http://schemas.microsoft.com/office/drawing/2014/main" id="{7CBFBCD0-54CB-59D5-472D-BECBF9E2E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652" y="2311186"/>
            <a:ext cx="1978064" cy="39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ECB3816-143E-B89F-1A52-3791A847A6B9}"/>
              </a:ext>
            </a:extLst>
          </p:cNvPr>
          <p:cNvSpPr/>
          <p:nvPr/>
        </p:nvSpPr>
        <p:spPr>
          <a:xfrm>
            <a:off x="0" y="-7552"/>
            <a:ext cx="3474719" cy="214454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Brand Partnerships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4B988F-45B0-881E-78C7-30B35341D64B}"/>
              </a:ext>
            </a:extLst>
          </p:cNvPr>
          <p:cNvSpPr/>
          <p:nvPr/>
        </p:nvSpPr>
        <p:spPr>
          <a:xfrm>
            <a:off x="179108" y="1330530"/>
            <a:ext cx="118772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Blip>
                <a:blip r:embed="rId8"/>
              </a:buBlip>
              <a:defRPr/>
            </a:pPr>
            <a:r>
              <a:rPr lang="en-US" sz="1200">
                <a:solidFill>
                  <a:srgbClr val="1B1464"/>
                </a:solidFill>
                <a:latin typeface="Arial" panose="020B0604020202020204" pitchFamily="34" charset="0"/>
              </a:rPr>
              <a:t>Branded online search</a:t>
            </a: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increased nearly </a:t>
            </a:r>
            <a:r>
              <a:rPr lang="en-US" sz="1200" b="1" u="sng">
                <a:solidFill>
                  <a:srgbClr val="00BFF2"/>
                </a:solidFill>
                <a:latin typeface="Arial" panose="020B0604020202020204" pitchFamily="34" charset="0"/>
              </a:rPr>
              <a:t>3</a:t>
            </a: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on Super Bowl night vs. week prior</a:t>
            </a:r>
            <a:r>
              <a:rPr lang="en-US" sz="1200">
                <a:solidFill>
                  <a:srgbClr val="1B1464"/>
                </a:solidFill>
                <a:latin typeface="Arial" panose="020B0604020202020204" pitchFamily="34" charset="0"/>
              </a:rPr>
              <a:t> and was </a:t>
            </a:r>
            <a:r>
              <a:rPr lang="en-US" sz="1200">
                <a:solidFill>
                  <a:srgbClr val="00BFF2"/>
                </a:solidFill>
                <a:latin typeface="Arial" panose="020B0604020202020204" pitchFamily="34" charset="0"/>
              </a:rPr>
              <a:t>52% higher</a:t>
            </a:r>
            <a:r>
              <a:rPr lang="en-US" sz="1200">
                <a:solidFill>
                  <a:srgbClr val="1B1464"/>
                </a:solidFill>
                <a:latin typeface="Arial" panose="020B0604020202020204" pitchFamily="34" charset="0"/>
              </a:rPr>
              <a:t> than the second highest week over the last 12 months</a:t>
            </a:r>
            <a:endParaRPr kumimoji="0" lang="en-US" sz="120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A99B95D-490A-7C23-7143-F364EEE2FAF5}"/>
              </a:ext>
            </a:extLst>
          </p:cNvPr>
          <p:cNvSpPr/>
          <p:nvPr/>
        </p:nvSpPr>
        <p:spPr>
          <a:xfrm>
            <a:off x="2135254" y="2934988"/>
            <a:ext cx="1601596" cy="304230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Highest Week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lang="en-US" sz="8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index)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A893E04-1949-DBEE-1178-B497A8B5E215}"/>
              </a:ext>
            </a:extLst>
          </p:cNvPr>
          <p:cNvSpPr/>
          <p:nvPr/>
        </p:nvSpPr>
        <p:spPr>
          <a:xfrm>
            <a:off x="6778243" y="1759364"/>
            <a:ext cx="814726" cy="370987"/>
          </a:xfrm>
          <a:prstGeom prst="ellipse">
            <a:avLst/>
          </a:prstGeom>
          <a:solidFill>
            <a:srgbClr val="1B14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2.6x</a:t>
            </a:r>
          </a:p>
        </p:txBody>
      </p:sp>
    </p:spTree>
    <p:extLst>
      <p:ext uri="{BB962C8B-B14F-4D97-AF65-F5344CB8AC3E}">
        <p14:creationId xmlns:p14="http://schemas.microsoft.com/office/powerpoint/2010/main" val="25739405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58BC6-16DD-6630-94BA-8309758C7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2AA42FC-DD12-CA88-6600-B4F21EEE29E1}"/>
              </a:ext>
            </a:extLst>
          </p:cNvPr>
          <p:cNvSpPr/>
          <p:nvPr/>
        </p:nvSpPr>
        <p:spPr>
          <a:xfrm>
            <a:off x="-1" y="1685013"/>
            <a:ext cx="4597623" cy="5172987"/>
          </a:xfrm>
          <a:prstGeom prst="rect">
            <a:avLst/>
          </a:prstGeom>
          <a:solidFill>
            <a:srgbClr val="ED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34D4BF-72AB-2A6B-E705-0D119056D730}"/>
              </a:ext>
            </a:extLst>
          </p:cNvPr>
          <p:cNvSpPr/>
          <p:nvPr/>
        </p:nvSpPr>
        <p:spPr>
          <a:xfrm>
            <a:off x="83245" y="378483"/>
            <a:ext cx="1208723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Cadillac Formula 1: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brand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immersed Super Bowl viewers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through the unveiling of their race car’s visual identity ahead of its debut season in F1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AB8D720-C769-A3BE-70DB-6AC031B5245C}"/>
              </a:ext>
            </a:extLst>
          </p:cNvPr>
          <p:cNvSpPr/>
          <p:nvPr/>
        </p:nvSpPr>
        <p:spPr>
          <a:xfrm>
            <a:off x="4599033" y="1685013"/>
            <a:ext cx="7592967" cy="5172987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16AFF7E-349E-52DC-A777-E9ABB56636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146EB722-62A5-B46D-5782-ACBEE9BD88B6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AF68EA3-6E95-CB0D-AB63-893DEC7D1A69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DF1968-354A-AA1C-CD87-2F870D9415F4}"/>
              </a:ext>
            </a:extLst>
          </p:cNvPr>
          <p:cNvSpPr txBox="1"/>
          <p:nvPr/>
        </p:nvSpPr>
        <p:spPr>
          <a:xfrm>
            <a:off x="4608150" y="6122260"/>
            <a:ext cx="75746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VAB analysis of Google Trends, United States only, All Categories, Web Search, Weeks of 2/9/25 – 2/8/26.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Google Search Index represents search interest relative to the highest point on the chart for the given region and time period, a value of 100 is the peak popularity for the term, a value of 50 means that the term is half as popular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Note: </a:t>
            </a: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Light blue line marks the date of Super Bowl LX. </a:t>
            </a:r>
            <a:r>
              <a:rPr kumimoji="0" lang="en-US" sz="700" b="1" i="0" u="sng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 to view Cadillac's Super Bowl commercial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(via iSpot.tv).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C0F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E8F429D7-169E-71C3-1893-C79C1F869B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1926705"/>
              </p:ext>
            </p:extLst>
          </p:nvPr>
        </p:nvGraphicFramePr>
        <p:xfrm>
          <a:off x="4809664" y="2028257"/>
          <a:ext cx="7161138" cy="3821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519E8C0-6A8D-E302-2513-CD936F5BF124}"/>
              </a:ext>
            </a:extLst>
          </p:cNvPr>
          <p:cNvSpPr txBox="1"/>
          <p:nvPr/>
        </p:nvSpPr>
        <p:spPr>
          <a:xfrm>
            <a:off x="4589864" y="1813620"/>
            <a:ext cx="75929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Weekly Google Trends Index: Cadillac F1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12-month trend leading up to the Superbowl (Weeks of 2/9/2025 – 2/8/2026)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3533997-FBB8-FC64-372E-3EF62D7910CC}"/>
              </a:ext>
            </a:extLst>
          </p:cNvPr>
          <p:cNvCxnSpPr>
            <a:cxnSpLocks/>
          </p:cNvCxnSpPr>
          <p:nvPr/>
        </p:nvCxnSpPr>
        <p:spPr>
          <a:xfrm>
            <a:off x="11429722" y="2420366"/>
            <a:ext cx="292255" cy="0"/>
          </a:xfrm>
          <a:prstGeom prst="straightConnector1">
            <a:avLst/>
          </a:prstGeom>
          <a:ln w="6350">
            <a:solidFill>
              <a:srgbClr val="00C0F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622E42F-CB60-15D8-88DF-99F589F11FCD}"/>
              </a:ext>
            </a:extLst>
          </p:cNvPr>
          <p:cNvSpPr/>
          <p:nvPr/>
        </p:nvSpPr>
        <p:spPr>
          <a:xfrm>
            <a:off x="10166121" y="2297232"/>
            <a:ext cx="1343815" cy="291438"/>
          </a:xfrm>
          <a:prstGeom prst="roundRect">
            <a:avLst/>
          </a:prstGeom>
          <a:solidFill>
            <a:schemeClr val="bg1"/>
          </a:solidFill>
          <a:ln>
            <a:solidFill>
              <a:srgbClr val="00C0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Super Bowl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(100 index)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7374BF-C9BF-5F70-0DD2-75B1064FCA34}"/>
              </a:ext>
            </a:extLst>
          </p:cNvPr>
          <p:cNvCxnSpPr>
            <a:cxnSpLocks/>
          </p:cNvCxnSpPr>
          <p:nvPr/>
        </p:nvCxnSpPr>
        <p:spPr>
          <a:xfrm flipV="1">
            <a:off x="11800143" y="2405849"/>
            <a:ext cx="0" cy="2767138"/>
          </a:xfrm>
          <a:prstGeom prst="line">
            <a:avLst/>
          </a:prstGeom>
          <a:ln w="28575">
            <a:solidFill>
              <a:srgbClr val="00C0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034F0F9-A3C5-17D4-A409-9CE06C52F6C8}"/>
              </a:ext>
            </a:extLst>
          </p:cNvPr>
          <p:cNvCxnSpPr>
            <a:cxnSpLocks/>
          </p:cNvCxnSpPr>
          <p:nvPr/>
        </p:nvCxnSpPr>
        <p:spPr>
          <a:xfrm>
            <a:off x="11197045" y="4238837"/>
            <a:ext cx="409382" cy="317087"/>
          </a:xfrm>
          <a:prstGeom prst="straightConnector1">
            <a:avLst/>
          </a:prstGeom>
          <a:ln w="6350">
            <a:solidFill>
              <a:srgbClr val="ED3C8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CB9A418-BCF2-65C0-4C1E-B8FAEFD38746}"/>
              </a:ext>
            </a:extLst>
          </p:cNvPr>
          <p:cNvSpPr/>
          <p:nvPr/>
        </p:nvSpPr>
        <p:spPr>
          <a:xfrm>
            <a:off x="9483810" y="4086722"/>
            <a:ext cx="1799485" cy="304230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Week Before Super Bowl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index)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97A2202-8502-B45F-EA59-DE1A7E2AE4A9}"/>
              </a:ext>
            </a:extLst>
          </p:cNvPr>
          <p:cNvSpPr/>
          <p:nvPr/>
        </p:nvSpPr>
        <p:spPr>
          <a:xfrm>
            <a:off x="11368107" y="1769051"/>
            <a:ext cx="814726" cy="370987"/>
          </a:xfrm>
          <a:prstGeom prst="ellipse">
            <a:avLst/>
          </a:prstGeom>
          <a:solidFill>
            <a:srgbClr val="1B14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5x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BFF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8F78B1-8399-4753-F69D-264BDA60EACB}"/>
              </a:ext>
            </a:extLst>
          </p:cNvPr>
          <p:cNvSpPr txBox="1"/>
          <p:nvPr/>
        </p:nvSpPr>
        <p:spPr>
          <a:xfrm>
            <a:off x="11368107" y="2105429"/>
            <a:ext cx="84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vs. prior week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626915-ED7F-C5F4-077E-5C4AE339BEAF}"/>
              </a:ext>
            </a:extLst>
          </p:cNvPr>
          <p:cNvSpPr/>
          <p:nvPr/>
        </p:nvSpPr>
        <p:spPr>
          <a:xfrm>
            <a:off x="179108" y="1330530"/>
            <a:ext cx="118772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Blip>
                <a:blip r:embed="rId6"/>
              </a:buBlip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Branded online search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increased more than </a:t>
            </a: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5x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on Super Bowl night vs. week prior</a:t>
            </a:r>
            <a:r>
              <a:rPr lang="en-US" sz="1200">
                <a:solidFill>
                  <a:srgbClr val="1B1464"/>
                </a:solidFill>
                <a:latin typeface="Arial" panose="020B0604020202020204" pitchFamily="34" charset="0"/>
              </a:rPr>
              <a:t> and was almost </a:t>
            </a:r>
            <a:r>
              <a:rPr lang="en-US" sz="1200">
                <a:solidFill>
                  <a:srgbClr val="00BFF2"/>
                </a:solidFill>
                <a:latin typeface="Arial" panose="020B0604020202020204" pitchFamily="34" charset="0"/>
              </a:rPr>
              <a:t>3x higher</a:t>
            </a:r>
            <a:r>
              <a:rPr lang="en-US" sz="1200">
                <a:solidFill>
                  <a:srgbClr val="1B1464"/>
                </a:solidFill>
                <a:latin typeface="Arial" panose="020B0604020202020204" pitchFamily="34" charset="0"/>
              </a:rPr>
              <a:t> than the second highest week in the last 12 months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D1D86F-A80B-15F6-497B-C61343BFC7CB}"/>
              </a:ext>
            </a:extLst>
          </p:cNvPr>
          <p:cNvSpPr/>
          <p:nvPr/>
        </p:nvSpPr>
        <p:spPr>
          <a:xfrm>
            <a:off x="-2" y="0"/>
            <a:ext cx="3530601" cy="206902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Immersive Brand Experience</a:t>
            </a:r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D04374B3-C276-E389-6339-8127D7C492A6}"/>
              </a:ext>
            </a:extLst>
          </p:cNvPr>
          <p:cNvSpPr/>
          <p:nvPr/>
        </p:nvSpPr>
        <p:spPr>
          <a:xfrm>
            <a:off x="83245" y="3049259"/>
            <a:ext cx="4445227" cy="2201168"/>
          </a:xfrm>
          <a:prstGeom prst="wedgeRectCallout">
            <a:avLst>
              <a:gd name="adj1" fmla="val -3522"/>
              <a:gd name="adj2" fmla="val 61421"/>
            </a:avLst>
          </a:prstGeom>
          <a:solidFill>
            <a:sysClr val="window" lastClr="FFFFFF"/>
          </a:solidFill>
          <a:ln w="28575" cap="flat" cmpd="sng" algn="ctr">
            <a:solidFill>
              <a:srgbClr val="1B1464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We’re not trying to tell you to come into a warehouse with all of our executives.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With millions of everyday Americans watching the Super Bowl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we’re coming to you and we’re going to show you something amazing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 we can pull you into our world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.”</a:t>
            </a:r>
            <a:endParaRPr kumimoji="0" lang="en-US" sz="1800" b="0" i="1" u="none" strike="noStrike" kern="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EFB221-3576-2F80-7ACF-62F32292BBC7}"/>
              </a:ext>
            </a:extLst>
          </p:cNvPr>
          <p:cNvSpPr txBox="1"/>
          <p:nvPr/>
        </p:nvSpPr>
        <p:spPr>
          <a:xfrm>
            <a:off x="221198" y="5531848"/>
            <a:ext cx="40656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109">
              <a:defRPr sz="1000" b="1" kern="0">
                <a:solidFill>
                  <a:srgbClr val="1F1A62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Ahmed Iqbal</a:t>
            </a: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CMO, </a:t>
            </a:r>
            <a:r>
              <a:rPr kumimoji="0" lang="en-US" sz="1400" b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Cadillac F1</a:t>
            </a:r>
            <a:endParaRPr kumimoji="0" lang="en-US" sz="1200" b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(Ad Age, 2/8/26)</a:t>
            </a: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7AF880F4-8FC0-4AAC-DCF9-0A023487F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101" y="1944405"/>
            <a:ext cx="1647513" cy="84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58145E3-EAAA-DE51-7247-40FD7CBABCA2}"/>
              </a:ext>
            </a:extLst>
          </p:cNvPr>
          <p:cNvSpPr/>
          <p:nvPr/>
        </p:nvSpPr>
        <p:spPr>
          <a:xfrm>
            <a:off x="7977069" y="3718945"/>
            <a:ext cx="1601596" cy="304230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Highest Week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lang="en-US" sz="8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index)</a:t>
            </a:r>
          </a:p>
        </p:txBody>
      </p:sp>
    </p:spTree>
    <p:extLst>
      <p:ext uri="{BB962C8B-B14F-4D97-AF65-F5344CB8AC3E}">
        <p14:creationId xmlns:p14="http://schemas.microsoft.com/office/powerpoint/2010/main" val="30691369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E2461-4ED7-F2D7-A979-58C10DCA4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5642AF7-3923-0E9D-A71D-5D8B5D60CB51}"/>
              </a:ext>
            </a:extLst>
          </p:cNvPr>
          <p:cNvSpPr/>
          <p:nvPr/>
        </p:nvSpPr>
        <p:spPr>
          <a:xfrm>
            <a:off x="219800" y="378483"/>
            <a:ext cx="1198159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Raisin Bran: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Utilized Super Bowl streaming platforms to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extend reach among younger audiences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beyond linear spots in strategic markets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4F1242-89DD-44B0-69F4-DA994C45C5F9}"/>
              </a:ext>
            </a:extLst>
          </p:cNvPr>
          <p:cNvSpPr/>
          <p:nvPr/>
        </p:nvSpPr>
        <p:spPr>
          <a:xfrm>
            <a:off x="7592967" y="1685013"/>
            <a:ext cx="4599033" cy="5172987"/>
          </a:xfrm>
          <a:prstGeom prst="rect">
            <a:avLst/>
          </a:prstGeom>
          <a:solidFill>
            <a:srgbClr val="ED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AAAD8FB-579A-4473-525D-E88FE6E3E752}"/>
              </a:ext>
            </a:extLst>
          </p:cNvPr>
          <p:cNvSpPr/>
          <p:nvPr/>
        </p:nvSpPr>
        <p:spPr>
          <a:xfrm>
            <a:off x="0" y="1685013"/>
            <a:ext cx="7592967" cy="5172987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Speech Bubble: Rectangle 23">
            <a:extLst>
              <a:ext uri="{FF2B5EF4-FFF2-40B4-BE49-F238E27FC236}">
                <a16:creationId xmlns:a16="http://schemas.microsoft.com/office/drawing/2014/main" id="{32846A84-8C03-43AA-7BF4-93BC1E8B5AC6}"/>
              </a:ext>
            </a:extLst>
          </p:cNvPr>
          <p:cNvSpPr/>
          <p:nvPr/>
        </p:nvSpPr>
        <p:spPr>
          <a:xfrm>
            <a:off x="7686658" y="3049258"/>
            <a:ext cx="4445227" cy="2373641"/>
          </a:xfrm>
          <a:prstGeom prst="wedgeRectCallout">
            <a:avLst>
              <a:gd name="adj1" fmla="val 6874"/>
              <a:gd name="adj2" fmla="val 63492"/>
            </a:avLst>
          </a:prstGeom>
          <a:solidFill>
            <a:sysClr val="window" lastClr="FFFFFF"/>
          </a:solidFill>
          <a:ln w="28575" cap="flat" cmpd="sng" algn="ctr">
            <a:solidFill>
              <a:srgbClr val="1B1464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Super Bowl these days is an ecosystem of screens.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It’s not one spot on one game…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especially among a younger demographic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That’s a demo we especially wanted to reach in this Super Bowl effort, and so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streaming was strategic for us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.”</a:t>
            </a:r>
            <a:endParaRPr kumimoji="0" lang="en-US" sz="1800" b="0" i="1" u="none" strike="noStrike" kern="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D44EFC6-0074-D16A-F735-EC9B65B6440E}"/>
              </a:ext>
            </a:extLst>
          </p:cNvPr>
          <p:cNvSpPr txBox="1"/>
          <p:nvPr/>
        </p:nvSpPr>
        <p:spPr>
          <a:xfrm>
            <a:off x="7622249" y="5738325"/>
            <a:ext cx="45791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109">
              <a:defRPr sz="1000" b="1" kern="0">
                <a:solidFill>
                  <a:srgbClr val="1F1A62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Doug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VandeVelde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Chief Growth Officer, WK Kellogg Co</a:t>
            </a:r>
            <a:endParaRPr kumimoji="0" lang="en-US" sz="1200" b="1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(Ad Age, 2/3/26)</a:t>
            </a: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9A64E83C-4CA7-39AE-4089-098A9D6AA7BA}"/>
              </a:ext>
            </a:extLst>
          </p:cNvPr>
          <p:cNvGraphicFramePr/>
          <p:nvPr/>
        </p:nvGraphicFramePr>
        <p:xfrm>
          <a:off x="219800" y="2018570"/>
          <a:ext cx="7161138" cy="3821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81E583A4-9068-7D6C-A5A2-35A10BC77892}"/>
              </a:ext>
            </a:extLst>
          </p:cNvPr>
          <p:cNvSpPr txBox="1"/>
          <p:nvPr/>
        </p:nvSpPr>
        <p:spPr>
          <a:xfrm>
            <a:off x="0" y="1803933"/>
            <a:ext cx="75929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Weekly Google Trends Index: Raisin Bran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12-month trend leading up to the Superbowl (Weeks of 2/9/2025 – 2/8/2026)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F65285B-C62A-BCEB-F32D-02DCBCAFD8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1774F49B-3554-CCA4-7849-19CE7BC0C941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9F7C14F-C9E1-0CBA-B597-7C98677B2375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6B9FC23-DF54-8E13-3540-4FCFACB478C1}"/>
              </a:ext>
            </a:extLst>
          </p:cNvPr>
          <p:cNvCxnSpPr>
            <a:cxnSpLocks/>
          </p:cNvCxnSpPr>
          <p:nvPr/>
        </p:nvCxnSpPr>
        <p:spPr>
          <a:xfrm>
            <a:off x="6839858" y="2410679"/>
            <a:ext cx="292255" cy="0"/>
          </a:xfrm>
          <a:prstGeom prst="straightConnector1">
            <a:avLst/>
          </a:prstGeom>
          <a:ln w="6350">
            <a:solidFill>
              <a:srgbClr val="00C0F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7160285-C604-DDD5-24E3-8FF750DCF10F}"/>
              </a:ext>
            </a:extLst>
          </p:cNvPr>
          <p:cNvSpPr/>
          <p:nvPr/>
        </p:nvSpPr>
        <p:spPr>
          <a:xfrm>
            <a:off x="5576257" y="2287545"/>
            <a:ext cx="1343815" cy="291438"/>
          </a:xfrm>
          <a:prstGeom prst="roundRect">
            <a:avLst/>
          </a:prstGeom>
          <a:solidFill>
            <a:schemeClr val="bg1"/>
          </a:solidFill>
          <a:ln>
            <a:solidFill>
              <a:srgbClr val="00C0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Super Bowl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(100 index)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C2066E-0C58-5E46-1720-18DB5D00D1B9}"/>
              </a:ext>
            </a:extLst>
          </p:cNvPr>
          <p:cNvSpPr txBox="1"/>
          <p:nvPr/>
        </p:nvSpPr>
        <p:spPr>
          <a:xfrm>
            <a:off x="431832" y="6024084"/>
            <a:ext cx="7161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VAB analysis of Google Trends, United States only, All Categories, Web Search, Weeks of 2/9/25 – 2/8/26.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Google Search Index represents search interest relative to the highest point on the chart for the given region and time period, a value of 100 is the peak popularity for the term, a value of 50 means that the term is half as popular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Note: </a:t>
            </a: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Light blue line marks the date of Super Bowl LX. </a:t>
            </a:r>
            <a:r>
              <a:rPr kumimoji="0" lang="en-US" sz="700" b="1" i="0" u="sng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 to view Raisin Bran’s Super Bowl commercial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(via Ad Age). Six regional markets included New York, Los Angeles, Chicago, Grand Rapids, Cincinnati and Fort Smith, Arkansas.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C0F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3C674F1-38BB-EFEA-BBCF-91576DDFB8DE}"/>
              </a:ext>
            </a:extLst>
          </p:cNvPr>
          <p:cNvCxnSpPr>
            <a:cxnSpLocks/>
          </p:cNvCxnSpPr>
          <p:nvPr/>
        </p:nvCxnSpPr>
        <p:spPr>
          <a:xfrm flipV="1">
            <a:off x="7197822" y="2378929"/>
            <a:ext cx="0" cy="2794058"/>
          </a:xfrm>
          <a:prstGeom prst="line">
            <a:avLst/>
          </a:prstGeom>
          <a:ln w="28575">
            <a:solidFill>
              <a:srgbClr val="00C0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D902900-FF07-8816-D9F8-1013923EB9F9}"/>
              </a:ext>
            </a:extLst>
          </p:cNvPr>
          <p:cNvCxnSpPr>
            <a:cxnSpLocks/>
          </p:cNvCxnSpPr>
          <p:nvPr/>
        </p:nvCxnSpPr>
        <p:spPr>
          <a:xfrm flipV="1">
            <a:off x="6839858" y="3908795"/>
            <a:ext cx="241507" cy="538526"/>
          </a:xfrm>
          <a:prstGeom prst="straightConnector1">
            <a:avLst/>
          </a:prstGeom>
          <a:ln w="6350">
            <a:solidFill>
              <a:srgbClr val="ED3C8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6012833-6BDE-56DB-8232-21837DA785B4}"/>
              </a:ext>
            </a:extLst>
          </p:cNvPr>
          <p:cNvSpPr/>
          <p:nvPr/>
        </p:nvSpPr>
        <p:spPr>
          <a:xfrm>
            <a:off x="5251754" y="4460902"/>
            <a:ext cx="1799485" cy="304230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Week Before Super Bowl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(48 index)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47F93E-98A3-2DE9-77EC-BB054B230EA7}"/>
              </a:ext>
            </a:extLst>
          </p:cNvPr>
          <p:cNvSpPr txBox="1"/>
          <p:nvPr/>
        </p:nvSpPr>
        <p:spPr>
          <a:xfrm>
            <a:off x="6778243" y="2095742"/>
            <a:ext cx="84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vs. prior week</a:t>
            </a:r>
          </a:p>
        </p:txBody>
      </p:sp>
      <p:pic>
        <p:nvPicPr>
          <p:cNvPr id="7170" name="Picture 2" descr="Raisin Bran Logo">
            <a:extLst>
              <a:ext uri="{FF2B5EF4-FFF2-40B4-BE49-F238E27FC236}">
                <a16:creationId xmlns:a16="http://schemas.microsoft.com/office/drawing/2014/main" id="{663B6E5E-82A1-2E08-9C90-33ABB88FC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924" y="1695342"/>
            <a:ext cx="1328693" cy="132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D7C7BEE-B496-B6AD-B41A-37A33CDD74AC}"/>
              </a:ext>
            </a:extLst>
          </p:cNvPr>
          <p:cNvSpPr/>
          <p:nvPr/>
        </p:nvSpPr>
        <p:spPr>
          <a:xfrm>
            <a:off x="-2" y="0"/>
            <a:ext cx="3530601" cy="206902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Streaming Only + Regional Markets Overlay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D78F2B-AF92-895C-994D-A064950E1F46}"/>
              </a:ext>
            </a:extLst>
          </p:cNvPr>
          <p:cNvSpPr/>
          <p:nvPr/>
        </p:nvSpPr>
        <p:spPr>
          <a:xfrm>
            <a:off x="179108" y="1330530"/>
            <a:ext cx="118772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7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Branded online search </a:t>
            </a: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doubled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on Super Bowl night vs. week prior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8314F00-1DB4-B13E-8EF0-A81CF80D580E}"/>
              </a:ext>
            </a:extLst>
          </p:cNvPr>
          <p:cNvSpPr/>
          <p:nvPr/>
        </p:nvSpPr>
        <p:spPr>
          <a:xfrm>
            <a:off x="6778243" y="1759364"/>
            <a:ext cx="814726" cy="370987"/>
          </a:xfrm>
          <a:prstGeom prst="ellipse">
            <a:avLst/>
          </a:prstGeom>
          <a:solidFill>
            <a:srgbClr val="1B14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2x</a:t>
            </a:r>
          </a:p>
        </p:txBody>
      </p:sp>
    </p:spTree>
    <p:extLst>
      <p:ext uri="{BB962C8B-B14F-4D97-AF65-F5344CB8AC3E}">
        <p14:creationId xmlns:p14="http://schemas.microsoft.com/office/powerpoint/2010/main" val="3927334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C4C8C-78E5-AEFA-CB51-AFEF57DB7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483114-153F-A071-CAB2-A66C31D96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2" r="37746"/>
          <a:stretch>
            <a:fillRect/>
          </a:stretch>
        </p:blipFill>
        <p:spPr>
          <a:xfrm>
            <a:off x="0" y="0"/>
            <a:ext cx="493587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23E7F0-1740-F193-5397-EACD5D2B362E}"/>
              </a:ext>
            </a:extLst>
          </p:cNvPr>
          <p:cNvSpPr txBox="1"/>
          <p:nvPr/>
        </p:nvSpPr>
        <p:spPr>
          <a:xfrm>
            <a:off x="5018915" y="283572"/>
            <a:ext cx="68877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Super Bowl drives mid-funnel results for all types of advertisers and strategies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0BB3E4-A444-3BC9-626C-21FAD39D70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B7D2384-EA25-C922-CD9E-2086FCD48DD0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64C3BD-5166-AB40-C28A-8BCFE5562F3F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03D57D-D559-5407-3BCC-4FF932B13AB1}"/>
              </a:ext>
            </a:extLst>
          </p:cNvPr>
          <p:cNvSpPr txBox="1"/>
          <p:nvPr/>
        </p:nvSpPr>
        <p:spPr>
          <a:xfrm>
            <a:off x="5018916" y="1272833"/>
            <a:ext cx="688774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Reach new audiences. Raise awareness. Create interest. Enhance brand image. Rebuild brand equity. Reshape brand perception. Build momentum. Introduce a new brand or product line. Foster consumer action. Drive sales. Accelerate growth.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There were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several objectives and strategies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that advertisers had for their Super Bowl spot(s), but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regardless of their goal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the massive audience and live, engaging content of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multiscreen TV delivered mid-funnel outcomes, by driving significant lifts in branded search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for brands of all types.</a:t>
            </a:r>
          </a:p>
          <a:p>
            <a:pPr lvl="0">
              <a:defRPr/>
            </a:pPr>
            <a:endParaRPr lang="en-US" dirty="0">
              <a:solidFill>
                <a:srgbClr val="1B1464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r>
              <a:rPr lang="en-US" sz="1400" dirty="0">
                <a:solidFill>
                  <a:srgbClr val="1B1464"/>
                </a:solidFill>
                <a:latin typeface="Arial" panose="020B0604020202020204" pitchFamily="34" charset="0"/>
              </a:rPr>
              <a:t>From an advertising perspective, the </a:t>
            </a:r>
            <a:r>
              <a:rPr lang="en-US" sz="1400" b="1" dirty="0">
                <a:solidFill>
                  <a:srgbClr val="1B1464"/>
                </a:solidFill>
                <a:latin typeface="Arial" panose="020B0604020202020204" pitchFamily="34" charset="0"/>
              </a:rPr>
              <a:t>Super Bowl is for everyone</a:t>
            </a:r>
            <a:r>
              <a:rPr lang="en-US" sz="1400" dirty="0">
                <a:solidFill>
                  <a:srgbClr val="1B1464"/>
                </a:solidFill>
                <a:latin typeface="Arial" panose="020B0604020202020204" pitchFamily="34" charset="0"/>
              </a:rPr>
              <a:t> – well-established companies, young brands, first time advertisers, long time advertisers, ‘challenger’ brands, new products, brands in emerging categories and everything in between.</a:t>
            </a:r>
          </a:p>
          <a:p>
            <a:pPr lvl="0">
              <a:defRPr/>
            </a:pPr>
            <a:endParaRPr lang="en-US" dirty="0">
              <a:solidFill>
                <a:srgbClr val="1B1464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r>
              <a:rPr lang="en-US" sz="1400" dirty="0">
                <a:solidFill>
                  <a:srgbClr val="1B1464"/>
                </a:solidFill>
                <a:latin typeface="Arial" panose="020B0604020202020204" pitchFamily="34" charset="0"/>
              </a:rPr>
              <a:t>Our second annual analysis with a whole new set of 15 Super Bowl advertisers shows similar results to </a:t>
            </a:r>
            <a:r>
              <a:rPr lang="en-US" sz="1400" dirty="0">
                <a:solidFill>
                  <a:srgbClr val="00BFF2"/>
                </a:solidFill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last year</a:t>
            </a:r>
            <a:r>
              <a:rPr lang="en-US" sz="1400" dirty="0">
                <a:solidFill>
                  <a:srgbClr val="1B1464"/>
                </a:solidFill>
                <a:latin typeface="Arial" panose="020B0604020202020204" pitchFamily="34" charset="0"/>
              </a:rPr>
              <a:t>: brands saw anywhere </a:t>
            </a:r>
            <a:r>
              <a:rPr lang="en-US" sz="1400" b="1" dirty="0">
                <a:solidFill>
                  <a:srgbClr val="1B1464"/>
                </a:solidFill>
                <a:latin typeface="Arial" panose="020B0604020202020204" pitchFamily="34" charset="0"/>
              </a:rPr>
              <a:t>between a 67% – 14x immediate lift in branded search</a:t>
            </a:r>
            <a:r>
              <a:rPr lang="en-US" sz="1400" dirty="0">
                <a:solidFill>
                  <a:srgbClr val="1B1464"/>
                </a:solidFill>
                <a:latin typeface="Arial" panose="020B0604020202020204" pitchFamily="34" charset="0"/>
              </a:rPr>
              <a:t> from curious consumers on Super Bowl night.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1B1464"/>
                </a:solidFill>
                <a:latin typeface="Arial" panose="020B0604020202020204" pitchFamily="34" charset="0"/>
              </a:rPr>
              <a:t>These results highlight the power of truly Premium Video but are not an anomaly. </a:t>
            </a:r>
            <a:br>
              <a:rPr lang="en-US" sz="1400" dirty="0">
                <a:solidFill>
                  <a:srgbClr val="1B1464"/>
                </a:solidFill>
                <a:latin typeface="Arial" panose="020B0604020202020204" pitchFamily="34" charset="0"/>
              </a:rPr>
            </a:br>
            <a:r>
              <a:rPr lang="en-US" sz="1400" dirty="0">
                <a:solidFill>
                  <a:srgbClr val="1B1464"/>
                </a:solidFill>
                <a:latin typeface="Arial" panose="020B0604020202020204" pitchFamily="34" charset="0"/>
              </a:rPr>
              <a:t>As we have shown in other recent analyses – </a:t>
            </a:r>
            <a:r>
              <a:rPr lang="en-US" sz="1400" b="1" dirty="0">
                <a:solidFill>
                  <a:srgbClr val="ED3C8D"/>
                </a:solidFill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Breaking Through</a:t>
            </a:r>
            <a:r>
              <a:rPr lang="en-US" sz="1400" b="1" dirty="0">
                <a:solidFill>
                  <a:srgbClr val="ED3C8D"/>
                </a:solidFill>
                <a:latin typeface="Arial" panose="020B0604020202020204" pitchFamily="34" charset="0"/>
              </a:rPr>
              <a:t>, </a:t>
            </a:r>
            <a:r>
              <a:rPr lang="en-US" sz="1400" b="1" dirty="0">
                <a:solidFill>
                  <a:srgbClr val="ED3C8D"/>
                </a:solidFill>
                <a:latin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Welcome to TV</a:t>
            </a:r>
            <a:r>
              <a:rPr lang="en-US" sz="1400" b="1" dirty="0">
                <a:solidFill>
                  <a:srgbClr val="ED3C8D"/>
                </a:solidFill>
                <a:latin typeface="Arial" panose="020B0604020202020204" pitchFamily="34" charset="0"/>
              </a:rPr>
              <a:t> </a:t>
            </a:r>
            <a:br>
              <a:rPr lang="en-US" sz="1400" b="1" dirty="0">
                <a:solidFill>
                  <a:srgbClr val="ED3C8D"/>
                </a:solidFill>
                <a:latin typeface="Arial" panose="020B0604020202020204" pitchFamily="34" charset="0"/>
              </a:rPr>
            </a:br>
            <a:r>
              <a:rPr lang="en-US" sz="1400" dirty="0">
                <a:solidFill>
                  <a:srgbClr val="1B1464"/>
                </a:solidFill>
                <a:latin typeface="Arial" panose="020B0604020202020204" pitchFamily="34" charset="0"/>
              </a:rPr>
              <a:t>and</a:t>
            </a:r>
            <a:r>
              <a:rPr lang="en-US" sz="1400" b="1" dirty="0">
                <a:solidFill>
                  <a:srgbClr val="ED3C8D"/>
                </a:solidFill>
                <a:latin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ED3C8D"/>
                </a:solidFill>
                <a:latin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Direct Momentum</a:t>
            </a:r>
            <a:r>
              <a:rPr lang="en-US" sz="1400" b="1" dirty="0">
                <a:solidFill>
                  <a:srgbClr val="ED3C8D"/>
                </a:solidFill>
                <a:latin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1B1464"/>
                </a:solidFill>
                <a:latin typeface="Arial" panose="020B0604020202020204" pitchFamily="34" charset="0"/>
              </a:rPr>
              <a:t>– </a:t>
            </a:r>
            <a:r>
              <a:rPr lang="en-US" sz="1400" b="1" dirty="0">
                <a:solidFill>
                  <a:srgbClr val="1B1464"/>
                </a:solidFill>
                <a:latin typeface="Arial" panose="020B0604020202020204" pitchFamily="34" charset="0"/>
              </a:rPr>
              <a:t>multiscreen TV consistently drives consumer action for brands.</a:t>
            </a:r>
            <a:endParaRPr lang="en-US" sz="1400" dirty="0">
              <a:solidFill>
                <a:srgbClr val="1B1464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47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7922A-7542-399F-4BDA-661275CF7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E87B0DA-E778-C6F7-E124-189384FBA422}"/>
              </a:ext>
            </a:extLst>
          </p:cNvPr>
          <p:cNvSpPr/>
          <p:nvPr/>
        </p:nvSpPr>
        <p:spPr>
          <a:xfrm>
            <a:off x="-1876" y="1536193"/>
            <a:ext cx="12193876" cy="5332958"/>
          </a:xfrm>
          <a:prstGeom prst="rect">
            <a:avLst/>
          </a:prstGeom>
          <a:solidFill>
            <a:srgbClr val="1B1464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1B1464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6DBA1E-179D-863F-16BB-1543751E24DA}"/>
              </a:ext>
            </a:extLst>
          </p:cNvPr>
          <p:cNvSpPr/>
          <p:nvPr/>
        </p:nvSpPr>
        <p:spPr>
          <a:xfrm>
            <a:off x="6129566" y="2404326"/>
            <a:ext cx="5922624" cy="3686382"/>
          </a:xfrm>
          <a:prstGeom prst="rect">
            <a:avLst/>
          </a:prstGeom>
          <a:solidFill>
            <a:srgbClr val="E2E8F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5F9FCE-25B3-72B7-8E3B-855ABEE51E79}"/>
              </a:ext>
            </a:extLst>
          </p:cNvPr>
          <p:cNvSpPr/>
          <p:nvPr/>
        </p:nvSpPr>
        <p:spPr>
          <a:xfrm>
            <a:off x="87549" y="378483"/>
            <a:ext cx="1208293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power of truly Premium </a:t>
            </a:r>
            <a:r>
              <a:rPr lang="en-US" sz="2600" b="1" dirty="0">
                <a:solidFill>
                  <a:srgbClr val="1B1464"/>
                </a:solidFill>
                <a:latin typeface="Arial" panose="020B0604020202020204" pitchFamily="34" charset="0"/>
              </a:rPr>
              <a:t>V</a:t>
            </a:r>
            <a:r>
              <a:rPr lang="en-US" sz="2600" b="1">
                <a:solidFill>
                  <a:srgbClr val="1B1464"/>
                </a:solidFill>
                <a:latin typeface="Arial" panose="020B0604020202020204" pitchFamily="34" charset="0"/>
              </a:rPr>
              <a:t>ideo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enables multiscreen TV to drive </a:t>
            </a:r>
            <a:b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mid-funnel results across brands of all types, regardless of messaging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5308A16-9891-9AEF-5A57-D7792A9E1AE5}"/>
              </a:ext>
            </a:extLst>
          </p:cNvPr>
          <p:cNvSpPr txBox="1"/>
          <p:nvPr/>
        </p:nvSpPr>
        <p:spPr>
          <a:xfrm>
            <a:off x="6216795" y="1536192"/>
            <a:ext cx="578099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15 Super Bowl Advertisers Analyzed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Represents a cross-section of categories*, brand strategies, messaging, creative executions and call-to-actions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CE4A90-39DF-1232-AB4D-2C55BCD1F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156" y="2962598"/>
            <a:ext cx="4955234" cy="19266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FEDC538-B9CA-BF37-B5FD-326C3AA9D0F3}"/>
              </a:ext>
            </a:extLst>
          </p:cNvPr>
          <p:cNvSpPr txBox="1"/>
          <p:nvPr/>
        </p:nvSpPr>
        <p:spPr>
          <a:xfrm>
            <a:off x="226052" y="2519399"/>
            <a:ext cx="531624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Premium Video = Multiscreen TV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0D52EF7-F51F-7ACE-25AD-A1CDEC1DDFF7}"/>
              </a:ext>
            </a:extLst>
          </p:cNvPr>
          <p:cNvSpPr txBox="1"/>
          <p:nvPr/>
        </p:nvSpPr>
        <p:spPr>
          <a:xfrm>
            <a:off x="441156" y="2023900"/>
            <a:ext cx="5101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Power of Premium Video</a:t>
            </a: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id="{34A63533-0A16-C1C6-6530-20F44D308B8F}"/>
              </a:ext>
            </a:extLst>
          </p:cNvPr>
          <p:cNvSpPr/>
          <p:nvPr/>
        </p:nvSpPr>
        <p:spPr>
          <a:xfrm>
            <a:off x="5396390" y="2923529"/>
            <a:ext cx="663265" cy="2208179"/>
          </a:xfrm>
          <a:prstGeom prst="rightBrac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1FC9FE-8ADD-996A-BE20-0773584F715A}"/>
              </a:ext>
            </a:extLst>
          </p:cNvPr>
          <p:cNvSpPr txBox="1"/>
          <p:nvPr/>
        </p:nvSpPr>
        <p:spPr>
          <a:xfrm>
            <a:off x="537280" y="5374149"/>
            <a:ext cx="472538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Click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to learn more about the attributes of Premium </a:t>
            </a:r>
            <a:r>
              <a:rPr lang="en-US" sz="1200" b="1" dirty="0">
                <a:solidFill>
                  <a:srgbClr val="1B1464"/>
                </a:solidFill>
                <a:latin typeface="Arial" panose="020B0604020202020204" pitchFamily="34" charset="0"/>
              </a:rPr>
              <a:t>V</a:t>
            </a:r>
            <a:r>
              <a:rPr lang="en-US" sz="1200" b="1">
                <a:solidFill>
                  <a:srgbClr val="1B1464"/>
                </a:solidFill>
                <a:latin typeface="Arial" panose="020B0604020202020204" pitchFamily="34" charset="0"/>
              </a:rPr>
              <a:t>ideo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1479F5-2206-33FA-317C-4AF68A7128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9DBADEF-370A-28AE-75F3-812B6D56095A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250EF5-A904-A3EF-559A-0521E3522ACF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1F64D2-A982-5647-0F09-5D8812CFA1F6}"/>
              </a:ext>
            </a:extLst>
          </p:cNvPr>
          <p:cNvSpPr txBox="1"/>
          <p:nvPr/>
        </p:nvSpPr>
        <p:spPr>
          <a:xfrm>
            <a:off x="6059655" y="6165366"/>
            <a:ext cx="5938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*categories include health &amp; wellness, beer, men’s lifestyle, food, beverages, liquor, consumer packaged goods, AI platforms , wearable tech, automotive and more.</a:t>
            </a:r>
          </a:p>
        </p:txBody>
      </p:sp>
      <p:pic>
        <p:nvPicPr>
          <p:cNvPr id="7" name="Picture 4" descr="Ro Offers Telehealth Including Weight-Loss Medications | Woman's World">
            <a:extLst>
              <a:ext uri="{FF2B5EF4-FFF2-40B4-BE49-F238E27FC236}">
                <a16:creationId xmlns:a16="http://schemas.microsoft.com/office/drawing/2014/main" id="{5945FC61-0042-09AD-DE40-67F2BFD9D2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49" b="23134"/>
          <a:stretch>
            <a:fillRect/>
          </a:stretch>
        </p:blipFill>
        <p:spPr bwMode="auto">
          <a:xfrm>
            <a:off x="6261133" y="2519399"/>
            <a:ext cx="1106531" cy="60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Budweiser Logo, symbol, meaning, history, PNG, brand">
            <a:extLst>
              <a:ext uri="{FF2B5EF4-FFF2-40B4-BE49-F238E27FC236}">
                <a16:creationId xmlns:a16="http://schemas.microsoft.com/office/drawing/2014/main" id="{C990A4D0-D794-A092-F428-41EBC6052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471" y="2478910"/>
            <a:ext cx="1445923" cy="813331"/>
          </a:xfrm>
          <a:prstGeom prst="rect">
            <a:avLst/>
          </a:prstGeom>
          <a:noFill/>
        </p:spPr>
      </p:pic>
      <p:pic>
        <p:nvPicPr>
          <p:cNvPr id="12" name="Picture 4" descr="Salesforce logo in transparent PNG and vectorized SVG formats">
            <a:extLst>
              <a:ext uri="{FF2B5EF4-FFF2-40B4-BE49-F238E27FC236}">
                <a16:creationId xmlns:a16="http://schemas.microsoft.com/office/drawing/2014/main" id="{E7D59BA6-6BA7-C742-5447-1CE81E434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970" y="2519399"/>
            <a:ext cx="1141255" cy="79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DE497CE5-85B2-BC21-4DE5-DF887EB5D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933" y="3407314"/>
            <a:ext cx="1862707" cy="33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9F952DD6-625F-AFC6-615A-D596E9109F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54" b="26009"/>
          <a:stretch>
            <a:fillRect/>
          </a:stretch>
        </p:blipFill>
        <p:spPr bwMode="auto">
          <a:xfrm>
            <a:off x="8557669" y="3458884"/>
            <a:ext cx="1682634" cy="81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Pepsi Logo Transparent HQ PNG Download | FreePNGimg">
            <a:extLst>
              <a:ext uri="{FF2B5EF4-FFF2-40B4-BE49-F238E27FC236}">
                <a16:creationId xmlns:a16="http://schemas.microsoft.com/office/drawing/2014/main" id="{4026727E-DF93-053B-4348-B6B79D878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282" y="4049056"/>
            <a:ext cx="905100" cy="120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2" descr="Svedka Logo, symbol, meaning, history, PNG, brand">
            <a:extLst>
              <a:ext uri="{FF2B5EF4-FFF2-40B4-BE49-F238E27FC236}">
                <a16:creationId xmlns:a16="http://schemas.microsoft.com/office/drawing/2014/main" id="{B41AF1D6-6EFF-B2B3-FA14-191C2EF854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78" b="18030"/>
          <a:stretch>
            <a:fillRect/>
          </a:stretch>
        </p:blipFill>
        <p:spPr bwMode="auto">
          <a:xfrm>
            <a:off x="6318070" y="3952762"/>
            <a:ext cx="1960786" cy="68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Dove Logo PNG Transparent &amp; SVG Vector - Freebie Supply">
            <a:extLst>
              <a:ext uri="{FF2B5EF4-FFF2-40B4-BE49-F238E27FC236}">
                <a16:creationId xmlns:a16="http://schemas.microsoft.com/office/drawing/2014/main" id="{2609E477-CA07-77B3-4C84-F36D5C5B20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63" b="26775"/>
          <a:stretch>
            <a:fillRect/>
          </a:stretch>
        </p:blipFill>
        <p:spPr bwMode="auto">
          <a:xfrm>
            <a:off x="10371061" y="3319713"/>
            <a:ext cx="1550370" cy="72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Base44 logo in PNG and vector formats (SVG, EPS)">
            <a:extLst>
              <a:ext uri="{FF2B5EF4-FFF2-40B4-BE49-F238E27FC236}">
                <a16:creationId xmlns:a16="http://schemas.microsoft.com/office/drawing/2014/main" id="{C6810BAA-5A2B-9F61-D16C-A9BAF9521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824" y="5442114"/>
            <a:ext cx="1916731" cy="47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iTWire - Genspark Uses Twilio to Power Global AI Calling “Call for Me” Agent">
            <a:extLst>
              <a:ext uri="{FF2B5EF4-FFF2-40B4-BE49-F238E27FC236}">
                <a16:creationId xmlns:a16="http://schemas.microsoft.com/office/drawing/2014/main" id="{3C2C981E-E31B-F017-EB93-CDA2593F1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8" b="89547" l="5176" r="89844">
                        <a14:foregroundMark x1="8691" y1="26132" x2="8691" y2="26132"/>
                        <a14:foregroundMark x1="5176" y1="56446" x2="5176" y2="56446"/>
                        <a14:foregroundMark x1="31836" y1="48780" x2="31836" y2="48780"/>
                        <a14:foregroundMark x1="44824" y1="57491" x2="44824" y2="57491"/>
                        <a14:foregroundMark x1="49609" y1="54007" x2="49609" y2="54007"/>
                        <a14:foregroundMark x1="57520" y1="51220" x2="57520" y2="51220"/>
                        <a14:foregroundMark x1="64063" y1="49826" x2="64063" y2="49826"/>
                        <a14:foregroundMark x1="74414" y1="48432" x2="74414" y2="48432"/>
                        <a14:foregroundMark x1="80566" y1="48432" x2="80566" y2="48432"/>
                        <a14:foregroundMark x1="85449" y1="46690" x2="85449" y2="46690"/>
                        <a14:foregroundMark x1="88477" y1="57840" x2="88477" y2="57840"/>
                        <a14:backgroundMark x1="44434" y1="54355" x2="44434" y2="54355"/>
                        <a14:backgroundMark x1="44727" y1="56794" x2="44727" y2="56794"/>
                        <a14:backgroundMark x1="80664" y1="48432" x2="80664" y2="484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776" y="4586121"/>
            <a:ext cx="2223778" cy="62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51E04400-4953-A174-03BB-C032086D0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017" y="5209387"/>
            <a:ext cx="1458576" cy="706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36CC3B68-3FAA-D1E4-C14A-F0392A983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370" y="4413671"/>
            <a:ext cx="984104" cy="92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1A699AF-CC49-B573-FAEB-CBE08BAC442A}"/>
              </a:ext>
            </a:extLst>
          </p:cNvPr>
          <p:cNvGrpSpPr/>
          <p:nvPr/>
        </p:nvGrpSpPr>
        <p:grpSpPr>
          <a:xfrm>
            <a:off x="8457653" y="4296835"/>
            <a:ext cx="1441986" cy="889870"/>
            <a:chOff x="-1205741" y="843949"/>
            <a:chExt cx="1941920" cy="1363631"/>
          </a:xfrm>
        </p:grpSpPr>
        <p:pic>
          <p:nvPicPr>
            <p:cNvPr id="24" name="Picture 6" descr="Oakley Logo Png Transparent - Oakley Logo Png - Free Transparent PNG ...">
              <a:extLst>
                <a:ext uri="{FF2B5EF4-FFF2-40B4-BE49-F238E27FC236}">
                  <a16:creationId xmlns:a16="http://schemas.microsoft.com/office/drawing/2014/main" id="{BC9CC0FF-0010-2F83-4387-4BC6C4E285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34" t="37072" r="17149" b="34208"/>
            <a:stretch>
              <a:fillRect/>
            </a:stretch>
          </p:blipFill>
          <p:spPr bwMode="auto">
            <a:xfrm>
              <a:off x="-1205741" y="843949"/>
              <a:ext cx="1941920" cy="1126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8" descr="Meta Logo PNG With Transparent Background">
              <a:extLst>
                <a:ext uri="{FF2B5EF4-FFF2-40B4-BE49-F238E27FC236}">
                  <a16:creationId xmlns:a16="http://schemas.microsoft.com/office/drawing/2014/main" id="{35D6B017-E419-05F6-E851-DA0029BB44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05741" y="1845827"/>
              <a:ext cx="1794745" cy="361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2" descr="Raisin Bran Logo">
            <a:extLst>
              <a:ext uri="{FF2B5EF4-FFF2-40B4-BE49-F238E27FC236}">
                <a16:creationId xmlns:a16="http://schemas.microsoft.com/office/drawing/2014/main" id="{4AB2AE0E-0524-5469-2AEF-180BAA77F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4109" y="5171993"/>
            <a:ext cx="986630" cy="98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4D690C77-61B9-ED07-C7D6-5175E6A90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643" y="2601569"/>
            <a:ext cx="1223372" cy="62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02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791726B-CDCF-C710-E8A5-78B1F70544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8053"/>
            <a:ext cx="11708793" cy="350107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915C563-7AF0-058D-9884-851415A9F996}"/>
              </a:ext>
            </a:extLst>
          </p:cNvPr>
          <p:cNvSpPr txBox="1">
            <a:spLocks/>
          </p:cNvSpPr>
          <p:nvPr/>
        </p:nvSpPr>
        <p:spPr>
          <a:xfrm>
            <a:off x="503714" y="658897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1C3462-6462-1978-BE4D-83EE65467BE0}"/>
              </a:ext>
            </a:extLst>
          </p:cNvPr>
          <p:cNvSpPr/>
          <p:nvPr/>
        </p:nvSpPr>
        <p:spPr>
          <a:xfrm>
            <a:off x="483207" y="658596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A0AA8D-3331-1819-87A1-CCB4ACBDF969}"/>
              </a:ext>
            </a:extLst>
          </p:cNvPr>
          <p:cNvSpPr/>
          <p:nvPr/>
        </p:nvSpPr>
        <p:spPr>
          <a:xfrm>
            <a:off x="171449" y="283254"/>
            <a:ext cx="10597069" cy="892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1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Download these other VAB resources </a:t>
            </a:r>
            <a:r>
              <a:rPr kumimoji="0" lang="en-US" sz="2601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 see how marketers are leveraging Premium Video / Multiscreen TV to build their brand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6029B9B-4C97-B3F6-82B2-EE1DBA9C21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00BFF2"/>
              </a:clrFrom>
              <a:clrTo>
                <a:srgbClr val="00BF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1472" y="24821"/>
            <a:ext cx="2600528" cy="1514054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6A8682A8-98BB-9C21-7F48-BC154674B06C}"/>
              </a:ext>
            </a:extLst>
          </p:cNvPr>
          <p:cNvSpPr txBox="1"/>
          <p:nvPr/>
        </p:nvSpPr>
        <p:spPr>
          <a:xfrm>
            <a:off x="753925" y="3260029"/>
            <a:ext cx="3396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Performance Starts With Brand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Marketers Are Looking to Balance Short-Term Sales with Long-Term Growth</a:t>
            </a:r>
          </a:p>
        </p:txBody>
      </p:sp>
      <p:pic>
        <p:nvPicPr>
          <p:cNvPr id="18" name="Picture 17">
            <a:hlinkClick r:id="rId5"/>
            <a:extLst>
              <a:ext uri="{FF2B5EF4-FFF2-40B4-BE49-F238E27FC236}">
                <a16:creationId xmlns:a16="http://schemas.microsoft.com/office/drawing/2014/main" id="{DFF885C8-0454-6972-4869-80C74A7CD3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20" y="1344039"/>
            <a:ext cx="3399551" cy="1912247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25" name="Picture 24">
            <a:hlinkClick r:id="rId7"/>
            <a:extLst>
              <a:ext uri="{FF2B5EF4-FFF2-40B4-BE49-F238E27FC236}">
                <a16:creationId xmlns:a16="http://schemas.microsoft.com/office/drawing/2014/main" id="{EAE6FF6B-9652-9D82-A7C6-1502A56433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420" y="3974892"/>
            <a:ext cx="3399551" cy="1912247"/>
          </a:xfrm>
          <a:prstGeom prst="rect">
            <a:avLst/>
          </a:prstGeom>
          <a:ln>
            <a:solidFill>
              <a:srgbClr val="1B1464"/>
            </a:solidFill>
          </a:ln>
        </p:spPr>
      </p:pic>
      <p:sp>
        <p:nvSpPr>
          <p:cNvPr id="26" name="TextBox 25">
            <a:hlinkClick r:id="rId7"/>
            <a:extLst>
              <a:ext uri="{FF2B5EF4-FFF2-40B4-BE49-F238E27FC236}">
                <a16:creationId xmlns:a16="http://schemas.microsoft.com/office/drawing/2014/main" id="{BD79BA72-F185-E62A-37AE-3C87CCC6CCEA}"/>
              </a:ext>
            </a:extLst>
          </p:cNvPr>
          <p:cNvSpPr txBox="1"/>
          <p:nvPr/>
        </p:nvSpPr>
        <p:spPr>
          <a:xfrm>
            <a:off x="908313" y="5899320"/>
            <a:ext cx="3087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Direct Momentum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 Case Studies on How Multiscreen TV Drives Mid-Funnel Outcomes for DTC Brands</a:t>
            </a:r>
          </a:p>
        </p:txBody>
      </p:sp>
      <p:pic>
        <p:nvPicPr>
          <p:cNvPr id="8" name="Picture 7">
            <a:hlinkClick r:id="rId9"/>
            <a:extLst>
              <a:ext uri="{FF2B5EF4-FFF2-40B4-BE49-F238E27FC236}">
                <a16:creationId xmlns:a16="http://schemas.microsoft.com/office/drawing/2014/main" id="{B5CD9CD8-102C-0D13-7B55-60146701F9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9235" y="1344039"/>
            <a:ext cx="3396542" cy="1912248"/>
          </a:xfrm>
          <a:prstGeom prst="rect">
            <a:avLst/>
          </a:prstGeom>
          <a:ln>
            <a:solidFill>
              <a:srgbClr val="1B1464"/>
            </a:solidFill>
          </a:ln>
        </p:spPr>
      </p:pic>
      <p:sp>
        <p:nvSpPr>
          <p:cNvPr id="9" name="TextBox 8">
            <a:hlinkClick r:id="rId9"/>
            <a:extLst>
              <a:ext uri="{FF2B5EF4-FFF2-40B4-BE49-F238E27FC236}">
                <a16:creationId xmlns:a16="http://schemas.microsoft.com/office/drawing/2014/main" id="{A5BFC1F0-FC7C-4EAA-C804-2E01993C8542}"/>
              </a:ext>
            </a:extLst>
          </p:cNvPr>
          <p:cNvSpPr txBox="1"/>
          <p:nvPr/>
        </p:nvSpPr>
        <p:spPr>
          <a:xfrm>
            <a:off x="4399236" y="3260029"/>
            <a:ext cx="3396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Power of Premium Video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it Means for Multiscreen TV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Why it Matter to Marketers</a:t>
            </a:r>
          </a:p>
        </p:txBody>
      </p:sp>
      <p:pic>
        <p:nvPicPr>
          <p:cNvPr id="27" name="Picture 26">
            <a:hlinkClick r:id="rId11"/>
            <a:extLst>
              <a:ext uri="{FF2B5EF4-FFF2-40B4-BE49-F238E27FC236}">
                <a16:creationId xmlns:a16="http://schemas.microsoft.com/office/drawing/2014/main" id="{B25ABC88-7EC9-3F0C-DF9B-78C3815314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99358" y="3974892"/>
            <a:ext cx="3396297" cy="1910417"/>
          </a:xfrm>
          <a:prstGeom prst="rect">
            <a:avLst/>
          </a:prstGeom>
          <a:ln>
            <a:solidFill>
              <a:srgbClr val="1B1464"/>
            </a:solidFill>
          </a:ln>
        </p:spPr>
      </p:pic>
      <p:sp>
        <p:nvSpPr>
          <p:cNvPr id="28" name="TextBox 27">
            <a:hlinkClick r:id="rId11"/>
            <a:extLst>
              <a:ext uri="{FF2B5EF4-FFF2-40B4-BE49-F238E27FC236}">
                <a16:creationId xmlns:a16="http://schemas.microsoft.com/office/drawing/2014/main" id="{CBE78EC2-E596-5BE5-D35D-783025CDDABA}"/>
              </a:ext>
            </a:extLst>
          </p:cNvPr>
          <p:cNvSpPr txBox="1"/>
          <p:nvPr/>
        </p:nvSpPr>
        <p:spPr>
          <a:xfrm>
            <a:off x="4553624" y="5899320"/>
            <a:ext cx="3087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Commanding Presence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Ad Continuity in Multiscreen TV Drives Incremental Growth for Brands</a:t>
            </a:r>
          </a:p>
        </p:txBody>
      </p:sp>
      <p:pic>
        <p:nvPicPr>
          <p:cNvPr id="21" name="Picture 20">
            <a:hlinkClick r:id="rId13"/>
            <a:extLst>
              <a:ext uri="{FF2B5EF4-FFF2-40B4-BE49-F238E27FC236}">
                <a16:creationId xmlns:a16="http://schemas.microsoft.com/office/drawing/2014/main" id="{89C4A389-F34A-9837-D2E9-14204487201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43040" y="1344039"/>
            <a:ext cx="3396541" cy="1910554"/>
          </a:xfrm>
          <a:prstGeom prst="rect">
            <a:avLst/>
          </a:prstGeom>
          <a:ln>
            <a:solidFill>
              <a:srgbClr val="1B1464"/>
            </a:solidFill>
          </a:ln>
        </p:spPr>
      </p:pic>
      <p:sp>
        <p:nvSpPr>
          <p:cNvPr id="24" name="TextBox 23">
            <a:hlinkClick r:id="rId13"/>
            <a:extLst>
              <a:ext uri="{FF2B5EF4-FFF2-40B4-BE49-F238E27FC236}">
                <a16:creationId xmlns:a16="http://schemas.microsoft.com/office/drawing/2014/main" id="{6A07FB6C-8382-4580-139B-E4259CABA7AD}"/>
              </a:ext>
            </a:extLst>
          </p:cNvPr>
          <p:cNvSpPr txBox="1"/>
          <p:nvPr/>
        </p:nvSpPr>
        <p:spPr>
          <a:xfrm>
            <a:off x="8043040" y="3260029"/>
            <a:ext cx="3396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Welcome to TV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Meet the New Advertisers Who Are Creating Consumer Curiosity and Brand Consideration</a:t>
            </a:r>
          </a:p>
        </p:txBody>
      </p:sp>
      <p:pic>
        <p:nvPicPr>
          <p:cNvPr id="29" name="Picture 28">
            <a:hlinkClick r:id="rId15"/>
            <a:extLst>
              <a:ext uri="{FF2B5EF4-FFF2-40B4-BE49-F238E27FC236}">
                <a16:creationId xmlns:a16="http://schemas.microsoft.com/office/drawing/2014/main" id="{49CD76DD-6F83-1289-C89A-9E57B288624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3162" y="3974892"/>
            <a:ext cx="3396297" cy="1910417"/>
          </a:xfrm>
          <a:prstGeom prst="rect">
            <a:avLst/>
          </a:prstGeom>
          <a:ln>
            <a:solidFill>
              <a:srgbClr val="1B1464"/>
            </a:solidFill>
          </a:ln>
        </p:spPr>
      </p:pic>
      <p:sp>
        <p:nvSpPr>
          <p:cNvPr id="30" name="TextBox 29">
            <a:hlinkClick r:id="rId15"/>
            <a:extLst>
              <a:ext uri="{FF2B5EF4-FFF2-40B4-BE49-F238E27FC236}">
                <a16:creationId xmlns:a16="http://schemas.microsoft.com/office/drawing/2014/main" id="{25091585-3117-CAA3-DE5B-4805749AB675}"/>
              </a:ext>
            </a:extLst>
          </p:cNvPr>
          <p:cNvSpPr txBox="1"/>
          <p:nvPr/>
        </p:nvSpPr>
        <p:spPr>
          <a:xfrm>
            <a:off x="8197428" y="5899320"/>
            <a:ext cx="3087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What’s the Spread?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Examining Key Stats on Audience Growth From</a:t>
            </a:r>
            <a:b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2025 NFL Season</a:t>
            </a:r>
          </a:p>
        </p:txBody>
      </p:sp>
    </p:spTree>
    <p:extLst>
      <p:ext uri="{BB962C8B-B14F-4D97-AF65-F5344CB8AC3E}">
        <p14:creationId xmlns:p14="http://schemas.microsoft.com/office/powerpoint/2010/main" val="42195217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D6428-DB2F-2721-829C-5F703778B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908E5B1-302E-4836-187D-4044EDA17DA5}"/>
              </a:ext>
            </a:extLst>
          </p:cNvPr>
          <p:cNvSpPr/>
          <p:nvPr/>
        </p:nvSpPr>
        <p:spPr>
          <a:xfrm>
            <a:off x="449869" y="221925"/>
            <a:ext cx="9576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About VAB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1AD407-8C50-FCB3-0868-4B42FC26C841}"/>
              </a:ext>
            </a:extLst>
          </p:cNvPr>
          <p:cNvSpPr txBox="1"/>
          <p:nvPr/>
        </p:nvSpPr>
        <p:spPr>
          <a:xfrm>
            <a:off x="449869" y="1259934"/>
            <a:ext cx="87144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VAB plays a dual role in the video advertising industry. We are leading the change to bring about a more innovative and transparent marketplace. We also provide the insights and thought leadership that enables marketers to develop business-driving marketing strategies.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Drawing on our marketing expertise, we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simplify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complexities in our industry and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discover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new insights that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transform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way marketers look at their media strategy.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0E59AC-15A6-582E-897C-079DABD3DD6B}"/>
              </a:ext>
            </a:extLst>
          </p:cNvPr>
          <p:cNvSpPr txBox="1"/>
          <p:nvPr/>
        </p:nvSpPr>
        <p:spPr>
          <a:xfrm>
            <a:off x="2136968" y="4285640"/>
            <a:ext cx="95077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are committed to your business growth and proud to offer VAB members, brand marketers and agencies </a:t>
            </a: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complimentary access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our continuously-growing Insights library.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Get immediate access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theVAB.com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644A0A-11BC-768C-E091-89E31F029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689" y="4177157"/>
            <a:ext cx="934320" cy="9343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CD3448E-FCC5-D1E6-5191-EEE5461123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00BFF2"/>
              </a:clrFrom>
              <a:clrTo>
                <a:srgbClr val="00BF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3475" y="24820"/>
            <a:ext cx="5058525" cy="2945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F1B29F-CF58-6940-3571-42F612CDE0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EA71FE1-6989-64CF-3B0A-C2C0A521E1BC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4E2D92-50EB-E0F3-9AE4-57FED12EE351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232947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hlinkClick r:id="rId3" action="ppaction://hlinksldjump"/>
            <a:extLst>
              <a:ext uri="{FF2B5EF4-FFF2-40B4-BE49-F238E27FC236}">
                <a16:creationId xmlns:a16="http://schemas.microsoft.com/office/drawing/2014/main" id="{4A9E0EDF-0AC5-5650-D07C-00C0AE4D574E}"/>
              </a:ext>
            </a:extLst>
          </p:cNvPr>
          <p:cNvSpPr/>
          <p:nvPr/>
        </p:nvSpPr>
        <p:spPr>
          <a:xfrm>
            <a:off x="9842254" y="3132193"/>
            <a:ext cx="2180961" cy="1209244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DF2D2A-2437-F5C0-75B0-E4F0310533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282D844-C6AB-D128-4916-833EA0FFF971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A579B2-A425-7EB5-7774-6C9E25EEE5C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5446" y="0"/>
            <a:ext cx="2386554" cy="1389686"/>
          </a:xfrm>
          <a:prstGeom prst="rect">
            <a:avLst/>
          </a:prstGeom>
        </p:spPr>
      </p:pic>
      <p:sp>
        <p:nvSpPr>
          <p:cNvPr id="59" name="Rectangle 58">
            <a:hlinkClick r:id="rId6" action="ppaction://hlinksldjump"/>
            <a:extLst>
              <a:ext uri="{FF2B5EF4-FFF2-40B4-BE49-F238E27FC236}">
                <a16:creationId xmlns:a16="http://schemas.microsoft.com/office/drawing/2014/main" id="{C422F019-C629-335A-72BC-5104AE1B4395}"/>
              </a:ext>
            </a:extLst>
          </p:cNvPr>
          <p:cNvSpPr/>
          <p:nvPr/>
        </p:nvSpPr>
        <p:spPr>
          <a:xfrm>
            <a:off x="9850989" y="4686115"/>
            <a:ext cx="2180961" cy="1209244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1C4ECE9F-8CE8-869C-4389-4ED2D9F5C548}"/>
              </a:ext>
            </a:extLst>
          </p:cNvPr>
          <p:cNvSpPr/>
          <p:nvPr/>
        </p:nvSpPr>
        <p:spPr>
          <a:xfrm>
            <a:off x="9786741" y="5103646"/>
            <a:ext cx="23247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Streaming Only + Regional Market Overlay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8C89E66-DD60-3A67-75EC-BD5DADB62A65}"/>
              </a:ext>
            </a:extLst>
          </p:cNvPr>
          <p:cNvSpPr txBox="1"/>
          <p:nvPr/>
        </p:nvSpPr>
        <p:spPr>
          <a:xfrm>
            <a:off x="9857872" y="4687009"/>
            <a:ext cx="470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84A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15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CA383D60-0548-BB5F-1EC9-9C6DAF3E1545}"/>
              </a:ext>
            </a:extLst>
          </p:cNvPr>
          <p:cNvCxnSpPr>
            <a:cxnSpLocks/>
          </p:cNvCxnSpPr>
          <p:nvPr/>
        </p:nvCxnSpPr>
        <p:spPr>
          <a:xfrm>
            <a:off x="9940668" y="5020284"/>
            <a:ext cx="305314" cy="0"/>
          </a:xfrm>
          <a:prstGeom prst="line">
            <a:avLst/>
          </a:prstGeom>
          <a:ln w="2286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hlinkClick r:id="rId7" action="ppaction://hlinksldjump"/>
            <a:extLst>
              <a:ext uri="{FF2B5EF4-FFF2-40B4-BE49-F238E27FC236}">
                <a16:creationId xmlns:a16="http://schemas.microsoft.com/office/drawing/2014/main" id="{24ECA605-F511-0D83-9C9D-A3113B707A76}"/>
              </a:ext>
            </a:extLst>
          </p:cNvPr>
          <p:cNvSpPr/>
          <p:nvPr/>
        </p:nvSpPr>
        <p:spPr>
          <a:xfrm>
            <a:off x="357677" y="1587106"/>
            <a:ext cx="2180961" cy="1209244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FD5AE6D-D28F-7F40-6162-FCCE36E637FB}"/>
              </a:ext>
            </a:extLst>
          </p:cNvPr>
          <p:cNvSpPr/>
          <p:nvPr/>
        </p:nvSpPr>
        <p:spPr>
          <a:xfrm>
            <a:off x="357675" y="2004637"/>
            <a:ext cx="213985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‘First Time’ 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Super Bowl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TV Advertisers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7AAC670-E95A-34CA-7549-0CF6260B602E}"/>
              </a:ext>
            </a:extLst>
          </p:cNvPr>
          <p:cNvSpPr txBox="1"/>
          <p:nvPr/>
        </p:nvSpPr>
        <p:spPr>
          <a:xfrm>
            <a:off x="431106" y="1637847"/>
            <a:ext cx="316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84A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FBFD328-74B5-DA41-672F-992D42A79528}"/>
              </a:ext>
            </a:extLst>
          </p:cNvPr>
          <p:cNvCxnSpPr>
            <a:cxnSpLocks/>
          </p:cNvCxnSpPr>
          <p:nvPr/>
        </p:nvCxnSpPr>
        <p:spPr>
          <a:xfrm>
            <a:off x="436906" y="1970740"/>
            <a:ext cx="305314" cy="0"/>
          </a:xfrm>
          <a:prstGeom prst="line">
            <a:avLst/>
          </a:prstGeom>
          <a:ln w="2286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hlinkClick r:id="rId8" action="ppaction://hlinksldjump"/>
            <a:extLst>
              <a:ext uri="{FF2B5EF4-FFF2-40B4-BE49-F238E27FC236}">
                <a16:creationId xmlns:a16="http://schemas.microsoft.com/office/drawing/2014/main" id="{128C53B6-9D57-A000-BD09-14ED327B12B0}"/>
              </a:ext>
            </a:extLst>
          </p:cNvPr>
          <p:cNvSpPr/>
          <p:nvPr/>
        </p:nvSpPr>
        <p:spPr>
          <a:xfrm>
            <a:off x="2740002" y="1587106"/>
            <a:ext cx="2180961" cy="1209244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EFEE1D5-762C-093F-93A9-E0291CAF184F}"/>
              </a:ext>
            </a:extLst>
          </p:cNvPr>
          <p:cNvSpPr txBox="1"/>
          <p:nvPr/>
        </p:nvSpPr>
        <p:spPr>
          <a:xfrm>
            <a:off x="2793554" y="1637847"/>
            <a:ext cx="316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84A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5414091-5F8B-25FA-0822-B8C10B981E7C}"/>
              </a:ext>
            </a:extLst>
          </p:cNvPr>
          <p:cNvCxnSpPr>
            <a:cxnSpLocks/>
          </p:cNvCxnSpPr>
          <p:nvPr/>
        </p:nvCxnSpPr>
        <p:spPr>
          <a:xfrm>
            <a:off x="2799354" y="1970740"/>
            <a:ext cx="305314" cy="0"/>
          </a:xfrm>
          <a:prstGeom prst="line">
            <a:avLst/>
          </a:prstGeom>
          <a:ln w="2286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hlinkClick r:id="rId9" action="ppaction://hlinksldjump"/>
            <a:extLst>
              <a:ext uri="{FF2B5EF4-FFF2-40B4-BE49-F238E27FC236}">
                <a16:creationId xmlns:a16="http://schemas.microsoft.com/office/drawing/2014/main" id="{3CCC17B6-CE82-D35D-6EB7-C14C7DCC2783}"/>
              </a:ext>
            </a:extLst>
          </p:cNvPr>
          <p:cNvSpPr/>
          <p:nvPr/>
        </p:nvSpPr>
        <p:spPr>
          <a:xfrm>
            <a:off x="5122327" y="1587106"/>
            <a:ext cx="2180961" cy="1209244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FEAB4BB-A100-A4EE-FDA3-49EDDAAE3953}"/>
              </a:ext>
            </a:extLst>
          </p:cNvPr>
          <p:cNvSpPr/>
          <p:nvPr/>
        </p:nvSpPr>
        <p:spPr>
          <a:xfrm>
            <a:off x="2731236" y="2004637"/>
            <a:ext cx="218096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‘Consistent’ 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Super Bowl 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TV Advertisers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2F83AB4-4004-03DB-644A-223221A503B6}"/>
              </a:ext>
            </a:extLst>
          </p:cNvPr>
          <p:cNvSpPr txBox="1"/>
          <p:nvPr/>
        </p:nvSpPr>
        <p:spPr>
          <a:xfrm>
            <a:off x="5179402" y="1637847"/>
            <a:ext cx="316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84A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15E75FC-5612-B126-1BF9-901156710317}"/>
              </a:ext>
            </a:extLst>
          </p:cNvPr>
          <p:cNvCxnSpPr>
            <a:cxnSpLocks/>
          </p:cNvCxnSpPr>
          <p:nvPr/>
        </p:nvCxnSpPr>
        <p:spPr>
          <a:xfrm>
            <a:off x="5185202" y="1970740"/>
            <a:ext cx="305314" cy="0"/>
          </a:xfrm>
          <a:prstGeom prst="line">
            <a:avLst/>
          </a:prstGeom>
          <a:ln w="2286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hlinkClick r:id="rId10" action="ppaction://hlinksldjump"/>
            <a:extLst>
              <a:ext uri="{FF2B5EF4-FFF2-40B4-BE49-F238E27FC236}">
                <a16:creationId xmlns:a16="http://schemas.microsoft.com/office/drawing/2014/main" id="{146CD795-08A4-F2C9-8FAB-D5E98E04D6EC}"/>
              </a:ext>
            </a:extLst>
          </p:cNvPr>
          <p:cNvSpPr/>
          <p:nvPr/>
        </p:nvSpPr>
        <p:spPr>
          <a:xfrm>
            <a:off x="7504651" y="1587106"/>
            <a:ext cx="2180961" cy="1209244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2DBEB90-DCBC-AA70-1BC1-69246CD7EDB3}"/>
              </a:ext>
            </a:extLst>
          </p:cNvPr>
          <p:cNvSpPr/>
          <p:nvPr/>
        </p:nvSpPr>
        <p:spPr>
          <a:xfrm>
            <a:off x="7504651" y="2004637"/>
            <a:ext cx="21809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‘Young’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Life Stage 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Brands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643396E-74F2-95B8-753F-E70DD444E17E}"/>
              </a:ext>
            </a:extLst>
          </p:cNvPr>
          <p:cNvSpPr txBox="1"/>
          <p:nvPr/>
        </p:nvSpPr>
        <p:spPr>
          <a:xfrm>
            <a:off x="7574811" y="1637847"/>
            <a:ext cx="316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84A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9A0463B-46C8-0F13-F5DA-C3E527B5A242}"/>
              </a:ext>
            </a:extLst>
          </p:cNvPr>
          <p:cNvCxnSpPr>
            <a:cxnSpLocks/>
          </p:cNvCxnSpPr>
          <p:nvPr/>
        </p:nvCxnSpPr>
        <p:spPr>
          <a:xfrm>
            <a:off x="7580611" y="1970740"/>
            <a:ext cx="305314" cy="0"/>
          </a:xfrm>
          <a:prstGeom prst="line">
            <a:avLst/>
          </a:prstGeom>
          <a:ln w="2286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1" name="Rectangle 100">
            <a:hlinkClick r:id="rId11" action="ppaction://hlinksldjump"/>
            <a:extLst>
              <a:ext uri="{FF2B5EF4-FFF2-40B4-BE49-F238E27FC236}">
                <a16:creationId xmlns:a16="http://schemas.microsoft.com/office/drawing/2014/main" id="{84B4272F-7252-6B52-0D59-71397998C3FB}"/>
              </a:ext>
            </a:extLst>
          </p:cNvPr>
          <p:cNvSpPr/>
          <p:nvPr/>
        </p:nvSpPr>
        <p:spPr>
          <a:xfrm>
            <a:off x="9842254" y="1587106"/>
            <a:ext cx="2180961" cy="1209244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B9B3B27A-580F-C43A-93E7-6E3964BB87F0}"/>
              </a:ext>
            </a:extLst>
          </p:cNvPr>
          <p:cNvSpPr/>
          <p:nvPr/>
        </p:nvSpPr>
        <p:spPr>
          <a:xfrm>
            <a:off x="9842254" y="1994938"/>
            <a:ext cx="218096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‘Well Established’</a:t>
            </a:r>
          </a:p>
          <a:p>
            <a:pPr marL="0" marR="0" lvl="0" indent="0" algn="ctr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Life Stage</a:t>
            </a:r>
          </a:p>
          <a:p>
            <a:pPr marL="0" marR="0" lvl="0" indent="0" algn="ctr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Brands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EEE95CBB-4D70-A6E8-D682-4FB5CC5A880F}"/>
              </a:ext>
            </a:extLst>
          </p:cNvPr>
          <p:cNvSpPr txBox="1"/>
          <p:nvPr/>
        </p:nvSpPr>
        <p:spPr>
          <a:xfrm>
            <a:off x="9926133" y="1637847"/>
            <a:ext cx="316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84A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8100114D-9EE9-A114-0D61-E8B945B3078E}"/>
              </a:ext>
            </a:extLst>
          </p:cNvPr>
          <p:cNvCxnSpPr>
            <a:cxnSpLocks/>
          </p:cNvCxnSpPr>
          <p:nvPr/>
        </p:nvCxnSpPr>
        <p:spPr>
          <a:xfrm>
            <a:off x="9931933" y="1970740"/>
            <a:ext cx="305314" cy="0"/>
          </a:xfrm>
          <a:prstGeom prst="line">
            <a:avLst/>
          </a:prstGeom>
          <a:ln w="2286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7" name="Rectangle 96">
            <a:hlinkClick r:id="rId12" action="ppaction://hlinksldjump"/>
            <a:extLst>
              <a:ext uri="{FF2B5EF4-FFF2-40B4-BE49-F238E27FC236}">
                <a16:creationId xmlns:a16="http://schemas.microsoft.com/office/drawing/2014/main" id="{AE4096DB-2156-CECA-54B3-21983ADA54F3}"/>
              </a:ext>
            </a:extLst>
          </p:cNvPr>
          <p:cNvSpPr/>
          <p:nvPr/>
        </p:nvSpPr>
        <p:spPr>
          <a:xfrm>
            <a:off x="360782" y="3132193"/>
            <a:ext cx="2180961" cy="1209244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4E17F3F3-B82B-1782-5E3A-DB38E4AD3A29}"/>
              </a:ext>
            </a:extLst>
          </p:cNvPr>
          <p:cNvSpPr/>
          <p:nvPr/>
        </p:nvSpPr>
        <p:spPr>
          <a:xfrm>
            <a:off x="360780" y="3540025"/>
            <a:ext cx="2175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Product Line</a:t>
            </a:r>
          </a:p>
          <a:p>
            <a:pPr marL="0" marR="0" lvl="0" indent="0" algn="ctr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Extensions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96725A6-2686-04B9-96CD-1F39667587C9}"/>
              </a:ext>
            </a:extLst>
          </p:cNvPr>
          <p:cNvSpPr txBox="1"/>
          <p:nvPr/>
        </p:nvSpPr>
        <p:spPr>
          <a:xfrm>
            <a:off x="434211" y="3145079"/>
            <a:ext cx="316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84A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1BD3B469-0B63-5C47-EB84-10470F4D6DAF}"/>
              </a:ext>
            </a:extLst>
          </p:cNvPr>
          <p:cNvCxnSpPr>
            <a:cxnSpLocks/>
          </p:cNvCxnSpPr>
          <p:nvPr/>
        </p:nvCxnSpPr>
        <p:spPr>
          <a:xfrm>
            <a:off x="440011" y="3485547"/>
            <a:ext cx="305314" cy="0"/>
          </a:xfrm>
          <a:prstGeom prst="line">
            <a:avLst/>
          </a:prstGeom>
          <a:ln w="2286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3" name="Rectangle 92">
            <a:hlinkClick r:id="rId13" action="ppaction://hlinksldjump"/>
            <a:extLst>
              <a:ext uri="{FF2B5EF4-FFF2-40B4-BE49-F238E27FC236}">
                <a16:creationId xmlns:a16="http://schemas.microsoft.com/office/drawing/2014/main" id="{6A7B171F-DF69-595F-B100-11FDE8CDD736}"/>
              </a:ext>
            </a:extLst>
          </p:cNvPr>
          <p:cNvSpPr/>
          <p:nvPr/>
        </p:nvSpPr>
        <p:spPr>
          <a:xfrm>
            <a:off x="5142963" y="3132193"/>
            <a:ext cx="2180961" cy="1209244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334F19CF-04D8-B644-A0AE-94C4C8C16EF5}"/>
              </a:ext>
            </a:extLst>
          </p:cNvPr>
          <p:cNvSpPr/>
          <p:nvPr/>
        </p:nvSpPr>
        <p:spPr>
          <a:xfrm>
            <a:off x="5134197" y="3540025"/>
            <a:ext cx="21897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‘Emerging’ Category Brands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09561FD-6ED9-B9E1-7C46-46BBD804207F}"/>
              </a:ext>
            </a:extLst>
          </p:cNvPr>
          <p:cNvSpPr txBox="1"/>
          <p:nvPr/>
        </p:nvSpPr>
        <p:spPr>
          <a:xfrm>
            <a:off x="5196515" y="3145079"/>
            <a:ext cx="316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84A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3EBDC5CB-517D-E3DB-016F-A2DE35797B54}"/>
              </a:ext>
            </a:extLst>
          </p:cNvPr>
          <p:cNvCxnSpPr>
            <a:cxnSpLocks/>
          </p:cNvCxnSpPr>
          <p:nvPr/>
        </p:nvCxnSpPr>
        <p:spPr>
          <a:xfrm>
            <a:off x="5202315" y="3485547"/>
            <a:ext cx="305314" cy="0"/>
          </a:xfrm>
          <a:prstGeom prst="line">
            <a:avLst/>
          </a:prstGeom>
          <a:ln w="2286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9" name="Rectangle 88">
            <a:hlinkClick r:id="rId14" action="ppaction://hlinksldjump"/>
            <a:extLst>
              <a:ext uri="{FF2B5EF4-FFF2-40B4-BE49-F238E27FC236}">
                <a16:creationId xmlns:a16="http://schemas.microsoft.com/office/drawing/2014/main" id="{3D141D61-A465-7BE4-34CB-2487F5DE8FC5}"/>
              </a:ext>
            </a:extLst>
          </p:cNvPr>
          <p:cNvSpPr/>
          <p:nvPr/>
        </p:nvSpPr>
        <p:spPr>
          <a:xfrm>
            <a:off x="7504650" y="3132193"/>
            <a:ext cx="2180961" cy="1209244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2617B36C-39D8-BF54-35A2-42272BBB0471}"/>
              </a:ext>
            </a:extLst>
          </p:cNvPr>
          <p:cNvSpPr/>
          <p:nvPr/>
        </p:nvSpPr>
        <p:spPr>
          <a:xfrm>
            <a:off x="9839148" y="3540025"/>
            <a:ext cx="2180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‘Business-to-Business’ Companies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70512108-50E7-8337-418A-2382212C6583}"/>
              </a:ext>
            </a:extLst>
          </p:cNvPr>
          <p:cNvCxnSpPr>
            <a:cxnSpLocks/>
          </p:cNvCxnSpPr>
          <p:nvPr/>
        </p:nvCxnSpPr>
        <p:spPr>
          <a:xfrm>
            <a:off x="7567525" y="3485547"/>
            <a:ext cx="305314" cy="0"/>
          </a:xfrm>
          <a:prstGeom prst="line">
            <a:avLst/>
          </a:prstGeom>
          <a:ln w="2286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0" name="Rectangle 79">
            <a:extLst>
              <a:ext uri="{FF2B5EF4-FFF2-40B4-BE49-F238E27FC236}">
                <a16:creationId xmlns:a16="http://schemas.microsoft.com/office/drawing/2014/main" id="{92A24C3F-4F0A-8EE8-A24C-43D534ED8B96}"/>
              </a:ext>
            </a:extLst>
          </p:cNvPr>
          <p:cNvSpPr/>
          <p:nvPr/>
        </p:nvSpPr>
        <p:spPr>
          <a:xfrm>
            <a:off x="7501543" y="3540025"/>
            <a:ext cx="21809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Women-Targeted Products &amp; Services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6FB72F6-F986-FD0B-01FE-B6E9C3DD8A29}"/>
              </a:ext>
            </a:extLst>
          </p:cNvPr>
          <p:cNvSpPr txBox="1"/>
          <p:nvPr/>
        </p:nvSpPr>
        <p:spPr>
          <a:xfrm>
            <a:off x="9789740" y="3145079"/>
            <a:ext cx="562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84A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E010E727-22F2-F4C8-46A8-A79C01E69A24}"/>
              </a:ext>
            </a:extLst>
          </p:cNvPr>
          <p:cNvCxnSpPr>
            <a:cxnSpLocks/>
          </p:cNvCxnSpPr>
          <p:nvPr/>
        </p:nvCxnSpPr>
        <p:spPr>
          <a:xfrm>
            <a:off x="9918214" y="3485547"/>
            <a:ext cx="305314" cy="0"/>
          </a:xfrm>
          <a:prstGeom prst="line">
            <a:avLst/>
          </a:prstGeom>
          <a:ln w="2286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7" name="Rectangle 126">
            <a:hlinkClick r:id="rId15" action="ppaction://hlinksldjump"/>
            <a:extLst>
              <a:ext uri="{FF2B5EF4-FFF2-40B4-BE49-F238E27FC236}">
                <a16:creationId xmlns:a16="http://schemas.microsoft.com/office/drawing/2014/main" id="{893B1C0F-97E2-967F-9411-879C8700D157}"/>
              </a:ext>
            </a:extLst>
          </p:cNvPr>
          <p:cNvSpPr/>
          <p:nvPr/>
        </p:nvSpPr>
        <p:spPr>
          <a:xfrm>
            <a:off x="2754409" y="3138030"/>
            <a:ext cx="2180961" cy="1209244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216C6A22-43A7-5DAC-7086-D76BA08A115F}"/>
              </a:ext>
            </a:extLst>
          </p:cNvPr>
          <p:cNvSpPr/>
          <p:nvPr/>
        </p:nvSpPr>
        <p:spPr>
          <a:xfrm>
            <a:off x="2763175" y="3547218"/>
            <a:ext cx="21809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Challenger</a:t>
            </a:r>
          </a:p>
          <a:p>
            <a:pPr marL="0" marR="0" lvl="0" indent="0" algn="ctr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Brands</a:t>
            </a:r>
          </a:p>
        </p:txBody>
      </p:sp>
      <p:sp>
        <p:nvSpPr>
          <p:cNvPr id="123" name="Rectangle 122">
            <a:hlinkClick r:id="rId16" action="ppaction://hlinksldjump"/>
            <a:extLst>
              <a:ext uri="{FF2B5EF4-FFF2-40B4-BE49-F238E27FC236}">
                <a16:creationId xmlns:a16="http://schemas.microsoft.com/office/drawing/2014/main" id="{572451FE-D258-D86B-E8CE-9FA356F2CBE0}"/>
              </a:ext>
            </a:extLst>
          </p:cNvPr>
          <p:cNvSpPr/>
          <p:nvPr/>
        </p:nvSpPr>
        <p:spPr>
          <a:xfrm>
            <a:off x="382421" y="4687009"/>
            <a:ext cx="2180961" cy="1209244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3524FE36-DC96-083B-EBFA-37EC4110A588}"/>
              </a:ext>
            </a:extLst>
          </p:cNvPr>
          <p:cNvSpPr/>
          <p:nvPr/>
        </p:nvSpPr>
        <p:spPr>
          <a:xfrm>
            <a:off x="391186" y="5096197"/>
            <a:ext cx="21670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Brand Refreshes or Repositioning</a:t>
            </a:r>
          </a:p>
        </p:txBody>
      </p:sp>
      <p:sp>
        <p:nvSpPr>
          <p:cNvPr id="119" name="Rectangle 118">
            <a:hlinkClick r:id="rId17" action="ppaction://hlinksldjump"/>
            <a:extLst>
              <a:ext uri="{FF2B5EF4-FFF2-40B4-BE49-F238E27FC236}">
                <a16:creationId xmlns:a16="http://schemas.microsoft.com/office/drawing/2014/main" id="{32FC2B05-799F-E56C-4AE8-E7046916D0AC}"/>
              </a:ext>
            </a:extLst>
          </p:cNvPr>
          <p:cNvSpPr/>
          <p:nvPr/>
        </p:nvSpPr>
        <p:spPr>
          <a:xfrm>
            <a:off x="2764746" y="4687009"/>
            <a:ext cx="2180961" cy="1209244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A4610288-AAD5-6222-A7ED-E6DAA1683AAD}"/>
              </a:ext>
            </a:extLst>
          </p:cNvPr>
          <p:cNvSpPr/>
          <p:nvPr/>
        </p:nvSpPr>
        <p:spPr>
          <a:xfrm>
            <a:off x="2731876" y="5096197"/>
            <a:ext cx="21731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Global Brand Introduction to the U.S.</a:t>
            </a:r>
          </a:p>
        </p:txBody>
      </p:sp>
      <p:sp>
        <p:nvSpPr>
          <p:cNvPr id="115" name="Rectangle 114">
            <a:hlinkClick r:id="rId18" action="ppaction://hlinksldjump"/>
            <a:extLst>
              <a:ext uri="{FF2B5EF4-FFF2-40B4-BE49-F238E27FC236}">
                <a16:creationId xmlns:a16="http://schemas.microsoft.com/office/drawing/2014/main" id="{AB25692D-860D-8D38-09E1-2341EA60FFE8}"/>
              </a:ext>
            </a:extLst>
          </p:cNvPr>
          <p:cNvSpPr/>
          <p:nvPr/>
        </p:nvSpPr>
        <p:spPr>
          <a:xfrm>
            <a:off x="5147071" y="4687009"/>
            <a:ext cx="2180961" cy="1209244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54D9271E-D016-DBC8-0916-EE286D1BEB90}"/>
              </a:ext>
            </a:extLst>
          </p:cNvPr>
          <p:cNvSpPr/>
          <p:nvPr/>
        </p:nvSpPr>
        <p:spPr>
          <a:xfrm>
            <a:off x="5143964" y="5096197"/>
            <a:ext cx="21928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Brand 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Partnerships</a:t>
            </a:r>
          </a:p>
        </p:txBody>
      </p:sp>
      <p:sp>
        <p:nvSpPr>
          <p:cNvPr id="111" name="Rectangle 110">
            <a:hlinkClick r:id="rId19" action="ppaction://hlinksldjump"/>
            <a:extLst>
              <a:ext uri="{FF2B5EF4-FFF2-40B4-BE49-F238E27FC236}">
                <a16:creationId xmlns:a16="http://schemas.microsoft.com/office/drawing/2014/main" id="{83622C00-5B7C-FC47-72E1-CB29B3E4A96A}"/>
              </a:ext>
            </a:extLst>
          </p:cNvPr>
          <p:cNvSpPr/>
          <p:nvPr/>
        </p:nvSpPr>
        <p:spPr>
          <a:xfrm>
            <a:off x="7501543" y="4687009"/>
            <a:ext cx="2180961" cy="1209244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49DD023C-AB58-F772-FFAA-8677983EEFFC}"/>
              </a:ext>
            </a:extLst>
          </p:cNvPr>
          <p:cNvSpPr/>
          <p:nvPr/>
        </p:nvSpPr>
        <p:spPr>
          <a:xfrm>
            <a:off x="7498437" y="5096197"/>
            <a:ext cx="2180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Immersive Brand Experiences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4A8AD9E6-833E-6F84-5295-84A780E2ED07}"/>
              </a:ext>
            </a:extLst>
          </p:cNvPr>
          <p:cNvSpPr/>
          <p:nvPr/>
        </p:nvSpPr>
        <p:spPr>
          <a:xfrm>
            <a:off x="327934" y="356264"/>
            <a:ext cx="108088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Super Bowl delivers outsized mid-funnel results for all types of advertisers across a variety of marketing strategies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0372B13B-BF58-5CBD-2F93-74A3FEB5B199}"/>
              </a:ext>
            </a:extLst>
          </p:cNvPr>
          <p:cNvSpPr txBox="1"/>
          <p:nvPr/>
        </p:nvSpPr>
        <p:spPr>
          <a:xfrm>
            <a:off x="2715614" y="3145079"/>
            <a:ext cx="562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84A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9A689781-3631-67C1-DB79-0C7160F4B2AE}"/>
              </a:ext>
            </a:extLst>
          </p:cNvPr>
          <p:cNvCxnSpPr>
            <a:cxnSpLocks/>
          </p:cNvCxnSpPr>
          <p:nvPr/>
        </p:nvCxnSpPr>
        <p:spPr>
          <a:xfrm>
            <a:off x="2844088" y="3485547"/>
            <a:ext cx="305314" cy="0"/>
          </a:xfrm>
          <a:prstGeom prst="line">
            <a:avLst/>
          </a:prstGeom>
          <a:ln w="2286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5623A62F-CB9A-6B0D-E371-0B54CE59A44C}"/>
              </a:ext>
            </a:extLst>
          </p:cNvPr>
          <p:cNvSpPr txBox="1"/>
          <p:nvPr/>
        </p:nvSpPr>
        <p:spPr>
          <a:xfrm>
            <a:off x="333176" y="4687009"/>
            <a:ext cx="562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84A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11</a:t>
            </a:r>
          </a:p>
        </p:txBody>
      </p: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26C066F0-CBA9-E6C6-BE71-2DE7D38D5ED3}"/>
              </a:ext>
            </a:extLst>
          </p:cNvPr>
          <p:cNvCxnSpPr>
            <a:cxnSpLocks/>
          </p:cNvCxnSpPr>
          <p:nvPr/>
        </p:nvCxnSpPr>
        <p:spPr>
          <a:xfrm>
            <a:off x="461650" y="5020284"/>
            <a:ext cx="305314" cy="0"/>
          </a:xfrm>
          <a:prstGeom prst="line">
            <a:avLst/>
          </a:prstGeom>
          <a:ln w="2286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9" name="TextBox 138">
            <a:extLst>
              <a:ext uri="{FF2B5EF4-FFF2-40B4-BE49-F238E27FC236}">
                <a16:creationId xmlns:a16="http://schemas.microsoft.com/office/drawing/2014/main" id="{BFE37F97-3072-3346-FBF2-ABCF202B8216}"/>
              </a:ext>
            </a:extLst>
          </p:cNvPr>
          <p:cNvSpPr txBox="1"/>
          <p:nvPr/>
        </p:nvSpPr>
        <p:spPr>
          <a:xfrm>
            <a:off x="2695624" y="4687009"/>
            <a:ext cx="562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84A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12</a:t>
            </a:r>
          </a:p>
        </p:txBody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379E41F2-AAB1-F434-962C-9E020DE37C0A}"/>
              </a:ext>
            </a:extLst>
          </p:cNvPr>
          <p:cNvCxnSpPr>
            <a:cxnSpLocks/>
          </p:cNvCxnSpPr>
          <p:nvPr/>
        </p:nvCxnSpPr>
        <p:spPr>
          <a:xfrm>
            <a:off x="2824098" y="5020284"/>
            <a:ext cx="305314" cy="0"/>
          </a:xfrm>
          <a:prstGeom prst="line">
            <a:avLst/>
          </a:prstGeom>
          <a:ln w="2286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1" name="TextBox 140">
            <a:extLst>
              <a:ext uri="{FF2B5EF4-FFF2-40B4-BE49-F238E27FC236}">
                <a16:creationId xmlns:a16="http://schemas.microsoft.com/office/drawing/2014/main" id="{C01684A2-9230-DE15-A3C5-4663184FB552}"/>
              </a:ext>
            </a:extLst>
          </p:cNvPr>
          <p:cNvSpPr txBox="1"/>
          <p:nvPr/>
        </p:nvSpPr>
        <p:spPr>
          <a:xfrm>
            <a:off x="5081472" y="4687009"/>
            <a:ext cx="562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84A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13</a:t>
            </a:r>
          </a:p>
        </p:txBody>
      </p: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25E5A1E4-562F-D980-3BDE-102448685CFB}"/>
              </a:ext>
            </a:extLst>
          </p:cNvPr>
          <p:cNvCxnSpPr>
            <a:cxnSpLocks/>
          </p:cNvCxnSpPr>
          <p:nvPr/>
        </p:nvCxnSpPr>
        <p:spPr>
          <a:xfrm>
            <a:off x="5209946" y="5020284"/>
            <a:ext cx="305314" cy="0"/>
          </a:xfrm>
          <a:prstGeom prst="line">
            <a:avLst/>
          </a:prstGeom>
          <a:ln w="2286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3" name="TextBox 142">
            <a:extLst>
              <a:ext uri="{FF2B5EF4-FFF2-40B4-BE49-F238E27FC236}">
                <a16:creationId xmlns:a16="http://schemas.microsoft.com/office/drawing/2014/main" id="{00F8EB3F-77E4-7A91-4990-36CA826CAA9A}"/>
              </a:ext>
            </a:extLst>
          </p:cNvPr>
          <p:cNvSpPr txBox="1"/>
          <p:nvPr/>
        </p:nvSpPr>
        <p:spPr>
          <a:xfrm>
            <a:off x="7449029" y="4687009"/>
            <a:ext cx="562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84A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14</a:t>
            </a:r>
          </a:p>
        </p:txBody>
      </p: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15828139-2E38-FD14-C355-57FCBDA5B37E}"/>
              </a:ext>
            </a:extLst>
          </p:cNvPr>
          <p:cNvCxnSpPr>
            <a:cxnSpLocks/>
          </p:cNvCxnSpPr>
          <p:nvPr/>
        </p:nvCxnSpPr>
        <p:spPr>
          <a:xfrm>
            <a:off x="7577503" y="5020284"/>
            <a:ext cx="305314" cy="0"/>
          </a:xfrm>
          <a:prstGeom prst="line">
            <a:avLst/>
          </a:prstGeom>
          <a:ln w="2286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A5631344-F0C9-1F32-7CC3-A4DACCA31539}"/>
              </a:ext>
            </a:extLst>
          </p:cNvPr>
          <p:cNvSpPr/>
          <p:nvPr/>
        </p:nvSpPr>
        <p:spPr>
          <a:xfrm>
            <a:off x="5131092" y="2004637"/>
            <a:ext cx="21721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‘Returning Player’ Super Bowl 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TV Advertisers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A12AA0-88F8-EBDA-79FA-B8BFCAADF847}"/>
              </a:ext>
            </a:extLst>
          </p:cNvPr>
          <p:cNvSpPr/>
          <p:nvPr/>
        </p:nvSpPr>
        <p:spPr>
          <a:xfrm>
            <a:off x="483207" y="658596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CC954B-49DB-92D9-ED32-85D371B968CD}"/>
              </a:ext>
            </a:extLst>
          </p:cNvPr>
          <p:cNvSpPr txBox="1"/>
          <p:nvPr/>
        </p:nvSpPr>
        <p:spPr>
          <a:xfrm>
            <a:off x="7571702" y="3145079"/>
            <a:ext cx="316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84A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A7A371-9251-C989-077B-32250318AF5C}"/>
              </a:ext>
            </a:extLst>
          </p:cNvPr>
          <p:cNvSpPr txBox="1"/>
          <p:nvPr/>
        </p:nvSpPr>
        <p:spPr>
          <a:xfrm>
            <a:off x="2695624" y="6119990"/>
            <a:ext cx="67831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click through the appropriate box if you would like to be brought directly to the corresponding slide</a:t>
            </a:r>
          </a:p>
        </p:txBody>
      </p:sp>
    </p:spTree>
    <p:extLst>
      <p:ext uri="{BB962C8B-B14F-4D97-AF65-F5344CB8AC3E}">
        <p14:creationId xmlns:p14="http://schemas.microsoft.com/office/powerpoint/2010/main" val="893289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54C1D-2538-DEA9-644F-D13867EAF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2F0C43-612C-5758-DBA3-2EE69B8D1F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0F7EB2B-290C-22A2-B6E5-A29FBD33FB5C}"/>
              </a:ext>
            </a:extLst>
          </p:cNvPr>
          <p:cNvCxnSpPr/>
          <p:nvPr/>
        </p:nvCxnSpPr>
        <p:spPr>
          <a:xfrm>
            <a:off x="493843" y="2940040"/>
            <a:ext cx="521208" cy="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B320CCD-86F0-008E-6F0E-63156D06604C}"/>
              </a:ext>
            </a:extLst>
          </p:cNvPr>
          <p:cNvSpPr txBox="1"/>
          <p:nvPr/>
        </p:nvSpPr>
        <p:spPr>
          <a:xfrm>
            <a:off x="236164" y="3025517"/>
            <a:ext cx="773078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 understand the effect that </a:t>
            </a:r>
            <a:r>
              <a:rPr lang="en-US" sz="2600" dirty="0">
                <a:solidFill>
                  <a:srgbClr val="1F1A62"/>
                </a:solidFill>
                <a:latin typeface="Arial" panose="020B0604020202020204" pitchFamily="34" charset="0"/>
              </a:rPr>
              <a:t>Super Bowl ads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>
                <a:solidFill>
                  <a:srgbClr val="1F1A62"/>
                </a:solidFill>
                <a:latin typeface="Arial" panose="020B0604020202020204" pitchFamily="34" charset="0"/>
              </a:rPr>
              <a:t>have on mid-funnel outcomes, we </a:t>
            </a:r>
            <a:r>
              <a:rPr lang="en-US" sz="2600" b="1" dirty="0">
                <a:solidFill>
                  <a:srgbClr val="1F1A62"/>
                </a:solidFill>
                <a:latin typeface="Arial" panose="020B0604020202020204" pitchFamily="34" charset="0"/>
              </a:rPr>
              <a:t>analyzed Google Search Trends for 15 advertisers</a:t>
            </a:r>
            <a:r>
              <a:rPr lang="en-US" sz="2600" dirty="0">
                <a:solidFill>
                  <a:srgbClr val="1F1A62"/>
                </a:solidFill>
                <a:latin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</a:t>
            </a:r>
            <a:b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one from each segment on the previous page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D91307-E6EA-CFDD-120B-D0D8A511B162}"/>
              </a:ext>
            </a:extLst>
          </p:cNvPr>
          <p:cNvSpPr txBox="1"/>
          <p:nvPr/>
        </p:nvSpPr>
        <p:spPr>
          <a:xfrm>
            <a:off x="313717" y="5493165"/>
            <a:ext cx="9007264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1B1464"/>
            </a:solidFill>
          </a:ln>
        </p:spPr>
        <p:txBody>
          <a:bodyPr wrap="square">
            <a:spAutoFit/>
          </a:bodyPr>
          <a:lstStyle/>
          <a:p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Google Search Index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represents search interest relative to the highest point during a specific time period for a given region (U.S. for this analysis), a value of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is the peak popularity for the term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 value of 50 means that the term is half as popular.</a:t>
            </a:r>
            <a:endParaRPr lang="en-US" sz="3600" dirty="0">
              <a:solidFill>
                <a:srgbClr val="1B146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EA25B1-66FC-63E5-A6CF-A82083031A64}"/>
              </a:ext>
            </a:extLst>
          </p:cNvPr>
          <p:cNvSpPr txBox="1"/>
          <p:nvPr/>
        </p:nvSpPr>
        <p:spPr>
          <a:xfrm>
            <a:off x="294261" y="5216166"/>
            <a:ext cx="3995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>
                <a:solidFill>
                  <a:srgbClr val="1F1A62"/>
                </a:solidFill>
                <a:latin typeface="Arial" panose="020B0604020202020204" pitchFamily="34" charset="0"/>
              </a:rPr>
              <a:t>How to read the charts:</a:t>
            </a:r>
          </a:p>
        </p:txBody>
      </p:sp>
    </p:spTree>
    <p:extLst>
      <p:ext uri="{BB962C8B-B14F-4D97-AF65-F5344CB8AC3E}">
        <p14:creationId xmlns:p14="http://schemas.microsoft.com/office/powerpoint/2010/main" val="357119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85FA2-9467-634F-9C82-1289D23DC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A1D09BB-6711-2DE0-871F-8402737417DB}"/>
              </a:ext>
            </a:extLst>
          </p:cNvPr>
          <p:cNvSpPr/>
          <p:nvPr/>
        </p:nvSpPr>
        <p:spPr>
          <a:xfrm>
            <a:off x="50801" y="378483"/>
            <a:ext cx="1208108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Ro: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first-time Super Bowl advertiser used their ad to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reshape consumer perception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of its brand as a more comprehensive health care provider 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CE673D3-F4CB-00D4-EB01-60D66DBB433E}"/>
              </a:ext>
            </a:extLst>
          </p:cNvPr>
          <p:cNvSpPr/>
          <p:nvPr/>
        </p:nvSpPr>
        <p:spPr>
          <a:xfrm>
            <a:off x="7519813" y="1686476"/>
            <a:ext cx="4672187" cy="5172987"/>
          </a:xfrm>
          <a:prstGeom prst="rect">
            <a:avLst/>
          </a:prstGeom>
          <a:solidFill>
            <a:srgbClr val="ED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84A23D-748D-28E9-F13C-FF3693B381A8}"/>
              </a:ext>
            </a:extLst>
          </p:cNvPr>
          <p:cNvSpPr/>
          <p:nvPr/>
        </p:nvSpPr>
        <p:spPr>
          <a:xfrm>
            <a:off x="3886" y="1686476"/>
            <a:ext cx="7592967" cy="5172987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Speech Bubble: Rectangle 23">
            <a:extLst>
              <a:ext uri="{FF2B5EF4-FFF2-40B4-BE49-F238E27FC236}">
                <a16:creationId xmlns:a16="http://schemas.microsoft.com/office/drawing/2014/main" id="{B88EB460-A4DE-6942-5E6C-AD92C92619A4}"/>
              </a:ext>
            </a:extLst>
          </p:cNvPr>
          <p:cNvSpPr/>
          <p:nvPr/>
        </p:nvSpPr>
        <p:spPr>
          <a:xfrm>
            <a:off x="7686658" y="3049259"/>
            <a:ext cx="4445227" cy="2122266"/>
          </a:xfrm>
          <a:prstGeom prst="wedgeRectCallout">
            <a:avLst>
              <a:gd name="adj1" fmla="val 6874"/>
              <a:gd name="adj2" fmla="val 63492"/>
            </a:avLst>
          </a:prstGeom>
          <a:solidFill>
            <a:sysClr val="window" lastClr="FFFFFF"/>
          </a:solidFill>
          <a:ln w="28575" cap="flat" cmpd="sng" algn="ctr">
            <a:solidFill>
              <a:srgbClr val="1B1464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“As soon as the spot airs, we know we’re going to see a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whole lot of traffic come to our site,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but what we are really expecting and hoping for is to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reshape how we’re perceived in the category.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"</a:t>
            </a:r>
            <a:endParaRPr kumimoji="0" lang="en-US" sz="1800" b="0" i="1" u="none" strike="noStrike" kern="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D57172DB-FE63-6CA4-E54B-2069F61B5B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9100111"/>
              </p:ext>
            </p:extLst>
          </p:nvPr>
        </p:nvGraphicFramePr>
        <p:xfrm>
          <a:off x="219800" y="2018570"/>
          <a:ext cx="7161138" cy="3821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F5E1BE66-A141-8EF3-F492-6A2B666F6162}"/>
              </a:ext>
            </a:extLst>
          </p:cNvPr>
          <p:cNvSpPr txBox="1"/>
          <p:nvPr/>
        </p:nvSpPr>
        <p:spPr>
          <a:xfrm>
            <a:off x="0" y="1803933"/>
            <a:ext cx="75929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Weekly Google Trends Index: Ro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12-month trend leading up to the Superbowl (Weeks of 2/9/2025 – 2/8/2026)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6ADE2DC-9A45-D986-BCCD-5DFC717C80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133F1BD4-638E-CE3D-4C03-FB3521B72070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A440928-56A8-08EF-6FC6-30B922DF95A5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DE1FFAB-8298-2355-BF5B-2A007C3F7EBD}"/>
              </a:ext>
            </a:extLst>
          </p:cNvPr>
          <p:cNvCxnSpPr>
            <a:cxnSpLocks/>
          </p:cNvCxnSpPr>
          <p:nvPr/>
        </p:nvCxnSpPr>
        <p:spPr>
          <a:xfrm>
            <a:off x="6839858" y="2410679"/>
            <a:ext cx="292255" cy="0"/>
          </a:xfrm>
          <a:prstGeom prst="straightConnector1">
            <a:avLst/>
          </a:prstGeom>
          <a:ln w="6350">
            <a:solidFill>
              <a:srgbClr val="00C0F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BC7ECFA0-2A5F-AF6C-1F4B-A965E4243498}"/>
              </a:ext>
            </a:extLst>
          </p:cNvPr>
          <p:cNvSpPr/>
          <p:nvPr/>
        </p:nvSpPr>
        <p:spPr>
          <a:xfrm>
            <a:off x="5576257" y="2287545"/>
            <a:ext cx="1343815" cy="291438"/>
          </a:xfrm>
          <a:prstGeom prst="roundRect">
            <a:avLst/>
          </a:prstGeom>
          <a:solidFill>
            <a:schemeClr val="bg1"/>
          </a:solidFill>
          <a:ln>
            <a:solidFill>
              <a:srgbClr val="00C0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Super Bowl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(100 index)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73C4CE-AFD2-CFB8-2924-F7638C2CD476}"/>
              </a:ext>
            </a:extLst>
          </p:cNvPr>
          <p:cNvSpPr txBox="1"/>
          <p:nvPr/>
        </p:nvSpPr>
        <p:spPr>
          <a:xfrm>
            <a:off x="431832" y="6112573"/>
            <a:ext cx="716113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VAB analysis of Google Trends, United States only, All Categories, Web Search, Weeks of 2/9/25 – 2/8/26.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Google Search Index represents search interest relative to the highest point on the chart for the given region and time period, a value of 100 is the peak popularity for the term, a value of 50 means that the term is half as popular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Note: </a:t>
            </a: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Light blue line marks the date of Super Bowl LX. </a:t>
            </a:r>
            <a:r>
              <a:rPr kumimoji="0" lang="en-US" sz="700" b="1" i="0" u="sng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 to view Ro's Super Bowl commercial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(via iSpot.tv). Search trend based on ro.co.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C0F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DA432D5-A1F5-6F12-B222-D06142C7C17A}"/>
              </a:ext>
            </a:extLst>
          </p:cNvPr>
          <p:cNvCxnSpPr>
            <a:cxnSpLocks/>
          </p:cNvCxnSpPr>
          <p:nvPr/>
        </p:nvCxnSpPr>
        <p:spPr>
          <a:xfrm flipV="1">
            <a:off x="7197822" y="2378929"/>
            <a:ext cx="0" cy="2792596"/>
          </a:xfrm>
          <a:prstGeom prst="line">
            <a:avLst/>
          </a:prstGeom>
          <a:ln w="28575">
            <a:solidFill>
              <a:srgbClr val="00C0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A1309F8-777C-0F75-4587-A7611CFEDB43}"/>
              </a:ext>
            </a:extLst>
          </p:cNvPr>
          <p:cNvCxnSpPr>
            <a:cxnSpLocks/>
          </p:cNvCxnSpPr>
          <p:nvPr/>
        </p:nvCxnSpPr>
        <p:spPr>
          <a:xfrm flipV="1">
            <a:off x="6773993" y="3967739"/>
            <a:ext cx="284954" cy="520542"/>
          </a:xfrm>
          <a:prstGeom prst="straightConnector1">
            <a:avLst/>
          </a:prstGeom>
          <a:ln w="6350">
            <a:solidFill>
              <a:srgbClr val="ED3C8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4906E5C-5364-649F-D0B7-2BFCCA045F81}"/>
              </a:ext>
            </a:extLst>
          </p:cNvPr>
          <p:cNvSpPr/>
          <p:nvPr/>
        </p:nvSpPr>
        <p:spPr>
          <a:xfrm>
            <a:off x="5182422" y="4394122"/>
            <a:ext cx="1799485" cy="304230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Week Before Super Bowl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(44 index)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47F55B1-02E8-C999-A863-EF3C252C4A39}"/>
              </a:ext>
            </a:extLst>
          </p:cNvPr>
          <p:cNvSpPr/>
          <p:nvPr/>
        </p:nvSpPr>
        <p:spPr>
          <a:xfrm>
            <a:off x="6778243" y="1759364"/>
            <a:ext cx="814726" cy="370987"/>
          </a:xfrm>
          <a:prstGeom prst="ellipse">
            <a:avLst/>
          </a:prstGeom>
          <a:solidFill>
            <a:srgbClr val="1B14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2.3x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BB5CB4-E70E-AB1C-1C06-C9140D8607CA}"/>
              </a:ext>
            </a:extLst>
          </p:cNvPr>
          <p:cNvSpPr txBox="1"/>
          <p:nvPr/>
        </p:nvSpPr>
        <p:spPr>
          <a:xfrm>
            <a:off x="6778243" y="2095742"/>
            <a:ext cx="84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vs. prior week</a:t>
            </a:r>
          </a:p>
        </p:txBody>
      </p:sp>
      <p:pic>
        <p:nvPicPr>
          <p:cNvPr id="8196" name="Picture 4" descr="Ro Offers Telehealth Including Weight-Loss Medications | Woman's World">
            <a:extLst>
              <a:ext uri="{FF2B5EF4-FFF2-40B4-BE49-F238E27FC236}">
                <a16:creationId xmlns:a16="http://schemas.microsoft.com/office/drawing/2014/main" id="{0A699875-7ABA-0653-D7B5-850B949FF3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49" b="23134"/>
          <a:stretch>
            <a:fillRect/>
          </a:stretch>
        </p:blipFill>
        <p:spPr bwMode="auto">
          <a:xfrm>
            <a:off x="9213975" y="1982367"/>
            <a:ext cx="1490163" cy="80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0FC2B7D-A8FB-7EB5-AD9F-216751F69498}"/>
              </a:ext>
            </a:extLst>
          </p:cNvPr>
          <p:cNvSpPr/>
          <p:nvPr/>
        </p:nvSpPr>
        <p:spPr>
          <a:xfrm>
            <a:off x="179108" y="1330530"/>
            <a:ext cx="118772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Blip>
                <a:blip r:embed="rId7"/>
              </a:buBlip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Branded online search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more than </a:t>
            </a: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doubled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on Super Bowl night vs. week prior</a:t>
            </a:r>
            <a:r>
              <a:rPr lang="en-US" sz="1200">
                <a:solidFill>
                  <a:srgbClr val="1B1464"/>
                </a:solidFill>
                <a:latin typeface="Arial" panose="020B0604020202020204" pitchFamily="34" charset="0"/>
              </a:rPr>
              <a:t> and was </a:t>
            </a:r>
            <a:r>
              <a:rPr lang="en-US" sz="1200">
                <a:solidFill>
                  <a:srgbClr val="00BFF2"/>
                </a:solidFill>
                <a:latin typeface="Arial" panose="020B0604020202020204" pitchFamily="34" charset="0"/>
              </a:rPr>
              <a:t>41% higher</a:t>
            </a:r>
            <a:r>
              <a:rPr lang="en-US" sz="1200">
                <a:solidFill>
                  <a:srgbClr val="1B1464"/>
                </a:solidFill>
                <a:latin typeface="Arial" panose="020B0604020202020204" pitchFamily="34" charset="0"/>
              </a:rPr>
              <a:t> than the second highest week over the last 12 months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716DB4-37D7-ECDC-585B-016F485C9898}"/>
              </a:ext>
            </a:extLst>
          </p:cNvPr>
          <p:cNvSpPr txBox="1"/>
          <p:nvPr/>
        </p:nvSpPr>
        <p:spPr>
          <a:xfrm>
            <a:off x="7627307" y="5527470"/>
            <a:ext cx="45791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109">
              <a:defRPr sz="1000" b="1" kern="0">
                <a:solidFill>
                  <a:srgbClr val="1F1A62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Will Flaherty</a:t>
            </a: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white"/>
                </a:solidFill>
                <a:latin typeface="Arial" panose="020B0604020202020204" pitchFamily="34" charset="0"/>
              </a:rPr>
              <a:t>SVP of Growth, </a:t>
            </a:r>
            <a:r>
              <a:rPr lang="en-US" sz="1400">
                <a:solidFill>
                  <a:prstClr val="white"/>
                </a:solidFill>
                <a:latin typeface="Arial" panose="020B0604020202020204" pitchFamily="34" charset="0"/>
              </a:rPr>
              <a:t>Ro</a:t>
            </a:r>
            <a:endParaRPr kumimoji="0" lang="en-US" sz="1200" b="1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(AdExchanger, 2/6/26)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E9B623-C61B-DFED-C026-A627336B3051}"/>
              </a:ext>
            </a:extLst>
          </p:cNvPr>
          <p:cNvSpPr/>
          <p:nvPr/>
        </p:nvSpPr>
        <p:spPr>
          <a:xfrm>
            <a:off x="-1" y="0"/>
            <a:ext cx="3482341" cy="206902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‘First Time’ Super Bowl TV Advertiser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E9CAB9D-5169-693D-CA5A-14B933029177}"/>
              </a:ext>
            </a:extLst>
          </p:cNvPr>
          <p:cNvCxnSpPr>
            <a:cxnSpLocks/>
          </p:cNvCxnSpPr>
          <p:nvPr/>
        </p:nvCxnSpPr>
        <p:spPr>
          <a:xfrm>
            <a:off x="5963255" y="2926285"/>
            <a:ext cx="426123" cy="296868"/>
          </a:xfrm>
          <a:prstGeom prst="straightConnector1">
            <a:avLst/>
          </a:prstGeom>
          <a:ln w="6350">
            <a:solidFill>
              <a:srgbClr val="ED3C8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DF2B9B8-17FD-9E31-BFD7-60D9A03C1A8B}"/>
              </a:ext>
            </a:extLst>
          </p:cNvPr>
          <p:cNvSpPr/>
          <p:nvPr/>
        </p:nvSpPr>
        <p:spPr>
          <a:xfrm>
            <a:off x="5008602" y="2815459"/>
            <a:ext cx="1601596" cy="304230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Highest Week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(71 index)</a:t>
            </a:r>
          </a:p>
        </p:txBody>
      </p:sp>
    </p:spTree>
    <p:extLst>
      <p:ext uri="{BB962C8B-B14F-4D97-AF65-F5344CB8AC3E}">
        <p14:creationId xmlns:p14="http://schemas.microsoft.com/office/powerpoint/2010/main" val="1027130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F5C1C6-87EC-6954-C675-2977E5801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0B9EA06-E15B-934C-0150-F517084D2A30}"/>
              </a:ext>
            </a:extLst>
          </p:cNvPr>
          <p:cNvSpPr/>
          <p:nvPr/>
        </p:nvSpPr>
        <p:spPr>
          <a:xfrm>
            <a:off x="1886" y="1696163"/>
            <a:ext cx="4713376" cy="5163300"/>
          </a:xfrm>
          <a:prstGeom prst="rect">
            <a:avLst/>
          </a:prstGeom>
          <a:solidFill>
            <a:srgbClr val="ED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38669C-AC82-EDA9-0DCC-A10AD0E06A9F}"/>
              </a:ext>
            </a:extLst>
          </p:cNvPr>
          <p:cNvSpPr/>
          <p:nvPr/>
        </p:nvSpPr>
        <p:spPr>
          <a:xfrm>
            <a:off x="50801" y="378483"/>
            <a:ext cx="1220139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Budweiser: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popular ad among viewers that not only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enhances their brand image</a:t>
            </a:r>
            <a:r>
              <a:rPr lang="en-US" sz="2600" b="1" dirty="0">
                <a:solidFill>
                  <a:srgbClr val="1B1464"/>
                </a:solidFill>
                <a:latin typeface="Arial" panose="020B0604020202020204" pitchFamily="34" charset="0"/>
              </a:rPr>
              <a:t> but </a:t>
            </a:r>
            <a:r>
              <a:rPr lang="en-US" sz="2600" b="1" dirty="0">
                <a:solidFill>
                  <a:srgbClr val="ED3C8D"/>
                </a:solidFill>
                <a:latin typeface="Arial" panose="020B0604020202020204" pitchFamily="34" charset="0"/>
              </a:rPr>
              <a:t>creates a ‘halo effect’</a:t>
            </a:r>
            <a:r>
              <a:rPr lang="en-US" sz="2600" b="1" dirty="0">
                <a:solidFill>
                  <a:srgbClr val="1B1464"/>
                </a:solidFill>
                <a:latin typeface="Arial" panose="020B0604020202020204" pitchFamily="34" charset="0"/>
              </a:rPr>
              <a:t> across the Anheuser-Busch portfolio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C4CA3FA-A53C-B68E-EF48-AA9E025DAF9F}"/>
              </a:ext>
            </a:extLst>
          </p:cNvPr>
          <p:cNvSpPr/>
          <p:nvPr/>
        </p:nvSpPr>
        <p:spPr>
          <a:xfrm>
            <a:off x="4599033" y="1696163"/>
            <a:ext cx="7592967" cy="5172987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BB03185-4E45-62F3-D649-63ED0785CF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62FAFA83-0E5A-9838-F8A4-E74720078F19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5497944-AE79-BA2A-EE03-4B8D6C63E824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8B895B-3D9D-4609-207E-42B946B4E24E}"/>
              </a:ext>
            </a:extLst>
          </p:cNvPr>
          <p:cNvSpPr txBox="1"/>
          <p:nvPr/>
        </p:nvSpPr>
        <p:spPr>
          <a:xfrm>
            <a:off x="4636854" y="6122260"/>
            <a:ext cx="752974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VAB analysis of Google Trends, United States only, All Categories, Web Search, Weeks of 2/9/25 – 2/8/26.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Google Search Index represents search interest relative to the highest point on the chart for the given region and time period, a value of 100 is the peak popularity for the term, a value of 50 means that the term is half as popular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Note: </a:t>
            </a: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Light blue line marks the date of Super Bowl LX. </a:t>
            </a:r>
            <a:r>
              <a:rPr kumimoji="0" lang="en-US" sz="700" b="1" i="0" u="sng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 to view Budweiser’s Super Bowl commercial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(via iSpot.tv).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C0F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FC4D959C-DA49-F43A-5241-BC52D2B8E8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3086265"/>
              </p:ext>
            </p:extLst>
          </p:nvPr>
        </p:nvGraphicFramePr>
        <p:xfrm>
          <a:off x="4793428" y="2028257"/>
          <a:ext cx="7161138" cy="3821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FAD6118-CE77-A9A4-9028-2CCFB961A5F2}"/>
              </a:ext>
            </a:extLst>
          </p:cNvPr>
          <p:cNvSpPr txBox="1"/>
          <p:nvPr/>
        </p:nvSpPr>
        <p:spPr>
          <a:xfrm>
            <a:off x="4573628" y="1813620"/>
            <a:ext cx="75929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Weekly Google Trends Index: Budweiser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12-month trend leading up to the Superbowl (Weeks of 2/9/2025 – 2/8/2026)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958E369-F522-6ED0-ED3F-9E8945FCB149}"/>
              </a:ext>
            </a:extLst>
          </p:cNvPr>
          <p:cNvCxnSpPr>
            <a:cxnSpLocks/>
          </p:cNvCxnSpPr>
          <p:nvPr/>
        </p:nvCxnSpPr>
        <p:spPr>
          <a:xfrm>
            <a:off x="11413486" y="2420366"/>
            <a:ext cx="292255" cy="0"/>
          </a:xfrm>
          <a:prstGeom prst="straightConnector1">
            <a:avLst/>
          </a:prstGeom>
          <a:ln w="6350">
            <a:solidFill>
              <a:srgbClr val="00C0F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13D336-8BFA-EF04-78A9-304887FA8FC2}"/>
              </a:ext>
            </a:extLst>
          </p:cNvPr>
          <p:cNvSpPr/>
          <p:nvPr/>
        </p:nvSpPr>
        <p:spPr>
          <a:xfrm>
            <a:off x="10149885" y="2297232"/>
            <a:ext cx="1343815" cy="291438"/>
          </a:xfrm>
          <a:prstGeom prst="roundRect">
            <a:avLst/>
          </a:prstGeom>
          <a:solidFill>
            <a:schemeClr val="bg1"/>
          </a:solidFill>
          <a:ln>
            <a:solidFill>
              <a:srgbClr val="00C0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Super Bowl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(100 index)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A65E459-54F1-0939-D957-423D94823703}"/>
              </a:ext>
            </a:extLst>
          </p:cNvPr>
          <p:cNvCxnSpPr>
            <a:cxnSpLocks/>
          </p:cNvCxnSpPr>
          <p:nvPr/>
        </p:nvCxnSpPr>
        <p:spPr>
          <a:xfrm flipV="1">
            <a:off x="11783907" y="2405849"/>
            <a:ext cx="0" cy="2765676"/>
          </a:xfrm>
          <a:prstGeom prst="line">
            <a:avLst/>
          </a:prstGeom>
          <a:ln w="28575">
            <a:solidFill>
              <a:srgbClr val="00C0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6DF5E82-9D5C-60A4-0954-049A0803894B}"/>
              </a:ext>
            </a:extLst>
          </p:cNvPr>
          <p:cNvCxnSpPr>
            <a:cxnSpLocks/>
          </p:cNvCxnSpPr>
          <p:nvPr/>
        </p:nvCxnSpPr>
        <p:spPr>
          <a:xfrm>
            <a:off x="11174783" y="4296747"/>
            <a:ext cx="409382" cy="317087"/>
          </a:xfrm>
          <a:prstGeom prst="straightConnector1">
            <a:avLst/>
          </a:prstGeom>
          <a:ln w="6350">
            <a:solidFill>
              <a:srgbClr val="ED3C8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7A720FE-6E98-BDC9-5EAC-1F9B72E9EA87}"/>
              </a:ext>
            </a:extLst>
          </p:cNvPr>
          <p:cNvSpPr/>
          <p:nvPr/>
        </p:nvSpPr>
        <p:spPr>
          <a:xfrm>
            <a:off x="9449192" y="4126098"/>
            <a:ext cx="1799485" cy="304230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Week Before Super Bowl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(20 index)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1EF456E-5B86-4127-E64A-74A17F5FB844}"/>
              </a:ext>
            </a:extLst>
          </p:cNvPr>
          <p:cNvSpPr/>
          <p:nvPr/>
        </p:nvSpPr>
        <p:spPr>
          <a:xfrm>
            <a:off x="11351871" y="1769051"/>
            <a:ext cx="814726" cy="370987"/>
          </a:xfrm>
          <a:prstGeom prst="ellipse">
            <a:avLst/>
          </a:prstGeom>
          <a:solidFill>
            <a:srgbClr val="1B14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060A6F-AC33-E011-75FA-ED6BC3E939F4}"/>
              </a:ext>
            </a:extLst>
          </p:cNvPr>
          <p:cNvSpPr txBox="1"/>
          <p:nvPr/>
        </p:nvSpPr>
        <p:spPr>
          <a:xfrm>
            <a:off x="11351871" y="2105429"/>
            <a:ext cx="84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vs. prior week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CC8541-F20D-BF1C-1D5A-2134DBB563A6}"/>
              </a:ext>
            </a:extLst>
          </p:cNvPr>
          <p:cNvSpPr/>
          <p:nvPr/>
        </p:nvSpPr>
        <p:spPr>
          <a:xfrm>
            <a:off x="179108" y="1330530"/>
            <a:ext cx="118772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6"/>
              </a:buBlip>
              <a:tabLst/>
              <a:defRPr/>
            </a:pPr>
            <a:r>
              <a:rPr lang="en-US" sz="1200">
                <a:solidFill>
                  <a:srgbClr val="1B1464"/>
                </a:solidFill>
                <a:latin typeface="Arial" panose="020B0604020202020204" pitchFamily="34" charset="0"/>
              </a:rPr>
              <a:t>Branded online search</a:t>
            </a: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increased more than </a:t>
            </a: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5x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on Super Bowl night vs. week prior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F5DA9CB-708D-EFC3-F887-EAA71AF712BB}"/>
              </a:ext>
            </a:extLst>
          </p:cNvPr>
          <p:cNvSpPr/>
          <p:nvPr/>
        </p:nvSpPr>
        <p:spPr>
          <a:xfrm>
            <a:off x="-1" y="0"/>
            <a:ext cx="3482341" cy="206902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‘Consistent’ Super Bowl TV Advertiser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D700C4E5-E2BF-904D-141A-9895F83352DB}"/>
              </a:ext>
            </a:extLst>
          </p:cNvPr>
          <p:cNvSpPr/>
          <p:nvPr/>
        </p:nvSpPr>
        <p:spPr>
          <a:xfrm>
            <a:off x="76464" y="3049259"/>
            <a:ext cx="4445227" cy="2122266"/>
          </a:xfrm>
          <a:prstGeom prst="wedgeRectCallout">
            <a:avLst>
              <a:gd name="adj1" fmla="val -1088"/>
              <a:gd name="adj2" fmla="val 64882"/>
            </a:avLst>
          </a:prstGeom>
          <a:solidFill>
            <a:sysClr val="window" lastClr="FFFFFF"/>
          </a:solidFill>
          <a:ln w="28575" cap="flat" cmpd="sng" algn="ctr">
            <a:solidFill>
              <a:srgbClr val="1B1464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“As we celebrate Budweiser’s 150th anniversary and America’s 250th birthday, we knew we had to rise to the occasion in a way only Budweiser can. This year’s spot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will leave fans awestruck and proud to enjoy a Budweiser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 they celebrate our shared milestone moments.”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4677D3-A060-B6B1-2192-B24E37411AC6}"/>
              </a:ext>
            </a:extLst>
          </p:cNvPr>
          <p:cNvSpPr txBox="1"/>
          <p:nvPr/>
        </p:nvSpPr>
        <p:spPr>
          <a:xfrm>
            <a:off x="12055" y="5492518"/>
            <a:ext cx="45791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109">
              <a:defRPr sz="1000" b="1" kern="0">
                <a:solidFill>
                  <a:srgbClr val="1F1A62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Todd Allen</a:t>
            </a: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SVP of Marketing, </a:t>
            </a:r>
            <a:r>
              <a:rPr kumimoji="0" lang="en-US" sz="1400" b="1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Budweiser</a:t>
            </a:r>
            <a:endParaRPr kumimoji="0" lang="en-US" sz="1200" b="1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(Forbes, 2/1/26)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ACCCB17-44BF-0C5B-9EBB-8526FCB35372}"/>
              </a:ext>
            </a:extLst>
          </p:cNvPr>
          <p:cNvGrpSpPr/>
          <p:nvPr/>
        </p:nvGrpSpPr>
        <p:grpSpPr>
          <a:xfrm>
            <a:off x="1384677" y="1835120"/>
            <a:ext cx="1828800" cy="1097280"/>
            <a:chOff x="1490472" y="1835120"/>
            <a:chExt cx="1828800" cy="109728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5722732-3698-4AF5-180F-06059260BEF1}"/>
                </a:ext>
              </a:extLst>
            </p:cNvPr>
            <p:cNvSpPr/>
            <p:nvPr/>
          </p:nvSpPr>
          <p:spPr>
            <a:xfrm>
              <a:off x="1490472" y="1835120"/>
              <a:ext cx="1828800" cy="10972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2" descr="Budweiser Logo, symbol, meaning, history, PNG, brand">
              <a:extLst>
                <a:ext uri="{FF2B5EF4-FFF2-40B4-BE49-F238E27FC236}">
                  <a16:creationId xmlns:a16="http://schemas.microsoft.com/office/drawing/2014/main" id="{74039A5B-A340-9607-C0ED-480D2257FB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70" b="7654"/>
            <a:stretch>
              <a:fillRect/>
            </a:stretch>
          </p:blipFill>
          <p:spPr bwMode="auto">
            <a:xfrm>
              <a:off x="1581116" y="2005768"/>
              <a:ext cx="1647513" cy="755984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3727623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EBE56-B457-6853-786B-8B3ACB810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7A3CD88-F211-AE9F-B125-5B5F697977D6}"/>
              </a:ext>
            </a:extLst>
          </p:cNvPr>
          <p:cNvSpPr/>
          <p:nvPr/>
        </p:nvSpPr>
        <p:spPr>
          <a:xfrm>
            <a:off x="50801" y="378483"/>
            <a:ext cx="1208108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Salesforce: </a:t>
            </a:r>
            <a:r>
              <a:rPr lang="en-US" sz="2600" b="1" dirty="0">
                <a:solidFill>
                  <a:srgbClr val="1B1464"/>
                </a:solidFill>
                <a:latin typeface="Arial" panose="020B0604020202020204" pitchFamily="34" charset="0"/>
              </a:rPr>
              <a:t>In its 2</a:t>
            </a:r>
            <a:r>
              <a:rPr lang="en-US" sz="2600" b="1" baseline="30000" dirty="0">
                <a:solidFill>
                  <a:srgbClr val="1B1464"/>
                </a:solidFill>
                <a:latin typeface="Arial" panose="020B0604020202020204" pitchFamily="34" charset="0"/>
              </a:rPr>
              <a:t>nd</a:t>
            </a:r>
            <a:r>
              <a:rPr lang="en-US" sz="2600" b="1" dirty="0">
                <a:solidFill>
                  <a:srgbClr val="1B1464"/>
                </a:solidFill>
                <a:latin typeface="Arial" panose="020B0604020202020204" pitchFamily="34" charset="0"/>
              </a:rPr>
              <a:t> consecutive appearance after a two-year hiatus, the brand enlisted popular creator MrBeast to </a:t>
            </a:r>
            <a:r>
              <a:rPr lang="en-US" sz="2600" b="1" dirty="0">
                <a:solidFill>
                  <a:srgbClr val="ED3C8D"/>
                </a:solidFill>
                <a:latin typeface="Arial" panose="020B0604020202020204" pitchFamily="34" charset="0"/>
              </a:rPr>
              <a:t>promote a $1MM prize giveaway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6AC77D7-177E-897D-AD57-6B5D3137B0AC}"/>
              </a:ext>
            </a:extLst>
          </p:cNvPr>
          <p:cNvSpPr/>
          <p:nvPr/>
        </p:nvSpPr>
        <p:spPr>
          <a:xfrm>
            <a:off x="7485821" y="1686476"/>
            <a:ext cx="4706179" cy="5172987"/>
          </a:xfrm>
          <a:prstGeom prst="rect">
            <a:avLst/>
          </a:prstGeom>
          <a:solidFill>
            <a:srgbClr val="ED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FF79AD-F55A-3849-B245-8DBFACD5BA91}"/>
              </a:ext>
            </a:extLst>
          </p:cNvPr>
          <p:cNvSpPr/>
          <p:nvPr/>
        </p:nvSpPr>
        <p:spPr>
          <a:xfrm>
            <a:off x="0" y="1686476"/>
            <a:ext cx="7592967" cy="5172987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Speech Bubble: Rectangle 23">
            <a:extLst>
              <a:ext uri="{FF2B5EF4-FFF2-40B4-BE49-F238E27FC236}">
                <a16:creationId xmlns:a16="http://schemas.microsoft.com/office/drawing/2014/main" id="{81EE7D9C-2B14-8FC2-75B6-54EC2D2D7B69}"/>
              </a:ext>
            </a:extLst>
          </p:cNvPr>
          <p:cNvSpPr/>
          <p:nvPr/>
        </p:nvSpPr>
        <p:spPr>
          <a:xfrm>
            <a:off x="7686658" y="3236560"/>
            <a:ext cx="4445227" cy="1805535"/>
          </a:xfrm>
          <a:prstGeom prst="wedgeRectCallout">
            <a:avLst>
              <a:gd name="adj1" fmla="val 6874"/>
              <a:gd name="adj2" fmla="val 63492"/>
            </a:avLst>
          </a:prstGeom>
          <a:solidFill>
            <a:sysClr val="window" lastClr="FFFFFF"/>
          </a:solidFill>
          <a:ln w="28575" cap="flat" cmpd="sng" algn="ctr">
            <a:solidFill>
              <a:srgbClr val="1B1464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We’ve had over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53M people hit this page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since the spot ran. 1.32M in the last 15 minutes.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Beyond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any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expectation 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could have had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.”</a:t>
            </a:r>
            <a:endParaRPr kumimoji="0" lang="en-US" sz="1800" b="0" i="1" u="none" strike="noStrike" kern="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16D1016-F840-5CED-3A07-DDAD1DF79083}"/>
              </a:ext>
            </a:extLst>
          </p:cNvPr>
          <p:cNvSpPr txBox="1"/>
          <p:nvPr/>
        </p:nvSpPr>
        <p:spPr>
          <a:xfrm>
            <a:off x="7622249" y="5482686"/>
            <a:ext cx="45791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109">
              <a:defRPr sz="1000" b="1" kern="0">
                <a:solidFill>
                  <a:srgbClr val="1F1A62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Marc Benioff</a:t>
            </a:r>
            <a:br>
              <a:rPr lang="en-US" sz="1600" dirty="0">
                <a:solidFill>
                  <a:prstClr val="white"/>
                </a:solidFill>
                <a:latin typeface="Arial" panose="020B0604020202020204" pitchFamily="34" charset="0"/>
              </a:rPr>
            </a:b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CEO</a:t>
            </a:r>
            <a:r>
              <a:rPr lang="en-US" sz="1400" dirty="0">
                <a:solidFill>
                  <a:prstClr val="white"/>
                </a:solidFill>
                <a:latin typeface="Arial" panose="020B0604020202020204" pitchFamily="34" charset="0"/>
              </a:rPr>
              <a:t>, </a:t>
            </a:r>
            <a:r>
              <a:rPr kumimoji="0" lang="en-US" sz="1400" b="1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Salesforce</a:t>
            </a:r>
            <a:endParaRPr kumimoji="0" lang="en-US" sz="1400" b="1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(X, 2/9/26)</a:t>
            </a: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70BBDDFE-0A2E-17B9-0982-F9CADD802B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1903426"/>
              </p:ext>
            </p:extLst>
          </p:nvPr>
        </p:nvGraphicFramePr>
        <p:xfrm>
          <a:off x="219800" y="2018570"/>
          <a:ext cx="7161138" cy="3821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DD7AF891-FF3D-11D0-2FF0-2488D1214E79}"/>
              </a:ext>
            </a:extLst>
          </p:cNvPr>
          <p:cNvSpPr txBox="1"/>
          <p:nvPr/>
        </p:nvSpPr>
        <p:spPr>
          <a:xfrm>
            <a:off x="0" y="1803933"/>
            <a:ext cx="75929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Weekly Google Trends Index: Salesforce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12-month trend leading up to the Superbowl (Weeks of 2/9/2025 – 2/8/2026)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6BA4B49-C160-DB60-4C88-4CE9F594F0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EB656BFE-F740-5337-66C9-EDED67430B4E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55CDF61-BF5F-3654-85B2-4DAE9FFD17AD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4654D52-F2A6-B273-231D-875390ED23FD}"/>
              </a:ext>
            </a:extLst>
          </p:cNvPr>
          <p:cNvCxnSpPr>
            <a:cxnSpLocks/>
          </p:cNvCxnSpPr>
          <p:nvPr/>
        </p:nvCxnSpPr>
        <p:spPr>
          <a:xfrm>
            <a:off x="6839858" y="2410679"/>
            <a:ext cx="292255" cy="0"/>
          </a:xfrm>
          <a:prstGeom prst="straightConnector1">
            <a:avLst/>
          </a:prstGeom>
          <a:ln w="6350">
            <a:solidFill>
              <a:srgbClr val="00C0F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0D75740-F2FA-F8C3-4ACC-D545998042A9}"/>
              </a:ext>
            </a:extLst>
          </p:cNvPr>
          <p:cNvSpPr/>
          <p:nvPr/>
        </p:nvSpPr>
        <p:spPr>
          <a:xfrm>
            <a:off x="5576257" y="2287545"/>
            <a:ext cx="1343815" cy="291438"/>
          </a:xfrm>
          <a:prstGeom prst="roundRect">
            <a:avLst/>
          </a:prstGeom>
          <a:solidFill>
            <a:schemeClr val="bg1"/>
          </a:solidFill>
          <a:ln>
            <a:solidFill>
              <a:srgbClr val="00C0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Super Bowl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(100 index)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31C4D4-2A07-EAB0-1294-15E283BD15CE}"/>
              </a:ext>
            </a:extLst>
          </p:cNvPr>
          <p:cNvSpPr txBox="1"/>
          <p:nvPr/>
        </p:nvSpPr>
        <p:spPr>
          <a:xfrm>
            <a:off x="431832" y="6112573"/>
            <a:ext cx="716113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VAB analysis of Google Trends, United States only, All Categories, Web Search, Weeks of 2/9/25 – 2/8/26.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Google Search Index represents search interest relative to the highest point on the chart for the given region and time period, a value of 100 is the peak popularity for the term, a value of 50 means that the term is half as popular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Note: </a:t>
            </a: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Light blue line marks the date of Super Bowl LX. </a:t>
            </a:r>
            <a:r>
              <a:rPr lang="en-US" sz="700" b="1" u="sng" dirty="0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 to view Salesforce's Super Bowl commercial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(via iSpot.tv).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C0F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382F12C-9799-8E4F-A059-CF5D63672450}"/>
              </a:ext>
            </a:extLst>
          </p:cNvPr>
          <p:cNvCxnSpPr>
            <a:cxnSpLocks/>
          </p:cNvCxnSpPr>
          <p:nvPr/>
        </p:nvCxnSpPr>
        <p:spPr>
          <a:xfrm flipV="1">
            <a:off x="7197822" y="2378929"/>
            <a:ext cx="0" cy="2792511"/>
          </a:xfrm>
          <a:prstGeom prst="line">
            <a:avLst/>
          </a:prstGeom>
          <a:ln w="28575">
            <a:solidFill>
              <a:srgbClr val="00C0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0C7EA21-556B-DBFD-547A-62318CD5DC6B}"/>
              </a:ext>
            </a:extLst>
          </p:cNvPr>
          <p:cNvCxnSpPr>
            <a:cxnSpLocks/>
          </p:cNvCxnSpPr>
          <p:nvPr/>
        </p:nvCxnSpPr>
        <p:spPr>
          <a:xfrm flipV="1">
            <a:off x="6839858" y="3831336"/>
            <a:ext cx="201022" cy="615985"/>
          </a:xfrm>
          <a:prstGeom prst="straightConnector1">
            <a:avLst/>
          </a:prstGeom>
          <a:ln w="6350">
            <a:solidFill>
              <a:srgbClr val="ED3C8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BD7C365-AB71-2178-5F57-A56EDB4DC7D2}"/>
              </a:ext>
            </a:extLst>
          </p:cNvPr>
          <p:cNvSpPr/>
          <p:nvPr/>
        </p:nvSpPr>
        <p:spPr>
          <a:xfrm>
            <a:off x="5259462" y="4415784"/>
            <a:ext cx="1799485" cy="304230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Week Before Super Bowl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(51 index)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E6A6863-0883-A423-95A9-863AB168C522}"/>
              </a:ext>
            </a:extLst>
          </p:cNvPr>
          <p:cNvSpPr/>
          <p:nvPr/>
        </p:nvSpPr>
        <p:spPr>
          <a:xfrm>
            <a:off x="6778243" y="1759364"/>
            <a:ext cx="814726" cy="370987"/>
          </a:xfrm>
          <a:prstGeom prst="ellipse">
            <a:avLst/>
          </a:prstGeom>
          <a:solidFill>
            <a:srgbClr val="1B14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DB1EB0-C379-FEB0-5532-536DBD6C6DD2}"/>
              </a:ext>
            </a:extLst>
          </p:cNvPr>
          <p:cNvSpPr txBox="1"/>
          <p:nvPr/>
        </p:nvSpPr>
        <p:spPr>
          <a:xfrm>
            <a:off x="6778243" y="2095742"/>
            <a:ext cx="84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vs. prior week</a:t>
            </a:r>
          </a:p>
        </p:txBody>
      </p:sp>
      <p:pic>
        <p:nvPicPr>
          <p:cNvPr id="9220" name="Picture 4" descr="Salesforce logo in transparent PNG and vectorized SVG formats">
            <a:extLst>
              <a:ext uri="{FF2B5EF4-FFF2-40B4-BE49-F238E27FC236}">
                <a16:creationId xmlns:a16="http://schemas.microsoft.com/office/drawing/2014/main" id="{9BF00B7B-AF05-7386-4634-35D66F777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274" y="1856543"/>
            <a:ext cx="1536926" cy="107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95BBC8C-56A2-92CB-5391-9EE4F415FD06}"/>
              </a:ext>
            </a:extLst>
          </p:cNvPr>
          <p:cNvCxnSpPr>
            <a:cxnSpLocks/>
          </p:cNvCxnSpPr>
          <p:nvPr/>
        </p:nvCxnSpPr>
        <p:spPr>
          <a:xfrm flipH="1" flipV="1">
            <a:off x="684229" y="3392659"/>
            <a:ext cx="181534" cy="335229"/>
          </a:xfrm>
          <a:prstGeom prst="straightConnector1">
            <a:avLst/>
          </a:prstGeom>
          <a:ln w="6350">
            <a:solidFill>
              <a:srgbClr val="ED3C8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4E3DC1D-0A4E-B13D-65BF-4D68B9EB27ED}"/>
              </a:ext>
            </a:extLst>
          </p:cNvPr>
          <p:cNvSpPr/>
          <p:nvPr/>
        </p:nvSpPr>
        <p:spPr>
          <a:xfrm>
            <a:off x="602821" y="3697142"/>
            <a:ext cx="1249982" cy="304230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2025 Super Bowl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(64 index)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BB8A6E-C27A-98D8-697A-C1D8CBDB88C9}"/>
              </a:ext>
            </a:extLst>
          </p:cNvPr>
          <p:cNvSpPr/>
          <p:nvPr/>
        </p:nvSpPr>
        <p:spPr>
          <a:xfrm>
            <a:off x="179108" y="1330530"/>
            <a:ext cx="118772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Blip>
                <a:blip r:embed="rId7"/>
              </a:buBlip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Branded online search </a:t>
            </a: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doubled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on Super Bowl night vs. week prior</a:t>
            </a:r>
            <a:r>
              <a:rPr lang="en-US" sz="1200">
                <a:solidFill>
                  <a:srgbClr val="1B1464"/>
                </a:solidFill>
                <a:latin typeface="Arial" panose="020B0604020202020204" pitchFamily="34" charset="0"/>
              </a:rPr>
              <a:t> and was </a:t>
            </a:r>
            <a:r>
              <a:rPr lang="en-US" sz="1200">
                <a:solidFill>
                  <a:srgbClr val="00BFF2"/>
                </a:solidFill>
                <a:latin typeface="Arial" panose="020B0604020202020204" pitchFamily="34" charset="0"/>
              </a:rPr>
              <a:t>32% higher</a:t>
            </a:r>
            <a:r>
              <a:rPr lang="en-US" sz="1200">
                <a:solidFill>
                  <a:srgbClr val="1B1464"/>
                </a:solidFill>
                <a:latin typeface="Arial" panose="020B0604020202020204" pitchFamily="34" charset="0"/>
              </a:rPr>
              <a:t> than the second highest week over the last 12 months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172496-AA45-C8DA-2A0A-80FB5A1A384A}"/>
              </a:ext>
            </a:extLst>
          </p:cNvPr>
          <p:cNvSpPr/>
          <p:nvPr/>
        </p:nvSpPr>
        <p:spPr>
          <a:xfrm>
            <a:off x="-1" y="0"/>
            <a:ext cx="3482341" cy="206902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‘Returning Player’ Super Bowl TV Advertiser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391ACE6-642B-EE02-F5C8-0FCB2D3904F3}"/>
              </a:ext>
            </a:extLst>
          </p:cNvPr>
          <p:cNvSpPr/>
          <p:nvPr/>
        </p:nvSpPr>
        <p:spPr>
          <a:xfrm>
            <a:off x="2888135" y="2669440"/>
            <a:ext cx="1601596" cy="304230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Highest Week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(76 index)</a:t>
            </a:r>
          </a:p>
        </p:txBody>
      </p:sp>
    </p:spTree>
    <p:extLst>
      <p:ext uri="{BB962C8B-B14F-4D97-AF65-F5344CB8AC3E}">
        <p14:creationId xmlns:p14="http://schemas.microsoft.com/office/powerpoint/2010/main" val="1851490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6D783-BC29-6F58-0664-409D3A95F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7C735DA-B0A6-4C97-0CA8-31484BE69963}"/>
              </a:ext>
            </a:extLst>
          </p:cNvPr>
          <p:cNvSpPr/>
          <p:nvPr/>
        </p:nvSpPr>
        <p:spPr>
          <a:xfrm>
            <a:off x="-1" y="1686476"/>
            <a:ext cx="4644289" cy="5172987"/>
          </a:xfrm>
          <a:prstGeom prst="rect">
            <a:avLst/>
          </a:prstGeom>
          <a:solidFill>
            <a:srgbClr val="ED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9BA0F0-1FD3-E26B-826F-B77C7C991C4F}"/>
              </a:ext>
            </a:extLst>
          </p:cNvPr>
          <p:cNvSpPr/>
          <p:nvPr/>
        </p:nvSpPr>
        <p:spPr>
          <a:xfrm>
            <a:off x="50801" y="378483"/>
            <a:ext cx="1187721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Manscaped: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Within ten years of its founding, their Super Bowl debut ad sought to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reach new audiences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after growing their retail footprint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96B110D-A4B6-4090-342A-2746656193EE}"/>
              </a:ext>
            </a:extLst>
          </p:cNvPr>
          <p:cNvSpPr/>
          <p:nvPr/>
        </p:nvSpPr>
        <p:spPr>
          <a:xfrm>
            <a:off x="4599033" y="1685013"/>
            <a:ext cx="7592967" cy="5172987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47C1AD-60B8-0B2C-2C42-3DDAA4731B4F}"/>
              </a:ext>
            </a:extLst>
          </p:cNvPr>
          <p:cNvSpPr txBox="1"/>
          <p:nvPr/>
        </p:nvSpPr>
        <p:spPr>
          <a:xfrm>
            <a:off x="4621319" y="6111110"/>
            <a:ext cx="75667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VAB analysis of Google Trends, United States only, All Categories, Web Search, Weeks of 2/9/25 – 2/8/26.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Google Search Index represents search interest relative to the highest point on the chart for the given region and time period, a value of 100 is the peak popularity for the term, a value of 50 means that the term is half as popular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Note: </a:t>
            </a: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Light blue line marks the date of Super Bowl LX. </a:t>
            </a:r>
            <a:r>
              <a:rPr kumimoji="0" lang="en-US" sz="700" b="1" i="0" u="sng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 to view </a:t>
            </a:r>
            <a:r>
              <a:rPr lang="en-US" sz="700" b="1" u="sng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Manscaped’</a:t>
            </a:r>
            <a:r>
              <a:rPr kumimoji="0" lang="en-US" sz="700" b="1" i="0" u="sng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 Super Bowl commercial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(via iSpot.tv).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C0F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ECDD3A77-08B4-BD54-51CE-DA21933F3D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6683104"/>
              </p:ext>
            </p:extLst>
          </p:nvPr>
        </p:nvGraphicFramePr>
        <p:xfrm>
          <a:off x="4814947" y="2017107"/>
          <a:ext cx="7161138" cy="3821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1A99C73-B6F8-FAC7-3CC2-065FC9CBF78F}"/>
              </a:ext>
            </a:extLst>
          </p:cNvPr>
          <p:cNvSpPr txBox="1"/>
          <p:nvPr/>
        </p:nvSpPr>
        <p:spPr>
          <a:xfrm>
            <a:off x="4595147" y="1802470"/>
            <a:ext cx="75929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Weekly Google Trends Index: Manscaped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12-month trend leading up to the Superbowl (Weeks of 2/9/2025 – 2/8/2026)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0691D66-FABE-ECD0-5473-84D212ECCA02}"/>
              </a:ext>
            </a:extLst>
          </p:cNvPr>
          <p:cNvCxnSpPr>
            <a:cxnSpLocks/>
          </p:cNvCxnSpPr>
          <p:nvPr/>
        </p:nvCxnSpPr>
        <p:spPr>
          <a:xfrm>
            <a:off x="11435005" y="2409216"/>
            <a:ext cx="292255" cy="0"/>
          </a:xfrm>
          <a:prstGeom prst="straightConnector1">
            <a:avLst/>
          </a:prstGeom>
          <a:ln w="6350">
            <a:solidFill>
              <a:srgbClr val="00C0F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D08793-6F59-2DB1-058B-B8CF594A0327}"/>
              </a:ext>
            </a:extLst>
          </p:cNvPr>
          <p:cNvSpPr/>
          <p:nvPr/>
        </p:nvSpPr>
        <p:spPr>
          <a:xfrm>
            <a:off x="10171404" y="2286082"/>
            <a:ext cx="1343815" cy="291438"/>
          </a:xfrm>
          <a:prstGeom prst="roundRect">
            <a:avLst/>
          </a:prstGeom>
          <a:solidFill>
            <a:schemeClr val="bg1"/>
          </a:solidFill>
          <a:ln>
            <a:solidFill>
              <a:srgbClr val="00C0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Super Bowl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(100 index)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0D276B2-CA2B-8E43-66C2-25C98F256191}"/>
              </a:ext>
            </a:extLst>
          </p:cNvPr>
          <p:cNvCxnSpPr>
            <a:cxnSpLocks/>
          </p:cNvCxnSpPr>
          <p:nvPr/>
        </p:nvCxnSpPr>
        <p:spPr>
          <a:xfrm flipV="1">
            <a:off x="11805426" y="2394699"/>
            <a:ext cx="0" cy="2776825"/>
          </a:xfrm>
          <a:prstGeom prst="line">
            <a:avLst/>
          </a:prstGeom>
          <a:ln w="28575">
            <a:solidFill>
              <a:srgbClr val="00C0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9F92EB-7400-4283-93DF-F9C3BC8C40E8}"/>
              </a:ext>
            </a:extLst>
          </p:cNvPr>
          <p:cNvCxnSpPr>
            <a:cxnSpLocks/>
          </p:cNvCxnSpPr>
          <p:nvPr/>
        </p:nvCxnSpPr>
        <p:spPr>
          <a:xfrm>
            <a:off x="11373390" y="3747577"/>
            <a:ext cx="253493" cy="155448"/>
          </a:xfrm>
          <a:prstGeom prst="straightConnector1">
            <a:avLst/>
          </a:prstGeom>
          <a:ln w="6350">
            <a:solidFill>
              <a:srgbClr val="ED3C8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57A9F02-CE38-BDA9-0FFC-74FD9A589494}"/>
              </a:ext>
            </a:extLst>
          </p:cNvPr>
          <p:cNvSpPr/>
          <p:nvPr/>
        </p:nvSpPr>
        <p:spPr>
          <a:xfrm>
            <a:off x="9664171" y="3441630"/>
            <a:ext cx="1799485" cy="304230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Week Before Super Bowl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(44 index)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3576B5D-CFC0-FC84-4224-0A01ABDE3FC0}"/>
              </a:ext>
            </a:extLst>
          </p:cNvPr>
          <p:cNvSpPr/>
          <p:nvPr/>
        </p:nvSpPr>
        <p:spPr>
          <a:xfrm>
            <a:off x="11373390" y="1757901"/>
            <a:ext cx="814726" cy="370987"/>
          </a:xfrm>
          <a:prstGeom prst="ellipse">
            <a:avLst/>
          </a:prstGeom>
          <a:solidFill>
            <a:srgbClr val="1B14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2.3x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A48C79-1141-288C-E381-CA346CD11FC9}"/>
              </a:ext>
            </a:extLst>
          </p:cNvPr>
          <p:cNvSpPr txBox="1"/>
          <p:nvPr/>
        </p:nvSpPr>
        <p:spPr>
          <a:xfrm>
            <a:off x="11373390" y="2094279"/>
            <a:ext cx="84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vs. prior week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44891D1-1FC7-1EC9-D0EF-5E5873809752}"/>
              </a:ext>
            </a:extLst>
          </p:cNvPr>
          <p:cNvCxnSpPr>
            <a:cxnSpLocks/>
          </p:cNvCxnSpPr>
          <p:nvPr/>
        </p:nvCxnSpPr>
        <p:spPr>
          <a:xfrm>
            <a:off x="9556294" y="2769867"/>
            <a:ext cx="735565" cy="72861"/>
          </a:xfrm>
          <a:prstGeom prst="straightConnector1">
            <a:avLst/>
          </a:prstGeom>
          <a:ln w="6350">
            <a:solidFill>
              <a:srgbClr val="ED3C8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2A6030E-FDA6-57B8-43BE-57887FD9FC4A}"/>
              </a:ext>
            </a:extLst>
          </p:cNvPr>
          <p:cNvSpPr/>
          <p:nvPr/>
        </p:nvSpPr>
        <p:spPr>
          <a:xfrm>
            <a:off x="7777384" y="2590320"/>
            <a:ext cx="1799485" cy="304230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Highest Week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(83 index)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A205921-4CE0-97EC-B3E0-5F38986B1A4C}"/>
              </a:ext>
            </a:extLst>
          </p:cNvPr>
          <p:cNvSpPr/>
          <p:nvPr/>
        </p:nvSpPr>
        <p:spPr>
          <a:xfrm>
            <a:off x="179108" y="1330530"/>
            <a:ext cx="118772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Blip>
                <a:blip r:embed="rId5"/>
              </a:buBlip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Branded online search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more than </a:t>
            </a: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doubled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on Super Bowl night vs. week prior </a:t>
            </a:r>
            <a:r>
              <a:rPr lang="en-US" sz="1200">
                <a:solidFill>
                  <a:srgbClr val="1B1464"/>
                </a:solidFill>
                <a:latin typeface="Arial" panose="020B0604020202020204" pitchFamily="34" charset="0"/>
              </a:rPr>
              <a:t>and was </a:t>
            </a:r>
            <a:r>
              <a:rPr lang="en-US" sz="1200">
                <a:solidFill>
                  <a:srgbClr val="00BFF2"/>
                </a:solidFill>
                <a:latin typeface="Arial" panose="020B0604020202020204" pitchFamily="34" charset="0"/>
              </a:rPr>
              <a:t>20% higher</a:t>
            </a:r>
            <a:r>
              <a:rPr lang="en-US" sz="1200">
                <a:solidFill>
                  <a:srgbClr val="1B1464"/>
                </a:solidFill>
                <a:latin typeface="Arial" panose="020B0604020202020204" pitchFamily="34" charset="0"/>
              </a:rPr>
              <a:t> than the second highest week over the last 12 months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372DE77-B902-24EE-A6C1-1B7212A97EAF}"/>
              </a:ext>
            </a:extLst>
          </p:cNvPr>
          <p:cNvSpPr/>
          <p:nvPr/>
        </p:nvSpPr>
        <p:spPr>
          <a:xfrm>
            <a:off x="0" y="-7552"/>
            <a:ext cx="3474719" cy="214454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‘Young’ Life Stage Brand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30904EA0-7112-5E9D-324A-BF295A4DD138}"/>
              </a:ext>
            </a:extLst>
          </p:cNvPr>
          <p:cNvSpPr/>
          <p:nvPr/>
        </p:nvSpPr>
        <p:spPr>
          <a:xfrm>
            <a:off x="86298" y="3038168"/>
            <a:ext cx="4445227" cy="2178254"/>
          </a:xfrm>
          <a:prstGeom prst="wedgeRectCallout">
            <a:avLst>
              <a:gd name="adj1" fmla="val -3743"/>
              <a:gd name="adj2" fmla="val 63492"/>
            </a:avLst>
          </a:prstGeom>
          <a:solidFill>
            <a:sysClr val="window" lastClr="FFFFFF"/>
          </a:solidFill>
          <a:ln w="28575" cap="flat" cmpd="sng" algn="ctr">
            <a:solidFill>
              <a:srgbClr val="1B1464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Manscaped started shifting more lower-funnel dollars into upper-funnel branding budgets last year to build awareness</a:t>
            </a:r>
            <a:r>
              <a:rPr lang="en-US" sz="1600" i="1" kern="0" dirty="0">
                <a:solidFill>
                  <a:srgbClr val="1B1464"/>
                </a:solidFill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“We started with a heavy focus on DTC, 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but the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maturity of the brand’s retail footprint </a:t>
            </a:r>
            <a:r>
              <a:rPr lang="en-US" sz="1600" b="1" kern="0" dirty="0">
                <a:solidFill>
                  <a:srgbClr val="ED3C8D"/>
                </a:solidFill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the need to grow it audience </a:t>
            </a:r>
            <a:r>
              <a:rPr lang="en-US" sz="1600" kern="0" dirty="0">
                <a:solidFill>
                  <a:srgbClr val="1B1464"/>
                </a:solidFill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what pushed us to flip our media composition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</a:t>
            </a:r>
            <a:endParaRPr kumimoji="0" lang="en-US" sz="1600" b="0" i="1" u="none" strike="noStrike" kern="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CC87951A-3D30-A0B2-06EE-CC95AB6EC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487" y="2166562"/>
            <a:ext cx="2508504" cy="45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1ACB543-3FB6-B6B6-519F-A05F8E9BB08B}"/>
              </a:ext>
            </a:extLst>
          </p:cNvPr>
          <p:cNvSpPr txBox="1"/>
          <p:nvPr/>
        </p:nvSpPr>
        <p:spPr>
          <a:xfrm>
            <a:off x="26947" y="5523550"/>
            <a:ext cx="45791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109">
              <a:defRPr sz="1000" b="1" kern="0">
                <a:solidFill>
                  <a:srgbClr val="1F1A62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Marcelo Kertesz</a:t>
            </a: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white"/>
                </a:solidFill>
                <a:latin typeface="Arial" panose="020B0604020202020204" pitchFamily="34" charset="0"/>
              </a:rPr>
              <a:t>CMO, Manscaped</a:t>
            </a:r>
            <a:endParaRPr kumimoji="0" lang="en-US" sz="1200" b="1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(AdExchanger, 2/6/26)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74DB9CC-E9BE-A16F-7A53-89A09F32FD4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54942ABE-C195-5BBF-1537-8116AB4E8B01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E2D1B7D-9962-FBB5-9A3E-CF4F05376258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</p:spTree>
    <p:extLst>
      <p:ext uri="{BB962C8B-B14F-4D97-AF65-F5344CB8AC3E}">
        <p14:creationId xmlns:p14="http://schemas.microsoft.com/office/powerpoint/2010/main" val="1770999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A2A45-68A6-2B88-2B46-D1C106432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4D9B6E4-3605-AAD5-7917-C15C7E6908BF}"/>
              </a:ext>
            </a:extLst>
          </p:cNvPr>
          <p:cNvSpPr/>
          <p:nvPr/>
        </p:nvSpPr>
        <p:spPr>
          <a:xfrm>
            <a:off x="50801" y="378483"/>
            <a:ext cx="1200552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Hellmann’s: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This 113-year-old brand has had an ad in the last six Super Bowl as they continue their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connection and commitment to consumers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98E4055-CB4C-020A-D159-40543F700257}"/>
              </a:ext>
            </a:extLst>
          </p:cNvPr>
          <p:cNvSpPr/>
          <p:nvPr/>
        </p:nvSpPr>
        <p:spPr>
          <a:xfrm>
            <a:off x="7508240" y="1686476"/>
            <a:ext cx="4683760" cy="5172987"/>
          </a:xfrm>
          <a:prstGeom prst="rect">
            <a:avLst/>
          </a:prstGeom>
          <a:solidFill>
            <a:srgbClr val="ED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4143CE0-CA6A-8A8C-0B51-EA2BF10169D5}"/>
              </a:ext>
            </a:extLst>
          </p:cNvPr>
          <p:cNvSpPr/>
          <p:nvPr/>
        </p:nvSpPr>
        <p:spPr>
          <a:xfrm>
            <a:off x="3886" y="1685013"/>
            <a:ext cx="7592967" cy="5172987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Speech Bubble: Rectangle 23">
            <a:extLst>
              <a:ext uri="{FF2B5EF4-FFF2-40B4-BE49-F238E27FC236}">
                <a16:creationId xmlns:a16="http://schemas.microsoft.com/office/drawing/2014/main" id="{50B6FB79-7487-EECF-BE21-584C89DE7188}"/>
              </a:ext>
            </a:extLst>
          </p:cNvPr>
          <p:cNvSpPr/>
          <p:nvPr/>
        </p:nvSpPr>
        <p:spPr>
          <a:xfrm>
            <a:off x="7686658" y="3049259"/>
            <a:ext cx="4445227" cy="2122266"/>
          </a:xfrm>
          <a:prstGeom prst="wedgeRectCallout">
            <a:avLst>
              <a:gd name="adj1" fmla="val 6874"/>
              <a:gd name="adj2" fmla="val 63492"/>
            </a:avLst>
          </a:prstGeom>
          <a:solidFill>
            <a:sysClr val="window" lastClr="FFFFFF"/>
          </a:solidFill>
          <a:ln w="28575" cap="flat" cmpd="sng" algn="ctr">
            <a:solidFill>
              <a:srgbClr val="1B1464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Over the past six years, we’ve worked to build a meaningful presence within football culture, and returning to the Big Game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reflects our commitment to celebrating fans of all kinds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over a common love for game day dishes”</a:t>
            </a:r>
            <a:endParaRPr kumimoji="0" lang="en-US" sz="1800" b="0" i="1" u="none" strike="noStrike" kern="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1C3906-850C-E6FE-3D2C-E45A7AA19654}"/>
              </a:ext>
            </a:extLst>
          </p:cNvPr>
          <p:cNvSpPr txBox="1"/>
          <p:nvPr/>
        </p:nvSpPr>
        <p:spPr>
          <a:xfrm>
            <a:off x="7609041" y="5577995"/>
            <a:ext cx="45791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109">
              <a:defRPr sz="1000" b="1" kern="0">
                <a:solidFill>
                  <a:srgbClr val="1F1A62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Jessica Grigoriou</a:t>
            </a: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SVP Marketing,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Condiments at Unilever North America</a:t>
            </a:r>
            <a:b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(USA Today, 2/8/26)</a:t>
            </a: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4F4756A7-CA74-BE46-C3BA-46219C537629}"/>
              </a:ext>
            </a:extLst>
          </p:cNvPr>
          <p:cNvGraphicFramePr/>
          <p:nvPr/>
        </p:nvGraphicFramePr>
        <p:xfrm>
          <a:off x="219800" y="2018570"/>
          <a:ext cx="7161138" cy="3821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7C1AC62F-42CB-D52F-0AEC-FF9FE61B9BB2}"/>
              </a:ext>
            </a:extLst>
          </p:cNvPr>
          <p:cNvSpPr txBox="1"/>
          <p:nvPr/>
        </p:nvSpPr>
        <p:spPr>
          <a:xfrm>
            <a:off x="0" y="1803933"/>
            <a:ext cx="75929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Weekly Google Trends Index: Hellmann’s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12-month trend leading up to the Superbowl (Weeks of 2/9/2025 – 2/8/2026)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FF34E05-5CA4-6767-F5A6-774597EEC4BB}"/>
              </a:ext>
            </a:extLst>
          </p:cNvPr>
          <p:cNvCxnSpPr>
            <a:cxnSpLocks/>
          </p:cNvCxnSpPr>
          <p:nvPr/>
        </p:nvCxnSpPr>
        <p:spPr>
          <a:xfrm>
            <a:off x="6839858" y="2410679"/>
            <a:ext cx="292255" cy="0"/>
          </a:xfrm>
          <a:prstGeom prst="straightConnector1">
            <a:avLst/>
          </a:prstGeom>
          <a:ln w="6350">
            <a:solidFill>
              <a:srgbClr val="00C0F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4C60E133-791F-DE72-5BFB-3CDEE1464CFA}"/>
              </a:ext>
            </a:extLst>
          </p:cNvPr>
          <p:cNvSpPr/>
          <p:nvPr/>
        </p:nvSpPr>
        <p:spPr>
          <a:xfrm>
            <a:off x="5576257" y="2287545"/>
            <a:ext cx="1343815" cy="291438"/>
          </a:xfrm>
          <a:prstGeom prst="roundRect">
            <a:avLst/>
          </a:prstGeom>
          <a:solidFill>
            <a:schemeClr val="bg1"/>
          </a:solidFill>
          <a:ln>
            <a:solidFill>
              <a:srgbClr val="00C0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Super Bowl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(100 index)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00CE86-D578-417F-720F-55B296D93CED}"/>
              </a:ext>
            </a:extLst>
          </p:cNvPr>
          <p:cNvSpPr txBox="1"/>
          <p:nvPr/>
        </p:nvSpPr>
        <p:spPr>
          <a:xfrm>
            <a:off x="431832" y="6112573"/>
            <a:ext cx="716113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VAB analysis of Google Trends, United States only, All Categories, Web Search, Weeks of 2/9/25 – 2/8/26.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Google Search Index represents search interest relative to the highest point on the chart for the given region and time period, a value of 100 is the peak popularity for the term, a value of 50 means that the term is half as popular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Note: </a:t>
            </a: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Light blue line marks the date of Super Bowl LX. </a:t>
            </a:r>
            <a:r>
              <a:rPr kumimoji="0" lang="en-US" sz="700" b="1" i="0" u="sng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 to view Hellmann’s Super Bowl commercial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(via iSpot.tv).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C0F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E5FE40B-4B11-14D0-B7D6-6CD56559A5E0}"/>
              </a:ext>
            </a:extLst>
          </p:cNvPr>
          <p:cNvCxnSpPr>
            <a:cxnSpLocks/>
          </p:cNvCxnSpPr>
          <p:nvPr/>
        </p:nvCxnSpPr>
        <p:spPr>
          <a:xfrm>
            <a:off x="6611974" y="4029972"/>
            <a:ext cx="402733" cy="315022"/>
          </a:xfrm>
          <a:prstGeom prst="straightConnector1">
            <a:avLst/>
          </a:prstGeom>
          <a:ln w="6350">
            <a:solidFill>
              <a:srgbClr val="ED3C8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0E320F3-20E2-4D73-4879-D1E850A3E979}"/>
              </a:ext>
            </a:extLst>
          </p:cNvPr>
          <p:cNvSpPr/>
          <p:nvPr/>
        </p:nvSpPr>
        <p:spPr>
          <a:xfrm>
            <a:off x="4840703" y="3806650"/>
            <a:ext cx="1799485" cy="304230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Week Before Super Bowl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(26 index)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C40FDA1-A57E-5216-FD6E-4D505E45E39C}"/>
              </a:ext>
            </a:extLst>
          </p:cNvPr>
          <p:cNvSpPr/>
          <p:nvPr/>
        </p:nvSpPr>
        <p:spPr>
          <a:xfrm>
            <a:off x="6778243" y="1759364"/>
            <a:ext cx="814726" cy="370987"/>
          </a:xfrm>
          <a:prstGeom prst="ellipse">
            <a:avLst/>
          </a:prstGeom>
          <a:solidFill>
            <a:srgbClr val="1B14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281526-2BE6-A6CF-E62F-BDE1ED30F6FD}"/>
              </a:ext>
            </a:extLst>
          </p:cNvPr>
          <p:cNvSpPr txBox="1"/>
          <p:nvPr/>
        </p:nvSpPr>
        <p:spPr>
          <a:xfrm>
            <a:off x="6778243" y="2095742"/>
            <a:ext cx="84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vs. prior week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A4C763F5-DE5A-DA27-C053-FA389E14EB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54" b="26009"/>
          <a:stretch>
            <a:fillRect/>
          </a:stretch>
        </p:blipFill>
        <p:spPr bwMode="auto">
          <a:xfrm>
            <a:off x="8886244" y="1854673"/>
            <a:ext cx="2062751" cy="99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3B45E73-B001-5400-1D4E-B0EBF75612DD}"/>
              </a:ext>
            </a:extLst>
          </p:cNvPr>
          <p:cNvSpPr/>
          <p:nvPr/>
        </p:nvSpPr>
        <p:spPr>
          <a:xfrm>
            <a:off x="767538" y="2753377"/>
            <a:ext cx="1242894" cy="304230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2025 Super Bowl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(72 index)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381987-0460-9057-2C14-E28A365D4AA5}"/>
              </a:ext>
            </a:extLst>
          </p:cNvPr>
          <p:cNvSpPr/>
          <p:nvPr/>
        </p:nvSpPr>
        <p:spPr>
          <a:xfrm>
            <a:off x="179108" y="1330530"/>
            <a:ext cx="119527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Blip>
                <a:blip r:embed="rId6"/>
              </a:buBlip>
              <a:defRPr/>
            </a:pPr>
            <a:r>
              <a:rPr lang="en-US" sz="1200">
                <a:solidFill>
                  <a:srgbClr val="1B1464"/>
                </a:solidFill>
                <a:latin typeface="Arial" panose="020B0604020202020204" pitchFamily="34" charset="0"/>
              </a:rPr>
              <a:t>Branded online search</a:t>
            </a: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increased </a:t>
            </a:r>
            <a:r>
              <a:rPr lang="en-US" sz="1200" b="1" u="sng">
                <a:solidFill>
                  <a:srgbClr val="00BFF2"/>
                </a:solidFill>
                <a:latin typeface="Arial" panose="020B0604020202020204" pitchFamily="34" charset="0"/>
              </a:rPr>
              <a:t>4</a:t>
            </a: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</a:t>
            </a: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on Super Bowl night vs. week prior</a:t>
            </a:r>
            <a:r>
              <a:rPr lang="en-US" sz="1200">
                <a:solidFill>
                  <a:srgbClr val="1B1464"/>
                </a:solidFill>
                <a:latin typeface="Arial" panose="020B0604020202020204" pitchFamily="34" charset="0"/>
              </a:rPr>
              <a:t> and was </a:t>
            </a:r>
            <a:r>
              <a:rPr lang="en-US" sz="1200">
                <a:solidFill>
                  <a:srgbClr val="00BFF2"/>
                </a:solidFill>
                <a:latin typeface="Arial" panose="020B0604020202020204" pitchFamily="34" charset="0"/>
              </a:rPr>
              <a:t>39% higher</a:t>
            </a:r>
            <a:r>
              <a:rPr lang="en-US" sz="1200">
                <a:solidFill>
                  <a:srgbClr val="1B1464"/>
                </a:solidFill>
                <a:latin typeface="Arial" panose="020B0604020202020204" pitchFamily="34" charset="0"/>
              </a:rPr>
              <a:t> than the second highest week in the past year (Super Bowl LIX) </a:t>
            </a:r>
            <a:endParaRPr kumimoji="0" lang="en-US" sz="120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10AB22-0570-F0B4-8AC1-3646ED84B121}"/>
              </a:ext>
            </a:extLst>
          </p:cNvPr>
          <p:cNvSpPr/>
          <p:nvPr/>
        </p:nvSpPr>
        <p:spPr>
          <a:xfrm>
            <a:off x="0" y="-7552"/>
            <a:ext cx="3474719" cy="214454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‘Well Established’ Life Stage Brand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7DF9807-9755-3534-483D-96C00F1EA2F1}"/>
              </a:ext>
            </a:extLst>
          </p:cNvPr>
          <p:cNvCxnSpPr>
            <a:cxnSpLocks/>
          </p:cNvCxnSpPr>
          <p:nvPr/>
        </p:nvCxnSpPr>
        <p:spPr>
          <a:xfrm flipH="1">
            <a:off x="706569" y="3057607"/>
            <a:ext cx="202249" cy="117457"/>
          </a:xfrm>
          <a:prstGeom prst="straightConnector1">
            <a:avLst/>
          </a:prstGeom>
          <a:ln w="6350">
            <a:solidFill>
              <a:srgbClr val="ED3C8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86C0A66-68CF-E482-0D75-60997155DA2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2760C14-616C-F7F6-0ECA-1CD9EBA4CAF0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8C1EEB-2D58-CF08-9164-524144C1A22D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E1C9465-DFDC-C5DD-FD1A-D28789893C92}"/>
              </a:ext>
            </a:extLst>
          </p:cNvPr>
          <p:cNvCxnSpPr>
            <a:cxnSpLocks/>
          </p:cNvCxnSpPr>
          <p:nvPr/>
        </p:nvCxnSpPr>
        <p:spPr>
          <a:xfrm flipV="1">
            <a:off x="7197822" y="2378929"/>
            <a:ext cx="0" cy="2792596"/>
          </a:xfrm>
          <a:prstGeom prst="line">
            <a:avLst/>
          </a:prstGeom>
          <a:ln w="28575">
            <a:solidFill>
              <a:srgbClr val="00C0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00896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BCF5620D45EF4AA969D5E9CFDA206E" ma:contentTypeVersion="17" ma:contentTypeDescription="Create a new document." ma:contentTypeScope="" ma:versionID="3dee9b162007303c59b09462c883cb4e">
  <xsd:schema xmlns:xsd="http://www.w3.org/2001/XMLSchema" xmlns:xs="http://www.w3.org/2001/XMLSchema" xmlns:p="http://schemas.microsoft.com/office/2006/metadata/properties" xmlns:ns2="c3801c2d-3f2f-44a1-8478-554d1c91a4f5" xmlns:ns3="c00419b3-ff22-4e92-8e74-ef4894f6b0e1" targetNamespace="http://schemas.microsoft.com/office/2006/metadata/properties" ma:root="true" ma:fieldsID="7995f6eb616c33638189f90e12f472bf" ns2:_="" ns3:_="">
    <xsd:import namespace="c3801c2d-3f2f-44a1-8478-554d1c91a4f5"/>
    <xsd:import namespace="c00419b3-ff22-4e92-8e74-ef4894f6b0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801c2d-3f2f-44a1-8478-554d1c91a4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8c637ead-fd64-45b4-abde-ec2d09ec10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0419b3-ff22-4e92-8e74-ef4894f6b0e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2fc8375e-4cb2-4aea-979e-f36c13a134f3}" ma:internalName="TaxCatchAll" ma:showField="CatchAllData" ma:web="c00419b3-ff22-4e92-8e74-ef4894f6b0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0419b3-ff22-4e92-8e74-ef4894f6b0e1" xsi:nil="true"/>
    <lcf76f155ced4ddcb4097134ff3c332f xmlns="c3801c2d-3f2f-44a1-8478-554d1c91a4f5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39525A9-19A4-448C-8A37-A8F0A2F9E8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801c2d-3f2f-44a1-8478-554d1c91a4f5"/>
    <ds:schemaRef ds:uri="c00419b3-ff22-4e92-8e74-ef4894f6b0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91EA6A9-FDEA-418E-B465-24D94F8A8A93}">
  <ds:schemaRefs>
    <ds:schemaRef ds:uri="9f6166fe-9f5b-43aa-b8a9-b4d7ad530bda"/>
    <ds:schemaRef ds:uri="a86b28e8-29a6-4ab8-af18-2a7f61acfad2"/>
    <ds:schemaRef ds:uri="http://schemas.microsoft.com/office/2006/metadata/properties"/>
    <ds:schemaRef ds:uri="http://schemas.microsoft.com/office/infopath/2007/PartnerControls"/>
    <ds:schemaRef ds:uri="c00419b3-ff22-4e92-8e74-ef4894f6b0e1"/>
    <ds:schemaRef ds:uri="c3801c2d-3f2f-44a1-8478-554d1c91a4f5"/>
  </ds:schemaRefs>
</ds:datastoreItem>
</file>

<file path=customXml/itemProps3.xml><?xml version="1.0" encoding="utf-8"?>
<ds:datastoreItem xmlns:ds="http://schemas.openxmlformats.org/officeDocument/2006/customXml" ds:itemID="{0BCC018A-6AEB-446E-AB4D-608C5B35E72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4984</Words>
  <Application>Microsoft Office PowerPoint</Application>
  <PresentationFormat>Widescreen</PresentationFormat>
  <Paragraphs>397</Paragraphs>
  <Slides>22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Aptos</vt:lpstr>
      <vt:lpstr>Aptos Display</vt:lpstr>
      <vt:lpstr>Arial</vt:lpstr>
      <vt:lpstr>Calibri</vt:lpstr>
      <vt:lpstr>Calibri Light</vt:lpstr>
      <vt:lpstr>Office 2013 - 2022 Theme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Karolina Guillen</dc:creator>
  <cp:lastModifiedBy>Jason Wiese</cp:lastModifiedBy>
  <cp:revision>2</cp:revision>
  <cp:lastPrinted>2026-02-11T15:40:04Z</cp:lastPrinted>
  <dcterms:created xsi:type="dcterms:W3CDTF">2025-01-24T20:02:54Z</dcterms:created>
  <dcterms:modified xsi:type="dcterms:W3CDTF">2026-02-12T05:43:52Z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0x0101002ABCF5620D45EF4AA969D5E9CFDA206E</vt:lpwstr>
  </property>
  <property fmtid="{D5CDD505-2E9C-101B-9397-08002B2CF9AE}" pid="3" name="MediaServiceImageTags">
    <vt:lpwstr/>
  </property>
</Properties>
</file>