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theme/themeOverride3.xml" ContentType="application/vnd.openxmlformats-officedocument.themeOverrid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6.xml" ContentType="application/vnd.openxmlformats-officedocument.drawingml.char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7" r:id="rId2"/>
    <p:sldMasterId id="2147483694" r:id="rId3"/>
    <p:sldMasterId id="2147483697" r:id="rId4"/>
    <p:sldMasterId id="2147483700" r:id="rId5"/>
    <p:sldMasterId id="2147483729" r:id="rId6"/>
  </p:sldMasterIdLst>
  <p:notesMasterIdLst>
    <p:notesMasterId r:id="rId47"/>
  </p:notesMasterIdLst>
  <p:handoutMasterIdLst>
    <p:handoutMasterId r:id="rId48"/>
  </p:handoutMasterIdLst>
  <p:sldIdLst>
    <p:sldId id="527" r:id="rId7"/>
    <p:sldId id="605" r:id="rId8"/>
    <p:sldId id="604" r:id="rId9"/>
    <p:sldId id="526" r:id="rId10"/>
    <p:sldId id="471" r:id="rId11"/>
    <p:sldId id="472" r:id="rId12"/>
    <p:sldId id="574" r:id="rId13"/>
    <p:sldId id="575" r:id="rId14"/>
    <p:sldId id="528" r:id="rId15"/>
    <p:sldId id="529" r:id="rId16"/>
    <p:sldId id="477" r:id="rId17"/>
    <p:sldId id="478" r:id="rId18"/>
    <p:sldId id="571" r:id="rId19"/>
    <p:sldId id="577" r:id="rId20"/>
    <p:sldId id="481" r:id="rId21"/>
    <p:sldId id="482" r:id="rId22"/>
    <p:sldId id="578" r:id="rId23"/>
    <p:sldId id="485" r:id="rId24"/>
    <p:sldId id="486" r:id="rId25"/>
    <p:sldId id="564" r:id="rId26"/>
    <p:sldId id="572" r:id="rId27"/>
    <p:sldId id="487" r:id="rId28"/>
    <p:sldId id="547" r:id="rId29"/>
    <p:sldId id="593" r:id="rId30"/>
    <p:sldId id="602" r:id="rId31"/>
    <p:sldId id="603" r:id="rId32"/>
    <p:sldId id="491" r:id="rId33"/>
    <p:sldId id="492" r:id="rId34"/>
    <p:sldId id="493" r:id="rId35"/>
    <p:sldId id="588" r:id="rId36"/>
    <p:sldId id="589" r:id="rId37"/>
    <p:sldId id="601" r:id="rId38"/>
    <p:sldId id="591" r:id="rId39"/>
    <p:sldId id="592" r:id="rId40"/>
    <p:sldId id="495" r:id="rId41"/>
    <p:sldId id="568" r:id="rId42"/>
    <p:sldId id="535" r:id="rId43"/>
    <p:sldId id="536" r:id="rId44"/>
    <p:sldId id="576" r:id="rId45"/>
    <p:sldId id="323" r:id="rId46"/>
  </p:sldIdLst>
  <p:sldSz cx="24384000" cy="13716000"/>
  <p:notesSz cx="9296400" cy="7010400"/>
  <p:defaultTextStyle>
    <a:defPPr>
      <a:defRPr lang="en-US"/>
    </a:defPPr>
    <a:lvl1pPr marL="0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1pPr>
    <a:lvl2pPr marL="1172398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2pPr>
    <a:lvl3pPr marL="2344796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3pPr>
    <a:lvl4pPr marL="3517194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4pPr>
    <a:lvl5pPr marL="4689592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5pPr>
    <a:lvl6pPr marL="5861990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6pPr>
    <a:lvl7pPr marL="7034388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7pPr>
    <a:lvl8pPr marL="8206786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8pPr>
    <a:lvl9pPr marL="9379184" algn="l" defTabSz="117239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1" clrIdx="0">
    <p:extLst>
      <p:ext uri="{19B8F6BF-5375-455C-9EA6-DF929625EA0E}">
        <p15:presenceInfo xmlns:p15="http://schemas.microsoft.com/office/powerpoint/2012/main" userId="S-1-5-21-196352387-3830531953-789369879-2120" providerId="AD"/>
      </p:ext>
    </p:extLst>
  </p:cmAuthor>
  <p:cmAuthor id="2" name="Karolina Guillen" initials="KG [2]" lastIdx="5" clrIdx="1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982"/>
    <a:srgbClr val="50C8A0"/>
    <a:srgbClr val="4F81BD"/>
    <a:srgbClr val="FAFBFD"/>
    <a:srgbClr val="000000"/>
    <a:srgbClr val="8C8C8C"/>
    <a:srgbClr val="E42A71"/>
    <a:srgbClr val="F9A763"/>
    <a:srgbClr val="F4763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6433" autoAdjust="0"/>
  </p:normalViewPr>
  <p:slideViewPr>
    <p:cSldViewPr snapToGrid="0" snapToObjects="1">
      <p:cViewPr varScale="1">
        <p:scale>
          <a:sx n="79" d="100"/>
          <a:sy n="79" d="100"/>
        </p:scale>
        <p:origin x="126" y="27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600" u="sng" baseline="0" dirty="0">
                <a:solidFill>
                  <a:schemeClr val="tx1"/>
                </a:solidFill>
              </a:rPr>
              <a:t>Leisure Activities Participated In Last 12 Months</a:t>
            </a:r>
          </a:p>
          <a:p>
            <a:pPr>
              <a:defRPr sz="3600">
                <a:solidFill>
                  <a:schemeClr val="tx1"/>
                </a:solidFill>
              </a:defRPr>
            </a:pPr>
            <a:r>
              <a:rPr lang="en-US" sz="3200" dirty="0">
                <a:solidFill>
                  <a:schemeClr val="tx1"/>
                </a:solidFill>
              </a:rPr>
              <a:t>P18+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159188713876636E-2"/>
          <c:y val="0.16267084440017707"/>
          <c:w val="0.96768162257224677"/>
          <c:h val="0.72207397262800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51-4A6F-B9EF-3E71AD93DD95}"/>
              </c:ext>
            </c:extLst>
          </c:dPt>
          <c:dPt>
            <c:idx val="1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51-4A6F-B9EF-3E71AD93DD95}"/>
              </c:ext>
            </c:extLst>
          </c:dPt>
          <c:dPt>
            <c:idx val="2"/>
            <c:invertIfNegative val="0"/>
            <c:bubble3D val="0"/>
            <c:spPr>
              <a:solidFill>
                <a:srgbClr val="4F81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E51-4A6F-B9EF-3E71AD93DD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Watched Ad-Supported TV*</c:v>
                </c:pt>
                <c:pt idx="1">
                  <c:v>Went to Cinema</c:v>
                </c:pt>
                <c:pt idx="2">
                  <c:v>Dining Out</c:v>
                </c:pt>
                <c:pt idx="3">
                  <c:v>Went to the Beach</c:v>
                </c:pt>
                <c:pt idx="4">
                  <c:v>Barbecuing</c:v>
                </c:pt>
                <c:pt idx="5">
                  <c:v>Visited Zoo</c:v>
                </c:pt>
                <c:pt idx="6">
                  <c:v>Went to Live Theater</c:v>
                </c:pt>
                <c:pt idx="7">
                  <c:v>Went to Music Performance</c:v>
                </c:pt>
                <c:pt idx="8">
                  <c:v>Picnic</c:v>
                </c:pt>
                <c:pt idx="9">
                  <c:v>Visited Aquarium</c:v>
                </c:pt>
                <c:pt idx="10">
                  <c:v>Tailgating</c:v>
                </c:pt>
                <c:pt idx="11">
                  <c:v>Went to Circus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0.95</c:v>
                </c:pt>
                <c:pt idx="1">
                  <c:v>0.75</c:v>
                </c:pt>
                <c:pt idx="2">
                  <c:v>0.52</c:v>
                </c:pt>
                <c:pt idx="3">
                  <c:v>0.28999999999999998</c:v>
                </c:pt>
                <c:pt idx="4">
                  <c:v>0.28000000000000003</c:v>
                </c:pt>
                <c:pt idx="5">
                  <c:v>0.12</c:v>
                </c:pt>
                <c:pt idx="6">
                  <c:v>0.11</c:v>
                </c:pt>
                <c:pt idx="7">
                  <c:v>0.11</c:v>
                </c:pt>
                <c:pt idx="8">
                  <c:v>0.08</c:v>
                </c:pt>
                <c:pt idx="9">
                  <c:v>0.05</c:v>
                </c:pt>
                <c:pt idx="10">
                  <c:v>0.04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51-4A6F-B9EF-3E71AD93D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0245520"/>
        <c:axId val="411860688"/>
      </c:barChart>
      <c:catAx>
        <c:axId val="37024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860688"/>
        <c:crosses val="autoZero"/>
        <c:auto val="1"/>
        <c:lblAlgn val="ctr"/>
        <c:lblOffset val="100"/>
        <c:noMultiLvlLbl val="0"/>
      </c:catAx>
      <c:valAx>
        <c:axId val="411860688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37024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0" u="sng" dirty="0">
                <a:solidFill>
                  <a:schemeClr val="tx1"/>
                </a:solidFill>
              </a:rPr>
              <a:t>Ad-Supported TV “Average Monthly Time Spent”</a:t>
            </a:r>
            <a:endParaRPr lang="en-US" sz="3200" b="0" u="sng" baseline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baseline="0" dirty="0">
                <a:solidFill>
                  <a:schemeClr val="tx1"/>
                </a:solidFill>
              </a:rPr>
              <a:t>Households - Total Day (</a:t>
            </a:r>
            <a:r>
              <a:rPr lang="en-US" sz="2400" baseline="0" dirty="0" err="1">
                <a:solidFill>
                  <a:schemeClr val="tx1"/>
                </a:solidFill>
              </a:rPr>
              <a:t>Hrs:Mins</a:t>
            </a:r>
            <a:r>
              <a:rPr lang="en-US" sz="2400" baseline="0" dirty="0">
                <a:solidFill>
                  <a:schemeClr val="tx1"/>
                </a:solidFill>
              </a:rPr>
              <a:t>)</a:t>
            </a:r>
            <a:endParaRPr lang="en-US" sz="4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5880883118269521"/>
          <c:y val="3.6712074002385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068449524594734E-2"/>
          <c:y val="0.13766124029463994"/>
          <c:w val="0.96786310095081052"/>
          <c:h val="0.74192109544149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Ad-Supported TV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 '18</c:v>
                </c:pt>
                <c:pt idx="1">
                  <c:v>Feb '18</c:v>
                </c:pt>
                <c:pt idx="2">
                  <c:v>Mar '18</c:v>
                </c:pt>
                <c:pt idx="3">
                  <c:v>Apr '18</c:v>
                </c:pt>
                <c:pt idx="4">
                  <c:v>May '18</c:v>
                </c:pt>
                <c:pt idx="5">
                  <c:v>Jun '18</c:v>
                </c:pt>
                <c:pt idx="6">
                  <c:v>Jul '18</c:v>
                </c:pt>
                <c:pt idx="7">
                  <c:v>Aug '18</c:v>
                </c:pt>
                <c:pt idx="8">
                  <c:v>Sep '18</c:v>
                </c:pt>
                <c:pt idx="9">
                  <c:v>Oct '18</c:v>
                </c:pt>
                <c:pt idx="10">
                  <c:v>Nov '18</c:v>
                </c:pt>
                <c:pt idx="11">
                  <c:v>Dec '18</c:v>
                </c:pt>
              </c:strCache>
            </c:strRef>
          </c:cat>
          <c:val>
            <c:numRef>
              <c:f>Sheet1!$B$2:$B$13</c:f>
              <c:numCache>
                <c:formatCode>_(* #,##0_);_(* \(#,##0\);_(* "-"??_);_(@_)</c:formatCode>
                <c:ptCount val="12"/>
                <c:pt idx="0">
                  <c:v>13753.338289455623</c:v>
                </c:pt>
                <c:pt idx="1">
                  <c:v>11971.239814416209</c:v>
                </c:pt>
                <c:pt idx="2">
                  <c:v>12759.64635085792</c:v>
                </c:pt>
                <c:pt idx="3">
                  <c:v>12151.913393740226</c:v>
                </c:pt>
                <c:pt idx="4">
                  <c:v>12119.372954738463</c:v>
                </c:pt>
                <c:pt idx="5">
                  <c:v>11650.389436589408</c:v>
                </c:pt>
                <c:pt idx="6">
                  <c:v>11866.890449953013</c:v>
                </c:pt>
                <c:pt idx="7">
                  <c:v>11811.055273718206</c:v>
                </c:pt>
                <c:pt idx="8">
                  <c:v>12146.651428583853</c:v>
                </c:pt>
                <c:pt idx="9">
                  <c:v>12710.423653876083</c:v>
                </c:pt>
                <c:pt idx="10">
                  <c:v>12588.51890673146</c:v>
                </c:pt>
                <c:pt idx="11">
                  <c:v>12745.712129721509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F7-44B9-BCEA-CE49724F7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1770768"/>
        <c:axId val="411771160"/>
      </c:barChart>
      <c:catAx>
        <c:axId val="41177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771160"/>
        <c:crosses val="autoZero"/>
        <c:auto val="1"/>
        <c:lblAlgn val="ctr"/>
        <c:lblOffset val="100"/>
        <c:noMultiLvlLbl val="1"/>
      </c:catAx>
      <c:valAx>
        <c:axId val="411771160"/>
        <c:scaling>
          <c:orientation val="minMax"/>
          <c:min val="0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41177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u="sng" dirty="0">
                <a:solidFill>
                  <a:schemeClr val="tx1"/>
                </a:solidFill>
              </a:rPr>
              <a:t>Ad-Supported</a:t>
            </a:r>
            <a:r>
              <a:rPr lang="en-US" sz="2800" b="0" u="sng" baseline="0" dirty="0">
                <a:solidFill>
                  <a:schemeClr val="tx1"/>
                </a:solidFill>
              </a:rPr>
              <a:t> TV “</a:t>
            </a:r>
            <a:r>
              <a:rPr lang="en-US" sz="2800" b="0" u="sng" dirty="0">
                <a:solidFill>
                  <a:schemeClr val="tx1"/>
                </a:solidFill>
              </a:rPr>
              <a:t>Average</a:t>
            </a:r>
            <a:r>
              <a:rPr lang="en-US" sz="2800" b="0" u="sng" baseline="0" dirty="0">
                <a:solidFill>
                  <a:schemeClr val="tx1"/>
                </a:solidFill>
              </a:rPr>
              <a:t> Monthly Time Spent”</a:t>
            </a:r>
          </a:p>
          <a:p>
            <a:pPr>
              <a:defRPr/>
            </a:pPr>
            <a:r>
              <a:rPr lang="en-US" sz="2400" baseline="0" dirty="0">
                <a:solidFill>
                  <a:schemeClr val="tx1"/>
                </a:solidFill>
              </a:rPr>
              <a:t>Based on Monthly “Total Day” Average (</a:t>
            </a:r>
            <a:r>
              <a:rPr lang="en-US" sz="2400" baseline="0" dirty="0" err="1">
                <a:solidFill>
                  <a:schemeClr val="tx1"/>
                </a:solidFill>
              </a:rPr>
              <a:t>Hrs:Mins</a:t>
            </a:r>
            <a:r>
              <a:rPr lang="en-US" sz="2400" baseline="0" dirty="0">
                <a:solidFill>
                  <a:schemeClr val="tx1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326911199926173E-2"/>
          <c:y val="0.24948156343541128"/>
          <c:w val="0.92067308292905192"/>
          <c:h val="0.74634160136904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 '18 - May '18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1767.4068344072998</c:v>
                </c:pt>
                <c:pt idx="1">
                  <c:v>2370.8946497439929</c:v>
                </c:pt>
                <c:pt idx="2">
                  <c:v>3657.1769956408571</c:v>
                </c:pt>
                <c:pt idx="3">
                  <c:v>5737.3505713406757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88-4062-88E3-CB8D6C73EF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 '18- Sep '18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1703.9556928427291</c:v>
                </c:pt>
                <c:pt idx="1">
                  <c:v>2082.5396267641863</c:v>
                </c:pt>
                <c:pt idx="2">
                  <c:v>3246.5579301808166</c:v>
                </c:pt>
                <c:pt idx="3">
                  <c:v>5227.1372311340729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88-4062-88E3-CB8D6C73EF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Oct '18 - Dec '18</c:v>
                </c:pt>
              </c:strCache>
            </c:strRef>
          </c:tx>
          <c:spPr>
            <a:solidFill>
              <a:srgbClr val="FAB9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Sheet1!$D$2:$D$5</c:f>
              <c:numCache>
                <c:formatCode>_(* #,##0_);_(* \(#,##0\);_(* "-"??_);_(@_)</c:formatCode>
                <c:ptCount val="4"/>
                <c:pt idx="0">
                  <c:v>1645.1262783454865</c:v>
                </c:pt>
                <c:pt idx="1">
                  <c:v>2131.8618504403003</c:v>
                </c:pt>
                <c:pt idx="2">
                  <c:v>3436.3164055881548</c:v>
                </c:pt>
                <c:pt idx="3">
                  <c:v>5740.9683019380063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88-4062-88E3-CB8D6C73E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11772336"/>
        <c:axId val="411772728"/>
      </c:barChart>
      <c:catAx>
        <c:axId val="4117723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772728"/>
        <c:crosses val="autoZero"/>
        <c:auto val="1"/>
        <c:lblAlgn val="ctr"/>
        <c:lblOffset val="100"/>
        <c:noMultiLvlLbl val="0"/>
      </c:catAx>
      <c:valAx>
        <c:axId val="411772728"/>
        <c:scaling>
          <c:orientation val="minMax"/>
        </c:scaling>
        <c:delete val="1"/>
        <c:axPos val="t"/>
        <c:numFmt formatCode="_(* #,##0_);_(* \(#,##0\);_(* &quot;-&quot;??_);_(@_)" sourceLinked="1"/>
        <c:majorTickMark val="none"/>
        <c:minorTickMark val="none"/>
        <c:tickLblPos val="nextTo"/>
        <c:crossAx val="41177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798757889252128E-4"/>
          <c:y val="0.14447249125382391"/>
          <c:w val="0.99942012421107473"/>
          <c:h val="7.98650070087792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0" u="sng" baseline="0" dirty="0">
                <a:solidFill>
                  <a:schemeClr val="tx1"/>
                </a:solidFill>
              </a:rPr>
              <a:t>% of Ad-Supported TV Total Viewing Watched ‘Live’</a:t>
            </a:r>
            <a:endParaRPr lang="en-US" sz="2800" b="0" u="sng" baseline="0" dirty="0">
              <a:solidFill>
                <a:schemeClr val="tx1"/>
              </a:solidFill>
            </a:endParaRPr>
          </a:p>
          <a:p>
            <a:pPr>
              <a:defRPr sz="2400"/>
            </a:pPr>
            <a:r>
              <a:rPr lang="en-US" sz="2400" baseline="0" dirty="0">
                <a:solidFill>
                  <a:schemeClr val="tx1"/>
                </a:solidFill>
              </a:rPr>
              <a:t>Household - Total Day</a:t>
            </a:r>
            <a:endParaRPr lang="en-US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605919321175098E-2"/>
          <c:y val="0.17990624999999999"/>
          <c:w val="0.96652869726463531"/>
          <c:h val="0.7050269476459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 '18</c:v>
                </c:pt>
                <c:pt idx="1">
                  <c:v>Feb '18</c:v>
                </c:pt>
                <c:pt idx="2">
                  <c:v>Mar '18</c:v>
                </c:pt>
                <c:pt idx="3">
                  <c:v>Apr '18</c:v>
                </c:pt>
                <c:pt idx="4">
                  <c:v>May '18</c:v>
                </c:pt>
                <c:pt idx="5">
                  <c:v>Jun '18</c:v>
                </c:pt>
                <c:pt idx="6">
                  <c:v>Jul '18</c:v>
                </c:pt>
                <c:pt idx="7">
                  <c:v>Aug '18</c:v>
                </c:pt>
                <c:pt idx="8">
                  <c:v>Sep '18</c:v>
                </c:pt>
                <c:pt idx="9">
                  <c:v>Oct '18</c:v>
                </c:pt>
                <c:pt idx="10">
                  <c:v>Nov '18</c:v>
                </c:pt>
                <c:pt idx="11">
                  <c:v>Dec '18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0.88612075662704648</c:v>
                </c:pt>
                <c:pt idx="1">
                  <c:v>0.88747609036520914</c:v>
                </c:pt>
                <c:pt idx="2">
                  <c:v>0.89101649584456155</c:v>
                </c:pt>
                <c:pt idx="3">
                  <c:v>0.89025047589796702</c:v>
                </c:pt>
                <c:pt idx="4">
                  <c:v>0.8943418958535817</c:v>
                </c:pt>
                <c:pt idx="5">
                  <c:v>0.90222795296082947</c:v>
                </c:pt>
                <c:pt idx="6">
                  <c:v>0.89989134402133242</c:v>
                </c:pt>
                <c:pt idx="7">
                  <c:v>0.89767929673565006</c:v>
                </c:pt>
                <c:pt idx="8">
                  <c:v>0.89713303580043513</c:v>
                </c:pt>
                <c:pt idx="9">
                  <c:v>0.88747659771434573</c:v>
                </c:pt>
                <c:pt idx="10">
                  <c:v>0.89387849689740428</c:v>
                </c:pt>
                <c:pt idx="11">
                  <c:v>0.90424521208958586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B-4E48-88FE-3238F5D3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69867624"/>
        <c:axId val="369868800"/>
      </c:barChart>
      <c:catAx>
        <c:axId val="369867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868800"/>
        <c:crosses val="autoZero"/>
        <c:auto val="1"/>
        <c:lblAlgn val="ctr"/>
        <c:lblOffset val="100"/>
        <c:noMultiLvlLbl val="0"/>
      </c:catAx>
      <c:valAx>
        <c:axId val="369868800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369867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0" i="0" u="sng" baseline="0" dirty="0">
                <a:solidFill>
                  <a:schemeClr val="tx1"/>
                </a:solidFill>
                <a:effectLst/>
              </a:rPr>
              <a:t>% of Ad-Supported TV Total Viewing Watched ‘Live’ </a:t>
            </a:r>
            <a:endParaRPr lang="en-US" sz="3200" b="0" u="sng" dirty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n-US" sz="2000" b="0" i="0" baseline="0" dirty="0">
                <a:solidFill>
                  <a:schemeClr val="tx1"/>
                </a:solidFill>
                <a:effectLst/>
              </a:rPr>
              <a:t>Based on Monthly “Total Day” Average</a:t>
            </a:r>
            <a:endParaRPr lang="en-US" sz="2400" b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2340091007830082"/>
          <c:y val="5.77144911516491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605919321175098E-2"/>
          <c:y val="0.1366201001104082"/>
          <c:w val="0.96652869726463531"/>
          <c:h val="0.7050269476459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 '18 - May '18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0.88</c:v>
                </c:pt>
                <c:pt idx="1">
                  <c:v>0.89</c:v>
                </c:pt>
                <c:pt idx="2">
                  <c:v>0.86046444558123658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B-4E48-88FE-3238F5D3F2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 '18 - Sep '18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0.89</c:v>
                </c:pt>
                <c:pt idx="1">
                  <c:v>0.9</c:v>
                </c:pt>
                <c:pt idx="2">
                  <c:v>0.88051459577826841</c:v>
                </c:pt>
                <c:pt idx="3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CB-4E48-88FE-3238F5D3F2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Oct '18 - Dec '18</c:v>
                </c:pt>
              </c:strCache>
            </c:strRef>
          </c:tx>
          <c:spPr>
            <a:solidFill>
              <a:srgbClr val="FAB9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0.89</c:v>
                </c:pt>
                <c:pt idx="1">
                  <c:v>0.9</c:v>
                </c:pt>
                <c:pt idx="2">
                  <c:v>0.87925456325716278</c:v>
                </c:pt>
                <c:pt idx="3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CB-4E48-88FE-3238F5D3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13029696"/>
        <c:axId val="413030088"/>
      </c:barChart>
      <c:catAx>
        <c:axId val="41302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030088"/>
        <c:crosses val="autoZero"/>
        <c:auto val="1"/>
        <c:lblAlgn val="ctr"/>
        <c:lblOffset val="100"/>
        <c:noMultiLvlLbl val="0"/>
      </c:catAx>
      <c:valAx>
        <c:axId val="413030088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41302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072075176251122E-2"/>
          <c:y val="0.92958983090207303"/>
          <c:w val="0.94815824135688676"/>
          <c:h val="5.71250557551214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68449524594734E-2"/>
          <c:y val="0.13766124029463994"/>
          <c:w val="0.96786310095081052"/>
          <c:h val="0.7419210954414919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Alone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 '18</c:v>
                </c:pt>
                <c:pt idx="1">
                  <c:v>Feb '18</c:v>
                </c:pt>
                <c:pt idx="2">
                  <c:v>Mar '18</c:v>
                </c:pt>
                <c:pt idx="3">
                  <c:v>Apr '18</c:v>
                </c:pt>
                <c:pt idx="4">
                  <c:v>May '18</c:v>
                </c:pt>
                <c:pt idx="5">
                  <c:v>Jun '18</c:v>
                </c:pt>
                <c:pt idx="6">
                  <c:v>Jul '18</c:v>
                </c:pt>
                <c:pt idx="7">
                  <c:v>Aug '18</c:v>
                </c:pt>
                <c:pt idx="8">
                  <c:v>Sep '18</c:v>
                </c:pt>
                <c:pt idx="9">
                  <c:v>Oct '18</c:v>
                </c:pt>
                <c:pt idx="10">
                  <c:v>Nov '18</c:v>
                </c:pt>
                <c:pt idx="11">
                  <c:v>Dec '18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0.56570338689999999</c:v>
                </c:pt>
                <c:pt idx="1">
                  <c:v>0.55285462669999996</c:v>
                </c:pt>
                <c:pt idx="2">
                  <c:v>0.57543883240000004</c:v>
                </c:pt>
                <c:pt idx="3">
                  <c:v>0.58123036039999998</c:v>
                </c:pt>
                <c:pt idx="4">
                  <c:v>0.58615154530000002</c:v>
                </c:pt>
                <c:pt idx="5">
                  <c:v>0.58752237669999996</c:v>
                </c:pt>
                <c:pt idx="6">
                  <c:v>0.58661770619999998</c:v>
                </c:pt>
                <c:pt idx="7">
                  <c:v>0.59615408979999995</c:v>
                </c:pt>
                <c:pt idx="8">
                  <c:v>0.59284613019999999</c:v>
                </c:pt>
                <c:pt idx="9">
                  <c:v>0.58439437080000001</c:v>
                </c:pt>
                <c:pt idx="10">
                  <c:v>0.57545172620000007</c:v>
                </c:pt>
                <c:pt idx="11">
                  <c:v>0.57152907720000001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F7-44B9-BCEA-CE49724F76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Co-Viewing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 '18</c:v>
                </c:pt>
                <c:pt idx="1">
                  <c:v>Feb '18</c:v>
                </c:pt>
                <c:pt idx="2">
                  <c:v>Mar '18</c:v>
                </c:pt>
                <c:pt idx="3">
                  <c:v>Apr '18</c:v>
                </c:pt>
                <c:pt idx="4">
                  <c:v>May '18</c:v>
                </c:pt>
                <c:pt idx="5">
                  <c:v>Jun '18</c:v>
                </c:pt>
                <c:pt idx="6">
                  <c:v>Jul '18</c:v>
                </c:pt>
                <c:pt idx="7">
                  <c:v>Aug '18</c:v>
                </c:pt>
                <c:pt idx="8">
                  <c:v>Sep '18</c:v>
                </c:pt>
                <c:pt idx="9">
                  <c:v>Oct '18</c:v>
                </c:pt>
                <c:pt idx="10">
                  <c:v>Nov '18</c:v>
                </c:pt>
                <c:pt idx="11">
                  <c:v>Dec '18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0.43429661310000001</c:v>
                </c:pt>
                <c:pt idx="1">
                  <c:v>0.44714537329999998</c:v>
                </c:pt>
                <c:pt idx="2">
                  <c:v>0.42456116760000001</c:v>
                </c:pt>
                <c:pt idx="3">
                  <c:v>0.41876963959999997</c:v>
                </c:pt>
                <c:pt idx="4">
                  <c:v>0.41384845470000003</c:v>
                </c:pt>
                <c:pt idx="5">
                  <c:v>0.41247762329999998</c:v>
                </c:pt>
                <c:pt idx="6">
                  <c:v>0.41338229380000002</c:v>
                </c:pt>
                <c:pt idx="7">
                  <c:v>0.40384591020000005</c:v>
                </c:pt>
                <c:pt idx="8">
                  <c:v>0.40715386979999996</c:v>
                </c:pt>
                <c:pt idx="9">
                  <c:v>0.41560562920000005</c:v>
                </c:pt>
                <c:pt idx="10">
                  <c:v>0.42454827379999999</c:v>
                </c:pt>
                <c:pt idx="11">
                  <c:v>0.42847092279999999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0-4FD5-B836-941B82691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100"/>
        <c:axId val="413031264"/>
        <c:axId val="413032048"/>
      </c:barChart>
      <c:catAx>
        <c:axId val="41303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032048"/>
        <c:crosses val="autoZero"/>
        <c:auto val="1"/>
        <c:lblAlgn val="ctr"/>
        <c:lblOffset val="100"/>
        <c:noMultiLvlLbl val="1"/>
      </c:catAx>
      <c:valAx>
        <c:axId val="413032048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41303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9900659432890467"/>
          <c:y val="4.8423952222734219E-2"/>
          <c:w val="0.20198681134219049"/>
          <c:h val="5.0566730869017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05172402905916"/>
          <c:y val="0.23757815512375144"/>
          <c:w val="0.47246389056054205"/>
          <c:h val="0.7416946590086117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1D-4E57-B32E-19C13ECFF89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1D-4E57-B32E-19C13ECFF89B}"/>
              </c:ext>
            </c:extLst>
          </c:dPt>
          <c:dPt>
            <c:idx val="2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1D-4E57-B32E-19C13ECFF89B}"/>
              </c:ext>
            </c:extLst>
          </c:dPt>
          <c:dLbls>
            <c:dLbl>
              <c:idx val="0"/>
              <c:layout>
                <c:manualLayout>
                  <c:x val="0.11190438916027771"/>
                  <c:y val="-8.0479188842198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363A93-78E8-45BC-9353-BF764EC24134}" type="CATEGORYNAME">
                      <a:rPr lang="en-US" dirty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800">
                        <a:solidFill>
                          <a:schemeClr val="bg1"/>
                        </a:solidFill>
                      </a:defRPr>
                    </a:pPr>
                    <a:fld id="{9CA0B35E-850E-4270-9D9A-2D252CD452B7}" type="VALUE">
                      <a:rPr lang="en-US" sz="2800" b="1" smtClean="0">
                        <a:solidFill>
                          <a:srgbClr val="FAB982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000000">
                    <a:alpha val="69804"/>
                  </a:srgbClr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88592451360339"/>
                      <c:h val="0.183032669481114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61D-4E57-B32E-19C13ECFF89B}"/>
                </c:ext>
              </c:extLst>
            </c:dLbl>
            <c:dLbl>
              <c:idx val="1"/>
              <c:layout>
                <c:manualLayout>
                  <c:x val="0.14792840484886027"/>
                  <c:y val="-7.70300807489616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5428CC-F58C-434B-B24E-EF939CF603B7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800">
                        <a:solidFill>
                          <a:schemeClr val="bg1"/>
                        </a:solidFill>
                      </a:defRPr>
                    </a:pPr>
                    <a:fld id="{E78E7012-B19D-412F-BAA9-317C2DDF14B9}" type="VALUE">
                      <a:rPr lang="en-US" sz="2800" b="1">
                        <a:solidFill>
                          <a:srgbClr val="FAB982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000000">
                    <a:alpha val="69804"/>
                  </a:srgbClr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199982956639253"/>
                      <c:h val="0.194069815379473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61D-4E57-B32E-19C13ECFF89B}"/>
                </c:ext>
              </c:extLst>
            </c:dLbl>
            <c:dLbl>
              <c:idx val="2"/>
              <c:layout>
                <c:manualLayout>
                  <c:x val="-3.8323420945300592E-2"/>
                  <c:y val="-1.49461350706940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8DE314-12BB-4E7A-B3BA-93BD4A6779EC}" type="CATEGORYNAME">
                      <a:rPr lang="en-US"/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baseline="0" dirty="0"/>
                  </a:p>
                  <a:p>
                    <a:pPr>
                      <a:defRPr sz="1800">
                        <a:solidFill>
                          <a:schemeClr val="bg1"/>
                        </a:solidFill>
                      </a:defRPr>
                    </a:pPr>
                    <a:fld id="{9D6EFDA6-49A3-4C72-A6C1-73BBDFE2B119}" type="VALUE">
                      <a:rPr lang="en-US" sz="2800" b="1">
                        <a:solidFill>
                          <a:srgbClr val="FAB982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000000">
                    <a:alpha val="69804"/>
                  </a:srgbClr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900137734978397"/>
                      <c:h val="0.13037628592436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61D-4E57-B32E-19C13ECFF89B}"/>
                </c:ext>
              </c:extLst>
            </c:dLbl>
            <c:spPr>
              <a:solidFill>
                <a:srgbClr val="000000">
                  <a:alpha val="69804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Only Watched At A Restaurant/Bar</c:v>
                </c:pt>
                <c:pt idx="1">
                  <c:v>Watched In Restaurant/Bars and Elsewhere</c:v>
                </c:pt>
                <c:pt idx="2">
                  <c:v>Viewed In Other Places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0.26</c:v>
                </c:pt>
                <c:pt idx="1">
                  <c:v>0.4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1D-4E57-B32E-19C13ECFF8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0" i="0" u="sng" baseline="0" dirty="0">
                <a:solidFill>
                  <a:schemeClr val="tx1"/>
                </a:solidFill>
                <a:effectLst/>
              </a:rPr>
              <a:t>Ad-Supported TV-Branded Platforms’ Mobile Reach: YoY Summer Comparison </a:t>
            </a:r>
            <a:endParaRPr lang="en-US" sz="3200" b="0" u="sng" dirty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n-US" sz="2400" b="0" i="0" baseline="0" dirty="0">
                <a:solidFill>
                  <a:schemeClr val="tx1"/>
                </a:solidFill>
                <a:effectLst/>
              </a:rPr>
              <a:t>Based on Monthly Average During Summer Time Period</a:t>
            </a:r>
            <a:endParaRPr lang="en-US" sz="2800" b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605919321175098E-2"/>
          <c:y val="0.18568412914556237"/>
          <c:w val="0.96652869726463531"/>
          <c:h val="0.75026077364438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 - Sep '17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P18+</c:v>
                </c:pt>
                <c:pt idx="1">
                  <c:v>P18-49</c:v>
                </c:pt>
                <c:pt idx="2">
                  <c:v>P50+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194603</c:v>
                </c:pt>
                <c:pt idx="1">
                  <c:v>124449</c:v>
                </c:pt>
                <c:pt idx="2">
                  <c:v>70155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3-4165-813A-D09CCB5B4E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 - Sep '18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P18+</c:v>
                </c:pt>
                <c:pt idx="1">
                  <c:v>P18-49</c:v>
                </c:pt>
                <c:pt idx="2">
                  <c:v>P50+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204624</c:v>
                </c:pt>
                <c:pt idx="1">
                  <c:v>127023</c:v>
                </c:pt>
                <c:pt idx="2">
                  <c:v>77600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53-4165-813A-D09CCB5B4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11219144"/>
        <c:axId val="411219536"/>
      </c:barChart>
      <c:catAx>
        <c:axId val="41121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19536"/>
        <c:crosses val="autoZero"/>
        <c:auto val="1"/>
        <c:lblAlgn val="ctr"/>
        <c:lblOffset val="100"/>
        <c:noMultiLvlLbl val="0"/>
      </c:catAx>
      <c:valAx>
        <c:axId val="411219536"/>
        <c:scaling>
          <c:orientation val="minMax"/>
          <c:max val="250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41121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913274223203445"/>
          <c:y val="0.16072814819124218"/>
          <c:w val="0.27740697253437641"/>
          <c:h val="4.4869157658475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900" b="0" i="0" u="sng" baseline="0" dirty="0">
                <a:solidFill>
                  <a:schemeClr val="tx1"/>
                </a:solidFill>
                <a:effectLst/>
              </a:rPr>
              <a:t>Ad-Supported TV-Branded Platforms’ Mobile ‘Time Spent’: YoY Summer Comparison </a:t>
            </a:r>
            <a:endParaRPr lang="en-US" sz="2900" b="0" u="sng" dirty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n-US" sz="2400" b="0" i="0" baseline="0" dirty="0">
                <a:solidFill>
                  <a:schemeClr val="tx1"/>
                </a:solidFill>
                <a:effectLst/>
              </a:rPr>
              <a:t>Based on Monthly Average ‘Total Minutes (MM)’ During Summer Time Period</a:t>
            </a:r>
            <a:endParaRPr lang="en-US" sz="2800" b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605919321175098E-2"/>
          <c:y val="0.18568412914556237"/>
          <c:w val="0.96652869726463531"/>
          <c:h val="0.75026077364438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 - Sep '17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P18+</c:v>
                </c:pt>
                <c:pt idx="1">
                  <c:v>P18-49</c:v>
                </c:pt>
                <c:pt idx="2">
                  <c:v>P50+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50920</c:v>
                </c:pt>
                <c:pt idx="1">
                  <c:v>32453</c:v>
                </c:pt>
                <c:pt idx="2">
                  <c:v>18467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3-4165-813A-D09CCB5B4E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 - Sep '18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P18+</c:v>
                </c:pt>
                <c:pt idx="1">
                  <c:v>P18-49</c:v>
                </c:pt>
                <c:pt idx="2">
                  <c:v>P50+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59350</c:v>
                </c:pt>
                <c:pt idx="1">
                  <c:v>36152</c:v>
                </c:pt>
                <c:pt idx="2">
                  <c:v>23191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53-4165-813A-D09CCB5B4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11220712"/>
        <c:axId val="411221104"/>
      </c:barChart>
      <c:catAx>
        <c:axId val="41122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21104"/>
        <c:crosses val="autoZero"/>
        <c:auto val="1"/>
        <c:lblAlgn val="ctr"/>
        <c:lblOffset val="100"/>
        <c:noMultiLvlLbl val="0"/>
      </c:catAx>
      <c:valAx>
        <c:axId val="411221104"/>
        <c:scaling>
          <c:orientation val="minMax"/>
          <c:max val="7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411220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913274223203445"/>
          <c:y val="0.16072814819124218"/>
          <c:w val="0.27740697253437641"/>
          <c:h val="4.4869157658475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u="sng" dirty="0">
                <a:solidFill>
                  <a:schemeClr val="tx1"/>
                </a:solidFill>
              </a:rPr>
              <a:t>Average Minute Audience (000)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en-US" sz="2600" dirty="0">
                <a:solidFill>
                  <a:schemeClr val="tx1"/>
                </a:solidFill>
              </a:rPr>
              <a:t>P18+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Ad-Supported Multiscreen TV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just"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40700</c:v>
                </c:pt>
                <c:pt idx="1">
                  <c:v>39829</c:v>
                </c:pt>
                <c:pt idx="2">
                  <c:v>39242</c:v>
                </c:pt>
                <c:pt idx="3">
                  <c:v>42459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2-44BB-A107-BD4AE7838C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23075831081478E-3"/>
                  <c:y val="2.893041960726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33-456C-880C-B5CA1645B710}"/>
                </c:ext>
              </c:extLst>
            </c:dLbl>
            <c:dLbl>
              <c:idx val="1"/>
              <c:layout>
                <c:manualLayout>
                  <c:x val="2.8846151662162956E-3"/>
                  <c:y val="5.7860839214523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33-456C-880C-B5CA1645B710}"/>
                </c:ext>
              </c:extLst>
            </c:dLbl>
            <c:dLbl>
              <c:idx val="2"/>
              <c:layout>
                <c:manualLayout>
                  <c:x val="4.3269227493244432E-3"/>
                  <c:y val="2.893041960726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33-456C-880C-B5CA1645B710}"/>
                </c:ext>
              </c:extLst>
            </c:dLbl>
            <c:dLbl>
              <c:idx val="3"/>
              <c:layout>
                <c:manualLayout>
                  <c:x val="1.4423075831081478E-3"/>
                  <c:y val="5.7860839214523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33-456C-880C-B5CA1645B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6811</c:v>
                </c:pt>
                <c:pt idx="1">
                  <c:v>7255</c:v>
                </c:pt>
                <c:pt idx="2">
                  <c:v>7195</c:v>
                </c:pt>
                <c:pt idx="3">
                  <c:v>7042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12-44BB-A107-BD4AE7838C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rgbClr val="FAB98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23075831081478E-3"/>
                  <c:y val="8.67912588217836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1B-45D2-AA48-20D3DEA16605}"/>
                </c:ext>
              </c:extLst>
            </c:dLbl>
            <c:dLbl>
              <c:idx val="1"/>
              <c:layout>
                <c:manualLayout>
                  <c:x val="1.4423075831080949E-3"/>
                  <c:y val="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1B-45D2-AA48-20D3DEA16605}"/>
                </c:ext>
              </c:extLst>
            </c:dLbl>
            <c:dLbl>
              <c:idx val="2"/>
              <c:layout>
                <c:manualLayout>
                  <c:x val="2.8846151662162956E-3"/>
                  <c:y val="5.7860839214522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1B-45D2-AA48-20D3DEA16605}"/>
                </c:ext>
              </c:extLst>
            </c:dLbl>
            <c:dLbl>
              <c:idx val="3"/>
              <c:layout>
                <c:manualLayout>
                  <c:x val="1.442307583108042E-3"/>
                  <c:y val="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1B-45D2-AA48-20D3DEA166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Sheet1!$D$2:$D$5</c:f>
              <c:numCache>
                <c:formatCode>_(* #,##0_);_(* \(#,##0\);_(* "-"??_);_(@_)</c:formatCode>
                <c:ptCount val="4"/>
                <c:pt idx="0">
                  <c:v>3108</c:v>
                </c:pt>
                <c:pt idx="1">
                  <c:v>2987</c:v>
                </c:pt>
                <c:pt idx="2">
                  <c:v>3003</c:v>
                </c:pt>
                <c:pt idx="3">
                  <c:v>3032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12-44BB-A107-BD4AE7838C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442000230073001E-17"/>
                  <c:y val="5.7860839214523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1B-45D2-AA48-20D3DEA16605}"/>
                </c:ext>
              </c:extLst>
            </c:dLbl>
            <c:dLbl>
              <c:idx val="1"/>
              <c:layout>
                <c:manualLayout>
                  <c:x val="0"/>
                  <c:y val="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1B-45D2-AA48-20D3DEA16605}"/>
                </c:ext>
              </c:extLst>
            </c:dLbl>
            <c:dLbl>
              <c:idx val="2"/>
              <c:layout>
                <c:manualLayout>
                  <c:x val="-1.4423075831081478E-3"/>
                  <c:y val="5.7860839214523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1B-45D2-AA48-20D3DEA16605}"/>
                </c:ext>
              </c:extLst>
            </c:dLbl>
            <c:dLbl>
              <c:idx val="3"/>
              <c:layout>
                <c:manualLayout>
                  <c:x val="-1.4423075831082536E-3"/>
                  <c:y val="5.7860839214522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1B-45D2-AA48-20D3DEA166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Sheet1!$E$2:$E$5</c:f>
              <c:numCache>
                <c:formatCode>_(* #,##0_);_(* \(#,##0\);_(* "-"??_);_(@_)</c:formatCode>
                <c:ptCount val="4"/>
                <c:pt idx="0">
                  <c:v>976</c:v>
                </c:pt>
                <c:pt idx="1">
                  <c:v>1011</c:v>
                </c:pt>
                <c:pt idx="2">
                  <c:v>946</c:v>
                </c:pt>
                <c:pt idx="3">
                  <c:v>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12-44BB-A107-BD4AE7838CA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Snapchat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5.78608392145242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12-44BB-A107-BD4AE7838CA0}"/>
                </c:ext>
              </c:extLst>
            </c:dLbl>
            <c:dLbl>
              <c:idx val="1"/>
              <c:layout>
                <c:manualLayout>
                  <c:x val="-1.4423075831081478E-3"/>
                  <c:y val="2.893041960726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12-44BB-A107-BD4AE7838CA0}"/>
                </c:ext>
              </c:extLst>
            </c:dLbl>
            <c:dLbl>
              <c:idx val="2"/>
              <c:layout>
                <c:manualLayout>
                  <c:x val="-2.8846151662162956E-3"/>
                  <c:y val="2.893041960726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12-44BB-A107-BD4AE7838CA0}"/>
                </c:ext>
              </c:extLst>
            </c:dLbl>
            <c:dLbl>
              <c:idx val="3"/>
              <c:layout>
                <c:manualLayout>
                  <c:x val="-2.8846151662164014E-3"/>
                  <c:y val="5.7860839214523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12-44BB-A107-BD4AE7838CA0}"/>
                </c:ext>
              </c:extLst>
            </c:dLbl>
            <c:dLbl>
              <c:idx val="4"/>
              <c:layout>
                <c:manualLayout>
                  <c:x val="-1.4423075831081478E-3"/>
                  <c:y val="-4.0502587450166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12-44BB-A107-BD4AE7838CA0}"/>
                </c:ext>
              </c:extLst>
            </c:dLbl>
            <c:dLbl>
              <c:idx val="5"/>
              <c:layout>
                <c:manualLayout>
                  <c:x val="0"/>
                  <c:y val="-3.7609545489440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12-44BB-A107-BD4AE7838CA0}"/>
                </c:ext>
              </c:extLst>
            </c:dLbl>
            <c:dLbl>
              <c:idx val="6"/>
              <c:layout>
                <c:manualLayout>
                  <c:x val="-1.4423075831081478E-3"/>
                  <c:y val="-2.89304196072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12-44BB-A107-BD4AE7838CA0}"/>
                </c:ext>
              </c:extLst>
            </c:dLbl>
            <c:dLbl>
              <c:idx val="7"/>
              <c:layout>
                <c:manualLayout>
                  <c:x val="0"/>
                  <c:y val="-2.89304196072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12-44BB-A107-BD4AE7838CA0}"/>
                </c:ext>
              </c:extLst>
            </c:dLbl>
            <c:dLbl>
              <c:idx val="8"/>
              <c:layout>
                <c:manualLayout>
                  <c:x val="1.442307583108042E-3"/>
                  <c:y val="-2.89304196072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12-44BB-A107-BD4AE7838CA0}"/>
                </c:ext>
              </c:extLst>
            </c:dLbl>
            <c:dLbl>
              <c:idx val="9"/>
              <c:layout>
                <c:manualLayout>
                  <c:x val="-1.05768000920292E-16"/>
                  <c:y val="-2.314433568580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12-44BB-A107-BD4AE7838CA0}"/>
                </c:ext>
              </c:extLst>
            </c:dLbl>
            <c:dLbl>
              <c:idx val="10"/>
              <c:layout>
                <c:manualLayout>
                  <c:x val="-1.05768000920292E-16"/>
                  <c:y val="-2.8930419607261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12-44BB-A107-BD4AE7838CA0}"/>
                </c:ext>
              </c:extLst>
            </c:dLbl>
            <c:dLbl>
              <c:idx val="11"/>
              <c:layout>
                <c:manualLayout>
                  <c:x val="0"/>
                  <c:y val="-3.471650352871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12-44BB-A107-BD4AE7838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Sheet1!$F$2:$F$5</c:f>
              <c:numCache>
                <c:formatCode>_(* #,##0_);_(* \(#,##0\);_(* "-"??_);_(@_)</c:formatCode>
                <c:ptCount val="4"/>
                <c:pt idx="0">
                  <c:v>647</c:v>
                </c:pt>
                <c:pt idx="1">
                  <c:v>608</c:v>
                </c:pt>
                <c:pt idx="2">
                  <c:v>628</c:v>
                </c:pt>
                <c:pt idx="3">
                  <c:v>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12-44BB-A107-BD4AE7838CA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4423075831081478E-3"/>
                  <c:y val="2.8930419607260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1B-45D2-AA48-20D3DEA16605}"/>
                </c:ext>
              </c:extLst>
            </c:dLbl>
            <c:dLbl>
              <c:idx val="3"/>
              <c:layout>
                <c:manualLayout>
                  <c:x val="-2.8846151662162956E-3"/>
                  <c:y val="2.8930419607260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1B-45D2-AA48-20D3DEA166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Sheet1!$G$2:$G$5</c:f>
              <c:numCache>
                <c:formatCode>_(* #,##0_);_(* \(#,##0\);_(* "-"??_);_(@_)</c:formatCode>
                <c:ptCount val="4"/>
                <c:pt idx="0">
                  <c:v>175</c:v>
                </c:pt>
                <c:pt idx="1">
                  <c:v>176</c:v>
                </c:pt>
                <c:pt idx="2">
                  <c:v>175</c:v>
                </c:pt>
                <c:pt idx="3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33-456C-880C-B5CA1645B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222280"/>
        <c:axId val="411222672"/>
      </c:barChart>
      <c:catAx>
        <c:axId val="41122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22672"/>
        <c:crosses val="autoZero"/>
        <c:auto val="1"/>
        <c:lblAlgn val="ctr"/>
        <c:lblOffset val="100"/>
        <c:noMultiLvlLbl val="0"/>
      </c:catAx>
      <c:valAx>
        <c:axId val="411222672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411222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u="sng" dirty="0">
                <a:solidFill>
                  <a:schemeClr val="tx1"/>
                </a:solidFill>
              </a:rPr>
              <a:t>Average Minute Audience (000)</a:t>
            </a:r>
          </a:p>
          <a:p>
            <a:pPr>
              <a:defRPr sz="3200">
                <a:solidFill>
                  <a:schemeClr val="tx1"/>
                </a:solidFill>
              </a:defRPr>
            </a:pPr>
            <a:r>
              <a:rPr lang="en-US" sz="2600" dirty="0">
                <a:solidFill>
                  <a:schemeClr val="tx1"/>
                </a:solidFill>
              </a:rPr>
              <a:t>P18-34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Ad-Supported Multiscreen TV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just"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5691</c:v>
                </c:pt>
                <c:pt idx="1">
                  <c:v>5337</c:v>
                </c:pt>
                <c:pt idx="2">
                  <c:v>5116</c:v>
                </c:pt>
                <c:pt idx="3">
                  <c:v>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2-44BB-A107-BD4AE7838C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692303324325912E-3"/>
                  <c:y val="-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3E-4184-AE55-2F8AE47B8445}"/>
                </c:ext>
              </c:extLst>
            </c:dLbl>
            <c:dLbl>
              <c:idx val="1"/>
              <c:layout>
                <c:manualLayout>
                  <c:x val="5.7692303324325912E-3"/>
                  <c:y val="-2.893041960726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3E-4184-AE55-2F8AE47B8445}"/>
                </c:ext>
              </c:extLst>
            </c:dLbl>
            <c:dLbl>
              <c:idx val="2"/>
              <c:layout>
                <c:manualLayout>
                  <c:x val="1.0096153081757035E-2"/>
                  <c:y val="-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3E-4184-AE55-2F8AE47B8445}"/>
                </c:ext>
              </c:extLst>
            </c:dLbl>
            <c:dLbl>
              <c:idx val="3"/>
              <c:layout>
                <c:manualLayout>
                  <c:x val="5.7692303324325912E-3"/>
                  <c:y val="-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3E-4184-AE55-2F8AE47B84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3274</c:v>
                </c:pt>
                <c:pt idx="1">
                  <c:v>3405</c:v>
                </c:pt>
                <c:pt idx="2">
                  <c:v>3384</c:v>
                </c:pt>
                <c:pt idx="3">
                  <c:v>3298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12-44BB-A107-BD4AE7838C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rgbClr val="FAB9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Sheet1!$D$2:$D$5</c:f>
              <c:numCache>
                <c:formatCode>_(* #,##0_);_(* \(#,##0\);_(* "-"??_);_(@_)</c:formatCode>
                <c:ptCount val="4"/>
                <c:pt idx="0">
                  <c:v>940</c:v>
                </c:pt>
                <c:pt idx="1">
                  <c:v>885</c:v>
                </c:pt>
                <c:pt idx="2">
                  <c:v>896</c:v>
                </c:pt>
                <c:pt idx="3">
                  <c:v>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12-44BB-A107-BD4AE7838C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Sheet1!$E$2:$E$5</c:f>
              <c:numCache>
                <c:formatCode>_(* #,##0_);_(* \(#,##0\);_(* "-"??_);_(@_)</c:formatCode>
                <c:ptCount val="4"/>
                <c:pt idx="0">
                  <c:v>678</c:v>
                </c:pt>
                <c:pt idx="1">
                  <c:v>705</c:v>
                </c:pt>
                <c:pt idx="2">
                  <c:v>662</c:v>
                </c:pt>
                <c:pt idx="3">
                  <c:v>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12-44BB-A107-BD4AE7838CA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Snapchat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442000230073001E-17"/>
                  <c:y val="5.7860839214522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12-44BB-A107-BD4AE7838CA0}"/>
                </c:ext>
              </c:extLst>
            </c:dLbl>
            <c:dLbl>
              <c:idx val="1"/>
              <c:layout>
                <c:manualLayout>
                  <c:x val="2.8846151662162427E-3"/>
                  <c:y val="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12-44BB-A107-BD4AE7838CA0}"/>
                </c:ext>
              </c:extLst>
            </c:dLbl>
            <c:dLbl>
              <c:idx val="2"/>
              <c:layout>
                <c:manualLayout>
                  <c:x val="0"/>
                  <c:y val="8.6791258821784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12-44BB-A107-BD4AE7838CA0}"/>
                </c:ext>
              </c:extLst>
            </c:dLbl>
            <c:dLbl>
              <c:idx val="3"/>
              <c:layout>
                <c:manualLayout>
                  <c:x val="0"/>
                  <c:y val="1.1572167842904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12-44BB-A107-BD4AE7838CA0}"/>
                </c:ext>
              </c:extLst>
            </c:dLbl>
            <c:dLbl>
              <c:idx val="4"/>
              <c:layout>
                <c:manualLayout>
                  <c:x val="-1.4423075831081478E-3"/>
                  <c:y val="-4.0502587450166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12-44BB-A107-BD4AE7838CA0}"/>
                </c:ext>
              </c:extLst>
            </c:dLbl>
            <c:dLbl>
              <c:idx val="5"/>
              <c:layout>
                <c:manualLayout>
                  <c:x val="0"/>
                  <c:y val="-3.7609545489440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12-44BB-A107-BD4AE7838CA0}"/>
                </c:ext>
              </c:extLst>
            </c:dLbl>
            <c:dLbl>
              <c:idx val="6"/>
              <c:layout>
                <c:manualLayout>
                  <c:x val="-1.4423075831081478E-3"/>
                  <c:y val="-2.89304196072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12-44BB-A107-BD4AE7838CA0}"/>
                </c:ext>
              </c:extLst>
            </c:dLbl>
            <c:dLbl>
              <c:idx val="7"/>
              <c:layout>
                <c:manualLayout>
                  <c:x val="0"/>
                  <c:y val="-2.89304196072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12-44BB-A107-BD4AE7838CA0}"/>
                </c:ext>
              </c:extLst>
            </c:dLbl>
            <c:dLbl>
              <c:idx val="8"/>
              <c:layout>
                <c:manualLayout>
                  <c:x val="1.442307583108042E-3"/>
                  <c:y val="-2.89304196072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12-44BB-A107-BD4AE7838CA0}"/>
                </c:ext>
              </c:extLst>
            </c:dLbl>
            <c:dLbl>
              <c:idx val="9"/>
              <c:layout>
                <c:manualLayout>
                  <c:x val="-1.05768000920292E-16"/>
                  <c:y val="-2.314433568580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12-44BB-A107-BD4AE7838CA0}"/>
                </c:ext>
              </c:extLst>
            </c:dLbl>
            <c:dLbl>
              <c:idx val="10"/>
              <c:layout>
                <c:manualLayout>
                  <c:x val="-1.05768000920292E-16"/>
                  <c:y val="-2.8930419607261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12-44BB-A107-BD4AE7838CA0}"/>
                </c:ext>
              </c:extLst>
            </c:dLbl>
            <c:dLbl>
              <c:idx val="11"/>
              <c:layout>
                <c:manualLayout>
                  <c:x val="0"/>
                  <c:y val="-3.471650352871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12-44BB-A107-BD4AE7838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Sheet1!$F$2:$F$5</c:f>
              <c:numCache>
                <c:formatCode>_(* #,##0_);_(* \(#,##0\);_(* "-"??_);_(@_)</c:formatCode>
                <c:ptCount val="4"/>
                <c:pt idx="0">
                  <c:v>562</c:v>
                </c:pt>
                <c:pt idx="1">
                  <c:v>523</c:v>
                </c:pt>
                <c:pt idx="2">
                  <c:v>549</c:v>
                </c:pt>
                <c:pt idx="3">
                  <c:v>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12-44BB-A107-BD4AE7838CA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Jun '18</c:v>
                </c:pt>
                <c:pt idx="1">
                  <c:v>Jul '18</c:v>
                </c:pt>
                <c:pt idx="2">
                  <c:v>Aug '18</c:v>
                </c:pt>
                <c:pt idx="3">
                  <c:v>Sep '18</c:v>
                </c:pt>
              </c:strCache>
            </c:strRef>
          </c:cat>
          <c:val>
            <c:numRef>
              <c:f>Sheet1!$G$2:$G$5</c:f>
              <c:numCache>
                <c:formatCode>_(* #,##0_);_(* \(#,##0\);_(* "-"??_);_(@_)</c:formatCode>
                <c:ptCount val="4"/>
                <c:pt idx="0">
                  <c:v>93</c:v>
                </c:pt>
                <c:pt idx="1">
                  <c:v>91</c:v>
                </c:pt>
                <c:pt idx="2">
                  <c:v>89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3E-4184-AE55-2F8AE47B8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402728"/>
        <c:axId val="412403120"/>
      </c:barChart>
      <c:catAx>
        <c:axId val="41240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403120"/>
        <c:crosses val="autoZero"/>
        <c:auto val="1"/>
        <c:lblAlgn val="ctr"/>
        <c:lblOffset val="100"/>
        <c:noMultiLvlLbl val="0"/>
      </c:catAx>
      <c:valAx>
        <c:axId val="412403120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412402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</a:rPr>
              <a:t>Are</a:t>
            </a:r>
            <a:r>
              <a:rPr lang="en-US" sz="3600" b="1" baseline="0" dirty="0">
                <a:solidFill>
                  <a:schemeClr val="tx1"/>
                </a:solidFill>
              </a:rPr>
              <a:t> You Planning To Take A Summer Vacation?</a:t>
            </a:r>
            <a:endParaRPr lang="en-US" sz="3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916666666666665E-2"/>
          <c:y val="1.4211681660085932E-3"/>
          <c:w val="0.95416666666666672"/>
          <c:h val="0.998578971557757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A0-42A9-8156-FC4ECD7607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A0-42A9-8156-FC4ECD760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6869064"/>
        <c:axId val="410695960"/>
      </c:barChart>
      <c:catAx>
        <c:axId val="406869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0695960"/>
        <c:crosses val="autoZero"/>
        <c:auto val="1"/>
        <c:lblAlgn val="ctr"/>
        <c:lblOffset val="100"/>
        <c:noMultiLvlLbl val="0"/>
      </c:catAx>
      <c:valAx>
        <c:axId val="410695960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40686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2530395264112E-3"/>
          <c:y val="0.18995647165502375"/>
          <c:w val="0.98407493920947176"/>
          <c:h val="0.716806439301910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Memorial Day Weekend</c:v>
                </c:pt>
                <c:pt idx="1">
                  <c:v>July 4th Holiday</c:v>
                </c:pt>
                <c:pt idx="2">
                  <c:v>Labor Day Weekend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70-4BC8-A8A4-D8BFA25175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Entertainment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70-4BC8-A8A4-D8BFA2517536}"/>
                </c:ext>
              </c:extLst>
            </c:dLbl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0-4BC8-A8A4-D8BFA2517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Memorial Day Weekend</c:v>
                </c:pt>
                <c:pt idx="1">
                  <c:v>July 4th Holiday</c:v>
                </c:pt>
                <c:pt idx="2">
                  <c:v>Labor Day Weekend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70-4BC8-A8A4-D8BFA25175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News</c:v>
                </c:pt>
              </c:strCache>
            </c:strRef>
          </c:tx>
          <c:spPr>
            <a:solidFill>
              <a:srgbClr val="FAB98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3319141752078151"/>
                  <c:y val="1.75234773202049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41-4D77-BF87-78CF95C1E722}"/>
                </c:ext>
              </c:extLst>
            </c:dLbl>
            <c:dLbl>
              <c:idx val="2"/>
              <c:layout>
                <c:manualLayout>
                  <c:x val="0.13463915031992055"/>
                  <c:y val="3.504695464040964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41-4D77-BF87-78CF95C1E7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Memorial Day Weekend</c:v>
                </c:pt>
                <c:pt idx="1">
                  <c:v>July 4th Holiday</c:v>
                </c:pt>
                <c:pt idx="2">
                  <c:v>Labor Day Weekend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41-4D77-BF87-78CF95C1E7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412403904"/>
        <c:axId val="412404296"/>
      </c:barChart>
      <c:catAx>
        <c:axId val="41240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12404296"/>
        <c:crosses val="autoZero"/>
        <c:auto val="1"/>
        <c:lblAlgn val="ctr"/>
        <c:lblOffset val="100"/>
        <c:noMultiLvlLbl val="0"/>
      </c:catAx>
      <c:valAx>
        <c:axId val="412404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240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461325624255636"/>
          <c:y val="7.7509827022842218E-2"/>
          <c:w val="0.39077342528736203"/>
          <c:h val="6.297228695802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3152133069511"/>
          <c:y val="0.10074272084671264"/>
          <c:w val="0.79930994435820291"/>
          <c:h val="0.899257279153287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explosion val="1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54-4A85-AB55-C70D80BF2389}"/>
              </c:ext>
            </c:extLst>
          </c:dPt>
          <c:dPt>
            <c:idx val="1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54-4A85-AB55-C70D80BF2389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C8-4E1D-A2BC-9E01FE45C2D1}"/>
              </c:ext>
            </c:extLst>
          </c:dPt>
          <c:dLbls>
            <c:dLbl>
              <c:idx val="0"/>
              <c:layout>
                <c:manualLayout>
                  <c:x val="8.4570987052661577E-3"/>
                  <c:y val="-0.167696750392549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1215D9-4AAF-49B9-8441-D53E8F27F7D1}" type="CATEGORYNAME">
                      <a:rPr lang="en-US" sz="3200" b="1" u="none">
                        <a:solidFill>
                          <a:schemeClr val="tx1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sz="3200" b="1" u="none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3200" b="1">
                        <a:solidFill>
                          <a:schemeClr val="tx1"/>
                        </a:solidFill>
                      </a:defRPr>
                    </a:pPr>
                    <a:fld id="{45815F8A-3509-4251-933E-DDC0411CD119}" type="VALUE">
                      <a:rPr lang="en-US" sz="3200" b="1" u="none" smtClean="0">
                        <a:solidFill>
                          <a:schemeClr val="tx1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604421020271223"/>
                      <c:h val="0.18999418645716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54-4A85-AB55-C70D80BF2389}"/>
                </c:ext>
              </c:extLst>
            </c:dLbl>
            <c:dLbl>
              <c:idx val="1"/>
              <c:layout>
                <c:manualLayout>
                  <c:x val="-0.21768206193549425"/>
                  <c:y val="7.94449968215675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BB1262-6572-4068-A0A7-3383A6F1AB72}" type="CATEGORYNAME">
                      <a:rPr lang="en-US" sz="3200" b="1" u="none">
                        <a:solidFill>
                          <a:schemeClr val="tx1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sz="3200" b="1" u="none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3200" b="1">
                        <a:solidFill>
                          <a:schemeClr val="tx1"/>
                        </a:solidFill>
                      </a:defRPr>
                    </a:pPr>
                    <a:fld id="{0932FA2E-CEEF-46B5-9804-EBC9E3B40922}" type="VALUE">
                      <a:rPr lang="en-US" sz="3200" b="1" u="none" smtClean="0">
                        <a:solidFill>
                          <a:schemeClr val="tx1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692522111134402"/>
                      <c:h val="0.19404704079803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54-4A85-AB55-C70D80BF2389}"/>
                </c:ext>
              </c:extLst>
            </c:dLbl>
            <c:dLbl>
              <c:idx val="2"/>
              <c:layout>
                <c:manualLayout>
                  <c:x val="-1.2913552119869182E-2"/>
                  <c:y val="8.39746160073457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C42B73-8155-4701-A6BA-38F60A90B860}" type="CATEGORYNAME">
                      <a:rPr lang="en-US" sz="3200" b="1" u="none">
                        <a:solidFill>
                          <a:schemeClr val="tx1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sz="3200" b="1" u="none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3200" b="1">
                        <a:solidFill>
                          <a:schemeClr val="tx1"/>
                        </a:solidFill>
                      </a:defRPr>
                    </a:pPr>
                    <a:fld id="{88493623-4B3D-4537-A66F-4C383FB06EF2}" type="VALUE">
                      <a:rPr lang="en-US" sz="3200" b="1" u="none" smtClean="0">
                        <a:solidFill>
                          <a:schemeClr val="tx1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29071930989027"/>
                      <c:h val="0.173650415912807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AC8-4E1D-A2BC-9E01FE45C2D1}"/>
                </c:ext>
              </c:extLst>
            </c:dLbl>
            <c:spPr>
              <a:solidFill>
                <a:srgbClr val="000000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Ad-Supported Cable TV</c:v>
                </c:pt>
                <c:pt idx="1">
                  <c:v>Ad-Supported Cable &amp; Broadcast</c:v>
                </c:pt>
                <c:pt idx="2">
                  <c:v>Broadcast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</c:v>
                </c:pt>
                <c:pt idx="1">
                  <c:v>0.03</c:v>
                </c:pt>
                <c:pt idx="2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54-4A85-AB55-C70D80BF2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28001084688429E-2"/>
          <c:y val="5.4225636824331083E-2"/>
          <c:w val="0.96575515522484645"/>
          <c:h val="0.82110517795754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7B-49D6-949A-4D2BB2413B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Ad-Supported TV</c:v>
                </c:pt>
                <c:pt idx="1">
                  <c:v>Cinema</c:v>
                </c:pt>
                <c:pt idx="2">
                  <c:v>Livestream</c:v>
                </c:pt>
                <c:pt idx="3">
                  <c:v>Music</c:v>
                </c:pt>
                <c:pt idx="4">
                  <c:v>PBS</c:v>
                </c:pt>
                <c:pt idx="5">
                  <c:v>PPV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8-4760-8294-B199B01E7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2405864"/>
        <c:axId val="611868792"/>
      </c:barChart>
      <c:catAx>
        <c:axId val="41240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1868792"/>
        <c:crosses val="autoZero"/>
        <c:auto val="1"/>
        <c:lblAlgn val="ctr"/>
        <c:lblOffset val="100"/>
        <c:noMultiLvlLbl val="0"/>
      </c:catAx>
      <c:valAx>
        <c:axId val="611868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24058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6927893697153482"/>
          <c:w val="1"/>
          <c:h val="0.62688096355214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May-Aug 2017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8079272207374049E-3"/>
                  <c:y val="-1.4140280939548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A5-452B-9523-EDE2AE84BA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P2-11</c:v>
                </c:pt>
                <c:pt idx="1">
                  <c:v>P12-17</c:v>
                </c:pt>
                <c:pt idx="2">
                  <c:v>P18-34</c:v>
                </c:pt>
                <c:pt idx="3">
                  <c:v>P18-49</c:v>
                </c:pt>
                <c:pt idx="4">
                  <c:v>P25-54</c:v>
                </c:pt>
                <c:pt idx="5">
                  <c:v>P55+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36.942801314147893</c:v>
                </c:pt>
                <c:pt idx="1">
                  <c:v>23.146753666363683</c:v>
                </c:pt>
                <c:pt idx="2">
                  <c:v>204.39034019230152</c:v>
                </c:pt>
                <c:pt idx="3">
                  <c:v>291.54599620005303</c:v>
                </c:pt>
                <c:pt idx="4">
                  <c:v>226.19836905411529</c:v>
                </c:pt>
                <c:pt idx="5" formatCode="#,##0.0">
                  <c:v>28.23255345820688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3-47F4-83CD-F7F61F1CCF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May-Aug 2018</c:v>
                </c:pt>
              </c:strCache>
            </c:strRef>
          </c:tx>
          <c:spPr>
            <a:solidFill>
              <a:srgbClr val="3781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7420344377647161E-3"/>
                  <c:y val="-1.414028093954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A5-452B-9523-EDE2AE84BA27}"/>
                </c:ext>
              </c:extLst>
            </c:dLbl>
            <c:dLbl>
              <c:idx val="1"/>
              <c:layout>
                <c:manualLayout>
                  <c:x val="7.2850286981372637E-4"/>
                  <c:y val="-1.6968337127456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A5-452B-9523-EDE2AE84BA27}"/>
                </c:ext>
              </c:extLst>
            </c:dLbl>
            <c:dLbl>
              <c:idx val="3"/>
              <c:layout>
                <c:manualLayout>
                  <c:x val="-1.8672618439510061E-3"/>
                  <c:y val="-2.1210421409320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A5-452B-9523-EDE2AE84BA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P2-11</c:v>
                </c:pt>
                <c:pt idx="1">
                  <c:v>P12-17</c:v>
                </c:pt>
                <c:pt idx="2">
                  <c:v>P18-34</c:v>
                </c:pt>
                <c:pt idx="3">
                  <c:v>P18-49</c:v>
                </c:pt>
                <c:pt idx="4">
                  <c:v>P25-54</c:v>
                </c:pt>
                <c:pt idx="5">
                  <c:v>P55+</c:v>
                </c:pt>
              </c:strCache>
            </c:strRef>
          </c:cat>
          <c:val>
            <c:numRef>
              <c:f>Sheet1!$C$2:$C$7</c:f>
              <c:numCache>
                <c:formatCode>0.0</c:formatCode>
                <c:ptCount val="6"/>
                <c:pt idx="0">
                  <c:v>43.136542213161135</c:v>
                </c:pt>
                <c:pt idx="1">
                  <c:v>32.064277052542458</c:v>
                </c:pt>
                <c:pt idx="2">
                  <c:v>209.40360258281601</c:v>
                </c:pt>
                <c:pt idx="3">
                  <c:v>317.67844265114883</c:v>
                </c:pt>
                <c:pt idx="4">
                  <c:v>250.97819239546584</c:v>
                </c:pt>
                <c:pt idx="5" formatCode="#,##0.0">
                  <c:v>51.624730764269962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3-47F4-83CD-F7F61F1CC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869576"/>
        <c:axId val="611869968"/>
      </c:barChart>
      <c:catAx>
        <c:axId val="61186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pPr>
            <a:endParaRPr lang="en-US"/>
          </a:p>
        </c:txPr>
        <c:crossAx val="611869968"/>
        <c:crosses val="autoZero"/>
        <c:auto val="1"/>
        <c:lblAlgn val="ctr"/>
        <c:lblOffset val="100"/>
        <c:noMultiLvlLbl val="0"/>
      </c:catAx>
      <c:valAx>
        <c:axId val="6118699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11869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49307478366933"/>
          <c:y val="0.16889975476076538"/>
          <c:w val="0.39078437180670827"/>
          <c:h val="5.7931276070876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Trebuchet MS"/>
              <a:ea typeface="+mn-ea"/>
              <a:cs typeface="Trebuchet M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8557044942495"/>
          <c:y val="0.13622885283906941"/>
          <c:w val="0.81567142183772656"/>
          <c:h val="0.863771147160930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3781B2"/>
            </a:solidFill>
          </c:spPr>
          <c:dPt>
            <c:idx val="0"/>
            <c:bubble3D val="0"/>
            <c:explosion val="1"/>
            <c:spPr>
              <a:solidFill>
                <a:srgbClr val="3781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54-4A85-AB55-C70D80BF2389}"/>
              </c:ext>
            </c:extLst>
          </c:dPt>
          <c:dPt>
            <c:idx val="1"/>
            <c:bubble3D val="0"/>
            <c:explosion val="3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54-4A85-AB55-C70D80BF2389}"/>
              </c:ext>
            </c:extLst>
          </c:dPt>
          <c:dLbls>
            <c:dLbl>
              <c:idx val="0"/>
              <c:layout>
                <c:manualLayout>
                  <c:x val="0"/>
                  <c:y val="3.1242497262875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54-4A85-AB55-C70D80BF2389}"/>
                </c:ext>
              </c:extLst>
            </c:dLbl>
            <c:dLbl>
              <c:idx val="1"/>
              <c:layout>
                <c:manualLayout>
                  <c:x val="0"/>
                  <c:y val="-4.9887309674021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54-4A85-AB55-C70D80BF23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P18-34</c:v>
                </c:pt>
                <c:pt idx="1">
                  <c:v>P35+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0.46</c:v>
                </c:pt>
                <c:pt idx="1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54-4A85-AB55-C70D80BF2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4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53490501802249"/>
          <c:y val="1.0122645790359541E-2"/>
          <c:w val="0.58401070560520452"/>
          <c:h val="9.8987264044809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8557044942495"/>
          <c:y val="0.13509914947270768"/>
          <c:w val="0.81567142183772656"/>
          <c:h val="0.863771147160930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3781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D2-481D-AB94-054606F62850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D2-481D-AB94-054606F62850}"/>
              </c:ext>
            </c:extLst>
          </c:dPt>
          <c:dLbls>
            <c:dLbl>
              <c:idx val="0"/>
              <c:layout>
                <c:manualLayout>
                  <c:x val="-7.0096733492219267E-3"/>
                  <c:y val="4.4538181144848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D2-481D-AB94-054606F62850}"/>
                </c:ext>
              </c:extLst>
            </c:dLbl>
            <c:dLbl>
              <c:idx val="1"/>
              <c:layout>
                <c:manualLayout>
                  <c:x val="-1.0280735481591919E-16"/>
                  <c:y val="-4.453818114484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D2-481D-AB94-054606F628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P18-34</c:v>
                </c:pt>
                <c:pt idx="1">
                  <c:v>P35+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D2-481D-AB94-054606F62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5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95676346253742"/>
          <c:y val="1.8104615338202967E-2"/>
          <c:w val="0.55952055055702465"/>
          <c:h val="7.34939846117683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7171097588215511"/>
          <c:w val="1"/>
          <c:h val="0.72444885235140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P18+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Purchase Product Advertised</c:v>
                </c:pt>
                <c:pt idx="1">
                  <c:v>Go Shopping</c:v>
                </c:pt>
                <c:pt idx="2">
                  <c:v>Dine Out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0.35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3-47F4-83CD-F7F61F1CCF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P18-34</c:v>
                </c:pt>
              </c:strCache>
            </c:strRef>
          </c:tx>
          <c:spPr>
            <a:solidFill>
              <a:srgbClr val="3781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Purchase Product Advertised</c:v>
                </c:pt>
                <c:pt idx="1">
                  <c:v>Go Shopping</c:v>
                </c:pt>
                <c:pt idx="2">
                  <c:v>Dine Out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0.33</c:v>
                </c:pt>
                <c:pt idx="1">
                  <c:v>0.39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3-47F4-83CD-F7F61F1CC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872320"/>
        <c:axId val="611577984"/>
      </c:barChart>
      <c:catAx>
        <c:axId val="61187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pPr>
            <a:endParaRPr lang="en-US"/>
          </a:p>
        </c:txPr>
        <c:crossAx val="611577984"/>
        <c:crosses val="autoZero"/>
        <c:auto val="1"/>
        <c:lblAlgn val="ctr"/>
        <c:lblOffset val="100"/>
        <c:noMultiLvlLbl val="0"/>
      </c:catAx>
      <c:valAx>
        <c:axId val="6115779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87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173774656212704"/>
          <c:y val="0.18445406379426715"/>
          <c:w val="0.29812277352237387"/>
          <c:h val="5.7931276070876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Trebuchet MS"/>
              <a:ea typeface="+mn-ea"/>
              <a:cs typeface="Trebuchet M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Health/Age</c:v>
                </c:pt>
                <c:pt idx="2">
                  <c:v>Can't Take Time Off Work</c:v>
                </c:pt>
                <c:pt idx="3">
                  <c:v>Have Family Obligations</c:v>
                </c:pt>
                <c:pt idx="4">
                  <c:v>Can't Afford the Cost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0.11</c:v>
                </c:pt>
                <c:pt idx="1">
                  <c:v>0.04</c:v>
                </c:pt>
                <c:pt idx="2">
                  <c:v>0.22</c:v>
                </c:pt>
                <c:pt idx="3">
                  <c:v>0.25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B-4AED-B8F1-BBCC67BAC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1540336"/>
        <c:axId val="411540728"/>
      </c:barChart>
      <c:catAx>
        <c:axId val="411540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540728"/>
        <c:crosses val="autoZero"/>
        <c:auto val="1"/>
        <c:lblAlgn val="ctr"/>
        <c:lblOffset val="100"/>
        <c:noMultiLvlLbl val="0"/>
      </c:catAx>
      <c:valAx>
        <c:axId val="4115407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154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 u="sng"/>
            </a:pPr>
            <a:r>
              <a:rPr lang="en-US" sz="3200" b="0" u="sng" dirty="0">
                <a:latin typeface="Trebuchet MS" panose="020B0603020202020204" pitchFamily="34" charset="0"/>
              </a:rPr>
              <a:t>Average Minute</a:t>
            </a:r>
            <a:r>
              <a:rPr lang="en-US" sz="3200" b="0" u="sng" baseline="0" dirty="0">
                <a:latin typeface="Trebuchet MS" panose="020B0603020202020204" pitchFamily="34" charset="0"/>
              </a:rPr>
              <a:t> Audience: Adults 18+</a:t>
            </a:r>
          </a:p>
          <a:p>
            <a:pPr>
              <a:defRPr sz="3200" u="sng"/>
            </a:pPr>
            <a:r>
              <a:rPr lang="en-US" sz="2400" b="0" u="none" baseline="0" dirty="0">
                <a:latin typeface="Trebuchet MS" panose="020B0603020202020204" pitchFamily="34" charset="0"/>
              </a:rPr>
              <a:t>Q3 ‘18</a:t>
            </a:r>
            <a:endParaRPr lang="en-US" sz="2400" b="0" u="none" dirty="0"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30879734315964319"/>
          <c:y val="3.014238566690774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2071488374959485E-3"/>
          <c:y val="3.6031358830961625E-2"/>
          <c:w val="0.99132114330671717"/>
          <c:h val="0.80438990406597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CEF2-4440-BA1A-E08D6A106C54}"/>
              </c:ext>
            </c:extLst>
          </c:dPt>
          <c:dPt>
            <c:idx val="1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8-E51F-475A-AD32-CE959AF3744E}"/>
              </c:ext>
            </c:extLst>
          </c:dPt>
          <c:dPt>
            <c:idx val="3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3-CEF2-4440-BA1A-E08D6A106C54}"/>
              </c:ext>
            </c:extLst>
          </c:dPt>
          <c:dPt>
            <c:idx val="4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9-E51F-475A-AD32-CE959AF3744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69F-4F86-96BE-68F8122A15C5}"/>
              </c:ext>
            </c:extLst>
          </c:dPt>
          <c:dPt>
            <c:idx val="6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5-CEF2-4440-BA1A-E08D6A106C5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69F-4F86-96BE-68F8122A15C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EF2-4440-BA1A-E08D6A106C5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69F-4F86-96BE-68F8122A15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Live + Time-Shifted TV</c:v>
                </c:pt>
                <c:pt idx="1">
                  <c:v>TV-Connected Devices</c:v>
                </c:pt>
                <c:pt idx="2">
                  <c:v>Radio</c:v>
                </c:pt>
                <c:pt idx="3">
                  <c:v>Video on a Computer</c:v>
                </c:pt>
                <c:pt idx="4">
                  <c:v>Video Focused App/Web on a Smartphone</c:v>
                </c:pt>
                <c:pt idx="5">
                  <c:v>Streaming Audio on a Smartphone</c:v>
                </c:pt>
                <c:pt idx="6">
                  <c:v>Video Focused App/Web on a Tablet</c:v>
                </c:pt>
                <c:pt idx="7">
                  <c:v>Streaming Audio on a Tablet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43479044</c:v>
                </c:pt>
                <c:pt idx="1">
                  <c:v>8097113</c:v>
                </c:pt>
                <c:pt idx="2">
                  <c:v>17838186</c:v>
                </c:pt>
                <c:pt idx="3">
                  <c:v>1153225</c:v>
                </c:pt>
                <c:pt idx="4">
                  <c:v>1840253</c:v>
                </c:pt>
                <c:pt idx="5">
                  <c:v>711564</c:v>
                </c:pt>
                <c:pt idx="6">
                  <c:v>1055078</c:v>
                </c:pt>
                <c:pt idx="7">
                  <c:v>147220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F2-4440-BA1A-E08D6A106C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1541904"/>
        <c:axId val="411542296"/>
      </c:barChart>
      <c:catAx>
        <c:axId val="411541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411542296"/>
        <c:crosses val="autoZero"/>
        <c:auto val="1"/>
        <c:lblAlgn val="ctr"/>
        <c:lblOffset val="100"/>
        <c:noMultiLvlLbl val="0"/>
      </c:catAx>
      <c:valAx>
        <c:axId val="41154229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11541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 u="sng"/>
            </a:pPr>
            <a:r>
              <a:rPr lang="en-US" sz="3200" b="0" u="sng" dirty="0">
                <a:latin typeface="Trebuchet MS" panose="020B0603020202020204" pitchFamily="34" charset="0"/>
              </a:rPr>
              <a:t>Average Minute</a:t>
            </a:r>
            <a:r>
              <a:rPr lang="en-US" sz="3200" b="0" u="sng" baseline="0" dirty="0">
                <a:latin typeface="Trebuchet MS" panose="020B0603020202020204" pitchFamily="34" charset="0"/>
              </a:rPr>
              <a:t> Audience: Adults 18-34</a:t>
            </a:r>
          </a:p>
          <a:p>
            <a:pPr>
              <a:defRPr sz="2800" u="sng"/>
            </a:pPr>
            <a:r>
              <a:rPr lang="en-US" sz="2400" b="0" u="none" baseline="0" dirty="0">
                <a:latin typeface="Trebuchet MS" panose="020B0603020202020204" pitchFamily="34" charset="0"/>
              </a:rPr>
              <a:t>Q3 ‘18</a:t>
            </a:r>
            <a:endParaRPr lang="en-US" sz="2400" b="0" u="none" dirty="0"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7938248091543955"/>
          <c:y val="1.9925275083058355E-4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CEF2-4440-BA1A-E08D6A106C54}"/>
              </c:ext>
            </c:extLst>
          </c:dPt>
          <c:dPt>
            <c:idx val="1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3-34FC-4B61-8517-49CCFB353F32}"/>
              </c:ext>
            </c:extLst>
          </c:dPt>
          <c:dPt>
            <c:idx val="3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3-CEF2-4440-BA1A-E08D6A106C54}"/>
              </c:ext>
            </c:extLst>
          </c:dPt>
          <c:dPt>
            <c:idx val="4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7-34FC-4B61-8517-49CCFB353F3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69F-4F86-96BE-68F8122A15C5}"/>
              </c:ext>
            </c:extLst>
          </c:dPt>
          <c:dPt>
            <c:idx val="6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5-CEF2-4440-BA1A-E08D6A106C5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69F-4F86-96BE-68F8122A15C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EF2-4440-BA1A-E08D6A106C5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69F-4F86-96BE-68F8122A15C5}"/>
              </c:ext>
            </c:extLst>
          </c:dPt>
          <c:dLbls>
            <c:dLbl>
              <c:idx val="5"/>
              <c:layout>
                <c:manualLayout>
                  <c:x val="4.24164507249984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9F-4F86-96BE-68F8122A15C5}"/>
                </c:ext>
              </c:extLst>
            </c:dLbl>
            <c:dLbl>
              <c:idx val="7"/>
              <c:layout>
                <c:manualLayout>
                  <c:x val="-1.0368345956760141E-16"/>
                  <c:y val="-1.63746900413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9F-4F86-96BE-68F8122A15C5}"/>
                </c:ext>
              </c:extLst>
            </c:dLbl>
            <c:dLbl>
              <c:idx val="8"/>
              <c:layout>
                <c:manualLayout>
                  <c:x val="2.8277633816665634E-3"/>
                  <c:y val="9.8248140247800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69F-4F86-96BE-68F8122A15C5}"/>
                </c:ext>
              </c:extLst>
            </c:dLbl>
            <c:dLbl>
              <c:idx val="9"/>
              <c:layout>
                <c:manualLayout>
                  <c:x val="0"/>
                  <c:y val="-6.5498760165202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F2-4440-BA1A-E08D6A106C54}"/>
                </c:ext>
              </c:extLst>
            </c:dLbl>
            <c:dLbl>
              <c:idx val="10"/>
              <c:layout>
                <c:manualLayout>
                  <c:x val="1.2724935217499431E-2"/>
                  <c:y val="1.9649628049560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69F-4F86-96BE-68F8122A15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Live + Time-Shifted TV</c:v>
                </c:pt>
                <c:pt idx="1">
                  <c:v>TV-Connected Devices</c:v>
                </c:pt>
                <c:pt idx="2">
                  <c:v>Radio</c:v>
                </c:pt>
                <c:pt idx="3">
                  <c:v>Video on a Computer</c:v>
                </c:pt>
                <c:pt idx="4">
                  <c:v>Video Focused App/Web on a Smartphone</c:v>
                </c:pt>
                <c:pt idx="5">
                  <c:v>Streaming Audio on a Smartphone</c:v>
                </c:pt>
                <c:pt idx="6">
                  <c:v>Video Focused App/Web on a Tablet</c:v>
                </c:pt>
                <c:pt idx="7">
                  <c:v>Streaming Audio on a Tablet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5676776</c:v>
                </c:pt>
                <c:pt idx="1">
                  <c:v>3743170</c:v>
                </c:pt>
                <c:pt idx="2">
                  <c:v>4188264</c:v>
                </c:pt>
                <c:pt idx="3">
                  <c:v>474281</c:v>
                </c:pt>
                <c:pt idx="4">
                  <c:v>890188</c:v>
                </c:pt>
                <c:pt idx="5">
                  <c:v>321052</c:v>
                </c:pt>
                <c:pt idx="6">
                  <c:v>401314</c:v>
                </c:pt>
                <c:pt idx="7">
                  <c:v>51076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F2-4440-BA1A-E08D6A106C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1543080"/>
        <c:axId val="409584792"/>
      </c:barChart>
      <c:catAx>
        <c:axId val="411543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409584792"/>
        <c:crosses val="autoZero"/>
        <c:auto val="1"/>
        <c:lblAlgn val="ctr"/>
        <c:lblOffset val="100"/>
        <c:noMultiLvlLbl val="0"/>
      </c:catAx>
      <c:valAx>
        <c:axId val="4095847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11543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99037898478295E-2"/>
          <c:y val="0.19055282791618916"/>
          <c:w val="0.97620192420304341"/>
          <c:h val="0.728390746004168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+ Timeshifted TV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6am</c:v>
                </c:pt>
                <c:pt idx="1">
                  <c:v>7am</c:v>
                </c:pt>
                <c:pt idx="2">
                  <c:v>8am</c:v>
                </c:pt>
                <c:pt idx="3">
                  <c:v>9am</c:v>
                </c:pt>
                <c:pt idx="4">
                  <c:v>10am</c:v>
                </c:pt>
                <c:pt idx="5">
                  <c:v>11am</c:v>
                </c:pt>
                <c:pt idx="6">
                  <c:v>12pm</c:v>
                </c:pt>
                <c:pt idx="7">
                  <c:v>1pm</c:v>
                </c:pt>
                <c:pt idx="8">
                  <c:v>2pm</c:v>
                </c:pt>
                <c:pt idx="9">
                  <c:v>3pm</c:v>
                </c:pt>
                <c:pt idx="10">
                  <c:v>4pm</c:v>
                </c:pt>
                <c:pt idx="11">
                  <c:v>5pm</c:v>
                </c:pt>
                <c:pt idx="12">
                  <c:v>6pm</c:v>
                </c:pt>
                <c:pt idx="13">
                  <c:v>7pm</c:v>
                </c:pt>
                <c:pt idx="14">
                  <c:v>8pm</c:v>
                </c:pt>
                <c:pt idx="15">
                  <c:v>9pm</c:v>
                </c:pt>
                <c:pt idx="16">
                  <c:v>10pm</c:v>
                </c:pt>
                <c:pt idx="17">
                  <c:v>11pm</c:v>
                </c:pt>
                <c:pt idx="18">
                  <c:v>12am</c:v>
                </c:pt>
                <c:pt idx="19">
                  <c:v>1am</c:v>
                </c:pt>
                <c:pt idx="20">
                  <c:v>2am</c:v>
                </c:pt>
                <c:pt idx="21">
                  <c:v>3am</c:v>
                </c:pt>
                <c:pt idx="22">
                  <c:v>4am</c:v>
                </c:pt>
                <c:pt idx="23">
                  <c:v>5am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24"/>
                <c:pt idx="0">
                  <c:v>0.59649122807017552</c:v>
                </c:pt>
                <c:pt idx="1">
                  <c:v>0.53333333333333333</c:v>
                </c:pt>
                <c:pt idx="2">
                  <c:v>0.56896551724137934</c:v>
                </c:pt>
                <c:pt idx="3">
                  <c:v>0.57894736842105277</c:v>
                </c:pt>
                <c:pt idx="4">
                  <c:v>0.5818181818181819</c:v>
                </c:pt>
                <c:pt idx="5">
                  <c:v>0.58181818181818179</c:v>
                </c:pt>
                <c:pt idx="6">
                  <c:v>0.5714285714285714</c:v>
                </c:pt>
                <c:pt idx="7">
                  <c:v>0.5892857142857143</c:v>
                </c:pt>
                <c:pt idx="8">
                  <c:v>0.5892857142857143</c:v>
                </c:pt>
                <c:pt idx="9">
                  <c:v>0.61403508771929827</c:v>
                </c:pt>
                <c:pt idx="10">
                  <c:v>0.63793103448275867</c:v>
                </c:pt>
                <c:pt idx="11">
                  <c:v>0.68965517241379315</c:v>
                </c:pt>
                <c:pt idx="12">
                  <c:v>0.77966101694915257</c:v>
                </c:pt>
                <c:pt idx="13">
                  <c:v>0.83333333333333337</c:v>
                </c:pt>
                <c:pt idx="14">
                  <c:v>0.88135593220338981</c:v>
                </c:pt>
                <c:pt idx="15">
                  <c:v>0.91666666666666674</c:v>
                </c:pt>
                <c:pt idx="16">
                  <c:v>0.91935483870967738</c:v>
                </c:pt>
                <c:pt idx="17">
                  <c:v>0.9375</c:v>
                </c:pt>
                <c:pt idx="18">
                  <c:v>0.93442622950819665</c:v>
                </c:pt>
                <c:pt idx="19">
                  <c:v>0.93103448275862077</c:v>
                </c:pt>
                <c:pt idx="20">
                  <c:v>0.9285714285714286</c:v>
                </c:pt>
                <c:pt idx="21">
                  <c:v>0.92592592592592582</c:v>
                </c:pt>
                <c:pt idx="22">
                  <c:v>0.86538461538461542</c:v>
                </c:pt>
                <c:pt idx="23">
                  <c:v>0.71698113207547176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2-4070-9D3F-165642936A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1.0817307180434814E-3"/>
                  <c:y val="-1.6962223392214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62-4070-9D3F-165642936AAD}"/>
                </c:ext>
              </c:extLst>
            </c:dLbl>
            <c:dLbl>
              <c:idx val="17"/>
              <c:layout>
                <c:manualLayout>
                  <c:x val="-7.9326002942433481E-17"/>
                  <c:y val="-3.053200210598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62-4070-9D3F-165642936AAD}"/>
                </c:ext>
              </c:extLst>
            </c:dLbl>
            <c:dLbl>
              <c:idx val="18"/>
              <c:layout>
                <c:manualLayout>
                  <c:x val="-1.0817307180434814E-3"/>
                  <c:y val="-2.7139557427543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62-4070-9D3F-165642936AAD}"/>
                </c:ext>
              </c:extLst>
            </c:dLbl>
            <c:dLbl>
              <c:idx val="19"/>
              <c:layout>
                <c:manualLayout>
                  <c:x val="0"/>
                  <c:y val="-2.7139557427543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62-4070-9D3F-165642936AAD}"/>
                </c:ext>
              </c:extLst>
            </c:dLbl>
            <c:dLbl>
              <c:idx val="20"/>
              <c:layout>
                <c:manualLayout>
                  <c:x val="-1.0817307180436399E-3"/>
                  <c:y val="-3.05320021059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62-4070-9D3F-165642936AAD}"/>
                </c:ext>
              </c:extLst>
            </c:dLbl>
            <c:dLbl>
              <c:idx val="21"/>
              <c:layout>
                <c:manualLayout>
                  <c:x val="0"/>
                  <c:y val="-2.7139557427543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62-4070-9D3F-165642936AAD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6am</c:v>
                </c:pt>
                <c:pt idx="1">
                  <c:v>7am</c:v>
                </c:pt>
                <c:pt idx="2">
                  <c:v>8am</c:v>
                </c:pt>
                <c:pt idx="3">
                  <c:v>9am</c:v>
                </c:pt>
                <c:pt idx="4">
                  <c:v>10am</c:v>
                </c:pt>
                <c:pt idx="5">
                  <c:v>11am</c:v>
                </c:pt>
                <c:pt idx="6">
                  <c:v>12pm</c:v>
                </c:pt>
                <c:pt idx="7">
                  <c:v>1pm</c:v>
                </c:pt>
                <c:pt idx="8">
                  <c:v>2pm</c:v>
                </c:pt>
                <c:pt idx="9">
                  <c:v>3pm</c:v>
                </c:pt>
                <c:pt idx="10">
                  <c:v>4pm</c:v>
                </c:pt>
                <c:pt idx="11">
                  <c:v>5pm</c:v>
                </c:pt>
                <c:pt idx="12">
                  <c:v>6pm</c:v>
                </c:pt>
                <c:pt idx="13">
                  <c:v>7pm</c:v>
                </c:pt>
                <c:pt idx="14">
                  <c:v>8pm</c:v>
                </c:pt>
                <c:pt idx="15">
                  <c:v>9pm</c:v>
                </c:pt>
                <c:pt idx="16">
                  <c:v>10pm</c:v>
                </c:pt>
                <c:pt idx="17">
                  <c:v>11pm</c:v>
                </c:pt>
                <c:pt idx="18">
                  <c:v>12am</c:v>
                </c:pt>
                <c:pt idx="19">
                  <c:v>1am</c:v>
                </c:pt>
                <c:pt idx="20">
                  <c:v>2am</c:v>
                </c:pt>
                <c:pt idx="21">
                  <c:v>3am</c:v>
                </c:pt>
                <c:pt idx="22">
                  <c:v>4am</c:v>
                </c:pt>
                <c:pt idx="23">
                  <c:v>5am</c:v>
                </c:pt>
              </c:strCache>
            </c:strRef>
          </c:cat>
          <c:val>
            <c:numRef>
              <c:f>Sheet1!$C$2:$C$25</c:f>
              <c:numCache>
                <c:formatCode>0%</c:formatCode>
                <c:ptCount val="24"/>
                <c:pt idx="0">
                  <c:v>0.40350877192982454</c:v>
                </c:pt>
                <c:pt idx="1">
                  <c:v>0.46666666666666667</c:v>
                </c:pt>
                <c:pt idx="2">
                  <c:v>0.43103448275862066</c:v>
                </c:pt>
                <c:pt idx="3">
                  <c:v>0.42105263157894735</c:v>
                </c:pt>
                <c:pt idx="4">
                  <c:v>0.41818181818181821</c:v>
                </c:pt>
                <c:pt idx="5">
                  <c:v>0.41818181818181821</c:v>
                </c:pt>
                <c:pt idx="6">
                  <c:v>0.42857142857142855</c:v>
                </c:pt>
                <c:pt idx="7">
                  <c:v>0.41071428571428575</c:v>
                </c:pt>
                <c:pt idx="8">
                  <c:v>0.41071428571428575</c:v>
                </c:pt>
                <c:pt idx="9">
                  <c:v>0.38596491228070179</c:v>
                </c:pt>
                <c:pt idx="10">
                  <c:v>0.36206896551724138</c:v>
                </c:pt>
                <c:pt idx="11">
                  <c:v>0.31034482758620691</c:v>
                </c:pt>
                <c:pt idx="12">
                  <c:v>0.22033898305084745</c:v>
                </c:pt>
                <c:pt idx="13">
                  <c:v>0.16666666666666669</c:v>
                </c:pt>
                <c:pt idx="14">
                  <c:v>0.11864406779661019</c:v>
                </c:pt>
                <c:pt idx="15">
                  <c:v>8.3333333333333329E-2</c:v>
                </c:pt>
                <c:pt idx="16">
                  <c:v>8.0645161290322592E-2</c:v>
                </c:pt>
                <c:pt idx="17">
                  <c:v>6.25E-2</c:v>
                </c:pt>
                <c:pt idx="18">
                  <c:v>6.5573770491803282E-2</c:v>
                </c:pt>
                <c:pt idx="19">
                  <c:v>6.8965517241379323E-2</c:v>
                </c:pt>
                <c:pt idx="20">
                  <c:v>7.1428571428571425E-2</c:v>
                </c:pt>
                <c:pt idx="21">
                  <c:v>7.407407407407407E-2</c:v>
                </c:pt>
                <c:pt idx="22">
                  <c:v>0.13461538461538461</c:v>
                </c:pt>
                <c:pt idx="23">
                  <c:v>0.28301886792452829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62-4070-9D3F-165642936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09587536"/>
        <c:axId val="409587928"/>
      </c:barChart>
      <c:catAx>
        <c:axId val="40958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587928"/>
        <c:crosses val="autoZero"/>
        <c:auto val="1"/>
        <c:lblAlgn val="ctr"/>
        <c:lblOffset val="100"/>
        <c:noMultiLvlLbl val="0"/>
      </c:catAx>
      <c:valAx>
        <c:axId val="4095879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0958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112993508502261"/>
          <c:y val="0"/>
          <c:w val="0.34841220067888723"/>
          <c:h val="7.4947383717280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u="sng" dirty="0">
                <a:solidFill>
                  <a:schemeClr val="tx1"/>
                </a:solidFill>
              </a:rPr>
              <a:t>Digital Usage While</a:t>
            </a:r>
            <a:r>
              <a:rPr lang="en-US" sz="2800" u="sng" baseline="0" dirty="0">
                <a:solidFill>
                  <a:schemeClr val="tx1"/>
                </a:solidFill>
              </a:rPr>
              <a:t> Using Media Platforms</a:t>
            </a:r>
            <a:endParaRPr lang="en-US" sz="2800" u="sng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985568405511814"/>
          <c:y val="0.21791068434496072"/>
          <c:w val="0.50295681594488184"/>
          <c:h val="0.782089315655039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Look Up Information Related To the Content</c:v>
                </c:pt>
                <c:pt idx="1">
                  <c:v>Email/Text/Message About the Content</c:v>
                </c:pt>
                <c:pt idx="2">
                  <c:v>Look Up/Shop For A Product/Service Being Advertised</c:v>
                </c:pt>
                <c:pt idx="3">
                  <c:v>Write/Read Posts About the Content On Social Media</c:v>
                </c:pt>
                <c:pt idx="4">
                  <c:v>Switch To Different Content After Seeing Something Online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0.71</c:v>
                </c:pt>
                <c:pt idx="1">
                  <c:v>0.41</c:v>
                </c:pt>
                <c:pt idx="2">
                  <c:v>0.35</c:v>
                </c:pt>
                <c:pt idx="3">
                  <c:v>0.28000000000000003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E-4119-A827-D8F500EB3D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Radio / Audio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Look Up Information Related To the Content</c:v>
                </c:pt>
                <c:pt idx="1">
                  <c:v>Email/Text/Message About the Content</c:v>
                </c:pt>
                <c:pt idx="2">
                  <c:v>Look Up/Shop For A Product/Service Being Advertised</c:v>
                </c:pt>
                <c:pt idx="3">
                  <c:v>Write/Read Posts About the Content On Social Media</c:v>
                </c:pt>
                <c:pt idx="4">
                  <c:v>Switch To Different Content After Seeing Something Online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0.51</c:v>
                </c:pt>
                <c:pt idx="1">
                  <c:v>0.31</c:v>
                </c:pt>
                <c:pt idx="2">
                  <c:v>0.25</c:v>
                </c:pt>
                <c:pt idx="3">
                  <c:v>0.2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E-4119-A827-D8F500EB3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0907240"/>
        <c:axId val="410907632"/>
      </c:barChart>
      <c:catAx>
        <c:axId val="410907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907632"/>
        <c:crosses val="autoZero"/>
        <c:auto val="1"/>
        <c:lblAlgn val="ctr"/>
        <c:lblOffset val="100"/>
        <c:noMultiLvlLbl val="0"/>
      </c:catAx>
      <c:valAx>
        <c:axId val="4109076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10907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002428196229292"/>
          <c:y val="0.13028164335001172"/>
          <c:w val="0.28739933419918545"/>
          <c:h val="6.09419642333524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u="sng" dirty="0">
                <a:solidFill>
                  <a:schemeClr val="tx1"/>
                </a:solidFill>
              </a:rPr>
              <a:t>Ad-Supported</a:t>
            </a:r>
            <a:r>
              <a:rPr lang="en-US" sz="3200" u="sng" baseline="0" dirty="0">
                <a:solidFill>
                  <a:schemeClr val="tx1"/>
                </a:solidFill>
              </a:rPr>
              <a:t> TV Monthly Reach (Total Day)</a:t>
            </a:r>
          </a:p>
          <a:p>
            <a:pPr>
              <a:defRPr sz="3200"/>
            </a:pPr>
            <a:r>
              <a:rPr lang="en-US" sz="2400" baseline="0" dirty="0">
                <a:solidFill>
                  <a:schemeClr val="tx1"/>
                </a:solidFill>
              </a:rPr>
              <a:t>Households</a:t>
            </a:r>
            <a:endParaRPr lang="en-US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166620997110748"/>
          <c:y val="1.2986413863567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605919321175098E-2"/>
          <c:y val="0.17990624999999999"/>
          <c:w val="0.96652869726463531"/>
          <c:h val="0.7050269476459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 '18</c:v>
                </c:pt>
                <c:pt idx="1">
                  <c:v>Feb '18</c:v>
                </c:pt>
                <c:pt idx="2">
                  <c:v>Mar '18</c:v>
                </c:pt>
                <c:pt idx="3">
                  <c:v>Apr '18</c:v>
                </c:pt>
                <c:pt idx="4">
                  <c:v>May '18</c:v>
                </c:pt>
                <c:pt idx="5">
                  <c:v>Jun '18</c:v>
                </c:pt>
                <c:pt idx="6">
                  <c:v>Jul '18</c:v>
                </c:pt>
                <c:pt idx="7">
                  <c:v>Aug '18</c:v>
                </c:pt>
                <c:pt idx="8">
                  <c:v>Sep '18</c:v>
                </c:pt>
                <c:pt idx="9">
                  <c:v>Oct '18</c:v>
                </c:pt>
                <c:pt idx="10">
                  <c:v>Nov '18</c:v>
                </c:pt>
                <c:pt idx="11">
                  <c:v>Dec '18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0.9577870542734529</c:v>
                </c:pt>
                <c:pt idx="1">
                  <c:v>0.95493722386578528</c:v>
                </c:pt>
                <c:pt idx="2">
                  <c:v>0.95286763558452092</c:v>
                </c:pt>
                <c:pt idx="3">
                  <c:v>0.95206133984583818</c:v>
                </c:pt>
                <c:pt idx="4">
                  <c:v>0.94753729506409035</c:v>
                </c:pt>
                <c:pt idx="5">
                  <c:v>0.94647598176440761</c:v>
                </c:pt>
                <c:pt idx="6">
                  <c:v>0.9425654605106637</c:v>
                </c:pt>
                <c:pt idx="7">
                  <c:v>0.94165542243862221</c:v>
                </c:pt>
                <c:pt idx="8">
                  <c:v>0.94737076546412746</c:v>
                </c:pt>
                <c:pt idx="9">
                  <c:v>0.94885727099726469</c:v>
                </c:pt>
                <c:pt idx="10">
                  <c:v>0.95064986769555471</c:v>
                </c:pt>
                <c:pt idx="11">
                  <c:v>0.94833622761407643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B-4E48-88FE-3238F5D3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10908024"/>
        <c:axId val="410908416"/>
      </c:barChart>
      <c:catAx>
        <c:axId val="41090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908416"/>
        <c:crosses val="autoZero"/>
        <c:auto val="1"/>
        <c:lblAlgn val="ctr"/>
        <c:lblOffset val="100"/>
        <c:noMultiLvlLbl val="0"/>
      </c:catAx>
      <c:valAx>
        <c:axId val="410908416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41090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u="sng" dirty="0">
                <a:solidFill>
                  <a:schemeClr val="tx1"/>
                </a:solidFill>
              </a:rPr>
              <a:t>Ad-Supported</a:t>
            </a:r>
            <a:r>
              <a:rPr lang="en-US" sz="3200" u="sng" baseline="0" dirty="0">
                <a:solidFill>
                  <a:schemeClr val="tx1"/>
                </a:solidFill>
              </a:rPr>
              <a:t> TV Monthly Reach (Total Day)</a:t>
            </a:r>
          </a:p>
          <a:p>
            <a:pPr>
              <a:defRPr sz="2800"/>
            </a:pPr>
            <a:r>
              <a:rPr lang="en-US" sz="2400" baseline="0" dirty="0">
                <a:solidFill>
                  <a:schemeClr val="tx1"/>
                </a:solidFill>
              </a:rPr>
              <a:t>Based on Monthly Average</a:t>
            </a:r>
            <a:endParaRPr lang="en-US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60911640057643"/>
          <c:y val="2.0415182670707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509760561041756E-2"/>
          <c:y val="0.26638782995725557"/>
          <c:w val="0.90018254844166035"/>
          <c:h val="0.732520531494369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 '18 - May '18</c:v>
                </c:pt>
              </c:strCache>
            </c:strRef>
          </c:tx>
          <c:spPr>
            <a:solidFill>
              <a:srgbClr val="3682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0.89</c:v>
                </c:pt>
                <c:pt idx="1">
                  <c:v>0.82</c:v>
                </c:pt>
                <c:pt idx="2">
                  <c:v>0.85</c:v>
                </c:pt>
                <c:pt idx="3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B-4E48-88FE-3238F5D3F2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 '18 - Sep '18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0.86</c:v>
                </c:pt>
                <c:pt idx="1">
                  <c:v>0.79</c:v>
                </c:pt>
                <c:pt idx="2">
                  <c:v>0.83</c:v>
                </c:pt>
                <c:pt idx="3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CB-4E48-88FE-3238F5D3F2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Oct '18 - Dec '18</c:v>
                </c:pt>
              </c:strCache>
            </c:strRef>
          </c:tx>
          <c:spPr>
            <a:solidFill>
              <a:srgbClr val="FAB9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P13-17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0.87</c:v>
                </c:pt>
                <c:pt idx="1">
                  <c:v>0.8</c:v>
                </c:pt>
                <c:pt idx="2">
                  <c:v>0.88</c:v>
                </c:pt>
                <c:pt idx="3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CB-4E48-88FE-3238F5D3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10909200"/>
        <c:axId val="411769984"/>
      </c:barChart>
      <c:catAx>
        <c:axId val="4109092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769984"/>
        <c:crosses val="autoZero"/>
        <c:auto val="1"/>
        <c:lblAlgn val="ctr"/>
        <c:lblOffset val="100"/>
        <c:noMultiLvlLbl val="0"/>
      </c:catAx>
      <c:valAx>
        <c:axId val="411769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41090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16231916798949228"/>
          <c:w val="0.99962568143354924"/>
          <c:h val="5.2256842393132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0.02997</cdr:x>
      <cdr:y>0.16322</cdr:y>
    </cdr:from>
    <cdr:to>
      <cdr:x>0.04454</cdr:x>
      <cdr:y>0.17301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587" y="762224"/>
          <a:ext cx="12660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0.02997</cdr:x>
      <cdr:y>0.16322</cdr:y>
    </cdr:from>
    <cdr:to>
      <cdr:x>0.04454</cdr:x>
      <cdr:y>0.17301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587" y="762224"/>
          <a:ext cx="12660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DD1C0-EC47-4790-8001-5EE49C404175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B9B6F-A14B-4313-BDF5-C2BBED1E3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19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651852-C66B-CF4A-BBB4-7314DD084C7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E44481-CC7E-F441-937B-548163903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Premium - https://www.istockphoto.com/photo/pool-movie-night-party-gm487371742-73308125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4481-CC7E-F441-937B-548163903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310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https://www.istockphoto.com/photo/man-sitting-on-beach-reading-ebook-gm882229578-245527849</a:t>
            </a:r>
          </a:p>
          <a:p>
            <a:r>
              <a:rPr lang="en-US" dirty="0"/>
              <a:t>https://www.istockphoto.com/photo/friends-hanging-out-at-pool-party-gm896294670-247528453</a:t>
            </a:r>
          </a:p>
          <a:p>
            <a:r>
              <a:rPr lang="en-US" dirty="0"/>
              <a:t>https://www.istockphoto.com/photo/handsome-man-waiting-in-airport-lounge-using-a-digital-tablet-gm910516914-250750575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44481-CC7E-F441-937B-54816390382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https://www.istockphoto.com/photo/man-sitting-on-beach-reading-ebook-gm882229578-245527849</a:t>
            </a:r>
          </a:p>
          <a:p>
            <a:r>
              <a:rPr lang="en-US" dirty="0"/>
              <a:t>https://www.istockphoto.com/photo/friends-hanging-out-at-pool-party-gm896294670-247528453</a:t>
            </a:r>
          </a:p>
          <a:p>
            <a:r>
              <a:rPr lang="en-US" dirty="0"/>
              <a:t>https://www.istockphoto.com/photo/handsome-man-waiting-in-airport-lounge-using-a-digital-tablet-gm910516914-250750575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4481-CC7E-F441-937B-548163903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3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https://www.istockphoto.com/photo/man-sitting-on-beach-reading-ebook-gm882229578-245527849</a:t>
            </a:r>
          </a:p>
          <a:p>
            <a:r>
              <a:rPr lang="en-US" dirty="0"/>
              <a:t>https://www.istockphoto.com/photo/friends-hanging-out-at-pool-party-gm896294670-247528453</a:t>
            </a:r>
          </a:p>
          <a:p>
            <a:r>
              <a:rPr lang="en-US" dirty="0"/>
              <a:t>https://www.istockphoto.com/photo/handsome-man-waiting-in-airport-lounge-using-a-digital-tablet-gm910516914-250750575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4481-CC7E-F441-937B-548163903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711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https://www.istockphoto.com/photo/in-the-evening-beautiful-young-woman-relaxes-on-a-couch-in-her-cozy-living-room-she-gm889642002-246617800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481-CC7E-F441-937B-5481639038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00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https://www.istockphoto.com/photo/navy-marching-gm1075697746-288017516</a:t>
            </a:r>
          </a:p>
          <a:p>
            <a:r>
              <a:rPr lang="en-US" dirty="0"/>
              <a:t>https://www.istockphoto.com/photo/silhouetted-people-watching-a-fireworks-display-gm929264972-254833906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481-CC7E-F441-937B-54816390382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30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D90F4-894D-4692-97D2-641C265C9D1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67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D90F4-894D-4692-97D2-641C265C9D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7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https://www.istockphoto.com/photo/empty-cinema-screen-with-audience-gm453554783-24692123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44481-CC7E-F441-937B-5481639038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3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D90F4-894D-4692-97D2-641C265C9D1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9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https://www.istockphoto.com/photo/friends-watching-movie-in-campsite-gm1010850322-272426429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481-CC7E-F441-937B-5481639038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82BC3-AE5F-3043-9FCD-C1F199F164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https://www.istockphoto.com/photo/covered-patio-exterior-behind-new-luxury-home-gm514933928-88337569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481-CC7E-F441-937B-5481639038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8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481-CC7E-F441-937B-5481639038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6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82BC3-AE5F-3043-9FCD-C1F199F16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82BC3-AE5F-3043-9FCD-C1F199F16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63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https://www.istockphoto.com/photo/hat-and-sunglasses-with-tablet-on-colorful-cloth-on-white-sand-beach-top-view-gm947081992-258606295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481-CC7E-F441-937B-5481639038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457200"/>
            <a:ext cx="54864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457200"/>
            <a:ext cx="160528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1031" y="920367"/>
            <a:ext cx="23480890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599"/>
              </a:lnSpc>
              <a:defRPr sz="5199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9" y="3613708"/>
            <a:ext cx="23480890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9" y="13242929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309" indent="0">
              <a:buNone/>
              <a:defRPr/>
            </a:lvl2pPr>
            <a:lvl3pPr marL="1828617" indent="0">
              <a:buNone/>
              <a:defRPr/>
            </a:lvl3pPr>
            <a:lvl4pPr marL="2742926" indent="0">
              <a:buNone/>
              <a:defRPr/>
            </a:lvl4pPr>
            <a:lvl5pPr marL="3657234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5" y="12379332"/>
            <a:ext cx="4586110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309" indent="0">
              <a:buNone/>
              <a:defRPr/>
            </a:lvl2pPr>
            <a:lvl3pPr marL="1828617" indent="0">
              <a:buNone/>
              <a:defRPr/>
            </a:lvl3pPr>
            <a:lvl4pPr marL="2742926" indent="0">
              <a:buNone/>
              <a:defRPr/>
            </a:lvl4pPr>
            <a:lvl5pPr marL="3657234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2971" y="10670128"/>
            <a:ext cx="23456898" cy="1776940"/>
          </a:xfrm>
          <a:prstGeom prst="rect">
            <a:avLst/>
          </a:prstGeom>
        </p:spPr>
        <p:txBody>
          <a:bodyPr vert="horz"/>
          <a:lstStyle>
            <a:lvl1pPr marL="0" indent="0" algn="ctr" defTabSz="457154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/>
            </a:lvl1pPr>
            <a:lvl5pPr marL="3657234" indent="0">
              <a:buFontTx/>
              <a:buNone/>
              <a:defRPr sz="24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19776558" y="12142385"/>
            <a:ext cx="4078052" cy="11835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05" y="12208105"/>
            <a:ext cx="2058254" cy="11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5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599"/>
              </a:lnSpc>
              <a:defRPr sz="5199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8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309" indent="0">
              <a:buNone/>
              <a:defRPr/>
            </a:lvl2pPr>
            <a:lvl3pPr marL="1828617" indent="0">
              <a:buNone/>
              <a:defRPr/>
            </a:lvl3pPr>
            <a:lvl4pPr marL="2742926" indent="0">
              <a:buNone/>
              <a:defRPr/>
            </a:lvl4pPr>
            <a:lvl5pPr marL="3657234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309" indent="0">
              <a:buNone/>
              <a:defRPr/>
            </a:lvl2pPr>
            <a:lvl3pPr marL="1828617" indent="0">
              <a:buNone/>
              <a:defRPr/>
            </a:lvl3pPr>
            <a:lvl4pPr marL="2742926" indent="0">
              <a:buNone/>
              <a:defRPr/>
            </a:lvl4pPr>
            <a:lvl5pPr marL="3657234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01496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599"/>
              </a:lnSpc>
              <a:defRPr sz="5199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8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309" indent="0">
              <a:buNone/>
              <a:defRPr/>
            </a:lvl2pPr>
            <a:lvl3pPr marL="1828617" indent="0">
              <a:buNone/>
              <a:defRPr/>
            </a:lvl3pPr>
            <a:lvl4pPr marL="2742926" indent="0">
              <a:buNone/>
              <a:defRPr/>
            </a:lvl4pPr>
            <a:lvl5pPr marL="3657234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309" indent="0">
              <a:buNone/>
              <a:defRPr/>
            </a:lvl2pPr>
            <a:lvl3pPr marL="1828617" indent="0">
              <a:buNone/>
              <a:defRPr/>
            </a:lvl3pPr>
            <a:lvl4pPr marL="2742926" indent="0">
              <a:buNone/>
              <a:defRPr/>
            </a:lvl4pPr>
            <a:lvl5pPr marL="3657234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8514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99" y="920367"/>
            <a:ext cx="23480890" cy="2567902"/>
          </a:xfrm>
          <a:prstGeom prst="rect">
            <a:avLst/>
          </a:prstGeom>
        </p:spPr>
        <p:txBody>
          <a:bodyPr lIns="90964" tIns="45482" rIns="90964" bIns="45482"/>
          <a:lstStyle>
            <a:lvl1pPr algn="ctr">
              <a:lnSpc>
                <a:spcPts val="5531"/>
              </a:lnSpc>
              <a:defRPr sz="5199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947" y="3613708"/>
            <a:ext cx="23480890" cy="737372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9" y="13242997"/>
            <a:ext cx="14833600" cy="473074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>
              <a:buNone/>
              <a:defRPr sz="1800"/>
            </a:lvl1pPr>
            <a:lvl2pPr marL="909685" indent="0">
              <a:buNone/>
              <a:defRPr/>
            </a:lvl2pPr>
            <a:lvl3pPr marL="1819304" indent="0">
              <a:buNone/>
              <a:defRPr/>
            </a:lvl3pPr>
            <a:lvl4pPr marL="2728969" indent="0">
              <a:buNone/>
              <a:defRPr/>
            </a:lvl4pPr>
            <a:lvl5pPr marL="3638624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</p:spTree>
    <p:extLst>
      <p:ext uri="{BB962C8B-B14F-4D97-AF65-F5344CB8AC3E}">
        <p14:creationId xmlns:p14="http://schemas.microsoft.com/office/powerpoint/2010/main" val="36261678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1099" y="920367"/>
            <a:ext cx="23480890" cy="2567902"/>
          </a:xfrm>
          <a:prstGeom prst="rect">
            <a:avLst/>
          </a:prstGeom>
        </p:spPr>
        <p:txBody>
          <a:bodyPr lIns="90964" tIns="45482" rIns="90964" bIns="45482"/>
          <a:lstStyle>
            <a:lvl1pPr algn="ctr">
              <a:lnSpc>
                <a:spcPts val="5531"/>
              </a:lnSpc>
              <a:defRPr sz="5199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947" y="3613708"/>
            <a:ext cx="23480890" cy="737372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9" y="13242997"/>
            <a:ext cx="14833600" cy="473074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>
              <a:buNone/>
              <a:defRPr sz="1800"/>
            </a:lvl1pPr>
            <a:lvl2pPr marL="909685" indent="0">
              <a:buNone/>
              <a:defRPr/>
            </a:lvl2pPr>
            <a:lvl3pPr marL="1819304" indent="0">
              <a:buNone/>
              <a:defRPr/>
            </a:lvl3pPr>
            <a:lvl4pPr marL="2728969" indent="0">
              <a:buNone/>
              <a:defRPr/>
            </a:lvl4pPr>
            <a:lvl5pPr marL="3638624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2971" y="10670128"/>
            <a:ext cx="23456898" cy="1776940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 defTabSz="457154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/>
            </a:lvl1pPr>
            <a:lvl5pPr marL="3638624" indent="0">
              <a:buFontTx/>
              <a:buNone/>
              <a:defRPr sz="24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909517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31" y="920367"/>
            <a:ext cx="23480890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9" y="3613708"/>
            <a:ext cx="23480890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8" y="13242929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5" y="12379332"/>
            <a:ext cx="4586110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3869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1031" y="920367"/>
            <a:ext cx="23480890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9" y="3613708"/>
            <a:ext cx="23480890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8" y="13242929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5" y="12379332"/>
            <a:ext cx="4586110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2971" y="10670128"/>
            <a:ext cx="23456898" cy="1776940"/>
          </a:xfrm>
          <a:prstGeom prst="rect">
            <a:avLst/>
          </a:prstGeom>
        </p:spPr>
        <p:txBody>
          <a:bodyPr vert="horz"/>
          <a:lstStyle>
            <a:lvl1pPr marL="0" indent="0" algn="ctr" defTabSz="91440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/>
            </a:lvl1pPr>
            <a:lvl5pPr marL="3657600" indent="0">
              <a:buFontTx/>
              <a:buNone/>
              <a:defRPr sz="24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834301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31" y="920367"/>
            <a:ext cx="23480890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9" y="3613708"/>
            <a:ext cx="23480890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8" y="13242929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5" y="12379332"/>
            <a:ext cx="4586110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5187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9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1031" y="920367"/>
            <a:ext cx="23480890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9" y="3613708"/>
            <a:ext cx="23480890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8" y="13242929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5" y="12379332"/>
            <a:ext cx="4586110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2971" y="10670128"/>
            <a:ext cx="23456898" cy="1776940"/>
          </a:xfrm>
          <a:prstGeom prst="rect">
            <a:avLst/>
          </a:prstGeom>
        </p:spPr>
        <p:txBody>
          <a:bodyPr vert="horz"/>
          <a:lstStyle>
            <a:lvl1pPr marL="0" indent="0" algn="ctr" defTabSz="91440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/>
            </a:lvl1pPr>
            <a:lvl5pPr marL="3657600" indent="0">
              <a:buFontTx/>
              <a:buNone/>
              <a:defRPr sz="24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551348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7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0448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7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2969" y="10670128"/>
            <a:ext cx="23456899" cy="1776940"/>
          </a:xfrm>
          <a:prstGeom prst="rect">
            <a:avLst/>
          </a:prstGeom>
        </p:spPr>
        <p:txBody>
          <a:bodyPr vert="horz"/>
          <a:lstStyle>
            <a:lvl1pPr marL="0" indent="0" algn="ctr" defTabSz="91440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/>
            </a:lvl1pPr>
            <a:lvl5pPr marL="3657600" indent="0">
              <a:buFontTx/>
              <a:buNone/>
              <a:defRPr sz="24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457751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551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42231" y="5576509"/>
            <a:ext cx="13748712" cy="25738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9000"/>
              </a:lnSpc>
              <a:spcBef>
                <a:spcPts val="0"/>
              </a:spcBef>
              <a:buFontTx/>
              <a:buNone/>
              <a:defRPr sz="11000" b="1" cap="none"/>
            </a:lvl1pPr>
            <a:lvl2pPr marL="914400" indent="0">
              <a:lnSpc>
                <a:spcPts val="9000"/>
              </a:lnSpc>
              <a:spcBef>
                <a:spcPts val="0"/>
              </a:spcBef>
              <a:buFontTx/>
              <a:buNone/>
              <a:defRPr sz="11000" cap="all"/>
            </a:lvl2pPr>
            <a:lvl3pPr marL="1828800" indent="0">
              <a:lnSpc>
                <a:spcPts val="9000"/>
              </a:lnSpc>
              <a:spcBef>
                <a:spcPts val="0"/>
              </a:spcBef>
              <a:buFontTx/>
              <a:buNone/>
              <a:defRPr sz="11000" cap="all"/>
            </a:lvl3pPr>
            <a:lvl4pPr marL="2743200" indent="0">
              <a:lnSpc>
                <a:spcPts val="9000"/>
              </a:lnSpc>
              <a:spcBef>
                <a:spcPts val="0"/>
              </a:spcBef>
              <a:buFontTx/>
              <a:buNone/>
              <a:defRPr sz="11000" cap="all"/>
            </a:lvl4pPr>
            <a:lvl5pPr marL="3657600" indent="0">
              <a:lnSpc>
                <a:spcPts val="9000"/>
              </a:lnSpc>
              <a:spcBef>
                <a:spcPts val="0"/>
              </a:spcBef>
              <a:buFontTx/>
              <a:buNone/>
              <a:defRPr sz="110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961538" y="7920696"/>
            <a:ext cx="16564507" cy="317062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6400" b="1" cap="none" baseline="0">
                <a:solidFill>
                  <a:srgbClr val="508ABA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r>
              <a:rPr lang="en-US" sz="5200" dirty="0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505678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7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56750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7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2969" y="10670128"/>
            <a:ext cx="23456899" cy="1776940"/>
          </a:xfrm>
          <a:prstGeom prst="rect">
            <a:avLst/>
          </a:prstGeom>
        </p:spPr>
        <p:txBody>
          <a:bodyPr vert="horz"/>
          <a:lstStyle>
            <a:lvl1pPr marL="0" indent="0" algn="ctr" defTabSz="91440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/>
            </a:lvl1pPr>
            <a:lvl5pPr marL="3657600" indent="0">
              <a:buFontTx/>
              <a:buNone/>
              <a:defRPr sz="24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3417541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029" y="920365"/>
            <a:ext cx="23480891" cy="2567902"/>
          </a:xfrm>
          <a:prstGeom prst="rect">
            <a:avLst/>
          </a:prstGeom>
        </p:spPr>
        <p:txBody>
          <a:bodyPr/>
          <a:lstStyle>
            <a:lvl1pPr algn="ctr">
              <a:lnSpc>
                <a:spcPts val="5600"/>
              </a:lnSpc>
              <a:defRPr sz="5200" spc="-2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07877" y="3613708"/>
            <a:ext cx="23480891" cy="73737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7957" y="13242927"/>
            <a:ext cx="14833600" cy="4730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r>
              <a:rPr lang="en-US" sz="16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7714" y="12379332"/>
            <a:ext cx="4586109" cy="8635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cap="all" baseline="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68483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32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3"/>
            <a:ext cx="20726400" cy="2724151"/>
          </a:xfrm>
        </p:spPr>
        <p:txBody>
          <a:bodyPr anchor="t"/>
          <a:lstStyle>
            <a:lvl1pPr algn="l">
              <a:defRPr sz="102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</p:spPr>
        <p:txBody>
          <a:bodyPr anchor="b"/>
          <a:lstStyle>
            <a:lvl1pPr marL="0" indent="0">
              <a:buNone/>
              <a:defRPr sz="5099">
                <a:solidFill>
                  <a:schemeClr val="tx1">
                    <a:tint val="75000"/>
                  </a:schemeClr>
                </a:solidFill>
              </a:defRPr>
            </a:lvl1pPr>
            <a:lvl2pPr marL="1172281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2pPr>
            <a:lvl3pPr marL="234456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3pPr>
            <a:lvl4pPr marL="351684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4pPr>
            <a:lvl5pPr marL="46891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5pPr>
            <a:lvl6pPr marL="586140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6pPr>
            <a:lvl7pPr marL="703368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7pPr>
            <a:lvl8pPr marL="820596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8pPr>
            <a:lvl9pPr marL="9378246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667000"/>
            <a:ext cx="10769600" cy="7543800"/>
          </a:xfrm>
        </p:spPr>
        <p:txBody>
          <a:bodyPr/>
          <a:lstStyle>
            <a:lvl1pPr>
              <a:defRPr sz="7199"/>
            </a:lvl1pPr>
            <a:lvl2pPr>
              <a:defRPr sz="6199"/>
            </a:lvl2pPr>
            <a:lvl3pPr>
              <a:defRPr sz="5099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2667000"/>
            <a:ext cx="10769600" cy="7543800"/>
          </a:xfrm>
        </p:spPr>
        <p:txBody>
          <a:bodyPr/>
          <a:lstStyle>
            <a:lvl1pPr>
              <a:defRPr sz="7199"/>
            </a:lvl1pPr>
            <a:lvl2pPr>
              <a:defRPr sz="6199"/>
            </a:lvl2pPr>
            <a:lvl3pPr>
              <a:defRPr sz="5099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8"/>
            <a:ext cx="10773835" cy="1279524"/>
          </a:xfrm>
        </p:spPr>
        <p:txBody>
          <a:bodyPr anchor="b"/>
          <a:lstStyle>
            <a:lvl1pPr marL="0" indent="0">
              <a:buNone/>
              <a:defRPr sz="6199" b="1"/>
            </a:lvl1pPr>
            <a:lvl2pPr marL="1172281" indent="0">
              <a:buNone/>
              <a:defRPr sz="5099" b="1"/>
            </a:lvl2pPr>
            <a:lvl3pPr marL="2344562" indent="0">
              <a:buNone/>
              <a:defRPr sz="4600" b="1"/>
            </a:lvl3pPr>
            <a:lvl4pPr marL="3516842" indent="0">
              <a:buNone/>
              <a:defRPr sz="4100" b="1"/>
            </a:lvl4pPr>
            <a:lvl5pPr marL="4689123" indent="0">
              <a:buNone/>
              <a:defRPr sz="4100" b="1"/>
            </a:lvl5pPr>
            <a:lvl6pPr marL="5861404" indent="0">
              <a:buNone/>
              <a:defRPr sz="4100" b="1"/>
            </a:lvl6pPr>
            <a:lvl7pPr marL="7033685" indent="0">
              <a:buNone/>
              <a:defRPr sz="4100" b="1"/>
            </a:lvl7pPr>
            <a:lvl8pPr marL="8205965" indent="0">
              <a:buNone/>
              <a:defRPr sz="4100" b="1"/>
            </a:lvl8pPr>
            <a:lvl9pPr marL="9378246" indent="0">
              <a:buNone/>
              <a:defRPr sz="4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6199"/>
            </a:lvl1pPr>
            <a:lvl2pPr>
              <a:defRPr sz="5099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8"/>
            <a:ext cx="10778067" cy="1279524"/>
          </a:xfrm>
        </p:spPr>
        <p:txBody>
          <a:bodyPr anchor="b"/>
          <a:lstStyle>
            <a:lvl1pPr marL="0" indent="0">
              <a:buNone/>
              <a:defRPr sz="6199" b="1"/>
            </a:lvl1pPr>
            <a:lvl2pPr marL="1172281" indent="0">
              <a:buNone/>
              <a:defRPr sz="5099" b="1"/>
            </a:lvl2pPr>
            <a:lvl3pPr marL="2344562" indent="0">
              <a:buNone/>
              <a:defRPr sz="4600" b="1"/>
            </a:lvl3pPr>
            <a:lvl4pPr marL="3516842" indent="0">
              <a:buNone/>
              <a:defRPr sz="4100" b="1"/>
            </a:lvl4pPr>
            <a:lvl5pPr marL="4689123" indent="0">
              <a:buNone/>
              <a:defRPr sz="4100" b="1"/>
            </a:lvl5pPr>
            <a:lvl6pPr marL="5861404" indent="0">
              <a:buNone/>
              <a:defRPr sz="4100" b="1"/>
            </a:lvl6pPr>
            <a:lvl7pPr marL="7033685" indent="0">
              <a:buNone/>
              <a:defRPr sz="4100" b="1"/>
            </a:lvl7pPr>
            <a:lvl8pPr marL="8205965" indent="0">
              <a:buNone/>
              <a:defRPr sz="4100" b="1"/>
            </a:lvl8pPr>
            <a:lvl9pPr marL="9378246" indent="0">
              <a:buNone/>
              <a:defRPr sz="4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6199"/>
            </a:lvl1pPr>
            <a:lvl2pPr>
              <a:defRPr sz="5099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5" y="546102"/>
            <a:ext cx="8022168" cy="2324100"/>
          </a:xfrm>
        </p:spPr>
        <p:txBody>
          <a:bodyPr anchor="b"/>
          <a:lstStyle>
            <a:lvl1pPr algn="l">
              <a:defRPr sz="50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8199"/>
            </a:lvl1pPr>
            <a:lvl2pPr>
              <a:defRPr sz="7199"/>
            </a:lvl2pPr>
            <a:lvl3pPr>
              <a:defRPr sz="6199"/>
            </a:lvl3pPr>
            <a:lvl4pPr>
              <a:defRPr sz="5099"/>
            </a:lvl4pPr>
            <a:lvl5pPr>
              <a:defRPr sz="5099"/>
            </a:lvl5pPr>
            <a:lvl6pPr>
              <a:defRPr sz="5099"/>
            </a:lvl6pPr>
            <a:lvl7pPr>
              <a:defRPr sz="5099"/>
            </a:lvl7pPr>
            <a:lvl8pPr>
              <a:defRPr sz="5099"/>
            </a:lvl8pPr>
            <a:lvl9pPr>
              <a:defRPr sz="50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2870202"/>
            <a:ext cx="8022168" cy="9382126"/>
          </a:xfrm>
        </p:spPr>
        <p:txBody>
          <a:bodyPr/>
          <a:lstStyle>
            <a:lvl1pPr marL="0" indent="0">
              <a:buNone/>
              <a:defRPr sz="3600"/>
            </a:lvl1pPr>
            <a:lvl2pPr marL="1172281" indent="0">
              <a:buNone/>
              <a:defRPr sz="3100"/>
            </a:lvl2pPr>
            <a:lvl3pPr marL="2344562" indent="0">
              <a:buNone/>
              <a:defRPr sz="2600"/>
            </a:lvl3pPr>
            <a:lvl4pPr marL="3516842" indent="0">
              <a:buNone/>
              <a:defRPr sz="2300"/>
            </a:lvl4pPr>
            <a:lvl5pPr marL="4689123" indent="0">
              <a:buNone/>
              <a:defRPr sz="2300"/>
            </a:lvl5pPr>
            <a:lvl6pPr marL="5861404" indent="0">
              <a:buNone/>
              <a:defRPr sz="2300"/>
            </a:lvl6pPr>
            <a:lvl7pPr marL="7033685" indent="0">
              <a:buNone/>
              <a:defRPr sz="2300"/>
            </a:lvl7pPr>
            <a:lvl8pPr marL="8205965" indent="0">
              <a:buNone/>
              <a:defRPr sz="2300"/>
            </a:lvl8pPr>
            <a:lvl9pPr marL="9378246" indent="0">
              <a:buNone/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1"/>
            <a:ext cx="14630400" cy="1133477"/>
          </a:xfrm>
        </p:spPr>
        <p:txBody>
          <a:bodyPr anchor="b"/>
          <a:lstStyle>
            <a:lvl1pPr algn="l">
              <a:defRPr sz="50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8199"/>
            </a:lvl1pPr>
            <a:lvl2pPr marL="1172281" indent="0">
              <a:buNone/>
              <a:defRPr sz="7199"/>
            </a:lvl2pPr>
            <a:lvl3pPr marL="2344562" indent="0">
              <a:buNone/>
              <a:defRPr sz="6199"/>
            </a:lvl3pPr>
            <a:lvl4pPr marL="3516842" indent="0">
              <a:buNone/>
              <a:defRPr sz="5099"/>
            </a:lvl4pPr>
            <a:lvl5pPr marL="4689123" indent="0">
              <a:buNone/>
              <a:defRPr sz="5099"/>
            </a:lvl5pPr>
            <a:lvl6pPr marL="5861404" indent="0">
              <a:buNone/>
              <a:defRPr sz="5099"/>
            </a:lvl6pPr>
            <a:lvl7pPr marL="7033685" indent="0">
              <a:buNone/>
              <a:defRPr sz="5099"/>
            </a:lvl7pPr>
            <a:lvl8pPr marL="8205965" indent="0">
              <a:buNone/>
              <a:defRPr sz="5099"/>
            </a:lvl8pPr>
            <a:lvl9pPr marL="9378246" indent="0">
              <a:buNone/>
              <a:defRPr sz="50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8"/>
            <a:ext cx="14630400" cy="1609723"/>
          </a:xfrm>
        </p:spPr>
        <p:txBody>
          <a:bodyPr/>
          <a:lstStyle>
            <a:lvl1pPr marL="0" indent="0">
              <a:buNone/>
              <a:defRPr sz="3600"/>
            </a:lvl1pPr>
            <a:lvl2pPr marL="1172281" indent="0">
              <a:buNone/>
              <a:defRPr sz="3100"/>
            </a:lvl2pPr>
            <a:lvl3pPr marL="2344562" indent="0">
              <a:buNone/>
              <a:defRPr sz="2600"/>
            </a:lvl3pPr>
            <a:lvl4pPr marL="3516842" indent="0">
              <a:buNone/>
              <a:defRPr sz="2300"/>
            </a:lvl4pPr>
            <a:lvl5pPr marL="4689123" indent="0">
              <a:buNone/>
              <a:defRPr sz="2300"/>
            </a:lvl5pPr>
            <a:lvl6pPr marL="5861404" indent="0">
              <a:buNone/>
              <a:defRPr sz="2300"/>
            </a:lvl6pPr>
            <a:lvl7pPr marL="7033685" indent="0">
              <a:buNone/>
              <a:defRPr sz="2300"/>
            </a:lvl7pPr>
            <a:lvl8pPr marL="8205965" indent="0">
              <a:buNone/>
              <a:defRPr sz="2300"/>
            </a:lvl8pPr>
            <a:lvl9pPr marL="9378246" indent="0">
              <a:buNone/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jpeg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jpeg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34480" tIns="117240" rIns="234480" bIns="1172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6"/>
          </a:xfrm>
          <a:prstGeom prst="rect">
            <a:avLst/>
          </a:prstGeom>
        </p:spPr>
        <p:txBody>
          <a:bodyPr vert="horz" lIns="234480" tIns="117240" rIns="234480" bIns="1172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1" y="12712703"/>
            <a:ext cx="5689600" cy="730250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l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143A3-1807-A143-B19D-72AF373C2C97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ctr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6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  <p:sldLayoutId id="2147483691" r:id="rId13"/>
    <p:sldLayoutId id="2147483692" r:id="rId14"/>
  </p:sldLayoutIdLst>
  <p:txStyles>
    <p:titleStyle>
      <a:lvl1pPr algn="ctr" defTabSz="1172281" rtl="0" eaLnBrk="1" latinLnBrk="0" hangingPunct="1">
        <a:spcBef>
          <a:spcPct val="0"/>
        </a:spcBef>
        <a:buNone/>
        <a:defRPr sz="11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79210" indent="-879210" algn="l" defTabSz="1172281" rtl="0" eaLnBrk="1" latinLnBrk="0" hangingPunct="1">
        <a:spcBef>
          <a:spcPct val="20000"/>
        </a:spcBef>
        <a:buFont typeface="Arial"/>
        <a:buChar char="•"/>
        <a:defRPr sz="8199" kern="1200">
          <a:solidFill>
            <a:schemeClr val="tx1"/>
          </a:solidFill>
          <a:latin typeface="+mn-lt"/>
          <a:ea typeface="+mn-ea"/>
          <a:cs typeface="+mn-cs"/>
        </a:defRPr>
      </a:lvl1pPr>
      <a:lvl2pPr marL="1904956" indent="-732676" algn="l" defTabSz="1172281" rtl="0" eaLnBrk="1" latinLnBrk="0" hangingPunct="1">
        <a:spcBef>
          <a:spcPct val="20000"/>
        </a:spcBef>
        <a:buFont typeface="Arial"/>
        <a:buChar char="–"/>
        <a:defRPr sz="7199" kern="1200">
          <a:solidFill>
            <a:schemeClr val="tx1"/>
          </a:solidFill>
          <a:latin typeface="+mn-lt"/>
          <a:ea typeface="+mn-ea"/>
          <a:cs typeface="+mn-cs"/>
        </a:defRPr>
      </a:lvl2pPr>
      <a:lvl3pPr marL="2930702" indent="-586140" algn="l" defTabSz="1172281" rtl="0" eaLnBrk="1" latinLnBrk="0" hangingPunct="1">
        <a:spcBef>
          <a:spcPct val="20000"/>
        </a:spcBef>
        <a:buFont typeface="Arial"/>
        <a:buChar char="•"/>
        <a:defRPr sz="6199" kern="1200">
          <a:solidFill>
            <a:schemeClr val="tx1"/>
          </a:solidFill>
          <a:latin typeface="+mn-lt"/>
          <a:ea typeface="+mn-ea"/>
          <a:cs typeface="+mn-cs"/>
        </a:defRPr>
      </a:lvl3pPr>
      <a:lvl4pPr marL="4102983" indent="-586140" algn="l" defTabSz="1172281" rtl="0" eaLnBrk="1" latinLnBrk="0" hangingPunct="1">
        <a:spcBef>
          <a:spcPct val="20000"/>
        </a:spcBef>
        <a:buFont typeface="Arial"/>
        <a:buChar char="–"/>
        <a:defRPr sz="5099" kern="1200">
          <a:solidFill>
            <a:schemeClr val="tx1"/>
          </a:solidFill>
          <a:latin typeface="+mn-lt"/>
          <a:ea typeface="+mn-ea"/>
          <a:cs typeface="+mn-cs"/>
        </a:defRPr>
      </a:lvl4pPr>
      <a:lvl5pPr marL="5275263" indent="-586140" algn="l" defTabSz="1172281" rtl="0" eaLnBrk="1" latinLnBrk="0" hangingPunct="1">
        <a:spcBef>
          <a:spcPct val="20000"/>
        </a:spcBef>
        <a:buFont typeface="Arial"/>
        <a:buChar char="»"/>
        <a:defRPr sz="5099" kern="1200">
          <a:solidFill>
            <a:schemeClr val="tx1"/>
          </a:solidFill>
          <a:latin typeface="+mn-lt"/>
          <a:ea typeface="+mn-ea"/>
          <a:cs typeface="+mn-cs"/>
        </a:defRPr>
      </a:lvl5pPr>
      <a:lvl6pPr marL="6447544" indent="-586140" algn="l" defTabSz="1172281" rtl="0" eaLnBrk="1" latinLnBrk="0" hangingPunct="1">
        <a:spcBef>
          <a:spcPct val="20000"/>
        </a:spcBef>
        <a:buFont typeface="Arial"/>
        <a:buChar char="•"/>
        <a:defRPr sz="5099" kern="1200">
          <a:solidFill>
            <a:schemeClr val="tx1"/>
          </a:solidFill>
          <a:latin typeface="+mn-lt"/>
          <a:ea typeface="+mn-ea"/>
          <a:cs typeface="+mn-cs"/>
        </a:defRPr>
      </a:lvl6pPr>
      <a:lvl7pPr marL="7619825" indent="-586140" algn="l" defTabSz="1172281" rtl="0" eaLnBrk="1" latinLnBrk="0" hangingPunct="1">
        <a:spcBef>
          <a:spcPct val="20000"/>
        </a:spcBef>
        <a:buFont typeface="Arial"/>
        <a:buChar char="•"/>
        <a:defRPr sz="5099" kern="1200">
          <a:solidFill>
            <a:schemeClr val="tx1"/>
          </a:solidFill>
          <a:latin typeface="+mn-lt"/>
          <a:ea typeface="+mn-ea"/>
          <a:cs typeface="+mn-cs"/>
        </a:defRPr>
      </a:lvl7pPr>
      <a:lvl8pPr marL="8792106" indent="-586140" algn="l" defTabSz="1172281" rtl="0" eaLnBrk="1" latinLnBrk="0" hangingPunct="1">
        <a:spcBef>
          <a:spcPct val="20000"/>
        </a:spcBef>
        <a:buFont typeface="Arial"/>
        <a:buChar char="•"/>
        <a:defRPr sz="5099" kern="1200">
          <a:solidFill>
            <a:schemeClr val="tx1"/>
          </a:solidFill>
          <a:latin typeface="+mn-lt"/>
          <a:ea typeface="+mn-ea"/>
          <a:cs typeface="+mn-cs"/>
        </a:defRPr>
      </a:lvl8pPr>
      <a:lvl9pPr marL="9964386" indent="-586140" algn="l" defTabSz="1172281" rtl="0" eaLnBrk="1" latinLnBrk="0" hangingPunct="1">
        <a:spcBef>
          <a:spcPct val="20000"/>
        </a:spcBef>
        <a:buFont typeface="Arial"/>
        <a:buChar char="•"/>
        <a:defRPr sz="50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172281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2pPr>
      <a:lvl3pPr marL="2344562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3516842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689123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861404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7033685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8205965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9378246" algn="l" defTabSz="1172281" rtl="0" eaLnBrk="1" latinLnBrk="0" hangingPunct="1"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3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sldNum="0" hdr="0" ftr="0"/>
  <p:txStyles>
    <p:titleStyle>
      <a:lvl1pPr algn="ctr" defTabSz="909685" rtl="0" eaLnBrk="1" latinLnBrk="0" hangingPunct="1">
        <a:spcBef>
          <a:spcPct val="0"/>
        </a:spcBef>
        <a:buNone/>
        <a:defRPr sz="8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2246" indent="-682246" algn="l" defTabSz="909685" rtl="0" eaLnBrk="1" latinLnBrk="0" hangingPunct="1">
        <a:spcBef>
          <a:spcPct val="20000"/>
        </a:spcBef>
        <a:buFont typeface="Arial"/>
        <a:buChar char="•"/>
        <a:defRPr sz="6399" kern="1200">
          <a:solidFill>
            <a:schemeClr val="tx1"/>
          </a:solidFill>
          <a:latin typeface="+mn-lt"/>
          <a:ea typeface="+mn-ea"/>
          <a:cs typeface="+mn-cs"/>
        </a:defRPr>
      </a:lvl1pPr>
      <a:lvl2pPr marL="1478194" indent="-568519" algn="l" defTabSz="909685" rtl="0" eaLnBrk="1" latinLnBrk="0" hangingPunct="1">
        <a:spcBef>
          <a:spcPct val="20000"/>
        </a:spcBef>
        <a:buFont typeface="Arial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74139" indent="-454843" algn="l" defTabSz="909685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83804" indent="-454843" algn="l" defTabSz="909685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3461" indent="-454843" algn="l" defTabSz="909685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03108" indent="-454843" algn="l" defTabSz="909685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12765" indent="-454843" algn="l" defTabSz="909685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22430" indent="-454843" algn="l" defTabSz="909685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32083" indent="-454843" algn="l" defTabSz="909685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09685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19304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28969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38624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48283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57938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67599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77254" algn="l" defTabSz="90968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22432048" y="13241866"/>
            <a:ext cx="1479872" cy="4572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2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2000" dirty="0">
              <a:solidFill>
                <a:srgbClr val="508ABA"/>
              </a:solidFill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19885572" y="12128939"/>
            <a:ext cx="4026348" cy="1180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619" y="12191999"/>
            <a:ext cx="2058254" cy="11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3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22432048" y="13241866"/>
            <a:ext cx="1479872" cy="4572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2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2000" dirty="0">
              <a:solidFill>
                <a:srgbClr val="508ABA"/>
              </a:solidFill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19885572" y="12128939"/>
            <a:ext cx="4026348" cy="1180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619" y="12191999"/>
            <a:ext cx="2058254" cy="11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5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22432048" y="13241866"/>
            <a:ext cx="1479872" cy="4572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2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2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6556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22432048" y="13241866"/>
            <a:ext cx="1479872" cy="4572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2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2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6722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chart" Target="../charts/chart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3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0.jpeg"/><Relationship Id="rId10" Type="http://schemas.openxmlformats.org/officeDocument/2006/relationships/image" Target="../media/image46.jpeg"/><Relationship Id="rId19" Type="http://schemas.openxmlformats.org/officeDocument/2006/relationships/image" Target="../media/image54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www.linkedin.com/company/videoadvertisingbureauvab/" TargetMode="External"/><Relationship Id="rId7" Type="http://schemas.openxmlformats.org/officeDocument/2006/relationships/hyperlink" Target="https://www.thevab.com/mailing-list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hyperlink" Target="https://twitter.com/videoadbureau" TargetMode="Externa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754" y="194089"/>
            <a:ext cx="2359654" cy="12317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8F958C-683F-4428-9EF0-7ACE36B20439}"/>
              </a:ext>
            </a:extLst>
          </p:cNvPr>
          <p:cNvSpPr/>
          <p:nvPr/>
        </p:nvSpPr>
        <p:spPr>
          <a:xfrm>
            <a:off x="5404018" y="4492255"/>
            <a:ext cx="13691167" cy="494390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72281">
              <a:defRPr/>
            </a:pPr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9415F-4BB1-4CA1-B5FA-EA9A87BB94A1}"/>
              </a:ext>
            </a:extLst>
          </p:cNvPr>
          <p:cNvSpPr txBox="1"/>
          <p:nvPr/>
        </p:nvSpPr>
        <p:spPr>
          <a:xfrm>
            <a:off x="5566406" y="4817825"/>
            <a:ext cx="13570203" cy="476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72281">
              <a:defRPr/>
            </a:pPr>
            <a:r>
              <a:rPr lang="en-US" sz="2500" spc="500" dirty="0">
                <a:solidFill>
                  <a:srgbClr val="FAB982"/>
                </a:solidFill>
                <a:latin typeface="Trebuchet MS"/>
                <a:cs typeface="Trebuchet MS"/>
              </a:rPr>
              <a:t>VIDEO ADVERTISING BUREAU - REPORT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49F51-821D-42A4-84E3-D8AB54008167}"/>
              </a:ext>
            </a:extLst>
          </p:cNvPr>
          <p:cNvSpPr txBox="1"/>
          <p:nvPr/>
        </p:nvSpPr>
        <p:spPr>
          <a:xfrm>
            <a:off x="5404020" y="5427817"/>
            <a:ext cx="13691166" cy="476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72281">
              <a:defRPr/>
            </a:pPr>
            <a:r>
              <a:rPr lang="en-US" sz="2500" dirty="0">
                <a:solidFill>
                  <a:prstClr val="white"/>
                </a:solidFill>
                <a:latin typeface="Trebuchet MS"/>
                <a:cs typeface="Trebuchet MS"/>
              </a:rPr>
              <a:t>.................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05549-4CB9-4D92-B533-EC1B01A0218E}"/>
              </a:ext>
            </a:extLst>
          </p:cNvPr>
          <p:cNvSpPr txBox="1"/>
          <p:nvPr/>
        </p:nvSpPr>
        <p:spPr>
          <a:xfrm>
            <a:off x="5404018" y="6227935"/>
            <a:ext cx="13691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72281">
              <a:defRPr/>
            </a:pPr>
            <a:r>
              <a:rPr lang="en-US" sz="8000" dirty="0">
                <a:solidFill>
                  <a:prstClr val="white"/>
                </a:solidFill>
              </a:rPr>
              <a:t>Summer Forecast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1D110-6C83-4E45-93DB-578913D258FA}"/>
              </a:ext>
            </a:extLst>
          </p:cNvPr>
          <p:cNvSpPr txBox="1"/>
          <p:nvPr/>
        </p:nvSpPr>
        <p:spPr>
          <a:xfrm>
            <a:off x="5404019" y="8000433"/>
            <a:ext cx="1369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72281">
              <a:defRPr/>
            </a:pPr>
            <a:r>
              <a:rPr lang="en-US" sz="4800" dirty="0">
                <a:solidFill>
                  <a:prstClr val="white"/>
                </a:solidFill>
              </a:rPr>
              <a:t>Heating Up With Premium Multiscreen Video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298997" y="4492254"/>
            <a:ext cx="576616" cy="4943905"/>
            <a:chOff x="12041196" y="9258705"/>
            <a:chExt cx="576616" cy="4943905"/>
          </a:xfrm>
          <a:solidFill>
            <a:srgbClr val="FAB982">
              <a:alpha val="89804"/>
            </a:srgbClr>
          </a:solidFill>
        </p:grpSpPr>
        <p:sp>
          <p:nvSpPr>
            <p:cNvPr id="18" name="Isosceles Triangle 17"/>
            <p:cNvSpPr/>
            <p:nvPr/>
          </p:nvSpPr>
          <p:spPr>
            <a:xfrm rot="5400000">
              <a:off x="12227704" y="11536247"/>
              <a:ext cx="411429" cy="3687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041196" y="9258705"/>
              <a:ext cx="207829" cy="49439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88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640167" y="13244641"/>
            <a:ext cx="9755686" cy="555370"/>
          </a:xfrm>
        </p:spPr>
        <p:txBody>
          <a:bodyPr/>
          <a:lstStyle/>
          <a:p>
            <a:r>
              <a:rPr lang="en-US" sz="1200" dirty="0"/>
              <a:t>Source: VAB analysis of data from the Nielsen Total Audience Report 2Q 2018.  </a:t>
            </a:r>
            <a:r>
              <a:rPr lang="en-US" sz="1200" u="sng" dirty="0"/>
              <a:t>The audio universe includes terrestrial radio, satellite radio, streaming audio on smartphones and tablets, and podcasts.</a:t>
            </a:r>
          </a:p>
        </p:txBody>
      </p:sp>
      <p:graphicFrame>
        <p:nvGraphicFramePr>
          <p:cNvPr id="12" name="Chart 11"/>
          <p:cNvGraphicFramePr/>
          <p:nvPr>
            <p:extLst/>
          </p:nvPr>
        </p:nvGraphicFramePr>
        <p:xfrm>
          <a:off x="4650283" y="3564680"/>
          <a:ext cx="19071770" cy="827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9220C5D-BD28-4F6F-9E9D-03587E74238C}"/>
              </a:ext>
            </a:extLst>
          </p:cNvPr>
          <p:cNvSpPr txBox="1"/>
          <p:nvPr/>
        </p:nvSpPr>
        <p:spPr>
          <a:xfrm>
            <a:off x="6923948" y="2255137"/>
            <a:ext cx="16806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i="1" dirty="0">
                <a:solidFill>
                  <a:prstClr val="black"/>
                </a:solidFill>
              </a:rPr>
              <a:t>In what ways have you used your digital device to engage with the TV content you were watching </a:t>
            </a:r>
          </a:p>
          <a:p>
            <a:pPr algn="ctr" defTabSz="914400"/>
            <a:r>
              <a:rPr lang="en-US" sz="2800" i="1" u="sng" dirty="0">
                <a:solidFill>
                  <a:prstClr val="black"/>
                </a:solidFill>
              </a:rPr>
              <a:t>or</a:t>
            </a:r>
            <a:r>
              <a:rPr lang="en-US" sz="2800" i="1" dirty="0">
                <a:solidFill>
                  <a:prstClr val="black"/>
                </a:solidFill>
              </a:rPr>
              <a:t> the audio content you were listening to?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E4E7A4-4304-4AFD-8AEF-938E2D8E4346}"/>
              </a:ext>
            </a:extLst>
          </p:cNvPr>
          <p:cNvSpPr/>
          <p:nvPr/>
        </p:nvSpPr>
        <p:spPr>
          <a:xfrm>
            <a:off x="17849072" y="8154182"/>
            <a:ext cx="839756" cy="559836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D174C7-9832-4817-AB6F-8225E8AB27E3}"/>
              </a:ext>
            </a:extLst>
          </p:cNvPr>
          <p:cNvSpPr/>
          <p:nvPr/>
        </p:nvSpPr>
        <p:spPr>
          <a:xfrm>
            <a:off x="16679634" y="8477644"/>
            <a:ext cx="839756" cy="559836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60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6191AC-8A36-43A1-BF31-9BCF1CB44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B0D3434-8E37-41E6-88EC-D56F8010A7B7}"/>
              </a:ext>
            </a:extLst>
          </p:cNvPr>
          <p:cNvSpPr txBox="1">
            <a:spLocks/>
          </p:cNvSpPr>
          <p:nvPr/>
        </p:nvSpPr>
        <p:spPr>
          <a:xfrm>
            <a:off x="18636509" y="1315720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10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6AF04-0681-4570-B1A2-EAFAA271AA3A}"/>
              </a:ext>
            </a:extLst>
          </p:cNvPr>
          <p:cNvSpPr txBox="1"/>
          <p:nvPr/>
        </p:nvSpPr>
        <p:spPr>
          <a:xfrm>
            <a:off x="182160" y="3319385"/>
            <a:ext cx="554935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 Terms Of Summertime Second Screen Usage, TV Viewers Are </a:t>
            </a:r>
            <a:r>
              <a:rPr lang="en-US" sz="4400" b="1" dirty="0"/>
              <a:t>40% More Likely </a:t>
            </a:r>
            <a:r>
              <a:rPr lang="en-US" sz="4400" dirty="0"/>
              <a:t>Than Audio Listeners To Take A Digital Action After Seeing / Hearing A Brand Being Advertised</a:t>
            </a:r>
          </a:p>
        </p:txBody>
      </p:sp>
    </p:spTree>
    <p:extLst>
      <p:ext uri="{BB962C8B-B14F-4D97-AF65-F5344CB8AC3E}">
        <p14:creationId xmlns:p14="http://schemas.microsoft.com/office/powerpoint/2010/main" val="61744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150698"/>
            <a:ext cx="11973565" cy="3581400"/>
          </a:xfrm>
          <a:prstGeom prst="rect">
            <a:avLst/>
          </a:prstGeom>
          <a:solidFill>
            <a:srgbClr val="FAB982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B236B-EBED-43A8-9DE5-D9CB055F4541}"/>
              </a:ext>
            </a:extLst>
          </p:cNvPr>
          <p:cNvSpPr txBox="1"/>
          <p:nvPr/>
        </p:nvSpPr>
        <p:spPr>
          <a:xfrm>
            <a:off x="162565" y="10821674"/>
            <a:ext cx="112293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/>
              <a:t>Summer TV Trends:</a:t>
            </a:r>
          </a:p>
          <a:p>
            <a:pPr lvl="0">
              <a:defRPr/>
            </a:pPr>
            <a:r>
              <a:rPr lang="en-US" sz="5400" dirty="0"/>
              <a:t>Showcasing Season-Long Stability</a:t>
            </a:r>
          </a:p>
        </p:txBody>
      </p:sp>
    </p:spTree>
    <p:extLst>
      <p:ext uri="{BB962C8B-B14F-4D97-AF65-F5344CB8AC3E}">
        <p14:creationId xmlns:p14="http://schemas.microsoft.com/office/powerpoint/2010/main" val="70408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8710" y="13217734"/>
            <a:ext cx="10181662" cy="473010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</a:t>
            </a:r>
            <a:r>
              <a:rPr lang="en-US" sz="1200" dirty="0" err="1"/>
              <a:t>NPower</a:t>
            </a:r>
            <a:r>
              <a:rPr lang="en-US" sz="1200" dirty="0"/>
              <a:t> R+F Time Period Report, Household, Total Day, broadcast + cable TV, based on standard calendar months in 2018, Live+7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696290986"/>
              </p:ext>
            </p:extLst>
          </p:nvPr>
        </p:nvGraphicFramePr>
        <p:xfrm>
          <a:off x="6132738" y="2467369"/>
          <a:ext cx="17608375" cy="880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3549828" y="3714114"/>
            <a:ext cx="5724545" cy="7148015"/>
          </a:xfrm>
          <a:prstGeom prst="rect">
            <a:avLst/>
          </a:prstGeom>
          <a:noFill/>
          <a:ln w="57150">
            <a:solidFill>
              <a:srgbClr val="FAB9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9"/>
          </a:p>
        </p:txBody>
      </p:sp>
      <p:sp>
        <p:nvSpPr>
          <p:cNvPr id="10" name="Rectangle 9"/>
          <p:cNvSpPr/>
          <p:nvPr/>
        </p:nvSpPr>
        <p:spPr>
          <a:xfrm>
            <a:off x="6785879" y="4578153"/>
            <a:ext cx="3292333" cy="768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u="sng" dirty="0">
                <a:solidFill>
                  <a:schemeClr val="tx1"/>
                </a:solidFill>
              </a:rPr>
              <a:t>Annual Monthly Average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95%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322076" y="4354425"/>
            <a:ext cx="17102197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0F2340D-5A14-4CDC-91E9-02CCC41C4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5F10492-B606-432A-91B1-5AF41D5D4525}"/>
              </a:ext>
            </a:extLst>
          </p:cNvPr>
          <p:cNvSpPr txBox="1">
            <a:spLocks/>
          </p:cNvSpPr>
          <p:nvPr/>
        </p:nvSpPr>
        <p:spPr>
          <a:xfrm>
            <a:off x="18636509" y="1317625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12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8424BF-2E73-4C9B-B051-9874AC4D14CE}"/>
              </a:ext>
            </a:extLst>
          </p:cNvPr>
          <p:cNvSpPr txBox="1"/>
          <p:nvPr/>
        </p:nvSpPr>
        <p:spPr>
          <a:xfrm>
            <a:off x="91675" y="4780508"/>
            <a:ext cx="57242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Monthly Household Reach Remains Steady During Summer Months Compared To Non-Summer Months</a:t>
            </a:r>
          </a:p>
        </p:txBody>
      </p:sp>
    </p:spTree>
    <p:extLst>
      <p:ext uri="{BB962C8B-B14F-4D97-AF65-F5344CB8AC3E}">
        <p14:creationId xmlns:p14="http://schemas.microsoft.com/office/powerpoint/2010/main" val="85356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3262" y="13287217"/>
            <a:ext cx="10908580" cy="473010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Npower R+F Time Period Report, Total Day, broadcast + cable TV, based on standard calendar months in 2018, Live+7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565707518"/>
              </p:ext>
            </p:extLst>
          </p:nvPr>
        </p:nvGraphicFramePr>
        <p:xfrm>
          <a:off x="6123893" y="2265722"/>
          <a:ext cx="17608375" cy="9329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687BB9F-811D-417E-943D-159EC75BFDC2}"/>
              </a:ext>
            </a:extLst>
          </p:cNvPr>
          <p:cNvSpPr txBox="1"/>
          <p:nvPr/>
        </p:nvSpPr>
        <p:spPr>
          <a:xfrm>
            <a:off x="8816795" y="4139828"/>
            <a:ext cx="26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Monthly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6BD81-388B-4C49-B65A-C4DB5FE28D7C}"/>
              </a:ext>
            </a:extLst>
          </p:cNvPr>
          <p:cNvSpPr txBox="1"/>
          <p:nvPr/>
        </p:nvSpPr>
        <p:spPr>
          <a:xfrm>
            <a:off x="13719218" y="4152580"/>
            <a:ext cx="26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Monthly average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E007F-F89F-4F1A-B674-68F89F0ECCD3}"/>
              </a:ext>
            </a:extLst>
          </p:cNvPr>
          <p:cNvSpPr txBox="1"/>
          <p:nvPr/>
        </p:nvSpPr>
        <p:spPr>
          <a:xfrm>
            <a:off x="18621641" y="4152580"/>
            <a:ext cx="26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Monthly average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123892" y="6437309"/>
            <a:ext cx="161128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23892" y="8087226"/>
            <a:ext cx="161128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23893" y="9821212"/>
            <a:ext cx="16087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DAC8C3E-317C-4D36-B212-CFC3F35C2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8F58515-BC63-4948-9517-65E116B48EAA}"/>
              </a:ext>
            </a:extLst>
          </p:cNvPr>
          <p:cNvSpPr txBox="1">
            <a:spLocks/>
          </p:cNvSpPr>
          <p:nvPr/>
        </p:nvSpPr>
        <p:spPr>
          <a:xfrm>
            <a:off x="18617459" y="1317625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725CA-6CAA-4AD4-A771-FA579ED340DA}"/>
              </a:ext>
            </a:extLst>
          </p:cNvPr>
          <p:cNvSpPr txBox="1"/>
          <p:nvPr/>
        </p:nvSpPr>
        <p:spPr>
          <a:xfrm>
            <a:off x="114820" y="5119063"/>
            <a:ext cx="54964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Monthly Reach Also Holds Relatively Steady Across Demos During Summer Vs. Non-Summer Months</a:t>
            </a:r>
          </a:p>
        </p:txBody>
      </p:sp>
    </p:spTree>
    <p:extLst>
      <p:ext uri="{BB962C8B-B14F-4D97-AF65-F5344CB8AC3E}">
        <p14:creationId xmlns:p14="http://schemas.microsoft.com/office/powerpoint/2010/main" val="930698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4968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8700" y="13252451"/>
            <a:ext cx="10825082" cy="378844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Npower R+F Time Period Report, Live+SD, Total Day, broadcast + cable TV, based on 2018 dates, Live+SD. </a:t>
            </a:r>
            <a:endParaRPr lang="en-US" sz="12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177644"/>
              </p:ext>
            </p:extLst>
          </p:nvPr>
        </p:nvGraphicFramePr>
        <p:xfrm>
          <a:off x="6408700" y="4139793"/>
          <a:ext cx="17448297" cy="671146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37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61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5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58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10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342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885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bg1"/>
                          </a:solidFill>
                        </a:rPr>
                        <a:t>Memorial Day (Monday)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Other Mondays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tx1"/>
                          </a:solidFill>
                        </a:rPr>
                        <a:t>PP Change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bg1"/>
                          </a:solidFill>
                        </a:rPr>
                        <a:t>July 4</a:t>
                      </a:r>
                      <a:r>
                        <a:rPr lang="en-US" sz="2400" i="0" u="none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2400" i="0" u="none" dirty="0">
                          <a:solidFill>
                            <a:schemeClr val="bg1"/>
                          </a:solidFill>
                        </a:rPr>
                        <a:t> (Wednesday)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Wednesdays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tx1"/>
                          </a:solidFill>
                        </a:rPr>
                        <a:t>PP Change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bg1"/>
                          </a:solidFill>
                        </a:rPr>
                        <a:t>Labor Day (Monday)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Other Mondays</a:t>
                      </a:r>
                    </a:p>
                  </a:txBody>
                  <a:tcPr marL="182856" marR="182856" marT="91428" marB="914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tx1"/>
                          </a:solidFill>
                        </a:rPr>
                        <a:t>PP Change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Household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-1%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75%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78%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-3%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marL="182856" marR="182856" marT="91428" marB="914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-2%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P13-17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39%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34%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+5%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32%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-3%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31%</a:t>
                      </a:r>
                    </a:p>
                  </a:txBody>
                  <a:tcPr marL="182856" marR="182856" marT="91428" marB="91428" anchor="ctr"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722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+4%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P18-24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37%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34%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+3%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32%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-2%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31%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31%</a:t>
                      </a:r>
                    </a:p>
                  </a:txBody>
                  <a:tcPr marL="182856" marR="182856" marT="91428" marB="91428" anchor="ctr"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P25-34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47%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+3%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42%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43%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-1%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45%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47%</a:t>
                      </a:r>
                    </a:p>
                  </a:txBody>
                  <a:tcPr marL="182856" marR="182856" marT="91428" marB="91428" anchor="ctr"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-2%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P35-49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68%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66%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+2%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59%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61%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-2%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65%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65%</a:t>
                      </a:r>
                    </a:p>
                  </a:txBody>
                  <a:tcPr marL="182856" marR="182856" marT="91428" marB="914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48623" y="11379590"/>
            <a:ext cx="1728822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“Other” Day = Average of other weekdays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i.e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: Mondays) in the holiday month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8548" y="1476410"/>
            <a:ext cx="17448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% Ad-Supported TV Daily Reach (Total Day)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Live+SD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0144" y="2953365"/>
            <a:ext cx="4895213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May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(Memorial Day)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125356" y="2958801"/>
            <a:ext cx="5333306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July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(July 4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9674" y="2952072"/>
            <a:ext cx="5193380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September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(Labor Day)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04AC3-BFBB-4CCB-A442-BB4E61332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AF398ED-3BD6-4E72-AA56-F029287F0D45}"/>
              </a:ext>
            </a:extLst>
          </p:cNvPr>
          <p:cNvSpPr txBox="1">
            <a:spLocks/>
          </p:cNvSpPr>
          <p:nvPr/>
        </p:nvSpPr>
        <p:spPr>
          <a:xfrm>
            <a:off x="18636509" y="1317625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12CAA-E82A-43E3-BC1A-6DB1AD7B2A24}"/>
              </a:ext>
            </a:extLst>
          </p:cNvPr>
          <p:cNvSpPr txBox="1"/>
          <p:nvPr/>
        </p:nvSpPr>
        <p:spPr>
          <a:xfrm>
            <a:off x="235110" y="1856345"/>
            <a:ext cx="53050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Even On Popular Summer Holidays, Daily Reach Is Fairly Comparable To An Average Day Within The Same Month…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A3D94-4305-4C49-8EC7-C3810AE75863}"/>
              </a:ext>
            </a:extLst>
          </p:cNvPr>
          <p:cNvSpPr/>
          <p:nvPr/>
        </p:nvSpPr>
        <p:spPr>
          <a:xfrm>
            <a:off x="216830" y="7210055"/>
            <a:ext cx="551468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…These Summer Holidays Do Typically See A Significant Increase In Time Spent Watching TV As Well</a:t>
            </a:r>
          </a:p>
          <a:p>
            <a:r>
              <a:rPr lang="en-US" sz="2000" dirty="0">
                <a:latin typeface="+mj-lt"/>
              </a:rPr>
              <a:t>(See Slide 17)</a:t>
            </a:r>
          </a:p>
        </p:txBody>
      </p:sp>
    </p:spTree>
    <p:extLst>
      <p:ext uri="{BB962C8B-B14F-4D97-AF65-F5344CB8AC3E}">
        <p14:creationId xmlns:p14="http://schemas.microsoft.com/office/powerpoint/2010/main" val="360271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52803" y="13171934"/>
            <a:ext cx="10811247" cy="473012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Npower R+F Time Period Report, Total Day, Household, broadcast + cable TV, based on standard calendar months in 2018, Live+7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96363022"/>
              </p:ext>
            </p:extLst>
          </p:nvPr>
        </p:nvGraphicFramePr>
        <p:xfrm>
          <a:off x="6415072" y="2175690"/>
          <a:ext cx="17385848" cy="9338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7115860" y="5303978"/>
            <a:ext cx="3367446" cy="768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u="sng" dirty="0">
                <a:solidFill>
                  <a:schemeClr val="tx1"/>
                </a:solidFill>
              </a:rPr>
              <a:t>Annual Monthly Average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205:56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706236" y="5007018"/>
            <a:ext cx="1674876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6236" y="3927810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229:13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9376" y="4567444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199:31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64459" y="4285941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212:40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67480" y="4565636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202:32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75905" y="4569252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201:59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63698" y="4569252"/>
            <a:ext cx="128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194:10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22477" y="4565635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197:47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43378" y="4537564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196:51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29447" y="4511209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202:27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65654" y="4415677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211:50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56226" y="4441885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209:49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63628" y="4358388"/>
            <a:ext cx="1280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212:56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330CD9-004F-421B-AFDA-BF24E4D68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9762A64-3211-46E3-9133-145EDC55D3F1}"/>
              </a:ext>
            </a:extLst>
          </p:cNvPr>
          <p:cNvSpPr txBox="1">
            <a:spLocks/>
          </p:cNvSpPr>
          <p:nvPr/>
        </p:nvSpPr>
        <p:spPr>
          <a:xfrm>
            <a:off x="18655559" y="1317625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15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696563" y="3976823"/>
            <a:ext cx="5724545" cy="7148015"/>
          </a:xfrm>
          <a:prstGeom prst="rect">
            <a:avLst/>
          </a:prstGeom>
          <a:noFill/>
          <a:ln w="57150">
            <a:solidFill>
              <a:srgbClr val="FAB9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9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15E30-DC47-411F-863A-57619ED3D2B8}"/>
              </a:ext>
            </a:extLst>
          </p:cNvPr>
          <p:cNvSpPr txBox="1"/>
          <p:nvPr/>
        </p:nvSpPr>
        <p:spPr>
          <a:xfrm>
            <a:off x="254590" y="4103400"/>
            <a:ext cx="53050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On Average, Monthly Time Spent With Ad-Supported TV At The HH Level Is </a:t>
            </a:r>
            <a:r>
              <a:rPr lang="en-US" sz="4400" b="1" dirty="0"/>
              <a:t>Only 4% Lower</a:t>
            </a:r>
            <a:r>
              <a:rPr lang="en-US" sz="4400" dirty="0"/>
              <a:t> During Summer Months</a:t>
            </a:r>
          </a:p>
        </p:txBody>
      </p:sp>
    </p:spTree>
    <p:extLst>
      <p:ext uri="{BB962C8B-B14F-4D97-AF65-F5344CB8AC3E}">
        <p14:creationId xmlns:p14="http://schemas.microsoft.com/office/powerpoint/2010/main" val="12342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24917" y="13185712"/>
            <a:ext cx="10255111" cy="473010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Npower R+F Time Period Report, Total Day, broadcast + cable TV, based on standard calendar months in 2018, Live+7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796405351"/>
              </p:ext>
            </p:extLst>
          </p:nvPr>
        </p:nvGraphicFramePr>
        <p:xfrm>
          <a:off x="6421989" y="2133808"/>
          <a:ext cx="17608375" cy="912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68448" y="3975343"/>
            <a:ext cx="2336934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88261" y="3975343"/>
            <a:ext cx="2336934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08074" y="3965376"/>
            <a:ext cx="2336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421988" y="6178356"/>
            <a:ext cx="161128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21988" y="7828273"/>
            <a:ext cx="161128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21989" y="9562259"/>
            <a:ext cx="16087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012850" y="4674791"/>
            <a:ext cx="1057020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29:27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81687" y="5023728"/>
            <a:ext cx="1041582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28:24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51961" y="5397624"/>
            <a:ext cx="1057020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27:25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95091" y="6394048"/>
            <a:ext cx="1126461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39:31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99950" y="6753545"/>
            <a:ext cx="1126461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34:43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14911" y="7081543"/>
            <a:ext cx="112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35:32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30584" y="8088199"/>
            <a:ext cx="10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60:57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40109" y="8427032"/>
            <a:ext cx="10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54:07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90889" y="8750218"/>
            <a:ext cx="118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57:16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276122" y="9819649"/>
            <a:ext cx="1226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95:37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55455" y="10145439"/>
            <a:ext cx="1025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87:07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170196" y="10473474"/>
            <a:ext cx="1226758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95:41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75E1A0-A2A2-4EA4-9367-8F6C385CD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67F579C2-FCC6-4F84-AFE6-CA8905FC82F8}"/>
              </a:ext>
            </a:extLst>
          </p:cNvPr>
          <p:cNvSpPr txBox="1">
            <a:spLocks/>
          </p:cNvSpPr>
          <p:nvPr/>
        </p:nvSpPr>
        <p:spPr>
          <a:xfrm>
            <a:off x="18680959" y="13179363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16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83BE21-A1FE-475A-92B7-6EDB6A250401}"/>
              </a:ext>
            </a:extLst>
          </p:cNvPr>
          <p:cNvSpPr txBox="1"/>
          <p:nvPr/>
        </p:nvSpPr>
        <p:spPr>
          <a:xfrm>
            <a:off x="163568" y="2410629"/>
            <a:ext cx="5567945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Across Demos, Monthly Time Spent With Ad-Supported TV Is Only 7% Lower On Average During Summer Months Vs. Non-Summer Months…</a:t>
            </a:r>
          </a:p>
          <a:p>
            <a:endParaRPr lang="en-US" sz="4400" dirty="0"/>
          </a:p>
          <a:p>
            <a:r>
              <a:rPr lang="en-US" sz="4400" dirty="0"/>
              <a:t>Although Teen Summer Viewership Is Flat Vs. The Rest Of The Year</a:t>
            </a:r>
          </a:p>
        </p:txBody>
      </p:sp>
    </p:spTree>
    <p:extLst>
      <p:ext uri="{BB962C8B-B14F-4D97-AF65-F5344CB8AC3E}">
        <p14:creationId xmlns:p14="http://schemas.microsoft.com/office/powerpoint/2010/main" val="136314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24834" y="13299917"/>
            <a:ext cx="11434250" cy="323851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Npower R+F Time Period Report, Live+SD, Total Day, broadcast + cable TV, based on standard calendar months in 2018.</a:t>
            </a:r>
            <a:endParaRPr lang="en-US" sz="12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318604" y="4145036"/>
          <a:ext cx="17288229" cy="662002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86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85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6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9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853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885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bg1"/>
                          </a:solidFill>
                        </a:rPr>
                        <a:t>Memorial Day (Monday)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Other Mondays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bg1"/>
                          </a:solidFill>
                        </a:rPr>
                        <a:t>July 4</a:t>
                      </a:r>
                      <a:r>
                        <a:rPr lang="en-US" sz="2400" i="0" u="none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2400" i="0" u="none" dirty="0">
                          <a:solidFill>
                            <a:schemeClr val="bg1"/>
                          </a:solidFill>
                        </a:rPr>
                        <a:t> (Wednesday)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Wednesdays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bg1"/>
                          </a:solidFill>
                        </a:rPr>
                        <a:t>Labor Day (Monday)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u="none" dirty="0">
                          <a:solidFill>
                            <a:schemeClr val="tx1"/>
                          </a:solidFill>
                        </a:rPr>
                        <a:t>Other Mondays</a:t>
                      </a:r>
                    </a:p>
                  </a:txBody>
                  <a:tcPr marL="182856" marR="182856" marT="91428" marB="914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u="none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Household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8:22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7:42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+:40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7:58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7:38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+:20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8:21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7:59</a:t>
                      </a:r>
                    </a:p>
                  </a:txBody>
                  <a:tcPr marL="182856" marR="182856" marT="91428" marB="914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+:22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P13-17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2:43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2:10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+:33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2:30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2:38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-:08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2:32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2:06</a:t>
                      </a:r>
                    </a:p>
                  </a:txBody>
                  <a:tcPr marL="182856" marR="182856" marT="91428" marB="91428" anchor="ctr"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+:26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P18-24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3:19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3:01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+:18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2:55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2:51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+:04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3:10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2:53</a:t>
                      </a:r>
                    </a:p>
                  </a:txBody>
                  <a:tcPr marL="182856" marR="182856" marT="91428" marB="91428" anchor="ctr"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+:17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P25-34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3:50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3:18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+:32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3:22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3:14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+:08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3:41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3:21</a:t>
                      </a:r>
                    </a:p>
                  </a:txBody>
                  <a:tcPr marL="182856" marR="182856" marT="91428" marB="91428" anchor="ctr"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+:20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62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P35-49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4:38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4:00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+:38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4:24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4:00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+:24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4:34</a:t>
                      </a:r>
                    </a:p>
                  </a:txBody>
                  <a:tcPr marL="182856" marR="182856" marT="91428" marB="914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2B4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4:13</a:t>
                      </a:r>
                    </a:p>
                  </a:txBody>
                  <a:tcPr marL="182856" marR="182856" marT="91428" marB="914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+:21</a:t>
                      </a:r>
                    </a:p>
                  </a:txBody>
                  <a:tcPr marL="182856" marR="182856" marT="91428" marB="9142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18604" y="1951010"/>
            <a:ext cx="17288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% Ad-Supported TV Daily Time Spent (Total Day)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Live+SD (Hrs:Mins)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D3661-00CF-42FE-91FE-32A2A6FCAC36}"/>
              </a:ext>
            </a:extLst>
          </p:cNvPr>
          <p:cNvSpPr txBox="1"/>
          <p:nvPr/>
        </p:nvSpPr>
        <p:spPr>
          <a:xfrm>
            <a:off x="8140048" y="3011875"/>
            <a:ext cx="4895213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May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(Memorial Day)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356403-501C-4786-A3E2-F5A6403FC7FF}"/>
              </a:ext>
            </a:extLst>
          </p:cNvPr>
          <p:cNvSpPr txBox="1"/>
          <p:nvPr/>
        </p:nvSpPr>
        <p:spPr>
          <a:xfrm>
            <a:off x="13035260" y="3017311"/>
            <a:ext cx="5333306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July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(July 4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521C1-19E6-401C-82A9-5A3B96AED7AA}"/>
              </a:ext>
            </a:extLst>
          </p:cNvPr>
          <p:cNvSpPr txBox="1"/>
          <p:nvPr/>
        </p:nvSpPr>
        <p:spPr>
          <a:xfrm>
            <a:off x="18439578" y="3010582"/>
            <a:ext cx="5193380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September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(Labor Day)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20CCE-8D7A-4606-AF01-3192EADFDEA6}"/>
              </a:ext>
            </a:extLst>
          </p:cNvPr>
          <p:cNvSpPr txBox="1"/>
          <p:nvPr/>
        </p:nvSpPr>
        <p:spPr>
          <a:xfrm>
            <a:off x="6158527" y="11187091"/>
            <a:ext cx="1728822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“Other” Day = Average of other weekdays (i.e.: Mondays) in the holiday month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BE8539-386B-4959-AF5D-A54DB6D02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1EC4A26-E619-4EBC-9B14-11795DBD49B4}"/>
              </a:ext>
            </a:extLst>
          </p:cNvPr>
          <p:cNvSpPr txBox="1">
            <a:spLocks/>
          </p:cNvSpPr>
          <p:nvPr/>
        </p:nvSpPr>
        <p:spPr>
          <a:xfrm>
            <a:off x="18693659" y="13150534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BE05CF-542B-42B1-83CE-63F4951F598E}"/>
              </a:ext>
            </a:extLst>
          </p:cNvPr>
          <p:cNvSpPr txBox="1"/>
          <p:nvPr/>
        </p:nvSpPr>
        <p:spPr>
          <a:xfrm>
            <a:off x="153884" y="4441954"/>
            <a:ext cx="57242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People Are Typically Watching </a:t>
            </a:r>
            <a:r>
              <a:rPr lang="en-US" sz="4400" b="1" i="1" dirty="0"/>
              <a:t>More</a:t>
            </a:r>
            <a:r>
              <a:rPr lang="en-US" sz="4400" dirty="0"/>
              <a:t> Ad-Supported TV On Popular Summer Holidays Than On Other Comparable Days</a:t>
            </a:r>
          </a:p>
        </p:txBody>
      </p:sp>
    </p:spTree>
    <p:extLst>
      <p:ext uri="{BB962C8B-B14F-4D97-AF65-F5344CB8AC3E}">
        <p14:creationId xmlns:p14="http://schemas.microsoft.com/office/powerpoint/2010/main" val="395636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927" y="13207910"/>
            <a:ext cx="11199158" cy="473010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</a:t>
            </a:r>
            <a:r>
              <a:rPr lang="en-US" sz="1200" dirty="0" err="1"/>
              <a:t>NPower</a:t>
            </a:r>
            <a:r>
              <a:rPr lang="en-US" sz="1200" dirty="0"/>
              <a:t> R+F Time Period Report, all TV Households, Total Day, broadcast + cable TV, based on standard calendar months in 2018, Live &amp; Live+7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985521173"/>
              </p:ext>
            </p:extLst>
          </p:nvPr>
        </p:nvGraphicFramePr>
        <p:xfrm>
          <a:off x="6259927" y="2457632"/>
          <a:ext cx="17608375" cy="880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6869528" y="4809041"/>
            <a:ext cx="3292333" cy="768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u="sng" dirty="0">
                <a:solidFill>
                  <a:schemeClr val="tx1"/>
                </a:solidFill>
              </a:rPr>
              <a:t>Annual Monthly Average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89%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484641" y="4730000"/>
            <a:ext cx="17102197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F094664-E4C8-42CA-93D8-46246E363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678DBB-8AC6-4059-872B-8C4F9444AEEE}"/>
              </a:ext>
            </a:extLst>
          </p:cNvPr>
          <p:cNvSpPr txBox="1">
            <a:spLocks/>
          </p:cNvSpPr>
          <p:nvPr/>
        </p:nvSpPr>
        <p:spPr>
          <a:xfrm>
            <a:off x="18693659" y="13166049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18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55742" y="3898053"/>
            <a:ext cx="5724545" cy="7148015"/>
          </a:xfrm>
          <a:prstGeom prst="rect">
            <a:avLst/>
          </a:prstGeom>
          <a:noFill/>
          <a:ln w="57150">
            <a:solidFill>
              <a:srgbClr val="FAB9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B4B65D-79AE-4178-A58F-2856CC610545}"/>
              </a:ext>
            </a:extLst>
          </p:cNvPr>
          <p:cNvSpPr txBox="1"/>
          <p:nvPr/>
        </p:nvSpPr>
        <p:spPr>
          <a:xfrm>
            <a:off x="89650" y="4441954"/>
            <a:ext cx="56418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Large Majority Of Ad-Supported TV Viewing During The Summer Is Done ‘</a:t>
            </a:r>
            <a:r>
              <a:rPr lang="en-US" sz="4400" b="1" dirty="0"/>
              <a:t>Live</a:t>
            </a:r>
            <a:r>
              <a:rPr lang="en-US" sz="4400" dirty="0"/>
              <a:t>’ And Is Even Slightly Higher Than Non-Summer Months</a:t>
            </a:r>
          </a:p>
        </p:txBody>
      </p:sp>
    </p:spTree>
    <p:extLst>
      <p:ext uri="{BB962C8B-B14F-4D97-AF65-F5344CB8AC3E}">
        <p14:creationId xmlns:p14="http://schemas.microsoft.com/office/powerpoint/2010/main" val="358472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4BCA34-3EDC-40ED-B3DD-52EC2E80F586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0C33000-9953-4C25-AE8D-045D6BB1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927" y="13195803"/>
            <a:ext cx="10885073" cy="473010"/>
          </a:xfrm>
        </p:spPr>
        <p:txBody>
          <a:bodyPr>
            <a:noAutofit/>
          </a:bodyPr>
          <a:lstStyle/>
          <a:p>
            <a:r>
              <a:rPr lang="en-US" sz="1200" dirty="0"/>
              <a:t>Source: VAB analysis of Nielsen Npower R+F Time Period Report, based on TV demo population, Total Day, broadcast + cable TV, based on standard calendar months in 2018, Live &amp; Live+7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4041964520"/>
              </p:ext>
            </p:extLst>
          </p:nvPr>
        </p:nvGraphicFramePr>
        <p:xfrm>
          <a:off x="6259927" y="2309041"/>
          <a:ext cx="17608375" cy="880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>
            <a:cxnSpLocks/>
          </p:cNvCxnSpPr>
          <p:nvPr/>
        </p:nvCxnSpPr>
        <p:spPr>
          <a:xfrm>
            <a:off x="15167795" y="3806026"/>
            <a:ext cx="0" cy="6632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797258" y="3792172"/>
            <a:ext cx="0" cy="66468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9275136" y="3799096"/>
            <a:ext cx="0" cy="6639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87BB9F-811D-417E-943D-159EC75BFDC2}"/>
              </a:ext>
            </a:extLst>
          </p:cNvPr>
          <p:cNvSpPr txBox="1"/>
          <p:nvPr/>
        </p:nvSpPr>
        <p:spPr>
          <a:xfrm>
            <a:off x="9084642" y="10870219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6BD81-388B-4C49-B65A-C4DB5FE28D7C}"/>
              </a:ext>
            </a:extLst>
          </p:cNvPr>
          <p:cNvSpPr txBox="1"/>
          <p:nvPr/>
        </p:nvSpPr>
        <p:spPr>
          <a:xfrm>
            <a:off x="13906228" y="10861138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E007F-F89F-4F1A-B674-68F89F0ECCD3}"/>
              </a:ext>
            </a:extLst>
          </p:cNvPr>
          <p:cNvSpPr txBox="1"/>
          <p:nvPr/>
        </p:nvSpPr>
        <p:spPr>
          <a:xfrm>
            <a:off x="18865008" y="10882971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7FD420-1876-4BB7-9E29-BA4F855EB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FE3A1B5-1353-47C0-9052-F0BF0B062AB5}"/>
              </a:ext>
            </a:extLst>
          </p:cNvPr>
          <p:cNvSpPr txBox="1">
            <a:spLocks/>
          </p:cNvSpPr>
          <p:nvPr/>
        </p:nvSpPr>
        <p:spPr>
          <a:xfrm>
            <a:off x="18693659" y="13160217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19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25DF9-2D4E-48B6-8531-CB7A557C5F47}"/>
              </a:ext>
            </a:extLst>
          </p:cNvPr>
          <p:cNvSpPr txBox="1"/>
          <p:nvPr/>
        </p:nvSpPr>
        <p:spPr>
          <a:xfrm>
            <a:off x="101206" y="3764846"/>
            <a:ext cx="538392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‘Live’ TV Also Represents The Large Majority Of Ad-Supported TV Viewing Across Demos, With Summer Months Very Similar To Non-Summer Months</a:t>
            </a:r>
          </a:p>
        </p:txBody>
      </p:sp>
    </p:spTree>
    <p:extLst>
      <p:ext uri="{BB962C8B-B14F-4D97-AF65-F5344CB8AC3E}">
        <p14:creationId xmlns:p14="http://schemas.microsoft.com/office/powerpoint/2010/main" val="424833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grayscl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13AA53-1615-44DB-96AB-D65608689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449B45-ECC1-42E9-A4EB-A0FF3F17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696834" y="13096717"/>
            <a:ext cx="5690341" cy="730250"/>
          </a:xfrm>
        </p:spPr>
        <p:txBody>
          <a:bodyPr/>
          <a:lstStyle/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4711" y="1016921"/>
            <a:ext cx="16489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Contents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3026" y="3332591"/>
            <a:ext cx="858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SparkNotes For Your Summer Reading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71743" y="3059263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67511" y="3275427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3026" y="8097664"/>
            <a:ext cx="8588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Staying Connected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Quenching The Thirst For Content Across Screens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AB98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71743" y="8110789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7511" y="8326953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73026" y="11568175"/>
            <a:ext cx="8588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Summer In The Cinema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Going Wide With An Emphasis On Millennials</a:t>
            </a:r>
          </a:p>
        </p:txBody>
      </p:sp>
      <p:sp>
        <p:nvSpPr>
          <p:cNvPr id="28" name="Oval 27"/>
          <p:cNvSpPr/>
          <p:nvPr/>
        </p:nvSpPr>
        <p:spPr>
          <a:xfrm>
            <a:off x="1571743" y="11581300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67511" y="11797464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73026" y="4672470"/>
            <a:ext cx="9076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Summer Plans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Understanding Leisure Time &amp; Media Behaviors</a:t>
            </a:r>
          </a:p>
        </p:txBody>
      </p:sp>
      <p:sp>
        <p:nvSpPr>
          <p:cNvPr id="48" name="Oval 47"/>
          <p:cNvSpPr/>
          <p:nvPr/>
        </p:nvSpPr>
        <p:spPr>
          <a:xfrm>
            <a:off x="1571743" y="4717792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67511" y="4933956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73026" y="6369216"/>
            <a:ext cx="8588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Summer TV Trends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Showcasing Season-Long Stability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AB98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571743" y="6382341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67511" y="6598505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3026" y="9765372"/>
            <a:ext cx="9612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Sizzling Summer Social Scene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Studying Social Conversations Across Holidays</a:t>
            </a:r>
          </a:p>
        </p:txBody>
      </p:sp>
      <p:sp>
        <p:nvSpPr>
          <p:cNvPr id="54" name="Oval 53"/>
          <p:cNvSpPr/>
          <p:nvPr/>
        </p:nvSpPr>
        <p:spPr>
          <a:xfrm>
            <a:off x="1571743" y="9777811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67511" y="9993975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DC242-9DAD-47B5-BCCD-2BE71C183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0658" y="836738"/>
            <a:ext cx="4694555" cy="264068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382E5F6-5E13-4BAB-A0B1-70768B9A0819}"/>
              </a:ext>
            </a:extLst>
          </p:cNvPr>
          <p:cNvGrpSpPr/>
          <p:nvPr/>
        </p:nvGrpSpPr>
        <p:grpSpPr>
          <a:xfrm>
            <a:off x="16877149" y="864934"/>
            <a:ext cx="1231900" cy="1223436"/>
            <a:chOff x="19953373" y="2893663"/>
            <a:chExt cx="1231900" cy="12234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5D8FE01-9D64-4ADD-8054-24763B0C8F5C}"/>
                </a:ext>
              </a:extLst>
            </p:cNvPr>
            <p:cNvSpPr/>
            <p:nvPr/>
          </p:nvSpPr>
          <p:spPr>
            <a:xfrm>
              <a:off x="19961837" y="2893663"/>
              <a:ext cx="1223436" cy="1223436"/>
            </a:xfrm>
            <a:prstGeom prst="ellipse">
              <a:avLst/>
            </a:prstGeom>
            <a:solidFill>
              <a:srgbClr val="FAB9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4A032CC-3440-4620-A346-5FD870EDB6C1}"/>
                </a:ext>
              </a:extLst>
            </p:cNvPr>
            <p:cNvSpPr txBox="1"/>
            <p:nvPr/>
          </p:nvSpPr>
          <p:spPr>
            <a:xfrm>
              <a:off x="19953373" y="3109827"/>
              <a:ext cx="12319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61253-1FC5-410C-8027-7D4B1BF98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6976" y="2576077"/>
            <a:ext cx="4621271" cy="259946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BF4C5C0-A491-4CB5-A179-0E845A3AA925}"/>
              </a:ext>
            </a:extLst>
          </p:cNvPr>
          <p:cNvGrpSpPr/>
          <p:nvPr/>
        </p:nvGrpSpPr>
        <p:grpSpPr>
          <a:xfrm>
            <a:off x="22060579" y="2595853"/>
            <a:ext cx="1231900" cy="1223436"/>
            <a:chOff x="19953373" y="2969863"/>
            <a:chExt cx="1231900" cy="122343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4DC8564-8BE7-4E46-A317-89AA3FC1E819}"/>
                </a:ext>
              </a:extLst>
            </p:cNvPr>
            <p:cNvSpPr/>
            <p:nvPr/>
          </p:nvSpPr>
          <p:spPr>
            <a:xfrm>
              <a:off x="19961837" y="2969863"/>
              <a:ext cx="1223436" cy="1223436"/>
            </a:xfrm>
            <a:prstGeom prst="ellipse">
              <a:avLst/>
            </a:prstGeom>
            <a:solidFill>
              <a:srgbClr val="FAB9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F4427B-ECAB-470C-9157-9E50E5988A71}"/>
                </a:ext>
              </a:extLst>
            </p:cNvPr>
            <p:cNvSpPr txBox="1"/>
            <p:nvPr/>
          </p:nvSpPr>
          <p:spPr>
            <a:xfrm>
              <a:off x="19953373" y="3186027"/>
              <a:ext cx="12319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9D4351-96A7-45A0-A29E-072AB02FF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8465" y="4396552"/>
            <a:ext cx="4692924" cy="26397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5" name="Oval 84">
            <a:extLst>
              <a:ext uri="{FF2B5EF4-FFF2-40B4-BE49-F238E27FC236}">
                <a16:creationId xmlns:a16="http://schemas.microsoft.com/office/drawing/2014/main" id="{B290B133-B9A8-40E2-81C1-52C70994074E}"/>
              </a:ext>
            </a:extLst>
          </p:cNvPr>
          <p:cNvSpPr/>
          <p:nvPr/>
        </p:nvSpPr>
        <p:spPr>
          <a:xfrm>
            <a:off x="16881381" y="4428564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E7B3058-FF86-47ED-AE52-B17973EF51E4}"/>
              </a:ext>
            </a:extLst>
          </p:cNvPr>
          <p:cNvSpPr txBox="1"/>
          <p:nvPr/>
        </p:nvSpPr>
        <p:spPr>
          <a:xfrm>
            <a:off x="16877149" y="4644728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469779-5D42-41C3-902C-102AB1AE1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95467" y="6346447"/>
            <a:ext cx="4600240" cy="25876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ED559CC3-B9A6-47F5-952C-1164B3DFCE22}"/>
              </a:ext>
            </a:extLst>
          </p:cNvPr>
          <p:cNvSpPr/>
          <p:nvPr/>
        </p:nvSpPr>
        <p:spPr>
          <a:xfrm>
            <a:off x="22064811" y="6353001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8F03FB8-0C5C-4B8A-84C9-D1AFAF94F171}"/>
              </a:ext>
            </a:extLst>
          </p:cNvPr>
          <p:cNvSpPr txBox="1"/>
          <p:nvPr/>
        </p:nvSpPr>
        <p:spPr>
          <a:xfrm>
            <a:off x="22060579" y="6569165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8FCB6-C892-4419-858E-19063F15C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0657" y="8242392"/>
            <a:ext cx="4680731" cy="26329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A696010B-3506-4DB6-B154-4EC3DEE2BFDF}"/>
              </a:ext>
            </a:extLst>
          </p:cNvPr>
          <p:cNvSpPr/>
          <p:nvPr/>
        </p:nvSpPr>
        <p:spPr>
          <a:xfrm>
            <a:off x="16881381" y="8281160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871CA95-F59C-4D64-9095-AB88BC07E22D}"/>
              </a:ext>
            </a:extLst>
          </p:cNvPr>
          <p:cNvSpPr txBox="1"/>
          <p:nvPr/>
        </p:nvSpPr>
        <p:spPr>
          <a:xfrm>
            <a:off x="16877149" y="8497324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A08668-9472-4A12-BA8E-A5B23760F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72048" y="10083180"/>
            <a:ext cx="4600240" cy="25876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197472A6-66FD-4119-A2AC-AD8F446E9914}"/>
              </a:ext>
            </a:extLst>
          </p:cNvPr>
          <p:cNvSpPr/>
          <p:nvPr/>
        </p:nvSpPr>
        <p:spPr>
          <a:xfrm>
            <a:off x="22064811" y="10073578"/>
            <a:ext cx="1223436" cy="1223436"/>
          </a:xfrm>
          <a:prstGeom prst="ellipse">
            <a:avLst/>
          </a:prstGeom>
          <a:solidFill>
            <a:srgbClr val="FAB9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A34298A-4DDF-47A1-ABF4-BE7EA0FE40CF}"/>
              </a:ext>
            </a:extLst>
          </p:cNvPr>
          <p:cNvSpPr txBox="1"/>
          <p:nvPr/>
        </p:nvSpPr>
        <p:spPr>
          <a:xfrm>
            <a:off x="22060579" y="10289742"/>
            <a:ext cx="123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61937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6415072" y="3298366"/>
          <a:ext cx="17385848" cy="8435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 txBox="1">
            <a:spLocks/>
          </p:cNvSpPr>
          <p:nvPr/>
        </p:nvSpPr>
        <p:spPr>
          <a:xfrm>
            <a:off x="6706237" y="13231776"/>
            <a:ext cx="10578464" cy="473012"/>
          </a:xfrm>
          <a:prstGeom prst="rect">
            <a:avLst/>
          </a:prstGeom>
        </p:spPr>
        <p:txBody>
          <a:bodyPr>
            <a:noAutofit/>
          </a:bodyPr>
          <a:lstStyle>
            <a:lvl1pPr marL="879210" indent="-87921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8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04956" indent="-732676" algn="l" defTabSz="1172281" rtl="0" eaLnBrk="1" latinLnBrk="0" hangingPunct="1">
              <a:spcBef>
                <a:spcPct val="20000"/>
              </a:spcBef>
              <a:buFont typeface="Arial"/>
              <a:buChar char="–"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30702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02983" indent="-586140" algn="l" defTabSz="1172281" rtl="0" eaLnBrk="1" latinLnBrk="0" hangingPunct="1">
              <a:spcBef>
                <a:spcPct val="20000"/>
              </a:spcBef>
              <a:buFont typeface="Arial"/>
              <a:buChar char="–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75263" indent="-586140" algn="l" defTabSz="1172281" rtl="0" eaLnBrk="1" latinLnBrk="0" hangingPunct="1">
              <a:spcBef>
                <a:spcPct val="20000"/>
              </a:spcBef>
              <a:buFont typeface="Arial"/>
              <a:buChar char="»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7228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Source: VAB analysis of Nielsen Npower Co-Viewing Program Report, Primetime, P2+ Primary Target, P2+ Secondary Target, Ad-Supported Cable and Broadcast, based on standard calendar months in 2018, Live+7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BCA34-3EDC-40ED-B3DD-52EC2E80F586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3140" y="2417510"/>
            <a:ext cx="186608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% of Ad-Supported TV Programming Co-Viewed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P2+, Primetime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8518" y="7301945"/>
            <a:ext cx="3367446" cy="768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Annual Monthly Average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42% Co-Viewed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706236" y="7109152"/>
            <a:ext cx="1674876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655742" y="4251834"/>
            <a:ext cx="5724545" cy="7148015"/>
          </a:xfrm>
          <a:prstGeom prst="rect">
            <a:avLst/>
          </a:prstGeom>
          <a:noFill/>
          <a:ln w="57150">
            <a:solidFill>
              <a:srgbClr val="FAB9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351F5-3EC2-44AD-B9C7-074063B9C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2C76F7-F7E5-4427-934D-5806642A091D}"/>
              </a:ext>
            </a:extLst>
          </p:cNvPr>
          <p:cNvSpPr txBox="1">
            <a:spLocks/>
          </p:cNvSpPr>
          <p:nvPr/>
        </p:nvSpPr>
        <p:spPr>
          <a:xfrm>
            <a:off x="18693659" y="13161479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B7014D-EA29-4D35-8513-3A45F86C3E0A}"/>
              </a:ext>
            </a:extLst>
          </p:cNvPr>
          <p:cNvSpPr txBox="1"/>
          <p:nvPr/>
        </p:nvSpPr>
        <p:spPr>
          <a:xfrm>
            <a:off x="247598" y="5119063"/>
            <a:ext cx="53854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Summer Primetime TV Co-Viewing Levels Are Also In Line With Non-Summer Months </a:t>
            </a:r>
          </a:p>
        </p:txBody>
      </p:sp>
    </p:spTree>
    <p:extLst>
      <p:ext uri="{BB962C8B-B14F-4D97-AF65-F5344CB8AC3E}">
        <p14:creationId xmlns:p14="http://schemas.microsoft.com/office/powerpoint/2010/main" val="143155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6222146" y="13264057"/>
            <a:ext cx="10578464" cy="404870"/>
          </a:xfrm>
          <a:prstGeom prst="rect">
            <a:avLst/>
          </a:prstGeom>
        </p:spPr>
        <p:txBody>
          <a:bodyPr>
            <a:noAutofit/>
          </a:bodyPr>
          <a:lstStyle>
            <a:lvl1pPr marL="879210" indent="-87921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8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04956" indent="-732676" algn="l" defTabSz="1172281" rtl="0" eaLnBrk="1" latinLnBrk="0" hangingPunct="1">
              <a:spcBef>
                <a:spcPct val="20000"/>
              </a:spcBef>
              <a:buFont typeface="Arial"/>
              <a:buChar char="–"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30702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02983" indent="-586140" algn="l" defTabSz="1172281" rtl="0" eaLnBrk="1" latinLnBrk="0" hangingPunct="1">
              <a:spcBef>
                <a:spcPct val="20000"/>
              </a:spcBef>
              <a:buFont typeface="Arial"/>
              <a:buChar char="–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75263" indent="-586140" algn="l" defTabSz="1172281" rtl="0" eaLnBrk="1" latinLnBrk="0" hangingPunct="1">
              <a:spcBef>
                <a:spcPct val="20000"/>
              </a:spcBef>
              <a:buFont typeface="Arial"/>
              <a:buChar char="»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7228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Source: Nielsen 2018, “The Out-Of-Home (OOH) Linear TV Summer Sports Viewer” Infographic based on the summer sports survey which was fielded to a national sample from June 25 – July 3, 2018 and covered the FIFA World Cp, MLB, PGA and NASCAR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BCA34-3EDC-40ED-B3DD-52EC2E80F586}"/>
              </a:ext>
            </a:extLst>
          </p:cNvPr>
          <p:cNvSpPr/>
          <p:nvPr/>
        </p:nvSpPr>
        <p:spPr>
          <a:xfrm>
            <a:off x="-4968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351F5-3EC2-44AD-B9C7-074063B9C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2C76F7-F7E5-4427-934D-5806642A091D}"/>
              </a:ext>
            </a:extLst>
          </p:cNvPr>
          <p:cNvSpPr txBox="1">
            <a:spLocks/>
          </p:cNvSpPr>
          <p:nvPr/>
        </p:nvSpPr>
        <p:spPr>
          <a:xfrm>
            <a:off x="18693659" y="13161479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754" y="1513759"/>
            <a:ext cx="1309550" cy="1222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794" y="1501891"/>
            <a:ext cx="1309550" cy="11654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24295" y="3024973"/>
            <a:ext cx="1944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38%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Female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205350" y="3024973"/>
            <a:ext cx="1944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62%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69" y="1481049"/>
            <a:ext cx="1405913" cy="14059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79470" y="3021457"/>
            <a:ext cx="2634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53%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Millennial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716" y="1463151"/>
            <a:ext cx="1405913" cy="14059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135526" y="3021457"/>
            <a:ext cx="29529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38</a:t>
            </a:r>
          </a:p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Average Age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679441918"/>
              </p:ext>
            </p:extLst>
          </p:nvPr>
        </p:nvGraphicFramePr>
        <p:xfrm>
          <a:off x="5125660" y="7468349"/>
          <a:ext cx="7284738" cy="5513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731514" y="8242039"/>
            <a:ext cx="7677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Where Do They Choose To Watch?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16776" y="5029166"/>
            <a:ext cx="4991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Are They Watching Summer Sports In Groups?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31515" y="545374"/>
            <a:ext cx="1865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Who Are The Out-Of-Home Linear TV Sports Viewers?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9" y="5945327"/>
            <a:ext cx="1855965" cy="1855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29409" y="5183001"/>
            <a:ext cx="496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P18+: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3.4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People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29409" y="6077372"/>
            <a:ext cx="564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Females: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3.5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People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24295" y="7078311"/>
            <a:ext cx="564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Males: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3.3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People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3F5EC7-FED9-4A5E-910E-A046A693956F}"/>
              </a:ext>
            </a:extLst>
          </p:cNvPr>
          <p:cNvSpPr txBox="1"/>
          <p:nvPr/>
        </p:nvSpPr>
        <p:spPr>
          <a:xfrm>
            <a:off x="14137475" y="10841598"/>
            <a:ext cx="4729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of ‘Out-Of-Home’ Sports Viewers were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able to hear all of the program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550D11-2EC9-4E74-A954-99BED7939B9C}"/>
              </a:ext>
            </a:extLst>
          </p:cNvPr>
          <p:cNvCxnSpPr/>
          <p:nvPr/>
        </p:nvCxnSpPr>
        <p:spPr>
          <a:xfrm>
            <a:off x="6556215" y="4761204"/>
            <a:ext cx="16764554" cy="0"/>
          </a:xfrm>
          <a:prstGeom prst="line">
            <a:avLst/>
          </a:prstGeom>
          <a:ln w="38100">
            <a:solidFill>
              <a:srgbClr val="FAB98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A2E613-643B-4B50-AC7B-8CF928822DAD}"/>
              </a:ext>
            </a:extLst>
          </p:cNvPr>
          <p:cNvCxnSpPr/>
          <p:nvPr/>
        </p:nvCxnSpPr>
        <p:spPr>
          <a:xfrm>
            <a:off x="6556215" y="7977632"/>
            <a:ext cx="16764554" cy="0"/>
          </a:xfrm>
          <a:prstGeom prst="line">
            <a:avLst/>
          </a:prstGeom>
          <a:ln w="38100">
            <a:solidFill>
              <a:srgbClr val="FAB98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D915A9F-6920-4775-B51D-1E5241155A7B}"/>
              </a:ext>
            </a:extLst>
          </p:cNvPr>
          <p:cNvSpPr txBox="1"/>
          <p:nvPr/>
        </p:nvSpPr>
        <p:spPr>
          <a:xfrm>
            <a:off x="19199779" y="10808254"/>
            <a:ext cx="44503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sng" strike="noStrike" cap="none" spc="0" normalizeH="0" baseline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</a:defRPr>
            </a:lvl1pPr>
          </a:lstStyle>
          <a:p>
            <a:r>
              <a:rPr lang="en-US" sz="2800" b="0" u="none" dirty="0"/>
              <a:t>Most summer sports viewers pay attention to at least </a:t>
            </a:r>
            <a:r>
              <a:rPr lang="en-US" sz="2800" dirty="0"/>
              <a:t>50%</a:t>
            </a:r>
            <a:r>
              <a:rPr lang="en-US" sz="2800" b="0" u="none" dirty="0"/>
              <a:t> of both ads and telecast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951" y="9131095"/>
            <a:ext cx="1593309" cy="159330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137475" y="8242039"/>
            <a:ext cx="947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Are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They Listening and Attentive?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087556" y="9456489"/>
            <a:ext cx="1944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AB982"/>
                </a:solidFill>
                <a:latin typeface="Trebuchet MS"/>
              </a:rPr>
              <a:t>66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</a:rPr>
              <a:t>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707" y="9083591"/>
            <a:ext cx="1646507" cy="16465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4C9E2D7-6E37-4497-B1BE-E868B7AEAA7B}"/>
              </a:ext>
            </a:extLst>
          </p:cNvPr>
          <p:cNvSpPr txBox="1"/>
          <p:nvPr/>
        </p:nvSpPr>
        <p:spPr>
          <a:xfrm>
            <a:off x="140286" y="2835432"/>
            <a:ext cx="547162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Co-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Viewing Extends To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Summertime ‘Out-Of-Home’ Sports Fans Who Like To Go Out And Watch Games With Friends 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  <a:latin typeface="+mj-lt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These Fans Are Attentive And 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Skew Millennial &amp; Male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60672F-A254-4341-BC28-4CF54594438C}"/>
              </a:ext>
            </a:extLst>
          </p:cNvPr>
          <p:cNvSpPr txBox="1"/>
          <p:nvPr/>
        </p:nvSpPr>
        <p:spPr>
          <a:xfrm>
            <a:off x="6078714" y="12624136"/>
            <a:ext cx="675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74%</a:t>
            </a: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viewed in other locations beyond restaurants / bars</a:t>
            </a:r>
          </a:p>
        </p:txBody>
      </p:sp>
    </p:spTree>
    <p:extLst>
      <p:ext uri="{BB962C8B-B14F-4D97-AF65-F5344CB8AC3E}">
        <p14:creationId xmlns:p14="http://schemas.microsoft.com/office/powerpoint/2010/main" val="134850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 b="7279"/>
          <a:stretch/>
        </p:blipFill>
        <p:spPr>
          <a:xfrm flipH="1">
            <a:off x="0" y="-17586"/>
            <a:ext cx="24384000" cy="13733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134600"/>
            <a:ext cx="11973565" cy="3581400"/>
          </a:xfrm>
          <a:prstGeom prst="rect">
            <a:avLst/>
          </a:prstGeom>
          <a:solidFill>
            <a:srgbClr val="FAB982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B236B-EBED-43A8-9DE5-D9CB055F4541}"/>
              </a:ext>
            </a:extLst>
          </p:cNvPr>
          <p:cNvSpPr txBox="1"/>
          <p:nvPr/>
        </p:nvSpPr>
        <p:spPr>
          <a:xfrm>
            <a:off x="162565" y="10625422"/>
            <a:ext cx="11229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/>
              <a:t>Staying Connected:</a:t>
            </a:r>
          </a:p>
          <a:p>
            <a:pPr lvl="0">
              <a:defRPr/>
            </a:pPr>
            <a:r>
              <a:rPr lang="en-US" sz="5400" dirty="0"/>
              <a:t>Quenching The Thirst For Content Across Screens</a:t>
            </a:r>
          </a:p>
        </p:txBody>
      </p:sp>
    </p:spTree>
    <p:extLst>
      <p:ext uri="{BB962C8B-B14F-4D97-AF65-F5344CB8AC3E}">
        <p14:creationId xmlns:p14="http://schemas.microsoft.com/office/powerpoint/2010/main" val="2985868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57CD0E7-60E5-49EA-94BA-839DE76CF4E7}"/>
              </a:ext>
            </a:extLst>
          </p:cNvPr>
          <p:cNvSpPr/>
          <p:nvPr/>
        </p:nvSpPr>
        <p:spPr>
          <a:xfrm>
            <a:off x="2200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CF385-8EF1-4606-A04D-FC9FFD55A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A1D2C-653E-476F-92CA-7A0B20DF99BE}"/>
              </a:ext>
            </a:extLst>
          </p:cNvPr>
          <p:cNvSpPr txBox="1">
            <a:spLocks/>
          </p:cNvSpPr>
          <p:nvPr/>
        </p:nvSpPr>
        <p:spPr>
          <a:xfrm>
            <a:off x="18579359" y="13152470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23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9C1216-8EC1-49C1-8E01-8411FD780F59}"/>
              </a:ext>
            </a:extLst>
          </p:cNvPr>
          <p:cNvSpPr txBox="1">
            <a:spLocks/>
          </p:cNvSpPr>
          <p:nvPr/>
        </p:nvSpPr>
        <p:spPr>
          <a:xfrm>
            <a:off x="6398635" y="13114370"/>
            <a:ext cx="10925089" cy="473012"/>
          </a:xfrm>
          <a:prstGeom prst="rect">
            <a:avLst/>
          </a:prstGeom>
        </p:spPr>
        <p:txBody>
          <a:bodyPr vert="horz" lIns="234480" tIns="117240" rIns="234480" bIns="117240" rtlCol="0">
            <a:noAutofit/>
          </a:bodyPr>
          <a:lstStyle>
            <a:lvl1pPr marL="0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black"/>
                </a:solidFill>
              </a:rPr>
              <a:t>Source: VAB Analysis of Associated Press National Opinion Research Center Poll, 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AEEE94-DDD9-4CB6-899E-6BABD93A0003}"/>
              </a:ext>
            </a:extLst>
          </p:cNvPr>
          <p:cNvSpPr txBox="1"/>
          <p:nvPr/>
        </p:nvSpPr>
        <p:spPr>
          <a:xfrm>
            <a:off x="5902149" y="8377116"/>
            <a:ext cx="54046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of people do not ‘disconnect’ from technology while on vacation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DEB658-E774-4147-910F-D97673585ED8}"/>
              </a:ext>
            </a:extLst>
          </p:cNvPr>
          <p:cNvSpPr txBox="1"/>
          <p:nvPr/>
        </p:nvSpPr>
        <p:spPr>
          <a:xfrm>
            <a:off x="12181512" y="8402147"/>
            <a:ext cx="52602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of Americans under 30 say they’re not likely to unplug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C54B55-A243-4242-B0B0-5EAE3EF1E61B}"/>
              </a:ext>
            </a:extLst>
          </p:cNvPr>
          <p:cNvSpPr txBox="1"/>
          <p:nvPr/>
        </p:nvSpPr>
        <p:spPr>
          <a:xfrm>
            <a:off x="18343478" y="8402147"/>
            <a:ext cx="54628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of people don’t ‘dial back’ their time spent online over summer vacations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86" y="4209878"/>
            <a:ext cx="2537617" cy="25376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05288" y="7078708"/>
            <a:ext cx="23984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AB982"/>
                </a:solidFill>
              </a:rPr>
              <a:t>78% </a:t>
            </a:r>
            <a:endParaRPr lang="en-US" sz="7200" dirty="0">
              <a:solidFill>
                <a:srgbClr val="FAB98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835" y="4209880"/>
            <a:ext cx="2537617" cy="253761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612437" y="7078708"/>
            <a:ext cx="23984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AB982"/>
                </a:solidFill>
              </a:rPr>
              <a:t>87% </a:t>
            </a:r>
            <a:endParaRPr lang="en-US" sz="7200" dirty="0">
              <a:solidFill>
                <a:srgbClr val="FAB98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086" y="4209879"/>
            <a:ext cx="2537617" cy="25376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9875688" y="7060221"/>
            <a:ext cx="23984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AB982"/>
                </a:solidFill>
              </a:rPr>
              <a:t>58% </a:t>
            </a:r>
            <a:endParaRPr lang="en-US" sz="7200" dirty="0">
              <a:solidFill>
                <a:srgbClr val="FAB98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71432" y="2645851"/>
            <a:ext cx="18693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Most people don’t ‘disconnect’ and many don’t ‘dial back’ their time spent online during summer vacation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CB7202-9F84-4B7D-B886-E248ADE82449}"/>
              </a:ext>
            </a:extLst>
          </p:cNvPr>
          <p:cNvSpPr txBox="1"/>
          <p:nvPr/>
        </p:nvSpPr>
        <p:spPr>
          <a:xfrm>
            <a:off x="293930" y="4042043"/>
            <a:ext cx="5471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Even When Americans Are On Vacation, They Are Not Likely To ‘Disconnect’ From Technology</a:t>
            </a:r>
          </a:p>
        </p:txBody>
      </p:sp>
    </p:spTree>
    <p:extLst>
      <p:ext uri="{BB962C8B-B14F-4D97-AF65-F5344CB8AC3E}">
        <p14:creationId xmlns:p14="http://schemas.microsoft.com/office/powerpoint/2010/main" val="2105137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9E79BE-146F-451F-BC62-776BF2B9188D}"/>
              </a:ext>
            </a:extLst>
          </p:cNvPr>
          <p:cNvSpPr/>
          <p:nvPr/>
        </p:nvSpPr>
        <p:spPr>
          <a:xfrm>
            <a:off x="-4968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35775" y="13125450"/>
            <a:ext cx="9566225" cy="517970"/>
          </a:xfrm>
        </p:spPr>
        <p:txBody>
          <a:bodyPr>
            <a:noAutofit/>
          </a:bodyPr>
          <a:lstStyle/>
          <a:p>
            <a:r>
              <a:rPr lang="en-US" altLang="en-US" sz="1200" dirty="0">
                <a:latin typeface="Trebuchet MS" panose="020B0603020202020204" pitchFamily="34" charset="0"/>
              </a:rPr>
              <a:t>Source: VAB analysis </a:t>
            </a:r>
            <a:r>
              <a:rPr lang="it-IT" altLang="en-US" sz="1200" dirty="0">
                <a:latin typeface="Trebuchet MS" panose="020B0603020202020204" pitchFamily="34" charset="0"/>
              </a:rPr>
              <a:t>of comScore Media Metrix Key Measures multi-platform (desktop + mobile) data</a:t>
            </a:r>
            <a:r>
              <a:rPr lang="en-US" altLang="en-US" sz="1200" dirty="0">
                <a:latin typeface="Trebuchet MS" panose="020B0603020202020204" pitchFamily="34" charset="0"/>
              </a:rPr>
              <a:t>, P18+, P18-49 and P50+, June 2018, based on categories (top 5 rankings based on “Total Minutes Viewed”). </a:t>
            </a:r>
          </a:p>
        </p:txBody>
      </p:sp>
      <p:pic>
        <p:nvPicPr>
          <p:cNvPr id="284" name="Picture 283">
            <a:extLst>
              <a:ext uri="{FF2B5EF4-FFF2-40B4-BE49-F238E27FC236}">
                <a16:creationId xmlns:a16="http://schemas.microsoft.com/office/drawing/2014/main" id="{E10708B3-393F-49C3-987A-364570A0D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285" name="Slide Number Placeholder 5">
            <a:extLst>
              <a:ext uri="{FF2B5EF4-FFF2-40B4-BE49-F238E27FC236}">
                <a16:creationId xmlns:a16="http://schemas.microsoft.com/office/drawing/2014/main" id="{1320F620-5CA3-4A69-96AF-A88183FBC871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B6B99-15AD-4E4E-AB1F-A2BEE792B89B}"/>
              </a:ext>
            </a:extLst>
          </p:cNvPr>
          <p:cNvSpPr txBox="1"/>
          <p:nvPr/>
        </p:nvSpPr>
        <p:spPr>
          <a:xfrm>
            <a:off x="6795875" y="3024663"/>
            <a:ext cx="1731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Ad-Supported TV Brands That Rank In The Top 5 Digital Platforms By Major Content Genre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408C8-4F42-4973-86C1-69F6ADD9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59" y="3835528"/>
            <a:ext cx="18206465" cy="6673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81E27B-2B15-4149-A8CD-B957A2C22069}"/>
              </a:ext>
            </a:extLst>
          </p:cNvPr>
          <p:cNvSpPr txBox="1"/>
          <p:nvPr/>
        </p:nvSpPr>
        <p:spPr>
          <a:xfrm>
            <a:off x="203714" y="4017659"/>
            <a:ext cx="54716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There Is A Thirst For TV Content Online During The Summer As Many Ad-Supported TV Brands Rank In The Top 5 Digital Platforms Across Genres</a:t>
            </a:r>
          </a:p>
        </p:txBody>
      </p:sp>
    </p:spTree>
    <p:extLst>
      <p:ext uri="{BB962C8B-B14F-4D97-AF65-F5344CB8AC3E}">
        <p14:creationId xmlns:p14="http://schemas.microsoft.com/office/powerpoint/2010/main" val="2680859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57CD0E7-60E5-49EA-94BA-839DE76CF4E7}"/>
              </a:ext>
            </a:extLst>
          </p:cNvPr>
          <p:cNvSpPr/>
          <p:nvPr/>
        </p:nvSpPr>
        <p:spPr>
          <a:xfrm>
            <a:off x="2200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CF385-8EF1-4606-A04D-FC9FFD55A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A1D2C-653E-476F-92CA-7A0B20DF99BE}"/>
              </a:ext>
            </a:extLst>
          </p:cNvPr>
          <p:cNvSpPr txBox="1">
            <a:spLocks/>
          </p:cNvSpPr>
          <p:nvPr/>
        </p:nvSpPr>
        <p:spPr>
          <a:xfrm>
            <a:off x="18579359" y="13152470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708C2D-6926-48B6-B0E1-DF750186C204}"/>
              </a:ext>
            </a:extLst>
          </p:cNvPr>
          <p:cNvSpPr txBox="1">
            <a:spLocks/>
          </p:cNvSpPr>
          <p:nvPr/>
        </p:nvSpPr>
        <p:spPr>
          <a:xfrm>
            <a:off x="6846765" y="13152470"/>
            <a:ext cx="10491666" cy="563530"/>
          </a:xfrm>
          <a:prstGeom prst="rect">
            <a:avLst/>
          </a:prstGeom>
        </p:spPr>
        <p:txBody>
          <a:bodyPr vert="horz" lIns="234480" tIns="117240" rIns="234480" bIns="117240" rtlCol="0">
            <a:noAutofit/>
          </a:bodyPr>
          <a:lstStyle>
            <a:lvl1pPr marL="0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3445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Source: VAB analysis of comScore MediaMetrix Audience Duplication, mobile only, unique visitors; P18+, P18-49, and P50+, 2017 and 2018 averages by summer months (June-September).  Ad-Supported Television Brands represents all measured Ad-Supported Cable nets, Broadcast Television and MVPDs.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07F9C-2EC6-4D96-88C6-E757F0099BF2}"/>
              </a:ext>
            </a:extLst>
          </p:cNvPr>
          <p:cNvSpPr txBox="1"/>
          <p:nvPr/>
        </p:nvSpPr>
        <p:spPr>
          <a:xfrm>
            <a:off x="73430" y="4103400"/>
            <a:ext cx="57242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 Fact, Ad-Supported TV-Branded Digital Platforms Collectively Continue To Grow Their Unique Mobile Reach During The Summer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DFDEB38-55AE-4343-AC2D-E45893C4CB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006818"/>
              </p:ext>
            </p:extLst>
          </p:nvPr>
        </p:nvGraphicFramePr>
        <p:xfrm>
          <a:off x="6259927" y="2309040"/>
          <a:ext cx="17608375" cy="9506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73385AC3-909C-46AA-8078-BD0558642DAC}"/>
              </a:ext>
            </a:extLst>
          </p:cNvPr>
          <p:cNvSpPr/>
          <p:nvPr/>
        </p:nvSpPr>
        <p:spPr>
          <a:xfrm>
            <a:off x="11565193" y="4643414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+5%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DC528A12-83D7-4741-B7EC-5D8C9547F363}"/>
              </a:ext>
            </a:extLst>
          </p:cNvPr>
          <p:cNvSpPr/>
          <p:nvPr/>
        </p:nvSpPr>
        <p:spPr>
          <a:xfrm>
            <a:off x="17338431" y="6697597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+2%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46BBA870-191C-43F1-ACCF-AF3CA170D1D9}"/>
              </a:ext>
            </a:extLst>
          </p:cNvPr>
          <p:cNvSpPr/>
          <p:nvPr/>
        </p:nvSpPr>
        <p:spPr>
          <a:xfrm>
            <a:off x="22793364" y="8148614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+11%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93A25-69FA-4E65-AA48-B3E3B2807FB5}"/>
              </a:ext>
            </a:extLst>
          </p:cNvPr>
          <p:cNvSpPr txBox="1"/>
          <p:nvPr/>
        </p:nvSpPr>
        <p:spPr>
          <a:xfrm>
            <a:off x="12620003" y="4218104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ADB99-37AC-4C61-9198-66FECFDF555B}"/>
              </a:ext>
            </a:extLst>
          </p:cNvPr>
          <p:cNvSpPr txBox="1"/>
          <p:nvPr/>
        </p:nvSpPr>
        <p:spPr>
          <a:xfrm>
            <a:off x="14995650" y="4227070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</p:spTree>
    <p:extLst>
      <p:ext uri="{BB962C8B-B14F-4D97-AF65-F5344CB8AC3E}">
        <p14:creationId xmlns:p14="http://schemas.microsoft.com/office/powerpoint/2010/main" val="2473857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57CD0E7-60E5-49EA-94BA-839DE76CF4E7}"/>
              </a:ext>
            </a:extLst>
          </p:cNvPr>
          <p:cNvSpPr/>
          <p:nvPr/>
        </p:nvSpPr>
        <p:spPr>
          <a:xfrm>
            <a:off x="2200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CF385-8EF1-4606-A04D-FC9FFD55A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A1D2C-653E-476F-92CA-7A0B20DF99BE}"/>
              </a:ext>
            </a:extLst>
          </p:cNvPr>
          <p:cNvSpPr txBox="1">
            <a:spLocks/>
          </p:cNvSpPr>
          <p:nvPr/>
        </p:nvSpPr>
        <p:spPr>
          <a:xfrm>
            <a:off x="18579359" y="13152470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708C2D-6926-48B6-B0E1-DF750186C204}"/>
              </a:ext>
            </a:extLst>
          </p:cNvPr>
          <p:cNvSpPr txBox="1">
            <a:spLocks/>
          </p:cNvSpPr>
          <p:nvPr/>
        </p:nvSpPr>
        <p:spPr>
          <a:xfrm>
            <a:off x="6846765" y="13152470"/>
            <a:ext cx="10765910" cy="563530"/>
          </a:xfrm>
          <a:prstGeom prst="rect">
            <a:avLst/>
          </a:prstGeom>
        </p:spPr>
        <p:txBody>
          <a:bodyPr vert="horz" lIns="234480" tIns="117240" rIns="234480" bIns="117240" rtlCol="0">
            <a:noAutofit/>
          </a:bodyPr>
          <a:lstStyle>
            <a:lvl1pPr marL="0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3445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Source: VAB analysis of comScore MediaMetrix Audience Duplication, mobile only, total minutes (MM); P18+, P18-49, and P50+, 2017 and 2018 averages by summer months (June-September).  Ad-Supported Television Brands represents all measured Ad-Supported Cable nets, Broadcast Television and MVPDs.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07F9C-2EC6-4D96-88C6-E757F0099BF2}"/>
              </a:ext>
            </a:extLst>
          </p:cNvPr>
          <p:cNvSpPr txBox="1"/>
          <p:nvPr/>
        </p:nvSpPr>
        <p:spPr>
          <a:xfrm>
            <a:off x="134390" y="3087737"/>
            <a:ext cx="559209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rebuchet MS"/>
              </a:rPr>
              <a:t>Continued Growth In Both Unique Reach And Average Usage Has Led To </a:t>
            </a:r>
            <a:r>
              <a:rPr lang="en-US" sz="4400" b="1" dirty="0">
                <a:solidFill>
                  <a:prstClr val="black"/>
                </a:solidFill>
                <a:latin typeface="Trebuchet MS"/>
              </a:rPr>
              <a:t>Double-Digit Growth </a:t>
            </a:r>
            <a:r>
              <a:rPr lang="en-US" sz="4400" dirty="0">
                <a:solidFill>
                  <a:prstClr val="black"/>
                </a:solidFill>
                <a:latin typeface="Trebuchet MS"/>
              </a:rPr>
              <a:t>In Total Minutes Spent On 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rebuchet MS"/>
              </a:rPr>
              <a:t>Ad-Supported TV-Branded Mobile Platforms During 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rebuchet MS"/>
              </a:rPr>
              <a:t>The Summer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DFDEB38-55AE-4343-AC2D-E45893C4CB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832831"/>
              </p:ext>
            </p:extLst>
          </p:nvPr>
        </p:nvGraphicFramePr>
        <p:xfrm>
          <a:off x="6259927" y="2309040"/>
          <a:ext cx="17608375" cy="9506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73385AC3-909C-46AA-8078-BD0558642DAC}"/>
              </a:ext>
            </a:extLst>
          </p:cNvPr>
          <p:cNvSpPr/>
          <p:nvPr/>
        </p:nvSpPr>
        <p:spPr>
          <a:xfrm>
            <a:off x="11565193" y="4643414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+17%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DC528A12-83D7-4741-B7EC-5D8C9547F363}"/>
              </a:ext>
            </a:extLst>
          </p:cNvPr>
          <p:cNvSpPr/>
          <p:nvPr/>
        </p:nvSpPr>
        <p:spPr>
          <a:xfrm>
            <a:off x="17338431" y="6697597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+11%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46BBA870-191C-43F1-ACCF-AF3CA170D1D9}"/>
              </a:ext>
            </a:extLst>
          </p:cNvPr>
          <p:cNvSpPr/>
          <p:nvPr/>
        </p:nvSpPr>
        <p:spPr>
          <a:xfrm>
            <a:off x="22793364" y="8148614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+26%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26ED3-E59B-4809-AFA6-73459E65A2BE}"/>
              </a:ext>
            </a:extLst>
          </p:cNvPr>
          <p:cNvSpPr txBox="1"/>
          <p:nvPr/>
        </p:nvSpPr>
        <p:spPr>
          <a:xfrm>
            <a:off x="12620003" y="4218104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9FF97-8C4D-4F3B-9543-9FAD951864BB}"/>
              </a:ext>
            </a:extLst>
          </p:cNvPr>
          <p:cNvSpPr txBox="1"/>
          <p:nvPr/>
        </p:nvSpPr>
        <p:spPr>
          <a:xfrm>
            <a:off x="14995650" y="4227070"/>
            <a:ext cx="261702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Monthly average</a:t>
            </a:r>
          </a:p>
        </p:txBody>
      </p:sp>
    </p:spTree>
    <p:extLst>
      <p:ext uri="{BB962C8B-B14F-4D97-AF65-F5344CB8AC3E}">
        <p14:creationId xmlns:p14="http://schemas.microsoft.com/office/powerpoint/2010/main" val="1711060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9AD2B3A-CCD2-4B04-BC77-96B993A08E37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62235119"/>
              </p:ext>
            </p:extLst>
          </p:nvPr>
        </p:nvGraphicFramePr>
        <p:xfrm>
          <a:off x="6194766" y="2510119"/>
          <a:ext cx="17608375" cy="953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9A90DF-1069-40E7-B3D9-40CA97B92985}"/>
              </a:ext>
            </a:extLst>
          </p:cNvPr>
          <p:cNvSpPr txBox="1"/>
          <p:nvPr/>
        </p:nvSpPr>
        <p:spPr>
          <a:xfrm rot="16200000">
            <a:off x="4619231" y="8165331"/>
            <a:ext cx="478436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95276-0D26-4D4A-B961-A3CCD21D205F}"/>
              </a:ext>
            </a:extLst>
          </p:cNvPr>
          <p:cNvSpPr txBox="1"/>
          <p:nvPr/>
        </p:nvSpPr>
        <p:spPr>
          <a:xfrm rot="16200000">
            <a:off x="9008953" y="8044005"/>
            <a:ext cx="478436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5B2E3-B11D-4E35-BEC7-DE10485FF0BC}"/>
              </a:ext>
            </a:extLst>
          </p:cNvPr>
          <p:cNvSpPr txBox="1"/>
          <p:nvPr/>
        </p:nvSpPr>
        <p:spPr>
          <a:xfrm rot="16200000">
            <a:off x="13326842" y="8026265"/>
            <a:ext cx="478436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12095-8D14-4870-8061-99BF46CB26DA}"/>
              </a:ext>
            </a:extLst>
          </p:cNvPr>
          <p:cNvSpPr txBox="1"/>
          <p:nvPr/>
        </p:nvSpPr>
        <p:spPr>
          <a:xfrm rot="16200000">
            <a:off x="17385841" y="7749609"/>
            <a:ext cx="5337653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327184F-DC9B-4485-A075-605A7F8E2AEF}"/>
              </a:ext>
            </a:extLst>
          </p:cNvPr>
          <p:cNvSpPr txBox="1">
            <a:spLocks/>
          </p:cNvSpPr>
          <p:nvPr/>
        </p:nvSpPr>
        <p:spPr>
          <a:xfrm>
            <a:off x="5871965" y="13035668"/>
            <a:ext cx="11439443" cy="1079355"/>
          </a:xfrm>
          <a:prstGeom prst="rect">
            <a:avLst/>
          </a:prstGeom>
        </p:spPr>
        <p:txBody>
          <a:bodyPr vert="horz" lIns="234480" tIns="117240" rIns="234480" bIns="117240" rtlCol="0">
            <a:noAutofit/>
          </a:bodyPr>
          <a:lstStyle>
            <a:lvl1pPr marL="0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Source: multi-screen TV data based on VAB Analysis of Nielsen Npower R+F Time Period Report, 2018, P18+, Live+7, includes all ad-supported TV viewing sources &amp; VAB analysis of comScore audience duplication, P18+, 2018 data (</a:t>
            </a:r>
            <a:r>
              <a:rPr lang="en-US" sz="1050" dirty="0" err="1"/>
              <a:t>mediametrix</a:t>
            </a:r>
            <a:r>
              <a:rPr lang="en-US" sz="1050" dirty="0"/>
              <a:t>, multiplatform).  Ad-Supported Television Brands represents all measured Ad-Supported Cable nets, Broadcast Television and MVPDs.  Digital platform data: comScore Media Trend, P18+, 2018 except for YouTube data which is based on VAB analysis of comScore Video Metrix, 2018, P18+.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5BFE7E-A7D9-4732-B882-5D208E1C8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129B751-0340-4FB1-92B5-24EB000DEAAF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27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51677-241C-4072-A6C2-625C6F2EAAD8}"/>
              </a:ext>
            </a:extLst>
          </p:cNvPr>
          <p:cNvSpPr txBox="1"/>
          <p:nvPr/>
        </p:nvSpPr>
        <p:spPr>
          <a:xfrm>
            <a:off x="181700" y="3264974"/>
            <a:ext cx="55920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rebuchet MS"/>
              </a:rPr>
              <a:t>In Any Given Minute During The Summer, The Combined Multiscreen TV P18+ Audience Is, On Average, </a:t>
            </a:r>
            <a:r>
              <a:rPr lang="en-US" sz="4400" b="1" dirty="0">
                <a:solidFill>
                  <a:prstClr val="black"/>
                </a:solidFill>
                <a:latin typeface="Trebuchet MS"/>
              </a:rPr>
              <a:t>13x</a:t>
            </a:r>
            <a:r>
              <a:rPr lang="en-US" sz="4400" dirty="0">
                <a:solidFill>
                  <a:prstClr val="black"/>
                </a:solidFill>
                <a:latin typeface="Trebuchet MS"/>
              </a:rPr>
              <a:t> Larger Than Facebook And </a:t>
            </a:r>
            <a:r>
              <a:rPr lang="en-US" sz="4400" b="1" dirty="0">
                <a:solidFill>
                  <a:prstClr val="black"/>
                </a:solidFill>
                <a:latin typeface="Trebuchet MS"/>
              </a:rPr>
              <a:t>6x</a:t>
            </a:r>
            <a:r>
              <a:rPr lang="en-US" sz="4400" dirty="0">
                <a:solidFill>
                  <a:prstClr val="black"/>
                </a:solidFill>
                <a:latin typeface="Trebuchet MS"/>
              </a:rPr>
              <a:t> Larger Than YouTube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08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4D22BA-27C7-40B2-AADA-DC35EAE814EA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21148-592C-4418-BDC9-905E9FCFED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4290" y="13051439"/>
            <a:ext cx="11457871" cy="1087512"/>
          </a:xfrm>
        </p:spPr>
        <p:txBody>
          <a:bodyPr>
            <a:normAutofit/>
          </a:bodyPr>
          <a:lstStyle/>
          <a:p>
            <a:r>
              <a:rPr lang="en-US" sz="1050" dirty="0"/>
              <a:t>Source: multi-screen TV data based on VAB Analysis of Nielsen Npower R+F Time Period Report, 2018, P18-34, Live+7, includes all ad-supported TV viewing sources &amp; VAB analysis of comScore audience duplication, P18-34, 2018 data (</a:t>
            </a:r>
            <a:r>
              <a:rPr lang="en-US" sz="1050" dirty="0" err="1"/>
              <a:t>mediametrix</a:t>
            </a:r>
            <a:r>
              <a:rPr lang="en-US" sz="1050" dirty="0"/>
              <a:t>, multiplatform).  Ad-Supported Television Brands represents all measured Ad-Supported Cable nets, Broadcast Television and MVPDs.  Digital platform data: comScore Media Trend, P18-34, 2018 except for YouTube data which is based on VAB analysis of comScore Video Metrix, 2018, P18-34.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3549225"/>
              </p:ext>
            </p:extLst>
          </p:nvPr>
        </p:nvGraphicFramePr>
        <p:xfrm>
          <a:off x="6191606" y="2545976"/>
          <a:ext cx="17608375" cy="954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75CF9F-2CFF-4E2E-BB7A-AD0339AF7C0E}"/>
              </a:ext>
            </a:extLst>
          </p:cNvPr>
          <p:cNvSpPr txBox="1"/>
          <p:nvPr/>
        </p:nvSpPr>
        <p:spPr>
          <a:xfrm rot="16200000">
            <a:off x="4655272" y="8076164"/>
            <a:ext cx="478436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22AE0-5C43-43DE-886F-747AED5D5E8D}"/>
              </a:ext>
            </a:extLst>
          </p:cNvPr>
          <p:cNvSpPr txBox="1"/>
          <p:nvPr/>
        </p:nvSpPr>
        <p:spPr>
          <a:xfrm rot="16200000">
            <a:off x="8861959" y="7907514"/>
            <a:ext cx="4979642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D137C-3497-48F0-A3FD-C569A21A3206}"/>
              </a:ext>
            </a:extLst>
          </p:cNvPr>
          <p:cNvSpPr txBox="1"/>
          <p:nvPr/>
        </p:nvSpPr>
        <p:spPr>
          <a:xfrm rot="16200000">
            <a:off x="13292815" y="8076166"/>
            <a:ext cx="478436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2998B-015A-491C-A2DC-3E93E279C6FA}"/>
              </a:ext>
            </a:extLst>
          </p:cNvPr>
          <p:cNvSpPr txBox="1"/>
          <p:nvPr/>
        </p:nvSpPr>
        <p:spPr>
          <a:xfrm rot="16200000">
            <a:off x="17197242" y="7658973"/>
            <a:ext cx="5618752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Multiscreen </a:t>
            </a:r>
            <a:r>
              <a:rPr lang="en-US" sz="2400" dirty="0">
                <a:solidFill>
                  <a:schemeClr val="bg1"/>
                </a:solidFill>
              </a:rPr>
              <a:t>(TV + online)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191AC-8A36-43A1-BF31-9BCF1CB44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7BED43B-326E-4A59-BE8D-37899C373E32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28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236DE5-3663-44F1-B886-914C49CFC8A4}"/>
              </a:ext>
            </a:extLst>
          </p:cNvPr>
          <p:cNvSpPr txBox="1"/>
          <p:nvPr/>
        </p:nvSpPr>
        <p:spPr>
          <a:xfrm>
            <a:off x="109984" y="3301550"/>
            <a:ext cx="55920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rebuchet MS"/>
              </a:rPr>
              <a:t>Against Millennials, The Combined Multiscreen TV Audience During The Summer Is, On Average, </a:t>
            </a:r>
            <a:r>
              <a:rPr lang="en-US" sz="4400" b="1" dirty="0">
                <a:solidFill>
                  <a:prstClr val="black"/>
                </a:solidFill>
                <a:latin typeface="Trebuchet MS"/>
              </a:rPr>
              <a:t>6x</a:t>
            </a:r>
            <a:r>
              <a:rPr lang="en-US" sz="4400" dirty="0">
                <a:solidFill>
                  <a:prstClr val="black"/>
                </a:solidFill>
                <a:latin typeface="Trebuchet MS"/>
              </a:rPr>
              <a:t> Larger Than Facebook And </a:t>
            </a:r>
            <a:r>
              <a:rPr lang="en-US" sz="4400" b="1" dirty="0">
                <a:solidFill>
                  <a:prstClr val="black"/>
                </a:solidFill>
                <a:latin typeface="Trebuchet MS"/>
              </a:rPr>
              <a:t>60%</a:t>
            </a:r>
            <a:r>
              <a:rPr lang="en-US" sz="4400" dirty="0">
                <a:solidFill>
                  <a:prstClr val="black"/>
                </a:solidFill>
                <a:latin typeface="Trebuchet MS"/>
              </a:rPr>
              <a:t> Larger Than YouTube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394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134600"/>
            <a:ext cx="13643082" cy="3581400"/>
          </a:xfrm>
          <a:prstGeom prst="rect">
            <a:avLst/>
          </a:prstGeom>
          <a:solidFill>
            <a:srgbClr val="FAB982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B236B-EBED-43A8-9DE5-D9CB055F4541}"/>
              </a:ext>
            </a:extLst>
          </p:cNvPr>
          <p:cNvSpPr txBox="1"/>
          <p:nvPr/>
        </p:nvSpPr>
        <p:spPr>
          <a:xfrm>
            <a:off x="162565" y="10586472"/>
            <a:ext cx="13643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/>
              <a:t>Sizzling Summer Social Scene:</a:t>
            </a:r>
          </a:p>
          <a:p>
            <a:pPr lvl="0">
              <a:defRPr/>
            </a:pPr>
            <a:r>
              <a:rPr lang="en-US" sz="5400" dirty="0">
                <a:solidFill>
                  <a:prstClr val="black"/>
                </a:solidFill>
              </a:rPr>
              <a:t>Studying Social Conversations Across Holidays</a:t>
            </a:r>
          </a:p>
        </p:txBody>
      </p:sp>
    </p:spTree>
    <p:extLst>
      <p:ext uri="{BB962C8B-B14F-4D97-AF65-F5344CB8AC3E}">
        <p14:creationId xmlns:p14="http://schemas.microsoft.com/office/powerpoint/2010/main" val="65767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4EB458-4804-48A8-9F86-A01CB797BC3E}"/>
              </a:ext>
            </a:extLst>
          </p:cNvPr>
          <p:cNvSpPr txBox="1"/>
          <p:nvPr/>
        </p:nvSpPr>
        <p:spPr>
          <a:xfrm>
            <a:off x="6497014" y="904631"/>
            <a:ext cx="17675707" cy="1148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Summer Plans: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Understanding Leisure Time &amp; Media Behaviors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	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95%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P18+ watch ad-supported TV during the summer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66%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P18+ believe TV is a good escape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76%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P18+ go to the cinema throughout the year, with a skew towards major summertime theatrical releases 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Even with the growth in streaming, TV represents almost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80%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total P18+ video consumption during the summer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People spend more time with TV than Radio during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every hour of the day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Summer TV Trends: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Showcasing Season-Long Stability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AB98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Average monthly summer reach for P13-17 (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86%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 &amp; P18-24 (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79%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 is steady vs. other time periods throughout the year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 average, monthly time spent with ad-supported TV at the HH level is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only 4% lower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during summer months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People typically watch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more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TV on holidays: for instance, Teens watch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33 more minutes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TV on Memorial Day than average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90%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of P18-24 ad-supported TV viewing, and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88%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P25-34, is done “live” which is on par with the rest of the year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summertime ‘Out-Of-Home’ co-viewing sports fan is attentive and skews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millennial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and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male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Staying Connected: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Quenching The Thirst For Content Across Screens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AB98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Ad-Supported TV grew their summertime unique mobile reach by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+5%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against P18+ and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+11%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against P50+ YoY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Total time spent on mobile with Ad-Supported TV brands increased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+17%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P18+,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+11%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P18-49 and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+26%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P50+ YoY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 any given minute, the ad-supported multiscreen TV P18-34 audience is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6x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larger than Facebook and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60%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larger than YouTube</a:t>
            </a:r>
          </a:p>
          <a:p>
            <a:pPr marL="0" marR="0" lvl="0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Sizzling Summer Social Scene: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Studying Social Conversations Across Holidays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Ad-supported TV accounted for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68%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the top 10 trending Twitter topics during key summer holiday time periods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45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ad-supported TV programs trended across the three holiday periods: Memorial Day Weekend, July 4</a:t>
            </a:r>
            <a:r>
              <a:rPr kumimoji="0" lang="en-US" sz="2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Labor Day Weekend</a:t>
            </a:r>
          </a:p>
          <a:p>
            <a:pPr marL="0" marR="0" lvl="0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Summer In The Cinema: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98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Going Wide With An Emphasis On Millennials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AB982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Summer cinema admissions were up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+17%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overall: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+39%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teens,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+9%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P18-49 and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+83%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P55+</a:t>
            </a: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571443" marR="0" lvl="0" indent="-571443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Cinema is a much more millennial-targeted platform than online: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46%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summer movie-goers vs.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33%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of internet users are Millennial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A7075-9BCE-46FE-A285-AE83745C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5217E9-3649-4D3F-95A3-2D44EA38EAD6}"/>
              </a:ext>
            </a:extLst>
          </p:cNvPr>
          <p:cNvSpPr txBox="1">
            <a:spLocks/>
          </p:cNvSpPr>
          <p:nvPr/>
        </p:nvSpPr>
        <p:spPr>
          <a:xfrm>
            <a:off x="18693659" y="13096717"/>
            <a:ext cx="5690341" cy="730250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100" b="0" i="0" u="none" strike="noStrike" cap="none" spc="0" normalizeH="0" baseline="0">
                <a:ln>
                  <a:noFill/>
                </a:ln>
                <a:solidFill>
                  <a:srgbClr val="E2E3E4"/>
                </a:solidFill>
                <a:effectLst/>
                <a:uLnTx/>
                <a:uFillTx/>
                <a:latin typeface="Trebuchet M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rgbClr val="E2E3E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3E4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5D421-8B50-4C1D-BD88-A597E61D947B}"/>
              </a:ext>
            </a:extLst>
          </p:cNvPr>
          <p:cNvSpPr/>
          <p:nvPr/>
        </p:nvSpPr>
        <p:spPr>
          <a:xfrm>
            <a:off x="-5966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49857-F7C5-4D8E-BE4C-62F336F6B27B}"/>
              </a:ext>
            </a:extLst>
          </p:cNvPr>
          <p:cNvSpPr txBox="1"/>
          <p:nvPr/>
        </p:nvSpPr>
        <p:spPr>
          <a:xfrm>
            <a:off x="132203" y="2471338"/>
            <a:ext cx="549672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SparkNotes 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For Your Summer Reading:</a:t>
            </a: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Summary Of Summer Stats For Premium Multiscreen Video </a:t>
            </a:r>
          </a:p>
        </p:txBody>
      </p:sp>
    </p:spTree>
    <p:extLst>
      <p:ext uri="{BB962C8B-B14F-4D97-AF65-F5344CB8AC3E}">
        <p14:creationId xmlns:p14="http://schemas.microsoft.com/office/powerpoint/2010/main" val="1482600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A38C740-E4C2-4F37-834A-D2D75ABFDFCF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321433" y="6463580"/>
            <a:ext cx="4335749" cy="1630439"/>
          </a:xfrm>
          <a:prstGeom prst="roundRect">
            <a:avLst/>
          </a:prstGeom>
          <a:solidFill>
            <a:srgbClr val="FAB98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prstClr val="black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9D75A0-6E65-4CA1-B527-25B41C283161}"/>
              </a:ext>
            </a:extLst>
          </p:cNvPr>
          <p:cNvSpPr/>
          <p:nvPr/>
        </p:nvSpPr>
        <p:spPr>
          <a:xfrm>
            <a:off x="7372133" y="6722411"/>
            <a:ext cx="4177474" cy="1112776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u="sng" dirty="0">
                <a:solidFill>
                  <a:prstClr val="black"/>
                </a:solidFill>
              </a:rPr>
              <a:t>Memorial Day Weekend</a:t>
            </a:r>
          </a:p>
          <a:p>
            <a:pPr algn="ctr" defTabSz="914400"/>
            <a:r>
              <a:rPr lang="en-US" sz="2100" b="1" dirty="0">
                <a:solidFill>
                  <a:prstClr val="black"/>
                </a:solidFill>
              </a:rPr>
              <a:t>Friday (5/25) – Monday (5/28)</a:t>
            </a:r>
          </a:p>
          <a:p>
            <a:pPr algn="ctr" defTabSz="914400"/>
            <a:r>
              <a:rPr lang="en-US" sz="2100" b="1" dirty="0">
                <a:solidFill>
                  <a:prstClr val="black"/>
                </a:solidFill>
              </a:rPr>
              <a:t>(8:00p-11:00p)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2B621-2D63-42AD-BE90-3D73E634ABF7}"/>
              </a:ext>
            </a:extLst>
          </p:cNvPr>
          <p:cNvSpPr txBox="1"/>
          <p:nvPr/>
        </p:nvSpPr>
        <p:spPr>
          <a:xfrm>
            <a:off x="6504748" y="1363331"/>
            <a:ext cx="1713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US" sz="4000" b="1" u="sng" kern="0" dirty="0">
                <a:solidFill>
                  <a:prstClr val="black"/>
                </a:solidFill>
              </a:rPr>
              <a:t>68%</a:t>
            </a:r>
            <a:r>
              <a:rPr lang="en-US" sz="3200" kern="0" dirty="0">
                <a:solidFill>
                  <a:prstClr val="black"/>
                </a:solidFill>
              </a:rPr>
              <a:t> of the aggregated top 10 trending topics across the monitored Summer holidays were Ad-Supported TV-related topics</a:t>
            </a:r>
            <a:endParaRPr lang="en-US" sz="2800" kern="0" dirty="0">
              <a:solidFill>
                <a:prstClr val="black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806838" y="8936648"/>
            <a:ext cx="3364938" cy="2863670"/>
          </a:xfrm>
          <a:prstGeom prst="roundRect">
            <a:avLst/>
          </a:prstGeom>
          <a:solidFill>
            <a:srgbClr val="FAB98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u="sng" dirty="0">
                <a:solidFill>
                  <a:prstClr val="black"/>
                </a:solidFill>
              </a:rPr>
              <a:t>67%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Overall Total % of TV-Topics in Top 10 During Primetime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2844951" y="6463580"/>
            <a:ext cx="4335749" cy="1630439"/>
          </a:xfrm>
          <a:prstGeom prst="roundRect">
            <a:avLst/>
          </a:prstGeom>
          <a:solidFill>
            <a:srgbClr val="FAB98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prstClr val="black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9D75A0-6E65-4CA1-B527-25B41C283161}"/>
              </a:ext>
            </a:extLst>
          </p:cNvPr>
          <p:cNvSpPr/>
          <p:nvPr/>
        </p:nvSpPr>
        <p:spPr>
          <a:xfrm>
            <a:off x="12888922" y="6722411"/>
            <a:ext cx="4256611" cy="1112776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u="sng" dirty="0">
                <a:solidFill>
                  <a:prstClr val="black"/>
                </a:solidFill>
              </a:rPr>
              <a:t>July 4th Holiday</a:t>
            </a:r>
          </a:p>
          <a:p>
            <a:pPr algn="ctr" defTabSz="914400"/>
            <a:r>
              <a:rPr lang="en-US" sz="2100" b="1" dirty="0">
                <a:solidFill>
                  <a:prstClr val="black"/>
                </a:solidFill>
              </a:rPr>
              <a:t>Tuesday (7/3) – Wednesday (7/4)</a:t>
            </a:r>
          </a:p>
          <a:p>
            <a:pPr algn="ctr" defTabSz="914400"/>
            <a:r>
              <a:rPr lang="en-US" sz="2100" b="1" dirty="0">
                <a:solidFill>
                  <a:prstClr val="black"/>
                </a:solidFill>
              </a:rPr>
              <a:t>(8:00p-11:00p)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3335861" y="8936648"/>
            <a:ext cx="3353928" cy="2863670"/>
          </a:xfrm>
          <a:prstGeom prst="roundRect">
            <a:avLst/>
          </a:prstGeom>
          <a:solidFill>
            <a:srgbClr val="FAB98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u="sng" dirty="0">
                <a:solidFill>
                  <a:prstClr val="black"/>
                </a:solidFill>
              </a:rPr>
              <a:t>46%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Overall Total % of TV-Topics in Top 10 During Primetime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8328713" y="6463580"/>
            <a:ext cx="4335749" cy="1630439"/>
          </a:xfrm>
          <a:prstGeom prst="roundRect">
            <a:avLst/>
          </a:prstGeom>
          <a:solidFill>
            <a:srgbClr val="FAB98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prstClr val="black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F9D75A0-6E65-4CA1-B527-25B41C283161}"/>
              </a:ext>
            </a:extLst>
          </p:cNvPr>
          <p:cNvSpPr/>
          <p:nvPr/>
        </p:nvSpPr>
        <p:spPr>
          <a:xfrm>
            <a:off x="18407850" y="6722411"/>
            <a:ext cx="4177474" cy="1112776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u="sng" dirty="0">
                <a:solidFill>
                  <a:prstClr val="black"/>
                </a:solidFill>
              </a:rPr>
              <a:t>Labor Day Weekend</a:t>
            </a:r>
          </a:p>
          <a:p>
            <a:pPr algn="ctr" defTabSz="914400"/>
            <a:r>
              <a:rPr lang="en-US" sz="2100" b="1" dirty="0">
                <a:solidFill>
                  <a:prstClr val="black"/>
                </a:solidFill>
              </a:rPr>
              <a:t>Friday (8/31) – Monday (9/3)</a:t>
            </a:r>
          </a:p>
          <a:p>
            <a:pPr algn="ctr" defTabSz="914400"/>
            <a:r>
              <a:rPr lang="en-US" sz="2100" b="1" dirty="0">
                <a:solidFill>
                  <a:prstClr val="black"/>
                </a:solidFill>
              </a:rPr>
              <a:t>(8:00p-11:00p)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8819624" y="8936648"/>
            <a:ext cx="3353927" cy="2863670"/>
          </a:xfrm>
          <a:prstGeom prst="roundRect">
            <a:avLst/>
          </a:prstGeom>
          <a:solidFill>
            <a:srgbClr val="FAB98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u="sng" dirty="0">
                <a:solidFill>
                  <a:prstClr val="black"/>
                </a:solidFill>
              </a:rPr>
              <a:t>80%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Overall Total % of TV-Topics in Top 10 During Primetime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0777B-5EA8-4DD6-B809-0D649ABF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78A50A0-0D9C-46C2-AF85-DE45E1E94A0F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30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3576" y="13197263"/>
            <a:ext cx="10186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VAB custom analysis of Top 10 trending Twitter Topics (United States) each night (8:00p, 9:00p, 10:00p, 11:00p) aggregated during summer holiday time periods (5/25/18-5/28/18, 7/3/18-7/4/18, 8/31/18-9/3/18).  Geography reflects U.S. – based Twitter trending data.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74EB3D-D713-4534-9928-DC4A60F8E575}"/>
              </a:ext>
            </a:extLst>
          </p:cNvPr>
          <p:cNvSpPr txBox="1"/>
          <p:nvPr/>
        </p:nvSpPr>
        <p:spPr>
          <a:xfrm>
            <a:off x="89647" y="3764846"/>
            <a:ext cx="5577569" cy="6186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</a:rPr>
              <a:t>Ad-Supported TV Collectively Accounted For </a:t>
            </a:r>
            <a:r>
              <a:rPr lang="en-US" sz="4400" b="1" dirty="0">
                <a:solidFill>
                  <a:prstClr val="black"/>
                </a:solidFill>
              </a:rPr>
              <a:t>Over Two-Thirds</a:t>
            </a:r>
            <a:r>
              <a:rPr lang="en-US" sz="4400" dirty="0">
                <a:solidFill>
                  <a:prstClr val="black"/>
                </a:solidFill>
              </a:rPr>
              <a:t> Of The Top 10 Trending Twitter Topics In Primetime Across Summer Holiday Time Periods In 2018</a:t>
            </a:r>
          </a:p>
        </p:txBody>
      </p:sp>
      <p:pic>
        <p:nvPicPr>
          <p:cNvPr id="2050" name="Picture 2" descr="Image result for memorial day para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10665"/>
          <a:stretch/>
        </p:blipFill>
        <p:spPr bwMode="auto">
          <a:xfrm>
            <a:off x="7321432" y="3162956"/>
            <a:ext cx="4335750" cy="2652092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emist explains the science behind firewo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951" y="3162956"/>
            <a:ext cx="4335749" cy="2652092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mpf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713" y="3162956"/>
            <a:ext cx="4335749" cy="2652092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77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C881E0-CA05-4816-A62E-006242C2D430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598FB90-1A63-4BBE-9BA0-9AB600DCD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480446"/>
              </p:ext>
            </p:extLst>
          </p:nvPr>
        </p:nvGraphicFramePr>
        <p:xfrm>
          <a:off x="6961391" y="2953705"/>
          <a:ext cx="16070059" cy="770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" name="Rounded Rectangle 10"/>
          <p:cNvSpPr/>
          <p:nvPr/>
        </p:nvSpPr>
        <p:spPr>
          <a:xfrm>
            <a:off x="6588988" y="2382955"/>
            <a:ext cx="17222680" cy="749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3200" b="1" u="sng" kern="0" dirty="0">
                <a:solidFill>
                  <a:prstClr val="black"/>
                </a:solidFill>
              </a:rPr>
              <a:t># of TV Trending Programs In The Twitter Top 10 During Each Holiday Time Period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09132-C0CE-492E-99A5-08B481CDDA0D}"/>
              </a:ext>
            </a:extLst>
          </p:cNvPr>
          <p:cNvSpPr txBox="1"/>
          <p:nvPr/>
        </p:nvSpPr>
        <p:spPr>
          <a:xfrm>
            <a:off x="8581148" y="4397563"/>
            <a:ext cx="2293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u="sng" dirty="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3C0BA1-F51D-4D90-8F13-4CD4F81C73D0}"/>
              </a:ext>
            </a:extLst>
          </p:cNvPr>
          <p:cNvSpPr txBox="1"/>
          <p:nvPr/>
        </p:nvSpPr>
        <p:spPr>
          <a:xfrm>
            <a:off x="13811367" y="5675446"/>
            <a:ext cx="2293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u="sng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2728A1-EBC9-451A-A09A-5B9286FFA94D}"/>
              </a:ext>
            </a:extLst>
          </p:cNvPr>
          <p:cNvSpPr txBox="1"/>
          <p:nvPr/>
        </p:nvSpPr>
        <p:spPr>
          <a:xfrm>
            <a:off x="19106970" y="4045910"/>
            <a:ext cx="2293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u="sng" dirty="0">
                <a:solidFill>
                  <a:prstClr val="black"/>
                </a:solidFill>
              </a:rPr>
              <a:t>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01A7F-B293-449A-A1E6-29C570FE2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EDE23CE-B65C-4321-ADAF-E966F3965A14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31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75A0-6E65-4CA1-B527-25B41C283161}"/>
              </a:ext>
            </a:extLst>
          </p:cNvPr>
          <p:cNvSpPr/>
          <p:nvPr/>
        </p:nvSpPr>
        <p:spPr>
          <a:xfrm>
            <a:off x="7666989" y="10506664"/>
            <a:ext cx="4019198" cy="61571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Friday (5/25) – Monday (5/28)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9D75A0-6E65-4CA1-B527-25B41C283161}"/>
              </a:ext>
            </a:extLst>
          </p:cNvPr>
          <p:cNvSpPr/>
          <p:nvPr/>
        </p:nvSpPr>
        <p:spPr>
          <a:xfrm>
            <a:off x="12986821" y="10506664"/>
            <a:ext cx="4019198" cy="61571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Tuesday (7/3) – Wednesday (7/4)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9D75A0-6E65-4CA1-B527-25B41C283161}"/>
              </a:ext>
            </a:extLst>
          </p:cNvPr>
          <p:cNvSpPr/>
          <p:nvPr/>
        </p:nvSpPr>
        <p:spPr>
          <a:xfrm>
            <a:off x="18235896" y="10506664"/>
            <a:ext cx="4019198" cy="61571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Friday (8/31) – Monday (9/1)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AAEB9-A794-4A7A-9CBE-25605E188CD5}"/>
              </a:ext>
            </a:extLst>
          </p:cNvPr>
          <p:cNvSpPr txBox="1"/>
          <p:nvPr/>
        </p:nvSpPr>
        <p:spPr>
          <a:xfrm>
            <a:off x="169274" y="3395514"/>
            <a:ext cx="556224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prstClr val="black"/>
                </a:solidFill>
              </a:rPr>
              <a:t>Genre Parity: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</a:rPr>
              <a:t>Sports Made Up </a:t>
            </a:r>
            <a:r>
              <a:rPr lang="en-US" sz="4400" b="1" dirty="0">
                <a:solidFill>
                  <a:prstClr val="black"/>
                </a:solidFill>
              </a:rPr>
              <a:t>53%</a:t>
            </a:r>
            <a:r>
              <a:rPr lang="en-US" sz="4400" dirty="0">
                <a:solidFill>
                  <a:prstClr val="black"/>
                </a:solidFill>
              </a:rPr>
              <a:t> And Entertainment Made Up </a:t>
            </a:r>
            <a:r>
              <a:rPr lang="en-US" sz="4400" b="1" dirty="0">
                <a:solidFill>
                  <a:prstClr val="black"/>
                </a:solidFill>
              </a:rPr>
              <a:t>40%</a:t>
            </a:r>
            <a:r>
              <a:rPr lang="en-US" sz="4400" dirty="0">
                <a:solidFill>
                  <a:prstClr val="black"/>
                </a:solidFill>
              </a:rPr>
              <a:t> Of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</a:rPr>
              <a:t>Ad-Supported TV Programs That Trended In The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</a:rPr>
              <a:t>Top 10 Across The Three Summer Holiday Periods In 2018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76AEB7-76C1-4162-84D5-9B22C1F97977}"/>
              </a:ext>
            </a:extLst>
          </p:cNvPr>
          <p:cNvSpPr/>
          <p:nvPr/>
        </p:nvSpPr>
        <p:spPr>
          <a:xfrm>
            <a:off x="6203576" y="13197263"/>
            <a:ext cx="1111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VAB custom analysis of Top 10 trending Twitter Topics (United States) each night (8:00p, 9:00p, 10:00p, 11:00p) aggregated during summer holiday time periods (5/25/18-5/28/18, 7/3/18-7/4/18, 8/31/18-9/3/18).  Geography reflects U.S. – based Twitter trending data.</a:t>
            </a:r>
          </a:p>
        </p:txBody>
      </p:sp>
    </p:spTree>
    <p:extLst>
      <p:ext uri="{BB962C8B-B14F-4D97-AF65-F5344CB8AC3E}">
        <p14:creationId xmlns:p14="http://schemas.microsoft.com/office/powerpoint/2010/main" val="4020313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C881E0-CA05-4816-A62E-006242C2D430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01A7F-B293-449A-A1E6-29C570FE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EDE23CE-B65C-4321-ADAF-E966F3965A14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AAEB9-A794-4A7A-9CBE-25605E188CD5}"/>
              </a:ext>
            </a:extLst>
          </p:cNvPr>
          <p:cNvSpPr txBox="1"/>
          <p:nvPr/>
        </p:nvSpPr>
        <p:spPr>
          <a:xfrm>
            <a:off x="89267" y="4780508"/>
            <a:ext cx="57242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Cable Represents The Majority Of The Ad-Supported TV Top 10 Trending Topics During The Summer Holidays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3C6519-ED33-422B-9381-CA5DB09C136E}"/>
              </a:ext>
            </a:extLst>
          </p:cNvPr>
          <p:cNvSpPr/>
          <p:nvPr/>
        </p:nvSpPr>
        <p:spPr>
          <a:xfrm>
            <a:off x="6203576" y="13197263"/>
            <a:ext cx="1111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Source: VAB custom analysis of Top 10 trending Twitter Topics (United States) each night (8:00p, 9:00p, 10:00p, 11:00p) aggregated during summer holiday time periods (5/25/18-5/28/18, 7/3/18-7/4/18, 8/31/18-9/3/18).  Geography reflects U.S. – based Twitter trending data.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920301809"/>
              </p:ext>
            </p:extLst>
          </p:nvPr>
        </p:nvGraphicFramePr>
        <p:xfrm>
          <a:off x="6651812" y="3005751"/>
          <a:ext cx="14666259" cy="920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8882C4-3570-4B96-9569-F34109177AED}"/>
              </a:ext>
            </a:extLst>
          </p:cNvPr>
          <p:cNvSpPr/>
          <p:nvPr/>
        </p:nvSpPr>
        <p:spPr>
          <a:xfrm>
            <a:off x="6454586" y="2757901"/>
            <a:ext cx="17222680" cy="749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3200" b="1" u="sng" kern="0" dirty="0">
                <a:solidFill>
                  <a:prstClr val="black"/>
                </a:solidFill>
              </a:rPr>
              <a:t>% Breakout of Ad-Supported TV Topics By Medium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3ECBC-26E0-4223-BE68-9544E914D844}"/>
              </a:ext>
            </a:extLst>
          </p:cNvPr>
          <p:cNvSpPr/>
          <p:nvPr/>
        </p:nvSpPr>
        <p:spPr>
          <a:xfrm>
            <a:off x="6203576" y="12562102"/>
            <a:ext cx="11116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*Ad-Supported Cable TV &amp; Broadcast TV includes programs and topics that aired, or were discussed, on multiple networks</a:t>
            </a:r>
          </a:p>
        </p:txBody>
      </p:sp>
    </p:spTree>
    <p:extLst>
      <p:ext uri="{BB962C8B-B14F-4D97-AF65-F5344CB8AC3E}">
        <p14:creationId xmlns:p14="http://schemas.microsoft.com/office/powerpoint/2010/main" val="2851697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A84277-7244-4A40-A398-1CC13BF30D15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64662-6846-4506-9777-E0AF3D495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07C61A1-FC18-43B8-9CBD-AF709AE15BFF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33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20A2F7-B112-41E3-99AC-EF23688C89ED}"/>
              </a:ext>
            </a:extLst>
          </p:cNvPr>
          <p:cNvSpPr/>
          <p:nvPr/>
        </p:nvSpPr>
        <p:spPr>
          <a:xfrm>
            <a:off x="6203576" y="13197263"/>
            <a:ext cx="1111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VAB custom analysis of Top 10 trending Twitter Topics (United States) each night (8:00p, 9:00p, 10:00p, 11:00p) aggregated during summer holiday time periods (5/25/18-5/28/18, 7/3/18-7/4/18, 8/31/18-9/3/18).  Geography reflects U.S. – based Twitter trending data.</a:t>
            </a:r>
          </a:p>
        </p:txBody>
      </p:sp>
      <p:pic>
        <p:nvPicPr>
          <p:cNvPr id="1088" name="Picture 64" descr="Image result for ncaa football on cbs sports">
            <a:extLst>
              <a:ext uri="{FF2B5EF4-FFF2-40B4-BE49-F238E27FC236}">
                <a16:creationId xmlns:a16="http://schemas.microsoft.com/office/drawing/2014/main" id="{268214A0-E856-4FCE-A80A-A10ABE5F9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9715" r="7827" b="21825"/>
          <a:stretch/>
        </p:blipFill>
        <p:spPr bwMode="auto">
          <a:xfrm>
            <a:off x="37581921" y="1221440"/>
            <a:ext cx="14982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6311BD-70F9-46E6-A667-1F8A2E3FB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634" y="2301923"/>
            <a:ext cx="17083250" cy="9112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EF6634-F144-4E95-A8F2-CC31E5F8DE07}"/>
              </a:ext>
            </a:extLst>
          </p:cNvPr>
          <p:cNvSpPr txBox="1"/>
          <p:nvPr/>
        </p:nvSpPr>
        <p:spPr>
          <a:xfrm>
            <a:off x="89267" y="4780508"/>
            <a:ext cx="56422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45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Ad-Supported TV Programs Trended In The Top 10 Across The Three Summer Holiday Periods </a:t>
            </a:r>
          </a:p>
        </p:txBody>
      </p:sp>
    </p:spTree>
    <p:extLst>
      <p:ext uri="{BB962C8B-B14F-4D97-AF65-F5344CB8AC3E}">
        <p14:creationId xmlns:p14="http://schemas.microsoft.com/office/powerpoint/2010/main" val="345514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A84277-7244-4A40-A398-1CC13BF30D15}"/>
              </a:ext>
            </a:extLst>
          </p:cNvPr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899679916"/>
              </p:ext>
            </p:extLst>
          </p:nvPr>
        </p:nvGraphicFramePr>
        <p:xfrm>
          <a:off x="6079136" y="3303069"/>
          <a:ext cx="17936948" cy="7718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10"/>
          <p:cNvSpPr/>
          <p:nvPr/>
        </p:nvSpPr>
        <p:spPr>
          <a:xfrm>
            <a:off x="5999488" y="2111407"/>
            <a:ext cx="17665544" cy="10656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3200" b="1" u="sng" kern="0" dirty="0">
                <a:solidFill>
                  <a:prstClr val="black"/>
                </a:solidFill>
              </a:rPr>
              <a:t>Summer Holidays Monitored Time Period</a:t>
            </a:r>
          </a:p>
          <a:p>
            <a:pPr algn="ctr" defTabSz="1828800">
              <a:defRPr/>
            </a:pPr>
            <a:r>
              <a:rPr lang="en-US" sz="2800" b="1" kern="0" dirty="0">
                <a:solidFill>
                  <a:prstClr val="black"/>
                </a:solidFill>
              </a:rPr>
              <a:t># of Unique Top 10 Programs / Content By Platform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83DCEE-28D8-44C3-A892-935BCC4A068C}"/>
              </a:ext>
            </a:extLst>
          </p:cNvPr>
          <p:cNvSpPr txBox="1"/>
          <p:nvPr/>
        </p:nvSpPr>
        <p:spPr>
          <a:xfrm>
            <a:off x="9222358" y="10808876"/>
            <a:ext cx="2990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(Solo: A Star Wars Story, Scarlett Johansson casted in Rub &amp; Tug)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3EF5D7-B37E-43EE-99A2-C5A90D79930C}"/>
              </a:ext>
            </a:extLst>
          </p:cNvPr>
          <p:cNvSpPr txBox="1"/>
          <p:nvPr/>
        </p:nvSpPr>
        <p:spPr>
          <a:xfrm>
            <a:off x="12101634" y="10782410"/>
            <a:ext cx="2944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(Alex Jones rant on #SecondCivilWar, Nicki Minaj wardrobe malfunction at MIA Festival)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FE26A1-1ABD-43AA-9EB7-0FB357CD0C4D}"/>
              </a:ext>
            </a:extLst>
          </p:cNvPr>
          <p:cNvSpPr txBox="1"/>
          <p:nvPr/>
        </p:nvSpPr>
        <p:spPr>
          <a:xfrm>
            <a:off x="15051763" y="10773016"/>
            <a:ext cx="298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(Tyga interviewed on #QueenRadio, Drake dis-track ‘Duppy Freestyle’ on Pusha-T)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BCAD38-6100-4EEB-91C1-26BFC8AE4154}"/>
              </a:ext>
            </a:extLst>
          </p:cNvPr>
          <p:cNvSpPr txBox="1"/>
          <p:nvPr/>
        </p:nvSpPr>
        <p:spPr>
          <a:xfrm>
            <a:off x="18175720" y="10773016"/>
            <a:ext cx="231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(Coverage of Capitol July 4</a:t>
            </a:r>
            <a:r>
              <a:rPr lang="en-US" sz="1600" baseline="30000" dirty="0">
                <a:solidFill>
                  <a:prstClr val="black"/>
                </a:solidFill>
              </a:rPr>
              <a:t>th</a:t>
            </a:r>
            <a:r>
              <a:rPr lang="en-US" sz="1600" dirty="0">
                <a:solidFill>
                  <a:prstClr val="black"/>
                </a:solidFill>
              </a:rPr>
              <a:t> celebrations)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CAD38-6100-4EEB-91C1-26BFC8AE4154}"/>
              </a:ext>
            </a:extLst>
          </p:cNvPr>
          <p:cNvSpPr txBox="1"/>
          <p:nvPr/>
        </p:nvSpPr>
        <p:spPr>
          <a:xfrm>
            <a:off x="20973575" y="10773016"/>
            <a:ext cx="2521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(#ALLIN Wrestling Event)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64662-6846-4506-9777-E0AF3D495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07C61A1-FC18-43B8-9CBD-AF709AE15BFF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34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20A2F7-B112-41E3-99AC-EF23688C89ED}"/>
              </a:ext>
            </a:extLst>
          </p:cNvPr>
          <p:cNvSpPr/>
          <p:nvPr/>
        </p:nvSpPr>
        <p:spPr>
          <a:xfrm>
            <a:off x="6079136" y="13032751"/>
            <a:ext cx="11116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VAB custom analysis of Top 10 trending Twitter Topics (United States) each night (8:00p, 9:00p, 10:00p, 11:00p) aggregated during summer holiday time periods (5/25/18-5/28/18, 7/3/18-7/4/18, 8/31/18-9/3/18).  Geography reflects U.S. – based Twitter trending data. Ad-Supported TV total doesn’t add to 47 programs as laid out is slide 31 since two programs trended during multiple holidays.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0F887D-9BF9-4A5B-BCFC-3D7EAE5146F2}"/>
              </a:ext>
            </a:extLst>
          </p:cNvPr>
          <p:cNvSpPr txBox="1"/>
          <p:nvPr/>
        </p:nvSpPr>
        <p:spPr>
          <a:xfrm>
            <a:off x="181035" y="4103400"/>
            <a:ext cx="57242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</a:rPr>
              <a:t>Even During Summer Holidays When Friends &amp; Family Are Gathered Together, Nothing Gets People Talking Online Like Ad-Supported TV Programs</a:t>
            </a:r>
          </a:p>
        </p:txBody>
      </p:sp>
    </p:spTree>
    <p:extLst>
      <p:ext uri="{BB962C8B-B14F-4D97-AF65-F5344CB8AC3E}">
        <p14:creationId xmlns:p14="http://schemas.microsoft.com/office/powerpoint/2010/main" val="210524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134600"/>
            <a:ext cx="11973565" cy="3581400"/>
          </a:xfrm>
          <a:prstGeom prst="rect">
            <a:avLst/>
          </a:prstGeom>
          <a:solidFill>
            <a:srgbClr val="FAB982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BD269-38AE-4262-A985-5143FF09F4ED}"/>
              </a:ext>
            </a:extLst>
          </p:cNvPr>
          <p:cNvSpPr txBox="1"/>
          <p:nvPr/>
        </p:nvSpPr>
        <p:spPr>
          <a:xfrm>
            <a:off x="162565" y="10586472"/>
            <a:ext cx="11229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/>
              <a:t>Summer In The Cinema:</a:t>
            </a:r>
          </a:p>
          <a:p>
            <a:pPr lvl="0">
              <a:defRPr/>
            </a:pPr>
            <a:r>
              <a:rPr lang="en-US" sz="5400" dirty="0">
                <a:solidFill>
                  <a:prstClr val="black"/>
                </a:solidFill>
              </a:rPr>
              <a:t>Going Wide With An Emphasis On Millennials</a:t>
            </a:r>
          </a:p>
        </p:txBody>
      </p:sp>
    </p:spTree>
    <p:extLst>
      <p:ext uri="{BB962C8B-B14F-4D97-AF65-F5344CB8AC3E}">
        <p14:creationId xmlns:p14="http://schemas.microsoft.com/office/powerpoint/2010/main" val="950530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95830172"/>
              </p:ext>
            </p:extLst>
          </p:nvPr>
        </p:nvGraphicFramePr>
        <p:xfrm>
          <a:off x="6203867" y="2567387"/>
          <a:ext cx="17433013" cy="898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92917" y="13250559"/>
            <a:ext cx="10245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Nielsen National Cinema Audience Report, May-August 2017 &amp; May-August 2018, Admissions </a:t>
            </a:r>
            <a:r>
              <a:rPr lang="en-US" sz="1200" dirty="0" err="1"/>
              <a:t>cumed</a:t>
            </a:r>
            <a:r>
              <a:rPr lang="en-US" sz="1200" dirty="0"/>
              <a:t> across months in period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5002" y="2070908"/>
            <a:ext cx="17446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Cinema Admissions By Demo</a:t>
            </a:r>
          </a:p>
          <a:p>
            <a:pPr algn="ctr"/>
            <a:r>
              <a:rPr lang="en-US" sz="2800" dirty="0"/>
              <a:t>May-August 2017 vs. 2018</a:t>
            </a:r>
          </a:p>
          <a:p>
            <a:pPr algn="ctr"/>
            <a:r>
              <a:rPr lang="en-US" sz="2400" dirty="0"/>
              <a:t>(millions)</a:t>
            </a:r>
          </a:p>
        </p:txBody>
      </p:sp>
      <p:sp>
        <p:nvSpPr>
          <p:cNvPr id="9" name="Rectangle 8"/>
          <p:cNvSpPr/>
          <p:nvPr/>
        </p:nvSpPr>
        <p:spPr>
          <a:xfrm>
            <a:off x="-63116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1953D9-E94E-426D-ACF3-47290E00D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6870642-E60E-4650-9BC5-17343F017C5C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36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492709" y="9234125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+17%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387837" y="9236363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+39%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392968" y="6328778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+2%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0288154" y="5761864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+11%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3038307" y="9072760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+83%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309004" y="4861722"/>
            <a:ext cx="1054810" cy="729326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+9%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86D02-412C-49F1-98FE-85CAA185EDF6}"/>
              </a:ext>
            </a:extLst>
          </p:cNvPr>
          <p:cNvSpPr txBox="1"/>
          <p:nvPr/>
        </p:nvSpPr>
        <p:spPr>
          <a:xfrm>
            <a:off x="59392" y="4780508"/>
            <a:ext cx="53702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Total (P2+) Summer Cinema Admissions Were Up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+17%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YoY In 2018; With Increases Against All Major Demos</a:t>
            </a:r>
          </a:p>
        </p:txBody>
      </p:sp>
    </p:spTree>
    <p:extLst>
      <p:ext uri="{BB962C8B-B14F-4D97-AF65-F5344CB8AC3E}">
        <p14:creationId xmlns:p14="http://schemas.microsoft.com/office/powerpoint/2010/main" val="2887607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D8EF52-96CE-4E5A-BFC0-C1F25631BD4F}"/>
              </a:ext>
            </a:extLst>
          </p:cNvPr>
          <p:cNvSpPr/>
          <p:nvPr/>
        </p:nvSpPr>
        <p:spPr>
          <a:xfrm>
            <a:off x="7224" y="-1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1" y="13230149"/>
            <a:ext cx="1151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VAB Analysis of Nielsen National Cinema Audience Report, May-August 2018, Composition based on P18+ admissions; VAB analysis of comScore MediaMetrix Media Trend, Total Digital Population, May-August 2018, Total Internet, Composition based on P18+ reach composition average from May-August 2018.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604607697"/>
              </p:ext>
            </p:extLst>
          </p:nvPr>
        </p:nvGraphicFramePr>
        <p:xfrm>
          <a:off x="6951521" y="5430521"/>
          <a:ext cx="6739647" cy="636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4273866962"/>
              </p:ext>
            </p:extLst>
          </p:nvPr>
        </p:nvGraphicFramePr>
        <p:xfrm>
          <a:off x="16532395" y="5430521"/>
          <a:ext cx="6739647" cy="636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62071" y="2262346"/>
            <a:ext cx="1380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Demographic Composition By Platform</a:t>
            </a:r>
          </a:p>
          <a:p>
            <a:pPr algn="ctr"/>
            <a:r>
              <a:rPr lang="en-US" sz="2400" dirty="0"/>
              <a:t>P18+, May - August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19" y="3357131"/>
            <a:ext cx="1441454" cy="1441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9846" y="4798585"/>
            <a:ext cx="198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Cinema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490" y="3357131"/>
            <a:ext cx="1441454" cy="14414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446262" y="4798585"/>
            <a:ext cx="305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Online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BCB85A-9FF0-4EAF-997A-1B00E247D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FFE4E-5AE7-4D7C-8EC8-045C33D2F7BA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37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336F63-7D3C-4DCB-A9F2-90E20D1D79E8}"/>
              </a:ext>
            </a:extLst>
          </p:cNvPr>
          <p:cNvSpPr txBox="1"/>
          <p:nvPr/>
        </p:nvSpPr>
        <p:spPr>
          <a:xfrm>
            <a:off x="116531" y="4780508"/>
            <a:ext cx="56149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During The Summer, Cinema Is A Much More Millennial-Targeted Platform Than Online Among The Adult Population</a:t>
            </a:r>
          </a:p>
        </p:txBody>
      </p:sp>
    </p:spTree>
    <p:extLst>
      <p:ext uri="{BB962C8B-B14F-4D97-AF65-F5344CB8AC3E}">
        <p14:creationId xmlns:p14="http://schemas.microsoft.com/office/powerpoint/2010/main" val="1577050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7640887"/>
              </p:ext>
            </p:extLst>
          </p:nvPr>
        </p:nvGraphicFramePr>
        <p:xfrm>
          <a:off x="5884721" y="2694944"/>
          <a:ext cx="18091637" cy="898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98021" y="13229239"/>
            <a:ext cx="1024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Nielsen National Cinema Audience Report, April-August 2018, VAB Custom Question: QM35: Likelihood of … As Result of Seeing an Advertisement in Movie Theater/Theater Lobby (top box – Very Likely); P18+ Base: 7,7710 respondents, P18-34+ Base: 4,295 respondents.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3493" y="3032685"/>
            <a:ext cx="174460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% Who Are “Likely” or “Very Likely” To Take A Specific Action As A Result of Seeing A Cinema Advertisement</a:t>
            </a:r>
          </a:p>
          <a:p>
            <a:pPr algn="ctr"/>
            <a:r>
              <a:rPr lang="en-US" sz="2400" dirty="0"/>
              <a:t>April-August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-63116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0515600" y="6309361"/>
            <a:ext cx="1447800" cy="876300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tx1"/>
                </a:solidFill>
              </a:rPr>
              <a:t>110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Index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63494" y="12555089"/>
            <a:ext cx="112577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“Index” example: Millennials are 11% more likely than the average adult 18+ to say they’re likely or very likely to go shopping as a result of seeing a cinema ad.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6522079" y="5630007"/>
            <a:ext cx="1447800" cy="876300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tx1"/>
                </a:solidFill>
              </a:rPr>
              <a:t>111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Index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593895" y="4655385"/>
            <a:ext cx="1447800" cy="876300"/>
          </a:xfrm>
          <a:prstGeom prst="roundRect">
            <a:avLst/>
          </a:prstGeom>
          <a:solidFill>
            <a:srgbClr val="FAB9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tx1"/>
                </a:solidFill>
              </a:rPr>
              <a:t>109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Index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1953D9-E94E-426D-ACF3-47290E00D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6870642-E60E-4650-9BC5-17343F017C5C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38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5B8079-879C-4B29-AEFB-8E6BBD135C1A}"/>
              </a:ext>
            </a:extLst>
          </p:cNvPr>
          <p:cNvSpPr txBox="1"/>
          <p:nvPr/>
        </p:nvSpPr>
        <p:spPr>
          <a:xfrm>
            <a:off x="150525" y="4103400"/>
            <a:ext cx="51963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Movie-Going Millennials </a:t>
            </a:r>
            <a:r>
              <a:rPr lang="en-US" sz="4400" dirty="0">
                <a:solidFill>
                  <a:prstClr val="black"/>
                </a:solidFill>
                <a:latin typeface="Trebuchet MS"/>
              </a:rPr>
              <a:t>In The Summer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Are Even More Likely To Take An Action Based On Cinema Advertising Than The Average Adult</a:t>
            </a:r>
          </a:p>
        </p:txBody>
      </p:sp>
    </p:spTree>
    <p:extLst>
      <p:ext uri="{BB962C8B-B14F-4D97-AF65-F5344CB8AC3E}">
        <p14:creationId xmlns:p14="http://schemas.microsoft.com/office/powerpoint/2010/main" val="755789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11701" y="179513"/>
            <a:ext cx="19055887" cy="11869166"/>
            <a:chOff x="5880720" y="500172"/>
            <a:chExt cx="18443225" cy="10064832"/>
          </a:xfrm>
        </p:grpSpPr>
        <p:grpSp>
          <p:nvGrpSpPr>
            <p:cNvPr id="64" name="Group 63"/>
            <p:cNvGrpSpPr/>
            <p:nvPr/>
          </p:nvGrpSpPr>
          <p:grpSpPr>
            <a:xfrm>
              <a:off x="5880720" y="500172"/>
              <a:ext cx="18443225" cy="10064832"/>
              <a:chOff x="161636" y="1253375"/>
              <a:chExt cx="8805333" cy="4722157"/>
            </a:xfrm>
          </p:grpSpPr>
          <p:pic>
            <p:nvPicPr>
              <p:cNvPr id="65" name="Picture 4" descr="Image result for cinema scree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61636" y="1253375"/>
                <a:ext cx="8805333" cy="4722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2700953" y="2670441"/>
                <a:ext cx="3726698" cy="1181698"/>
              </a:xfrm>
              <a:prstGeom prst="rect">
                <a:avLst/>
              </a:prstGeom>
              <a:solidFill>
                <a:srgbClr val="FAFBF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ounded Rectangle 1"/>
            <p:cNvSpPr/>
            <p:nvPr/>
          </p:nvSpPr>
          <p:spPr>
            <a:xfrm>
              <a:off x="11314958" y="5855677"/>
              <a:ext cx="7308195" cy="808892"/>
            </a:xfrm>
            <a:prstGeom prst="roundRect">
              <a:avLst/>
            </a:prstGeom>
            <a:solidFill>
              <a:srgbClr val="FAFBF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74775" y="13257344"/>
            <a:ext cx="1220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schemeClr val="bg1"/>
                </a:solidFill>
              </a:rPr>
              <a:t>Note: Some release dates are tentative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63116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oy story 4">
            <a:extLst>
              <a:ext uri="{FF2B5EF4-FFF2-40B4-BE49-F238E27FC236}">
                <a16:creationId xmlns:a16="http://schemas.microsoft.com/office/drawing/2014/main" id="{F5AFFD01-F362-450F-B240-661CC479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981" y="4135606"/>
            <a:ext cx="2467281" cy="13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rocketman movie cover">
            <a:extLst>
              <a:ext uri="{FF2B5EF4-FFF2-40B4-BE49-F238E27FC236}">
                <a16:creationId xmlns:a16="http://schemas.microsoft.com/office/drawing/2014/main" id="{9BD440E2-21CE-4B90-A1B1-6F0EEB5D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2589" y="1472467"/>
            <a:ext cx="1283860" cy="18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once upon a time in hollywood 2019 movie">
            <a:extLst>
              <a:ext uri="{FF2B5EF4-FFF2-40B4-BE49-F238E27FC236}">
                <a16:creationId xmlns:a16="http://schemas.microsoft.com/office/drawing/2014/main" id="{CD65FFE2-BC20-4B52-944A-F5BA64C0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951" y="6239131"/>
            <a:ext cx="1241798" cy="18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laddin 2019 movie">
            <a:extLst>
              <a:ext uri="{FF2B5EF4-FFF2-40B4-BE49-F238E27FC236}">
                <a16:creationId xmlns:a16="http://schemas.microsoft.com/office/drawing/2014/main" id="{17AEDE52-95F4-498F-8DD4-94C8EF19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277" y="1472466"/>
            <a:ext cx="1275664" cy="18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vengers 2019 movie">
            <a:extLst>
              <a:ext uri="{FF2B5EF4-FFF2-40B4-BE49-F238E27FC236}">
                <a16:creationId xmlns:a16="http://schemas.microsoft.com/office/drawing/2014/main" id="{DC4A2286-FDC8-447B-8B87-3293E211F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25" y="1661450"/>
            <a:ext cx="3025106" cy="151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piderman summer 2019 movie">
            <a:extLst>
              <a:ext uri="{FF2B5EF4-FFF2-40B4-BE49-F238E27FC236}">
                <a16:creationId xmlns:a16="http://schemas.microsoft.com/office/drawing/2014/main" id="{DD292CCC-E492-4253-B55A-4FC611BFA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2164" r="1517" b="3100"/>
          <a:stretch/>
        </p:blipFill>
        <p:spPr bwMode="auto">
          <a:xfrm>
            <a:off x="7939749" y="6388952"/>
            <a:ext cx="2844194" cy="156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godzilla summer 2019 movie">
            <a:extLst>
              <a:ext uri="{FF2B5EF4-FFF2-40B4-BE49-F238E27FC236}">
                <a16:creationId xmlns:a16="http://schemas.microsoft.com/office/drawing/2014/main" id="{33D2944D-7292-4301-88A1-DD6CB80CA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515" y="1480217"/>
            <a:ext cx="1265204" cy="18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men in black summer 2019 movie">
            <a:extLst>
              <a:ext uri="{FF2B5EF4-FFF2-40B4-BE49-F238E27FC236}">
                <a16:creationId xmlns:a16="http://schemas.microsoft.com/office/drawing/2014/main" id="{C3310DBB-43EA-41CA-8902-398719E0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752" y="4133974"/>
            <a:ext cx="2343718" cy="13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the lion king summer 2019 movie">
            <a:extLst>
              <a:ext uri="{FF2B5EF4-FFF2-40B4-BE49-F238E27FC236}">
                <a16:creationId xmlns:a16="http://schemas.microsoft.com/office/drawing/2014/main" id="{862C3C67-BCB2-431A-BEEE-C57810514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427" y="6388952"/>
            <a:ext cx="3176940" cy="156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CF7972-FAAF-4FE6-BE37-8BC0F08DB0FA}"/>
              </a:ext>
            </a:extLst>
          </p:cNvPr>
          <p:cNvSpPr txBox="1"/>
          <p:nvPr/>
        </p:nvSpPr>
        <p:spPr>
          <a:xfrm>
            <a:off x="17073717" y="5547388"/>
            <a:ext cx="13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June 21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934D69-183C-40CE-8454-C12FA6A8FB74}"/>
              </a:ext>
            </a:extLst>
          </p:cNvPr>
          <p:cNvSpPr txBox="1"/>
          <p:nvPr/>
        </p:nvSpPr>
        <p:spPr>
          <a:xfrm>
            <a:off x="8507238" y="3351839"/>
            <a:ext cx="13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April 26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CA20DC-5BE5-4AB9-B567-1351A1361EAA}"/>
              </a:ext>
            </a:extLst>
          </p:cNvPr>
          <p:cNvSpPr txBox="1"/>
          <p:nvPr/>
        </p:nvSpPr>
        <p:spPr>
          <a:xfrm>
            <a:off x="18156179" y="3351839"/>
            <a:ext cx="11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May 31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288427-4CC5-4072-800E-2DA0FFBF6B43}"/>
              </a:ext>
            </a:extLst>
          </p:cNvPr>
          <p:cNvSpPr txBox="1"/>
          <p:nvPr/>
        </p:nvSpPr>
        <p:spPr>
          <a:xfrm>
            <a:off x="15662337" y="3351839"/>
            <a:ext cx="11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May 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A91426-F9D1-4C9F-B7B3-E8531440CA62}"/>
              </a:ext>
            </a:extLst>
          </p:cNvPr>
          <p:cNvSpPr txBox="1"/>
          <p:nvPr/>
        </p:nvSpPr>
        <p:spPr>
          <a:xfrm>
            <a:off x="15233451" y="8058351"/>
            <a:ext cx="13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July 26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8BC965-376C-4D7A-A70B-5506A6D20641}"/>
              </a:ext>
            </a:extLst>
          </p:cNvPr>
          <p:cNvSpPr txBox="1"/>
          <p:nvPr/>
        </p:nvSpPr>
        <p:spPr>
          <a:xfrm>
            <a:off x="20649992" y="3351839"/>
            <a:ext cx="11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May 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B257F9-0D09-4B55-9256-D9DCD82F8548}"/>
              </a:ext>
            </a:extLst>
          </p:cNvPr>
          <p:cNvSpPr txBox="1"/>
          <p:nvPr/>
        </p:nvSpPr>
        <p:spPr>
          <a:xfrm>
            <a:off x="8787726" y="8058351"/>
            <a:ext cx="11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July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A34D6-5F31-4874-B0BE-A02F2392E42F}"/>
              </a:ext>
            </a:extLst>
          </p:cNvPr>
          <p:cNvSpPr txBox="1"/>
          <p:nvPr/>
        </p:nvSpPr>
        <p:spPr>
          <a:xfrm>
            <a:off x="12201047" y="8058351"/>
            <a:ext cx="133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July 19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61381C-D4E7-42D4-8874-C2B816C5F24B}"/>
              </a:ext>
            </a:extLst>
          </p:cNvPr>
          <p:cNvSpPr txBox="1"/>
          <p:nvPr/>
        </p:nvSpPr>
        <p:spPr>
          <a:xfrm>
            <a:off x="13926726" y="5547388"/>
            <a:ext cx="133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June 14</a:t>
            </a:r>
          </a:p>
        </p:txBody>
      </p:sp>
      <p:pic>
        <p:nvPicPr>
          <p:cNvPr id="1054" name="Picture 30" descr="Image result for dark phoenix">
            <a:extLst>
              <a:ext uri="{FF2B5EF4-FFF2-40B4-BE49-F238E27FC236}">
                <a16:creationId xmlns:a16="http://schemas.microsoft.com/office/drawing/2014/main" id="{EAB36399-3D5A-48CA-B2C0-6AF0096B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14" y="4073253"/>
            <a:ext cx="2420086" cy="151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D039726-7534-45FB-81FD-B66789840D00}"/>
              </a:ext>
            </a:extLst>
          </p:cNvPr>
          <p:cNvSpPr txBox="1"/>
          <p:nvPr/>
        </p:nvSpPr>
        <p:spPr>
          <a:xfrm>
            <a:off x="8161209" y="5547388"/>
            <a:ext cx="13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June 7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F1953D9-E94E-426D-ACF3-47290E00D9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2" y="13299078"/>
            <a:ext cx="5860922" cy="323808"/>
          </a:xfrm>
          <a:prstGeom prst="rect">
            <a:avLst/>
          </a:prstGeom>
        </p:spPr>
      </p:pic>
      <p:sp>
        <p:nvSpPr>
          <p:cNvPr id="68" name="Slide Number Placeholder 5">
            <a:extLst>
              <a:ext uri="{FF2B5EF4-FFF2-40B4-BE49-F238E27FC236}">
                <a16:creationId xmlns:a16="http://schemas.microsoft.com/office/drawing/2014/main" id="{66870642-E60E-4650-9BC5-17343F017C5C}"/>
              </a:ext>
            </a:extLst>
          </p:cNvPr>
          <p:cNvSpPr txBox="1">
            <a:spLocks/>
          </p:cNvSpPr>
          <p:nvPr/>
        </p:nvSpPr>
        <p:spPr>
          <a:xfrm>
            <a:off x="18579359" y="13157042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39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BC0C6D-C4B7-412A-958E-6B5262EF110C}"/>
              </a:ext>
            </a:extLst>
          </p:cNvPr>
          <p:cNvSpPr txBox="1"/>
          <p:nvPr/>
        </p:nvSpPr>
        <p:spPr>
          <a:xfrm>
            <a:off x="220366" y="4103400"/>
            <a:ext cx="49904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Big Theatrical Releases Are Slated Throughout Summer 2019 Featuring Engaging Stories, Top Stars &amp; Popular Franchises</a:t>
            </a:r>
          </a:p>
        </p:txBody>
      </p:sp>
      <p:pic>
        <p:nvPicPr>
          <p:cNvPr id="3074" name="Picture 2" descr="Image result for pokemon movie 2019">
            <a:extLst>
              <a:ext uri="{FF2B5EF4-FFF2-40B4-BE49-F238E27FC236}">
                <a16:creationId xmlns:a16="http://schemas.microsoft.com/office/drawing/2014/main" id="{ADF8838F-8D6C-4565-BD58-21F42892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192" y="1661450"/>
            <a:ext cx="2788424" cy="151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0A50AF-7A6A-4C1F-A79B-2DFA9BCD5552}"/>
              </a:ext>
            </a:extLst>
          </p:cNvPr>
          <p:cNvSpPr txBox="1"/>
          <p:nvPr/>
        </p:nvSpPr>
        <p:spPr>
          <a:xfrm>
            <a:off x="12313296" y="3351839"/>
            <a:ext cx="11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May 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FA61D0-F3F2-41D1-AB41-41AFDE51D36B}"/>
              </a:ext>
            </a:extLst>
          </p:cNvPr>
          <p:cNvSpPr txBox="1"/>
          <p:nvPr/>
        </p:nvSpPr>
        <p:spPr>
          <a:xfrm>
            <a:off x="11193080" y="5547388"/>
            <a:ext cx="13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June 7</a:t>
            </a:r>
          </a:p>
        </p:txBody>
      </p:sp>
      <p:pic>
        <p:nvPicPr>
          <p:cNvPr id="3076" name="Picture 4" descr="Image result for secret life of pets 2 logo">
            <a:extLst>
              <a:ext uri="{FF2B5EF4-FFF2-40B4-BE49-F238E27FC236}">
                <a16:creationId xmlns:a16="http://schemas.microsoft.com/office/drawing/2014/main" id="{86586865-5508-4647-B608-C9AA5DB86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233" y="4048002"/>
            <a:ext cx="2128751" cy="15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AA83932-EAC8-48AA-AAA9-218553FF3DB8}"/>
              </a:ext>
            </a:extLst>
          </p:cNvPr>
          <p:cNvSpPr txBox="1"/>
          <p:nvPr/>
        </p:nvSpPr>
        <p:spPr>
          <a:xfrm>
            <a:off x="20156782" y="5547388"/>
            <a:ext cx="13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June 28</a:t>
            </a:r>
          </a:p>
        </p:txBody>
      </p:sp>
      <p:pic>
        <p:nvPicPr>
          <p:cNvPr id="3078" name="Picture 6" descr="Image result for yesterday">
            <a:extLst>
              <a:ext uri="{FF2B5EF4-FFF2-40B4-BE49-F238E27FC236}">
                <a16:creationId xmlns:a16="http://schemas.microsoft.com/office/drawing/2014/main" id="{D22BC3E8-5E5A-43C7-B040-E7496843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005" y="4112953"/>
            <a:ext cx="2525379" cy="143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midsommar movie">
            <a:extLst>
              <a:ext uri="{FF2B5EF4-FFF2-40B4-BE49-F238E27FC236}">
                <a16:creationId xmlns:a16="http://schemas.microsoft.com/office/drawing/2014/main" id="{6223F75D-25F1-475C-8AE9-B604F0FA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821" y="6230183"/>
            <a:ext cx="1269618" cy="18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good boys movie">
            <a:extLst>
              <a:ext uri="{FF2B5EF4-FFF2-40B4-BE49-F238E27FC236}">
                <a16:creationId xmlns:a16="http://schemas.microsoft.com/office/drawing/2014/main" id="{A2C3E363-12C2-45ED-9A44-D6F84AA6A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263" y="6238713"/>
            <a:ext cx="1265533" cy="18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E1D3066-5BA7-4849-8761-768A95CCE673}"/>
              </a:ext>
            </a:extLst>
          </p:cNvPr>
          <p:cNvSpPr txBox="1"/>
          <p:nvPr/>
        </p:nvSpPr>
        <p:spPr>
          <a:xfrm>
            <a:off x="17487977" y="8058351"/>
            <a:ext cx="141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August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16AA48-20B1-4FED-AB89-6FC7FF750553}"/>
              </a:ext>
            </a:extLst>
          </p:cNvPr>
          <p:cNvSpPr txBox="1"/>
          <p:nvPr/>
        </p:nvSpPr>
        <p:spPr>
          <a:xfrm>
            <a:off x="20063813" y="8058351"/>
            <a:ext cx="161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August 16</a:t>
            </a:r>
          </a:p>
        </p:txBody>
      </p:sp>
    </p:spTree>
    <p:extLst>
      <p:ext uri="{BB962C8B-B14F-4D97-AF65-F5344CB8AC3E}">
        <p14:creationId xmlns:p14="http://schemas.microsoft.com/office/powerpoint/2010/main" val="138156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4383998" cy="13715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164" y="10345271"/>
            <a:ext cx="15432742" cy="3352797"/>
          </a:xfrm>
          <a:prstGeom prst="rect">
            <a:avLst/>
          </a:prstGeom>
          <a:solidFill>
            <a:srgbClr val="FAB982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B236B-EBED-43A8-9DE5-D9CB055F4541}"/>
              </a:ext>
            </a:extLst>
          </p:cNvPr>
          <p:cNvSpPr txBox="1"/>
          <p:nvPr/>
        </p:nvSpPr>
        <p:spPr>
          <a:xfrm>
            <a:off x="381000" y="10872901"/>
            <a:ext cx="15432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17239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Summer Plans:</a:t>
            </a:r>
          </a:p>
          <a:p>
            <a:pPr marL="0" marR="0" lvl="0" indent="0" defTabSz="117239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atin typeface="Trebuchet MS"/>
              </a:rPr>
              <a:t>Understanding Leisure Time &amp; Media Behaviors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52224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425DB6-08E3-4A4E-9B4B-9CAF810B7FEA}"/>
              </a:ext>
            </a:extLst>
          </p:cNvPr>
          <p:cNvSpPr/>
          <p:nvPr/>
        </p:nvSpPr>
        <p:spPr>
          <a:xfrm>
            <a:off x="1588" y="894"/>
            <a:ext cx="6790754" cy="1371421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685"/>
            <a:endParaRPr lang="en-US" sz="3600" dirty="0">
              <a:solidFill>
                <a:srgbClr val="FAB982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255" y="879042"/>
            <a:ext cx="6173414" cy="1090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172047">
              <a:lnSpc>
                <a:spcPts val="3400"/>
              </a:lnSpc>
            </a:pPr>
            <a:endParaRPr lang="en-US" sz="7999" b="1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defTabSz="1172047">
              <a:lnSpc>
                <a:spcPts val="3400"/>
              </a:lnSpc>
            </a:pPr>
            <a:r>
              <a:rPr lang="en-US" sz="7999" b="1" dirty="0">
                <a:solidFill>
                  <a:prstClr val="white"/>
                </a:solidFill>
                <a:latin typeface="Trebuchet MS"/>
                <a:cs typeface="Trebuchet MS"/>
              </a:rPr>
              <a:t>Contact 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32369" y="7120123"/>
            <a:ext cx="184707" cy="80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72047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5F2433-A3AF-4463-AFFC-38540EB6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55593" y="239113"/>
            <a:ext cx="2263785" cy="1298793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B353537F-30BD-4E76-9FF0-F5DB50FDD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43" y="10957622"/>
            <a:ext cx="1926596" cy="1926596"/>
          </a:xfrm>
          <a:prstGeom prst="rect">
            <a:avLst/>
          </a:prstGeo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49AC38A1-8136-4943-8843-6B8BB7638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807" y="10957620"/>
            <a:ext cx="1926597" cy="1926597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76" y="7316822"/>
            <a:ext cx="2437778" cy="2437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8" y="6802658"/>
            <a:ext cx="6790754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Join Our Email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3398" y="12884218"/>
            <a:ext cx="257141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 err="1">
                <a:solidFill>
                  <a:schemeClr val="bg1"/>
                </a:solidFill>
              </a:rPr>
              <a:t>VideoAdBureau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19" y="12945764"/>
            <a:ext cx="325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VAB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(Video Advertising Bureau)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37C194-3E24-40E9-8CB5-BDB887781360}"/>
              </a:ext>
            </a:extLst>
          </p:cNvPr>
          <p:cNvSpPr txBox="1"/>
          <p:nvPr/>
        </p:nvSpPr>
        <p:spPr>
          <a:xfrm>
            <a:off x="10138082" y="4283095"/>
            <a:ext cx="67916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72164"/>
            <a:r>
              <a:rPr lang="en-US" sz="3400" dirty="0">
                <a:solidFill>
                  <a:srgbClr val="3781B2"/>
                </a:solidFill>
                <a:latin typeface="Trebuchet MS" panose="020B0603020202020204" pitchFamily="34" charset="0"/>
              </a:rPr>
              <a:t>Jason Wiese</a:t>
            </a:r>
          </a:p>
          <a:p>
            <a:pPr defTabSz="1172164"/>
            <a:r>
              <a:rPr lang="en-US" sz="2800" dirty="0">
                <a:solidFill>
                  <a:srgbClr val="0BAAAD"/>
                </a:solidFill>
                <a:latin typeface="Trebuchet MS" panose="020B0603020202020204" pitchFamily="34" charset="0"/>
              </a:rPr>
              <a:t>SVP, Director of Strategic Insights</a:t>
            </a:r>
          </a:p>
          <a:p>
            <a:pPr defTabSz="1172164"/>
            <a:r>
              <a:rPr lang="en-US" sz="2400" dirty="0">
                <a:solidFill>
                  <a:prstClr val="black"/>
                </a:solidFill>
                <a:latin typeface="Trebuchet MS" panose="020B0603020202020204" pitchFamily="34" charset="0"/>
              </a:rPr>
              <a:t>jasonw@thevab.com</a:t>
            </a:r>
            <a:r>
              <a:rPr lang="en-US" sz="3000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D465E5-05D0-44A3-BFC1-B80C86960417}"/>
              </a:ext>
            </a:extLst>
          </p:cNvPr>
          <p:cNvSpPr txBox="1"/>
          <p:nvPr/>
        </p:nvSpPr>
        <p:spPr>
          <a:xfrm>
            <a:off x="14197688" y="7120157"/>
            <a:ext cx="679252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3781B2"/>
                </a:solidFill>
                <a:latin typeface="Trebuchet MS" panose="020B0603020202020204" pitchFamily="34" charset="0"/>
              </a:rPr>
              <a:t>Reed Kiely</a:t>
            </a:r>
          </a:p>
          <a:p>
            <a:r>
              <a:rPr lang="en-US" sz="2800" dirty="0">
                <a:solidFill>
                  <a:srgbClr val="0BAAAD"/>
                </a:solidFill>
                <a:latin typeface="Trebuchet MS" panose="020B0603020202020204" pitchFamily="34" charset="0"/>
              </a:rPr>
              <a:t>Senior Multi-Platform Video Analyst </a:t>
            </a:r>
            <a:r>
              <a:rPr lang="en-US" sz="2400" dirty="0">
                <a:latin typeface="Trebuchet MS" panose="020B0603020202020204" pitchFamily="34" charset="0"/>
              </a:rPr>
              <a:t>reedk@thevab.com</a:t>
            </a:r>
            <a:endParaRPr lang="en-US" sz="2400" dirty="0">
              <a:latin typeface="Trebuchet MS" panose="020B0603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9880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21148-592C-4418-BDC9-905E9FCFED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8288" y="13009771"/>
            <a:ext cx="10950120" cy="580292"/>
          </a:xfrm>
        </p:spPr>
        <p:txBody>
          <a:bodyPr anchor="ctr">
            <a:noAutofit/>
          </a:bodyPr>
          <a:lstStyle/>
          <a:p>
            <a:r>
              <a:rPr lang="en-US" sz="1200" dirty="0"/>
              <a:t>Source: TV data based on VAB Analysis of Nielsen Npower R+F Time Period Report, P18+, 5/25/18-9/3/18, Live+7, Viewing Sources Ad-Supported Cable &amp; Broadcast TV; “went to cinema” based on MPAA’s analysis of P2+ attendance demographics from 2018 MPAA THEME Report; all other Leisure Activities based on GFK MRI 2018 </a:t>
            </a:r>
            <a:r>
              <a:rPr lang="en-US" sz="1200" dirty="0" err="1"/>
              <a:t>Doublebase</a:t>
            </a:r>
            <a:r>
              <a:rPr lang="en-US" sz="1200" dirty="0"/>
              <a:t>, P18+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53700540"/>
              </p:ext>
            </p:extLst>
          </p:nvPr>
        </p:nvGraphicFramePr>
        <p:xfrm>
          <a:off x="6242303" y="2872744"/>
          <a:ext cx="17997610" cy="7882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544755-D3C7-4115-8AA8-A66E517A2B27}"/>
              </a:ext>
            </a:extLst>
          </p:cNvPr>
          <p:cNvSpPr txBox="1">
            <a:spLocks/>
          </p:cNvSpPr>
          <p:nvPr/>
        </p:nvSpPr>
        <p:spPr>
          <a:xfrm>
            <a:off x="6368288" y="12400655"/>
            <a:ext cx="12335825" cy="3238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*“participated in last 12 months” except for “watched ad-supported TV” which only reflects viewership during summer months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766DCD-271C-4F8D-B2D2-8199602F3E34}"/>
              </a:ext>
            </a:extLst>
          </p:cNvPr>
          <p:cNvSpPr/>
          <p:nvPr/>
        </p:nvSpPr>
        <p:spPr>
          <a:xfrm>
            <a:off x="-5966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4A23E0-0F3F-4853-96D1-49204E842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29AEA4-96FC-46DB-A3E1-017918B4E389}"/>
              </a:ext>
            </a:extLst>
          </p:cNvPr>
          <p:cNvSpPr txBox="1">
            <a:spLocks/>
          </p:cNvSpPr>
          <p:nvPr/>
        </p:nvSpPr>
        <p:spPr>
          <a:xfrm>
            <a:off x="18696834" y="13096717"/>
            <a:ext cx="5690341" cy="730250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defPPr>
              <a:defRPr lang="en-US"/>
            </a:defPPr>
            <a:lvl1pPr marL="0" algn="r" defTabSz="1172398" rtl="0" eaLnBrk="1" latinLnBrk="0" hangingPunct="1"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E2E3E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E4D96-7E22-4BE4-A906-77C0F688A2B8}"/>
              </a:ext>
            </a:extLst>
          </p:cNvPr>
          <p:cNvSpPr txBox="1"/>
          <p:nvPr/>
        </p:nvSpPr>
        <p:spPr>
          <a:xfrm>
            <a:off x="219483" y="4441954"/>
            <a:ext cx="5456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Watching Ad-Supported TV &amp; Going To The Local Cineplex Are The Two Most Popular Leisure Time Activities</a:t>
            </a:r>
          </a:p>
        </p:txBody>
      </p:sp>
    </p:spTree>
    <p:extLst>
      <p:ext uri="{BB962C8B-B14F-4D97-AF65-F5344CB8AC3E}">
        <p14:creationId xmlns:p14="http://schemas.microsoft.com/office/powerpoint/2010/main" val="154113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21148-592C-4418-BDC9-905E9FCFED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8635" y="13114370"/>
            <a:ext cx="10925089" cy="473012"/>
          </a:xfrm>
        </p:spPr>
        <p:txBody>
          <a:bodyPr>
            <a:noAutofit/>
          </a:bodyPr>
          <a:lstStyle/>
          <a:p>
            <a:r>
              <a:rPr lang="en-US" sz="1400" dirty="0"/>
              <a:t>Source: Bankrate Summer Vacation Survey 2018;</a:t>
            </a:r>
            <a:r>
              <a:rPr lang="en-US" sz="1400" dirty="0">
                <a:solidFill>
                  <a:prstClr val="black"/>
                </a:solidFill>
              </a:rPr>
              <a:t> Associated Press National Opinion Research Center Poll, 2017;</a:t>
            </a:r>
            <a:r>
              <a:rPr lang="en-US" sz="1400" dirty="0"/>
              <a:t> GfK MRI </a:t>
            </a:r>
            <a:r>
              <a:rPr lang="en-US" sz="1400" dirty="0" err="1"/>
              <a:t>Doublebase</a:t>
            </a:r>
            <a:r>
              <a:rPr lang="en-US" sz="1400" dirty="0"/>
              <a:t> 2018, P18+ 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51513159"/>
              </p:ext>
            </p:extLst>
          </p:nvPr>
        </p:nvGraphicFramePr>
        <p:xfrm>
          <a:off x="6270373" y="1321214"/>
          <a:ext cx="17608375" cy="278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453439943"/>
              </p:ext>
            </p:extLst>
          </p:nvPr>
        </p:nvGraphicFramePr>
        <p:xfrm>
          <a:off x="9033823" y="3778553"/>
          <a:ext cx="12389735" cy="484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D2B7F38-4A0F-4D7B-9EBE-4EAA92376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CEA8A4-6803-41C6-BDF0-ED57C5578EAA}"/>
              </a:ext>
            </a:extLst>
          </p:cNvPr>
          <p:cNvSpPr txBox="1">
            <a:spLocks/>
          </p:cNvSpPr>
          <p:nvPr/>
        </p:nvSpPr>
        <p:spPr>
          <a:xfrm>
            <a:off x="18598409" y="13165107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6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25D421-8B50-4C1D-BD88-A597E61D947B}"/>
              </a:ext>
            </a:extLst>
          </p:cNvPr>
          <p:cNvSpPr/>
          <p:nvPr/>
        </p:nvSpPr>
        <p:spPr>
          <a:xfrm>
            <a:off x="-5966" y="6764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8360" y="11520050"/>
            <a:ext cx="58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believe resting and relaxing is very or extremely important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05387" y="10032043"/>
            <a:ext cx="20088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AB982"/>
                </a:solidFill>
              </a:rPr>
              <a:t>75% </a:t>
            </a:r>
            <a:endParaRPr lang="en-US" sz="6000" dirty="0">
              <a:solidFill>
                <a:srgbClr val="FAB982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21" y="9853334"/>
            <a:ext cx="1465415" cy="14654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942" y="9823093"/>
            <a:ext cx="1525897" cy="15258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532" y="9823093"/>
            <a:ext cx="1525897" cy="15258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791056" y="10032043"/>
            <a:ext cx="2550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AB982"/>
                </a:solidFill>
              </a:rPr>
              <a:t>66%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00624" y="11520050"/>
            <a:ext cx="585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Believe TV is a good escape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39344" y="10064621"/>
            <a:ext cx="2550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AB982"/>
                </a:solidFill>
              </a:rPr>
              <a:t>59%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598409" y="11520050"/>
            <a:ext cx="549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Say TV relaxes them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27803" y="8882320"/>
            <a:ext cx="18693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/>
              <a:t>Most people, whether they’re on vacation or not, see TV as a good, relaxing escape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6E124-2275-449E-A133-3730B4C160A3}"/>
              </a:ext>
            </a:extLst>
          </p:cNvPr>
          <p:cNvSpPr txBox="1"/>
          <p:nvPr/>
        </p:nvSpPr>
        <p:spPr>
          <a:xfrm>
            <a:off x="179733" y="4780508"/>
            <a:ext cx="54560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More People Will Be Escaping With TV Content (66%) This Summer Than Escaping Through </a:t>
            </a:r>
          </a:p>
          <a:p>
            <a:r>
              <a:rPr lang="en-US" sz="4400" dirty="0"/>
              <a:t>A Vacation (51%)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26B29-2D38-4672-8DB8-112DD5178B0F}"/>
              </a:ext>
            </a:extLst>
          </p:cNvPr>
          <p:cNvSpPr txBox="1"/>
          <p:nvPr/>
        </p:nvSpPr>
        <p:spPr>
          <a:xfrm>
            <a:off x="16424670" y="7764371"/>
            <a:ext cx="689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*numbers don’t add up to 100% because respondents were able to choose more than one answer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908B27-8997-439F-8561-BD3FB85ED0CA}"/>
              </a:ext>
            </a:extLst>
          </p:cNvPr>
          <p:cNvCxnSpPr/>
          <p:nvPr/>
        </p:nvCxnSpPr>
        <p:spPr>
          <a:xfrm flipH="1">
            <a:off x="18341134" y="3306200"/>
            <a:ext cx="937466" cy="5666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03D57C2-7791-47E8-9F19-668D7734B610}"/>
              </a:ext>
            </a:extLst>
          </p:cNvPr>
          <p:cNvSpPr txBox="1"/>
          <p:nvPr/>
        </p:nvSpPr>
        <p:spPr>
          <a:xfrm>
            <a:off x="16624694" y="3524826"/>
            <a:ext cx="148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Not?</a:t>
            </a:r>
          </a:p>
        </p:txBody>
      </p:sp>
    </p:spTree>
    <p:extLst>
      <p:ext uri="{BB962C8B-B14F-4D97-AF65-F5344CB8AC3E}">
        <p14:creationId xmlns:p14="http://schemas.microsoft.com/office/powerpoint/2010/main" val="115822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00062" y="13228646"/>
            <a:ext cx="11004528" cy="459498"/>
          </a:xfrm>
        </p:spPr>
        <p:txBody>
          <a:bodyPr>
            <a:noAutofit/>
          </a:bodyPr>
          <a:lstStyle/>
          <a:p>
            <a:r>
              <a:rPr lang="en-US" sz="1200" dirty="0">
                <a:latin typeface="Trebuchet MS" panose="020B0603020202020204" pitchFamily="34" charset="0"/>
              </a:rPr>
              <a:t>Source: VAB analysis of Nielsen Total Audience Report Q3 2018; Data based on weekly time spent averages among U.S. population in Q3 2018, P18+.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412812498"/>
              </p:ext>
            </p:extLst>
          </p:nvPr>
        </p:nvGraphicFramePr>
        <p:xfrm>
          <a:off x="6300062" y="2646616"/>
          <a:ext cx="17962389" cy="8186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14060950" y="10169262"/>
            <a:ext cx="338373" cy="1428756"/>
          </a:xfrm>
          <a:prstGeom prst="leftBrace">
            <a:avLst>
              <a:gd name="adj1" fmla="val 33619"/>
              <a:gd name="adj2" fmla="val 50918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eft Brace 9"/>
          <p:cNvSpPr/>
          <p:nvPr/>
        </p:nvSpPr>
        <p:spPr>
          <a:xfrm rot="16200000">
            <a:off x="17340870" y="8914229"/>
            <a:ext cx="585186" cy="3962627"/>
          </a:xfrm>
          <a:prstGeom prst="leftBrace">
            <a:avLst>
              <a:gd name="adj1" fmla="val 49943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87664" y="11188137"/>
            <a:ext cx="8557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52147" y="11168523"/>
            <a:ext cx="46190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Smartphone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77463" y="11164331"/>
            <a:ext cx="30982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1228D226-26F5-45F1-8433-424A0F1163C5}"/>
              </a:ext>
            </a:extLst>
          </p:cNvPr>
          <p:cNvSpPr/>
          <p:nvPr/>
        </p:nvSpPr>
        <p:spPr>
          <a:xfrm rot="16200000">
            <a:off x="21893690" y="8912066"/>
            <a:ext cx="541901" cy="3962628"/>
          </a:xfrm>
          <a:prstGeom prst="leftBrace">
            <a:avLst>
              <a:gd name="adj1" fmla="val 49943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C9E2BB-785C-4325-AD12-4F72F756E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D55A587-5389-410A-BE4D-20B2132F2320}"/>
              </a:ext>
            </a:extLst>
          </p:cNvPr>
          <p:cNvSpPr txBox="1">
            <a:spLocks/>
          </p:cNvSpPr>
          <p:nvPr/>
        </p:nvSpPr>
        <p:spPr>
          <a:xfrm>
            <a:off x="18617459" y="13174943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AB664-CFA0-47BC-B553-F8C50C4384A4}"/>
              </a:ext>
            </a:extLst>
          </p:cNvPr>
          <p:cNvSpPr txBox="1"/>
          <p:nvPr/>
        </p:nvSpPr>
        <p:spPr>
          <a:xfrm>
            <a:off x="121549" y="3426292"/>
            <a:ext cx="554394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Although Streaming Across Devices Is Increasing, TV Dwarfs All Other Audio Or Video Platforms And Represents </a:t>
            </a:r>
            <a:r>
              <a:rPr lang="en-US" sz="4400" b="1" dirty="0">
                <a:latin typeface="+mj-lt"/>
              </a:rPr>
              <a:t>Almost 80% </a:t>
            </a:r>
            <a:r>
              <a:rPr lang="en-US" sz="4400" dirty="0">
                <a:latin typeface="+mj-lt"/>
              </a:rPr>
              <a:t>Of Total Video Consumption During Summer</a:t>
            </a:r>
          </a:p>
        </p:txBody>
      </p:sp>
    </p:spTree>
    <p:extLst>
      <p:ext uri="{BB962C8B-B14F-4D97-AF65-F5344CB8AC3E}">
        <p14:creationId xmlns:p14="http://schemas.microsoft.com/office/powerpoint/2010/main" val="94849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533162259"/>
              </p:ext>
            </p:extLst>
          </p:nvPr>
        </p:nvGraphicFramePr>
        <p:xfrm>
          <a:off x="6532331" y="2954462"/>
          <a:ext cx="17436870" cy="7789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Left Brace 15">
            <a:extLst>
              <a:ext uri="{FF2B5EF4-FFF2-40B4-BE49-F238E27FC236}">
                <a16:creationId xmlns:a16="http://schemas.microsoft.com/office/drawing/2014/main" id="{C092A8DE-2641-435C-90CB-8BA5FB32C116}"/>
              </a:ext>
            </a:extLst>
          </p:cNvPr>
          <p:cNvSpPr/>
          <p:nvPr/>
        </p:nvSpPr>
        <p:spPr>
          <a:xfrm rot="16200000">
            <a:off x="14082120" y="10298222"/>
            <a:ext cx="338373" cy="1428756"/>
          </a:xfrm>
          <a:prstGeom prst="leftBrace">
            <a:avLst>
              <a:gd name="adj1" fmla="val 33619"/>
              <a:gd name="adj2" fmla="val 50918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AD849165-D788-4B16-A353-6AC8C2164C04}"/>
              </a:ext>
            </a:extLst>
          </p:cNvPr>
          <p:cNvSpPr/>
          <p:nvPr/>
        </p:nvSpPr>
        <p:spPr>
          <a:xfrm rot="16200000">
            <a:off x="17293819" y="9525784"/>
            <a:ext cx="561379" cy="2996938"/>
          </a:xfrm>
          <a:prstGeom prst="leftBrace">
            <a:avLst>
              <a:gd name="adj1" fmla="val 49943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A41DE9-3D80-445C-AC7D-8F8D2544B6A9}"/>
              </a:ext>
            </a:extLst>
          </p:cNvPr>
          <p:cNvSpPr txBox="1"/>
          <p:nvPr/>
        </p:nvSpPr>
        <p:spPr>
          <a:xfrm>
            <a:off x="13824188" y="11181787"/>
            <a:ext cx="8557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10CBCC-310B-4D1F-BF3C-D29E5D202D06}"/>
              </a:ext>
            </a:extLst>
          </p:cNvPr>
          <p:cNvSpPr txBox="1"/>
          <p:nvPr/>
        </p:nvSpPr>
        <p:spPr>
          <a:xfrm>
            <a:off x="15284085" y="11262583"/>
            <a:ext cx="46190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Smartphone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7D6CE-0379-4BB3-AF1E-648F79A70590}"/>
              </a:ext>
            </a:extLst>
          </p:cNvPr>
          <p:cNvSpPr txBox="1"/>
          <p:nvPr/>
        </p:nvSpPr>
        <p:spPr>
          <a:xfrm>
            <a:off x="20422894" y="11285465"/>
            <a:ext cx="30982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491880B-BC22-404A-A819-86527E8681DB}"/>
              </a:ext>
            </a:extLst>
          </p:cNvPr>
          <p:cNvSpPr/>
          <p:nvPr/>
        </p:nvSpPr>
        <p:spPr>
          <a:xfrm rot="16200000">
            <a:off x="21640674" y="9525785"/>
            <a:ext cx="561379" cy="2996938"/>
          </a:xfrm>
          <a:prstGeom prst="leftBrace">
            <a:avLst>
              <a:gd name="adj1" fmla="val 49943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ECEA4-3BB0-415A-A5EC-C4E4F704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665C355-42E7-442F-A552-B07F82B7032D}"/>
              </a:ext>
            </a:extLst>
          </p:cNvPr>
          <p:cNvSpPr txBox="1">
            <a:spLocks/>
          </p:cNvSpPr>
          <p:nvPr/>
        </p:nvSpPr>
        <p:spPr>
          <a:xfrm>
            <a:off x="18617459" y="1317625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3100" b="0" i="0" u="none" strike="noStrike" kern="1200" cap="none" spc="0" normalizeH="0" baseline="0" noProof="0" smtClean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E2E2E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810CA7C-6ABF-48A0-9DCB-2E5FCC85C2A7}"/>
              </a:ext>
            </a:extLst>
          </p:cNvPr>
          <p:cNvSpPr txBox="1">
            <a:spLocks/>
          </p:cNvSpPr>
          <p:nvPr/>
        </p:nvSpPr>
        <p:spPr>
          <a:xfrm>
            <a:off x="6300062" y="13228646"/>
            <a:ext cx="11004528" cy="459498"/>
          </a:xfrm>
          <a:prstGeom prst="rect">
            <a:avLst/>
          </a:prstGeom>
        </p:spPr>
        <p:txBody>
          <a:bodyPr vert="horz" lIns="234480" tIns="117240" rIns="234480" bIns="117240" rtlCol="0">
            <a:noAutofit/>
          </a:bodyPr>
          <a:lstStyle>
            <a:lvl1pPr marL="0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7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6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indent="0" algn="l" defTabSz="1172281" rtl="0" eaLnBrk="1" latinLnBrk="0" hangingPunct="1">
              <a:spcBef>
                <a:spcPct val="20000"/>
              </a:spcBef>
              <a:buFont typeface="Arial"/>
              <a:buNone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47544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19825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9210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64386" indent="-586140" algn="l" defTabSz="1172281" rtl="0" eaLnBrk="1" latinLnBrk="0" hangingPunct="1">
              <a:spcBef>
                <a:spcPct val="20000"/>
              </a:spcBef>
              <a:buFont typeface="Arial"/>
              <a:buChar char="•"/>
              <a:defRPr sz="5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rebuchet MS" panose="020B0603020202020204" pitchFamily="34" charset="0"/>
              </a:rPr>
              <a:t>Source: VAB analysis of Nielsen Total Audience Report Q3 2018; Data based on weekly time spent averages among U.S. population in Q3 2018, P18-34.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1E2FB0-CF9A-4D8D-B554-74093AA29431}"/>
              </a:ext>
            </a:extLst>
          </p:cNvPr>
          <p:cNvSpPr txBox="1"/>
          <p:nvPr/>
        </p:nvSpPr>
        <p:spPr>
          <a:xfrm>
            <a:off x="48529" y="2410629"/>
            <a:ext cx="5891068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In Any Given Minute, The Millennial TV Audience Is Larger Than The Millennial Audience For Any Other Audio Or Video Platform…</a:t>
            </a: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TV Also Represents </a:t>
            </a:r>
            <a:r>
              <a:rPr lang="en-US" sz="4400" b="1" dirty="0">
                <a:latin typeface="+mj-lt"/>
              </a:rPr>
              <a:t>51% </a:t>
            </a:r>
            <a:r>
              <a:rPr lang="en-US" sz="4400" dirty="0">
                <a:latin typeface="+mj-lt"/>
              </a:rPr>
              <a:t>Of Total Millennial Video Consumption </a:t>
            </a:r>
          </a:p>
          <a:p>
            <a:r>
              <a:rPr lang="en-US" sz="4400" dirty="0">
                <a:latin typeface="+mj-lt"/>
              </a:rPr>
              <a:t>During Summer</a:t>
            </a:r>
          </a:p>
        </p:txBody>
      </p:sp>
    </p:spTree>
    <p:extLst>
      <p:ext uri="{BB962C8B-B14F-4D97-AF65-F5344CB8AC3E}">
        <p14:creationId xmlns:p14="http://schemas.microsoft.com/office/powerpoint/2010/main" val="53743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224" y="0"/>
            <a:ext cx="5724290" cy="13716003"/>
          </a:xfrm>
          <a:prstGeom prst="rect">
            <a:avLst/>
          </a:prstGeom>
          <a:solidFill>
            <a:srgbClr val="FAB9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6235447" y="3643437"/>
          <a:ext cx="17873071" cy="801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32045" y="13283642"/>
            <a:ext cx="10419042" cy="381358"/>
          </a:xfrm>
        </p:spPr>
        <p:txBody>
          <a:bodyPr/>
          <a:lstStyle/>
          <a:p>
            <a:r>
              <a:rPr lang="en-US" sz="1200" dirty="0">
                <a:latin typeface="+mj-lt"/>
              </a:rPr>
              <a:t>Source: VAB analysis of data from the Nielsen Total Audience Report 2Q 2018; 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percent shares based on 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medium’s % of total hours,</a:t>
            </a:r>
            <a:r>
              <a:rPr lang="en-US" sz="1200" dirty="0">
                <a:latin typeface="+mj-lt"/>
              </a:rPr>
              <a:t> TV includes live + time-shifted TV.</a:t>
            </a:r>
          </a:p>
        </p:txBody>
      </p:sp>
      <p:sp>
        <p:nvSpPr>
          <p:cNvPr id="3" name="Rectangle 2"/>
          <p:cNvSpPr/>
          <p:nvPr/>
        </p:nvSpPr>
        <p:spPr>
          <a:xfrm>
            <a:off x="6432045" y="5028597"/>
            <a:ext cx="2924882" cy="65973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2045" y="4613656"/>
            <a:ext cx="2924882" cy="40011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</a:rPr>
              <a:t>Morning (AM) Drive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99314" y="5028597"/>
            <a:ext cx="2938027" cy="65973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04859" y="4614389"/>
            <a:ext cx="2933807" cy="40011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defTabSz="914400"/>
            <a:r>
              <a:rPr lang="en-US" sz="2000" dirty="0">
                <a:solidFill>
                  <a:prstClr val="black"/>
                </a:solidFill>
              </a:rPr>
              <a:t>Afternoon (PM) Drive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68B407-3C00-4346-BD53-FF955D9B7757}"/>
              </a:ext>
            </a:extLst>
          </p:cNvPr>
          <p:cNvSpPr txBox="1"/>
          <p:nvPr/>
        </p:nvSpPr>
        <p:spPr>
          <a:xfrm>
            <a:off x="6038849" y="2301241"/>
            <a:ext cx="17897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u="sng" dirty="0">
                <a:solidFill>
                  <a:prstClr val="black"/>
                </a:solidFill>
              </a:rPr>
              <a:t>% Share of Time Spent By Hour</a:t>
            </a:r>
          </a:p>
          <a:p>
            <a:pPr algn="ctr" defTabSz="914400"/>
            <a:r>
              <a:rPr lang="en-US" sz="2400" dirty="0">
                <a:solidFill>
                  <a:prstClr val="black"/>
                </a:solidFill>
              </a:rPr>
              <a:t>Linear TV vs. Radio, Q2 ‘18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6191AC-8A36-43A1-BF31-9BCF1CB44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84" y="13299917"/>
            <a:ext cx="5861685" cy="32385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0D3434-8E37-41E6-88EC-D56F8010A7B7}"/>
              </a:ext>
            </a:extLst>
          </p:cNvPr>
          <p:cNvSpPr txBox="1">
            <a:spLocks/>
          </p:cNvSpPr>
          <p:nvPr/>
        </p:nvSpPr>
        <p:spPr>
          <a:xfrm>
            <a:off x="18655559" y="13176251"/>
            <a:ext cx="5690341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239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479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1719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89592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61990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34388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6786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79184" algn="l" defTabSz="1172398" rtl="0" eaLnBrk="1" latinLnBrk="0" hangingPunct="1"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623D9C-B141-0E44-9A0E-426DA6A043B9}" type="slidenum">
              <a:rPr lang="en-US" sz="3100" smtClean="0">
                <a:solidFill>
                  <a:srgbClr val="E2E2E2"/>
                </a:solidFill>
              </a:rPr>
              <a:pPr algn="r"/>
              <a:t>9</a:t>
            </a:fld>
            <a:endParaRPr lang="en-US" sz="3100" dirty="0">
              <a:solidFill>
                <a:srgbClr val="E2E2E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5673F9-BA6E-498F-9F5C-BE0210233DED}"/>
              </a:ext>
            </a:extLst>
          </p:cNvPr>
          <p:cNvSpPr txBox="1"/>
          <p:nvPr/>
        </p:nvSpPr>
        <p:spPr>
          <a:xfrm>
            <a:off x="185837" y="4103400"/>
            <a:ext cx="51391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Across All Hours Of The Day In Summer Months, More Time Is Spent With TV Than With Radio, Even During Radio’s Important Drive Time Dayparts</a:t>
            </a:r>
          </a:p>
        </p:txBody>
      </p:sp>
    </p:spTree>
    <p:extLst>
      <p:ext uri="{BB962C8B-B14F-4D97-AF65-F5344CB8AC3E}">
        <p14:creationId xmlns:p14="http://schemas.microsoft.com/office/powerpoint/2010/main" val="1308858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3850</Words>
  <Application>Microsoft Office PowerPoint</Application>
  <PresentationFormat>Custom</PresentationFormat>
  <Paragraphs>591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Trebuchet MS</vt:lpstr>
      <vt:lpstr>Wingdings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Jason Wiese</cp:lastModifiedBy>
  <cp:revision>2734</cp:revision>
  <cp:lastPrinted>2019-03-22T15:24:21Z</cp:lastPrinted>
  <dcterms:created xsi:type="dcterms:W3CDTF">2018-08-15T21:18:21Z</dcterms:created>
  <dcterms:modified xsi:type="dcterms:W3CDTF">2019-03-29T20:34:16Z</dcterms:modified>
</cp:coreProperties>
</file>