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8.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9.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20.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21.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664" r:id="rId6"/>
    <p:sldMasterId id="2147483670" r:id="rId7"/>
  </p:sldMasterIdLst>
  <p:notesMasterIdLst>
    <p:notesMasterId r:id="rId42"/>
  </p:notesMasterIdLst>
  <p:sldIdLst>
    <p:sldId id="272" r:id="rId8"/>
    <p:sldId id="2144328423" r:id="rId9"/>
    <p:sldId id="2144328359" r:id="rId10"/>
    <p:sldId id="2144328360" r:id="rId11"/>
    <p:sldId id="2144328399" r:id="rId12"/>
    <p:sldId id="2144327938" r:id="rId13"/>
    <p:sldId id="2144328424" r:id="rId14"/>
    <p:sldId id="2144328407" r:id="rId15"/>
    <p:sldId id="2144328296" r:id="rId16"/>
    <p:sldId id="2144328292" r:id="rId17"/>
    <p:sldId id="2144328363" r:id="rId18"/>
    <p:sldId id="2144328364" r:id="rId19"/>
    <p:sldId id="2144328374" r:id="rId20"/>
    <p:sldId id="2144328410" r:id="rId21"/>
    <p:sldId id="2144328372" r:id="rId22"/>
    <p:sldId id="2144328392" r:id="rId23"/>
    <p:sldId id="2144328376" r:id="rId24"/>
    <p:sldId id="2144328417" r:id="rId25"/>
    <p:sldId id="2144328365" r:id="rId26"/>
    <p:sldId id="2144328367" r:id="rId27"/>
    <p:sldId id="2144328420" r:id="rId28"/>
    <p:sldId id="2144328412" r:id="rId29"/>
    <p:sldId id="2144328384" r:id="rId30"/>
    <p:sldId id="2144328393" r:id="rId31"/>
    <p:sldId id="2144328414" r:id="rId32"/>
    <p:sldId id="2144328415" r:id="rId33"/>
    <p:sldId id="2144328386" r:id="rId34"/>
    <p:sldId id="2144328287" r:id="rId35"/>
    <p:sldId id="2144328380" r:id="rId36"/>
    <p:sldId id="2144328381" r:id="rId37"/>
    <p:sldId id="2144328411" r:id="rId38"/>
    <p:sldId id="2144328357" r:id="rId39"/>
    <p:sldId id="2144328304" r:id="rId40"/>
    <p:sldId id="2144328382" r:id="rId41"/>
  </p:sldIdLst>
  <p:sldSz cx="12192000" cy="6858000"/>
  <p:notesSz cx="9296400" cy="701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385A107-2D3E-7AFE-0528-70F5B03A336C}" name="Marianne Vita" initials="MV" userId="S::mariannev@thevab.com::35b1102d-d340-4a85-a709-12ee727aa48b" providerId="AD"/>
  <p188:author id="{6644001F-98D2-AF68-925B-F4D39E797894}" name="Jason Wiese" initials="JW" userId="S::jasonw@thevab.com::4bff8d5b-7de6-4655-b397-69b0afc81113" providerId="AD"/>
  <p188:author id="{41E8424B-45FD-3ECB-0948-723F916FFB79}" name="Danielle Delauro" initials="DD" userId="S::danielled@thevab.com::79c3a64d-209a-45df-902b-7cba6cccfd68" providerId="AD"/>
  <p188:author id="{A5C48789-DAFD-4389-7A87-B92CBB8A351A}" name="Reed Kiely" initials="RK" userId="S::reedk@thevab.com::768be38e-2fb5-40ce-925d-bd8e9d9e3c31" providerId="AD"/>
  <p188:author id="{F0141AB7-7F25-3C16-C77D-5FEA2DA4B116}" name="Karolina Guillen" initials="KG" userId="S::karolinaG@thevab.com::c1c08796-a0be-47c6-af52-5d31fd96ec50" providerId="AD"/>
  <p188:author id="{21855EDF-F9CE-3B66-C6A5-06158391F461}" name="Leah Montner Dixon" initials="LMD" userId="S::leahm@thevab.com::d5b2ae9e-9213-4442-b7df-4db8cbe51e5d"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Danielle Delauro" initials="DD" lastIdx="5" clrIdx="0">
    <p:extLst>
      <p:ext uri="{19B8F6BF-5375-455C-9EA6-DF929625EA0E}">
        <p15:presenceInfo xmlns:p15="http://schemas.microsoft.com/office/powerpoint/2012/main" userId="S::danielled@thevab.com::79c3a64d-209a-45df-902b-7cba6cccfd68" providerId="AD"/>
      </p:ext>
    </p:extLst>
  </p:cmAuthor>
  <p:cmAuthor id="2" name="Reed Kiely" initials="RK" lastIdx="3" clrIdx="1">
    <p:extLst>
      <p:ext uri="{19B8F6BF-5375-455C-9EA6-DF929625EA0E}">
        <p15:presenceInfo xmlns:p15="http://schemas.microsoft.com/office/powerpoint/2012/main" userId="S::reedk@thevab.com::768be38e-2fb5-40ce-925d-bd8e9d9e3c3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B1464"/>
    <a:srgbClr val="E2E8F1"/>
    <a:srgbClr val="ED3C8D"/>
    <a:srgbClr val="A343FF"/>
    <a:srgbClr val="FFE600"/>
    <a:srgbClr val="00BFF2"/>
    <a:srgbClr val="4EBEA4"/>
    <a:srgbClr val="66C5AD"/>
    <a:srgbClr val="130F4A"/>
    <a:srgbClr val="E2E8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3944645-B822-4DE4-B98C-2309F952F187}" vWet="2" dt="2022-09-12T14:33:26.566"/>
    <p1510:client id="{F970540C-8283-49B2-91BF-05364BCC76F9}" v="28" dt="2022-09-12T14:35:27.03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notesMaster" Target="notesMasters/notesMaster1.xml"/><Relationship Id="rId47" Type="http://schemas.openxmlformats.org/officeDocument/2006/relationships/tableStyles" Target="tableStyles.xml"/><Relationship Id="rId50" Type="http://schemas.microsoft.com/office/2018/10/relationships/authors" Target="author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microsoft.com/office/2015/10/relationships/revisionInfo" Target="revisionInfo.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commentAuthors" Target="commentAuthors.xml"/><Relationship Id="rId48" Type="http://schemas.microsoft.com/office/2016/11/relationships/changesInfo" Target="changesInfos/changesInfo1.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theme" Target="theme/theme1.xml"/><Relationship Id="rId20" Type="http://schemas.openxmlformats.org/officeDocument/2006/relationships/slide" Target="slides/slide13.xml"/><Relationship Id="rId41" Type="http://schemas.openxmlformats.org/officeDocument/2006/relationships/slide" Target="slides/slide34.xml"/><Relationship Id="rId1" Type="http://schemas.openxmlformats.org/officeDocument/2006/relationships/customXml" Target="../customXml/item1.xml"/><Relationship Id="rId6"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son Wiese" userId="4bff8d5b-7de6-4655-b397-69b0afc81113" providerId="ADAL" clId="{5353D037-4189-4466-8BE3-A1E1D79607FC}"/>
    <pc:docChg chg="custSel modSld">
      <pc:chgData name="Jason Wiese" userId="4bff8d5b-7de6-4655-b397-69b0afc81113" providerId="ADAL" clId="{5353D037-4189-4466-8BE3-A1E1D79607FC}" dt="2022-09-09T03:11:50.013" v="5" actId="22"/>
      <pc:docMkLst>
        <pc:docMk/>
      </pc:docMkLst>
      <pc:sldChg chg="addSp delSp mod">
        <pc:chgData name="Jason Wiese" userId="4bff8d5b-7de6-4655-b397-69b0afc81113" providerId="ADAL" clId="{5353D037-4189-4466-8BE3-A1E1D79607FC}" dt="2022-09-09T03:11:50.013" v="5" actId="22"/>
        <pc:sldMkLst>
          <pc:docMk/>
          <pc:sldMk cId="2971062230" sldId="2144328412"/>
        </pc:sldMkLst>
        <pc:spChg chg="add">
          <ac:chgData name="Jason Wiese" userId="4bff8d5b-7de6-4655-b397-69b0afc81113" providerId="ADAL" clId="{5353D037-4189-4466-8BE3-A1E1D79607FC}" dt="2022-09-09T03:11:50.013" v="5" actId="22"/>
          <ac:spMkLst>
            <pc:docMk/>
            <pc:sldMk cId="2971062230" sldId="2144328412"/>
            <ac:spMk id="4" creationId="{70806BD7-3852-DA68-F8B7-BCA196222144}"/>
          </ac:spMkLst>
        </pc:spChg>
        <pc:spChg chg="del">
          <ac:chgData name="Jason Wiese" userId="4bff8d5b-7de6-4655-b397-69b0afc81113" providerId="ADAL" clId="{5353D037-4189-4466-8BE3-A1E1D79607FC}" dt="2022-09-09T03:11:46.952" v="4" actId="478"/>
          <ac:spMkLst>
            <pc:docMk/>
            <pc:sldMk cId="2971062230" sldId="2144328412"/>
            <ac:spMk id="13" creationId="{F134D647-C067-7CEB-EB1A-FBA51F668563}"/>
          </ac:spMkLst>
        </pc:spChg>
      </pc:sldChg>
      <pc:sldChg chg="modSp mod">
        <pc:chgData name="Jason Wiese" userId="4bff8d5b-7de6-4655-b397-69b0afc81113" providerId="ADAL" clId="{5353D037-4189-4466-8BE3-A1E1D79607FC}" dt="2022-09-09T03:11:35.994" v="3" actId="1036"/>
        <pc:sldMkLst>
          <pc:docMk/>
          <pc:sldMk cId="3268790272" sldId="2144328424"/>
        </pc:sldMkLst>
        <pc:graphicFrameChg chg="mod">
          <ac:chgData name="Jason Wiese" userId="4bff8d5b-7de6-4655-b397-69b0afc81113" providerId="ADAL" clId="{5353D037-4189-4466-8BE3-A1E1D79607FC}" dt="2022-09-09T03:11:35.994" v="3" actId="1036"/>
          <ac:graphicFrameMkLst>
            <pc:docMk/>
            <pc:sldMk cId="3268790272" sldId="2144328424"/>
            <ac:graphicFrameMk id="4" creationId="{B248C57B-C132-1ED5-2856-F04841288992}"/>
          </ac:graphicFrameMkLst>
        </pc:graphicFrameChg>
      </pc:sldChg>
    </pc:docChg>
  </pc:docChgLst>
  <pc:docChgLst>
    <pc:chgData name="Jason Wiese" userId="4bff8d5b-7de6-4655-b397-69b0afc81113" providerId="ADAL" clId="{5070A855-B2B4-4A7A-838E-5D238265C8C4}"/>
    <pc:docChg chg="undo custSel addSld delSld modSld">
      <pc:chgData name="Jason Wiese" userId="4bff8d5b-7de6-4655-b397-69b0afc81113" providerId="ADAL" clId="{5070A855-B2B4-4A7A-838E-5D238265C8C4}" dt="2022-09-09T02:58:22.847" v="833" actId="6549"/>
      <pc:docMkLst>
        <pc:docMk/>
      </pc:docMkLst>
      <pc:sldChg chg="delCm">
        <pc:chgData name="Jason Wiese" userId="4bff8d5b-7de6-4655-b397-69b0afc81113" providerId="ADAL" clId="{5070A855-B2B4-4A7A-838E-5D238265C8C4}" dt="2022-09-09T01:57:59.995" v="1"/>
        <pc:sldMkLst>
          <pc:docMk/>
          <pc:sldMk cId="892779569" sldId="272"/>
        </pc:sldMkLst>
      </pc:sldChg>
      <pc:sldChg chg="delCm">
        <pc:chgData name="Jason Wiese" userId="4bff8d5b-7de6-4655-b397-69b0afc81113" providerId="ADAL" clId="{5070A855-B2B4-4A7A-838E-5D238265C8C4}" dt="2022-09-09T01:59:40.721" v="26"/>
        <pc:sldMkLst>
          <pc:docMk/>
          <pc:sldMk cId="2325877703" sldId="2144328287"/>
        </pc:sldMkLst>
      </pc:sldChg>
      <pc:sldChg chg="delCm">
        <pc:chgData name="Jason Wiese" userId="4bff8d5b-7de6-4655-b397-69b0afc81113" providerId="ADAL" clId="{5070A855-B2B4-4A7A-838E-5D238265C8C4}" dt="2022-09-09T01:58:23.231" v="7"/>
        <pc:sldMkLst>
          <pc:docMk/>
          <pc:sldMk cId="4190881811" sldId="2144328296"/>
        </pc:sldMkLst>
      </pc:sldChg>
      <pc:sldChg chg="delCm">
        <pc:chgData name="Jason Wiese" userId="4bff8d5b-7de6-4655-b397-69b0afc81113" providerId="ADAL" clId="{5070A855-B2B4-4A7A-838E-5D238265C8C4}" dt="2022-09-09T01:59:47.076" v="28"/>
        <pc:sldMkLst>
          <pc:docMk/>
          <pc:sldMk cId="2616088967" sldId="2144328357"/>
        </pc:sldMkLst>
      </pc:sldChg>
      <pc:sldChg chg="delCm">
        <pc:chgData name="Jason Wiese" userId="4bff8d5b-7de6-4655-b397-69b0afc81113" providerId="ADAL" clId="{5070A855-B2B4-4A7A-838E-5D238265C8C4}" dt="2022-09-09T01:58:03.378" v="2"/>
        <pc:sldMkLst>
          <pc:docMk/>
          <pc:sldMk cId="2067624208" sldId="2144328359"/>
        </pc:sldMkLst>
      </pc:sldChg>
      <pc:sldChg chg="delCm">
        <pc:chgData name="Jason Wiese" userId="4bff8d5b-7de6-4655-b397-69b0afc81113" providerId="ADAL" clId="{5070A855-B2B4-4A7A-838E-5D238265C8C4}" dt="2022-09-09T01:58:06.390" v="3"/>
        <pc:sldMkLst>
          <pc:docMk/>
          <pc:sldMk cId="737542025" sldId="2144328360"/>
        </pc:sldMkLst>
      </pc:sldChg>
      <pc:sldChg chg="delCm">
        <pc:chgData name="Jason Wiese" userId="4bff8d5b-7de6-4655-b397-69b0afc81113" providerId="ADAL" clId="{5070A855-B2B4-4A7A-838E-5D238265C8C4}" dt="2022-09-09T01:58:28.345" v="9"/>
        <pc:sldMkLst>
          <pc:docMk/>
          <pc:sldMk cId="721638649" sldId="2144328363"/>
        </pc:sldMkLst>
      </pc:sldChg>
      <pc:sldChg chg="delCm">
        <pc:chgData name="Jason Wiese" userId="4bff8d5b-7de6-4655-b397-69b0afc81113" providerId="ADAL" clId="{5070A855-B2B4-4A7A-838E-5D238265C8C4}" dt="2022-09-09T01:58:32.462" v="10"/>
        <pc:sldMkLst>
          <pc:docMk/>
          <pc:sldMk cId="3944182829" sldId="2144328364"/>
        </pc:sldMkLst>
      </pc:sldChg>
      <pc:sldChg chg="delCm">
        <pc:chgData name="Jason Wiese" userId="4bff8d5b-7de6-4655-b397-69b0afc81113" providerId="ADAL" clId="{5070A855-B2B4-4A7A-838E-5D238265C8C4}" dt="2022-09-09T01:59:08.976" v="18"/>
        <pc:sldMkLst>
          <pc:docMk/>
          <pc:sldMk cId="571352871" sldId="2144328365"/>
        </pc:sldMkLst>
      </pc:sldChg>
      <pc:sldChg chg="delCm">
        <pc:chgData name="Jason Wiese" userId="4bff8d5b-7de6-4655-b397-69b0afc81113" providerId="ADAL" clId="{5070A855-B2B4-4A7A-838E-5D238265C8C4}" dt="2022-09-09T01:59:12.621" v="19"/>
        <pc:sldMkLst>
          <pc:docMk/>
          <pc:sldMk cId="1058075741" sldId="2144328367"/>
        </pc:sldMkLst>
      </pc:sldChg>
      <pc:sldChg chg="delCm">
        <pc:chgData name="Jason Wiese" userId="4bff8d5b-7de6-4655-b397-69b0afc81113" providerId="ADAL" clId="{5070A855-B2B4-4A7A-838E-5D238265C8C4}" dt="2022-09-09T01:58:42.264" v="12"/>
        <pc:sldMkLst>
          <pc:docMk/>
          <pc:sldMk cId="1836024283" sldId="2144328374"/>
        </pc:sldMkLst>
      </pc:sldChg>
      <pc:sldChg chg="delCm">
        <pc:chgData name="Jason Wiese" userId="4bff8d5b-7de6-4655-b397-69b0afc81113" providerId="ADAL" clId="{5070A855-B2B4-4A7A-838E-5D238265C8C4}" dt="2022-09-09T01:59:01.449" v="17"/>
        <pc:sldMkLst>
          <pc:docMk/>
          <pc:sldMk cId="1155653844" sldId="2144328376"/>
        </pc:sldMkLst>
      </pc:sldChg>
      <pc:sldChg chg="del">
        <pc:chgData name="Jason Wiese" userId="4bff8d5b-7de6-4655-b397-69b0afc81113" providerId="ADAL" clId="{5070A855-B2B4-4A7A-838E-5D238265C8C4}" dt="2022-09-09T02:53:58.945" v="721" actId="47"/>
        <pc:sldMkLst>
          <pc:docMk/>
          <pc:sldMk cId="1419116718" sldId="2144328377"/>
        </pc:sldMkLst>
      </pc:sldChg>
      <pc:sldChg chg="delCm">
        <pc:chgData name="Jason Wiese" userId="4bff8d5b-7de6-4655-b397-69b0afc81113" providerId="ADAL" clId="{5070A855-B2B4-4A7A-838E-5D238265C8C4}" dt="2022-09-09T01:59:26.152" v="22"/>
        <pc:sldMkLst>
          <pc:docMk/>
          <pc:sldMk cId="2516114937" sldId="2144328384"/>
        </pc:sldMkLst>
      </pc:sldChg>
      <pc:sldChg chg="delCm">
        <pc:chgData name="Jason Wiese" userId="4bff8d5b-7de6-4655-b397-69b0afc81113" providerId="ADAL" clId="{5070A855-B2B4-4A7A-838E-5D238265C8C4}" dt="2022-09-09T01:58:56.578" v="15"/>
        <pc:sldMkLst>
          <pc:docMk/>
          <pc:sldMk cId="3333170262" sldId="2144328392"/>
        </pc:sldMkLst>
      </pc:sldChg>
      <pc:sldChg chg="delCm">
        <pc:chgData name="Jason Wiese" userId="4bff8d5b-7de6-4655-b397-69b0afc81113" providerId="ADAL" clId="{5070A855-B2B4-4A7A-838E-5D238265C8C4}" dt="2022-09-09T01:59:30.639" v="24"/>
        <pc:sldMkLst>
          <pc:docMk/>
          <pc:sldMk cId="861568483" sldId="2144328393"/>
        </pc:sldMkLst>
      </pc:sldChg>
      <pc:sldChg chg="delCm">
        <pc:chgData name="Jason Wiese" userId="4bff8d5b-7de6-4655-b397-69b0afc81113" providerId="ADAL" clId="{5070A855-B2B4-4A7A-838E-5D238265C8C4}" dt="2022-09-09T01:58:09.329" v="4"/>
        <pc:sldMkLst>
          <pc:docMk/>
          <pc:sldMk cId="624909593" sldId="2144328399"/>
        </pc:sldMkLst>
      </pc:sldChg>
      <pc:sldChg chg="delCm">
        <pc:chgData name="Jason Wiese" userId="4bff8d5b-7de6-4655-b397-69b0afc81113" providerId="ADAL" clId="{5070A855-B2B4-4A7A-838E-5D238265C8C4}" dt="2022-09-09T01:58:19.196" v="6"/>
        <pc:sldMkLst>
          <pc:docMk/>
          <pc:sldMk cId="3628860000" sldId="2144328407"/>
        </pc:sldMkLst>
      </pc:sldChg>
      <pc:sldChg chg="delCm">
        <pc:chgData name="Jason Wiese" userId="4bff8d5b-7de6-4655-b397-69b0afc81113" providerId="ADAL" clId="{5070A855-B2B4-4A7A-838E-5D238265C8C4}" dt="2022-09-09T01:58:47.059" v="14"/>
        <pc:sldMkLst>
          <pc:docMk/>
          <pc:sldMk cId="580715563" sldId="2144328410"/>
        </pc:sldMkLst>
      </pc:sldChg>
      <pc:sldChg chg="addSp modSp mod addCm delCm">
        <pc:chgData name="Jason Wiese" userId="4bff8d5b-7de6-4655-b397-69b0afc81113" providerId="ADAL" clId="{5070A855-B2B4-4A7A-838E-5D238265C8C4}" dt="2022-09-09T02:50:53.413" v="720"/>
        <pc:sldMkLst>
          <pc:docMk/>
          <pc:sldMk cId="2971062230" sldId="2144328412"/>
        </pc:sldMkLst>
        <pc:picChg chg="add mod">
          <ac:chgData name="Jason Wiese" userId="4bff8d5b-7de6-4655-b397-69b0afc81113" providerId="ADAL" clId="{5070A855-B2B4-4A7A-838E-5D238265C8C4}" dt="2022-09-09T02:49:58.011" v="719" actId="1076"/>
          <ac:picMkLst>
            <pc:docMk/>
            <pc:sldMk cId="2971062230" sldId="2144328412"/>
            <ac:picMk id="3" creationId="{BB5FF6FC-F3DF-27E1-357E-14AF54E7AFAC}"/>
          </ac:picMkLst>
        </pc:picChg>
      </pc:sldChg>
      <pc:sldChg chg="delCm">
        <pc:chgData name="Jason Wiese" userId="4bff8d5b-7de6-4655-b397-69b0afc81113" providerId="ADAL" clId="{5070A855-B2B4-4A7A-838E-5D238265C8C4}" dt="2022-09-09T01:59:34.621" v="25"/>
        <pc:sldMkLst>
          <pc:docMk/>
          <pc:sldMk cId="2041716444" sldId="2144328414"/>
        </pc:sldMkLst>
      </pc:sldChg>
      <pc:sldChg chg="addSp delSp modSp add del mod delCm">
        <pc:chgData name="Jason Wiese" userId="4bff8d5b-7de6-4655-b397-69b0afc81113" providerId="ADAL" clId="{5070A855-B2B4-4A7A-838E-5D238265C8C4}" dt="2022-09-09T02:19:18.505" v="630" actId="47"/>
        <pc:sldMkLst>
          <pc:docMk/>
          <pc:sldMk cId="1821842511" sldId="2144328416"/>
        </pc:sldMkLst>
        <pc:graphicFrameChg chg="mod">
          <ac:chgData name="Jason Wiese" userId="4bff8d5b-7de6-4655-b397-69b0afc81113" providerId="ADAL" clId="{5070A855-B2B4-4A7A-838E-5D238265C8C4}" dt="2022-09-09T02:05:45.067" v="68" actId="1957"/>
          <ac:graphicFrameMkLst>
            <pc:docMk/>
            <pc:sldMk cId="1821842511" sldId="2144328416"/>
            <ac:graphicFrameMk id="6" creationId="{C540A322-AA20-813F-896C-E53AA7AD848E}"/>
          </ac:graphicFrameMkLst>
        </pc:graphicFrameChg>
        <pc:picChg chg="add del mod">
          <ac:chgData name="Jason Wiese" userId="4bff8d5b-7de6-4655-b397-69b0afc81113" providerId="ADAL" clId="{5070A855-B2B4-4A7A-838E-5D238265C8C4}" dt="2022-09-09T02:12:50.321" v="131" actId="21"/>
          <ac:picMkLst>
            <pc:docMk/>
            <pc:sldMk cId="1821842511" sldId="2144328416"/>
            <ac:picMk id="1026" creationId="{BA2A4E96-2786-A936-3C8E-022946B892D0}"/>
          </ac:picMkLst>
        </pc:picChg>
      </pc:sldChg>
      <pc:sldChg chg="delSp modSp mod">
        <pc:chgData name="Jason Wiese" userId="4bff8d5b-7de6-4655-b397-69b0afc81113" providerId="ADAL" clId="{5070A855-B2B4-4A7A-838E-5D238265C8C4}" dt="2022-09-09T02:58:22.847" v="833" actId="6549"/>
        <pc:sldMkLst>
          <pc:docMk/>
          <pc:sldMk cId="942467102" sldId="2144328417"/>
        </pc:sldMkLst>
        <pc:spChg chg="del">
          <ac:chgData name="Jason Wiese" userId="4bff8d5b-7de6-4655-b397-69b0afc81113" providerId="ADAL" clId="{5070A855-B2B4-4A7A-838E-5D238265C8C4}" dt="2022-09-09T02:55:11.424" v="722" actId="478"/>
          <ac:spMkLst>
            <pc:docMk/>
            <pc:sldMk cId="942467102" sldId="2144328417"/>
            <ac:spMk id="13" creationId="{A5E16779-5423-F61D-F533-179315873DCF}"/>
          </ac:spMkLst>
        </pc:spChg>
        <pc:spChg chg="mod">
          <ac:chgData name="Jason Wiese" userId="4bff8d5b-7de6-4655-b397-69b0afc81113" providerId="ADAL" clId="{5070A855-B2B4-4A7A-838E-5D238265C8C4}" dt="2022-09-09T02:58:22.847" v="833" actId="6549"/>
          <ac:spMkLst>
            <pc:docMk/>
            <pc:sldMk cId="942467102" sldId="2144328417"/>
            <ac:spMk id="14" creationId="{B68613DD-9AF7-CB44-E9E0-202413730E1F}"/>
          </ac:spMkLst>
        </pc:spChg>
        <pc:spChg chg="mod">
          <ac:chgData name="Jason Wiese" userId="4bff8d5b-7de6-4655-b397-69b0afc81113" providerId="ADAL" clId="{5070A855-B2B4-4A7A-838E-5D238265C8C4}" dt="2022-09-09T02:55:14.987" v="735" actId="1036"/>
          <ac:spMkLst>
            <pc:docMk/>
            <pc:sldMk cId="942467102" sldId="2144328417"/>
            <ac:spMk id="24" creationId="{A671F24C-A73C-4EEF-86FA-989884607FA5}"/>
          </ac:spMkLst>
        </pc:spChg>
      </pc:sldChg>
      <pc:sldChg chg="delCm">
        <pc:chgData name="Jason Wiese" userId="4bff8d5b-7de6-4655-b397-69b0afc81113" providerId="ADAL" clId="{5070A855-B2B4-4A7A-838E-5D238265C8C4}" dt="2022-09-09T01:59:16.147" v="20"/>
        <pc:sldMkLst>
          <pc:docMk/>
          <pc:sldMk cId="1749349341" sldId="2144328420"/>
        </pc:sldMkLst>
      </pc:sldChg>
      <pc:sldChg chg="addSp delSp modSp mod">
        <pc:chgData name="Jason Wiese" userId="4bff8d5b-7de6-4655-b397-69b0afc81113" providerId="ADAL" clId="{5070A855-B2B4-4A7A-838E-5D238265C8C4}" dt="2022-09-09T02:20:56.481" v="716" actId="478"/>
        <pc:sldMkLst>
          <pc:docMk/>
          <pc:sldMk cId="3268790272" sldId="2144328424"/>
        </pc:sldMkLst>
        <pc:spChg chg="mod">
          <ac:chgData name="Jason Wiese" userId="4bff8d5b-7de6-4655-b397-69b0afc81113" providerId="ADAL" clId="{5070A855-B2B4-4A7A-838E-5D238265C8C4}" dt="2022-09-09T02:15:36.976" v="395" actId="20577"/>
          <ac:spMkLst>
            <pc:docMk/>
            <pc:sldMk cId="3268790272" sldId="2144328424"/>
            <ac:spMk id="7" creationId="{44C4311E-830E-DB95-1EEE-9C5F317AD144}"/>
          </ac:spMkLst>
        </pc:spChg>
        <pc:spChg chg="mod">
          <ac:chgData name="Jason Wiese" userId="4bff8d5b-7de6-4655-b397-69b0afc81113" providerId="ADAL" clId="{5070A855-B2B4-4A7A-838E-5D238265C8C4}" dt="2022-09-09T02:20:40.517" v="715" actId="20577"/>
          <ac:spMkLst>
            <pc:docMk/>
            <pc:sldMk cId="3268790272" sldId="2144328424"/>
            <ac:spMk id="8" creationId="{3D37E696-D493-1033-97EC-799B06C55151}"/>
          </ac:spMkLst>
        </pc:spChg>
        <pc:spChg chg="mod">
          <ac:chgData name="Jason Wiese" userId="4bff8d5b-7de6-4655-b397-69b0afc81113" providerId="ADAL" clId="{5070A855-B2B4-4A7A-838E-5D238265C8C4}" dt="2022-09-09T02:16:57.949" v="525" actId="6549"/>
          <ac:spMkLst>
            <pc:docMk/>
            <pc:sldMk cId="3268790272" sldId="2144328424"/>
            <ac:spMk id="9" creationId="{C97793E8-DBE4-2880-4CAE-006A215F9349}"/>
          </ac:spMkLst>
        </pc:spChg>
        <pc:spChg chg="add del">
          <ac:chgData name="Jason Wiese" userId="4bff8d5b-7de6-4655-b397-69b0afc81113" providerId="ADAL" clId="{5070A855-B2B4-4A7A-838E-5D238265C8C4}" dt="2022-09-09T02:15:41.757" v="396" actId="478"/>
          <ac:spMkLst>
            <pc:docMk/>
            <pc:sldMk cId="3268790272" sldId="2144328424"/>
            <ac:spMk id="13" creationId="{4310C464-51DC-2BE8-43E7-8C6D7722FA8C}"/>
          </ac:spMkLst>
        </pc:spChg>
        <pc:spChg chg="add del mod">
          <ac:chgData name="Jason Wiese" userId="4bff8d5b-7de6-4655-b397-69b0afc81113" providerId="ADAL" clId="{5070A855-B2B4-4A7A-838E-5D238265C8C4}" dt="2022-09-09T02:18:46.529" v="627" actId="478"/>
          <ac:spMkLst>
            <pc:docMk/>
            <pc:sldMk cId="3268790272" sldId="2144328424"/>
            <ac:spMk id="15" creationId="{8B50C998-D3FB-4FEE-0CFF-D241CA294C4E}"/>
          </ac:spMkLst>
        </pc:spChg>
        <pc:spChg chg="add del mod">
          <ac:chgData name="Jason Wiese" userId="4bff8d5b-7de6-4655-b397-69b0afc81113" providerId="ADAL" clId="{5070A855-B2B4-4A7A-838E-5D238265C8C4}" dt="2022-09-09T02:20:56.481" v="716" actId="478"/>
          <ac:spMkLst>
            <pc:docMk/>
            <pc:sldMk cId="3268790272" sldId="2144328424"/>
            <ac:spMk id="16" creationId="{6E366DB0-1D81-F75B-1391-A9B5BCA58AAC}"/>
          </ac:spMkLst>
        </pc:spChg>
        <pc:spChg chg="mod">
          <ac:chgData name="Jason Wiese" userId="4bff8d5b-7de6-4655-b397-69b0afc81113" providerId="ADAL" clId="{5070A855-B2B4-4A7A-838E-5D238265C8C4}" dt="2022-09-09T02:19:39.223" v="654" actId="20577"/>
          <ac:spMkLst>
            <pc:docMk/>
            <pc:sldMk cId="3268790272" sldId="2144328424"/>
            <ac:spMk id="24" creationId="{A671F24C-A73C-4EEF-86FA-989884607FA5}"/>
          </ac:spMkLst>
        </pc:spChg>
        <pc:graphicFrameChg chg="add mod">
          <ac:chgData name="Jason Wiese" userId="4bff8d5b-7de6-4655-b397-69b0afc81113" providerId="ADAL" clId="{5070A855-B2B4-4A7A-838E-5D238265C8C4}" dt="2022-09-09T02:14:25.430" v="144" actId="403"/>
          <ac:graphicFrameMkLst>
            <pc:docMk/>
            <pc:sldMk cId="3268790272" sldId="2144328424"/>
            <ac:graphicFrameMk id="4" creationId="{B248C57B-C132-1ED5-2856-F04841288992}"/>
          </ac:graphicFrameMkLst>
        </pc:graphicFrameChg>
        <pc:graphicFrameChg chg="del">
          <ac:chgData name="Jason Wiese" userId="4bff8d5b-7de6-4655-b397-69b0afc81113" providerId="ADAL" clId="{5070A855-B2B4-4A7A-838E-5D238265C8C4}" dt="2022-09-09T02:07:06.698" v="77" actId="478"/>
          <ac:graphicFrameMkLst>
            <pc:docMk/>
            <pc:sldMk cId="3268790272" sldId="2144328424"/>
            <ac:graphicFrameMk id="6" creationId="{C540A322-AA20-813F-896C-E53AA7AD848E}"/>
          </ac:graphicFrameMkLst>
        </pc:graphicFrameChg>
        <pc:picChg chg="add del mod">
          <ac:chgData name="Jason Wiese" userId="4bff8d5b-7de6-4655-b397-69b0afc81113" providerId="ADAL" clId="{5070A855-B2B4-4A7A-838E-5D238265C8C4}" dt="2022-09-09T02:17:21.662" v="526" actId="478"/>
          <ac:picMkLst>
            <pc:docMk/>
            <pc:sldMk cId="3268790272" sldId="2144328424"/>
            <ac:picMk id="10" creationId="{FC757F38-F8CF-46AF-8690-81C09C47E574}"/>
          </ac:picMkLst>
        </pc:picChg>
        <pc:picChg chg="del mod">
          <ac:chgData name="Jason Wiese" userId="4bff8d5b-7de6-4655-b397-69b0afc81113" providerId="ADAL" clId="{5070A855-B2B4-4A7A-838E-5D238265C8C4}" dt="2022-09-09T02:07:03.775" v="76" actId="478"/>
          <ac:picMkLst>
            <pc:docMk/>
            <pc:sldMk cId="3268790272" sldId="2144328424"/>
            <ac:picMk id="1026" creationId="{BA2A4E96-2786-A936-3C8E-022946B892D0}"/>
          </ac:picMkLst>
        </pc:picChg>
      </pc:sldChg>
    </pc:docChg>
  </pc:docChgLst>
  <pc:docChgLst>
    <pc:chgData name="Jason Wiese" userId="4bff8d5b-7de6-4655-b397-69b0afc81113" providerId="ADAL" clId="{367E23AC-9131-46D3-A957-396996B2C607}"/>
    <pc:docChg chg="undo custSel modSld">
      <pc:chgData name="Jason Wiese" userId="4bff8d5b-7de6-4655-b397-69b0afc81113" providerId="ADAL" clId="{367E23AC-9131-46D3-A957-396996B2C607}" dt="2022-09-09T22:14:07.385" v="884" actId="1035"/>
      <pc:docMkLst>
        <pc:docMk/>
      </pc:docMkLst>
      <pc:sldChg chg="modSp mod">
        <pc:chgData name="Jason Wiese" userId="4bff8d5b-7de6-4655-b397-69b0afc81113" providerId="ADAL" clId="{367E23AC-9131-46D3-A957-396996B2C607}" dt="2022-09-09T21:16:19.570" v="113" actId="6549"/>
        <pc:sldMkLst>
          <pc:docMk/>
          <pc:sldMk cId="737542025" sldId="2144328360"/>
        </pc:sldMkLst>
        <pc:spChg chg="mod">
          <ac:chgData name="Jason Wiese" userId="4bff8d5b-7de6-4655-b397-69b0afc81113" providerId="ADAL" clId="{367E23AC-9131-46D3-A957-396996B2C607}" dt="2022-09-09T21:16:19.570" v="113" actId="6549"/>
          <ac:spMkLst>
            <pc:docMk/>
            <pc:sldMk cId="737542025" sldId="2144328360"/>
            <ac:spMk id="56" creationId="{49DF06DB-0E04-43EB-906B-75F674482CF9}"/>
          </ac:spMkLst>
        </pc:spChg>
      </pc:sldChg>
      <pc:sldChg chg="addSp delSp modSp mod">
        <pc:chgData name="Jason Wiese" userId="4bff8d5b-7de6-4655-b397-69b0afc81113" providerId="ADAL" clId="{367E23AC-9131-46D3-A957-396996B2C607}" dt="2022-09-09T21:54:06.409" v="498" actId="478"/>
        <pc:sldMkLst>
          <pc:docMk/>
          <pc:sldMk cId="1836024283" sldId="2144328374"/>
        </pc:sldMkLst>
        <pc:spChg chg="add del mod">
          <ac:chgData name="Jason Wiese" userId="4bff8d5b-7de6-4655-b397-69b0afc81113" providerId="ADAL" clId="{367E23AC-9131-46D3-A957-396996B2C607}" dt="2022-09-09T21:54:06.409" v="498" actId="478"/>
          <ac:spMkLst>
            <pc:docMk/>
            <pc:sldMk cId="1836024283" sldId="2144328374"/>
            <ac:spMk id="2" creationId="{0BE6319C-69BB-41D1-C5F5-156B24766BB4}"/>
          </ac:spMkLst>
        </pc:spChg>
        <pc:spChg chg="mod">
          <ac:chgData name="Jason Wiese" userId="4bff8d5b-7de6-4655-b397-69b0afc81113" providerId="ADAL" clId="{367E23AC-9131-46D3-A957-396996B2C607}" dt="2022-09-09T21:53:58.461" v="497" actId="6549"/>
          <ac:spMkLst>
            <pc:docMk/>
            <pc:sldMk cId="1836024283" sldId="2144328374"/>
            <ac:spMk id="56" creationId="{49DF06DB-0E04-43EB-906B-75F674482CF9}"/>
          </ac:spMkLst>
        </pc:spChg>
      </pc:sldChg>
      <pc:sldChg chg="modSp mod">
        <pc:chgData name="Jason Wiese" userId="4bff8d5b-7de6-4655-b397-69b0afc81113" providerId="ADAL" clId="{367E23AC-9131-46D3-A957-396996B2C607}" dt="2022-09-09T21:55:43.424" v="500" actId="20577"/>
        <pc:sldMkLst>
          <pc:docMk/>
          <pc:sldMk cId="1155653844" sldId="2144328376"/>
        </pc:sldMkLst>
        <pc:spChg chg="mod">
          <ac:chgData name="Jason Wiese" userId="4bff8d5b-7de6-4655-b397-69b0afc81113" providerId="ADAL" clId="{367E23AC-9131-46D3-A957-396996B2C607}" dt="2022-09-09T21:55:43.424" v="500" actId="20577"/>
          <ac:spMkLst>
            <pc:docMk/>
            <pc:sldMk cId="1155653844" sldId="2144328376"/>
            <ac:spMk id="3" creationId="{A60AC443-90A1-B78F-784A-947E05717BE2}"/>
          </ac:spMkLst>
        </pc:spChg>
      </pc:sldChg>
      <pc:sldChg chg="modSp mod">
        <pc:chgData name="Jason Wiese" userId="4bff8d5b-7de6-4655-b397-69b0afc81113" providerId="ADAL" clId="{367E23AC-9131-46D3-A957-396996B2C607}" dt="2022-09-09T22:10:11.400" v="869" actId="20577"/>
        <pc:sldMkLst>
          <pc:docMk/>
          <pc:sldMk cId="3333170262" sldId="2144328392"/>
        </pc:sldMkLst>
        <pc:spChg chg="mod">
          <ac:chgData name="Jason Wiese" userId="4bff8d5b-7de6-4655-b397-69b0afc81113" providerId="ADAL" clId="{367E23AC-9131-46D3-A957-396996B2C607}" dt="2022-09-09T22:10:00.866" v="865" actId="20577"/>
          <ac:spMkLst>
            <pc:docMk/>
            <pc:sldMk cId="3333170262" sldId="2144328392"/>
            <ac:spMk id="100" creationId="{7FEC51B0-23CB-B128-391A-C3880C4F9107}"/>
          </ac:spMkLst>
        </pc:spChg>
        <pc:spChg chg="mod">
          <ac:chgData name="Jason Wiese" userId="4bff8d5b-7de6-4655-b397-69b0afc81113" providerId="ADAL" clId="{367E23AC-9131-46D3-A957-396996B2C607}" dt="2022-09-09T22:10:11.400" v="869" actId="20577"/>
          <ac:spMkLst>
            <pc:docMk/>
            <pc:sldMk cId="3333170262" sldId="2144328392"/>
            <ac:spMk id="101" creationId="{BACB66EE-C9AF-A260-8175-19AB5D7F645E}"/>
          </ac:spMkLst>
        </pc:spChg>
        <pc:spChg chg="mod">
          <ac:chgData name="Jason Wiese" userId="4bff8d5b-7de6-4655-b397-69b0afc81113" providerId="ADAL" clId="{367E23AC-9131-46D3-A957-396996B2C607}" dt="2022-09-09T22:10:11.180" v="868" actId="20577"/>
          <ac:spMkLst>
            <pc:docMk/>
            <pc:sldMk cId="3333170262" sldId="2144328392"/>
            <ac:spMk id="102" creationId="{FE6BBF14-ACE0-5F31-2A99-D8D9196FC1AF}"/>
          </ac:spMkLst>
        </pc:spChg>
      </pc:sldChg>
      <pc:sldChg chg="modSp mod">
        <pc:chgData name="Jason Wiese" userId="4bff8d5b-7de6-4655-b397-69b0afc81113" providerId="ADAL" clId="{367E23AC-9131-46D3-A957-396996B2C607}" dt="2022-09-09T21:17:54.443" v="123" actId="20577"/>
        <pc:sldMkLst>
          <pc:docMk/>
          <pc:sldMk cId="861568483" sldId="2144328393"/>
        </pc:sldMkLst>
        <pc:spChg chg="mod ord">
          <ac:chgData name="Jason Wiese" userId="4bff8d5b-7de6-4655-b397-69b0afc81113" providerId="ADAL" clId="{367E23AC-9131-46D3-A957-396996B2C607}" dt="2022-09-09T21:10:14.163" v="98" actId="167"/>
          <ac:spMkLst>
            <pc:docMk/>
            <pc:sldMk cId="861568483" sldId="2144328393"/>
            <ac:spMk id="5" creationId="{A6AB7ABC-1BDF-BFDB-F860-8DDCBC474FFC}"/>
          </ac:spMkLst>
        </pc:spChg>
        <pc:spChg chg="ord">
          <ac:chgData name="Jason Wiese" userId="4bff8d5b-7de6-4655-b397-69b0afc81113" providerId="ADAL" clId="{367E23AC-9131-46D3-A957-396996B2C607}" dt="2022-09-09T21:10:17.418" v="99" actId="167"/>
          <ac:spMkLst>
            <pc:docMk/>
            <pc:sldMk cId="861568483" sldId="2144328393"/>
            <ac:spMk id="12" creationId="{B041A55C-93AB-41EC-AD6F-CA99FDD74F42}"/>
          </ac:spMkLst>
        </pc:spChg>
        <pc:spChg chg="mod">
          <ac:chgData name="Jason Wiese" userId="4bff8d5b-7de6-4655-b397-69b0afc81113" providerId="ADAL" clId="{367E23AC-9131-46D3-A957-396996B2C607}" dt="2022-09-09T21:17:54.443" v="123" actId="20577"/>
          <ac:spMkLst>
            <pc:docMk/>
            <pc:sldMk cId="861568483" sldId="2144328393"/>
            <ac:spMk id="56" creationId="{49DF06DB-0E04-43EB-906B-75F674482CF9}"/>
          </ac:spMkLst>
        </pc:spChg>
      </pc:sldChg>
      <pc:sldChg chg="modSp mod">
        <pc:chgData name="Jason Wiese" userId="4bff8d5b-7de6-4655-b397-69b0afc81113" providerId="ADAL" clId="{367E23AC-9131-46D3-A957-396996B2C607}" dt="2022-09-09T22:14:07.385" v="884" actId="1035"/>
        <pc:sldMkLst>
          <pc:docMk/>
          <pc:sldMk cId="624909593" sldId="2144328399"/>
        </pc:sldMkLst>
        <pc:spChg chg="mod">
          <ac:chgData name="Jason Wiese" userId="4bff8d5b-7de6-4655-b397-69b0afc81113" providerId="ADAL" clId="{367E23AC-9131-46D3-A957-396996B2C607}" dt="2022-09-09T22:14:07.385" v="884" actId="1035"/>
          <ac:spMkLst>
            <pc:docMk/>
            <pc:sldMk cId="624909593" sldId="2144328399"/>
            <ac:spMk id="3" creationId="{348CAE8A-793F-8372-D876-063A1764FFF6}"/>
          </ac:spMkLst>
        </pc:spChg>
        <pc:spChg chg="mod">
          <ac:chgData name="Jason Wiese" userId="4bff8d5b-7de6-4655-b397-69b0afc81113" providerId="ADAL" clId="{367E23AC-9131-46D3-A957-396996B2C607}" dt="2022-09-09T21:49:22.262" v="174" actId="1036"/>
          <ac:spMkLst>
            <pc:docMk/>
            <pc:sldMk cId="624909593" sldId="2144328399"/>
            <ac:spMk id="56" creationId="{49DF06DB-0E04-43EB-906B-75F674482CF9}"/>
          </ac:spMkLst>
        </pc:spChg>
      </pc:sldChg>
      <pc:sldChg chg="modSp mod">
        <pc:chgData name="Jason Wiese" userId="4bff8d5b-7de6-4655-b397-69b0afc81113" providerId="ADAL" clId="{367E23AC-9131-46D3-A957-396996B2C607}" dt="2022-09-09T21:16:42.662" v="117" actId="6549"/>
        <pc:sldMkLst>
          <pc:docMk/>
          <pc:sldMk cId="3628860000" sldId="2144328407"/>
        </pc:sldMkLst>
        <pc:spChg chg="mod">
          <ac:chgData name="Jason Wiese" userId="4bff8d5b-7de6-4655-b397-69b0afc81113" providerId="ADAL" clId="{367E23AC-9131-46D3-A957-396996B2C607}" dt="2022-09-09T21:16:42.662" v="117" actId="6549"/>
          <ac:spMkLst>
            <pc:docMk/>
            <pc:sldMk cId="3628860000" sldId="2144328407"/>
            <ac:spMk id="13" creationId="{8544EB9A-2543-4B63-72A6-503E33EFA366}"/>
          </ac:spMkLst>
        </pc:spChg>
      </pc:sldChg>
      <pc:sldChg chg="delSp modSp mod delCm">
        <pc:chgData name="Jason Wiese" userId="4bff8d5b-7de6-4655-b397-69b0afc81113" providerId="ADAL" clId="{367E23AC-9131-46D3-A957-396996B2C607}" dt="2022-09-09T22:05:44.489" v="864" actId="1035"/>
        <pc:sldMkLst>
          <pc:docMk/>
          <pc:sldMk cId="2971062230" sldId="2144328412"/>
        </pc:sldMkLst>
        <pc:spChg chg="del">
          <ac:chgData name="Jason Wiese" userId="4bff8d5b-7de6-4655-b397-69b0afc81113" providerId="ADAL" clId="{367E23AC-9131-46D3-A957-396996B2C607}" dt="2022-09-09T21:59:28.959" v="570" actId="478"/>
          <ac:spMkLst>
            <pc:docMk/>
            <pc:sldMk cId="2971062230" sldId="2144328412"/>
            <ac:spMk id="2" creationId="{AC727F30-6076-F73F-1DE2-A6668A286DE5}"/>
          </ac:spMkLst>
        </pc:spChg>
        <pc:spChg chg="mod">
          <ac:chgData name="Jason Wiese" userId="4bff8d5b-7de6-4655-b397-69b0afc81113" providerId="ADAL" clId="{367E23AC-9131-46D3-A957-396996B2C607}" dt="2022-09-09T21:59:02.163" v="567" actId="1036"/>
          <ac:spMkLst>
            <pc:docMk/>
            <pc:sldMk cId="2971062230" sldId="2144328412"/>
            <ac:spMk id="4" creationId="{70806BD7-3852-DA68-F8B7-BCA196222144}"/>
          </ac:spMkLst>
        </pc:spChg>
        <pc:spChg chg="mod">
          <ac:chgData name="Jason Wiese" userId="4bff8d5b-7de6-4655-b397-69b0afc81113" providerId="ADAL" clId="{367E23AC-9131-46D3-A957-396996B2C607}" dt="2022-09-09T22:05:44.489" v="864" actId="1035"/>
          <ac:spMkLst>
            <pc:docMk/>
            <pc:sldMk cId="2971062230" sldId="2144328412"/>
            <ac:spMk id="6" creationId="{C544BEF3-B222-5DA6-0B42-1C67D978E8E0}"/>
          </ac:spMkLst>
        </pc:spChg>
        <pc:spChg chg="mod">
          <ac:chgData name="Jason Wiese" userId="4bff8d5b-7de6-4655-b397-69b0afc81113" providerId="ADAL" clId="{367E23AC-9131-46D3-A957-396996B2C607}" dt="2022-09-09T22:03:32.681" v="831" actId="20577"/>
          <ac:spMkLst>
            <pc:docMk/>
            <pc:sldMk cId="2971062230" sldId="2144328412"/>
            <ac:spMk id="7" creationId="{E353D294-23F3-C62B-0930-DAFF0299AA0A}"/>
          </ac:spMkLst>
        </pc:spChg>
        <pc:spChg chg="mod">
          <ac:chgData name="Jason Wiese" userId="4bff8d5b-7de6-4655-b397-69b0afc81113" providerId="ADAL" clId="{367E23AC-9131-46D3-A957-396996B2C607}" dt="2022-09-09T21:59:48.083" v="575" actId="6549"/>
          <ac:spMkLst>
            <pc:docMk/>
            <pc:sldMk cId="2971062230" sldId="2144328412"/>
            <ac:spMk id="24" creationId="{A671F24C-A73C-4EEF-86FA-989884607FA5}"/>
          </ac:spMkLst>
        </pc:spChg>
        <pc:picChg chg="del mod">
          <ac:chgData name="Jason Wiese" userId="4bff8d5b-7de6-4655-b397-69b0afc81113" providerId="ADAL" clId="{367E23AC-9131-46D3-A957-396996B2C607}" dt="2022-09-09T21:59:18.072" v="568" actId="478"/>
          <ac:picMkLst>
            <pc:docMk/>
            <pc:sldMk cId="2971062230" sldId="2144328412"/>
            <ac:picMk id="3" creationId="{BB5FF6FC-F3DF-27E1-357E-14AF54E7AFAC}"/>
          </ac:picMkLst>
        </pc:picChg>
      </pc:sldChg>
      <pc:sldChg chg="modSp mod">
        <pc:chgData name="Jason Wiese" userId="4bff8d5b-7de6-4655-b397-69b0afc81113" providerId="ADAL" clId="{367E23AC-9131-46D3-A957-396996B2C607}" dt="2022-09-09T21:17:57.651" v="124" actId="20577"/>
        <pc:sldMkLst>
          <pc:docMk/>
          <pc:sldMk cId="2041716444" sldId="2144328414"/>
        </pc:sldMkLst>
        <pc:spChg chg="mod">
          <ac:chgData name="Jason Wiese" userId="4bff8d5b-7de6-4655-b397-69b0afc81113" providerId="ADAL" clId="{367E23AC-9131-46D3-A957-396996B2C607}" dt="2022-09-09T21:17:57.651" v="124" actId="20577"/>
          <ac:spMkLst>
            <pc:docMk/>
            <pc:sldMk cId="2041716444" sldId="2144328414"/>
            <ac:spMk id="13" creationId="{8544EB9A-2543-4B63-72A6-503E33EFA366}"/>
          </ac:spMkLst>
        </pc:spChg>
      </pc:sldChg>
      <pc:sldChg chg="modSp mod">
        <pc:chgData name="Jason Wiese" userId="4bff8d5b-7de6-4655-b397-69b0afc81113" providerId="ADAL" clId="{367E23AC-9131-46D3-A957-396996B2C607}" dt="2022-09-09T21:18:01.184" v="125" actId="20577"/>
        <pc:sldMkLst>
          <pc:docMk/>
          <pc:sldMk cId="2035138906" sldId="2144328415"/>
        </pc:sldMkLst>
        <pc:spChg chg="mod">
          <ac:chgData name="Jason Wiese" userId="4bff8d5b-7de6-4655-b397-69b0afc81113" providerId="ADAL" clId="{367E23AC-9131-46D3-A957-396996B2C607}" dt="2022-09-09T21:18:01.184" v="125" actId="20577"/>
          <ac:spMkLst>
            <pc:docMk/>
            <pc:sldMk cId="2035138906" sldId="2144328415"/>
            <ac:spMk id="56" creationId="{49DF06DB-0E04-43EB-906B-75F674482CF9}"/>
          </ac:spMkLst>
        </pc:spChg>
      </pc:sldChg>
      <pc:sldChg chg="modSp mod">
        <pc:chgData name="Jason Wiese" userId="4bff8d5b-7de6-4655-b397-69b0afc81113" providerId="ADAL" clId="{367E23AC-9131-46D3-A957-396996B2C607}" dt="2022-09-09T22:13:35.322" v="872" actId="14100"/>
        <pc:sldMkLst>
          <pc:docMk/>
          <pc:sldMk cId="942467102" sldId="2144328417"/>
        </pc:sldMkLst>
        <pc:spChg chg="mod">
          <ac:chgData name="Jason Wiese" userId="4bff8d5b-7de6-4655-b397-69b0afc81113" providerId="ADAL" clId="{367E23AC-9131-46D3-A957-396996B2C607}" dt="2022-09-09T22:13:35.322" v="872" actId="14100"/>
          <ac:spMkLst>
            <pc:docMk/>
            <pc:sldMk cId="942467102" sldId="2144328417"/>
            <ac:spMk id="14" creationId="{B68613DD-9AF7-CB44-E9E0-202413730E1F}"/>
          </ac:spMkLst>
        </pc:spChg>
      </pc:sldChg>
    </pc:docChg>
  </pc:docChgLst>
  <pc:docChgLst>
    <pc:chgData name="Jason Wiese" userId="4bff8d5b-7de6-4655-b397-69b0afc81113" providerId="ADAL" clId="{F970540C-8283-49B2-91BF-05364BCC76F9}"/>
    <pc:docChg chg="custSel modSld">
      <pc:chgData name="Jason Wiese" userId="4bff8d5b-7de6-4655-b397-69b0afc81113" providerId="ADAL" clId="{F970540C-8283-49B2-91BF-05364BCC76F9}" dt="2022-09-12T14:35:27.031" v="23" actId="20577"/>
      <pc:docMkLst>
        <pc:docMk/>
      </pc:docMkLst>
      <pc:sldChg chg="addSp delSp modSp mod">
        <pc:chgData name="Jason Wiese" userId="4bff8d5b-7de6-4655-b397-69b0afc81113" providerId="ADAL" clId="{F970540C-8283-49B2-91BF-05364BCC76F9}" dt="2022-09-12T14:35:27.031" v="23" actId="20577"/>
        <pc:sldMkLst>
          <pc:docMk/>
          <pc:sldMk cId="584484422" sldId="2144328411"/>
        </pc:sldMkLst>
        <pc:spChg chg="add mod">
          <ac:chgData name="Jason Wiese" userId="4bff8d5b-7de6-4655-b397-69b0afc81113" providerId="ADAL" clId="{F970540C-8283-49B2-91BF-05364BCC76F9}" dt="2022-09-12T14:35:27.031" v="23" actId="20577"/>
          <ac:spMkLst>
            <pc:docMk/>
            <pc:sldMk cId="584484422" sldId="2144328411"/>
            <ac:spMk id="3" creationId="{FC6DCD70-039D-299F-521A-D298E85DBFF2}"/>
          </ac:spMkLst>
        </pc:spChg>
        <pc:spChg chg="del">
          <ac:chgData name="Jason Wiese" userId="4bff8d5b-7de6-4655-b397-69b0afc81113" providerId="ADAL" clId="{F970540C-8283-49B2-91BF-05364BCC76F9}" dt="2022-09-12T14:35:07.437" v="0" actId="478"/>
          <ac:spMkLst>
            <pc:docMk/>
            <pc:sldMk cId="584484422" sldId="2144328411"/>
            <ac:spMk id="7" creationId="{240051E0-42F7-8669-3CAC-BF9D15D09624}"/>
          </ac:spMkLst>
        </pc:spChg>
      </pc:sldChg>
    </pc:docChg>
  </pc:docChgLst>
  <pc:docChgLst>
    <pc:chgData name="Jason Wiese" userId="4bff8d5b-7de6-4655-b397-69b0afc81113" providerId="ADAL" clId="{DE513532-2800-4B1B-A3B7-28BEA68CBEEC}"/>
    <pc:docChg chg="modSld">
      <pc:chgData name="Jason Wiese" userId="4bff8d5b-7de6-4655-b397-69b0afc81113" providerId="ADAL" clId="{DE513532-2800-4B1B-A3B7-28BEA68CBEEC}" dt="2022-09-09T14:08:27.231" v="5" actId="207"/>
      <pc:docMkLst>
        <pc:docMk/>
      </pc:docMkLst>
      <pc:sldChg chg="addSp modSp mod">
        <pc:chgData name="Jason Wiese" userId="4bff8d5b-7de6-4655-b397-69b0afc81113" providerId="ADAL" clId="{DE513532-2800-4B1B-A3B7-28BEA68CBEEC}" dt="2022-09-09T14:08:27.231" v="5" actId="207"/>
        <pc:sldMkLst>
          <pc:docMk/>
          <pc:sldMk cId="2971062230" sldId="2144328412"/>
        </pc:sldMkLst>
        <pc:spChg chg="add mod">
          <ac:chgData name="Jason Wiese" userId="4bff8d5b-7de6-4655-b397-69b0afc81113" providerId="ADAL" clId="{DE513532-2800-4B1B-A3B7-28BEA68CBEEC}" dt="2022-09-09T14:08:27.231" v="5" actId="207"/>
          <ac:spMkLst>
            <pc:docMk/>
            <pc:sldMk cId="2971062230" sldId="2144328412"/>
            <ac:spMk id="2" creationId="{AC727F30-6076-F73F-1DE2-A6668A286DE5}"/>
          </ac:spMkLst>
        </pc:spChg>
        <pc:spChg chg="mod">
          <ac:chgData name="Jason Wiese" userId="4bff8d5b-7de6-4655-b397-69b0afc81113" providerId="ADAL" clId="{DE513532-2800-4B1B-A3B7-28BEA68CBEEC}" dt="2022-09-09T14:07:48.421" v="2" actId="207"/>
          <ac:spMkLst>
            <pc:docMk/>
            <pc:sldMk cId="2971062230" sldId="2144328412"/>
            <ac:spMk id="5" creationId="{B0CBEAE5-4293-BAD0-636E-4406222595BA}"/>
          </ac:spMkLst>
        </pc:spChg>
        <pc:spChg chg="mod">
          <ac:chgData name="Jason Wiese" userId="4bff8d5b-7de6-4655-b397-69b0afc81113" providerId="ADAL" clId="{DE513532-2800-4B1B-A3B7-28BEA68CBEEC}" dt="2022-09-09T14:07:57.899" v="3" actId="207"/>
          <ac:spMkLst>
            <pc:docMk/>
            <pc:sldMk cId="2971062230" sldId="2144328412"/>
            <ac:spMk id="7" creationId="{E353D294-23F3-C62B-0930-DAFF0299AA0A}"/>
          </ac:spMkLst>
        </pc:spChg>
      </pc:sldChg>
      <pc:sldChg chg="modSp mod">
        <pc:chgData name="Jason Wiese" userId="4bff8d5b-7de6-4655-b397-69b0afc81113" providerId="ADAL" clId="{DE513532-2800-4B1B-A3B7-28BEA68CBEEC}" dt="2022-09-09T14:07:42.109" v="1" actId="207"/>
        <pc:sldMkLst>
          <pc:docMk/>
          <pc:sldMk cId="2041716444" sldId="2144328414"/>
        </pc:sldMkLst>
        <pc:spChg chg="mod">
          <ac:chgData name="Jason Wiese" userId="4bff8d5b-7de6-4655-b397-69b0afc81113" providerId="ADAL" clId="{DE513532-2800-4B1B-A3B7-28BEA68CBEEC}" dt="2022-09-09T14:07:42.109" v="1" actId="207"/>
          <ac:spMkLst>
            <pc:docMk/>
            <pc:sldMk cId="2041716444" sldId="2144328414"/>
            <ac:spMk id="7" creationId="{44C4311E-830E-DB95-1EEE-9C5F317AD144}"/>
          </ac:spMkLst>
        </pc:spChg>
      </pc:sldChg>
    </pc:docChg>
  </pc:docChgLst>
  <pc:docChgLst>
    <pc:chgData name="Reed Kiely" userId="768be38e-2fb5-40ce-925d-bd8e9d9e3c31" providerId="ADAL" clId="{0DF3A565-9142-4D28-BB66-60FA4ED25F3E}"/>
    <pc:docChg chg="undo custSel modSld">
      <pc:chgData name="Reed Kiely" userId="768be38e-2fb5-40ce-925d-bd8e9d9e3c31" providerId="ADAL" clId="{0DF3A565-9142-4D28-BB66-60FA4ED25F3E}" dt="2022-09-09T13:21:11.351" v="271"/>
      <pc:docMkLst>
        <pc:docMk/>
      </pc:docMkLst>
      <pc:sldChg chg="addSp delSp modSp mod modCm">
        <pc:chgData name="Reed Kiely" userId="768be38e-2fb5-40ce-925d-bd8e9d9e3c31" providerId="ADAL" clId="{0DF3A565-9142-4D28-BB66-60FA4ED25F3E}" dt="2022-09-09T13:21:11.351" v="271"/>
        <pc:sldMkLst>
          <pc:docMk/>
          <pc:sldMk cId="2971062230" sldId="2144328412"/>
        </pc:sldMkLst>
        <pc:spChg chg="mod">
          <ac:chgData name="Reed Kiely" userId="768be38e-2fb5-40ce-925d-bd8e9d9e3c31" providerId="ADAL" clId="{0DF3A565-9142-4D28-BB66-60FA4ED25F3E}" dt="2022-09-09T13:18:00.405" v="264" actId="1076"/>
          <ac:spMkLst>
            <pc:docMk/>
            <pc:sldMk cId="2971062230" sldId="2144328412"/>
            <ac:spMk id="4" creationId="{70806BD7-3852-DA68-F8B7-BCA196222144}"/>
          </ac:spMkLst>
        </pc:spChg>
        <pc:spChg chg="add mod ord">
          <ac:chgData name="Reed Kiely" userId="768be38e-2fb5-40ce-925d-bd8e9d9e3c31" providerId="ADAL" clId="{0DF3A565-9142-4D28-BB66-60FA4ED25F3E}" dt="2022-09-09T13:15:06.035" v="206" actId="1036"/>
          <ac:spMkLst>
            <pc:docMk/>
            <pc:sldMk cId="2971062230" sldId="2144328412"/>
            <ac:spMk id="5" creationId="{B0CBEAE5-4293-BAD0-636E-4406222595BA}"/>
          </ac:spMkLst>
        </pc:spChg>
        <pc:spChg chg="add mod">
          <ac:chgData name="Reed Kiely" userId="768be38e-2fb5-40ce-925d-bd8e9d9e3c31" providerId="ADAL" clId="{0DF3A565-9142-4D28-BB66-60FA4ED25F3E}" dt="2022-09-09T13:17:43.295" v="226" actId="20577"/>
          <ac:spMkLst>
            <pc:docMk/>
            <pc:sldMk cId="2971062230" sldId="2144328412"/>
            <ac:spMk id="6" creationId="{C544BEF3-B222-5DA6-0B42-1C67D978E8E0}"/>
          </ac:spMkLst>
        </pc:spChg>
        <pc:spChg chg="add mod">
          <ac:chgData name="Reed Kiely" userId="768be38e-2fb5-40ce-925d-bd8e9d9e3c31" providerId="ADAL" clId="{0DF3A565-9142-4D28-BB66-60FA4ED25F3E}" dt="2022-09-09T13:14:45.222" v="199" actId="1076"/>
          <ac:spMkLst>
            <pc:docMk/>
            <pc:sldMk cId="2971062230" sldId="2144328412"/>
            <ac:spMk id="7" creationId="{E353D294-23F3-C62B-0930-DAFF0299AA0A}"/>
          </ac:spMkLst>
        </pc:spChg>
        <pc:spChg chg="del">
          <ac:chgData name="Reed Kiely" userId="768be38e-2fb5-40ce-925d-bd8e9d9e3c31" providerId="ADAL" clId="{0DF3A565-9142-4D28-BB66-60FA4ED25F3E}" dt="2022-09-09T13:09:13.244" v="15" actId="478"/>
          <ac:spMkLst>
            <pc:docMk/>
            <pc:sldMk cId="2971062230" sldId="2144328412"/>
            <ac:spMk id="11" creationId="{7B159CE4-0102-BB32-B174-6127E3C8EAEA}"/>
          </ac:spMkLst>
        </pc:spChg>
        <pc:spChg chg="del">
          <ac:chgData name="Reed Kiely" userId="768be38e-2fb5-40ce-925d-bd8e9d9e3c31" providerId="ADAL" clId="{0DF3A565-9142-4D28-BB66-60FA4ED25F3E}" dt="2022-09-09T13:09:25.892" v="17" actId="478"/>
          <ac:spMkLst>
            <pc:docMk/>
            <pc:sldMk cId="2971062230" sldId="2144328412"/>
            <ac:spMk id="12" creationId="{B041A55C-93AB-41EC-AD6F-CA99FDD74F42}"/>
          </ac:spMkLst>
        </pc:spChg>
        <pc:graphicFrameChg chg="del">
          <ac:chgData name="Reed Kiely" userId="768be38e-2fb5-40ce-925d-bd8e9d9e3c31" providerId="ADAL" clId="{0DF3A565-9142-4D28-BB66-60FA4ED25F3E}" dt="2022-09-09T13:09:13.244" v="15" actId="478"/>
          <ac:graphicFrameMkLst>
            <pc:docMk/>
            <pc:sldMk cId="2971062230" sldId="2144328412"/>
            <ac:graphicFrameMk id="8" creationId="{29357DA2-E47F-D66A-B8C9-1651ED08A008}"/>
          </ac:graphicFrameMkLst>
        </pc:graphicFrameChg>
        <pc:picChg chg="add del mod ord">
          <ac:chgData name="Reed Kiely" userId="768be38e-2fb5-40ce-925d-bd8e9d9e3c31" providerId="ADAL" clId="{0DF3A565-9142-4D28-BB66-60FA4ED25F3E}" dt="2022-09-09T13:13:37.915" v="196" actId="478"/>
          <ac:picMkLst>
            <pc:docMk/>
            <pc:sldMk cId="2971062230" sldId="2144328412"/>
            <ac:picMk id="2" creationId="{1511709A-21ED-352A-D262-DDA87AB5BBA5}"/>
          </ac:picMkLst>
        </pc:picChg>
        <pc:picChg chg="mod">
          <ac:chgData name="Reed Kiely" userId="768be38e-2fb5-40ce-925d-bd8e9d9e3c31" providerId="ADAL" clId="{0DF3A565-9142-4D28-BB66-60FA4ED25F3E}" dt="2022-09-09T13:20:12.138" v="270" actId="1076"/>
          <ac:picMkLst>
            <pc:docMk/>
            <pc:sldMk cId="2971062230" sldId="2144328412"/>
            <ac:picMk id="3" creationId="{BB5FF6FC-F3DF-27E1-357E-14AF54E7AFAC}"/>
          </ac:picMkLst>
        </pc:picChg>
        <pc:picChg chg="add mod ord modCrop">
          <ac:chgData name="Reed Kiely" userId="768be38e-2fb5-40ce-925d-bd8e9d9e3c31" providerId="ADAL" clId="{0DF3A565-9142-4D28-BB66-60FA4ED25F3E}" dt="2022-09-09T13:17:05.315" v="219" actId="14100"/>
          <ac:picMkLst>
            <pc:docMk/>
            <pc:sldMk cId="2971062230" sldId="2144328412"/>
            <ac:picMk id="10" creationId="{B9D6121C-4CFF-4848-C011-DA26AF3294BF}"/>
          </ac:picMkLst>
        </pc:picChg>
      </pc:sldChg>
      <pc:sldChg chg="modSp mod">
        <pc:chgData name="Reed Kiely" userId="768be38e-2fb5-40ce-925d-bd8e9d9e3c31" providerId="ADAL" clId="{0DF3A565-9142-4D28-BB66-60FA4ED25F3E}" dt="2022-09-09T13:02:28.475" v="11" actId="20577"/>
        <pc:sldMkLst>
          <pc:docMk/>
          <pc:sldMk cId="942467102" sldId="2144328417"/>
        </pc:sldMkLst>
        <pc:spChg chg="mod">
          <ac:chgData name="Reed Kiely" userId="768be38e-2fb5-40ce-925d-bd8e9d9e3c31" providerId="ADAL" clId="{0DF3A565-9142-4D28-BB66-60FA4ED25F3E}" dt="2022-09-09T13:02:20.628" v="7" actId="20577"/>
          <ac:spMkLst>
            <pc:docMk/>
            <pc:sldMk cId="942467102" sldId="2144328417"/>
            <ac:spMk id="52" creationId="{163B8D71-D9E5-A0DE-F4E4-F39C11A6E584}"/>
          </ac:spMkLst>
        </pc:spChg>
        <pc:spChg chg="mod">
          <ac:chgData name="Reed Kiely" userId="768be38e-2fb5-40ce-925d-bd8e9d9e3c31" providerId="ADAL" clId="{0DF3A565-9142-4D28-BB66-60FA4ED25F3E}" dt="2022-09-09T13:02:28.475" v="11" actId="20577"/>
          <ac:spMkLst>
            <pc:docMk/>
            <pc:sldMk cId="942467102" sldId="2144328417"/>
            <ac:spMk id="53" creationId="{F48AC6BE-A844-E341-40E9-050C6D593793}"/>
          </ac:spMkLst>
        </pc:spChg>
      </pc:sldChg>
      <pc:sldChg chg="addSp delSp modSp">
        <pc:chgData name="Reed Kiely" userId="768be38e-2fb5-40ce-925d-bd8e9d9e3c31" providerId="ADAL" clId="{0DF3A565-9142-4D28-BB66-60FA4ED25F3E}" dt="2022-09-09T12:59:16.924" v="5" actId="478"/>
        <pc:sldMkLst>
          <pc:docMk/>
          <pc:sldMk cId="3268790272" sldId="2144328424"/>
        </pc:sldMkLst>
        <pc:picChg chg="add del mod">
          <ac:chgData name="Reed Kiely" userId="768be38e-2fb5-40ce-925d-bd8e9d9e3c31" providerId="ADAL" clId="{0DF3A565-9142-4D28-BB66-60FA4ED25F3E}" dt="2022-09-09T12:59:16.924" v="5" actId="478"/>
          <ac:picMkLst>
            <pc:docMk/>
            <pc:sldMk cId="3268790272" sldId="2144328424"/>
            <ac:picMk id="1026" creationId="{3170C2D1-9D63-661C-792B-C4D81375E205}"/>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_7FCFDAA8_2BF5FF89.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_7FCFDAC0_95F8DDF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_7FCFDAC9_335A7DE3.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_7FCFDADE_79B21EDC.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_7FCFDADB_22D68646.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_7FCFDADB_22D686461.xlsx"/><Relationship Id="rId2" Type="http://schemas.microsoft.com/office/2011/relationships/chartColorStyle" Target="colors14.xml"/><Relationship Id="rId1" Type="http://schemas.microsoft.com/office/2011/relationships/chartStyle" Target="style14.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_7FCFDAE8_C2D5C800.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_7FCFDAD7_D84C0260.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_7FCFDA68_F9CBC81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_7FCFDA64_85E3D4FF.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_7FCFDAAC_EB17742D.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_7FCFDAB4_EEB421B0.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_7FCFDAE1_382CE81E.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_7FCFDAE4_6844F3DD.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549347933070873"/>
          <c:y val="8.8733625030242763E-2"/>
          <c:w val="0.53450650064090821"/>
          <c:h val="0.91126637496975715"/>
        </c:manualLayout>
      </c:layout>
      <c:barChart>
        <c:barDir val="bar"/>
        <c:grouping val="clustered"/>
        <c:varyColors val="0"/>
        <c:ser>
          <c:idx val="0"/>
          <c:order val="0"/>
          <c:tx>
            <c:strRef>
              <c:f>Sheet1!$B$1</c:f>
              <c:strCache>
                <c:ptCount val="1"/>
                <c:pt idx="0">
                  <c:v>Mar 2020</c:v>
                </c:pt>
              </c:strCache>
            </c:strRef>
          </c:tx>
          <c:spPr>
            <a:solidFill>
              <a:srgbClr val="1B146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500" b="1" i="0" u="none" strike="noStrike" kern="1200" baseline="0">
                    <a:solidFill>
                      <a:srgbClr val="130F4A"/>
                    </a:solidFill>
                    <a:latin typeface="Helvetica" panose="020B0604020202020204" pitchFamily="34" charset="0"/>
                    <a:ea typeface="+mn-ea"/>
                    <a:cs typeface="Helvetica"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Visiting with a close friend or family member inside their home</c:v>
                </c:pt>
                <c:pt idx="1">
                  <c:v>Going to the grocery store</c:v>
                </c:pt>
                <c:pt idx="2">
                  <c:v>Going to a hair salon or barbershop</c:v>
                </c:pt>
                <c:pt idx="3">
                  <c:v>Eating out in a restaurant</c:v>
                </c:pt>
                <c:pt idx="4">
                  <c:v>Attending an indoor sporting event or concert</c:v>
                </c:pt>
                <c:pt idx="5">
                  <c:v>Attending a crowded party</c:v>
                </c:pt>
              </c:strCache>
            </c:strRef>
          </c:cat>
          <c:val>
            <c:numRef>
              <c:f>Sheet1!$B$2:$B$7</c:f>
              <c:numCache>
                <c:formatCode>0%</c:formatCode>
                <c:ptCount val="6"/>
                <c:pt idx="0">
                  <c:v>0.62</c:v>
                </c:pt>
                <c:pt idx="1">
                  <c:v>0.56999999999999995</c:v>
                </c:pt>
                <c:pt idx="2">
                  <c:v>0.53</c:v>
                </c:pt>
                <c:pt idx="3">
                  <c:v>0.22</c:v>
                </c:pt>
                <c:pt idx="4">
                  <c:v>0.23</c:v>
                </c:pt>
                <c:pt idx="5">
                  <c:v>0.09</c:v>
                </c:pt>
              </c:numCache>
            </c:numRef>
          </c:val>
          <c:extLst>
            <c:ext xmlns:c16="http://schemas.microsoft.com/office/drawing/2014/chart" uri="{C3380CC4-5D6E-409C-BE32-E72D297353CC}">
              <c16:uniqueId val="{00000000-ED0E-4D7F-9D0F-EC414DA5A173}"/>
            </c:ext>
          </c:extLst>
        </c:ser>
        <c:ser>
          <c:idx val="1"/>
          <c:order val="1"/>
          <c:tx>
            <c:strRef>
              <c:f>Sheet1!$C$1</c:f>
              <c:strCache>
                <c:ptCount val="1"/>
                <c:pt idx="0">
                  <c:v>Jan 2022</c:v>
                </c:pt>
              </c:strCache>
            </c:strRef>
          </c:tx>
          <c:spPr>
            <a:solidFill>
              <a:srgbClr val="00BFF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500" b="1" i="0" u="none" strike="noStrike" kern="1200" baseline="0">
                    <a:solidFill>
                      <a:srgbClr val="130F4A"/>
                    </a:solidFill>
                    <a:latin typeface="Helvetica" panose="020B0604020202020204" pitchFamily="34" charset="0"/>
                    <a:ea typeface="+mn-ea"/>
                    <a:cs typeface="Helvetica"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Visiting with a close friend or family member inside their home</c:v>
                </c:pt>
                <c:pt idx="1">
                  <c:v>Going to the grocery store</c:v>
                </c:pt>
                <c:pt idx="2">
                  <c:v>Going to a hair salon or barbershop</c:v>
                </c:pt>
                <c:pt idx="3">
                  <c:v>Eating out in a restaurant</c:v>
                </c:pt>
                <c:pt idx="4">
                  <c:v>Attending an indoor sporting event or concert</c:v>
                </c:pt>
                <c:pt idx="5">
                  <c:v>Attending a crowded party</c:v>
                </c:pt>
              </c:strCache>
            </c:strRef>
          </c:cat>
          <c:val>
            <c:numRef>
              <c:f>Sheet1!$C$2:$C$7</c:f>
              <c:numCache>
                <c:formatCode>0%</c:formatCode>
                <c:ptCount val="6"/>
                <c:pt idx="0">
                  <c:v>0.85</c:v>
                </c:pt>
                <c:pt idx="1">
                  <c:v>0.84</c:v>
                </c:pt>
                <c:pt idx="2">
                  <c:v>0.73</c:v>
                </c:pt>
                <c:pt idx="3">
                  <c:v>0.7</c:v>
                </c:pt>
                <c:pt idx="4">
                  <c:v>0.43</c:v>
                </c:pt>
                <c:pt idx="5">
                  <c:v>0.34</c:v>
                </c:pt>
              </c:numCache>
            </c:numRef>
          </c:val>
          <c:extLst>
            <c:ext xmlns:c16="http://schemas.microsoft.com/office/drawing/2014/chart" uri="{C3380CC4-5D6E-409C-BE32-E72D297353CC}">
              <c16:uniqueId val="{00000001-ED0E-4D7F-9D0F-EC414DA5A173}"/>
            </c:ext>
          </c:extLst>
        </c:ser>
        <c:dLbls>
          <c:showLegendKey val="0"/>
          <c:showVal val="0"/>
          <c:showCatName val="0"/>
          <c:showSerName val="0"/>
          <c:showPercent val="0"/>
          <c:showBubbleSize val="0"/>
        </c:dLbls>
        <c:gapWidth val="182"/>
        <c:axId val="1171919343"/>
        <c:axId val="1171915183"/>
      </c:barChart>
      <c:catAx>
        <c:axId val="1171919343"/>
        <c:scaling>
          <c:orientation val="maxMin"/>
        </c:scaling>
        <c:delete val="0"/>
        <c:axPos val="l"/>
        <c:numFmt formatCode="General" sourceLinked="1"/>
        <c:majorTickMark val="none"/>
        <c:minorTickMark val="none"/>
        <c:tickLblPos val="nextTo"/>
        <c:spPr>
          <a:noFill/>
          <a:ln w="9525" cap="flat" cmpd="sng" algn="ctr">
            <a:solidFill>
              <a:srgbClr val="1B1464"/>
            </a:solidFill>
            <a:round/>
          </a:ln>
          <a:effectLst/>
        </c:spPr>
        <c:txPr>
          <a:bodyPr rot="-60000000" spcFirstLastPara="1" vertOverflow="ellipsis" vert="horz" wrap="square" anchor="ctr" anchorCtr="1"/>
          <a:lstStyle/>
          <a:p>
            <a:pPr>
              <a:defRPr sz="1400" b="0" i="0" u="none" strike="noStrike" kern="1200" baseline="0">
                <a:solidFill>
                  <a:srgbClr val="130F4A"/>
                </a:solidFill>
                <a:latin typeface="Helvetica" panose="020B0604020202020204" pitchFamily="34" charset="0"/>
                <a:ea typeface="+mn-ea"/>
                <a:cs typeface="Helvetica" panose="020B0604020202020204" pitchFamily="34" charset="0"/>
              </a:defRPr>
            </a:pPr>
            <a:endParaRPr lang="en-US"/>
          </a:p>
        </c:txPr>
        <c:crossAx val="1171915183"/>
        <c:crosses val="autoZero"/>
        <c:auto val="1"/>
        <c:lblAlgn val="ctr"/>
        <c:lblOffset val="100"/>
        <c:noMultiLvlLbl val="0"/>
      </c:catAx>
      <c:valAx>
        <c:axId val="1171915183"/>
        <c:scaling>
          <c:orientation val="minMax"/>
        </c:scaling>
        <c:delete val="1"/>
        <c:axPos val="t"/>
        <c:numFmt formatCode="0%" sourceLinked="1"/>
        <c:majorTickMark val="none"/>
        <c:minorTickMark val="none"/>
        <c:tickLblPos val="nextTo"/>
        <c:crossAx val="1171919343"/>
        <c:crosses val="autoZero"/>
        <c:crossBetween val="between"/>
      </c:valAx>
      <c:spPr>
        <a:noFill/>
        <a:ln>
          <a:noFill/>
        </a:ln>
        <a:effectLst/>
      </c:spPr>
    </c:plotArea>
    <c:legend>
      <c:legendPos val="t"/>
      <c:layout>
        <c:manualLayout>
          <c:xMode val="edge"/>
          <c:yMode val="edge"/>
          <c:x val="0.34056022134610708"/>
          <c:y val="0"/>
          <c:w val="0.30932692461736311"/>
          <c:h val="5.6646926954425893E-2"/>
        </c:manualLayout>
      </c:layout>
      <c:overlay val="0"/>
      <c:spPr>
        <a:noFill/>
        <a:ln>
          <a:noFill/>
        </a:ln>
        <a:effectLst/>
      </c:spPr>
      <c:txPr>
        <a:bodyPr rot="0" spcFirstLastPara="1" vertOverflow="ellipsis" vert="horz" wrap="square" anchor="ctr" anchorCtr="1"/>
        <a:lstStyle/>
        <a:p>
          <a:pPr>
            <a:defRPr sz="1600" b="0" i="0" u="none" strike="noStrike" kern="1200" baseline="0">
              <a:solidFill>
                <a:srgbClr val="1B1464"/>
              </a:solidFill>
              <a:latin typeface="Helvetica" panose="020B0604020202020204" pitchFamily="34" charset="0"/>
              <a:ea typeface="+mn-ea"/>
              <a:cs typeface="Helvetica"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rgbClr val="130F4A"/>
          </a:solidFill>
          <a:latin typeface="Helvetica" panose="020B0604020202020204" pitchFamily="34" charset="0"/>
          <a:cs typeface="Helvetica" panose="020B0604020202020204" pitchFamily="34" charset="0"/>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7797718786251158"/>
          <c:y val="0.11298848705101878"/>
          <c:w val="0.72202281213748842"/>
          <c:h val="0.88497640213280637"/>
        </c:manualLayout>
      </c:layout>
      <c:barChart>
        <c:barDir val="bar"/>
        <c:grouping val="stacked"/>
        <c:varyColors val="0"/>
        <c:ser>
          <c:idx val="0"/>
          <c:order val="0"/>
          <c:tx>
            <c:strRef>
              <c:f>Sheet1!$B$1</c:f>
              <c:strCache>
                <c:ptCount val="1"/>
                <c:pt idx="0">
                  <c:v>At least once a week</c:v>
                </c:pt>
              </c:strCache>
            </c:strRef>
          </c:tx>
          <c:spPr>
            <a:solidFill>
              <a:srgbClr val="1B146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5+ video streaming subscriptions</c:v>
                </c:pt>
                <c:pt idx="1">
                  <c:v>3-4 video streaming subscriptions</c:v>
                </c:pt>
                <c:pt idx="2">
                  <c:v>1-2 video streaming subscriptions</c:v>
                </c:pt>
                <c:pt idx="3">
                  <c:v>No video streaming subscriptions</c:v>
                </c:pt>
              </c:strCache>
            </c:strRef>
          </c:cat>
          <c:val>
            <c:numRef>
              <c:f>Sheet1!$B$2:$B$5</c:f>
              <c:numCache>
                <c:formatCode>0%</c:formatCode>
                <c:ptCount val="4"/>
                <c:pt idx="0">
                  <c:v>0.2</c:v>
                </c:pt>
                <c:pt idx="1">
                  <c:v>0.08</c:v>
                </c:pt>
                <c:pt idx="2">
                  <c:v>0.06</c:v>
                </c:pt>
                <c:pt idx="3">
                  <c:v>0.04</c:v>
                </c:pt>
              </c:numCache>
            </c:numRef>
          </c:val>
          <c:extLst>
            <c:ext xmlns:c16="http://schemas.microsoft.com/office/drawing/2014/chart" uri="{C3380CC4-5D6E-409C-BE32-E72D297353CC}">
              <c16:uniqueId val="{00000000-3135-402C-AF2F-5532C6E07CE2}"/>
            </c:ext>
          </c:extLst>
        </c:ser>
        <c:ser>
          <c:idx val="1"/>
          <c:order val="1"/>
          <c:tx>
            <c:strRef>
              <c:f>Sheet1!$C$1</c:f>
              <c:strCache>
                <c:ptCount val="1"/>
                <c:pt idx="0">
                  <c:v>A few times in the past month</c:v>
                </c:pt>
              </c:strCache>
            </c:strRef>
          </c:tx>
          <c:spPr>
            <a:solidFill>
              <a:srgbClr val="00BFF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5+ video streaming subscriptions</c:v>
                </c:pt>
                <c:pt idx="1">
                  <c:v>3-4 video streaming subscriptions</c:v>
                </c:pt>
                <c:pt idx="2">
                  <c:v>1-2 video streaming subscriptions</c:v>
                </c:pt>
                <c:pt idx="3">
                  <c:v>No video streaming subscriptions</c:v>
                </c:pt>
              </c:strCache>
            </c:strRef>
          </c:cat>
          <c:val>
            <c:numRef>
              <c:f>Sheet1!$C$2:$C$5</c:f>
              <c:numCache>
                <c:formatCode>0%</c:formatCode>
                <c:ptCount val="4"/>
                <c:pt idx="0">
                  <c:v>0.25</c:v>
                </c:pt>
                <c:pt idx="1">
                  <c:v>0.23</c:v>
                </c:pt>
                <c:pt idx="2">
                  <c:v>0.13</c:v>
                </c:pt>
                <c:pt idx="3">
                  <c:v>7.0000000000000007E-2</c:v>
                </c:pt>
              </c:numCache>
            </c:numRef>
          </c:val>
          <c:extLst>
            <c:ext xmlns:c16="http://schemas.microsoft.com/office/drawing/2014/chart" uri="{C3380CC4-5D6E-409C-BE32-E72D297353CC}">
              <c16:uniqueId val="{00000001-3135-402C-AF2F-5532C6E07CE2}"/>
            </c:ext>
          </c:extLst>
        </c:ser>
        <c:ser>
          <c:idx val="2"/>
          <c:order val="2"/>
          <c:tx>
            <c:strRef>
              <c:f>Sheet1!$D$1</c:f>
              <c:strCache>
                <c:ptCount val="1"/>
                <c:pt idx="0">
                  <c:v>Once in the past month</c:v>
                </c:pt>
              </c:strCache>
            </c:strRef>
          </c:tx>
          <c:spPr>
            <a:solidFill>
              <a:srgbClr val="ED3C8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5+ video streaming subscriptions</c:v>
                </c:pt>
                <c:pt idx="1">
                  <c:v>3-4 video streaming subscriptions</c:v>
                </c:pt>
                <c:pt idx="2">
                  <c:v>1-2 video streaming subscriptions</c:v>
                </c:pt>
                <c:pt idx="3">
                  <c:v>No video streaming subscriptions</c:v>
                </c:pt>
              </c:strCache>
            </c:strRef>
          </c:cat>
          <c:val>
            <c:numRef>
              <c:f>Sheet1!$D$2:$D$5</c:f>
              <c:numCache>
                <c:formatCode>0%</c:formatCode>
                <c:ptCount val="4"/>
                <c:pt idx="0">
                  <c:v>0.22</c:v>
                </c:pt>
                <c:pt idx="1">
                  <c:v>0.23</c:v>
                </c:pt>
                <c:pt idx="2">
                  <c:v>0.2</c:v>
                </c:pt>
                <c:pt idx="3">
                  <c:v>0.13</c:v>
                </c:pt>
              </c:numCache>
            </c:numRef>
          </c:val>
          <c:extLst>
            <c:ext xmlns:c16="http://schemas.microsoft.com/office/drawing/2014/chart" uri="{C3380CC4-5D6E-409C-BE32-E72D297353CC}">
              <c16:uniqueId val="{00000002-3135-402C-AF2F-5532C6E07CE2}"/>
            </c:ext>
          </c:extLst>
        </c:ser>
        <c:dLbls>
          <c:showLegendKey val="0"/>
          <c:showVal val="0"/>
          <c:showCatName val="0"/>
          <c:showSerName val="0"/>
          <c:showPercent val="0"/>
          <c:showBubbleSize val="0"/>
        </c:dLbls>
        <c:gapWidth val="150"/>
        <c:overlap val="100"/>
        <c:axId val="499524480"/>
        <c:axId val="499525136"/>
      </c:barChart>
      <c:catAx>
        <c:axId val="499524480"/>
        <c:scaling>
          <c:orientation val="maxMin"/>
        </c:scaling>
        <c:delete val="0"/>
        <c:axPos val="l"/>
        <c:numFmt formatCode="General" sourceLinked="1"/>
        <c:majorTickMark val="none"/>
        <c:minorTickMark val="none"/>
        <c:tickLblPos val="nextTo"/>
        <c:spPr>
          <a:noFill/>
          <a:ln w="9525" cap="flat" cmpd="sng" algn="ctr">
            <a:solidFill>
              <a:srgbClr val="1B1464"/>
            </a:solidFill>
            <a:round/>
          </a:ln>
          <a:effectLst/>
        </c:spPr>
        <c:txPr>
          <a:bodyPr rot="-60000000" spcFirstLastPara="1" vertOverflow="ellipsis" vert="horz" wrap="square" anchor="ctr" anchorCtr="1"/>
          <a:lstStyle/>
          <a:p>
            <a:pPr>
              <a:defRPr sz="1400" b="1" i="0" u="none" strike="noStrike" kern="1200" baseline="0">
                <a:solidFill>
                  <a:srgbClr val="1B1464"/>
                </a:solidFill>
                <a:latin typeface="Helvetica" panose="020B0403020202020204" pitchFamily="34" charset="0"/>
                <a:ea typeface="+mn-ea"/>
                <a:cs typeface="+mn-cs"/>
              </a:defRPr>
            </a:pPr>
            <a:endParaRPr lang="en-US"/>
          </a:p>
        </c:txPr>
        <c:crossAx val="499525136"/>
        <c:crosses val="autoZero"/>
        <c:auto val="1"/>
        <c:lblAlgn val="ctr"/>
        <c:lblOffset val="100"/>
        <c:noMultiLvlLbl val="0"/>
      </c:catAx>
      <c:valAx>
        <c:axId val="499525136"/>
        <c:scaling>
          <c:orientation val="minMax"/>
        </c:scaling>
        <c:delete val="1"/>
        <c:axPos val="t"/>
        <c:numFmt formatCode="0%" sourceLinked="1"/>
        <c:majorTickMark val="none"/>
        <c:minorTickMark val="none"/>
        <c:tickLblPos val="nextTo"/>
        <c:crossAx val="499524480"/>
        <c:crosses val="autoZero"/>
        <c:crossBetween val="between"/>
      </c:valAx>
      <c:spPr>
        <a:noFill/>
        <a:ln>
          <a:noFill/>
        </a:ln>
        <a:effectLst/>
      </c:spPr>
    </c:plotArea>
    <c:legend>
      <c:legendPos val="b"/>
      <c:layout>
        <c:manualLayout>
          <c:xMode val="edge"/>
          <c:yMode val="edge"/>
          <c:x val="0.13158667284840067"/>
          <c:y val="2.247887442971715E-2"/>
          <c:w val="0.74338817377854649"/>
          <c:h val="7.445985562549684E-2"/>
        </c:manualLayout>
      </c:layout>
      <c:overlay val="0"/>
      <c:spPr>
        <a:noFill/>
        <a:ln>
          <a:noFill/>
        </a:ln>
        <a:effectLst/>
      </c:spPr>
      <c:txPr>
        <a:bodyPr rot="0" spcFirstLastPara="1" vertOverflow="ellipsis" vert="horz" wrap="square" anchor="ctr" anchorCtr="1"/>
        <a:lstStyle/>
        <a:p>
          <a:pPr>
            <a:defRPr sz="1400" b="1" i="0" u="none" strike="noStrike" kern="1200" baseline="0">
              <a:solidFill>
                <a:srgbClr val="1B1464"/>
              </a:solidFill>
              <a:latin typeface="Helvetica" panose="020B0403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3818364168087885"/>
          <c:y val="0"/>
          <c:w val="0.76181635831912109"/>
          <c:h val="1"/>
        </c:manualLayout>
      </c:layout>
      <c:barChart>
        <c:barDir val="bar"/>
        <c:grouping val="clustered"/>
        <c:varyColors val="0"/>
        <c:ser>
          <c:idx val="0"/>
          <c:order val="0"/>
          <c:tx>
            <c:strRef>
              <c:f>Sheet1!$B$1</c:f>
              <c:strCache>
                <c:ptCount val="1"/>
                <c:pt idx="0">
                  <c:v>Mar 2020</c:v>
                </c:pt>
              </c:strCache>
            </c:strRef>
          </c:tx>
          <c:spPr>
            <a:solidFill>
              <a:srgbClr val="1B1464"/>
            </a:solidFill>
            <a:ln>
              <a:noFill/>
            </a:ln>
            <a:effectLst/>
          </c:spPr>
          <c:invertIfNegative val="0"/>
          <c:dPt>
            <c:idx val="0"/>
            <c:invertIfNegative val="0"/>
            <c:bubble3D val="0"/>
            <c:spPr>
              <a:solidFill>
                <a:srgbClr val="00BFF2"/>
              </a:solidFill>
              <a:ln>
                <a:noFill/>
              </a:ln>
              <a:effectLst/>
            </c:spPr>
            <c:extLst>
              <c:ext xmlns:c16="http://schemas.microsoft.com/office/drawing/2014/chart" uri="{C3380CC4-5D6E-409C-BE32-E72D297353CC}">
                <c16:uniqueId val="{00000002-CD09-40E8-BE67-1F01D47347F2}"/>
              </c:ext>
            </c:extLst>
          </c:dPt>
          <c:dPt>
            <c:idx val="1"/>
            <c:invertIfNegative val="0"/>
            <c:bubble3D val="0"/>
            <c:spPr>
              <a:solidFill>
                <a:srgbClr val="ED3C8D"/>
              </a:solidFill>
              <a:ln>
                <a:noFill/>
              </a:ln>
              <a:effectLst/>
            </c:spPr>
            <c:extLst>
              <c:ext xmlns:c16="http://schemas.microsoft.com/office/drawing/2014/chart" uri="{C3380CC4-5D6E-409C-BE32-E72D297353CC}">
                <c16:uniqueId val="{00000003-CD09-40E8-BE67-1F01D47347F2}"/>
              </c:ext>
            </c:extLst>
          </c:dPt>
          <c:dPt>
            <c:idx val="2"/>
            <c:invertIfNegative val="0"/>
            <c:bubble3D val="0"/>
            <c:spPr>
              <a:solidFill>
                <a:srgbClr val="FFE600"/>
              </a:solidFill>
              <a:ln>
                <a:noFill/>
              </a:ln>
              <a:effectLst/>
            </c:spPr>
            <c:extLst>
              <c:ext xmlns:c16="http://schemas.microsoft.com/office/drawing/2014/chart" uri="{C3380CC4-5D6E-409C-BE32-E72D297353CC}">
                <c16:uniqueId val="{00000004-CD09-40E8-BE67-1F01D47347F2}"/>
              </c:ext>
            </c:extLst>
          </c:dPt>
          <c:dLbls>
            <c:spPr>
              <a:noFill/>
              <a:ln>
                <a:noFill/>
              </a:ln>
              <a:effectLst/>
            </c:spPr>
            <c:txPr>
              <a:bodyPr rot="0" spcFirstLastPara="1" vertOverflow="ellipsis" vert="horz" wrap="square" lIns="38100" tIns="19050" rIns="38100" bIns="19050" anchor="ctr" anchorCtr="1">
                <a:spAutoFit/>
              </a:bodyPr>
              <a:lstStyle/>
              <a:p>
                <a:pPr>
                  <a:defRPr sz="1500" b="1" i="0" u="none" strike="noStrike" kern="1200" baseline="0">
                    <a:solidFill>
                      <a:srgbClr val="130F4A"/>
                    </a:solidFill>
                    <a:latin typeface="Helvetica" panose="020B0604020202020204" pitchFamily="34" charset="0"/>
                    <a:ea typeface="+mn-ea"/>
                    <a:cs typeface="Helvetica"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'Light' Streamers</c:v>
                </c:pt>
                <c:pt idx="1">
                  <c:v>'Medium' Streamers</c:v>
                </c:pt>
                <c:pt idx="2">
                  <c:v>'Heavy' Streamers</c:v>
                </c:pt>
                <c:pt idx="3">
                  <c:v>‘Heavy / Medium’ Streamers</c:v>
                </c:pt>
                <c:pt idx="4">
                  <c:v>‘Heavy / Medium’ Moviegoers</c:v>
                </c:pt>
              </c:strCache>
            </c:strRef>
          </c:cat>
          <c:val>
            <c:numRef>
              <c:f>Sheet1!$B$2:$B$6</c:f>
              <c:numCache>
                <c:formatCode>0</c:formatCode>
                <c:ptCount val="5"/>
                <c:pt idx="0">
                  <c:v>6</c:v>
                </c:pt>
                <c:pt idx="1">
                  <c:v>8</c:v>
                </c:pt>
                <c:pt idx="2">
                  <c:v>10</c:v>
                </c:pt>
                <c:pt idx="3">
                  <c:v>10</c:v>
                </c:pt>
                <c:pt idx="4">
                  <c:v>10</c:v>
                </c:pt>
              </c:numCache>
            </c:numRef>
          </c:val>
          <c:extLst>
            <c:ext xmlns:c16="http://schemas.microsoft.com/office/drawing/2014/chart" uri="{C3380CC4-5D6E-409C-BE32-E72D297353CC}">
              <c16:uniqueId val="{00000000-CD09-40E8-BE67-1F01D47347F2}"/>
            </c:ext>
          </c:extLst>
        </c:ser>
        <c:dLbls>
          <c:showLegendKey val="0"/>
          <c:showVal val="0"/>
          <c:showCatName val="0"/>
          <c:showSerName val="0"/>
          <c:showPercent val="0"/>
          <c:showBubbleSize val="0"/>
        </c:dLbls>
        <c:gapWidth val="100"/>
        <c:axId val="1171919343"/>
        <c:axId val="1171915183"/>
      </c:barChart>
      <c:catAx>
        <c:axId val="1171919343"/>
        <c:scaling>
          <c:orientation val="maxMin"/>
        </c:scaling>
        <c:delete val="0"/>
        <c:axPos val="l"/>
        <c:numFmt formatCode="General" sourceLinked="1"/>
        <c:majorTickMark val="none"/>
        <c:minorTickMark val="none"/>
        <c:tickLblPos val="nextTo"/>
        <c:spPr>
          <a:noFill/>
          <a:ln w="9525" cap="flat" cmpd="sng" algn="ctr">
            <a:solidFill>
              <a:srgbClr val="1B1464"/>
            </a:solidFill>
            <a:round/>
          </a:ln>
          <a:effectLst/>
        </c:spPr>
        <c:txPr>
          <a:bodyPr rot="-60000000" spcFirstLastPara="1" vertOverflow="ellipsis" vert="horz" wrap="square" anchor="ctr" anchorCtr="1"/>
          <a:lstStyle/>
          <a:p>
            <a:pPr>
              <a:defRPr sz="1400" b="0" i="0" u="none" strike="noStrike" kern="1200" baseline="0">
                <a:solidFill>
                  <a:srgbClr val="130F4A"/>
                </a:solidFill>
                <a:latin typeface="Helvetica" panose="020B0604020202020204" pitchFamily="34" charset="0"/>
                <a:ea typeface="+mn-ea"/>
                <a:cs typeface="Helvetica" panose="020B0604020202020204" pitchFamily="34" charset="0"/>
              </a:defRPr>
            </a:pPr>
            <a:endParaRPr lang="en-US"/>
          </a:p>
        </c:txPr>
        <c:crossAx val="1171915183"/>
        <c:crosses val="autoZero"/>
        <c:auto val="1"/>
        <c:lblAlgn val="ctr"/>
        <c:lblOffset val="100"/>
        <c:noMultiLvlLbl val="0"/>
      </c:catAx>
      <c:valAx>
        <c:axId val="1171915183"/>
        <c:scaling>
          <c:orientation val="minMax"/>
        </c:scaling>
        <c:delete val="1"/>
        <c:axPos val="t"/>
        <c:numFmt formatCode="0" sourceLinked="1"/>
        <c:majorTickMark val="none"/>
        <c:minorTickMark val="none"/>
        <c:tickLblPos val="nextTo"/>
        <c:crossAx val="117191934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rgbClr val="130F4A"/>
          </a:solidFill>
          <a:latin typeface="Helvetica" panose="020B0604020202020204" pitchFamily="34" charset="0"/>
          <a:cs typeface="Helvetica" panose="020B0604020202020204" pitchFamily="34" charset="0"/>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Opening Weekend</c:v>
                </c:pt>
              </c:strCache>
            </c:strRef>
          </c:tx>
          <c:spPr>
            <a:solidFill>
              <a:srgbClr val="1B146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Helvetica" panose="020B0403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'Heavy / Medium' Streamers</c:v>
                </c:pt>
                <c:pt idx="1">
                  <c:v>'Heavy / Medium' Moviegoers</c:v>
                </c:pt>
              </c:strCache>
            </c:strRef>
          </c:cat>
          <c:val>
            <c:numRef>
              <c:f>Sheet1!$B$2:$B$3</c:f>
              <c:numCache>
                <c:formatCode>0%</c:formatCode>
                <c:ptCount val="2"/>
                <c:pt idx="0">
                  <c:v>0.38</c:v>
                </c:pt>
                <c:pt idx="1">
                  <c:v>0.41</c:v>
                </c:pt>
              </c:numCache>
            </c:numRef>
          </c:val>
          <c:extLst>
            <c:ext xmlns:c16="http://schemas.microsoft.com/office/drawing/2014/chart" uri="{C3380CC4-5D6E-409C-BE32-E72D297353CC}">
              <c16:uniqueId val="{00000000-0398-4C2E-A1EB-834936D8B8E8}"/>
            </c:ext>
          </c:extLst>
        </c:ser>
        <c:ser>
          <c:idx val="1"/>
          <c:order val="1"/>
          <c:tx>
            <c:strRef>
              <c:f>Sheet1!$C$1</c:f>
              <c:strCache>
                <c:ptCount val="1"/>
                <c:pt idx="0">
                  <c:v>Within First Week (Not Opening Weekend)</c:v>
                </c:pt>
              </c:strCache>
            </c:strRef>
          </c:tx>
          <c:spPr>
            <a:solidFill>
              <a:srgbClr val="00BFF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Helvetica" panose="020B0403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'Heavy / Medium' Streamers</c:v>
                </c:pt>
                <c:pt idx="1">
                  <c:v>'Heavy / Medium' Moviegoers</c:v>
                </c:pt>
              </c:strCache>
            </c:strRef>
          </c:cat>
          <c:val>
            <c:numRef>
              <c:f>Sheet1!$C$2:$C$3</c:f>
              <c:numCache>
                <c:formatCode>0%</c:formatCode>
                <c:ptCount val="2"/>
                <c:pt idx="0">
                  <c:v>0.35</c:v>
                </c:pt>
                <c:pt idx="1">
                  <c:v>0.35</c:v>
                </c:pt>
              </c:numCache>
            </c:numRef>
          </c:val>
          <c:extLst>
            <c:ext xmlns:c16="http://schemas.microsoft.com/office/drawing/2014/chart" uri="{C3380CC4-5D6E-409C-BE32-E72D297353CC}">
              <c16:uniqueId val="{00000001-0398-4C2E-A1EB-834936D8B8E8}"/>
            </c:ext>
          </c:extLst>
        </c:ser>
        <c:ser>
          <c:idx val="2"/>
          <c:order val="2"/>
          <c:tx>
            <c:strRef>
              <c:f>Sheet1!$D$1</c:f>
              <c:strCache>
                <c:ptCount val="1"/>
                <c:pt idx="0">
                  <c:v>Week 2</c:v>
                </c:pt>
              </c:strCache>
            </c:strRef>
          </c:tx>
          <c:spPr>
            <a:solidFill>
              <a:srgbClr val="ED3C8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Helvetica" panose="020B0403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'Heavy / Medium' Streamers</c:v>
                </c:pt>
                <c:pt idx="1">
                  <c:v>'Heavy / Medium' Moviegoers</c:v>
                </c:pt>
              </c:strCache>
            </c:strRef>
          </c:cat>
          <c:val>
            <c:numRef>
              <c:f>Sheet1!$D$2:$D$3</c:f>
              <c:numCache>
                <c:formatCode>0%</c:formatCode>
                <c:ptCount val="2"/>
                <c:pt idx="0">
                  <c:v>0.2</c:v>
                </c:pt>
                <c:pt idx="1">
                  <c:v>0.18</c:v>
                </c:pt>
              </c:numCache>
            </c:numRef>
          </c:val>
          <c:extLst>
            <c:ext xmlns:c16="http://schemas.microsoft.com/office/drawing/2014/chart" uri="{C3380CC4-5D6E-409C-BE32-E72D297353CC}">
              <c16:uniqueId val="{00000002-0398-4C2E-A1EB-834936D8B8E8}"/>
            </c:ext>
          </c:extLst>
        </c:ser>
        <c:ser>
          <c:idx val="3"/>
          <c:order val="3"/>
          <c:tx>
            <c:strRef>
              <c:f>Sheet1!$E$1</c:f>
              <c:strCache>
                <c:ptCount val="1"/>
                <c:pt idx="0">
                  <c:v>Week 3</c:v>
                </c:pt>
              </c:strCache>
            </c:strRef>
          </c:tx>
          <c:spPr>
            <a:solidFill>
              <a:srgbClr val="66C5A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Helvetica" panose="020B0403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'Heavy / Medium' Streamers</c:v>
                </c:pt>
                <c:pt idx="1">
                  <c:v>'Heavy / Medium' Moviegoers</c:v>
                </c:pt>
              </c:strCache>
            </c:strRef>
          </c:cat>
          <c:val>
            <c:numRef>
              <c:f>Sheet1!$E$2:$E$3</c:f>
              <c:numCache>
                <c:formatCode>0%</c:formatCode>
                <c:ptCount val="2"/>
                <c:pt idx="0">
                  <c:v>0.05</c:v>
                </c:pt>
                <c:pt idx="1">
                  <c:v>0.04</c:v>
                </c:pt>
              </c:numCache>
            </c:numRef>
          </c:val>
          <c:extLst>
            <c:ext xmlns:c16="http://schemas.microsoft.com/office/drawing/2014/chart" uri="{C3380CC4-5D6E-409C-BE32-E72D297353CC}">
              <c16:uniqueId val="{00000003-0398-4C2E-A1EB-834936D8B8E8}"/>
            </c:ext>
          </c:extLst>
        </c:ser>
        <c:ser>
          <c:idx val="4"/>
          <c:order val="4"/>
          <c:tx>
            <c:strRef>
              <c:f>Sheet1!$F$1</c:f>
              <c:strCache>
                <c:ptCount val="1"/>
                <c:pt idx="0">
                  <c:v>Week 4</c:v>
                </c:pt>
              </c:strCache>
            </c:strRef>
          </c:tx>
          <c:spPr>
            <a:solidFill>
              <a:srgbClr val="FFE600"/>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7-0398-4C2E-A1EB-834936D8B8E8}"/>
                </c:ext>
              </c:extLst>
            </c:dLbl>
            <c:dLbl>
              <c:idx val="1"/>
              <c:layout>
                <c:manualLayout>
                  <c:x val="-1.5235387662178209E-2"/>
                  <c:y val="0.1436840719469448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0398-4C2E-A1EB-834936D8B8E8}"/>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rgbClr val="1B1464"/>
                    </a:solidFill>
                    <a:latin typeface="Helvetica" panose="020B0403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'Heavy / Medium' Streamers</c:v>
                </c:pt>
                <c:pt idx="1">
                  <c:v>'Heavy / Medium' Moviegoers</c:v>
                </c:pt>
              </c:strCache>
            </c:strRef>
          </c:cat>
          <c:val>
            <c:numRef>
              <c:f>Sheet1!$F$2:$F$3</c:f>
              <c:numCache>
                <c:formatCode>0%</c:formatCode>
                <c:ptCount val="2"/>
                <c:pt idx="0">
                  <c:v>0.01</c:v>
                </c:pt>
                <c:pt idx="1">
                  <c:v>0</c:v>
                </c:pt>
              </c:numCache>
            </c:numRef>
          </c:val>
          <c:extLst>
            <c:ext xmlns:c16="http://schemas.microsoft.com/office/drawing/2014/chart" uri="{C3380CC4-5D6E-409C-BE32-E72D297353CC}">
              <c16:uniqueId val="{00000004-0398-4C2E-A1EB-834936D8B8E8}"/>
            </c:ext>
          </c:extLst>
        </c:ser>
        <c:ser>
          <c:idx val="5"/>
          <c:order val="5"/>
          <c:tx>
            <c:strRef>
              <c:f>Sheet1!$G$1</c:f>
              <c:strCache>
                <c:ptCount val="1"/>
                <c:pt idx="0">
                  <c:v>One Month or More Later</c:v>
                </c:pt>
              </c:strCache>
            </c:strRef>
          </c:tx>
          <c:spPr>
            <a:solidFill>
              <a:srgbClr val="A343FF"/>
            </a:solidFill>
            <a:ln>
              <a:noFill/>
            </a:ln>
            <a:effectLst/>
          </c:spPr>
          <c:invertIfNegative val="0"/>
          <c:dLbls>
            <c:dLbl>
              <c:idx val="0"/>
              <c:layout>
                <c:manualLayout>
                  <c:x val="7.031717382543789E-3"/>
                  <c:y val="0.13062188358813159"/>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0398-4C2E-A1EB-834936D8B8E8}"/>
                </c:ext>
              </c:extLst>
            </c:dLbl>
            <c:dLbl>
              <c:idx val="1"/>
              <c:layout>
                <c:manualLayout>
                  <c:x val="4.6878115883625263E-3"/>
                  <c:y val="0.14694961903664819"/>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0398-4C2E-A1EB-834936D8B8E8}"/>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rgbClr val="1B1464"/>
                    </a:solidFill>
                    <a:latin typeface="Helvetica" panose="020B0403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'Heavy / Medium' Streamers</c:v>
                </c:pt>
                <c:pt idx="1">
                  <c:v>'Heavy / Medium' Moviegoers</c:v>
                </c:pt>
              </c:strCache>
            </c:strRef>
          </c:cat>
          <c:val>
            <c:numRef>
              <c:f>Sheet1!$G$2:$G$3</c:f>
              <c:numCache>
                <c:formatCode>0%</c:formatCode>
                <c:ptCount val="2"/>
                <c:pt idx="0">
                  <c:v>0.02</c:v>
                </c:pt>
                <c:pt idx="1">
                  <c:v>0.02</c:v>
                </c:pt>
              </c:numCache>
            </c:numRef>
          </c:val>
          <c:extLst>
            <c:ext xmlns:c16="http://schemas.microsoft.com/office/drawing/2014/chart" uri="{C3380CC4-5D6E-409C-BE32-E72D297353CC}">
              <c16:uniqueId val="{00000005-0398-4C2E-A1EB-834936D8B8E8}"/>
            </c:ext>
          </c:extLst>
        </c:ser>
        <c:dLbls>
          <c:showLegendKey val="0"/>
          <c:showVal val="0"/>
          <c:showCatName val="0"/>
          <c:showSerName val="0"/>
          <c:showPercent val="0"/>
          <c:showBubbleSize val="0"/>
        </c:dLbls>
        <c:gapWidth val="150"/>
        <c:overlap val="100"/>
        <c:axId val="252121391"/>
        <c:axId val="252113903"/>
      </c:barChart>
      <c:catAx>
        <c:axId val="252121391"/>
        <c:scaling>
          <c:orientation val="minMax"/>
        </c:scaling>
        <c:delete val="0"/>
        <c:axPos val="l"/>
        <c:numFmt formatCode="General" sourceLinked="1"/>
        <c:majorTickMark val="none"/>
        <c:minorTickMark val="none"/>
        <c:tickLblPos val="nextTo"/>
        <c:spPr>
          <a:noFill/>
          <a:ln w="9525" cap="flat" cmpd="sng" algn="ctr">
            <a:solidFill>
              <a:srgbClr val="1B1464"/>
            </a:solidFill>
            <a:round/>
          </a:ln>
          <a:effectLst/>
        </c:spPr>
        <c:txPr>
          <a:bodyPr rot="-60000000" spcFirstLastPara="1" vertOverflow="ellipsis" vert="horz" wrap="square" anchor="ctr" anchorCtr="1"/>
          <a:lstStyle/>
          <a:p>
            <a:pPr>
              <a:defRPr sz="1600" b="1" i="0" u="none" strike="noStrike" kern="1200" baseline="0">
                <a:solidFill>
                  <a:srgbClr val="1B1464"/>
                </a:solidFill>
                <a:latin typeface="Helvetica" panose="020B0403020202020204" pitchFamily="34" charset="0"/>
                <a:ea typeface="+mn-ea"/>
                <a:cs typeface="+mn-cs"/>
              </a:defRPr>
            </a:pPr>
            <a:endParaRPr lang="en-US"/>
          </a:p>
        </c:txPr>
        <c:crossAx val="252113903"/>
        <c:crosses val="autoZero"/>
        <c:auto val="1"/>
        <c:lblAlgn val="ctr"/>
        <c:lblOffset val="100"/>
        <c:noMultiLvlLbl val="0"/>
      </c:catAx>
      <c:valAx>
        <c:axId val="252113903"/>
        <c:scaling>
          <c:orientation val="minMax"/>
        </c:scaling>
        <c:delete val="1"/>
        <c:axPos val="b"/>
        <c:numFmt formatCode="0%" sourceLinked="1"/>
        <c:majorTickMark val="none"/>
        <c:minorTickMark val="none"/>
        <c:tickLblPos val="nextTo"/>
        <c:crossAx val="252121391"/>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1" i="0" u="none" strike="noStrike" kern="1200" baseline="0">
              <a:solidFill>
                <a:srgbClr val="1B1464"/>
              </a:solidFill>
              <a:latin typeface="Helvetica" panose="020B0403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187500000000001E-2"/>
          <c:y val="0.16562274679457037"/>
          <c:w val="0.96562499999999996"/>
          <c:h val="0.71598658265149362"/>
        </c:manualLayout>
      </c:layout>
      <c:barChart>
        <c:barDir val="col"/>
        <c:grouping val="clustered"/>
        <c:varyColors val="0"/>
        <c:dLbls>
          <c:showLegendKey val="0"/>
          <c:showVal val="0"/>
          <c:showCatName val="0"/>
          <c:showSerName val="0"/>
          <c:showPercent val="0"/>
          <c:showBubbleSize val="0"/>
        </c:dLbls>
        <c:gapWidth val="219"/>
        <c:overlap val="-27"/>
        <c:axId val="852308120"/>
        <c:axId val="852306480"/>
        <c:extLst>
          <c:ext xmlns:c15="http://schemas.microsoft.com/office/drawing/2012/chart" uri="{02D57815-91ED-43cb-92C2-25804820EDAC}">
            <c15:filteredBarSeries>
              <c15:ser>
                <c:idx val="2"/>
                <c:order val="0"/>
                <c:tx>
                  <c:strRef>
                    <c:extLst>
                      <c:ext uri="{02D57815-91ED-43cb-92C2-25804820EDAC}">
                        <c15:formulaRef>
                          <c15:sqref>Sheet1!$B$1</c15:sqref>
                        </c15:formulaRef>
                      </c:ext>
                    </c:extLst>
                    <c:strCache>
                      <c:ptCount val="1"/>
                      <c:pt idx="0">
                        <c:v>As of July, 2022</c:v>
                      </c:pt>
                    </c:strCache>
                  </c:strRef>
                </c:tx>
                <c:spPr>
                  <a:solidFill>
                    <a:srgbClr val="1B146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rgbClr val="1B1464"/>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c:ext uri="{02D57815-91ED-43cb-92C2-25804820EDAC}">
                        <c15:formulaRef>
                          <c15:sqref>Sheet1!$A$2:$A$11</c15:sqref>
                        </c15:formulaRef>
                      </c:ext>
                    </c:extLst>
                    <c:numCache>
                      <c:formatCode>General</c:formatCode>
                      <c:ptCount val="10"/>
                      <c:pt idx="0">
                        <c:v>2017</c:v>
                      </c:pt>
                      <c:pt idx="1">
                        <c:v>2018</c:v>
                      </c:pt>
                      <c:pt idx="2">
                        <c:v>2019</c:v>
                      </c:pt>
                      <c:pt idx="3">
                        <c:v>2020</c:v>
                      </c:pt>
                      <c:pt idx="4">
                        <c:v>2021</c:v>
                      </c:pt>
                      <c:pt idx="5">
                        <c:v>2022</c:v>
                      </c:pt>
                      <c:pt idx="6">
                        <c:v>2023</c:v>
                      </c:pt>
                      <c:pt idx="7">
                        <c:v>2024</c:v>
                      </c:pt>
                      <c:pt idx="8">
                        <c:v>2025</c:v>
                      </c:pt>
                      <c:pt idx="9">
                        <c:v>2026</c:v>
                      </c:pt>
                    </c:numCache>
                  </c:numRef>
                </c:cat>
                <c:val>
                  <c:numRef>
                    <c:extLst>
                      <c:ext uri="{02D57815-91ED-43cb-92C2-25804820EDAC}">
                        <c15:formulaRef>
                          <c15:sqref>Sheet1!$B$2:$B$11</c15:sqref>
                        </c15:formulaRef>
                      </c:ext>
                    </c:extLst>
                    <c:numCache>
                      <c:formatCode>"$"#,##0.0</c:formatCode>
                      <c:ptCount val="10"/>
                      <c:pt idx="0">
                        <c:v>11.461</c:v>
                      </c:pt>
                      <c:pt idx="1">
                        <c:v>11.7651</c:v>
                      </c:pt>
                      <c:pt idx="2">
                        <c:v>11.226100000000001</c:v>
                      </c:pt>
                      <c:pt idx="3">
                        <c:v>2.1814</c:v>
                      </c:pt>
                      <c:pt idx="4">
                        <c:v>4.3258999999999999</c:v>
                      </c:pt>
                      <c:pt idx="5">
                        <c:v>8.0425669999999982</c:v>
                      </c:pt>
                      <c:pt idx="6">
                        <c:v>10.190419386581928</c:v>
                      </c:pt>
                      <c:pt idx="7">
                        <c:v>11.61643777300929</c:v>
                      </c:pt>
                      <c:pt idx="8">
                        <c:v>11.90249909013921</c:v>
                      </c:pt>
                      <c:pt idx="9">
                        <c:v>12.012497490450974</c:v>
                      </c:pt>
                    </c:numCache>
                  </c:numRef>
                </c:val>
                <c:extLst>
                  <c:ext xmlns:c16="http://schemas.microsoft.com/office/drawing/2014/chart" uri="{C3380CC4-5D6E-409C-BE32-E72D297353CC}">
                    <c16:uniqueId val="{00000002-1B8C-432B-BF55-7AE0C95B192C}"/>
                  </c:ext>
                </c:extLst>
              </c15:ser>
            </c15:filteredBarSeries>
          </c:ext>
        </c:extLst>
      </c:barChart>
      <c:catAx>
        <c:axId val="852308120"/>
        <c:scaling>
          <c:orientation val="minMax"/>
        </c:scaling>
        <c:delete val="0"/>
        <c:axPos val="b"/>
        <c:numFmt formatCode="General" sourceLinked="1"/>
        <c:majorTickMark val="none"/>
        <c:minorTickMark val="none"/>
        <c:tickLblPos val="nextTo"/>
        <c:spPr>
          <a:noFill/>
          <a:ln w="9525" cap="flat" cmpd="sng" algn="ctr">
            <a:solidFill>
              <a:srgbClr val="1B1464"/>
            </a:solidFill>
            <a:round/>
          </a:ln>
          <a:effectLst/>
        </c:spPr>
        <c:txPr>
          <a:bodyPr rot="-60000000" spcFirstLastPara="1" vertOverflow="ellipsis" vert="horz" wrap="square" anchor="ctr" anchorCtr="1"/>
          <a:lstStyle/>
          <a:p>
            <a:pPr>
              <a:defRPr sz="1800" b="0" i="0" u="none" strike="noStrike" kern="1200" baseline="0">
                <a:solidFill>
                  <a:srgbClr val="1B1464"/>
                </a:solidFill>
                <a:latin typeface="Helvetica" panose="020B0403020202020204" pitchFamily="34" charset="0"/>
                <a:ea typeface="+mn-ea"/>
                <a:cs typeface="+mn-cs"/>
              </a:defRPr>
            </a:pPr>
            <a:endParaRPr lang="en-US"/>
          </a:p>
        </c:txPr>
        <c:crossAx val="852306480"/>
        <c:crosses val="autoZero"/>
        <c:auto val="1"/>
        <c:lblAlgn val="ctr"/>
        <c:lblOffset val="100"/>
        <c:noMultiLvlLbl val="0"/>
      </c:catAx>
      <c:valAx>
        <c:axId val="852306480"/>
        <c:scaling>
          <c:orientation val="minMax"/>
        </c:scaling>
        <c:delete val="1"/>
        <c:axPos val="l"/>
        <c:numFmt formatCode="&quot;$&quot;#,##0.0" sourceLinked="1"/>
        <c:majorTickMark val="none"/>
        <c:minorTickMark val="none"/>
        <c:tickLblPos val="nextTo"/>
        <c:crossAx val="85230812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187500000000001E-2"/>
          <c:y val="8.5996426220257688E-2"/>
          <c:w val="0.96562499999999996"/>
          <c:h val="0.79561290322580647"/>
        </c:manualLayout>
      </c:layout>
      <c:barChart>
        <c:barDir val="col"/>
        <c:grouping val="clustered"/>
        <c:varyColors val="0"/>
        <c:ser>
          <c:idx val="0"/>
          <c:order val="0"/>
          <c:tx>
            <c:strRef>
              <c:f>Sheet1!$B$1</c:f>
              <c:strCache>
                <c:ptCount val="1"/>
                <c:pt idx="0">
                  <c:v>As of July, 2022</c:v>
                </c:pt>
              </c:strCache>
            </c:strRef>
          </c:tx>
          <c:spPr>
            <a:solidFill>
              <a:srgbClr val="1B146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1B1464"/>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Sheet1!$A$2:$A$11</c:f>
              <c:numCache>
                <c:formatCode>General</c:formatCode>
                <c:ptCount val="10"/>
                <c:pt idx="0">
                  <c:v>2017</c:v>
                </c:pt>
                <c:pt idx="1">
                  <c:v>2018</c:v>
                </c:pt>
                <c:pt idx="2">
                  <c:v>2019</c:v>
                </c:pt>
                <c:pt idx="3">
                  <c:v>2020</c:v>
                </c:pt>
                <c:pt idx="4">
                  <c:v>2021</c:v>
                </c:pt>
                <c:pt idx="5">
                  <c:v>2022</c:v>
                </c:pt>
                <c:pt idx="6">
                  <c:v>2023</c:v>
                </c:pt>
                <c:pt idx="7">
                  <c:v>2024</c:v>
                </c:pt>
                <c:pt idx="8">
                  <c:v>2025</c:v>
                </c:pt>
                <c:pt idx="9">
                  <c:v>2026</c:v>
                </c:pt>
              </c:numCache>
            </c:numRef>
          </c:cat>
          <c:val>
            <c:numRef>
              <c:f>Sheet1!$B$2:$B$11</c:f>
              <c:numCache>
                <c:formatCode>"$"#,##0.0</c:formatCode>
                <c:ptCount val="10"/>
                <c:pt idx="0">
                  <c:v>11.461</c:v>
                </c:pt>
                <c:pt idx="1">
                  <c:v>11.7651</c:v>
                </c:pt>
                <c:pt idx="2">
                  <c:v>11.226100000000001</c:v>
                </c:pt>
                <c:pt idx="3">
                  <c:v>2.1814</c:v>
                </c:pt>
                <c:pt idx="4">
                  <c:v>4.3258999999999999</c:v>
                </c:pt>
                <c:pt idx="5">
                  <c:v>8.0425669999999982</c:v>
                </c:pt>
                <c:pt idx="6">
                  <c:v>10.190419386581928</c:v>
                </c:pt>
                <c:pt idx="7">
                  <c:v>11.61643777300929</c:v>
                </c:pt>
                <c:pt idx="8">
                  <c:v>11.90249909013921</c:v>
                </c:pt>
                <c:pt idx="9">
                  <c:v>12.012497490450974</c:v>
                </c:pt>
              </c:numCache>
            </c:numRef>
          </c:val>
          <c:extLst>
            <c:ext xmlns:c16="http://schemas.microsoft.com/office/drawing/2014/chart" uri="{C3380CC4-5D6E-409C-BE32-E72D297353CC}">
              <c16:uniqueId val="{00000000-A4C3-4A98-AEA5-A9590899A86A}"/>
            </c:ext>
          </c:extLst>
        </c:ser>
        <c:dLbls>
          <c:showLegendKey val="0"/>
          <c:showVal val="0"/>
          <c:showCatName val="0"/>
          <c:showSerName val="0"/>
          <c:showPercent val="0"/>
          <c:showBubbleSize val="0"/>
        </c:dLbls>
        <c:gapWidth val="219"/>
        <c:overlap val="-27"/>
        <c:axId val="852308120"/>
        <c:axId val="852306480"/>
        <c:extLst/>
      </c:barChart>
      <c:catAx>
        <c:axId val="852308120"/>
        <c:scaling>
          <c:orientation val="minMax"/>
        </c:scaling>
        <c:delete val="0"/>
        <c:axPos val="b"/>
        <c:numFmt formatCode="General" sourceLinked="1"/>
        <c:majorTickMark val="none"/>
        <c:minorTickMark val="none"/>
        <c:tickLblPos val="nextTo"/>
        <c:spPr>
          <a:noFill/>
          <a:ln w="9525" cap="flat" cmpd="sng" algn="ctr">
            <a:solidFill>
              <a:srgbClr val="1B1464"/>
            </a:solidFill>
            <a:round/>
          </a:ln>
          <a:effectLst/>
        </c:spPr>
        <c:txPr>
          <a:bodyPr rot="-60000000" spcFirstLastPara="1" vertOverflow="ellipsis" vert="horz" wrap="square" anchor="ctr" anchorCtr="1"/>
          <a:lstStyle/>
          <a:p>
            <a:pPr>
              <a:defRPr sz="1800" b="0" i="0" u="none" strike="noStrike" kern="1200" baseline="0">
                <a:solidFill>
                  <a:srgbClr val="1B1464"/>
                </a:solidFill>
                <a:latin typeface="Helvetica" panose="020B0403020202020204" pitchFamily="34" charset="0"/>
                <a:ea typeface="+mn-ea"/>
                <a:cs typeface="+mn-cs"/>
              </a:defRPr>
            </a:pPr>
            <a:endParaRPr lang="en-US"/>
          </a:p>
        </c:txPr>
        <c:crossAx val="852306480"/>
        <c:crosses val="autoZero"/>
        <c:auto val="1"/>
        <c:lblAlgn val="ctr"/>
        <c:lblOffset val="100"/>
        <c:noMultiLvlLbl val="0"/>
      </c:catAx>
      <c:valAx>
        <c:axId val="852306480"/>
        <c:scaling>
          <c:orientation val="minMax"/>
        </c:scaling>
        <c:delete val="1"/>
        <c:axPos val="l"/>
        <c:numFmt formatCode="&quot;$&quot;#,##0.0" sourceLinked="1"/>
        <c:majorTickMark val="none"/>
        <c:minorTickMark val="none"/>
        <c:tickLblPos val="nextTo"/>
        <c:crossAx val="85230812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311516902138871E-2"/>
          <c:y val="0.17791857628318"/>
          <c:w val="0.97376966195722259"/>
          <c:h val="0.73359049730939485"/>
        </c:manualLayout>
      </c:layout>
      <c:barChart>
        <c:barDir val="col"/>
        <c:grouping val="clustered"/>
        <c:varyColors val="0"/>
        <c:ser>
          <c:idx val="0"/>
          <c:order val="0"/>
          <c:tx>
            <c:strRef>
              <c:f>Sheet1!$B$1</c:f>
              <c:strCache>
                <c:ptCount val="1"/>
                <c:pt idx="0">
                  <c:v>Go to the Movies</c:v>
                </c:pt>
              </c:strCache>
            </c:strRef>
          </c:tx>
          <c:spPr>
            <a:solidFill>
              <a:srgbClr val="1B146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rgbClr val="1B1464"/>
                    </a:solidFill>
                    <a:latin typeface="Helvetica" panose="020B0403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P18+</c:v>
                </c:pt>
                <c:pt idx="1">
                  <c:v>P18-34</c:v>
                </c:pt>
                <c:pt idx="2">
                  <c:v>P35-54</c:v>
                </c:pt>
                <c:pt idx="3">
                  <c:v>P55+</c:v>
                </c:pt>
              </c:strCache>
            </c:strRef>
          </c:cat>
          <c:val>
            <c:numRef>
              <c:f>Sheet1!$B$2:$B$5</c:f>
              <c:numCache>
                <c:formatCode>0%</c:formatCode>
                <c:ptCount val="4"/>
                <c:pt idx="0">
                  <c:v>0.93</c:v>
                </c:pt>
                <c:pt idx="1">
                  <c:v>0.92</c:v>
                </c:pt>
                <c:pt idx="2">
                  <c:v>0.94</c:v>
                </c:pt>
                <c:pt idx="3">
                  <c:v>0.95</c:v>
                </c:pt>
              </c:numCache>
            </c:numRef>
          </c:val>
          <c:extLst>
            <c:ext xmlns:c16="http://schemas.microsoft.com/office/drawing/2014/chart" uri="{C3380CC4-5D6E-409C-BE32-E72D297353CC}">
              <c16:uniqueId val="{00000000-440A-42C9-8CBE-4062E4D51B1B}"/>
            </c:ext>
          </c:extLst>
        </c:ser>
        <c:ser>
          <c:idx val="1"/>
          <c:order val="1"/>
          <c:tx>
            <c:strRef>
              <c:f>Sheet1!$C$1</c:f>
              <c:strCache>
                <c:ptCount val="1"/>
                <c:pt idx="0">
                  <c:v>Dine Out</c:v>
                </c:pt>
              </c:strCache>
            </c:strRef>
          </c:tx>
          <c:spPr>
            <a:solidFill>
              <a:srgbClr val="4EBEA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rgbClr val="1B1464"/>
                    </a:solidFill>
                    <a:latin typeface="Helvetica" panose="020B0403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P18+</c:v>
                </c:pt>
                <c:pt idx="1">
                  <c:v>P18-34</c:v>
                </c:pt>
                <c:pt idx="2">
                  <c:v>P35-54</c:v>
                </c:pt>
                <c:pt idx="3">
                  <c:v>P55+</c:v>
                </c:pt>
              </c:strCache>
            </c:strRef>
          </c:cat>
          <c:val>
            <c:numRef>
              <c:f>Sheet1!$C$2:$C$5</c:f>
              <c:numCache>
                <c:formatCode>0%</c:formatCode>
                <c:ptCount val="4"/>
                <c:pt idx="0">
                  <c:v>0.77</c:v>
                </c:pt>
                <c:pt idx="1">
                  <c:v>0.76</c:v>
                </c:pt>
                <c:pt idx="2">
                  <c:v>0.77</c:v>
                </c:pt>
                <c:pt idx="3">
                  <c:v>0.77</c:v>
                </c:pt>
              </c:numCache>
            </c:numRef>
          </c:val>
          <c:extLst>
            <c:ext xmlns:c16="http://schemas.microsoft.com/office/drawing/2014/chart" uri="{C3380CC4-5D6E-409C-BE32-E72D297353CC}">
              <c16:uniqueId val="{00000001-440A-42C9-8CBE-4062E4D51B1B}"/>
            </c:ext>
          </c:extLst>
        </c:ser>
        <c:ser>
          <c:idx val="2"/>
          <c:order val="2"/>
          <c:tx>
            <c:strRef>
              <c:f>Sheet1!$D$1</c:f>
              <c:strCache>
                <c:ptCount val="1"/>
                <c:pt idx="0">
                  <c:v>Take a Trip</c:v>
                </c:pt>
              </c:strCache>
            </c:strRef>
          </c:tx>
          <c:spPr>
            <a:solidFill>
              <a:srgbClr val="00BFF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rgbClr val="1B1464"/>
                    </a:solidFill>
                    <a:latin typeface="Helvetica" panose="020B0403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P18+</c:v>
                </c:pt>
                <c:pt idx="1">
                  <c:v>P18-34</c:v>
                </c:pt>
                <c:pt idx="2">
                  <c:v>P35-54</c:v>
                </c:pt>
                <c:pt idx="3">
                  <c:v>P55+</c:v>
                </c:pt>
              </c:strCache>
            </c:strRef>
          </c:cat>
          <c:val>
            <c:numRef>
              <c:f>Sheet1!$D$2:$D$5</c:f>
              <c:numCache>
                <c:formatCode>0%</c:formatCode>
                <c:ptCount val="4"/>
                <c:pt idx="0">
                  <c:v>0.71</c:v>
                </c:pt>
                <c:pt idx="1">
                  <c:v>0.71</c:v>
                </c:pt>
                <c:pt idx="2">
                  <c:v>0.72</c:v>
                </c:pt>
                <c:pt idx="3">
                  <c:v>0.71</c:v>
                </c:pt>
              </c:numCache>
            </c:numRef>
          </c:val>
          <c:extLst>
            <c:ext xmlns:c16="http://schemas.microsoft.com/office/drawing/2014/chart" uri="{C3380CC4-5D6E-409C-BE32-E72D297353CC}">
              <c16:uniqueId val="{00000002-440A-42C9-8CBE-4062E4D51B1B}"/>
            </c:ext>
          </c:extLst>
        </c:ser>
        <c:ser>
          <c:idx val="3"/>
          <c:order val="3"/>
          <c:tx>
            <c:strRef>
              <c:f>Sheet1!$E$1</c:f>
              <c:strCache>
                <c:ptCount val="1"/>
                <c:pt idx="0">
                  <c:v>Go to a Concert</c:v>
                </c:pt>
              </c:strCache>
            </c:strRef>
          </c:tx>
          <c:spPr>
            <a:solidFill>
              <a:srgbClr val="ED3C8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rgbClr val="1B1464"/>
                    </a:solidFill>
                    <a:latin typeface="Helvetica" panose="020B0403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P18+</c:v>
                </c:pt>
                <c:pt idx="1">
                  <c:v>P18-34</c:v>
                </c:pt>
                <c:pt idx="2">
                  <c:v>P35-54</c:v>
                </c:pt>
                <c:pt idx="3">
                  <c:v>P55+</c:v>
                </c:pt>
              </c:strCache>
            </c:strRef>
          </c:cat>
          <c:val>
            <c:numRef>
              <c:f>Sheet1!$E$2:$E$5</c:f>
              <c:numCache>
                <c:formatCode>0%</c:formatCode>
                <c:ptCount val="4"/>
                <c:pt idx="0">
                  <c:v>0.46</c:v>
                </c:pt>
                <c:pt idx="1">
                  <c:v>0.5</c:v>
                </c:pt>
                <c:pt idx="2">
                  <c:v>0.46</c:v>
                </c:pt>
                <c:pt idx="3">
                  <c:v>0.42</c:v>
                </c:pt>
              </c:numCache>
            </c:numRef>
          </c:val>
          <c:extLst>
            <c:ext xmlns:c16="http://schemas.microsoft.com/office/drawing/2014/chart" uri="{C3380CC4-5D6E-409C-BE32-E72D297353CC}">
              <c16:uniqueId val="{00000003-440A-42C9-8CBE-4062E4D51B1B}"/>
            </c:ext>
          </c:extLst>
        </c:ser>
        <c:ser>
          <c:idx val="4"/>
          <c:order val="4"/>
          <c:tx>
            <c:strRef>
              <c:f>Sheet1!$F$1</c:f>
              <c:strCache>
                <c:ptCount val="1"/>
                <c:pt idx="0">
                  <c:v>Visit a Theme Park</c:v>
                </c:pt>
              </c:strCache>
            </c:strRef>
          </c:tx>
          <c:spPr>
            <a:solidFill>
              <a:srgbClr val="FFE6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rgbClr val="1B1464"/>
                    </a:solidFill>
                    <a:latin typeface="Helvetica" panose="020B0403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P18+</c:v>
                </c:pt>
                <c:pt idx="1">
                  <c:v>P18-34</c:v>
                </c:pt>
                <c:pt idx="2">
                  <c:v>P35-54</c:v>
                </c:pt>
                <c:pt idx="3">
                  <c:v>P55+</c:v>
                </c:pt>
              </c:strCache>
            </c:strRef>
          </c:cat>
          <c:val>
            <c:numRef>
              <c:f>Sheet1!$F$2:$F$5</c:f>
              <c:numCache>
                <c:formatCode>0%</c:formatCode>
                <c:ptCount val="4"/>
                <c:pt idx="0">
                  <c:v>0.46</c:v>
                </c:pt>
                <c:pt idx="1">
                  <c:v>0.59</c:v>
                </c:pt>
                <c:pt idx="2">
                  <c:v>0.46</c:v>
                </c:pt>
                <c:pt idx="3">
                  <c:v>0.32</c:v>
                </c:pt>
              </c:numCache>
            </c:numRef>
          </c:val>
          <c:extLst>
            <c:ext xmlns:c16="http://schemas.microsoft.com/office/drawing/2014/chart" uri="{C3380CC4-5D6E-409C-BE32-E72D297353CC}">
              <c16:uniqueId val="{00000004-440A-42C9-8CBE-4062E4D51B1B}"/>
            </c:ext>
          </c:extLst>
        </c:ser>
        <c:ser>
          <c:idx val="5"/>
          <c:order val="5"/>
          <c:tx>
            <c:strRef>
              <c:f>Sheet1!$G$1</c:f>
              <c:strCache>
                <c:ptCount val="1"/>
                <c:pt idx="0">
                  <c:v>Attend a Sports Event</c:v>
                </c:pt>
              </c:strCache>
            </c:strRef>
          </c:tx>
          <c:spPr>
            <a:solidFill>
              <a:srgbClr val="A343F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rgbClr val="1B1464"/>
                    </a:solidFill>
                    <a:latin typeface="Helvetica" panose="020B0403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P18+</c:v>
                </c:pt>
                <c:pt idx="1">
                  <c:v>P18-34</c:v>
                </c:pt>
                <c:pt idx="2">
                  <c:v>P35-54</c:v>
                </c:pt>
                <c:pt idx="3">
                  <c:v>P55+</c:v>
                </c:pt>
              </c:strCache>
            </c:strRef>
          </c:cat>
          <c:val>
            <c:numRef>
              <c:f>Sheet1!$G$2:$G$5</c:f>
              <c:numCache>
                <c:formatCode>0%</c:formatCode>
                <c:ptCount val="4"/>
                <c:pt idx="0">
                  <c:v>0.33</c:v>
                </c:pt>
                <c:pt idx="1">
                  <c:v>0.28000000000000003</c:v>
                </c:pt>
                <c:pt idx="2">
                  <c:v>0.36</c:v>
                </c:pt>
                <c:pt idx="3">
                  <c:v>0.3</c:v>
                </c:pt>
              </c:numCache>
            </c:numRef>
          </c:val>
          <c:extLst>
            <c:ext xmlns:c16="http://schemas.microsoft.com/office/drawing/2014/chart" uri="{C3380CC4-5D6E-409C-BE32-E72D297353CC}">
              <c16:uniqueId val="{00000005-440A-42C9-8CBE-4062E4D51B1B}"/>
            </c:ext>
          </c:extLst>
        </c:ser>
        <c:dLbls>
          <c:dLblPos val="outEnd"/>
          <c:showLegendKey val="0"/>
          <c:showVal val="1"/>
          <c:showCatName val="0"/>
          <c:showSerName val="0"/>
          <c:showPercent val="0"/>
          <c:showBubbleSize val="0"/>
        </c:dLbls>
        <c:gapWidth val="219"/>
        <c:overlap val="-27"/>
        <c:axId val="174731024"/>
        <c:axId val="174744336"/>
      </c:barChart>
      <c:catAx>
        <c:axId val="174731024"/>
        <c:scaling>
          <c:orientation val="minMax"/>
        </c:scaling>
        <c:delete val="0"/>
        <c:axPos val="b"/>
        <c:numFmt formatCode="General" sourceLinked="1"/>
        <c:majorTickMark val="none"/>
        <c:minorTickMark val="none"/>
        <c:tickLblPos val="nextTo"/>
        <c:spPr>
          <a:noFill/>
          <a:ln w="9525" cap="flat" cmpd="sng" algn="ctr">
            <a:solidFill>
              <a:srgbClr val="1B1464"/>
            </a:solidFill>
            <a:round/>
          </a:ln>
          <a:effectLst/>
        </c:spPr>
        <c:txPr>
          <a:bodyPr rot="-60000000" spcFirstLastPara="1" vertOverflow="ellipsis" vert="horz" wrap="square" anchor="ctr" anchorCtr="1"/>
          <a:lstStyle/>
          <a:p>
            <a:pPr>
              <a:defRPr sz="1197" b="1" i="0" u="none" strike="noStrike" kern="1200" baseline="0">
                <a:solidFill>
                  <a:srgbClr val="1B1464"/>
                </a:solidFill>
                <a:latin typeface="Helvetica" panose="020B0403020202020204" pitchFamily="34" charset="0"/>
                <a:ea typeface="+mn-ea"/>
                <a:cs typeface="+mn-cs"/>
              </a:defRPr>
            </a:pPr>
            <a:endParaRPr lang="en-US"/>
          </a:p>
        </c:txPr>
        <c:crossAx val="174744336"/>
        <c:crosses val="autoZero"/>
        <c:auto val="1"/>
        <c:lblAlgn val="ctr"/>
        <c:lblOffset val="100"/>
        <c:noMultiLvlLbl val="0"/>
      </c:catAx>
      <c:valAx>
        <c:axId val="174744336"/>
        <c:scaling>
          <c:orientation val="minMax"/>
        </c:scaling>
        <c:delete val="1"/>
        <c:axPos val="l"/>
        <c:numFmt formatCode="0%" sourceLinked="1"/>
        <c:majorTickMark val="none"/>
        <c:minorTickMark val="none"/>
        <c:tickLblPos val="nextTo"/>
        <c:crossAx val="174731024"/>
        <c:crosses val="autoZero"/>
        <c:crossBetween val="between"/>
      </c:valAx>
      <c:spPr>
        <a:noFill/>
        <a:ln>
          <a:noFill/>
        </a:ln>
        <a:effectLst/>
      </c:spPr>
    </c:plotArea>
    <c:legend>
      <c:legendPos val="t"/>
      <c:layout>
        <c:manualLayout>
          <c:xMode val="edge"/>
          <c:yMode val="edge"/>
          <c:x val="1.5423607754867072E-2"/>
          <c:y val="1.9593282538219757E-2"/>
          <c:w val="0.97034497870216718"/>
          <c:h val="7.0155522322971356E-2"/>
        </c:manualLayout>
      </c:layout>
      <c:overlay val="0"/>
      <c:spPr>
        <a:noFill/>
        <a:ln>
          <a:noFill/>
        </a:ln>
        <a:effectLst/>
      </c:spPr>
      <c:txPr>
        <a:bodyPr rot="0" spcFirstLastPara="1" vertOverflow="ellipsis" vert="horz" wrap="square" anchor="ctr" anchorCtr="1"/>
        <a:lstStyle/>
        <a:p>
          <a:pPr>
            <a:defRPr sz="1400" b="1" i="0" u="none" strike="noStrike" kern="1200" baseline="0">
              <a:solidFill>
                <a:srgbClr val="1B1464"/>
              </a:solidFill>
              <a:latin typeface="Helvetica" panose="020B0403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Opening Weekend</c:v>
                </c:pt>
              </c:strCache>
            </c:strRef>
          </c:tx>
          <c:spPr>
            <a:solidFill>
              <a:srgbClr val="1B146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Helvetica" panose="020B0403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'Heavy' Moviegoers</c:v>
                </c:pt>
                <c:pt idx="1">
                  <c:v>All Adult Moviegoers</c:v>
                </c:pt>
              </c:strCache>
            </c:strRef>
          </c:cat>
          <c:val>
            <c:numRef>
              <c:f>Sheet1!$B$2:$B$3</c:f>
              <c:numCache>
                <c:formatCode>0%</c:formatCode>
                <c:ptCount val="2"/>
                <c:pt idx="0">
                  <c:v>0.48</c:v>
                </c:pt>
                <c:pt idx="1">
                  <c:v>0.37</c:v>
                </c:pt>
              </c:numCache>
            </c:numRef>
          </c:val>
          <c:extLst>
            <c:ext xmlns:c16="http://schemas.microsoft.com/office/drawing/2014/chart" uri="{C3380CC4-5D6E-409C-BE32-E72D297353CC}">
              <c16:uniqueId val="{00000000-0398-4C2E-A1EB-834936D8B8E8}"/>
            </c:ext>
          </c:extLst>
        </c:ser>
        <c:ser>
          <c:idx val="1"/>
          <c:order val="1"/>
          <c:tx>
            <c:strRef>
              <c:f>Sheet1!$C$1</c:f>
              <c:strCache>
                <c:ptCount val="1"/>
                <c:pt idx="0">
                  <c:v>Within First Week (Not Opening Weekend)</c:v>
                </c:pt>
              </c:strCache>
            </c:strRef>
          </c:tx>
          <c:spPr>
            <a:solidFill>
              <a:srgbClr val="00BFF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Helvetica" panose="020B0403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'Heavy' Moviegoers</c:v>
                </c:pt>
                <c:pt idx="1">
                  <c:v>All Adult Moviegoers</c:v>
                </c:pt>
              </c:strCache>
            </c:strRef>
          </c:cat>
          <c:val>
            <c:numRef>
              <c:f>Sheet1!$C$2:$C$3</c:f>
              <c:numCache>
                <c:formatCode>0%</c:formatCode>
                <c:ptCount val="2"/>
                <c:pt idx="0">
                  <c:v>0.34</c:v>
                </c:pt>
                <c:pt idx="1">
                  <c:v>0.35</c:v>
                </c:pt>
              </c:numCache>
            </c:numRef>
          </c:val>
          <c:extLst>
            <c:ext xmlns:c16="http://schemas.microsoft.com/office/drawing/2014/chart" uri="{C3380CC4-5D6E-409C-BE32-E72D297353CC}">
              <c16:uniqueId val="{00000001-0398-4C2E-A1EB-834936D8B8E8}"/>
            </c:ext>
          </c:extLst>
        </c:ser>
        <c:ser>
          <c:idx val="2"/>
          <c:order val="2"/>
          <c:tx>
            <c:strRef>
              <c:f>Sheet1!$D$1</c:f>
              <c:strCache>
                <c:ptCount val="1"/>
                <c:pt idx="0">
                  <c:v>Week 2</c:v>
                </c:pt>
              </c:strCache>
            </c:strRef>
          </c:tx>
          <c:spPr>
            <a:solidFill>
              <a:srgbClr val="ED3C8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Helvetica" panose="020B0403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'Heavy' Moviegoers</c:v>
                </c:pt>
                <c:pt idx="1">
                  <c:v>All Adult Moviegoers</c:v>
                </c:pt>
              </c:strCache>
            </c:strRef>
          </c:cat>
          <c:val>
            <c:numRef>
              <c:f>Sheet1!$D$2:$D$3</c:f>
              <c:numCache>
                <c:formatCode>0%</c:formatCode>
                <c:ptCount val="2"/>
                <c:pt idx="0">
                  <c:v>0.14000000000000001</c:v>
                </c:pt>
                <c:pt idx="1">
                  <c:v>0.21</c:v>
                </c:pt>
              </c:numCache>
            </c:numRef>
          </c:val>
          <c:extLst>
            <c:ext xmlns:c16="http://schemas.microsoft.com/office/drawing/2014/chart" uri="{C3380CC4-5D6E-409C-BE32-E72D297353CC}">
              <c16:uniqueId val="{00000002-0398-4C2E-A1EB-834936D8B8E8}"/>
            </c:ext>
          </c:extLst>
        </c:ser>
        <c:ser>
          <c:idx val="3"/>
          <c:order val="3"/>
          <c:tx>
            <c:strRef>
              <c:f>Sheet1!$E$1</c:f>
              <c:strCache>
                <c:ptCount val="1"/>
                <c:pt idx="0">
                  <c:v>Week 3</c:v>
                </c:pt>
              </c:strCache>
            </c:strRef>
          </c:tx>
          <c:spPr>
            <a:solidFill>
              <a:srgbClr val="66C5A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Helvetica" panose="020B0403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'Heavy' Moviegoers</c:v>
                </c:pt>
                <c:pt idx="1">
                  <c:v>All Adult Moviegoers</c:v>
                </c:pt>
              </c:strCache>
            </c:strRef>
          </c:cat>
          <c:val>
            <c:numRef>
              <c:f>Sheet1!$E$2:$E$3</c:f>
              <c:numCache>
                <c:formatCode>0%</c:formatCode>
                <c:ptCount val="2"/>
                <c:pt idx="0">
                  <c:v>0.02</c:v>
                </c:pt>
                <c:pt idx="1">
                  <c:v>0.05</c:v>
                </c:pt>
              </c:numCache>
            </c:numRef>
          </c:val>
          <c:extLst>
            <c:ext xmlns:c16="http://schemas.microsoft.com/office/drawing/2014/chart" uri="{C3380CC4-5D6E-409C-BE32-E72D297353CC}">
              <c16:uniqueId val="{00000003-0398-4C2E-A1EB-834936D8B8E8}"/>
            </c:ext>
          </c:extLst>
        </c:ser>
        <c:ser>
          <c:idx val="4"/>
          <c:order val="4"/>
          <c:tx>
            <c:strRef>
              <c:f>Sheet1!$F$1</c:f>
              <c:strCache>
                <c:ptCount val="1"/>
                <c:pt idx="0">
                  <c:v>Week 4</c:v>
                </c:pt>
              </c:strCache>
            </c:strRef>
          </c:tx>
          <c:spPr>
            <a:solidFill>
              <a:srgbClr val="FFE600"/>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7-0398-4C2E-A1EB-834936D8B8E8}"/>
                </c:ext>
              </c:extLst>
            </c:dLbl>
            <c:dLbl>
              <c:idx val="1"/>
              <c:layout>
                <c:manualLayout>
                  <c:x val="-1.5235387662178209E-2"/>
                  <c:y val="0.1436840719469448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0398-4C2E-A1EB-834936D8B8E8}"/>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rgbClr val="1B1464"/>
                    </a:solidFill>
                    <a:latin typeface="Helvetica" panose="020B0403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'Heavy' Moviegoers</c:v>
                </c:pt>
                <c:pt idx="1">
                  <c:v>All Adult Moviegoers</c:v>
                </c:pt>
              </c:strCache>
            </c:strRef>
          </c:cat>
          <c:val>
            <c:numRef>
              <c:f>Sheet1!$F$2:$F$3</c:f>
              <c:numCache>
                <c:formatCode>0%</c:formatCode>
                <c:ptCount val="2"/>
                <c:pt idx="0">
                  <c:v>0</c:v>
                </c:pt>
                <c:pt idx="1">
                  <c:v>0.01</c:v>
                </c:pt>
              </c:numCache>
            </c:numRef>
          </c:val>
          <c:extLst>
            <c:ext xmlns:c16="http://schemas.microsoft.com/office/drawing/2014/chart" uri="{C3380CC4-5D6E-409C-BE32-E72D297353CC}">
              <c16:uniqueId val="{00000004-0398-4C2E-A1EB-834936D8B8E8}"/>
            </c:ext>
          </c:extLst>
        </c:ser>
        <c:ser>
          <c:idx val="5"/>
          <c:order val="5"/>
          <c:tx>
            <c:strRef>
              <c:f>Sheet1!$G$1</c:f>
              <c:strCache>
                <c:ptCount val="1"/>
                <c:pt idx="0">
                  <c:v>One Month or More Later</c:v>
                </c:pt>
              </c:strCache>
            </c:strRef>
          </c:tx>
          <c:spPr>
            <a:solidFill>
              <a:srgbClr val="A343FF"/>
            </a:solidFill>
            <a:ln>
              <a:noFill/>
            </a:ln>
            <a:effectLst/>
          </c:spPr>
          <c:invertIfNegative val="0"/>
          <c:dLbls>
            <c:dLbl>
              <c:idx val="0"/>
              <c:layout>
                <c:manualLayout>
                  <c:x val="7.031717382543789E-3"/>
                  <c:y val="0.13062188358813159"/>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0398-4C2E-A1EB-834936D8B8E8}"/>
                </c:ext>
              </c:extLst>
            </c:dLbl>
            <c:dLbl>
              <c:idx val="1"/>
              <c:layout>
                <c:manualLayout>
                  <c:x val="4.6878115883625263E-3"/>
                  <c:y val="0.14694961903664819"/>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0398-4C2E-A1EB-834936D8B8E8}"/>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rgbClr val="1B1464"/>
                    </a:solidFill>
                    <a:latin typeface="Helvetica" panose="020B0403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'Heavy' Moviegoers</c:v>
                </c:pt>
                <c:pt idx="1">
                  <c:v>All Adult Moviegoers</c:v>
                </c:pt>
              </c:strCache>
            </c:strRef>
          </c:cat>
          <c:val>
            <c:numRef>
              <c:f>Sheet1!$G$2:$G$3</c:f>
              <c:numCache>
                <c:formatCode>0%</c:formatCode>
                <c:ptCount val="2"/>
                <c:pt idx="0">
                  <c:v>0.01</c:v>
                </c:pt>
                <c:pt idx="1">
                  <c:v>0.02</c:v>
                </c:pt>
              </c:numCache>
            </c:numRef>
          </c:val>
          <c:extLst>
            <c:ext xmlns:c16="http://schemas.microsoft.com/office/drawing/2014/chart" uri="{C3380CC4-5D6E-409C-BE32-E72D297353CC}">
              <c16:uniqueId val="{00000005-0398-4C2E-A1EB-834936D8B8E8}"/>
            </c:ext>
          </c:extLst>
        </c:ser>
        <c:dLbls>
          <c:showLegendKey val="0"/>
          <c:showVal val="0"/>
          <c:showCatName val="0"/>
          <c:showSerName val="0"/>
          <c:showPercent val="0"/>
          <c:showBubbleSize val="0"/>
        </c:dLbls>
        <c:gapWidth val="150"/>
        <c:overlap val="100"/>
        <c:axId val="252121391"/>
        <c:axId val="252113903"/>
      </c:barChart>
      <c:catAx>
        <c:axId val="252121391"/>
        <c:scaling>
          <c:orientation val="minMax"/>
        </c:scaling>
        <c:delete val="0"/>
        <c:axPos val="l"/>
        <c:numFmt formatCode="General" sourceLinked="1"/>
        <c:majorTickMark val="none"/>
        <c:minorTickMark val="none"/>
        <c:tickLblPos val="nextTo"/>
        <c:spPr>
          <a:noFill/>
          <a:ln w="9525" cap="flat" cmpd="sng" algn="ctr">
            <a:solidFill>
              <a:srgbClr val="1B1464"/>
            </a:solidFill>
            <a:round/>
          </a:ln>
          <a:effectLst/>
        </c:spPr>
        <c:txPr>
          <a:bodyPr rot="-60000000" spcFirstLastPara="1" vertOverflow="ellipsis" vert="horz" wrap="square" anchor="ctr" anchorCtr="1"/>
          <a:lstStyle/>
          <a:p>
            <a:pPr>
              <a:defRPr sz="1600" b="1" i="0" u="none" strike="noStrike" kern="1200" baseline="0">
                <a:solidFill>
                  <a:srgbClr val="1B1464"/>
                </a:solidFill>
                <a:latin typeface="Helvetica" panose="020B0403020202020204" pitchFamily="34" charset="0"/>
                <a:ea typeface="+mn-ea"/>
                <a:cs typeface="+mn-cs"/>
              </a:defRPr>
            </a:pPr>
            <a:endParaRPr lang="en-US"/>
          </a:p>
        </c:txPr>
        <c:crossAx val="252113903"/>
        <c:crosses val="autoZero"/>
        <c:auto val="1"/>
        <c:lblAlgn val="ctr"/>
        <c:lblOffset val="100"/>
        <c:noMultiLvlLbl val="0"/>
      </c:catAx>
      <c:valAx>
        <c:axId val="252113903"/>
        <c:scaling>
          <c:orientation val="minMax"/>
        </c:scaling>
        <c:delete val="1"/>
        <c:axPos val="b"/>
        <c:numFmt formatCode="0%" sourceLinked="1"/>
        <c:majorTickMark val="none"/>
        <c:minorTickMark val="none"/>
        <c:tickLblPos val="nextTo"/>
        <c:crossAx val="252121391"/>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1" i="0" u="none" strike="noStrike" kern="1200" baseline="0">
              <a:solidFill>
                <a:srgbClr val="1B1464"/>
              </a:solidFill>
              <a:latin typeface="Helvetica" panose="020B0403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413334622791991"/>
          <c:y val="0"/>
          <c:w val="0.63173313876684889"/>
          <c:h val="0.93162635466085986"/>
        </c:manualLayout>
      </c:layout>
      <c:pieChart>
        <c:varyColors val="1"/>
        <c:ser>
          <c:idx val="0"/>
          <c:order val="0"/>
          <c:tx>
            <c:strRef>
              <c:f>Sheet1!$B$1</c:f>
              <c:strCache>
                <c:ptCount val="1"/>
                <c:pt idx="0">
                  <c:v>Sales</c:v>
                </c:pt>
              </c:strCache>
            </c:strRef>
          </c:tx>
          <c:dPt>
            <c:idx val="0"/>
            <c:bubble3D val="0"/>
            <c:spPr>
              <a:solidFill>
                <a:srgbClr val="1B1464"/>
              </a:solidFill>
              <a:ln w="19050">
                <a:solidFill>
                  <a:schemeClr val="lt1"/>
                </a:solidFill>
              </a:ln>
              <a:effectLst/>
            </c:spPr>
            <c:extLst>
              <c:ext xmlns:c16="http://schemas.microsoft.com/office/drawing/2014/chart" uri="{C3380CC4-5D6E-409C-BE32-E72D297353CC}">
                <c16:uniqueId val="{00000001-41C3-4365-8F54-BF03BD2B530B}"/>
              </c:ext>
            </c:extLst>
          </c:dPt>
          <c:dPt>
            <c:idx val="1"/>
            <c:bubble3D val="0"/>
            <c:spPr>
              <a:solidFill>
                <a:srgbClr val="00BFF2"/>
              </a:solidFill>
              <a:ln w="19050">
                <a:solidFill>
                  <a:schemeClr val="lt1"/>
                </a:solidFill>
              </a:ln>
              <a:effectLst/>
            </c:spPr>
            <c:extLst>
              <c:ext xmlns:c16="http://schemas.microsoft.com/office/drawing/2014/chart" uri="{C3380CC4-5D6E-409C-BE32-E72D297353CC}">
                <c16:uniqueId val="{00000002-41C3-4365-8F54-BF03BD2B530B}"/>
              </c:ext>
            </c:extLst>
          </c:dPt>
          <c:dPt>
            <c:idx val="2"/>
            <c:bubble3D val="0"/>
            <c:spPr>
              <a:solidFill>
                <a:srgbClr val="ED3C8D"/>
              </a:solidFill>
              <a:ln w="19050">
                <a:solidFill>
                  <a:schemeClr val="lt1"/>
                </a:solidFill>
              </a:ln>
              <a:effectLst/>
            </c:spPr>
            <c:extLst>
              <c:ext xmlns:c16="http://schemas.microsoft.com/office/drawing/2014/chart" uri="{C3380CC4-5D6E-409C-BE32-E72D297353CC}">
                <c16:uniqueId val="{00000003-41C3-4365-8F54-BF03BD2B530B}"/>
              </c:ext>
            </c:extLst>
          </c:dPt>
          <c:dPt>
            <c:idx val="3"/>
            <c:bubble3D val="0"/>
            <c:spPr>
              <a:solidFill>
                <a:srgbClr val="66C5AD"/>
              </a:solidFill>
              <a:ln w="19050">
                <a:solidFill>
                  <a:schemeClr val="lt1"/>
                </a:solidFill>
              </a:ln>
              <a:effectLst/>
            </c:spPr>
            <c:extLst>
              <c:ext xmlns:c16="http://schemas.microsoft.com/office/drawing/2014/chart" uri="{C3380CC4-5D6E-409C-BE32-E72D297353CC}">
                <c16:uniqueId val="{00000004-41C3-4365-8F54-BF03BD2B530B}"/>
              </c:ext>
            </c:extLst>
          </c:dPt>
          <c:dLbls>
            <c:dLbl>
              <c:idx val="0"/>
              <c:layout>
                <c:manualLayout>
                  <c:x val="-0.20705135559818988"/>
                  <c:y val="0.17473215130515865"/>
                </c:manualLayout>
              </c:layout>
              <c:tx>
                <c:rich>
                  <a:bodyPr/>
                  <a:lstStyle/>
                  <a:p>
                    <a:r>
                      <a:rPr lang="en-US" sz="1800" u="sng"/>
                      <a:t>Before 2p</a:t>
                    </a:r>
                    <a:endParaRPr lang="en-US" u="sng"/>
                  </a:p>
                  <a:p>
                    <a:fld id="{394C9B81-FC1E-427D-8A6D-AEEA67D2C4BA}" type="VALUE">
                      <a:rPr lang="en-US" sz="1600" smtClean="0"/>
                      <a:pPr/>
                      <a:t>[VALUE]</a:t>
                    </a:fld>
                    <a:endParaRPr lang="en-US"/>
                  </a:p>
                </c:rich>
              </c:tx>
              <c:dLblPos val="bestFit"/>
              <c:showLegendKey val="0"/>
              <c:showVal val="1"/>
              <c:showCatName val="0"/>
              <c:showSerName val="0"/>
              <c:showPercent val="0"/>
              <c:showBubbleSize val="0"/>
              <c:extLst>
                <c:ext xmlns:c15="http://schemas.microsoft.com/office/drawing/2012/chart" uri="{CE6537A1-D6FC-4f65-9D91-7224C49458BB}">
                  <c15:layout>
                    <c:manualLayout>
                      <c:w val="0.23222374065543314"/>
                      <c:h val="0.2275927314687024"/>
                    </c:manualLayout>
                  </c15:layout>
                  <c15:dlblFieldTable/>
                  <c15:showDataLabelsRange val="0"/>
                </c:ext>
                <c:ext xmlns:c16="http://schemas.microsoft.com/office/drawing/2014/chart" uri="{C3380CC4-5D6E-409C-BE32-E72D297353CC}">
                  <c16:uniqueId val="{00000001-41C3-4365-8F54-BF03BD2B530B}"/>
                </c:ext>
              </c:extLst>
            </c:dLbl>
            <c:dLbl>
              <c:idx val="1"/>
              <c:layout>
                <c:manualLayout>
                  <c:x val="-0.17966523802878126"/>
                  <c:y val="-0.21515608111616297"/>
                </c:manualLayout>
              </c:layout>
              <c:tx>
                <c:rich>
                  <a:bodyPr/>
                  <a:lstStyle/>
                  <a:p>
                    <a:r>
                      <a:rPr lang="en-US" sz="1800" u="sng"/>
                      <a:t>2p – 5p</a:t>
                    </a:r>
                  </a:p>
                  <a:p>
                    <a:fld id="{A2EADFDB-C8EF-4BCA-8711-20EBC508A4E3}" type="VALUE">
                      <a:rPr lang="en-US" sz="1600" smtClean="0"/>
                      <a:pPr/>
                      <a:t>[VALUE]</a:t>
                    </a:fld>
                    <a:endParaRPr lang="en-US"/>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41C3-4365-8F54-BF03BD2B530B}"/>
                </c:ext>
              </c:extLst>
            </c:dLbl>
            <c:dLbl>
              <c:idx val="2"/>
              <c:tx>
                <c:rich>
                  <a:bodyPr/>
                  <a:lstStyle/>
                  <a:p>
                    <a:r>
                      <a:rPr lang="en-US" sz="1800" u="sng"/>
                      <a:t>5p – 8p</a:t>
                    </a:r>
                  </a:p>
                  <a:p>
                    <a:fld id="{E5BB3AD0-B539-4E2D-9EFF-ECBC703CB4C0}" type="VALUE">
                      <a:rPr lang="en-US" sz="1600" smtClean="0"/>
                      <a:pPr/>
                      <a:t>[VALUE]</a:t>
                    </a:fld>
                    <a:endParaRPr lang="en-US"/>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41C3-4365-8F54-BF03BD2B530B}"/>
                </c:ext>
              </c:extLst>
            </c:dLbl>
            <c:dLbl>
              <c:idx val="3"/>
              <c:layout>
                <c:manualLayout>
                  <c:x val="0.1699327791265772"/>
                  <c:y val="0.18192283880741539"/>
                </c:manualLayout>
              </c:layout>
              <c:tx>
                <c:rich>
                  <a:bodyPr/>
                  <a:lstStyle/>
                  <a:p>
                    <a:r>
                      <a:rPr lang="en-US" sz="1800" u="sng"/>
                      <a:t>After 8p</a:t>
                    </a:r>
                  </a:p>
                  <a:p>
                    <a:fld id="{A1AEE388-723F-43FC-81F5-1A054E5974D4}" type="VALUE">
                      <a:rPr lang="en-US" sz="1600" smtClean="0"/>
                      <a:pPr/>
                      <a:t>[VALUE]</a:t>
                    </a:fld>
                    <a:endParaRPr lang="en-US"/>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41C3-4365-8F54-BF03BD2B530B}"/>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Helvetica" panose="020B0403020202020204" pitchFamily="34" charset="0"/>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s>
          <c:cat>
            <c:strRef>
              <c:f>Sheet1!$A$2:$A$5</c:f>
              <c:strCache>
                <c:ptCount val="4"/>
                <c:pt idx="0">
                  <c:v>Before 2p</c:v>
                </c:pt>
                <c:pt idx="1">
                  <c:v>2p - 5p</c:v>
                </c:pt>
                <c:pt idx="2">
                  <c:v>5p - 8p</c:v>
                </c:pt>
                <c:pt idx="3">
                  <c:v>After 8p</c:v>
                </c:pt>
              </c:strCache>
            </c:strRef>
          </c:cat>
          <c:val>
            <c:numRef>
              <c:f>Sheet1!$B$2:$B$5</c:f>
              <c:numCache>
                <c:formatCode>0%</c:formatCode>
                <c:ptCount val="4"/>
                <c:pt idx="0">
                  <c:v>0.24</c:v>
                </c:pt>
                <c:pt idx="1">
                  <c:v>0.23</c:v>
                </c:pt>
                <c:pt idx="2">
                  <c:v>0.31</c:v>
                </c:pt>
                <c:pt idx="3">
                  <c:v>0.22</c:v>
                </c:pt>
              </c:numCache>
            </c:numRef>
          </c:val>
          <c:extLst>
            <c:ext xmlns:c16="http://schemas.microsoft.com/office/drawing/2014/chart" uri="{C3380CC4-5D6E-409C-BE32-E72D297353CC}">
              <c16:uniqueId val="{00000000-41C3-4365-8F54-BF03BD2B530B}"/>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Concessions</c:v>
                </c:pt>
              </c:strCache>
            </c:strRef>
          </c:tx>
          <c:spPr>
            <a:solidFill>
              <a:srgbClr val="1B146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rgbClr val="1B1464"/>
                    </a:solidFill>
                    <a:latin typeface="Helvetica" panose="020B0403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Sheet1!$A$2:$A$3</c:f>
              <c:numCache>
                <c:formatCode>General</c:formatCode>
                <c:ptCount val="2"/>
                <c:pt idx="0">
                  <c:v>2019</c:v>
                </c:pt>
                <c:pt idx="1">
                  <c:v>2022</c:v>
                </c:pt>
              </c:numCache>
            </c:numRef>
          </c:cat>
          <c:val>
            <c:numRef>
              <c:f>Sheet1!$B$2:$B$3</c:f>
              <c:numCache>
                <c:formatCode>"$"#,##0.00</c:formatCode>
                <c:ptCount val="2"/>
                <c:pt idx="0">
                  <c:v>4.5999999999999996</c:v>
                </c:pt>
                <c:pt idx="1">
                  <c:v>5.97</c:v>
                </c:pt>
              </c:numCache>
            </c:numRef>
          </c:val>
          <c:extLst>
            <c:ext xmlns:c16="http://schemas.microsoft.com/office/drawing/2014/chart" uri="{C3380CC4-5D6E-409C-BE32-E72D297353CC}">
              <c16:uniqueId val="{00000000-23D6-446D-AE16-81F618FFEF46}"/>
            </c:ext>
          </c:extLst>
        </c:ser>
        <c:dLbls>
          <c:showLegendKey val="0"/>
          <c:showVal val="0"/>
          <c:showCatName val="0"/>
          <c:showSerName val="0"/>
          <c:showPercent val="0"/>
          <c:showBubbleSize val="0"/>
        </c:dLbls>
        <c:gapWidth val="219"/>
        <c:overlap val="-27"/>
        <c:axId val="2018052656"/>
        <c:axId val="2018054320"/>
      </c:barChart>
      <c:catAx>
        <c:axId val="2018052656"/>
        <c:scaling>
          <c:orientation val="minMax"/>
        </c:scaling>
        <c:delete val="0"/>
        <c:axPos val="b"/>
        <c:numFmt formatCode="General" sourceLinked="1"/>
        <c:majorTickMark val="none"/>
        <c:minorTickMark val="none"/>
        <c:tickLblPos val="nextTo"/>
        <c:spPr>
          <a:noFill/>
          <a:ln w="9525" cap="flat" cmpd="sng" algn="ctr">
            <a:solidFill>
              <a:srgbClr val="1B1464"/>
            </a:solidFill>
            <a:round/>
          </a:ln>
          <a:effectLst/>
        </c:spPr>
        <c:txPr>
          <a:bodyPr rot="-60000000" spcFirstLastPara="1" vertOverflow="ellipsis" vert="horz" wrap="square" anchor="ctr" anchorCtr="1"/>
          <a:lstStyle/>
          <a:p>
            <a:pPr>
              <a:defRPr sz="1600" b="1" i="0" u="none" strike="noStrike" kern="1200" baseline="0">
                <a:solidFill>
                  <a:srgbClr val="1B1464"/>
                </a:solidFill>
                <a:latin typeface="Helvetica" panose="020B0403020202020204" pitchFamily="34" charset="0"/>
                <a:ea typeface="+mn-ea"/>
                <a:cs typeface="+mn-cs"/>
              </a:defRPr>
            </a:pPr>
            <a:endParaRPr lang="en-US"/>
          </a:p>
        </c:txPr>
        <c:crossAx val="2018054320"/>
        <c:crosses val="autoZero"/>
        <c:auto val="1"/>
        <c:lblAlgn val="ctr"/>
        <c:lblOffset val="100"/>
        <c:noMultiLvlLbl val="0"/>
      </c:catAx>
      <c:valAx>
        <c:axId val="2018054320"/>
        <c:scaling>
          <c:orientation val="minMax"/>
        </c:scaling>
        <c:delete val="1"/>
        <c:axPos val="l"/>
        <c:numFmt formatCode="&quot;$&quot;#,##0.00" sourceLinked="1"/>
        <c:majorTickMark val="none"/>
        <c:minorTickMark val="none"/>
        <c:tickLblPos val="nextTo"/>
        <c:crossAx val="201805265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28525255468320704"/>
          <c:w val="0.98803842902034278"/>
          <c:h val="0.56751677003079259"/>
        </c:manualLayout>
      </c:layout>
      <c:barChart>
        <c:barDir val="col"/>
        <c:grouping val="clustered"/>
        <c:varyColors val="0"/>
        <c:ser>
          <c:idx val="0"/>
          <c:order val="0"/>
          <c:tx>
            <c:strRef>
              <c:f>Sheet1!$B$1</c:f>
              <c:strCache>
                <c:ptCount val="1"/>
                <c:pt idx="0">
                  <c:v>2019</c:v>
                </c:pt>
              </c:strCache>
            </c:strRef>
          </c:tx>
          <c:spPr>
            <a:solidFill>
              <a:srgbClr val="1B1464"/>
            </a:solidFill>
            <a:ln>
              <a:noFill/>
            </a:ln>
            <a:effectLst/>
          </c:spPr>
          <c:invertIfNegative val="0"/>
          <c:dLbls>
            <c:dLbl>
              <c:idx val="5"/>
              <c:layout>
                <c:manualLayout>
                  <c:x val="-6.7508664497884377E-3"/>
                  <c:y val="-2.898613572586875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966-4038-AB3C-1BA4FBE51FF0}"/>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130F4A"/>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January</c:v>
                </c:pt>
                <c:pt idx="1">
                  <c:v>February</c:v>
                </c:pt>
                <c:pt idx="2">
                  <c:v>March</c:v>
                </c:pt>
                <c:pt idx="3">
                  <c:v>April</c:v>
                </c:pt>
                <c:pt idx="4">
                  <c:v>May</c:v>
                </c:pt>
                <c:pt idx="5">
                  <c:v>June</c:v>
                </c:pt>
                <c:pt idx="6">
                  <c:v>July</c:v>
                </c:pt>
              </c:strCache>
            </c:strRef>
          </c:cat>
          <c:val>
            <c:numRef>
              <c:f>Sheet1!$B$2:$B$8</c:f>
              <c:numCache>
                <c:formatCode>"$"#,##0_);\("$"#,##0\)</c:formatCode>
                <c:ptCount val="7"/>
                <c:pt idx="0">
                  <c:v>698</c:v>
                </c:pt>
                <c:pt idx="1">
                  <c:v>624</c:v>
                </c:pt>
                <c:pt idx="2">
                  <c:v>825</c:v>
                </c:pt>
                <c:pt idx="3">
                  <c:v>1226</c:v>
                </c:pt>
                <c:pt idx="4">
                  <c:v>964</c:v>
                </c:pt>
                <c:pt idx="5">
                  <c:v>1014</c:v>
                </c:pt>
                <c:pt idx="6">
                  <c:v>1205</c:v>
                </c:pt>
              </c:numCache>
            </c:numRef>
          </c:val>
          <c:extLst>
            <c:ext xmlns:c16="http://schemas.microsoft.com/office/drawing/2014/chart" uri="{C3380CC4-5D6E-409C-BE32-E72D297353CC}">
              <c16:uniqueId val="{00000000-2966-4038-AB3C-1BA4FBE51FF0}"/>
            </c:ext>
          </c:extLst>
        </c:ser>
        <c:ser>
          <c:idx val="1"/>
          <c:order val="1"/>
          <c:tx>
            <c:strRef>
              <c:f>Sheet1!$C$1</c:f>
              <c:strCache>
                <c:ptCount val="1"/>
                <c:pt idx="0">
                  <c:v>2022</c:v>
                </c:pt>
              </c:strCache>
            </c:strRef>
          </c:tx>
          <c:spPr>
            <a:solidFill>
              <a:srgbClr val="ED3C8D"/>
            </a:solidFill>
            <a:ln>
              <a:noFill/>
            </a:ln>
            <a:effectLst/>
          </c:spPr>
          <c:invertIfNegative val="0"/>
          <c:dLbls>
            <c:dLbl>
              <c:idx val="5"/>
              <c:layout>
                <c:manualLayout>
                  <c:x val="3.3754332248942189E-3"/>
                  <c:y val="-5.386125927009315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966-4038-AB3C-1BA4FBE51FF0}"/>
                </c:ext>
              </c:extLst>
            </c:dLbl>
            <c:dLbl>
              <c:idx val="6"/>
              <c:layout>
                <c:manualLayout>
                  <c:x val="3.3754332248942189E-3"/>
                  <c:y val="-6.1896358951066477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966-4038-AB3C-1BA4FBE51FF0}"/>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130F4A"/>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January</c:v>
                </c:pt>
                <c:pt idx="1">
                  <c:v>February</c:v>
                </c:pt>
                <c:pt idx="2">
                  <c:v>March</c:v>
                </c:pt>
                <c:pt idx="3">
                  <c:v>April</c:v>
                </c:pt>
                <c:pt idx="4">
                  <c:v>May</c:v>
                </c:pt>
                <c:pt idx="5">
                  <c:v>June</c:v>
                </c:pt>
                <c:pt idx="6">
                  <c:v>July</c:v>
                </c:pt>
              </c:strCache>
            </c:strRef>
          </c:cat>
          <c:val>
            <c:numRef>
              <c:f>Sheet1!$C$2:$C$8</c:f>
              <c:numCache>
                <c:formatCode>"$"#,##0_);\("$"#,##0\)</c:formatCode>
                <c:ptCount val="7"/>
                <c:pt idx="0">
                  <c:v>290</c:v>
                </c:pt>
                <c:pt idx="1">
                  <c:v>372</c:v>
                </c:pt>
                <c:pt idx="2">
                  <c:v>563</c:v>
                </c:pt>
                <c:pt idx="3">
                  <c:v>607</c:v>
                </c:pt>
                <c:pt idx="4">
                  <c:v>780</c:v>
                </c:pt>
                <c:pt idx="5">
                  <c:v>930</c:v>
                </c:pt>
                <c:pt idx="6">
                  <c:v>1035</c:v>
                </c:pt>
              </c:numCache>
            </c:numRef>
          </c:val>
          <c:extLst>
            <c:ext xmlns:c16="http://schemas.microsoft.com/office/drawing/2014/chart" uri="{C3380CC4-5D6E-409C-BE32-E72D297353CC}">
              <c16:uniqueId val="{00000001-2966-4038-AB3C-1BA4FBE51FF0}"/>
            </c:ext>
          </c:extLst>
        </c:ser>
        <c:dLbls>
          <c:showLegendKey val="0"/>
          <c:showVal val="0"/>
          <c:showCatName val="0"/>
          <c:showSerName val="0"/>
          <c:showPercent val="0"/>
          <c:showBubbleSize val="0"/>
        </c:dLbls>
        <c:gapWidth val="219"/>
        <c:overlap val="-27"/>
        <c:axId val="559109112"/>
        <c:axId val="559109440"/>
      </c:barChart>
      <c:catAx>
        <c:axId val="559109112"/>
        <c:scaling>
          <c:orientation val="minMax"/>
        </c:scaling>
        <c:delete val="0"/>
        <c:axPos val="b"/>
        <c:numFmt formatCode="General" sourceLinked="1"/>
        <c:majorTickMark val="none"/>
        <c:minorTickMark val="none"/>
        <c:tickLblPos val="nextTo"/>
        <c:spPr>
          <a:noFill/>
          <a:ln w="9525" cap="flat" cmpd="sng" algn="ctr">
            <a:solidFill>
              <a:srgbClr val="130F4A"/>
            </a:solidFill>
            <a:round/>
          </a:ln>
          <a:effectLst/>
        </c:spPr>
        <c:txPr>
          <a:bodyPr rot="-60000000" spcFirstLastPara="1" vertOverflow="ellipsis" vert="horz" wrap="square" anchor="ctr" anchorCtr="1"/>
          <a:lstStyle/>
          <a:p>
            <a:pPr>
              <a:defRPr sz="1600" b="0" i="0" u="none" strike="noStrike" kern="1200" baseline="0">
                <a:solidFill>
                  <a:srgbClr val="130F4A"/>
                </a:solidFill>
                <a:latin typeface="Helvetica" panose="020B0403020202020204" pitchFamily="34" charset="0"/>
                <a:ea typeface="+mn-ea"/>
                <a:cs typeface="+mn-cs"/>
              </a:defRPr>
            </a:pPr>
            <a:endParaRPr lang="en-US"/>
          </a:p>
        </c:txPr>
        <c:crossAx val="559109440"/>
        <c:crosses val="autoZero"/>
        <c:auto val="1"/>
        <c:lblAlgn val="ctr"/>
        <c:lblOffset val="100"/>
        <c:noMultiLvlLbl val="0"/>
      </c:catAx>
      <c:valAx>
        <c:axId val="559109440"/>
        <c:scaling>
          <c:orientation val="minMax"/>
        </c:scaling>
        <c:delete val="1"/>
        <c:axPos val="l"/>
        <c:numFmt formatCode="&quot;$&quot;#,##0_);\(&quot;$&quot;#,##0\)" sourceLinked="1"/>
        <c:majorTickMark val="none"/>
        <c:minorTickMark val="none"/>
        <c:tickLblPos val="nextTo"/>
        <c:crossAx val="559109112"/>
        <c:crosses val="autoZero"/>
        <c:crossBetween val="between"/>
      </c:valAx>
      <c:spPr>
        <a:noFill/>
        <a:ln>
          <a:noFill/>
        </a:ln>
        <a:effectLst/>
      </c:spPr>
    </c:plotArea>
    <c:legend>
      <c:legendPos val="b"/>
      <c:layout>
        <c:manualLayout>
          <c:xMode val="edge"/>
          <c:yMode val="edge"/>
          <c:x val="0.36842136037932427"/>
          <c:y val="3.1130196263791595E-2"/>
          <c:w val="0.2627468230174424"/>
          <c:h val="8.2604154497621318E-2"/>
        </c:manualLayout>
      </c:layout>
      <c:overlay val="0"/>
      <c:spPr>
        <a:noFill/>
        <a:ln>
          <a:noFill/>
        </a:ln>
        <a:effectLst/>
      </c:spPr>
      <c:txPr>
        <a:bodyPr rot="0" spcFirstLastPara="1" vertOverflow="ellipsis" vert="horz" wrap="square" anchor="ctr" anchorCtr="1"/>
        <a:lstStyle/>
        <a:p>
          <a:pPr>
            <a:defRPr sz="1800" b="0" i="0" u="none" strike="noStrike" kern="1200" baseline="0">
              <a:solidFill>
                <a:srgbClr val="130F4A"/>
              </a:solidFill>
              <a:latin typeface="Helvetica" panose="020B0403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prstDash val="solid"/>
    </a:ln>
    <a:effectLst/>
  </c:spPr>
  <c:txPr>
    <a:bodyPr/>
    <a:lstStyle/>
    <a:p>
      <a:pPr>
        <a:defRPr sz="1600">
          <a:solidFill>
            <a:srgbClr val="130F4A"/>
          </a:solidFill>
          <a:latin typeface="Helvetica" panose="020B0403020202020204" pitchFamily="34" charset="0"/>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7445807836588544"/>
          <c:y val="3.4239298136053788E-2"/>
          <c:w val="0.44053704482651518"/>
          <c:h val="0.96576070186394625"/>
        </c:manualLayout>
      </c:layout>
      <c:barChart>
        <c:barDir val="bar"/>
        <c:grouping val="clustered"/>
        <c:varyColors val="0"/>
        <c:ser>
          <c:idx val="0"/>
          <c:order val="0"/>
          <c:tx>
            <c:strRef>
              <c:f>Sheet1!$B$1</c:f>
              <c:strCache>
                <c:ptCount val="1"/>
                <c:pt idx="0">
                  <c:v>Series 1</c:v>
                </c:pt>
              </c:strCache>
            </c:strRef>
          </c:tx>
          <c:spPr>
            <a:solidFill>
              <a:srgbClr val="ED3C8D"/>
            </a:solidFill>
            <a:ln>
              <a:noFill/>
            </a:ln>
            <a:effectLst/>
          </c:spPr>
          <c:invertIfNegative val="0"/>
          <c:dLbls>
            <c:spPr>
              <a:noFill/>
              <a:ln>
                <a:noFill/>
              </a:ln>
              <a:effectLst/>
            </c:spPr>
            <c:txPr>
              <a:bodyPr rot="0" spcFirstLastPara="1" vertOverflow="ellipsis" vert="horz" wrap="square" anchor="ctr" anchorCtr="1"/>
              <a:lstStyle/>
              <a:p>
                <a:pPr>
                  <a:defRPr sz="1400" b="1" i="0" u="none" strike="noStrike" kern="1200" baseline="0">
                    <a:solidFill>
                      <a:srgbClr val="1B1464"/>
                    </a:solidFill>
                    <a:latin typeface="Helvetica" panose="020B0604020202020204" pitchFamily="34" charset="0"/>
                    <a:ea typeface="+mn-ea"/>
                    <a:cs typeface="Helvetica"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Top Gun: Maverick</c:v>
                </c:pt>
                <c:pt idx="1">
                  <c:v>Doctor Strange in the Multiverse of Madness</c:v>
                </c:pt>
                <c:pt idx="2">
                  <c:v>Jurassic World: Dominion</c:v>
                </c:pt>
                <c:pt idx="3">
                  <c:v>The Batman</c:v>
                </c:pt>
                <c:pt idx="4">
                  <c:v>Minions: The Rise of Gru</c:v>
                </c:pt>
                <c:pt idx="5">
                  <c:v>Thor: Love and Thunder</c:v>
                </c:pt>
                <c:pt idx="6">
                  <c:v>Spider-Man: No Way Home</c:v>
                </c:pt>
                <c:pt idx="7">
                  <c:v>Sonic the Hedgehog 2</c:v>
                </c:pt>
                <c:pt idx="8">
                  <c:v>Uncharted</c:v>
                </c:pt>
                <c:pt idx="9">
                  <c:v>Elvis</c:v>
                </c:pt>
              </c:strCache>
            </c:strRef>
          </c:cat>
          <c:val>
            <c:numRef>
              <c:f>Sheet1!$B$2:$B$11</c:f>
              <c:numCache>
                <c:formatCode>"$"#,##0.0_);[Red]\("$"#,##0.0\)</c:formatCode>
                <c:ptCount val="10"/>
                <c:pt idx="0">
                  <c:v>665.7</c:v>
                </c:pt>
                <c:pt idx="1">
                  <c:v>411.3</c:v>
                </c:pt>
                <c:pt idx="2">
                  <c:v>372.3</c:v>
                </c:pt>
                <c:pt idx="3">
                  <c:v>369.3</c:v>
                </c:pt>
                <c:pt idx="4">
                  <c:v>338</c:v>
                </c:pt>
                <c:pt idx="5">
                  <c:v>319.2</c:v>
                </c:pt>
                <c:pt idx="6">
                  <c:v>231.8</c:v>
                </c:pt>
                <c:pt idx="7">
                  <c:v>190.9</c:v>
                </c:pt>
                <c:pt idx="8">
                  <c:v>148.6</c:v>
                </c:pt>
                <c:pt idx="9">
                  <c:v>138.30000000000001</c:v>
                </c:pt>
              </c:numCache>
            </c:numRef>
          </c:val>
          <c:extLst>
            <c:ext xmlns:c16="http://schemas.microsoft.com/office/drawing/2014/chart" uri="{C3380CC4-5D6E-409C-BE32-E72D297353CC}">
              <c16:uniqueId val="{00000000-599F-4E84-A399-13299505BE41}"/>
            </c:ext>
          </c:extLst>
        </c:ser>
        <c:dLbls>
          <c:showLegendKey val="0"/>
          <c:showVal val="0"/>
          <c:showCatName val="0"/>
          <c:showSerName val="0"/>
          <c:showPercent val="0"/>
          <c:showBubbleSize val="0"/>
        </c:dLbls>
        <c:gapWidth val="219"/>
        <c:axId val="1174533024"/>
        <c:axId val="1174535936"/>
      </c:barChart>
      <c:catAx>
        <c:axId val="1174533024"/>
        <c:scaling>
          <c:orientation val="maxMin"/>
        </c:scaling>
        <c:delete val="0"/>
        <c:axPos val="l"/>
        <c:numFmt formatCode="General" sourceLinked="1"/>
        <c:majorTickMark val="none"/>
        <c:minorTickMark val="none"/>
        <c:tickLblPos val="nextTo"/>
        <c:spPr>
          <a:noFill/>
          <a:ln w="9525" cap="flat" cmpd="sng" algn="ctr">
            <a:solidFill>
              <a:srgbClr val="130F4A"/>
            </a:solidFill>
            <a:round/>
          </a:ln>
          <a:effectLst/>
        </c:spPr>
        <c:txPr>
          <a:bodyPr rot="-60000000" spcFirstLastPara="1" vertOverflow="ellipsis" vert="horz" wrap="square" anchor="ctr" anchorCtr="1"/>
          <a:lstStyle/>
          <a:p>
            <a:pPr>
              <a:defRPr sz="1200" b="0" i="0" u="none" strike="noStrike" kern="1200" baseline="0">
                <a:solidFill>
                  <a:srgbClr val="1B1464"/>
                </a:solidFill>
                <a:latin typeface="Helvetica" panose="020B0604020202020204" pitchFamily="34" charset="0"/>
                <a:ea typeface="+mn-ea"/>
                <a:cs typeface="Helvetica" panose="020B0604020202020204" pitchFamily="34" charset="0"/>
              </a:defRPr>
            </a:pPr>
            <a:endParaRPr lang="en-US"/>
          </a:p>
        </c:txPr>
        <c:crossAx val="1174535936"/>
        <c:crosses val="autoZero"/>
        <c:auto val="1"/>
        <c:lblAlgn val="ctr"/>
        <c:lblOffset val="100"/>
        <c:noMultiLvlLbl val="0"/>
      </c:catAx>
      <c:valAx>
        <c:axId val="1174535936"/>
        <c:scaling>
          <c:orientation val="minMax"/>
        </c:scaling>
        <c:delete val="1"/>
        <c:axPos val="t"/>
        <c:numFmt formatCode="&quot;$&quot;#,##0.0_);[Red]\(&quot;$&quot;#,##0.0\)" sourceLinked="1"/>
        <c:majorTickMark val="none"/>
        <c:minorTickMark val="none"/>
        <c:tickLblPos val="nextTo"/>
        <c:crossAx val="11745330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rgbClr val="1B1464"/>
          </a:solidFill>
          <a:latin typeface="Helvetica" panose="020B0604020202020204" pitchFamily="34" charset="0"/>
          <a:cs typeface="Helvetica" panose="020B0604020202020204" pitchFamily="34" charset="0"/>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7244898998645167"/>
          <c:y val="9.9927754450969589E-2"/>
          <c:w val="0.68884791194333517"/>
          <c:h val="0.89955532030052243"/>
        </c:manualLayout>
      </c:layout>
      <c:barChart>
        <c:barDir val="bar"/>
        <c:grouping val="stacked"/>
        <c:varyColors val="0"/>
        <c:ser>
          <c:idx val="0"/>
          <c:order val="0"/>
          <c:tx>
            <c:strRef>
              <c:f>Sheet1!$B$1</c:f>
              <c:strCache>
                <c:ptCount val="1"/>
                <c:pt idx="0">
                  <c:v>Hispanic</c:v>
                </c:pt>
              </c:strCache>
            </c:strRef>
          </c:tx>
          <c:spPr>
            <a:solidFill>
              <a:srgbClr val="1B146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300" b="1" i="0" u="none" strike="noStrike" kern="1200" baseline="0">
                    <a:solidFill>
                      <a:schemeClr val="bg1"/>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Dr. Strange: MoM</c:v>
                </c:pt>
                <c:pt idx="1">
                  <c:v>Thor: Love and Thunder</c:v>
                </c:pt>
                <c:pt idx="2">
                  <c:v>Jurassic World: Dominion</c:v>
                </c:pt>
                <c:pt idx="3">
                  <c:v>Bullet Train</c:v>
                </c:pt>
                <c:pt idx="4">
                  <c:v>Top Gun: Maverick</c:v>
                </c:pt>
                <c:pt idx="5">
                  <c:v>Beast</c:v>
                </c:pt>
                <c:pt idx="6">
                  <c:v>Elvis</c:v>
                </c:pt>
                <c:pt idx="7">
                  <c:v>Mrs. Harris Goes to Paris</c:v>
                </c:pt>
                <c:pt idx="8">
                  <c:v>Nope</c:v>
                </c:pt>
                <c:pt idx="9">
                  <c:v>Minions: The Rise of Gru</c:v>
                </c:pt>
                <c:pt idx="10">
                  <c:v>Paws of Fury</c:v>
                </c:pt>
                <c:pt idx="11">
                  <c:v>DC League of Super Pets</c:v>
                </c:pt>
                <c:pt idx="12">
                  <c:v>Lightyear</c:v>
                </c:pt>
              </c:strCache>
            </c:strRef>
          </c:cat>
          <c:val>
            <c:numRef>
              <c:f>Sheet1!$B$2:$B$14</c:f>
              <c:numCache>
                <c:formatCode>0%</c:formatCode>
                <c:ptCount val="13"/>
                <c:pt idx="0">
                  <c:v>0.3</c:v>
                </c:pt>
                <c:pt idx="1">
                  <c:v>0.28000000000000003</c:v>
                </c:pt>
                <c:pt idx="2">
                  <c:v>0.25</c:v>
                </c:pt>
                <c:pt idx="3">
                  <c:v>0.24</c:v>
                </c:pt>
                <c:pt idx="4">
                  <c:v>0.15</c:v>
                </c:pt>
                <c:pt idx="5">
                  <c:v>0.22</c:v>
                </c:pt>
                <c:pt idx="6">
                  <c:v>0.2</c:v>
                </c:pt>
                <c:pt idx="7">
                  <c:v>0.14000000000000001</c:v>
                </c:pt>
                <c:pt idx="8">
                  <c:v>0.2</c:v>
                </c:pt>
                <c:pt idx="9">
                  <c:v>0.35</c:v>
                </c:pt>
                <c:pt idx="10">
                  <c:v>0.26</c:v>
                </c:pt>
                <c:pt idx="11">
                  <c:v>0.26</c:v>
                </c:pt>
                <c:pt idx="12">
                  <c:v>0.28000000000000003</c:v>
                </c:pt>
              </c:numCache>
            </c:numRef>
          </c:val>
          <c:extLst>
            <c:ext xmlns:c16="http://schemas.microsoft.com/office/drawing/2014/chart" uri="{C3380CC4-5D6E-409C-BE32-E72D297353CC}">
              <c16:uniqueId val="{00000000-1555-4997-911B-96B11D87342C}"/>
            </c:ext>
          </c:extLst>
        </c:ser>
        <c:ser>
          <c:idx val="1"/>
          <c:order val="1"/>
          <c:tx>
            <c:strRef>
              <c:f>Sheet1!$C$1</c:f>
              <c:strCache>
                <c:ptCount val="1"/>
                <c:pt idx="0">
                  <c:v>Black</c:v>
                </c:pt>
              </c:strCache>
            </c:strRef>
          </c:tx>
          <c:spPr>
            <a:solidFill>
              <a:srgbClr val="00BFF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300" b="1" i="0" u="none" strike="noStrike" kern="1200" baseline="0">
                    <a:solidFill>
                      <a:srgbClr val="1B1464"/>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Dr. Strange: MoM</c:v>
                </c:pt>
                <c:pt idx="1">
                  <c:v>Thor: Love and Thunder</c:v>
                </c:pt>
                <c:pt idx="2">
                  <c:v>Jurassic World: Dominion</c:v>
                </c:pt>
                <c:pt idx="3">
                  <c:v>Bullet Train</c:v>
                </c:pt>
                <c:pt idx="4">
                  <c:v>Top Gun: Maverick</c:v>
                </c:pt>
                <c:pt idx="5">
                  <c:v>Beast</c:v>
                </c:pt>
                <c:pt idx="6">
                  <c:v>Elvis</c:v>
                </c:pt>
                <c:pt idx="7">
                  <c:v>Mrs. Harris Goes to Paris</c:v>
                </c:pt>
                <c:pt idx="8">
                  <c:v>Nope</c:v>
                </c:pt>
                <c:pt idx="9">
                  <c:v>Minions: The Rise of Gru</c:v>
                </c:pt>
                <c:pt idx="10">
                  <c:v>Paws of Fury</c:v>
                </c:pt>
                <c:pt idx="11">
                  <c:v>DC League of Super Pets</c:v>
                </c:pt>
                <c:pt idx="12">
                  <c:v>Lightyear</c:v>
                </c:pt>
              </c:strCache>
            </c:strRef>
          </c:cat>
          <c:val>
            <c:numRef>
              <c:f>Sheet1!$C$2:$C$14</c:f>
              <c:numCache>
                <c:formatCode>0%</c:formatCode>
                <c:ptCount val="13"/>
                <c:pt idx="0">
                  <c:v>0.18</c:v>
                </c:pt>
                <c:pt idx="1">
                  <c:v>0.16</c:v>
                </c:pt>
                <c:pt idx="2">
                  <c:v>0.16</c:v>
                </c:pt>
                <c:pt idx="3">
                  <c:v>0.14000000000000001</c:v>
                </c:pt>
                <c:pt idx="4">
                  <c:v>0.12</c:v>
                </c:pt>
                <c:pt idx="5">
                  <c:v>0.37</c:v>
                </c:pt>
                <c:pt idx="6">
                  <c:v>7.0000000000000007E-2</c:v>
                </c:pt>
                <c:pt idx="7">
                  <c:v>0.13</c:v>
                </c:pt>
                <c:pt idx="8">
                  <c:v>0.33</c:v>
                </c:pt>
                <c:pt idx="9">
                  <c:v>0.12</c:v>
                </c:pt>
                <c:pt idx="10">
                  <c:v>0.18</c:v>
                </c:pt>
                <c:pt idx="11">
                  <c:v>0.11</c:v>
                </c:pt>
                <c:pt idx="12">
                  <c:v>0.1</c:v>
                </c:pt>
              </c:numCache>
            </c:numRef>
          </c:val>
          <c:extLst>
            <c:ext xmlns:c16="http://schemas.microsoft.com/office/drawing/2014/chart" uri="{C3380CC4-5D6E-409C-BE32-E72D297353CC}">
              <c16:uniqueId val="{00000001-1555-4997-911B-96B11D87342C}"/>
            </c:ext>
          </c:extLst>
        </c:ser>
        <c:ser>
          <c:idx val="2"/>
          <c:order val="2"/>
          <c:tx>
            <c:strRef>
              <c:f>Sheet1!$D$1</c:f>
              <c:strCache>
                <c:ptCount val="1"/>
                <c:pt idx="0">
                  <c:v>Asian/Other</c:v>
                </c:pt>
              </c:strCache>
            </c:strRef>
          </c:tx>
          <c:spPr>
            <a:solidFill>
              <a:srgbClr val="ED3C8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300" b="1" i="0" u="none" strike="noStrike" kern="1200" baseline="0">
                    <a:solidFill>
                      <a:schemeClr val="bg1"/>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Dr. Strange: MoM</c:v>
                </c:pt>
                <c:pt idx="1">
                  <c:v>Thor: Love and Thunder</c:v>
                </c:pt>
                <c:pt idx="2">
                  <c:v>Jurassic World: Dominion</c:v>
                </c:pt>
                <c:pt idx="3">
                  <c:v>Bullet Train</c:v>
                </c:pt>
                <c:pt idx="4">
                  <c:v>Top Gun: Maverick</c:v>
                </c:pt>
                <c:pt idx="5">
                  <c:v>Beast</c:v>
                </c:pt>
                <c:pt idx="6">
                  <c:v>Elvis</c:v>
                </c:pt>
                <c:pt idx="7">
                  <c:v>Mrs. Harris Goes to Paris</c:v>
                </c:pt>
                <c:pt idx="8">
                  <c:v>Nope</c:v>
                </c:pt>
                <c:pt idx="9">
                  <c:v>Minions: The Rise of Gru</c:v>
                </c:pt>
                <c:pt idx="10">
                  <c:v>Paws of Fury</c:v>
                </c:pt>
                <c:pt idx="11">
                  <c:v>DC League of Super Pets</c:v>
                </c:pt>
                <c:pt idx="12">
                  <c:v>Lightyear</c:v>
                </c:pt>
              </c:strCache>
            </c:strRef>
          </c:cat>
          <c:val>
            <c:numRef>
              <c:f>Sheet1!$D$2:$D$14</c:f>
              <c:numCache>
                <c:formatCode>0%</c:formatCode>
                <c:ptCount val="13"/>
                <c:pt idx="0">
                  <c:v>0.17</c:v>
                </c:pt>
                <c:pt idx="1">
                  <c:v>0.17</c:v>
                </c:pt>
                <c:pt idx="2">
                  <c:v>0.19</c:v>
                </c:pt>
                <c:pt idx="3">
                  <c:v>0.16</c:v>
                </c:pt>
                <c:pt idx="4">
                  <c:v>0.13</c:v>
                </c:pt>
                <c:pt idx="5">
                  <c:v>0.16</c:v>
                </c:pt>
                <c:pt idx="6">
                  <c:v>0.11</c:v>
                </c:pt>
                <c:pt idx="7">
                  <c:v>0.08</c:v>
                </c:pt>
                <c:pt idx="8">
                  <c:v>0.12</c:v>
                </c:pt>
                <c:pt idx="9">
                  <c:v>0.18</c:v>
                </c:pt>
                <c:pt idx="10">
                  <c:v>0.16</c:v>
                </c:pt>
                <c:pt idx="11">
                  <c:v>0.22000000000000003</c:v>
                </c:pt>
                <c:pt idx="12">
                  <c:v>0.16</c:v>
                </c:pt>
              </c:numCache>
            </c:numRef>
          </c:val>
          <c:extLst>
            <c:ext xmlns:c16="http://schemas.microsoft.com/office/drawing/2014/chart" uri="{C3380CC4-5D6E-409C-BE32-E72D297353CC}">
              <c16:uniqueId val="{00000002-1555-4997-911B-96B11D87342C}"/>
            </c:ext>
          </c:extLst>
        </c:ser>
        <c:dLbls>
          <c:showLegendKey val="0"/>
          <c:showVal val="0"/>
          <c:showCatName val="0"/>
          <c:showSerName val="0"/>
          <c:showPercent val="0"/>
          <c:showBubbleSize val="0"/>
        </c:dLbls>
        <c:gapWidth val="55"/>
        <c:overlap val="100"/>
        <c:axId val="814768672"/>
        <c:axId val="814765720"/>
      </c:barChart>
      <c:catAx>
        <c:axId val="814768672"/>
        <c:scaling>
          <c:orientation val="maxMin"/>
        </c:scaling>
        <c:delete val="0"/>
        <c:axPos val="l"/>
        <c:numFmt formatCode="General" sourceLinked="1"/>
        <c:majorTickMark val="none"/>
        <c:minorTickMark val="none"/>
        <c:tickLblPos val="nextTo"/>
        <c:spPr>
          <a:noFill/>
          <a:ln w="9525" cap="flat" cmpd="sng" algn="ctr">
            <a:solidFill>
              <a:srgbClr val="1B1464"/>
            </a:solidFill>
            <a:round/>
          </a:ln>
          <a:effectLst/>
        </c:spPr>
        <c:txPr>
          <a:bodyPr rot="-60000000" spcFirstLastPara="1" vertOverflow="ellipsis" vert="horz" wrap="square" anchor="ctr" anchorCtr="1"/>
          <a:lstStyle/>
          <a:p>
            <a:pPr>
              <a:defRPr sz="1200" b="0" i="0" u="none" strike="noStrike" kern="1200" baseline="0">
                <a:solidFill>
                  <a:srgbClr val="002060"/>
                </a:solidFill>
                <a:latin typeface="Helvetica" panose="020B0403020202020204" pitchFamily="34" charset="0"/>
                <a:ea typeface="+mn-ea"/>
                <a:cs typeface="+mn-cs"/>
              </a:defRPr>
            </a:pPr>
            <a:endParaRPr lang="en-US"/>
          </a:p>
        </c:txPr>
        <c:crossAx val="814765720"/>
        <c:crosses val="autoZero"/>
        <c:auto val="1"/>
        <c:lblAlgn val="ctr"/>
        <c:lblOffset val="100"/>
        <c:noMultiLvlLbl val="0"/>
      </c:catAx>
      <c:valAx>
        <c:axId val="814765720"/>
        <c:scaling>
          <c:orientation val="minMax"/>
        </c:scaling>
        <c:delete val="1"/>
        <c:axPos val="t"/>
        <c:numFmt formatCode="0%" sourceLinked="1"/>
        <c:majorTickMark val="none"/>
        <c:minorTickMark val="none"/>
        <c:tickLblPos val="nextTo"/>
        <c:crossAx val="814768672"/>
        <c:crosses val="autoZero"/>
        <c:crossBetween val="between"/>
      </c:valAx>
      <c:spPr>
        <a:noFill/>
        <a:ln>
          <a:noFill/>
        </a:ln>
        <a:effectLst/>
      </c:spPr>
    </c:plotArea>
    <c:legend>
      <c:legendPos val="b"/>
      <c:layout>
        <c:manualLayout>
          <c:xMode val="edge"/>
          <c:yMode val="edge"/>
          <c:x val="0.3313885629359129"/>
          <c:y val="1.7548501452449274E-2"/>
          <c:w val="0.33615823378395482"/>
          <c:h val="7.3810689576085164E-2"/>
        </c:manualLayout>
      </c:layout>
      <c:overlay val="0"/>
      <c:spPr>
        <a:noFill/>
        <a:ln>
          <a:noFill/>
        </a:ln>
        <a:effectLst/>
      </c:spPr>
      <c:txPr>
        <a:bodyPr rot="0" spcFirstLastPara="1" vertOverflow="ellipsis" vert="horz" wrap="square" anchor="ctr" anchorCtr="1"/>
        <a:lstStyle/>
        <a:p>
          <a:pPr>
            <a:defRPr sz="1400" b="0" i="0" u="none" strike="noStrike" kern="1200" baseline="0">
              <a:solidFill>
                <a:srgbClr val="002060"/>
              </a:solidFill>
              <a:latin typeface="Helvetica" panose="020B0403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4550995954787"/>
          <c:y val="0.21012690469796455"/>
          <c:w val="0.89715449004045211"/>
          <c:h val="0.75407512602320181"/>
        </c:manualLayout>
      </c:layout>
      <c:barChart>
        <c:barDir val="bar"/>
        <c:grouping val="stacked"/>
        <c:varyColors val="0"/>
        <c:ser>
          <c:idx val="0"/>
          <c:order val="0"/>
          <c:tx>
            <c:strRef>
              <c:f>Sheet1!$B$1</c:f>
              <c:strCache>
                <c:ptCount val="1"/>
                <c:pt idx="0">
                  <c:v>90 Days</c:v>
                </c:pt>
              </c:strCache>
            </c:strRef>
          </c:tx>
          <c:spPr>
            <a:solidFill>
              <a:srgbClr val="1B146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Helvetica" panose="020B0403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Any Movie</c:v>
                </c:pt>
              </c:strCache>
            </c:strRef>
          </c:cat>
          <c:val>
            <c:numRef>
              <c:f>Sheet1!$B$2</c:f>
              <c:numCache>
                <c:formatCode>0%</c:formatCode>
                <c:ptCount val="1"/>
                <c:pt idx="0">
                  <c:v>0.13</c:v>
                </c:pt>
              </c:numCache>
            </c:numRef>
          </c:val>
          <c:extLst>
            <c:ext xmlns:c16="http://schemas.microsoft.com/office/drawing/2014/chart" uri="{C3380CC4-5D6E-409C-BE32-E72D297353CC}">
              <c16:uniqueId val="{00000000-A8AF-45EF-A48F-5D4D228DABAC}"/>
            </c:ext>
          </c:extLst>
        </c:ser>
        <c:ser>
          <c:idx val="1"/>
          <c:order val="1"/>
          <c:tx>
            <c:strRef>
              <c:f>Sheet1!$C$1</c:f>
              <c:strCache>
                <c:ptCount val="1"/>
                <c:pt idx="0">
                  <c:v>45 Days</c:v>
                </c:pt>
              </c:strCache>
            </c:strRef>
          </c:tx>
          <c:spPr>
            <a:solidFill>
              <a:srgbClr val="00BFF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Helvetica" panose="020B0403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Any Movie</c:v>
                </c:pt>
              </c:strCache>
            </c:strRef>
          </c:cat>
          <c:val>
            <c:numRef>
              <c:f>Sheet1!$C$2</c:f>
              <c:numCache>
                <c:formatCode>0%</c:formatCode>
                <c:ptCount val="1"/>
                <c:pt idx="0">
                  <c:v>0.19</c:v>
                </c:pt>
              </c:numCache>
            </c:numRef>
          </c:val>
          <c:extLst>
            <c:ext xmlns:c16="http://schemas.microsoft.com/office/drawing/2014/chart" uri="{C3380CC4-5D6E-409C-BE32-E72D297353CC}">
              <c16:uniqueId val="{00000001-A8AF-45EF-A48F-5D4D228DABAC}"/>
            </c:ext>
          </c:extLst>
        </c:ser>
        <c:ser>
          <c:idx val="2"/>
          <c:order val="2"/>
          <c:tx>
            <c:strRef>
              <c:f>Sheet1!$D$1</c:f>
              <c:strCache>
                <c:ptCount val="1"/>
                <c:pt idx="0">
                  <c:v>Simultaneous</c:v>
                </c:pt>
              </c:strCache>
            </c:strRef>
          </c:tx>
          <c:spPr>
            <a:solidFill>
              <a:srgbClr val="ED3C8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Helvetica" panose="020B0403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Any Movie</c:v>
                </c:pt>
              </c:strCache>
            </c:strRef>
          </c:cat>
          <c:val>
            <c:numRef>
              <c:f>Sheet1!$D$2</c:f>
              <c:numCache>
                <c:formatCode>0%</c:formatCode>
                <c:ptCount val="1"/>
                <c:pt idx="0">
                  <c:v>0.46</c:v>
                </c:pt>
              </c:numCache>
            </c:numRef>
          </c:val>
          <c:extLst>
            <c:ext xmlns:c16="http://schemas.microsoft.com/office/drawing/2014/chart" uri="{C3380CC4-5D6E-409C-BE32-E72D297353CC}">
              <c16:uniqueId val="{00000002-A8AF-45EF-A48F-5D4D228DABAC}"/>
            </c:ext>
          </c:extLst>
        </c:ser>
        <c:ser>
          <c:idx val="3"/>
          <c:order val="3"/>
          <c:tx>
            <c:strRef>
              <c:f>Sheet1!$E$1</c:f>
              <c:strCache>
                <c:ptCount val="1"/>
                <c:pt idx="0">
                  <c:v>Streaming Exclusive</c:v>
                </c:pt>
              </c:strCache>
            </c:strRef>
          </c:tx>
          <c:spPr>
            <a:solidFill>
              <a:srgbClr val="66C5A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Helvetica" panose="020B0403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Any Movie</c:v>
                </c:pt>
              </c:strCache>
            </c:strRef>
          </c:cat>
          <c:val>
            <c:numRef>
              <c:f>Sheet1!$E$2</c:f>
              <c:numCache>
                <c:formatCode>0%</c:formatCode>
                <c:ptCount val="1"/>
                <c:pt idx="0">
                  <c:v>0.06</c:v>
                </c:pt>
              </c:numCache>
            </c:numRef>
          </c:val>
          <c:extLst>
            <c:ext xmlns:c16="http://schemas.microsoft.com/office/drawing/2014/chart" uri="{C3380CC4-5D6E-409C-BE32-E72D297353CC}">
              <c16:uniqueId val="{00000003-A8AF-45EF-A48F-5D4D228DABAC}"/>
            </c:ext>
          </c:extLst>
        </c:ser>
        <c:dLbls>
          <c:showLegendKey val="0"/>
          <c:showVal val="0"/>
          <c:showCatName val="0"/>
          <c:showSerName val="0"/>
          <c:showPercent val="0"/>
          <c:showBubbleSize val="0"/>
        </c:dLbls>
        <c:gapWidth val="150"/>
        <c:overlap val="100"/>
        <c:axId val="1152277488"/>
        <c:axId val="1152278320"/>
      </c:barChart>
      <c:catAx>
        <c:axId val="1152277488"/>
        <c:scaling>
          <c:orientation val="minMax"/>
        </c:scaling>
        <c:delete val="0"/>
        <c:axPos val="l"/>
        <c:numFmt formatCode="General" sourceLinked="1"/>
        <c:majorTickMark val="none"/>
        <c:minorTickMark val="none"/>
        <c:tickLblPos val="nextTo"/>
        <c:spPr>
          <a:noFill/>
          <a:ln w="9525" cap="flat" cmpd="sng" algn="ctr">
            <a:solidFill>
              <a:srgbClr val="1B1464"/>
            </a:solidFill>
            <a:round/>
          </a:ln>
          <a:effectLst/>
        </c:spPr>
        <c:txPr>
          <a:bodyPr rot="-60000000" spcFirstLastPara="1" vertOverflow="ellipsis" vert="horz" wrap="square" anchor="ctr" anchorCtr="1"/>
          <a:lstStyle/>
          <a:p>
            <a:pPr>
              <a:defRPr sz="1197" b="0" i="0" u="none" strike="noStrike" kern="1200" baseline="0">
                <a:solidFill>
                  <a:srgbClr val="1B1464"/>
                </a:solidFill>
                <a:latin typeface="Helvetica" panose="020B0403020202020204" pitchFamily="34" charset="0"/>
                <a:ea typeface="+mn-ea"/>
                <a:cs typeface="+mn-cs"/>
              </a:defRPr>
            </a:pPr>
            <a:endParaRPr lang="en-US"/>
          </a:p>
        </c:txPr>
        <c:crossAx val="1152278320"/>
        <c:crosses val="autoZero"/>
        <c:auto val="1"/>
        <c:lblAlgn val="ctr"/>
        <c:lblOffset val="100"/>
        <c:noMultiLvlLbl val="0"/>
      </c:catAx>
      <c:valAx>
        <c:axId val="1152278320"/>
        <c:scaling>
          <c:orientation val="minMax"/>
        </c:scaling>
        <c:delete val="1"/>
        <c:axPos val="b"/>
        <c:numFmt formatCode="0%" sourceLinked="1"/>
        <c:majorTickMark val="none"/>
        <c:minorTickMark val="none"/>
        <c:tickLblPos val="nextTo"/>
        <c:crossAx val="115227748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51737"/>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5265809" y="0"/>
            <a:ext cx="4028440" cy="351737"/>
          </a:xfrm>
          <a:prstGeom prst="rect">
            <a:avLst/>
          </a:prstGeom>
        </p:spPr>
        <p:txBody>
          <a:bodyPr vert="horz" lIns="93177" tIns="46589" rIns="93177" bIns="46589" rtlCol="0"/>
          <a:lstStyle>
            <a:lvl1pPr algn="r">
              <a:defRPr sz="1200"/>
            </a:lvl1pPr>
          </a:lstStyle>
          <a:p>
            <a:fld id="{3462A27E-0BE5-4A46-A6C5-B0B0D1464A88}" type="datetimeFigureOut">
              <a:rPr lang="en-US" smtClean="0"/>
              <a:t>9/12/2022</a:t>
            </a:fld>
            <a:endParaRPr lang="en-US"/>
          </a:p>
        </p:txBody>
      </p:sp>
      <p:sp>
        <p:nvSpPr>
          <p:cNvPr id="4" name="Slide Image Placeholder 3"/>
          <p:cNvSpPr>
            <a:spLocks noGrp="1" noRot="1" noChangeAspect="1"/>
          </p:cNvSpPr>
          <p:nvPr>
            <p:ph type="sldImg" idx="2"/>
          </p:nvPr>
        </p:nvSpPr>
        <p:spPr>
          <a:xfrm>
            <a:off x="2546350" y="876300"/>
            <a:ext cx="4203700" cy="2365375"/>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929640" y="3373755"/>
            <a:ext cx="7437120" cy="2760345"/>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58664"/>
            <a:ext cx="4028440" cy="351736"/>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5265809" y="6658664"/>
            <a:ext cx="4028440" cy="351736"/>
          </a:xfrm>
          <a:prstGeom prst="rect">
            <a:avLst/>
          </a:prstGeom>
        </p:spPr>
        <p:txBody>
          <a:bodyPr vert="horz" lIns="93177" tIns="46589" rIns="93177" bIns="46589" rtlCol="0" anchor="b"/>
          <a:lstStyle>
            <a:lvl1pPr algn="r">
              <a:defRPr sz="1200"/>
            </a:lvl1pPr>
          </a:lstStyle>
          <a:p>
            <a:fld id="{2F04EFE2-3D8F-4FA9-AF11-29E6306303C0}" type="slidenum">
              <a:rPr lang="en-US" smtClean="0"/>
              <a:t>‹#›</a:t>
            </a:fld>
            <a:endParaRPr lang="en-US"/>
          </a:p>
        </p:txBody>
      </p:sp>
    </p:spTree>
    <p:extLst>
      <p:ext uri="{BB962C8B-B14F-4D97-AF65-F5344CB8AC3E}">
        <p14:creationId xmlns:p14="http://schemas.microsoft.com/office/powerpoint/2010/main" val="3858556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F04EFE2-3D8F-4FA9-AF11-29E6306303C0}" type="slidenum">
              <a:rPr lang="en-US" smtClean="0"/>
              <a:t>1</a:t>
            </a:fld>
            <a:endParaRPr lang="en-US"/>
          </a:p>
        </p:txBody>
      </p:sp>
    </p:spTree>
    <p:extLst>
      <p:ext uri="{BB962C8B-B14F-4D97-AF65-F5344CB8AC3E}">
        <p14:creationId xmlns:p14="http://schemas.microsoft.com/office/powerpoint/2010/main" val="21085839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5BC225-E3B7-49EE-A561-0054F1C80D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34565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5BC225-E3B7-49EE-A561-0054F1C80D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82317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5BC225-E3B7-49EE-A561-0054F1C80D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95926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5BC225-E3B7-49EE-A561-0054F1C80D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05683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5BC225-E3B7-49EE-A561-0054F1C80D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66505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5BC225-E3B7-49EE-A561-0054F1C80D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25062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5BC225-E3B7-49EE-A561-0054F1C80D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42877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5BC225-E3B7-49EE-A561-0054F1C80D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56773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5BC225-E3B7-49EE-A561-0054F1C80D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49193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5BC225-E3B7-49EE-A561-0054F1C80D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09361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5BC225-E3B7-49EE-A561-0054F1C80D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7073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5BC225-E3B7-49EE-A561-0054F1C80D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43786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5BC225-E3B7-49EE-A561-0054F1C80D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23110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5BC225-E3B7-49EE-A561-0054F1C80D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87691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5BC225-E3B7-49EE-A561-0054F1C80D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91578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5BC225-E3B7-49EE-A561-0054F1C80D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763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5BC225-E3B7-49EE-A561-0054F1C80D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8126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5BC225-E3B7-49EE-A561-0054F1C80D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57108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5BC225-E3B7-49EE-A561-0054F1C80D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45989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66162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5BC225-E3B7-49EE-A561-0054F1C80D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03789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5BC225-E3B7-49EE-A561-0054F1C80D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34846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5BC225-E3B7-49EE-A561-0054F1C80D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08496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5BC225-E3B7-49EE-A561-0054F1C80D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10924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5BC225-E3B7-49EE-A561-0054F1C80D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67563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E759C-AE60-461D-8811-5E4C3153E89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CFC7BF6-3B29-4719-9BA1-930DB933D3C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86859D3-171D-421F-83CE-4BBCF99EDA2C}"/>
              </a:ext>
            </a:extLst>
          </p:cNvPr>
          <p:cNvSpPr>
            <a:spLocks noGrp="1"/>
          </p:cNvSpPr>
          <p:nvPr>
            <p:ph type="dt" sz="half" idx="10"/>
          </p:nvPr>
        </p:nvSpPr>
        <p:spPr/>
        <p:txBody>
          <a:bodyPr/>
          <a:lstStyle/>
          <a:p>
            <a:fld id="{766511BC-F834-417A-AFA8-8C825A696C41}" type="datetimeFigureOut">
              <a:rPr lang="en-US" smtClean="0"/>
              <a:t>9/12/2022</a:t>
            </a:fld>
            <a:endParaRPr lang="en-US"/>
          </a:p>
        </p:txBody>
      </p:sp>
      <p:sp>
        <p:nvSpPr>
          <p:cNvPr id="5" name="Footer Placeholder 4">
            <a:extLst>
              <a:ext uri="{FF2B5EF4-FFF2-40B4-BE49-F238E27FC236}">
                <a16:creationId xmlns:a16="http://schemas.microsoft.com/office/drawing/2014/main" id="{B96946F0-2D25-4064-8A42-9A817595CB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50C5EF-A2BA-4DB0-A6ED-A972EB6BF494}"/>
              </a:ext>
            </a:extLst>
          </p:cNvPr>
          <p:cNvSpPr>
            <a:spLocks noGrp="1"/>
          </p:cNvSpPr>
          <p:nvPr>
            <p:ph type="sldNum" sz="quarter" idx="12"/>
          </p:nvPr>
        </p:nvSpPr>
        <p:spPr/>
        <p:txBody>
          <a:bodyPr/>
          <a:lstStyle/>
          <a:p>
            <a:fld id="{1C5D027C-25C8-4773-BB18-3036C59EB1C2}" type="slidenum">
              <a:rPr lang="en-US" smtClean="0"/>
              <a:t>‹#›</a:t>
            </a:fld>
            <a:endParaRPr lang="en-US"/>
          </a:p>
        </p:txBody>
      </p:sp>
    </p:spTree>
    <p:extLst>
      <p:ext uri="{BB962C8B-B14F-4D97-AF65-F5344CB8AC3E}">
        <p14:creationId xmlns:p14="http://schemas.microsoft.com/office/powerpoint/2010/main" val="2362327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D2532-8303-456B-82CC-84D53CFE6D5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760B2C7-AD07-458B-8B9A-72E255DB2BD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FEF5FF-0B1F-4297-85CE-248EBB698EE7}"/>
              </a:ext>
            </a:extLst>
          </p:cNvPr>
          <p:cNvSpPr>
            <a:spLocks noGrp="1"/>
          </p:cNvSpPr>
          <p:nvPr>
            <p:ph type="dt" sz="half" idx="10"/>
          </p:nvPr>
        </p:nvSpPr>
        <p:spPr/>
        <p:txBody>
          <a:bodyPr/>
          <a:lstStyle/>
          <a:p>
            <a:fld id="{766511BC-F834-417A-AFA8-8C825A696C41}" type="datetimeFigureOut">
              <a:rPr lang="en-US" smtClean="0"/>
              <a:t>9/12/2022</a:t>
            </a:fld>
            <a:endParaRPr lang="en-US"/>
          </a:p>
        </p:txBody>
      </p:sp>
      <p:sp>
        <p:nvSpPr>
          <p:cNvPr id="5" name="Footer Placeholder 4">
            <a:extLst>
              <a:ext uri="{FF2B5EF4-FFF2-40B4-BE49-F238E27FC236}">
                <a16:creationId xmlns:a16="http://schemas.microsoft.com/office/drawing/2014/main" id="{B4CF09FC-029E-4361-9748-C5715BB676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F29A3D-E500-4210-ABE5-AFDB88863577}"/>
              </a:ext>
            </a:extLst>
          </p:cNvPr>
          <p:cNvSpPr>
            <a:spLocks noGrp="1"/>
          </p:cNvSpPr>
          <p:nvPr>
            <p:ph type="sldNum" sz="quarter" idx="12"/>
          </p:nvPr>
        </p:nvSpPr>
        <p:spPr/>
        <p:txBody>
          <a:bodyPr/>
          <a:lstStyle/>
          <a:p>
            <a:fld id="{1C5D027C-25C8-4773-BB18-3036C59EB1C2}" type="slidenum">
              <a:rPr lang="en-US" smtClean="0"/>
              <a:t>‹#›</a:t>
            </a:fld>
            <a:endParaRPr lang="en-US"/>
          </a:p>
        </p:txBody>
      </p:sp>
    </p:spTree>
    <p:extLst>
      <p:ext uri="{BB962C8B-B14F-4D97-AF65-F5344CB8AC3E}">
        <p14:creationId xmlns:p14="http://schemas.microsoft.com/office/powerpoint/2010/main" val="12763294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4046B52-D2A6-4240-AD1F-7480237E778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B07A2DF-6F5D-4013-A50F-432D477F5E6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F0D0F7-BFFE-418F-B666-4B2B0CCA2697}"/>
              </a:ext>
            </a:extLst>
          </p:cNvPr>
          <p:cNvSpPr>
            <a:spLocks noGrp="1"/>
          </p:cNvSpPr>
          <p:nvPr>
            <p:ph type="dt" sz="half" idx="10"/>
          </p:nvPr>
        </p:nvSpPr>
        <p:spPr/>
        <p:txBody>
          <a:bodyPr/>
          <a:lstStyle/>
          <a:p>
            <a:fld id="{766511BC-F834-417A-AFA8-8C825A696C41}" type="datetimeFigureOut">
              <a:rPr lang="en-US" smtClean="0"/>
              <a:t>9/12/2022</a:t>
            </a:fld>
            <a:endParaRPr lang="en-US"/>
          </a:p>
        </p:txBody>
      </p:sp>
      <p:sp>
        <p:nvSpPr>
          <p:cNvPr id="5" name="Footer Placeholder 4">
            <a:extLst>
              <a:ext uri="{FF2B5EF4-FFF2-40B4-BE49-F238E27FC236}">
                <a16:creationId xmlns:a16="http://schemas.microsoft.com/office/drawing/2014/main" id="{D5BACDD9-AAC7-4ACB-8850-03FEDE955C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BF62B3-CA98-42E8-B6E0-4EB3D23BCE3F}"/>
              </a:ext>
            </a:extLst>
          </p:cNvPr>
          <p:cNvSpPr>
            <a:spLocks noGrp="1"/>
          </p:cNvSpPr>
          <p:nvPr>
            <p:ph type="sldNum" sz="quarter" idx="12"/>
          </p:nvPr>
        </p:nvSpPr>
        <p:spPr/>
        <p:txBody>
          <a:bodyPr/>
          <a:lstStyle/>
          <a:p>
            <a:fld id="{1C5D027C-25C8-4773-BB18-3036C59EB1C2}" type="slidenum">
              <a:rPr lang="en-US" smtClean="0"/>
              <a:t>‹#›</a:t>
            </a:fld>
            <a:endParaRPr lang="en-US"/>
          </a:p>
        </p:txBody>
      </p:sp>
    </p:spTree>
    <p:extLst>
      <p:ext uri="{BB962C8B-B14F-4D97-AF65-F5344CB8AC3E}">
        <p14:creationId xmlns:p14="http://schemas.microsoft.com/office/powerpoint/2010/main" val="27394854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15515" y="460183"/>
            <a:ext cx="11740445"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a:t>Insert Chart Title Here </a:t>
            </a:r>
            <a:br>
              <a:rPr lang="en-US"/>
            </a:br>
            <a:r>
              <a:rPr lang="en-US"/>
              <a:t>Insert Long Chart Title Here</a:t>
            </a:r>
            <a:br>
              <a:rPr lang="en-US"/>
            </a:br>
            <a:r>
              <a:rPr lang="en-US"/>
              <a:t>Insert Chart Title Here </a:t>
            </a:r>
          </a:p>
        </p:txBody>
      </p:sp>
      <p:sp>
        <p:nvSpPr>
          <p:cNvPr id="9" name="Text Placeholder 8"/>
          <p:cNvSpPr>
            <a:spLocks noGrp="1"/>
          </p:cNvSpPr>
          <p:nvPr>
            <p:ph type="body" sz="quarter" idx="13" hasCustomPrompt="1"/>
          </p:nvPr>
        </p:nvSpPr>
        <p:spPr>
          <a:xfrm>
            <a:off x="153939" y="1806854"/>
            <a:ext cx="11740445" cy="368686"/>
          </a:xfrm>
          <a:prstGeom prst="rect">
            <a:avLst/>
          </a:prstGeom>
        </p:spPr>
        <p:txBody>
          <a:bodyPr vert="horz"/>
          <a:lstStyle>
            <a:lvl1pPr marL="0" indent="0" algn="ctr">
              <a:buFontTx/>
              <a:buNone/>
              <a:defRPr sz="1800" cap="none">
                <a:latin typeface="Trebuchet MS"/>
                <a:cs typeface="Trebuchet MS"/>
              </a:defRPr>
            </a:lvl1pPr>
          </a:lstStyle>
          <a:p>
            <a:pPr lvl="0"/>
            <a:r>
              <a:rPr lang="en-US"/>
              <a:t>Chart Subtitle Goes Here</a:t>
            </a:r>
          </a:p>
        </p:txBody>
      </p:sp>
      <p:sp>
        <p:nvSpPr>
          <p:cNvPr id="5" name="Text Placeholder 4"/>
          <p:cNvSpPr>
            <a:spLocks noGrp="1"/>
          </p:cNvSpPr>
          <p:nvPr>
            <p:ph type="body" sz="quarter" idx="14" hasCustomPrompt="1"/>
          </p:nvPr>
        </p:nvSpPr>
        <p:spPr>
          <a:xfrm>
            <a:off x="428979" y="6621464"/>
            <a:ext cx="74168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a:t>Source: Insert Source Line Text  </a:t>
            </a:r>
          </a:p>
        </p:txBody>
      </p:sp>
      <p:sp>
        <p:nvSpPr>
          <p:cNvPr id="7" name="Text Placeholder 6"/>
          <p:cNvSpPr>
            <a:spLocks noGrp="1"/>
          </p:cNvSpPr>
          <p:nvPr>
            <p:ph type="body" sz="quarter" idx="15" hasCustomPrompt="1"/>
          </p:nvPr>
        </p:nvSpPr>
        <p:spPr>
          <a:xfrm>
            <a:off x="438857" y="6189666"/>
            <a:ext cx="2293055"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a:t>Small Report Title Goes Here</a:t>
            </a:r>
          </a:p>
        </p:txBody>
      </p:sp>
    </p:spTree>
    <p:extLst>
      <p:ext uri="{BB962C8B-B14F-4D97-AF65-F5344CB8AC3E}">
        <p14:creationId xmlns:p14="http://schemas.microsoft.com/office/powerpoint/2010/main" val="33597526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215515" y="460183"/>
            <a:ext cx="11740445"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a:t>Insert Chart Title Here </a:t>
            </a:r>
            <a:br>
              <a:rPr lang="en-US"/>
            </a:br>
            <a:r>
              <a:rPr lang="en-US"/>
              <a:t>Insert Long Chart Title Here</a:t>
            </a:r>
            <a:br>
              <a:rPr lang="en-US"/>
            </a:br>
            <a:r>
              <a:rPr lang="en-US"/>
              <a:t>Insert Chart Title Here </a:t>
            </a:r>
          </a:p>
        </p:txBody>
      </p:sp>
      <p:sp>
        <p:nvSpPr>
          <p:cNvPr id="4" name="Text Placeholder 8"/>
          <p:cNvSpPr>
            <a:spLocks noGrp="1"/>
          </p:cNvSpPr>
          <p:nvPr>
            <p:ph type="body" sz="quarter" idx="13" hasCustomPrompt="1"/>
          </p:nvPr>
        </p:nvSpPr>
        <p:spPr>
          <a:xfrm>
            <a:off x="153939" y="1806854"/>
            <a:ext cx="11740445" cy="368686"/>
          </a:xfrm>
          <a:prstGeom prst="rect">
            <a:avLst/>
          </a:prstGeom>
        </p:spPr>
        <p:txBody>
          <a:bodyPr vert="horz"/>
          <a:lstStyle>
            <a:lvl1pPr marL="0" indent="0" algn="ctr">
              <a:buFontTx/>
              <a:buNone/>
              <a:defRPr sz="1800" cap="none">
                <a:latin typeface="Trebuchet MS"/>
                <a:cs typeface="Trebuchet MS"/>
              </a:defRPr>
            </a:lvl1pPr>
          </a:lstStyle>
          <a:p>
            <a:pPr lvl="0"/>
            <a:r>
              <a:rPr lang="en-US"/>
              <a:t>Chart Subtitle Goes Here</a:t>
            </a:r>
          </a:p>
        </p:txBody>
      </p:sp>
      <p:sp>
        <p:nvSpPr>
          <p:cNvPr id="5" name="Text Placeholder 4"/>
          <p:cNvSpPr>
            <a:spLocks noGrp="1"/>
          </p:cNvSpPr>
          <p:nvPr>
            <p:ph type="body" sz="quarter" idx="14" hasCustomPrompt="1"/>
          </p:nvPr>
        </p:nvSpPr>
        <p:spPr>
          <a:xfrm>
            <a:off x="428979" y="6621464"/>
            <a:ext cx="74168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a:t>Source: Insert Source Line Text  </a:t>
            </a:r>
          </a:p>
        </p:txBody>
      </p:sp>
      <p:sp>
        <p:nvSpPr>
          <p:cNvPr id="6" name="Text Placeholder 6"/>
          <p:cNvSpPr>
            <a:spLocks noGrp="1"/>
          </p:cNvSpPr>
          <p:nvPr>
            <p:ph type="body" sz="quarter" idx="15" hasCustomPrompt="1"/>
          </p:nvPr>
        </p:nvSpPr>
        <p:spPr>
          <a:xfrm>
            <a:off x="438857" y="6189666"/>
            <a:ext cx="2293055"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a:t>Small Report Title Goes Here</a:t>
            </a:r>
          </a:p>
        </p:txBody>
      </p:sp>
      <p:sp>
        <p:nvSpPr>
          <p:cNvPr id="11" name="Text Placeholder 10"/>
          <p:cNvSpPr>
            <a:spLocks noGrp="1"/>
          </p:cNvSpPr>
          <p:nvPr>
            <p:ph type="body" sz="quarter" idx="18" hasCustomPrompt="1"/>
          </p:nvPr>
        </p:nvSpPr>
        <p:spPr>
          <a:xfrm>
            <a:off x="226485" y="5335064"/>
            <a:ext cx="11728449" cy="888470"/>
          </a:xfrm>
          <a:prstGeom prst="rect">
            <a:avLst/>
          </a:prstGeom>
        </p:spPr>
        <p:txBody>
          <a:bodyPr vert="horz"/>
          <a:lstStyle>
            <a:lvl1pPr marL="0" indent="0" algn="ctr" defTabSz="457200" fontAlgn="base">
              <a:lnSpc>
                <a:spcPts val="2300"/>
              </a:lnSpc>
              <a:spcBef>
                <a:spcPct val="0"/>
              </a:spcBef>
              <a:spcAft>
                <a:spcPct val="0"/>
              </a:spcAft>
              <a:buFontTx/>
              <a:buNone/>
              <a:defRPr sz="1100"/>
            </a:lvl1pPr>
            <a:lvl5pPr marL="1828800" indent="0">
              <a:buFontTx/>
              <a:buNone/>
              <a:defRPr sz="1200"/>
            </a:lvl5pPr>
          </a:lstStyle>
          <a:p>
            <a:pPr algn="ctr" defTabSz="457200" fontAlgn="base">
              <a:spcBef>
                <a:spcPct val="0"/>
              </a:spcBef>
              <a:spcAft>
                <a:spcPct val="0"/>
              </a:spcAft>
            </a:pPr>
            <a:r>
              <a:rPr lang="en-US" altLang="en-US" sz="1500">
                <a:solidFill>
                  <a:prstClr val="black"/>
                </a:solidFill>
                <a:latin typeface="Trebuchet MS" pitchFamily="34" charset="0"/>
              </a:rPr>
              <a:t>Less than a third of likely buyers found out about their local dealership through online search</a:t>
            </a:r>
          </a:p>
          <a:p>
            <a:pPr algn="ctr" defTabSz="457200" fontAlgn="base">
              <a:spcBef>
                <a:spcPct val="0"/>
              </a:spcBef>
              <a:spcAft>
                <a:spcPct val="0"/>
              </a:spcAft>
            </a:pPr>
            <a:r>
              <a:rPr lang="en-US" altLang="en-US" sz="1500">
                <a:solidFill>
                  <a:prstClr val="black"/>
                </a:solidFill>
                <a:latin typeface="Trebuchet MS" pitchFamily="34" charset="0"/>
              </a:rPr>
              <a:t>Direct mail/email marketing has a nominal effect on informing buyers about their local dealership </a:t>
            </a:r>
          </a:p>
        </p:txBody>
      </p:sp>
    </p:spTree>
    <p:extLst>
      <p:ext uri="{BB962C8B-B14F-4D97-AF65-F5344CB8AC3E}">
        <p14:creationId xmlns:p14="http://schemas.microsoft.com/office/powerpoint/2010/main" val="32016688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01512" y="567941"/>
            <a:ext cx="7347015" cy="994545"/>
          </a:xfrm>
          <a:prstGeom prst="rect">
            <a:avLst/>
          </a:prstGeom>
        </p:spPr>
        <p:txBody>
          <a:bodyPr/>
          <a:lstStyle>
            <a:lvl1pPr algn="l">
              <a:defRPr spc="-100">
                <a:solidFill>
                  <a:srgbClr val="3775A2"/>
                </a:solidFill>
                <a:latin typeface="Trebuchet MS"/>
                <a:cs typeface="Trebuchet MS"/>
              </a:defRPr>
            </a:lvl1pPr>
          </a:lstStyle>
          <a:p>
            <a:r>
              <a:rPr lang="en-US"/>
              <a:t>Sample Page Layout</a:t>
            </a:r>
          </a:p>
        </p:txBody>
      </p:sp>
      <p:sp>
        <p:nvSpPr>
          <p:cNvPr id="3" name="Subtitle 2"/>
          <p:cNvSpPr>
            <a:spLocks noGrp="1"/>
          </p:cNvSpPr>
          <p:nvPr>
            <p:ph type="subTitle" idx="1" hasCustomPrompt="1"/>
          </p:nvPr>
        </p:nvSpPr>
        <p:spPr>
          <a:xfrm>
            <a:off x="822037" y="368685"/>
            <a:ext cx="7880671" cy="339437"/>
          </a:xfrm>
          <a:prstGeom prst="rect">
            <a:avLst/>
          </a:prstGeom>
        </p:spPr>
        <p:txBody>
          <a:bodyPr/>
          <a:lstStyle>
            <a:lvl1pPr marL="0" indent="0" algn="l">
              <a:buNone/>
              <a:defRPr sz="1800">
                <a:solidFill>
                  <a:srgbClr val="00AF78"/>
                </a:solidFill>
                <a:latin typeface="Trebuchet MS"/>
                <a:cs typeface="Trebuchet M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Sample Pre-Head</a:t>
            </a:r>
          </a:p>
        </p:txBody>
      </p:sp>
      <p:sp>
        <p:nvSpPr>
          <p:cNvPr id="5" name="Footer Placeholder 4"/>
          <p:cNvSpPr>
            <a:spLocks noGrp="1"/>
          </p:cNvSpPr>
          <p:nvPr>
            <p:ph type="ftr" sz="quarter" idx="11"/>
          </p:nvPr>
        </p:nvSpPr>
        <p:spPr>
          <a:xfrm>
            <a:off x="638752" y="6410230"/>
            <a:ext cx="9285208" cy="365125"/>
          </a:xfrm>
          <a:prstGeom prst="rect">
            <a:avLst/>
          </a:prstGeom>
        </p:spPr>
        <p:txBody>
          <a:bodyPr/>
          <a:lstStyle>
            <a:lvl1pPr>
              <a:defRPr sz="900">
                <a:solidFill>
                  <a:schemeClr val="bg1"/>
                </a:solidFill>
                <a:latin typeface="Trebuchet MS"/>
                <a:cs typeface="Trebuchet MS"/>
              </a:defRPr>
            </a:lvl1pPr>
          </a:lstStyle>
          <a:p>
            <a:endParaRPr lang="en-US"/>
          </a:p>
        </p:txBody>
      </p:sp>
      <p:sp>
        <p:nvSpPr>
          <p:cNvPr id="9" name="Text Placeholder 8"/>
          <p:cNvSpPr>
            <a:spLocks noGrp="1"/>
          </p:cNvSpPr>
          <p:nvPr>
            <p:ph type="body" sz="quarter" idx="13" hasCustomPrompt="1"/>
          </p:nvPr>
        </p:nvSpPr>
        <p:spPr>
          <a:xfrm>
            <a:off x="802218" y="1809173"/>
            <a:ext cx="6289256" cy="2624283"/>
          </a:xfrm>
          <a:prstGeom prst="rect">
            <a:avLst/>
          </a:prstGeom>
        </p:spPr>
        <p:txBody>
          <a:bodyPr vert="horz"/>
          <a:lstStyle>
            <a:lvl1pPr marL="0" indent="0">
              <a:buFontTx/>
              <a:buNone/>
              <a:defRPr sz="2200">
                <a:latin typeface="Trebuchet MS"/>
                <a:cs typeface="Trebuchet MS"/>
              </a:defRPr>
            </a:lvl1pPr>
          </a:lstStyle>
          <a:p>
            <a:pPr lvl="0"/>
            <a:r>
              <a:rPr lang="en-US"/>
              <a:t>In 2014, the VAB released a study called “What’s Driving Digital?” which looked at the impact of monthly TV spend on the website traffic of 75 “pure-play” Internet brands such as Priceline, </a:t>
            </a:r>
            <a:r>
              <a:rPr lang="en-US" err="1"/>
              <a:t>E*Trade</a:t>
            </a:r>
            <a:r>
              <a:rPr lang="en-US"/>
              <a:t> and </a:t>
            </a:r>
            <a:r>
              <a:rPr lang="en-US" err="1"/>
              <a:t>Match.com</a:t>
            </a:r>
            <a:r>
              <a:rPr lang="en-US"/>
              <a:t> to name just a few.</a:t>
            </a:r>
          </a:p>
          <a:p>
            <a:pPr lvl="0"/>
            <a:r>
              <a:rPr lang="en-US"/>
              <a:t> </a:t>
            </a:r>
          </a:p>
        </p:txBody>
      </p:sp>
      <p:sp>
        <p:nvSpPr>
          <p:cNvPr id="10" name="Text Placeholder 8"/>
          <p:cNvSpPr>
            <a:spLocks noGrp="1"/>
          </p:cNvSpPr>
          <p:nvPr>
            <p:ph type="body" sz="quarter" idx="14" hasCustomPrompt="1"/>
          </p:nvPr>
        </p:nvSpPr>
        <p:spPr>
          <a:xfrm>
            <a:off x="822036" y="4640119"/>
            <a:ext cx="6289256" cy="1363519"/>
          </a:xfrm>
          <a:prstGeom prst="rect">
            <a:avLst/>
          </a:prstGeom>
        </p:spPr>
        <p:txBody>
          <a:bodyPr vert="horz"/>
          <a:lstStyle>
            <a:lvl1pPr marL="0" indent="0">
              <a:buFontTx/>
              <a:buNone/>
              <a:defRPr sz="1800">
                <a:latin typeface="Trebuchet MS"/>
                <a:cs typeface="Trebuchet MS"/>
              </a:defRPr>
            </a:lvl1pPr>
          </a:lstStyle>
          <a:p>
            <a:pPr lvl="0"/>
            <a:r>
              <a:rPr lang="en-US"/>
              <a:t>• </a:t>
            </a:r>
            <a:r>
              <a:rPr lang="en-US" err="1"/>
              <a:t>Lorem</a:t>
            </a:r>
            <a:r>
              <a:rPr lang="en-US"/>
              <a:t> </a:t>
            </a:r>
            <a:r>
              <a:rPr lang="en-US" err="1"/>
              <a:t>ipsum</a:t>
            </a:r>
            <a:r>
              <a:rPr lang="en-US"/>
              <a:t> dolor sit </a:t>
            </a:r>
            <a:r>
              <a:rPr lang="en-US" err="1"/>
              <a:t>amet</a:t>
            </a:r>
            <a:r>
              <a:rPr lang="en-US"/>
              <a:t>, </a:t>
            </a:r>
            <a:r>
              <a:rPr lang="en-US" err="1"/>
              <a:t>consectetur</a:t>
            </a:r>
            <a:r>
              <a:rPr lang="en-US"/>
              <a:t> </a:t>
            </a:r>
          </a:p>
          <a:p>
            <a:pPr lvl="0"/>
            <a:r>
              <a:rPr lang="en-US"/>
              <a:t>• </a:t>
            </a:r>
            <a:r>
              <a:rPr lang="en-US" err="1"/>
              <a:t>Duis</a:t>
            </a:r>
            <a:r>
              <a:rPr lang="en-US"/>
              <a:t> </a:t>
            </a:r>
            <a:r>
              <a:rPr lang="en-US" err="1"/>
              <a:t>aute</a:t>
            </a:r>
            <a:r>
              <a:rPr lang="en-US"/>
              <a:t> </a:t>
            </a:r>
            <a:r>
              <a:rPr lang="en-US" err="1"/>
              <a:t>irure</a:t>
            </a:r>
            <a:r>
              <a:rPr lang="en-US"/>
              <a:t> dolor in </a:t>
            </a:r>
            <a:r>
              <a:rPr lang="en-US" err="1"/>
              <a:t>reprehenderit</a:t>
            </a:r>
            <a:endParaRPr lang="en-US"/>
          </a:p>
          <a:p>
            <a:pPr lvl="0"/>
            <a:r>
              <a:rPr lang="en-US"/>
              <a:t>• </a:t>
            </a:r>
            <a:r>
              <a:rPr lang="en-US" err="1"/>
              <a:t>Excepteur</a:t>
            </a:r>
            <a:r>
              <a:rPr lang="en-US"/>
              <a:t> </a:t>
            </a:r>
            <a:r>
              <a:rPr lang="en-US" err="1"/>
              <a:t>sint</a:t>
            </a:r>
            <a:r>
              <a:rPr lang="en-US"/>
              <a:t> </a:t>
            </a:r>
            <a:r>
              <a:rPr lang="en-US" err="1"/>
              <a:t>occaecat</a:t>
            </a:r>
            <a:r>
              <a:rPr lang="en-US"/>
              <a:t> </a:t>
            </a:r>
            <a:r>
              <a:rPr lang="en-US" err="1"/>
              <a:t>cupidata</a:t>
            </a:r>
            <a:endParaRPr lang="en-US"/>
          </a:p>
        </p:txBody>
      </p:sp>
      <p:sp>
        <p:nvSpPr>
          <p:cNvPr id="8" name="Slide Number Placeholder 5">
            <a:extLst>
              <a:ext uri="{FF2B5EF4-FFF2-40B4-BE49-F238E27FC236}">
                <a16:creationId xmlns:a16="http://schemas.microsoft.com/office/drawing/2014/main" id="{4A4B1CEF-CD72-4131-87CE-CB361728ACAD}"/>
              </a:ext>
            </a:extLst>
          </p:cNvPr>
          <p:cNvSpPr>
            <a:spLocks noGrp="1"/>
          </p:cNvSpPr>
          <p:nvPr>
            <p:ph type="sldNum" sz="quarter" idx="4"/>
          </p:nvPr>
        </p:nvSpPr>
        <p:spPr>
          <a:xfrm>
            <a:off x="9221076" y="6469448"/>
            <a:ext cx="2844800" cy="365125"/>
          </a:xfrm>
          <a:prstGeom prst="rect">
            <a:avLst/>
          </a:prstGeom>
        </p:spPr>
        <p:txBody>
          <a:bodyPr vert="horz" lIns="234480" tIns="117240" rIns="234480" bIns="117240" rtlCol="0" anchor="ctr"/>
          <a:lstStyle>
            <a:lvl1pPr algn="r">
              <a:defRPr sz="1550">
                <a:solidFill>
                  <a:schemeClr val="tx1">
                    <a:tint val="75000"/>
                  </a:schemeClr>
                </a:solidFill>
              </a:defRPr>
            </a:lvl1pPr>
          </a:lstStyle>
          <a:p>
            <a:fld id="{FC623D9C-B141-0E44-9A0E-426DA6A043B9}" type="slidenum">
              <a:rPr lang="en-US" smtClean="0"/>
              <a:t>‹#›</a:t>
            </a:fld>
            <a:endParaRPr lang="en-US"/>
          </a:p>
        </p:txBody>
      </p:sp>
    </p:spTree>
    <p:extLst>
      <p:ext uri="{BB962C8B-B14F-4D97-AF65-F5344CB8AC3E}">
        <p14:creationId xmlns:p14="http://schemas.microsoft.com/office/powerpoint/2010/main" val="12643674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1" y="6356351"/>
            <a:ext cx="2844800" cy="365125"/>
          </a:xfrm>
          <a:prstGeom prst="rect">
            <a:avLst/>
          </a:prstGeom>
        </p:spPr>
        <p:txBody>
          <a:bodyPr/>
          <a:lstStyle/>
          <a:p>
            <a:endParaRPr lang="en-US">
              <a:solidFill>
                <a:prstClr val="black"/>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solidFill>
            </a:endParaRPr>
          </a:p>
        </p:txBody>
      </p:sp>
      <p:sp>
        <p:nvSpPr>
          <p:cNvPr id="7" name="Slide Number Placeholder 5">
            <a:extLst>
              <a:ext uri="{FF2B5EF4-FFF2-40B4-BE49-F238E27FC236}">
                <a16:creationId xmlns:a16="http://schemas.microsoft.com/office/drawing/2014/main" id="{FF5CB122-3EFA-4C50-9CBB-573C569EC29A}"/>
              </a:ext>
            </a:extLst>
          </p:cNvPr>
          <p:cNvSpPr>
            <a:spLocks noGrp="1"/>
          </p:cNvSpPr>
          <p:nvPr>
            <p:ph type="sldNum" sz="quarter" idx="4"/>
          </p:nvPr>
        </p:nvSpPr>
        <p:spPr>
          <a:xfrm>
            <a:off x="9221076" y="6469448"/>
            <a:ext cx="2844800" cy="365125"/>
          </a:xfrm>
          <a:prstGeom prst="rect">
            <a:avLst/>
          </a:prstGeom>
        </p:spPr>
        <p:txBody>
          <a:bodyPr vert="horz" lIns="234480" tIns="117240" rIns="234480" bIns="117240" rtlCol="0" anchor="ctr"/>
          <a:lstStyle>
            <a:lvl1pPr algn="r">
              <a:defRPr sz="1550">
                <a:solidFill>
                  <a:schemeClr val="tx1">
                    <a:tint val="75000"/>
                  </a:schemeClr>
                </a:solidFill>
              </a:defRPr>
            </a:lvl1pPr>
          </a:lstStyle>
          <a:p>
            <a:fld id="{FC623D9C-B141-0E44-9A0E-426DA6A043B9}" type="slidenum">
              <a:rPr lang="en-US" smtClean="0"/>
              <a:t>‹#›</a:t>
            </a:fld>
            <a:endParaRPr lang="en-US"/>
          </a:p>
        </p:txBody>
      </p:sp>
    </p:spTree>
    <p:extLst>
      <p:ext uri="{BB962C8B-B14F-4D97-AF65-F5344CB8AC3E}">
        <p14:creationId xmlns:p14="http://schemas.microsoft.com/office/powerpoint/2010/main" val="28239080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215515" y="460183"/>
            <a:ext cx="11740445"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a:t>Insert Chart Title Here </a:t>
            </a:r>
            <a:br>
              <a:rPr lang="en-US"/>
            </a:br>
            <a:r>
              <a:rPr lang="en-US"/>
              <a:t>Insert Long Chart Title Here</a:t>
            </a:r>
            <a:br>
              <a:rPr lang="en-US"/>
            </a:br>
            <a:r>
              <a:rPr lang="en-US"/>
              <a:t>Insert Chart Title Here </a:t>
            </a:r>
          </a:p>
        </p:txBody>
      </p:sp>
      <p:sp>
        <p:nvSpPr>
          <p:cNvPr id="4" name="Text Placeholder 8"/>
          <p:cNvSpPr>
            <a:spLocks noGrp="1"/>
          </p:cNvSpPr>
          <p:nvPr>
            <p:ph type="body" sz="quarter" idx="13" hasCustomPrompt="1"/>
          </p:nvPr>
        </p:nvSpPr>
        <p:spPr>
          <a:xfrm>
            <a:off x="153939" y="1806854"/>
            <a:ext cx="11740445" cy="368686"/>
          </a:xfrm>
          <a:prstGeom prst="rect">
            <a:avLst/>
          </a:prstGeom>
        </p:spPr>
        <p:txBody>
          <a:bodyPr vert="horz"/>
          <a:lstStyle>
            <a:lvl1pPr marL="0" indent="0" algn="ctr">
              <a:buFontTx/>
              <a:buNone/>
              <a:defRPr sz="1800" cap="none">
                <a:latin typeface="Trebuchet MS"/>
                <a:cs typeface="Trebuchet MS"/>
              </a:defRPr>
            </a:lvl1pPr>
          </a:lstStyle>
          <a:p>
            <a:pPr lvl="0"/>
            <a:r>
              <a:rPr lang="en-US"/>
              <a:t>Chart Subtitle Goes Here</a:t>
            </a:r>
          </a:p>
        </p:txBody>
      </p:sp>
      <p:sp>
        <p:nvSpPr>
          <p:cNvPr id="5" name="Text Placeholder 4"/>
          <p:cNvSpPr>
            <a:spLocks noGrp="1"/>
          </p:cNvSpPr>
          <p:nvPr>
            <p:ph type="body" sz="quarter" idx="14" hasCustomPrompt="1"/>
          </p:nvPr>
        </p:nvSpPr>
        <p:spPr>
          <a:xfrm>
            <a:off x="428979" y="6621464"/>
            <a:ext cx="74168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a:t>Source: Insert Source Line Text  </a:t>
            </a:r>
          </a:p>
        </p:txBody>
      </p:sp>
      <p:sp>
        <p:nvSpPr>
          <p:cNvPr id="6" name="Text Placeholder 6"/>
          <p:cNvSpPr>
            <a:spLocks noGrp="1"/>
          </p:cNvSpPr>
          <p:nvPr>
            <p:ph type="body" sz="quarter" idx="15" hasCustomPrompt="1"/>
          </p:nvPr>
        </p:nvSpPr>
        <p:spPr>
          <a:xfrm>
            <a:off x="438857" y="6189666"/>
            <a:ext cx="2293055"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a:t>Small Report Title Goes Here</a:t>
            </a:r>
          </a:p>
        </p:txBody>
      </p:sp>
      <p:sp>
        <p:nvSpPr>
          <p:cNvPr id="11" name="Text Placeholder 10"/>
          <p:cNvSpPr>
            <a:spLocks noGrp="1"/>
          </p:cNvSpPr>
          <p:nvPr>
            <p:ph type="body" sz="quarter" idx="18" hasCustomPrompt="1"/>
          </p:nvPr>
        </p:nvSpPr>
        <p:spPr>
          <a:xfrm>
            <a:off x="226485" y="5335064"/>
            <a:ext cx="11728449" cy="888470"/>
          </a:xfrm>
          <a:prstGeom prst="rect">
            <a:avLst/>
          </a:prstGeom>
        </p:spPr>
        <p:txBody>
          <a:bodyPr vert="horz"/>
          <a:lstStyle>
            <a:lvl1pPr marL="0" indent="0" algn="ctr" defTabSz="457200" fontAlgn="base">
              <a:lnSpc>
                <a:spcPts val="2300"/>
              </a:lnSpc>
              <a:spcBef>
                <a:spcPct val="0"/>
              </a:spcBef>
              <a:spcAft>
                <a:spcPct val="0"/>
              </a:spcAft>
              <a:buFontTx/>
              <a:buNone/>
              <a:defRPr sz="1100"/>
            </a:lvl1pPr>
            <a:lvl5pPr marL="1828800" indent="0">
              <a:buFontTx/>
              <a:buNone/>
              <a:defRPr sz="1200"/>
            </a:lvl5pPr>
          </a:lstStyle>
          <a:p>
            <a:pPr algn="ctr" defTabSz="457200" fontAlgn="base">
              <a:spcBef>
                <a:spcPct val="0"/>
              </a:spcBef>
              <a:spcAft>
                <a:spcPct val="0"/>
              </a:spcAft>
            </a:pPr>
            <a:r>
              <a:rPr lang="en-US" altLang="en-US" sz="1500">
                <a:solidFill>
                  <a:prstClr val="black"/>
                </a:solidFill>
                <a:latin typeface="Trebuchet MS" pitchFamily="34" charset="0"/>
              </a:rPr>
              <a:t>Less than a third of likely buyers found out about their local dealership through online search</a:t>
            </a:r>
          </a:p>
          <a:p>
            <a:pPr algn="ctr" defTabSz="457200" fontAlgn="base">
              <a:spcBef>
                <a:spcPct val="0"/>
              </a:spcBef>
              <a:spcAft>
                <a:spcPct val="0"/>
              </a:spcAft>
            </a:pPr>
            <a:r>
              <a:rPr lang="en-US" altLang="en-US" sz="1500">
                <a:solidFill>
                  <a:prstClr val="black"/>
                </a:solidFill>
                <a:latin typeface="Trebuchet MS" pitchFamily="34" charset="0"/>
              </a:rPr>
              <a:t>Direct mail/email marketing has a nominal effect on informing buyers about their local dealership </a:t>
            </a:r>
          </a:p>
        </p:txBody>
      </p:sp>
    </p:spTree>
    <p:extLst>
      <p:ext uri="{BB962C8B-B14F-4D97-AF65-F5344CB8AC3E}">
        <p14:creationId xmlns:p14="http://schemas.microsoft.com/office/powerpoint/2010/main" val="24659329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672CB73-B7D0-4B5C-B373-6B80D38E06E5}"/>
              </a:ext>
            </a:extLst>
          </p:cNvPr>
          <p:cNvSpPr>
            <a:spLocks noGrp="1"/>
          </p:cNvSpPr>
          <p:nvPr>
            <p:ph type="title" hasCustomPrompt="1"/>
          </p:nvPr>
        </p:nvSpPr>
        <p:spPr>
          <a:xfrm>
            <a:off x="388050" y="3199443"/>
            <a:ext cx="3975495" cy="1803400"/>
          </a:xfrm>
        </p:spPr>
        <p:txBody>
          <a:bodyPr/>
          <a:lstStyle>
            <a:lvl1pPr>
              <a:lnSpc>
                <a:spcPct val="100000"/>
              </a:lnSpc>
              <a:defRPr sz="3750">
                <a:solidFill>
                  <a:schemeClr val="tx1"/>
                </a:solidFill>
              </a:defRPr>
            </a:lvl1pPr>
          </a:lstStyle>
          <a:p>
            <a:r>
              <a:rPr lang="en-US"/>
              <a:t>Title goes here</a:t>
            </a:r>
            <a:br>
              <a:rPr lang="en-US"/>
            </a:br>
            <a:r>
              <a:rPr lang="en-US"/>
              <a:t>second title line</a:t>
            </a:r>
            <a:br>
              <a:rPr lang="en-US"/>
            </a:br>
            <a:r>
              <a:rPr lang="en-US"/>
              <a:t>third line</a:t>
            </a:r>
          </a:p>
        </p:txBody>
      </p:sp>
      <p:sp>
        <p:nvSpPr>
          <p:cNvPr id="40" name="Picture Placeholder 39">
            <a:extLst>
              <a:ext uri="{FF2B5EF4-FFF2-40B4-BE49-F238E27FC236}">
                <a16:creationId xmlns:a16="http://schemas.microsoft.com/office/drawing/2014/main" id="{01EB64D6-155D-4985-AC55-BA92A00A6493}"/>
              </a:ext>
            </a:extLst>
          </p:cNvPr>
          <p:cNvSpPr>
            <a:spLocks noGrp="1"/>
          </p:cNvSpPr>
          <p:nvPr userDrawn="1">
            <p:ph type="pic" sz="quarter" idx="13"/>
          </p:nvPr>
        </p:nvSpPr>
        <p:spPr>
          <a:xfrm>
            <a:off x="6176723" y="0"/>
            <a:ext cx="6015277" cy="6858000"/>
          </a:xfrm>
        </p:spPr>
        <p:txBody>
          <a:bodyPr anchor="ctr"/>
          <a:lstStyle>
            <a:lvl1pPr marL="0" indent="0" algn="ctr">
              <a:buNone/>
              <a:defRPr>
                <a:highlight>
                  <a:srgbClr val="FFFF00"/>
                </a:highlight>
              </a:defRPr>
            </a:lvl1pPr>
          </a:lstStyle>
          <a:p>
            <a:r>
              <a:rPr lang="en-US"/>
              <a:t>Click icon to add picture</a:t>
            </a:r>
          </a:p>
        </p:txBody>
      </p:sp>
      <p:sp>
        <p:nvSpPr>
          <p:cNvPr id="42" name="Text Placeholder 41">
            <a:extLst>
              <a:ext uri="{FF2B5EF4-FFF2-40B4-BE49-F238E27FC236}">
                <a16:creationId xmlns:a16="http://schemas.microsoft.com/office/drawing/2014/main" id="{40AF7A32-2B20-4C16-BCAE-4141FBBD7522}"/>
              </a:ext>
            </a:extLst>
          </p:cNvPr>
          <p:cNvSpPr>
            <a:spLocks noGrp="1"/>
          </p:cNvSpPr>
          <p:nvPr userDrawn="1">
            <p:ph type="body" sz="quarter" idx="14" hasCustomPrompt="1"/>
          </p:nvPr>
        </p:nvSpPr>
        <p:spPr>
          <a:xfrm>
            <a:off x="388050" y="2785750"/>
            <a:ext cx="1909268" cy="315912"/>
          </a:xfrm>
        </p:spPr>
        <p:txBody>
          <a:bodyPr/>
          <a:lstStyle>
            <a:lvl1pPr marL="0" indent="0">
              <a:buNone/>
              <a:defRPr>
                <a:solidFill>
                  <a:schemeClr val="tx2"/>
                </a:solidFill>
                <a:latin typeface="+mj-lt"/>
              </a:defRPr>
            </a:lvl1pPr>
          </a:lstStyle>
          <a:p>
            <a:pPr lvl="0"/>
            <a:r>
              <a:rPr lang="en-GB"/>
              <a:t>DATE GOES HERE</a:t>
            </a:r>
            <a:endParaRPr lang="en-US"/>
          </a:p>
        </p:txBody>
      </p:sp>
      <p:pic>
        <p:nvPicPr>
          <p:cNvPr id="19" name="Picture 18" descr="Logo&#10;&#10;Description automatically generated with medium confidence">
            <a:extLst>
              <a:ext uri="{FF2B5EF4-FFF2-40B4-BE49-F238E27FC236}">
                <a16:creationId xmlns:a16="http://schemas.microsoft.com/office/drawing/2014/main" id="{73675C42-201E-4C63-A839-40455D5457A7}"/>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440609" y="5689601"/>
            <a:ext cx="2270009" cy="904633"/>
          </a:xfrm>
          <a:prstGeom prst="rect">
            <a:avLst/>
          </a:prstGeom>
        </p:spPr>
      </p:pic>
    </p:spTree>
    <p:extLst>
      <p:ext uri="{BB962C8B-B14F-4D97-AF65-F5344CB8AC3E}">
        <p14:creationId xmlns:p14="http://schemas.microsoft.com/office/powerpoint/2010/main" val="6189594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V2">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672CB73-B7D0-4B5C-B373-6B80D38E06E5}"/>
              </a:ext>
            </a:extLst>
          </p:cNvPr>
          <p:cNvSpPr>
            <a:spLocks noGrp="1"/>
          </p:cNvSpPr>
          <p:nvPr>
            <p:ph type="title" hasCustomPrompt="1"/>
          </p:nvPr>
        </p:nvSpPr>
        <p:spPr>
          <a:xfrm>
            <a:off x="388050" y="3199443"/>
            <a:ext cx="3975495" cy="1803400"/>
          </a:xfrm>
        </p:spPr>
        <p:txBody>
          <a:bodyPr/>
          <a:lstStyle>
            <a:lvl1pPr>
              <a:lnSpc>
                <a:spcPct val="100000"/>
              </a:lnSpc>
              <a:defRPr sz="3750">
                <a:solidFill>
                  <a:schemeClr val="tx1"/>
                </a:solidFill>
              </a:defRPr>
            </a:lvl1pPr>
          </a:lstStyle>
          <a:p>
            <a:r>
              <a:rPr lang="en-US"/>
              <a:t>Title goes here</a:t>
            </a:r>
            <a:br>
              <a:rPr lang="en-US"/>
            </a:br>
            <a:r>
              <a:rPr lang="en-US"/>
              <a:t>second title line</a:t>
            </a:r>
            <a:br>
              <a:rPr lang="en-US"/>
            </a:br>
            <a:r>
              <a:rPr lang="en-US"/>
              <a:t>third line</a:t>
            </a:r>
          </a:p>
        </p:txBody>
      </p:sp>
      <p:sp>
        <p:nvSpPr>
          <p:cNvPr id="40" name="Picture Placeholder 39">
            <a:extLst>
              <a:ext uri="{FF2B5EF4-FFF2-40B4-BE49-F238E27FC236}">
                <a16:creationId xmlns:a16="http://schemas.microsoft.com/office/drawing/2014/main" id="{01EB64D6-155D-4985-AC55-BA92A00A6493}"/>
              </a:ext>
            </a:extLst>
          </p:cNvPr>
          <p:cNvSpPr>
            <a:spLocks noGrp="1"/>
          </p:cNvSpPr>
          <p:nvPr userDrawn="1">
            <p:ph type="pic" sz="quarter" idx="13"/>
          </p:nvPr>
        </p:nvSpPr>
        <p:spPr>
          <a:xfrm>
            <a:off x="4864318" y="0"/>
            <a:ext cx="7327683" cy="6858000"/>
          </a:xfrm>
        </p:spPr>
        <p:txBody>
          <a:bodyPr anchor="ctr"/>
          <a:lstStyle>
            <a:lvl1pPr marL="0" indent="0" algn="ctr">
              <a:buNone/>
              <a:defRPr>
                <a:highlight>
                  <a:srgbClr val="FFFF00"/>
                </a:highlight>
              </a:defRPr>
            </a:lvl1pPr>
          </a:lstStyle>
          <a:p>
            <a:r>
              <a:rPr lang="en-US"/>
              <a:t>Click icon to add picture</a:t>
            </a:r>
          </a:p>
        </p:txBody>
      </p:sp>
      <p:sp>
        <p:nvSpPr>
          <p:cNvPr id="42" name="Text Placeholder 41">
            <a:extLst>
              <a:ext uri="{FF2B5EF4-FFF2-40B4-BE49-F238E27FC236}">
                <a16:creationId xmlns:a16="http://schemas.microsoft.com/office/drawing/2014/main" id="{40AF7A32-2B20-4C16-BCAE-4141FBBD7522}"/>
              </a:ext>
            </a:extLst>
          </p:cNvPr>
          <p:cNvSpPr>
            <a:spLocks noGrp="1"/>
          </p:cNvSpPr>
          <p:nvPr userDrawn="1">
            <p:ph type="body" sz="quarter" idx="14" hasCustomPrompt="1"/>
          </p:nvPr>
        </p:nvSpPr>
        <p:spPr>
          <a:xfrm>
            <a:off x="388050" y="2785750"/>
            <a:ext cx="1909268" cy="315912"/>
          </a:xfrm>
        </p:spPr>
        <p:txBody>
          <a:bodyPr/>
          <a:lstStyle>
            <a:lvl1pPr marL="0" indent="0">
              <a:buNone/>
              <a:defRPr>
                <a:solidFill>
                  <a:schemeClr val="tx2"/>
                </a:solidFill>
                <a:latin typeface="+mj-lt"/>
              </a:defRPr>
            </a:lvl1pPr>
          </a:lstStyle>
          <a:p>
            <a:pPr lvl="0"/>
            <a:r>
              <a:rPr lang="en-GB"/>
              <a:t>DATE GOES HERE</a:t>
            </a:r>
            <a:endParaRPr lang="en-US"/>
          </a:p>
        </p:txBody>
      </p:sp>
      <p:pic>
        <p:nvPicPr>
          <p:cNvPr id="14" name="Picture 13" descr="Logo&#10;&#10;Description automatically generated with medium confidence">
            <a:extLst>
              <a:ext uri="{FF2B5EF4-FFF2-40B4-BE49-F238E27FC236}">
                <a16:creationId xmlns:a16="http://schemas.microsoft.com/office/drawing/2014/main" id="{75BB585C-EC61-43F1-BD9D-EF637B312CFD}"/>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440609" y="5689601"/>
            <a:ext cx="2270009" cy="904633"/>
          </a:xfrm>
          <a:prstGeom prst="rect">
            <a:avLst/>
          </a:prstGeom>
        </p:spPr>
      </p:pic>
    </p:spTree>
    <p:extLst>
      <p:ext uri="{BB962C8B-B14F-4D97-AF65-F5344CB8AC3E}">
        <p14:creationId xmlns:p14="http://schemas.microsoft.com/office/powerpoint/2010/main" val="36924400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 V2">
    <p:bg>
      <p:bgPr>
        <a:solidFill>
          <a:srgbClr val="1B1464"/>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672CB73-B7D0-4B5C-B373-6B80D38E06E5}"/>
              </a:ext>
            </a:extLst>
          </p:cNvPr>
          <p:cNvSpPr>
            <a:spLocks noGrp="1"/>
          </p:cNvSpPr>
          <p:nvPr>
            <p:ph type="title" hasCustomPrompt="1"/>
          </p:nvPr>
        </p:nvSpPr>
        <p:spPr>
          <a:xfrm>
            <a:off x="388050" y="3199443"/>
            <a:ext cx="3975495" cy="1803400"/>
          </a:xfrm>
        </p:spPr>
        <p:txBody>
          <a:bodyPr/>
          <a:lstStyle>
            <a:lvl1pPr>
              <a:lnSpc>
                <a:spcPct val="100000"/>
              </a:lnSpc>
              <a:defRPr sz="3750">
                <a:solidFill>
                  <a:schemeClr val="bg1"/>
                </a:solidFill>
              </a:defRPr>
            </a:lvl1pPr>
          </a:lstStyle>
          <a:p>
            <a:r>
              <a:rPr lang="en-US"/>
              <a:t>Title goes here</a:t>
            </a:r>
            <a:br>
              <a:rPr lang="en-US"/>
            </a:br>
            <a:r>
              <a:rPr lang="en-US"/>
              <a:t>second title line</a:t>
            </a:r>
            <a:br>
              <a:rPr lang="en-US"/>
            </a:br>
            <a:r>
              <a:rPr lang="en-US"/>
              <a:t>third line</a:t>
            </a:r>
          </a:p>
        </p:txBody>
      </p:sp>
      <p:sp>
        <p:nvSpPr>
          <p:cNvPr id="35" name="Freeform: Shape 34">
            <a:extLst>
              <a:ext uri="{FF2B5EF4-FFF2-40B4-BE49-F238E27FC236}">
                <a16:creationId xmlns:a16="http://schemas.microsoft.com/office/drawing/2014/main" id="{779B80E8-461F-4DCB-ACB0-9B2E25BDBF5F}"/>
              </a:ext>
            </a:extLst>
          </p:cNvPr>
          <p:cNvSpPr/>
          <p:nvPr/>
        </p:nvSpPr>
        <p:spPr>
          <a:xfrm>
            <a:off x="2783605" y="-13657"/>
            <a:ext cx="2085301" cy="1536683"/>
          </a:xfrm>
          <a:custGeom>
            <a:avLst/>
            <a:gdLst>
              <a:gd name="connsiteX0" fmla="*/ 1510748 w 2015520"/>
              <a:gd name="connsiteY0" fmla="*/ 0 h 1536683"/>
              <a:gd name="connsiteX1" fmla="*/ 2015520 w 2015520"/>
              <a:gd name="connsiteY1" fmla="*/ 0 h 1536683"/>
              <a:gd name="connsiteX2" fmla="*/ 2015520 w 2015520"/>
              <a:gd name="connsiteY2" fmla="*/ 1536683 h 1536683"/>
              <a:gd name="connsiteX3" fmla="*/ 0 w 2015520"/>
              <a:gd name="connsiteY3" fmla="*/ 634770 h 1536683"/>
            </a:gdLst>
            <a:ahLst/>
            <a:cxnLst>
              <a:cxn ang="0">
                <a:pos x="connsiteX0" y="connsiteY0"/>
              </a:cxn>
              <a:cxn ang="0">
                <a:pos x="connsiteX1" y="connsiteY1"/>
              </a:cxn>
              <a:cxn ang="0">
                <a:pos x="connsiteX2" y="connsiteY2"/>
              </a:cxn>
              <a:cxn ang="0">
                <a:pos x="connsiteX3" y="connsiteY3"/>
              </a:cxn>
            </a:cxnLst>
            <a:rect l="l" t="t" r="r" b="b"/>
            <a:pathLst>
              <a:path w="2015520" h="1536683">
                <a:moveTo>
                  <a:pt x="1510748" y="0"/>
                </a:moveTo>
                <a:lnTo>
                  <a:pt x="2015520" y="0"/>
                </a:lnTo>
                <a:lnTo>
                  <a:pt x="2015520" y="1536683"/>
                </a:lnTo>
                <a:lnTo>
                  <a:pt x="0" y="634770"/>
                </a:lnTo>
                <a:close/>
              </a:path>
            </a:pathLst>
          </a:custGeom>
          <a:solidFill>
            <a:schemeClr val="tx1">
              <a:alpha val="50000"/>
            </a:schemeClr>
          </a:solidFill>
          <a:ln w="5302" cap="flat">
            <a:noFill/>
            <a:prstDash val="solid"/>
            <a:miter/>
          </a:ln>
        </p:spPr>
        <p:txBody>
          <a:bodyPr wrap="square" rtlCol="0" anchor="ctr">
            <a:noAutofit/>
          </a:bodyPr>
          <a:lstStyle/>
          <a:p>
            <a:endParaRPr lang="en-US" sz="1800"/>
          </a:p>
        </p:txBody>
      </p:sp>
      <p:sp>
        <p:nvSpPr>
          <p:cNvPr id="40" name="Picture Placeholder 39">
            <a:extLst>
              <a:ext uri="{FF2B5EF4-FFF2-40B4-BE49-F238E27FC236}">
                <a16:creationId xmlns:a16="http://schemas.microsoft.com/office/drawing/2014/main" id="{01EB64D6-155D-4985-AC55-BA92A00A6493}"/>
              </a:ext>
            </a:extLst>
          </p:cNvPr>
          <p:cNvSpPr>
            <a:spLocks noGrp="1"/>
          </p:cNvSpPr>
          <p:nvPr userDrawn="1">
            <p:ph type="pic" sz="quarter" idx="13"/>
          </p:nvPr>
        </p:nvSpPr>
        <p:spPr>
          <a:xfrm>
            <a:off x="4864318" y="0"/>
            <a:ext cx="7327683" cy="6858000"/>
          </a:xfrm>
        </p:spPr>
        <p:txBody>
          <a:bodyPr anchor="ctr"/>
          <a:lstStyle>
            <a:lvl1pPr marL="0" indent="0" algn="ctr">
              <a:buNone/>
              <a:defRPr>
                <a:highlight>
                  <a:srgbClr val="FFFF00"/>
                </a:highlight>
              </a:defRPr>
            </a:lvl1pPr>
          </a:lstStyle>
          <a:p>
            <a:r>
              <a:rPr lang="en-US"/>
              <a:t>Click icon to add picture</a:t>
            </a:r>
          </a:p>
        </p:txBody>
      </p:sp>
      <p:sp>
        <p:nvSpPr>
          <p:cNvPr id="42" name="Text Placeholder 41">
            <a:extLst>
              <a:ext uri="{FF2B5EF4-FFF2-40B4-BE49-F238E27FC236}">
                <a16:creationId xmlns:a16="http://schemas.microsoft.com/office/drawing/2014/main" id="{40AF7A32-2B20-4C16-BCAE-4141FBBD7522}"/>
              </a:ext>
            </a:extLst>
          </p:cNvPr>
          <p:cNvSpPr>
            <a:spLocks noGrp="1"/>
          </p:cNvSpPr>
          <p:nvPr userDrawn="1">
            <p:ph type="body" sz="quarter" idx="14" hasCustomPrompt="1"/>
          </p:nvPr>
        </p:nvSpPr>
        <p:spPr>
          <a:xfrm>
            <a:off x="388050" y="2785750"/>
            <a:ext cx="1909268" cy="315912"/>
          </a:xfrm>
        </p:spPr>
        <p:txBody>
          <a:bodyPr/>
          <a:lstStyle>
            <a:lvl1pPr marL="0" indent="0">
              <a:buNone/>
              <a:defRPr>
                <a:solidFill>
                  <a:schemeClr val="accent1"/>
                </a:solidFill>
                <a:latin typeface="+mj-lt"/>
              </a:defRPr>
            </a:lvl1pPr>
          </a:lstStyle>
          <a:p>
            <a:pPr lvl="0"/>
            <a:r>
              <a:rPr lang="en-GB"/>
              <a:t>DATE GOES HERE</a:t>
            </a:r>
            <a:endParaRPr lang="en-US"/>
          </a:p>
        </p:txBody>
      </p:sp>
      <p:grpSp>
        <p:nvGrpSpPr>
          <p:cNvPr id="14" name="Group 13">
            <a:extLst>
              <a:ext uri="{FF2B5EF4-FFF2-40B4-BE49-F238E27FC236}">
                <a16:creationId xmlns:a16="http://schemas.microsoft.com/office/drawing/2014/main" id="{D8F192F2-B546-4826-B294-F211C3519C59}"/>
              </a:ext>
            </a:extLst>
          </p:cNvPr>
          <p:cNvGrpSpPr/>
          <p:nvPr userDrawn="1"/>
        </p:nvGrpSpPr>
        <p:grpSpPr>
          <a:xfrm>
            <a:off x="530696" y="5689601"/>
            <a:ext cx="2180462" cy="904633"/>
            <a:chOff x="2777007" y="5689600"/>
            <a:chExt cx="2107496" cy="904633"/>
          </a:xfrm>
        </p:grpSpPr>
        <p:pic>
          <p:nvPicPr>
            <p:cNvPr id="15" name="Picture 14" descr="Logo&#10;&#10;Description automatically generated with medium confidence">
              <a:extLst>
                <a:ext uri="{FF2B5EF4-FFF2-40B4-BE49-F238E27FC236}">
                  <a16:creationId xmlns:a16="http://schemas.microsoft.com/office/drawing/2014/main" id="{83FD563D-15A4-4249-8A4F-D144B04BF9AA}"/>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3977185" y="5689600"/>
              <a:ext cx="907318" cy="904633"/>
            </a:xfrm>
            <a:prstGeom prst="rect">
              <a:avLst/>
            </a:prstGeom>
          </p:spPr>
        </p:pic>
        <p:grpSp>
          <p:nvGrpSpPr>
            <p:cNvPr id="16" name="Group 15">
              <a:extLst>
                <a:ext uri="{FF2B5EF4-FFF2-40B4-BE49-F238E27FC236}">
                  <a16:creationId xmlns:a16="http://schemas.microsoft.com/office/drawing/2014/main" id="{A6E623F0-2880-418B-B1FC-A7527A707898}"/>
                </a:ext>
              </a:extLst>
            </p:cNvPr>
            <p:cNvGrpSpPr/>
            <p:nvPr userDrawn="1"/>
          </p:nvGrpSpPr>
          <p:grpSpPr>
            <a:xfrm>
              <a:off x="2777007" y="5866153"/>
              <a:ext cx="1179028" cy="522582"/>
              <a:chOff x="2378209" y="5233339"/>
              <a:chExt cx="1179028" cy="522582"/>
            </a:xfrm>
            <a:solidFill>
              <a:schemeClr val="bg2"/>
            </a:solidFill>
          </p:grpSpPr>
          <p:sp>
            <p:nvSpPr>
              <p:cNvPr id="18" name="Freeform: Shape 17">
                <a:extLst>
                  <a:ext uri="{FF2B5EF4-FFF2-40B4-BE49-F238E27FC236}">
                    <a16:creationId xmlns:a16="http://schemas.microsoft.com/office/drawing/2014/main" id="{6D80F0B0-7D2E-427E-A8EE-F1A24FDE178F}"/>
                  </a:ext>
                </a:extLst>
              </p:cNvPr>
              <p:cNvSpPr/>
              <p:nvPr/>
            </p:nvSpPr>
            <p:spPr>
              <a:xfrm>
                <a:off x="3170424" y="5236541"/>
                <a:ext cx="386813" cy="516178"/>
              </a:xfrm>
              <a:custGeom>
                <a:avLst/>
                <a:gdLst>
                  <a:gd name="connsiteX0" fmla="*/ 0 w 386813"/>
                  <a:gd name="connsiteY0" fmla="*/ 0 h 516178"/>
                  <a:gd name="connsiteX1" fmla="*/ 206856 w 386813"/>
                  <a:gd name="connsiteY1" fmla="*/ 0 h 516178"/>
                  <a:gd name="connsiteX2" fmla="*/ 284346 w 386813"/>
                  <a:gd name="connsiteY2" fmla="*/ 11528 h 516178"/>
                  <a:gd name="connsiteX3" fmla="*/ 334299 w 386813"/>
                  <a:gd name="connsiteY3" fmla="*/ 41627 h 516178"/>
                  <a:gd name="connsiteX4" fmla="*/ 361197 w 386813"/>
                  <a:gd name="connsiteY4" fmla="*/ 84535 h 516178"/>
                  <a:gd name="connsiteX5" fmla="*/ 369522 w 386813"/>
                  <a:gd name="connsiteY5" fmla="*/ 133207 h 516178"/>
                  <a:gd name="connsiteX6" fmla="*/ 362478 w 386813"/>
                  <a:gd name="connsiteY6" fmla="*/ 172913 h 516178"/>
                  <a:gd name="connsiteX7" fmla="*/ 341984 w 386813"/>
                  <a:gd name="connsiteY7" fmla="*/ 206215 h 516178"/>
                  <a:gd name="connsiteX8" fmla="*/ 309963 w 386813"/>
                  <a:gd name="connsiteY8" fmla="*/ 230551 h 516178"/>
                  <a:gd name="connsiteX9" fmla="*/ 268976 w 386813"/>
                  <a:gd name="connsiteY9" fmla="*/ 243359 h 516178"/>
                  <a:gd name="connsiteX10" fmla="*/ 270257 w 386813"/>
                  <a:gd name="connsiteY10" fmla="*/ 244640 h 516178"/>
                  <a:gd name="connsiteX11" fmla="*/ 293953 w 386813"/>
                  <a:gd name="connsiteY11" fmla="*/ 249123 h 516178"/>
                  <a:gd name="connsiteX12" fmla="*/ 333659 w 386813"/>
                  <a:gd name="connsiteY12" fmla="*/ 268336 h 516178"/>
                  <a:gd name="connsiteX13" fmla="*/ 370803 w 386813"/>
                  <a:gd name="connsiteY13" fmla="*/ 307401 h 516178"/>
                  <a:gd name="connsiteX14" fmla="*/ 386814 w 386813"/>
                  <a:gd name="connsiteY14" fmla="*/ 371443 h 516178"/>
                  <a:gd name="connsiteX15" fmla="*/ 374005 w 386813"/>
                  <a:gd name="connsiteY15" fmla="*/ 433564 h 516178"/>
                  <a:gd name="connsiteX16" fmla="*/ 337501 w 386813"/>
                  <a:gd name="connsiteY16" fmla="*/ 479034 h 516178"/>
                  <a:gd name="connsiteX17" fmla="*/ 280504 w 386813"/>
                  <a:gd name="connsiteY17" fmla="*/ 506572 h 516178"/>
                  <a:gd name="connsiteX18" fmla="*/ 206856 w 386813"/>
                  <a:gd name="connsiteY18" fmla="*/ 516178 h 516178"/>
                  <a:gd name="connsiteX19" fmla="*/ 0 w 386813"/>
                  <a:gd name="connsiteY19" fmla="*/ 516178 h 516178"/>
                  <a:gd name="connsiteX20" fmla="*/ 0 w 386813"/>
                  <a:gd name="connsiteY20" fmla="*/ 0 h 516178"/>
                  <a:gd name="connsiteX21" fmla="*/ 206215 w 386813"/>
                  <a:gd name="connsiteY21" fmla="*/ 234394 h 516178"/>
                  <a:gd name="connsiteX22" fmla="*/ 304840 w 386813"/>
                  <a:gd name="connsiteY22" fmla="*/ 204934 h 516178"/>
                  <a:gd name="connsiteX23" fmla="*/ 337501 w 386813"/>
                  <a:gd name="connsiteY23" fmla="*/ 128084 h 516178"/>
                  <a:gd name="connsiteX24" fmla="*/ 326614 w 386813"/>
                  <a:gd name="connsiteY24" fmla="*/ 80693 h 516178"/>
                  <a:gd name="connsiteX25" fmla="*/ 297795 w 386813"/>
                  <a:gd name="connsiteY25" fmla="*/ 49312 h 516178"/>
                  <a:gd name="connsiteX26" fmla="*/ 256168 w 386813"/>
                  <a:gd name="connsiteY26" fmla="*/ 32021 h 516178"/>
                  <a:gd name="connsiteX27" fmla="*/ 206856 w 386813"/>
                  <a:gd name="connsiteY27" fmla="*/ 26898 h 516178"/>
                  <a:gd name="connsiteX28" fmla="*/ 32021 w 386813"/>
                  <a:gd name="connsiteY28" fmla="*/ 26898 h 516178"/>
                  <a:gd name="connsiteX29" fmla="*/ 32021 w 386813"/>
                  <a:gd name="connsiteY29" fmla="*/ 233753 h 516178"/>
                  <a:gd name="connsiteX30" fmla="*/ 206215 w 386813"/>
                  <a:gd name="connsiteY30" fmla="*/ 233753 h 516178"/>
                  <a:gd name="connsiteX31" fmla="*/ 206215 w 386813"/>
                  <a:gd name="connsiteY31" fmla="*/ 488640 h 516178"/>
                  <a:gd name="connsiteX32" fmla="*/ 315087 w 386813"/>
                  <a:gd name="connsiteY32" fmla="*/ 459181 h 516178"/>
                  <a:gd name="connsiteX33" fmla="*/ 354793 w 386813"/>
                  <a:gd name="connsiteY33" fmla="*/ 371443 h 516178"/>
                  <a:gd name="connsiteX34" fmla="*/ 341344 w 386813"/>
                  <a:gd name="connsiteY34" fmla="*/ 317008 h 516178"/>
                  <a:gd name="connsiteX35" fmla="*/ 306121 w 386813"/>
                  <a:gd name="connsiteY35" fmla="*/ 283065 h 516178"/>
                  <a:gd name="connsiteX36" fmla="*/ 258089 w 386813"/>
                  <a:gd name="connsiteY36" fmla="*/ 265774 h 516178"/>
                  <a:gd name="connsiteX37" fmla="*/ 206215 w 386813"/>
                  <a:gd name="connsiteY37" fmla="*/ 261291 h 516178"/>
                  <a:gd name="connsiteX38" fmla="*/ 31381 w 386813"/>
                  <a:gd name="connsiteY38" fmla="*/ 261291 h 516178"/>
                  <a:gd name="connsiteX39" fmla="*/ 31381 w 386813"/>
                  <a:gd name="connsiteY39" fmla="*/ 488640 h 516178"/>
                  <a:gd name="connsiteX40" fmla="*/ 206215 w 386813"/>
                  <a:gd name="connsiteY40" fmla="*/ 488640 h 516178"/>
                  <a:gd name="connsiteX41" fmla="*/ 206215 w 386813"/>
                  <a:gd name="connsiteY41" fmla="*/ 488640 h 516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86813" h="516178">
                    <a:moveTo>
                      <a:pt x="0" y="0"/>
                    </a:moveTo>
                    <a:lnTo>
                      <a:pt x="206856" y="0"/>
                    </a:lnTo>
                    <a:cubicBezTo>
                      <a:pt x="237596" y="0"/>
                      <a:pt x="263213" y="3843"/>
                      <a:pt x="284346" y="11528"/>
                    </a:cubicBezTo>
                    <a:cubicBezTo>
                      <a:pt x="304840" y="19213"/>
                      <a:pt x="321491" y="29459"/>
                      <a:pt x="334299" y="41627"/>
                    </a:cubicBezTo>
                    <a:cubicBezTo>
                      <a:pt x="347108" y="54436"/>
                      <a:pt x="356074" y="68525"/>
                      <a:pt x="361197" y="84535"/>
                    </a:cubicBezTo>
                    <a:cubicBezTo>
                      <a:pt x="366961" y="100546"/>
                      <a:pt x="369522" y="117197"/>
                      <a:pt x="369522" y="133207"/>
                    </a:cubicBezTo>
                    <a:cubicBezTo>
                      <a:pt x="369522" y="147296"/>
                      <a:pt x="366961" y="160745"/>
                      <a:pt x="362478" y="172913"/>
                    </a:cubicBezTo>
                    <a:cubicBezTo>
                      <a:pt x="357354" y="185722"/>
                      <a:pt x="350950" y="196609"/>
                      <a:pt x="341984" y="206215"/>
                    </a:cubicBezTo>
                    <a:cubicBezTo>
                      <a:pt x="333018" y="215821"/>
                      <a:pt x="322131" y="224147"/>
                      <a:pt x="309963" y="230551"/>
                    </a:cubicBezTo>
                    <a:cubicBezTo>
                      <a:pt x="297795" y="236955"/>
                      <a:pt x="284346" y="241438"/>
                      <a:pt x="268976" y="243359"/>
                    </a:cubicBezTo>
                    <a:lnTo>
                      <a:pt x="270257" y="244640"/>
                    </a:lnTo>
                    <a:cubicBezTo>
                      <a:pt x="273459" y="244000"/>
                      <a:pt x="281785" y="245921"/>
                      <a:pt x="293953" y="249123"/>
                    </a:cubicBezTo>
                    <a:cubicBezTo>
                      <a:pt x="306761" y="252325"/>
                      <a:pt x="319570" y="258729"/>
                      <a:pt x="333659" y="268336"/>
                    </a:cubicBezTo>
                    <a:cubicBezTo>
                      <a:pt x="347108" y="277942"/>
                      <a:pt x="359916" y="290750"/>
                      <a:pt x="370803" y="307401"/>
                    </a:cubicBezTo>
                    <a:cubicBezTo>
                      <a:pt x="381690" y="324052"/>
                      <a:pt x="386814" y="345186"/>
                      <a:pt x="386814" y="371443"/>
                    </a:cubicBezTo>
                    <a:cubicBezTo>
                      <a:pt x="386814" y="395139"/>
                      <a:pt x="382331" y="415632"/>
                      <a:pt x="374005" y="433564"/>
                    </a:cubicBezTo>
                    <a:cubicBezTo>
                      <a:pt x="365039" y="451496"/>
                      <a:pt x="352871" y="466225"/>
                      <a:pt x="337501" y="479034"/>
                    </a:cubicBezTo>
                    <a:cubicBezTo>
                      <a:pt x="322131" y="491842"/>
                      <a:pt x="302919" y="500808"/>
                      <a:pt x="280504" y="506572"/>
                    </a:cubicBezTo>
                    <a:cubicBezTo>
                      <a:pt x="258089" y="512976"/>
                      <a:pt x="233753" y="516178"/>
                      <a:pt x="206856" y="516178"/>
                    </a:cubicBezTo>
                    <a:lnTo>
                      <a:pt x="0" y="516178"/>
                    </a:lnTo>
                    <a:lnTo>
                      <a:pt x="0" y="0"/>
                    </a:lnTo>
                    <a:close/>
                    <a:moveTo>
                      <a:pt x="206215" y="234394"/>
                    </a:moveTo>
                    <a:cubicBezTo>
                      <a:pt x="250404" y="234394"/>
                      <a:pt x="283066" y="224787"/>
                      <a:pt x="304840" y="204934"/>
                    </a:cubicBezTo>
                    <a:cubicBezTo>
                      <a:pt x="326614" y="185081"/>
                      <a:pt x="337501" y="159464"/>
                      <a:pt x="337501" y="128084"/>
                    </a:cubicBezTo>
                    <a:cubicBezTo>
                      <a:pt x="337501" y="109512"/>
                      <a:pt x="333659" y="93501"/>
                      <a:pt x="326614" y="80693"/>
                    </a:cubicBezTo>
                    <a:cubicBezTo>
                      <a:pt x="319570" y="67884"/>
                      <a:pt x="309963" y="57638"/>
                      <a:pt x="297795" y="49312"/>
                    </a:cubicBezTo>
                    <a:cubicBezTo>
                      <a:pt x="285627" y="41627"/>
                      <a:pt x="272179" y="35863"/>
                      <a:pt x="256168" y="32021"/>
                    </a:cubicBezTo>
                    <a:cubicBezTo>
                      <a:pt x="240798" y="28819"/>
                      <a:pt x="224147" y="26898"/>
                      <a:pt x="206856" y="26898"/>
                    </a:cubicBezTo>
                    <a:lnTo>
                      <a:pt x="32021" y="26898"/>
                    </a:lnTo>
                    <a:lnTo>
                      <a:pt x="32021" y="233753"/>
                    </a:lnTo>
                    <a:lnTo>
                      <a:pt x="206215" y="233753"/>
                    </a:lnTo>
                    <a:close/>
                    <a:moveTo>
                      <a:pt x="206215" y="488640"/>
                    </a:moveTo>
                    <a:cubicBezTo>
                      <a:pt x="252325" y="488640"/>
                      <a:pt x="288829" y="479034"/>
                      <a:pt x="315087" y="459181"/>
                    </a:cubicBezTo>
                    <a:cubicBezTo>
                      <a:pt x="341344" y="439328"/>
                      <a:pt x="354793" y="410509"/>
                      <a:pt x="354793" y="371443"/>
                    </a:cubicBezTo>
                    <a:cubicBezTo>
                      <a:pt x="354793" y="349029"/>
                      <a:pt x="350310" y="331097"/>
                      <a:pt x="341344" y="317008"/>
                    </a:cubicBezTo>
                    <a:cubicBezTo>
                      <a:pt x="332378" y="302918"/>
                      <a:pt x="320210" y="291391"/>
                      <a:pt x="306121" y="283065"/>
                    </a:cubicBezTo>
                    <a:cubicBezTo>
                      <a:pt x="292032" y="274740"/>
                      <a:pt x="276021" y="268976"/>
                      <a:pt x="258089" y="265774"/>
                    </a:cubicBezTo>
                    <a:cubicBezTo>
                      <a:pt x="240158" y="262572"/>
                      <a:pt x="223507" y="261291"/>
                      <a:pt x="206215" y="261291"/>
                    </a:cubicBezTo>
                    <a:lnTo>
                      <a:pt x="31381" y="261291"/>
                    </a:lnTo>
                    <a:lnTo>
                      <a:pt x="31381" y="488640"/>
                    </a:lnTo>
                    <a:lnTo>
                      <a:pt x="206215" y="488640"/>
                    </a:lnTo>
                    <a:lnTo>
                      <a:pt x="206215" y="488640"/>
                    </a:lnTo>
                    <a:close/>
                  </a:path>
                </a:pathLst>
              </a:custGeom>
              <a:grpFill/>
              <a:ln w="7373" cap="flat">
                <a:solidFill>
                  <a:schemeClr val="bg2"/>
                </a:solidFill>
                <a:prstDash val="solid"/>
                <a:miter/>
              </a:ln>
            </p:spPr>
            <p:txBody>
              <a:bodyPr rtlCol="0" anchor="ctr"/>
              <a:lstStyle/>
              <a:p>
                <a:endParaRPr lang="en-US" sz="1800"/>
              </a:p>
            </p:txBody>
          </p:sp>
          <p:sp>
            <p:nvSpPr>
              <p:cNvPr id="19" name="Freeform: Shape 18">
                <a:extLst>
                  <a:ext uri="{FF2B5EF4-FFF2-40B4-BE49-F238E27FC236}">
                    <a16:creationId xmlns:a16="http://schemas.microsoft.com/office/drawing/2014/main" id="{4C8656D2-0BCD-4D9E-8F00-7780B7131796}"/>
                  </a:ext>
                </a:extLst>
              </p:cNvPr>
              <p:cNvSpPr/>
              <p:nvPr/>
            </p:nvSpPr>
            <p:spPr>
              <a:xfrm>
                <a:off x="2378209" y="5233339"/>
                <a:ext cx="455979" cy="522582"/>
              </a:xfrm>
              <a:custGeom>
                <a:avLst/>
                <a:gdLst>
                  <a:gd name="connsiteX0" fmla="*/ 258089 w 455979"/>
                  <a:gd name="connsiteY0" fmla="*/ 522582 h 522582"/>
                  <a:gd name="connsiteX1" fmla="*/ 210058 w 455979"/>
                  <a:gd name="connsiteY1" fmla="*/ 522582 h 522582"/>
                  <a:gd name="connsiteX2" fmla="*/ 0 w 455979"/>
                  <a:gd name="connsiteY2" fmla="*/ 0 h 522582"/>
                  <a:gd name="connsiteX3" fmla="*/ 44829 w 455979"/>
                  <a:gd name="connsiteY3" fmla="*/ 0 h 522582"/>
                  <a:gd name="connsiteX4" fmla="*/ 233753 w 455979"/>
                  <a:gd name="connsiteY4" fmla="*/ 478393 h 522582"/>
                  <a:gd name="connsiteX5" fmla="*/ 235675 w 455979"/>
                  <a:gd name="connsiteY5" fmla="*/ 478393 h 522582"/>
                  <a:gd name="connsiteX6" fmla="*/ 413071 w 455979"/>
                  <a:gd name="connsiteY6" fmla="*/ 0 h 522582"/>
                  <a:gd name="connsiteX7" fmla="*/ 455979 w 455979"/>
                  <a:gd name="connsiteY7" fmla="*/ 0 h 522582"/>
                  <a:gd name="connsiteX8" fmla="*/ 258089 w 455979"/>
                  <a:gd name="connsiteY8" fmla="*/ 522582 h 52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5979" h="522582">
                    <a:moveTo>
                      <a:pt x="258089" y="522582"/>
                    </a:moveTo>
                    <a:lnTo>
                      <a:pt x="210058" y="522582"/>
                    </a:lnTo>
                    <a:lnTo>
                      <a:pt x="0" y="0"/>
                    </a:lnTo>
                    <a:lnTo>
                      <a:pt x="44829" y="0"/>
                    </a:lnTo>
                    <a:lnTo>
                      <a:pt x="233753" y="478393"/>
                    </a:lnTo>
                    <a:lnTo>
                      <a:pt x="235675" y="478393"/>
                    </a:lnTo>
                    <a:lnTo>
                      <a:pt x="413071" y="0"/>
                    </a:lnTo>
                    <a:lnTo>
                      <a:pt x="455979" y="0"/>
                    </a:lnTo>
                    <a:lnTo>
                      <a:pt x="258089" y="522582"/>
                    </a:lnTo>
                    <a:close/>
                  </a:path>
                </a:pathLst>
              </a:custGeom>
              <a:grpFill/>
              <a:ln w="6384" cap="flat">
                <a:solidFill>
                  <a:schemeClr val="bg2"/>
                </a:solidFill>
                <a:prstDash val="solid"/>
                <a:miter/>
              </a:ln>
            </p:spPr>
            <p:txBody>
              <a:bodyPr rtlCol="0" anchor="ctr"/>
              <a:lstStyle/>
              <a:p>
                <a:endParaRPr lang="en-US" sz="1800"/>
              </a:p>
            </p:txBody>
          </p:sp>
          <p:sp>
            <p:nvSpPr>
              <p:cNvPr id="20" name="Freeform: Shape 19">
                <a:extLst>
                  <a:ext uri="{FF2B5EF4-FFF2-40B4-BE49-F238E27FC236}">
                    <a16:creationId xmlns:a16="http://schemas.microsoft.com/office/drawing/2014/main" id="{C5135115-035E-4731-A0DD-DB53C55C4BEB}"/>
                  </a:ext>
                </a:extLst>
              </p:cNvPr>
              <p:cNvSpPr/>
              <p:nvPr/>
            </p:nvSpPr>
            <p:spPr>
              <a:xfrm>
                <a:off x="2693936" y="5233339"/>
                <a:ext cx="455338" cy="522582"/>
              </a:xfrm>
              <a:custGeom>
                <a:avLst/>
                <a:gdLst>
                  <a:gd name="connsiteX0" fmla="*/ 455339 w 455338"/>
                  <a:gd name="connsiteY0" fmla="*/ 522582 h 522582"/>
                  <a:gd name="connsiteX1" fmla="*/ 412430 w 455338"/>
                  <a:gd name="connsiteY1" fmla="*/ 522582 h 522582"/>
                  <a:gd name="connsiteX2" fmla="*/ 235675 w 455338"/>
                  <a:gd name="connsiteY2" fmla="*/ 44829 h 522582"/>
                  <a:gd name="connsiteX3" fmla="*/ 233753 w 455338"/>
                  <a:gd name="connsiteY3" fmla="*/ 44829 h 522582"/>
                  <a:gd name="connsiteX4" fmla="*/ 44829 w 455338"/>
                  <a:gd name="connsiteY4" fmla="*/ 522582 h 522582"/>
                  <a:gd name="connsiteX5" fmla="*/ 0 w 455338"/>
                  <a:gd name="connsiteY5" fmla="*/ 522582 h 522582"/>
                  <a:gd name="connsiteX6" fmla="*/ 210698 w 455338"/>
                  <a:gd name="connsiteY6" fmla="*/ 0 h 522582"/>
                  <a:gd name="connsiteX7" fmla="*/ 258730 w 455338"/>
                  <a:gd name="connsiteY7" fmla="*/ 0 h 522582"/>
                  <a:gd name="connsiteX8" fmla="*/ 455339 w 455338"/>
                  <a:gd name="connsiteY8" fmla="*/ 522582 h 52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5338" h="522582">
                    <a:moveTo>
                      <a:pt x="455339" y="522582"/>
                    </a:moveTo>
                    <a:lnTo>
                      <a:pt x="412430" y="522582"/>
                    </a:lnTo>
                    <a:lnTo>
                      <a:pt x="235675" y="44829"/>
                    </a:lnTo>
                    <a:lnTo>
                      <a:pt x="233753" y="44829"/>
                    </a:lnTo>
                    <a:lnTo>
                      <a:pt x="44829" y="522582"/>
                    </a:lnTo>
                    <a:lnTo>
                      <a:pt x="0" y="522582"/>
                    </a:lnTo>
                    <a:lnTo>
                      <a:pt x="210698" y="0"/>
                    </a:lnTo>
                    <a:lnTo>
                      <a:pt x="258730" y="0"/>
                    </a:lnTo>
                    <a:lnTo>
                      <a:pt x="455339" y="522582"/>
                    </a:lnTo>
                    <a:close/>
                  </a:path>
                </a:pathLst>
              </a:custGeom>
              <a:grpFill/>
              <a:ln w="6384" cap="flat">
                <a:solidFill>
                  <a:schemeClr val="bg2"/>
                </a:solidFill>
                <a:prstDash val="solid"/>
                <a:miter/>
              </a:ln>
            </p:spPr>
            <p:txBody>
              <a:bodyPr rtlCol="0" anchor="ctr"/>
              <a:lstStyle/>
              <a:p>
                <a:endParaRPr lang="en-US" sz="1800"/>
              </a:p>
            </p:txBody>
          </p:sp>
          <p:sp>
            <p:nvSpPr>
              <p:cNvPr id="21" name="Freeform: Shape 20">
                <a:extLst>
                  <a:ext uri="{FF2B5EF4-FFF2-40B4-BE49-F238E27FC236}">
                    <a16:creationId xmlns:a16="http://schemas.microsoft.com/office/drawing/2014/main" id="{D31CED2B-ADE8-4C17-A013-0B7D47F71F36}"/>
                  </a:ext>
                </a:extLst>
              </p:cNvPr>
              <p:cNvSpPr/>
              <p:nvPr userDrawn="1"/>
            </p:nvSpPr>
            <p:spPr>
              <a:xfrm>
                <a:off x="2877096" y="5532415"/>
                <a:ext cx="109511" cy="96703"/>
              </a:xfrm>
              <a:custGeom>
                <a:avLst/>
                <a:gdLst>
                  <a:gd name="connsiteX0" fmla="*/ 0 w 109511"/>
                  <a:gd name="connsiteY0" fmla="*/ 0 h 96703"/>
                  <a:gd name="connsiteX1" fmla="*/ 109512 w 109511"/>
                  <a:gd name="connsiteY1" fmla="*/ 48031 h 96703"/>
                  <a:gd name="connsiteX2" fmla="*/ 0 w 109511"/>
                  <a:gd name="connsiteY2" fmla="*/ 96703 h 96703"/>
                  <a:gd name="connsiteX3" fmla="*/ 0 w 109511"/>
                  <a:gd name="connsiteY3" fmla="*/ 0 h 96703"/>
                </a:gdLst>
                <a:ahLst/>
                <a:cxnLst>
                  <a:cxn ang="0">
                    <a:pos x="connsiteX0" y="connsiteY0"/>
                  </a:cxn>
                  <a:cxn ang="0">
                    <a:pos x="connsiteX1" y="connsiteY1"/>
                  </a:cxn>
                  <a:cxn ang="0">
                    <a:pos x="connsiteX2" y="connsiteY2"/>
                  </a:cxn>
                  <a:cxn ang="0">
                    <a:pos x="connsiteX3" y="connsiteY3"/>
                  </a:cxn>
                </a:cxnLst>
                <a:rect l="l" t="t" r="r" b="b"/>
                <a:pathLst>
                  <a:path w="109511" h="96703">
                    <a:moveTo>
                      <a:pt x="0" y="0"/>
                    </a:moveTo>
                    <a:lnTo>
                      <a:pt x="109512" y="48031"/>
                    </a:lnTo>
                    <a:lnTo>
                      <a:pt x="0" y="96703"/>
                    </a:lnTo>
                    <a:cubicBezTo>
                      <a:pt x="0" y="96703"/>
                      <a:pt x="0" y="640"/>
                      <a:pt x="0" y="0"/>
                    </a:cubicBezTo>
                  </a:path>
                </a:pathLst>
              </a:custGeom>
              <a:solidFill>
                <a:schemeClr val="accent2"/>
              </a:solidFill>
              <a:ln w="6384" cap="flat">
                <a:noFill/>
                <a:prstDash val="solid"/>
                <a:miter/>
              </a:ln>
            </p:spPr>
            <p:txBody>
              <a:bodyPr rtlCol="0" anchor="ctr"/>
              <a:lstStyle/>
              <a:p>
                <a:endParaRPr lang="en-US" sz="1800"/>
              </a:p>
            </p:txBody>
          </p:sp>
        </p:grpSp>
      </p:grpSp>
    </p:spTree>
    <p:extLst>
      <p:ext uri="{BB962C8B-B14F-4D97-AF65-F5344CB8AC3E}">
        <p14:creationId xmlns:p14="http://schemas.microsoft.com/office/powerpoint/2010/main" val="5016696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378EF-6415-42CA-9416-88761FDEF9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EDFD409-CAE2-4E6B-B3CE-654B62B433F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F15737-BE0D-42CD-BEF4-650A80D2DEEF}"/>
              </a:ext>
            </a:extLst>
          </p:cNvPr>
          <p:cNvSpPr>
            <a:spLocks noGrp="1"/>
          </p:cNvSpPr>
          <p:nvPr>
            <p:ph type="dt" sz="half" idx="10"/>
          </p:nvPr>
        </p:nvSpPr>
        <p:spPr/>
        <p:txBody>
          <a:bodyPr/>
          <a:lstStyle/>
          <a:p>
            <a:fld id="{766511BC-F834-417A-AFA8-8C825A696C41}" type="datetimeFigureOut">
              <a:rPr lang="en-US" smtClean="0"/>
              <a:t>9/12/2022</a:t>
            </a:fld>
            <a:endParaRPr lang="en-US"/>
          </a:p>
        </p:txBody>
      </p:sp>
      <p:sp>
        <p:nvSpPr>
          <p:cNvPr id="5" name="Footer Placeholder 4">
            <a:extLst>
              <a:ext uri="{FF2B5EF4-FFF2-40B4-BE49-F238E27FC236}">
                <a16:creationId xmlns:a16="http://schemas.microsoft.com/office/drawing/2014/main" id="{CCE6BE45-3D39-41B9-8D60-DCDFE915C9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D2EFF5-6AF8-4F7B-B690-575CBDDB8657}"/>
              </a:ext>
            </a:extLst>
          </p:cNvPr>
          <p:cNvSpPr>
            <a:spLocks noGrp="1"/>
          </p:cNvSpPr>
          <p:nvPr>
            <p:ph type="sldNum" sz="quarter" idx="12"/>
          </p:nvPr>
        </p:nvSpPr>
        <p:spPr/>
        <p:txBody>
          <a:bodyPr/>
          <a:lstStyle/>
          <a:p>
            <a:fld id="{1C5D027C-25C8-4773-BB18-3036C59EB1C2}" type="slidenum">
              <a:rPr lang="en-US" smtClean="0"/>
              <a:t>‹#›</a:t>
            </a:fld>
            <a:endParaRPr lang="en-US"/>
          </a:p>
        </p:txBody>
      </p:sp>
    </p:spTree>
    <p:extLst>
      <p:ext uri="{BB962C8B-B14F-4D97-AF65-F5344CB8AC3E}">
        <p14:creationId xmlns:p14="http://schemas.microsoft.com/office/powerpoint/2010/main" val="40399994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Title Slide V2">
    <p:bg>
      <p:bgPr>
        <a:solidFill>
          <a:schemeClr val="bg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2C165B6C-ACCE-49BB-85E1-400AE3835243}"/>
              </a:ext>
            </a:extLst>
          </p:cNvPr>
          <p:cNvSpPr>
            <a:spLocks noGrp="1"/>
          </p:cNvSpPr>
          <p:nvPr>
            <p:ph type="pic" sz="quarter" idx="15"/>
          </p:nvPr>
        </p:nvSpPr>
        <p:spPr>
          <a:xfrm>
            <a:off x="1" y="0"/>
            <a:ext cx="12192000" cy="6858000"/>
          </a:xfrm>
        </p:spPr>
        <p:txBody>
          <a:bodyPr anchor="ctr"/>
          <a:lstStyle>
            <a:lvl1pPr marL="0" indent="0" algn="ctr">
              <a:buNone/>
              <a:defRPr>
                <a:highlight>
                  <a:srgbClr val="FFFF00"/>
                </a:highlight>
              </a:defRPr>
            </a:lvl1pPr>
          </a:lstStyle>
          <a:p>
            <a:r>
              <a:rPr lang="en-US"/>
              <a:t>Click icon to add picture</a:t>
            </a:r>
          </a:p>
        </p:txBody>
      </p:sp>
      <p:sp>
        <p:nvSpPr>
          <p:cNvPr id="7" name="Title 6">
            <a:extLst>
              <a:ext uri="{FF2B5EF4-FFF2-40B4-BE49-F238E27FC236}">
                <a16:creationId xmlns:a16="http://schemas.microsoft.com/office/drawing/2014/main" id="{4672CB73-B7D0-4B5C-B373-6B80D38E06E5}"/>
              </a:ext>
            </a:extLst>
          </p:cNvPr>
          <p:cNvSpPr>
            <a:spLocks noGrp="1"/>
          </p:cNvSpPr>
          <p:nvPr>
            <p:ph type="title" hasCustomPrompt="1"/>
          </p:nvPr>
        </p:nvSpPr>
        <p:spPr>
          <a:xfrm>
            <a:off x="388051" y="3199443"/>
            <a:ext cx="3815324" cy="1803400"/>
          </a:xfrm>
        </p:spPr>
        <p:txBody>
          <a:bodyPr/>
          <a:lstStyle>
            <a:lvl1pPr>
              <a:lnSpc>
                <a:spcPct val="100000"/>
              </a:lnSpc>
              <a:defRPr sz="3750">
                <a:solidFill>
                  <a:schemeClr val="bg1"/>
                </a:solidFill>
              </a:defRPr>
            </a:lvl1pPr>
          </a:lstStyle>
          <a:p>
            <a:r>
              <a:rPr lang="en-US"/>
              <a:t>Title goes here</a:t>
            </a:r>
            <a:br>
              <a:rPr lang="en-US"/>
            </a:br>
            <a:r>
              <a:rPr lang="en-US"/>
              <a:t>second title line third line</a:t>
            </a:r>
          </a:p>
        </p:txBody>
      </p:sp>
      <p:sp>
        <p:nvSpPr>
          <p:cNvPr id="42" name="Text Placeholder 41">
            <a:extLst>
              <a:ext uri="{FF2B5EF4-FFF2-40B4-BE49-F238E27FC236}">
                <a16:creationId xmlns:a16="http://schemas.microsoft.com/office/drawing/2014/main" id="{40AF7A32-2B20-4C16-BCAE-4141FBBD7522}"/>
              </a:ext>
            </a:extLst>
          </p:cNvPr>
          <p:cNvSpPr>
            <a:spLocks noGrp="1"/>
          </p:cNvSpPr>
          <p:nvPr userDrawn="1">
            <p:ph type="body" sz="quarter" idx="14" hasCustomPrompt="1"/>
          </p:nvPr>
        </p:nvSpPr>
        <p:spPr>
          <a:xfrm>
            <a:off x="388050" y="2785750"/>
            <a:ext cx="1909268" cy="315912"/>
          </a:xfrm>
        </p:spPr>
        <p:txBody>
          <a:bodyPr/>
          <a:lstStyle>
            <a:lvl1pPr marL="0" indent="0">
              <a:buNone/>
              <a:defRPr>
                <a:solidFill>
                  <a:schemeClr val="accent2"/>
                </a:solidFill>
                <a:latin typeface="+mj-lt"/>
              </a:defRPr>
            </a:lvl1pPr>
          </a:lstStyle>
          <a:p>
            <a:pPr lvl="0"/>
            <a:r>
              <a:rPr lang="en-GB"/>
              <a:t>DATE GOES HERE</a:t>
            </a:r>
            <a:endParaRPr lang="en-US"/>
          </a:p>
        </p:txBody>
      </p:sp>
    </p:spTree>
    <p:extLst>
      <p:ext uri="{BB962C8B-B14F-4D97-AF65-F5344CB8AC3E}">
        <p14:creationId xmlns:p14="http://schemas.microsoft.com/office/powerpoint/2010/main" val="28707472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Title Slide V2">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CDF608D-2C25-4B83-8657-A6618BA34C90}"/>
              </a:ext>
            </a:extLst>
          </p:cNvPr>
          <p:cNvSpPr>
            <a:spLocks noGrp="1"/>
          </p:cNvSpPr>
          <p:nvPr>
            <p:ph type="pic" sz="quarter" idx="15"/>
          </p:nvPr>
        </p:nvSpPr>
        <p:spPr>
          <a:xfrm>
            <a:off x="1" y="0"/>
            <a:ext cx="12192000" cy="6858000"/>
          </a:xfrm>
        </p:spPr>
        <p:txBody>
          <a:bodyPr anchor="ctr"/>
          <a:lstStyle>
            <a:lvl1pPr marL="0" indent="0" algn="ctr">
              <a:buNone/>
              <a:defRPr>
                <a:highlight>
                  <a:srgbClr val="FFFF00"/>
                </a:highlight>
              </a:defRPr>
            </a:lvl1pPr>
          </a:lstStyle>
          <a:p>
            <a:r>
              <a:rPr lang="en-US"/>
              <a:t>Click icon to add picture</a:t>
            </a:r>
          </a:p>
        </p:txBody>
      </p:sp>
      <p:sp>
        <p:nvSpPr>
          <p:cNvPr id="7" name="Title 6">
            <a:extLst>
              <a:ext uri="{FF2B5EF4-FFF2-40B4-BE49-F238E27FC236}">
                <a16:creationId xmlns:a16="http://schemas.microsoft.com/office/drawing/2014/main" id="{4672CB73-B7D0-4B5C-B373-6B80D38E06E5}"/>
              </a:ext>
            </a:extLst>
          </p:cNvPr>
          <p:cNvSpPr>
            <a:spLocks noGrp="1"/>
          </p:cNvSpPr>
          <p:nvPr>
            <p:ph type="title" hasCustomPrompt="1"/>
          </p:nvPr>
        </p:nvSpPr>
        <p:spPr>
          <a:xfrm>
            <a:off x="388051" y="3199443"/>
            <a:ext cx="3815324" cy="1803400"/>
          </a:xfrm>
        </p:spPr>
        <p:txBody>
          <a:bodyPr/>
          <a:lstStyle>
            <a:lvl1pPr>
              <a:lnSpc>
                <a:spcPct val="100000"/>
              </a:lnSpc>
              <a:defRPr sz="3750">
                <a:solidFill>
                  <a:schemeClr val="tx1"/>
                </a:solidFill>
              </a:defRPr>
            </a:lvl1pPr>
          </a:lstStyle>
          <a:p>
            <a:r>
              <a:rPr lang="en-US"/>
              <a:t>Title goes here</a:t>
            </a:r>
            <a:br>
              <a:rPr lang="en-US"/>
            </a:br>
            <a:r>
              <a:rPr lang="en-US"/>
              <a:t>second title line third line</a:t>
            </a:r>
          </a:p>
        </p:txBody>
      </p:sp>
      <p:sp>
        <p:nvSpPr>
          <p:cNvPr id="42" name="Text Placeholder 41">
            <a:extLst>
              <a:ext uri="{FF2B5EF4-FFF2-40B4-BE49-F238E27FC236}">
                <a16:creationId xmlns:a16="http://schemas.microsoft.com/office/drawing/2014/main" id="{40AF7A32-2B20-4C16-BCAE-4141FBBD7522}"/>
              </a:ext>
            </a:extLst>
          </p:cNvPr>
          <p:cNvSpPr>
            <a:spLocks noGrp="1"/>
          </p:cNvSpPr>
          <p:nvPr userDrawn="1">
            <p:ph type="body" sz="quarter" idx="14" hasCustomPrompt="1"/>
          </p:nvPr>
        </p:nvSpPr>
        <p:spPr>
          <a:xfrm>
            <a:off x="388050" y="2785750"/>
            <a:ext cx="1909268" cy="315912"/>
          </a:xfrm>
        </p:spPr>
        <p:txBody>
          <a:bodyPr/>
          <a:lstStyle>
            <a:lvl1pPr marL="0" indent="0">
              <a:buNone/>
              <a:defRPr>
                <a:solidFill>
                  <a:schemeClr val="accent1"/>
                </a:solidFill>
                <a:latin typeface="+mj-lt"/>
              </a:defRPr>
            </a:lvl1pPr>
          </a:lstStyle>
          <a:p>
            <a:pPr lvl="0"/>
            <a:r>
              <a:rPr lang="en-GB"/>
              <a:t>DATE GOES HERE</a:t>
            </a:r>
            <a:endParaRPr lang="en-US"/>
          </a:p>
        </p:txBody>
      </p:sp>
    </p:spTree>
    <p:extLst>
      <p:ext uri="{BB962C8B-B14F-4D97-AF65-F5344CB8AC3E}">
        <p14:creationId xmlns:p14="http://schemas.microsoft.com/office/powerpoint/2010/main" val="4322659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000000"/>
        </a:solidFill>
        <a:effectLst/>
      </p:bgPr>
    </p:bg>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FF43C99B-7FF5-4062-A7C8-38F7CA47F335}"/>
              </a:ext>
            </a:extLst>
          </p:cNvPr>
          <p:cNvSpPr>
            <a:spLocks noGrp="1"/>
          </p:cNvSpPr>
          <p:nvPr>
            <p:ph type="pic" sz="quarter" idx="15"/>
          </p:nvPr>
        </p:nvSpPr>
        <p:spPr>
          <a:xfrm>
            <a:off x="1" y="0"/>
            <a:ext cx="12192000" cy="6858000"/>
          </a:xfrm>
        </p:spPr>
        <p:txBody>
          <a:bodyPr anchor="ctr"/>
          <a:lstStyle>
            <a:lvl1pPr marL="0" indent="0" algn="ctr">
              <a:buNone/>
              <a:defRPr>
                <a:highlight>
                  <a:srgbClr val="FFFF00"/>
                </a:highlight>
              </a:defRPr>
            </a:lvl1pPr>
          </a:lstStyle>
          <a:p>
            <a:r>
              <a:rPr lang="en-US"/>
              <a:t>Click icon to add picture</a:t>
            </a:r>
          </a:p>
        </p:txBody>
      </p:sp>
      <p:sp>
        <p:nvSpPr>
          <p:cNvPr id="16" name="Title 6">
            <a:extLst>
              <a:ext uri="{FF2B5EF4-FFF2-40B4-BE49-F238E27FC236}">
                <a16:creationId xmlns:a16="http://schemas.microsoft.com/office/drawing/2014/main" id="{8C7477C8-3841-480E-8DF8-6EF41DB42150}"/>
              </a:ext>
            </a:extLst>
          </p:cNvPr>
          <p:cNvSpPr>
            <a:spLocks noGrp="1"/>
          </p:cNvSpPr>
          <p:nvPr>
            <p:ph type="title" hasCustomPrompt="1"/>
          </p:nvPr>
        </p:nvSpPr>
        <p:spPr>
          <a:xfrm>
            <a:off x="388050" y="3802059"/>
            <a:ext cx="5146391" cy="1147650"/>
          </a:xfrm>
        </p:spPr>
        <p:txBody>
          <a:bodyPr/>
          <a:lstStyle>
            <a:lvl1pPr>
              <a:lnSpc>
                <a:spcPct val="100000"/>
              </a:lnSpc>
              <a:defRPr sz="3750">
                <a:solidFill>
                  <a:schemeClr val="bg1"/>
                </a:solidFill>
              </a:defRPr>
            </a:lvl1pPr>
          </a:lstStyle>
          <a:p>
            <a:r>
              <a:rPr lang="en-US"/>
              <a:t>Title goes here</a:t>
            </a:r>
            <a:br>
              <a:rPr lang="en-US"/>
            </a:br>
            <a:r>
              <a:rPr lang="en-US"/>
              <a:t>second title line here</a:t>
            </a:r>
          </a:p>
        </p:txBody>
      </p:sp>
      <p:sp>
        <p:nvSpPr>
          <p:cNvPr id="17" name="Text Placeholder 41">
            <a:extLst>
              <a:ext uri="{FF2B5EF4-FFF2-40B4-BE49-F238E27FC236}">
                <a16:creationId xmlns:a16="http://schemas.microsoft.com/office/drawing/2014/main" id="{17409F1D-6D06-425D-B339-9EDBA0249CDC}"/>
              </a:ext>
            </a:extLst>
          </p:cNvPr>
          <p:cNvSpPr>
            <a:spLocks noGrp="1"/>
          </p:cNvSpPr>
          <p:nvPr>
            <p:ph type="body" sz="quarter" idx="14" hasCustomPrompt="1"/>
          </p:nvPr>
        </p:nvSpPr>
        <p:spPr>
          <a:xfrm>
            <a:off x="388050" y="3362008"/>
            <a:ext cx="1909268" cy="315912"/>
          </a:xfrm>
          <a:noFill/>
        </p:spPr>
        <p:txBody>
          <a:bodyPr/>
          <a:lstStyle>
            <a:lvl1pPr marL="0" indent="0">
              <a:buNone/>
              <a:defRPr>
                <a:solidFill>
                  <a:schemeClr val="accent2"/>
                </a:solidFill>
                <a:latin typeface="+mj-lt"/>
              </a:defRPr>
            </a:lvl1pPr>
          </a:lstStyle>
          <a:p>
            <a:pPr lvl="0"/>
            <a:r>
              <a:rPr lang="en-GB"/>
              <a:t>DATE GOES HERE</a:t>
            </a:r>
            <a:endParaRPr lang="en-US"/>
          </a:p>
        </p:txBody>
      </p:sp>
    </p:spTree>
    <p:extLst>
      <p:ext uri="{BB962C8B-B14F-4D97-AF65-F5344CB8AC3E}">
        <p14:creationId xmlns:p14="http://schemas.microsoft.com/office/powerpoint/2010/main" val="42045491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accent1"/>
        </a:solidFill>
        <a:effectLst/>
      </p:bgPr>
    </p:bg>
    <p:spTree>
      <p:nvGrpSpPr>
        <p:cNvPr id="1" name=""/>
        <p:cNvGrpSpPr/>
        <p:nvPr/>
      </p:nvGrpSpPr>
      <p:grpSpPr>
        <a:xfrm>
          <a:off x="0" y="0"/>
          <a:ext cx="0" cy="0"/>
          <a:chOff x="0" y="0"/>
          <a:chExt cx="0" cy="0"/>
        </a:xfrm>
      </p:grpSpPr>
      <p:sp>
        <p:nvSpPr>
          <p:cNvPr id="15" name="Picture Placeholder 2">
            <a:extLst>
              <a:ext uri="{FF2B5EF4-FFF2-40B4-BE49-F238E27FC236}">
                <a16:creationId xmlns:a16="http://schemas.microsoft.com/office/drawing/2014/main" id="{C9B518C0-D923-49F9-BE87-803A528FC704}"/>
              </a:ext>
            </a:extLst>
          </p:cNvPr>
          <p:cNvSpPr>
            <a:spLocks noGrp="1"/>
          </p:cNvSpPr>
          <p:nvPr>
            <p:ph type="pic" sz="quarter" idx="15"/>
          </p:nvPr>
        </p:nvSpPr>
        <p:spPr>
          <a:xfrm>
            <a:off x="1" y="0"/>
            <a:ext cx="12192000" cy="6858000"/>
          </a:xfrm>
        </p:spPr>
        <p:txBody>
          <a:bodyPr anchor="ctr"/>
          <a:lstStyle>
            <a:lvl1pPr marL="0" indent="0" algn="ctr">
              <a:buNone/>
              <a:defRPr>
                <a:highlight>
                  <a:srgbClr val="FFFF00"/>
                </a:highlight>
              </a:defRPr>
            </a:lvl1pPr>
          </a:lstStyle>
          <a:p>
            <a:r>
              <a:rPr lang="en-US"/>
              <a:t>Click icon to add picture</a:t>
            </a:r>
          </a:p>
        </p:txBody>
      </p:sp>
      <p:sp>
        <p:nvSpPr>
          <p:cNvPr id="16" name="Title 6">
            <a:extLst>
              <a:ext uri="{FF2B5EF4-FFF2-40B4-BE49-F238E27FC236}">
                <a16:creationId xmlns:a16="http://schemas.microsoft.com/office/drawing/2014/main" id="{8C7477C8-3841-480E-8DF8-6EF41DB42150}"/>
              </a:ext>
            </a:extLst>
          </p:cNvPr>
          <p:cNvSpPr>
            <a:spLocks noGrp="1"/>
          </p:cNvSpPr>
          <p:nvPr>
            <p:ph type="title" hasCustomPrompt="1"/>
          </p:nvPr>
        </p:nvSpPr>
        <p:spPr>
          <a:xfrm>
            <a:off x="2595357" y="2751004"/>
            <a:ext cx="5146391" cy="1147650"/>
          </a:xfrm>
        </p:spPr>
        <p:txBody>
          <a:bodyPr/>
          <a:lstStyle>
            <a:lvl1pPr>
              <a:lnSpc>
                <a:spcPct val="100000"/>
              </a:lnSpc>
              <a:defRPr sz="3750">
                <a:solidFill>
                  <a:schemeClr val="bg1"/>
                </a:solidFill>
              </a:defRPr>
            </a:lvl1pPr>
          </a:lstStyle>
          <a:p>
            <a:r>
              <a:rPr lang="en-US"/>
              <a:t>Title goes here</a:t>
            </a:r>
            <a:br>
              <a:rPr lang="en-US"/>
            </a:br>
            <a:r>
              <a:rPr lang="en-US"/>
              <a:t>second title line here</a:t>
            </a:r>
          </a:p>
        </p:txBody>
      </p:sp>
      <p:sp>
        <p:nvSpPr>
          <p:cNvPr id="17" name="Text Placeholder 41">
            <a:extLst>
              <a:ext uri="{FF2B5EF4-FFF2-40B4-BE49-F238E27FC236}">
                <a16:creationId xmlns:a16="http://schemas.microsoft.com/office/drawing/2014/main" id="{17409F1D-6D06-425D-B339-9EDBA0249CDC}"/>
              </a:ext>
            </a:extLst>
          </p:cNvPr>
          <p:cNvSpPr>
            <a:spLocks noGrp="1"/>
          </p:cNvSpPr>
          <p:nvPr>
            <p:ph type="body" sz="quarter" idx="14" hasCustomPrompt="1"/>
          </p:nvPr>
        </p:nvSpPr>
        <p:spPr>
          <a:xfrm>
            <a:off x="2595357" y="2310953"/>
            <a:ext cx="1909268" cy="315912"/>
          </a:xfrm>
          <a:noFill/>
        </p:spPr>
        <p:txBody>
          <a:bodyPr/>
          <a:lstStyle>
            <a:lvl1pPr marL="0" indent="0">
              <a:buNone/>
              <a:defRPr>
                <a:solidFill>
                  <a:schemeClr val="accent2"/>
                </a:solidFill>
                <a:latin typeface="+mj-lt"/>
              </a:defRPr>
            </a:lvl1pPr>
          </a:lstStyle>
          <a:p>
            <a:pPr lvl="0"/>
            <a:r>
              <a:rPr lang="en-GB"/>
              <a:t>DATE GOES HERE</a:t>
            </a:r>
            <a:endParaRPr lang="en-US"/>
          </a:p>
        </p:txBody>
      </p:sp>
    </p:spTree>
    <p:extLst>
      <p:ext uri="{BB962C8B-B14F-4D97-AF65-F5344CB8AC3E}">
        <p14:creationId xmlns:p14="http://schemas.microsoft.com/office/powerpoint/2010/main" val="34604292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V3">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E8B4351C-CC4F-43F6-8D34-4F84EE862D45}"/>
              </a:ext>
            </a:extLst>
          </p:cNvPr>
          <p:cNvSpPr>
            <a:spLocks noGrp="1"/>
          </p:cNvSpPr>
          <p:nvPr>
            <p:ph type="pic" sz="quarter" idx="10"/>
          </p:nvPr>
        </p:nvSpPr>
        <p:spPr>
          <a:xfrm>
            <a:off x="7108578" y="0"/>
            <a:ext cx="5088349" cy="6858000"/>
          </a:xfrm>
          <a:custGeom>
            <a:avLst/>
            <a:gdLst>
              <a:gd name="connsiteX0" fmla="*/ 0 w 4918075"/>
              <a:gd name="connsiteY0" fmla="*/ 0 h 6858000"/>
              <a:gd name="connsiteX1" fmla="*/ 4918075 w 4918075"/>
              <a:gd name="connsiteY1" fmla="*/ 0 h 6858000"/>
              <a:gd name="connsiteX2" fmla="*/ 4918075 w 4918075"/>
              <a:gd name="connsiteY2" fmla="*/ 6858000 h 6858000"/>
              <a:gd name="connsiteX3" fmla="*/ 4847716 w 4918075"/>
              <a:gd name="connsiteY3" fmla="*/ 6858000 h 6858000"/>
              <a:gd name="connsiteX4" fmla="*/ 634 w 4918075"/>
              <a:gd name="connsiteY4" fmla="*/ 4607723 h 6858000"/>
              <a:gd name="connsiteX5" fmla="*/ 1416 w 4918075"/>
              <a:gd name="connsiteY5" fmla="*/ 6855166 h 6858000"/>
              <a:gd name="connsiteX6" fmla="*/ 956400 w 4918075"/>
              <a:gd name="connsiteY6" fmla="*/ 6858000 h 6858000"/>
              <a:gd name="connsiteX7" fmla="*/ 0 w 4918075"/>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18075" h="6858000">
                <a:moveTo>
                  <a:pt x="0" y="0"/>
                </a:moveTo>
                <a:lnTo>
                  <a:pt x="4918075" y="0"/>
                </a:lnTo>
                <a:lnTo>
                  <a:pt x="4918075" y="6858000"/>
                </a:lnTo>
                <a:lnTo>
                  <a:pt x="4847716" y="6858000"/>
                </a:lnTo>
                <a:lnTo>
                  <a:pt x="634" y="4607723"/>
                </a:lnTo>
                <a:cubicBezTo>
                  <a:pt x="683" y="5360892"/>
                  <a:pt x="1367" y="6101998"/>
                  <a:pt x="1416" y="6855166"/>
                </a:cubicBezTo>
                <a:lnTo>
                  <a:pt x="956400" y="6858000"/>
                </a:lnTo>
                <a:lnTo>
                  <a:pt x="0" y="6858000"/>
                </a:lnTo>
                <a:close/>
              </a:path>
            </a:pathLst>
          </a:custGeom>
        </p:spPr>
        <p:txBody>
          <a:bodyPr wrap="square" anchor="ctr">
            <a:noAutofit/>
          </a:bodyPr>
          <a:lstStyle>
            <a:lvl1pPr marL="0" indent="0" algn="ctr">
              <a:buFont typeface="Arial" panose="020B0604020202020204" pitchFamily="34" charset="0"/>
              <a:buNone/>
              <a:defRPr>
                <a:highlight>
                  <a:srgbClr val="FFFF00"/>
                </a:highlight>
              </a:defRPr>
            </a:lvl1pPr>
          </a:lstStyle>
          <a:p>
            <a:r>
              <a:rPr lang="en-US"/>
              <a:t>Click icon to add picture</a:t>
            </a:r>
          </a:p>
        </p:txBody>
      </p:sp>
      <p:sp>
        <p:nvSpPr>
          <p:cNvPr id="21" name="Title 6">
            <a:extLst>
              <a:ext uri="{FF2B5EF4-FFF2-40B4-BE49-F238E27FC236}">
                <a16:creationId xmlns:a16="http://schemas.microsoft.com/office/drawing/2014/main" id="{C14B39AA-3975-4DE3-B79A-CD9AA20DFC71}"/>
              </a:ext>
            </a:extLst>
          </p:cNvPr>
          <p:cNvSpPr>
            <a:spLocks noGrp="1"/>
          </p:cNvSpPr>
          <p:nvPr>
            <p:ph type="title" hasCustomPrompt="1"/>
          </p:nvPr>
        </p:nvSpPr>
        <p:spPr>
          <a:xfrm>
            <a:off x="388050" y="3390808"/>
            <a:ext cx="3975495" cy="1803400"/>
          </a:xfrm>
        </p:spPr>
        <p:txBody>
          <a:bodyPr/>
          <a:lstStyle>
            <a:lvl1pPr>
              <a:lnSpc>
                <a:spcPct val="100000"/>
              </a:lnSpc>
              <a:defRPr sz="3750">
                <a:solidFill>
                  <a:schemeClr val="tx1"/>
                </a:solidFill>
              </a:defRPr>
            </a:lvl1pPr>
          </a:lstStyle>
          <a:p>
            <a:r>
              <a:rPr lang="en-US"/>
              <a:t>Title goes here</a:t>
            </a:r>
            <a:br>
              <a:rPr lang="en-US"/>
            </a:br>
            <a:r>
              <a:rPr lang="en-US"/>
              <a:t>second title line</a:t>
            </a:r>
            <a:br>
              <a:rPr lang="en-US"/>
            </a:br>
            <a:r>
              <a:rPr lang="en-US"/>
              <a:t>third line</a:t>
            </a:r>
          </a:p>
        </p:txBody>
      </p:sp>
      <p:sp>
        <p:nvSpPr>
          <p:cNvPr id="22" name="Text Placeholder 41">
            <a:extLst>
              <a:ext uri="{FF2B5EF4-FFF2-40B4-BE49-F238E27FC236}">
                <a16:creationId xmlns:a16="http://schemas.microsoft.com/office/drawing/2014/main" id="{BE126341-BFB4-40A6-8CA7-96E1F96F8B69}"/>
              </a:ext>
            </a:extLst>
          </p:cNvPr>
          <p:cNvSpPr>
            <a:spLocks noGrp="1"/>
          </p:cNvSpPr>
          <p:nvPr>
            <p:ph type="body" sz="quarter" idx="14" hasCustomPrompt="1"/>
          </p:nvPr>
        </p:nvSpPr>
        <p:spPr>
          <a:xfrm>
            <a:off x="388050" y="2931395"/>
            <a:ext cx="1909268" cy="315912"/>
          </a:xfrm>
        </p:spPr>
        <p:txBody>
          <a:bodyPr/>
          <a:lstStyle>
            <a:lvl1pPr marL="0" indent="0">
              <a:buNone/>
              <a:defRPr>
                <a:solidFill>
                  <a:schemeClr val="tx2"/>
                </a:solidFill>
                <a:latin typeface="+mj-lt"/>
              </a:defRPr>
            </a:lvl1pPr>
          </a:lstStyle>
          <a:p>
            <a:pPr lvl="0"/>
            <a:r>
              <a:rPr lang="en-GB"/>
              <a:t>DATE GOES HERE</a:t>
            </a:r>
            <a:endParaRPr lang="en-US"/>
          </a:p>
        </p:txBody>
      </p:sp>
      <p:pic>
        <p:nvPicPr>
          <p:cNvPr id="18" name="Picture 17" descr="Logo&#10;&#10;Description automatically generated with medium confidence">
            <a:extLst>
              <a:ext uri="{FF2B5EF4-FFF2-40B4-BE49-F238E27FC236}">
                <a16:creationId xmlns:a16="http://schemas.microsoft.com/office/drawing/2014/main" id="{5DA54748-06E3-4CA2-B780-EC166E8E14BD}"/>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440609" y="5689601"/>
            <a:ext cx="2270009" cy="904633"/>
          </a:xfrm>
          <a:prstGeom prst="rect">
            <a:avLst/>
          </a:prstGeom>
        </p:spPr>
      </p:pic>
    </p:spTree>
    <p:extLst>
      <p:ext uri="{BB962C8B-B14F-4D97-AF65-F5344CB8AC3E}">
        <p14:creationId xmlns:p14="http://schemas.microsoft.com/office/powerpoint/2010/main" val="7642338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One column text Blue">
    <p:bg>
      <p:bgPr>
        <a:solidFill>
          <a:schemeClr val="accent2"/>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97D07EA-290D-41A0-977A-69A4329FF396}"/>
              </a:ext>
            </a:extLst>
          </p:cNvPr>
          <p:cNvSpPr/>
          <p:nvPr userDrawn="1"/>
        </p:nvSpPr>
        <p:spPr>
          <a:xfrm>
            <a:off x="5119227" y="0"/>
            <a:ext cx="707277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tangle 11">
            <a:extLst>
              <a:ext uri="{FF2B5EF4-FFF2-40B4-BE49-F238E27FC236}">
                <a16:creationId xmlns:a16="http://schemas.microsoft.com/office/drawing/2014/main" id="{6CC3C017-36D2-42CF-BFCD-44F9E1673CD5}"/>
              </a:ext>
            </a:extLst>
          </p:cNvPr>
          <p:cNvSpPr/>
          <p:nvPr userDrawn="1"/>
        </p:nvSpPr>
        <p:spPr>
          <a:xfrm>
            <a:off x="491425" y="4846320"/>
            <a:ext cx="4250693" cy="12801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bg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11" name="Text Placeholder 41">
            <a:extLst>
              <a:ext uri="{FF2B5EF4-FFF2-40B4-BE49-F238E27FC236}">
                <a16:creationId xmlns:a16="http://schemas.microsoft.com/office/drawing/2014/main" id="{42CACE20-FD0B-4F9D-A4BC-AE2A7E72A88C}"/>
              </a:ext>
            </a:extLst>
          </p:cNvPr>
          <p:cNvSpPr>
            <a:spLocks noGrp="1"/>
          </p:cNvSpPr>
          <p:nvPr>
            <p:ph type="body" sz="quarter" idx="15"/>
          </p:nvPr>
        </p:nvSpPr>
        <p:spPr>
          <a:xfrm>
            <a:off x="416559" y="1837403"/>
            <a:ext cx="4422047" cy="2592575"/>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13" name="Isosceles Triangle 12">
            <a:extLst>
              <a:ext uri="{FF2B5EF4-FFF2-40B4-BE49-F238E27FC236}">
                <a16:creationId xmlns:a16="http://schemas.microsoft.com/office/drawing/2014/main" id="{057A8697-DFFC-4489-B86A-5B963F67777F}"/>
              </a:ext>
            </a:extLst>
          </p:cNvPr>
          <p:cNvSpPr/>
          <p:nvPr userDrawn="1"/>
        </p:nvSpPr>
        <p:spPr>
          <a:xfrm>
            <a:off x="2469607" y="4705200"/>
            <a:ext cx="264108" cy="141120"/>
          </a:xfrm>
          <a:prstGeom prst="triangle">
            <a:avLst>
              <a:gd name="adj" fmla="val 5096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Text Placeholder 41">
            <a:extLst>
              <a:ext uri="{FF2B5EF4-FFF2-40B4-BE49-F238E27FC236}">
                <a16:creationId xmlns:a16="http://schemas.microsoft.com/office/drawing/2014/main" id="{E6CCBF70-FAFA-4B0D-8F0F-A11A3E9E13F2}"/>
              </a:ext>
            </a:extLst>
          </p:cNvPr>
          <p:cNvSpPr>
            <a:spLocks noGrp="1"/>
          </p:cNvSpPr>
          <p:nvPr>
            <p:ph type="body" sz="quarter" idx="16" hasCustomPrompt="1"/>
          </p:nvPr>
        </p:nvSpPr>
        <p:spPr>
          <a:xfrm>
            <a:off x="583403" y="5000008"/>
            <a:ext cx="4060167" cy="655190"/>
          </a:xfrm>
          <a:noFill/>
        </p:spPr>
        <p:txBody>
          <a:bodyPr tIns="0" bIns="0" anchor="t">
            <a:noAutofit/>
          </a:bodyPr>
          <a:lstStyle>
            <a:lvl1pPr marL="0" indent="0" algn="ctr">
              <a:lnSpc>
                <a:spcPts val="1704"/>
              </a:lnSpc>
              <a:spcBef>
                <a:spcPts val="0"/>
              </a:spcBef>
              <a:spcAft>
                <a:spcPts val="0"/>
              </a:spcAft>
              <a:buNone/>
              <a:defRPr sz="1020" i="0">
                <a:solidFill>
                  <a:schemeClr val="tx1"/>
                </a:solidFill>
                <a:latin typeface="Helvetica-Lightoblique" pitchFamily="50" charset="0"/>
              </a:defRPr>
            </a:lvl1pPr>
          </a:lstStyle>
          <a:p>
            <a:pPr lvl="0"/>
            <a:r>
              <a:rPr lang="en-GB"/>
              <a:t>Lorem ipsum dolor sit amet, consectetuer adipiscing elit, sed </a:t>
            </a:r>
            <a:r>
              <a:rPr lang="en-GB" err="1"/>
              <a:t>diam</a:t>
            </a:r>
            <a:r>
              <a:rPr lang="en-GB"/>
              <a:t> nonummy nibh euismod tincidunt ut laoreet dolore magna aliquam erat volutpat. Ut wisi enim ad minim veniam,</a:t>
            </a:r>
          </a:p>
        </p:txBody>
      </p:sp>
      <p:sp>
        <p:nvSpPr>
          <p:cNvPr id="20" name="Text Placeholder 41">
            <a:extLst>
              <a:ext uri="{FF2B5EF4-FFF2-40B4-BE49-F238E27FC236}">
                <a16:creationId xmlns:a16="http://schemas.microsoft.com/office/drawing/2014/main" id="{82380257-FCF6-437B-B5B9-C33365815398}"/>
              </a:ext>
            </a:extLst>
          </p:cNvPr>
          <p:cNvSpPr>
            <a:spLocks noGrp="1"/>
          </p:cNvSpPr>
          <p:nvPr>
            <p:ph type="body" sz="quarter" idx="18" hasCustomPrompt="1"/>
          </p:nvPr>
        </p:nvSpPr>
        <p:spPr>
          <a:xfrm>
            <a:off x="1643280" y="5787771"/>
            <a:ext cx="1979832" cy="186248"/>
          </a:xfrm>
        </p:spPr>
        <p:txBody>
          <a:bodyPr tIns="91440" bIns="182880" anchor="ctr"/>
          <a:lstStyle>
            <a:lvl1pPr marL="0" indent="0" algn="ctr">
              <a:buNone/>
              <a:defRPr sz="720">
                <a:solidFill>
                  <a:schemeClr val="tx1"/>
                </a:solidFill>
                <a:latin typeface="+mj-lt"/>
              </a:defRPr>
            </a:lvl1pPr>
          </a:lstStyle>
          <a:p>
            <a:pPr lvl="0"/>
            <a:r>
              <a:rPr lang="en-GB"/>
              <a:t>NAME GOES HERE/COMPANY NAME</a:t>
            </a:r>
            <a:endParaRPr lang="en-US"/>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Tree>
    <p:extLst>
      <p:ext uri="{BB962C8B-B14F-4D97-AF65-F5344CB8AC3E}">
        <p14:creationId xmlns:p14="http://schemas.microsoft.com/office/powerpoint/2010/main" val="2895678451"/>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One column text Ice Blue">
    <p:bg>
      <p:bgPr>
        <a:solidFill>
          <a:schemeClr val="bg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CC3C017-36D2-42CF-BFCD-44F9E1673CD5}"/>
              </a:ext>
            </a:extLst>
          </p:cNvPr>
          <p:cNvSpPr/>
          <p:nvPr userDrawn="1"/>
        </p:nvSpPr>
        <p:spPr>
          <a:xfrm>
            <a:off x="491425" y="5162551"/>
            <a:ext cx="4250693" cy="9620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tx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11" name="Text Placeholder 41">
            <a:extLst>
              <a:ext uri="{FF2B5EF4-FFF2-40B4-BE49-F238E27FC236}">
                <a16:creationId xmlns:a16="http://schemas.microsoft.com/office/drawing/2014/main" id="{42CACE20-FD0B-4F9D-A4BC-AE2A7E72A88C}"/>
              </a:ext>
            </a:extLst>
          </p:cNvPr>
          <p:cNvSpPr>
            <a:spLocks noGrp="1"/>
          </p:cNvSpPr>
          <p:nvPr>
            <p:ph type="body" sz="quarter" idx="15"/>
          </p:nvPr>
        </p:nvSpPr>
        <p:spPr>
          <a:xfrm>
            <a:off x="416559" y="1837402"/>
            <a:ext cx="4422047" cy="2772990"/>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13" name="Isosceles Triangle 12">
            <a:extLst>
              <a:ext uri="{FF2B5EF4-FFF2-40B4-BE49-F238E27FC236}">
                <a16:creationId xmlns:a16="http://schemas.microsoft.com/office/drawing/2014/main" id="{057A8697-DFFC-4489-B86A-5B963F67777F}"/>
              </a:ext>
            </a:extLst>
          </p:cNvPr>
          <p:cNvSpPr/>
          <p:nvPr userDrawn="1"/>
        </p:nvSpPr>
        <p:spPr>
          <a:xfrm>
            <a:off x="2469607" y="5021430"/>
            <a:ext cx="264108" cy="141120"/>
          </a:xfrm>
          <a:prstGeom prst="triangle">
            <a:avLst>
              <a:gd name="adj" fmla="val 50968"/>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4" name="Text Placeholder 41">
            <a:extLst>
              <a:ext uri="{FF2B5EF4-FFF2-40B4-BE49-F238E27FC236}">
                <a16:creationId xmlns:a16="http://schemas.microsoft.com/office/drawing/2014/main" id="{E6CCBF70-FAFA-4B0D-8F0F-A11A3E9E13F2}"/>
              </a:ext>
            </a:extLst>
          </p:cNvPr>
          <p:cNvSpPr>
            <a:spLocks noGrp="1"/>
          </p:cNvSpPr>
          <p:nvPr>
            <p:ph type="body" sz="quarter" idx="16" hasCustomPrompt="1"/>
          </p:nvPr>
        </p:nvSpPr>
        <p:spPr>
          <a:xfrm>
            <a:off x="583403" y="5333222"/>
            <a:ext cx="4060167" cy="655190"/>
          </a:xfrm>
          <a:noFill/>
        </p:spPr>
        <p:txBody>
          <a:bodyPr tIns="0" bIns="0" anchor="t">
            <a:noAutofit/>
          </a:bodyPr>
          <a:lstStyle>
            <a:lvl1pPr marL="0" indent="0" algn="ctr">
              <a:lnSpc>
                <a:spcPts val="1704"/>
              </a:lnSpc>
              <a:spcBef>
                <a:spcPts val="0"/>
              </a:spcBef>
              <a:spcAft>
                <a:spcPts val="0"/>
              </a:spcAft>
              <a:buNone/>
              <a:defRPr sz="1020" i="0">
                <a:solidFill>
                  <a:schemeClr val="bg1"/>
                </a:solidFill>
                <a:latin typeface="Helvetica-Lightoblique" pitchFamily="50" charset="0"/>
              </a:defRPr>
            </a:lvl1pPr>
          </a:lstStyle>
          <a:p>
            <a:pPr lvl="0"/>
            <a:r>
              <a:rPr lang="en-GB"/>
              <a:t>Lorem ipsum dolor sit amet, consectetuer adipiscing elit, sed </a:t>
            </a:r>
            <a:r>
              <a:rPr lang="en-GB" err="1"/>
              <a:t>diam</a:t>
            </a:r>
            <a:r>
              <a:rPr lang="en-GB"/>
              <a:t> nonummy nibh euismod tincidunt ut laoreet dolore magna aliquam erat volutpat. Ut wisi enim ad minim veniam,</a:t>
            </a:r>
          </a:p>
        </p:txBody>
      </p:sp>
      <p:sp>
        <p:nvSpPr>
          <p:cNvPr id="15" name="Rectangle 14">
            <a:extLst>
              <a:ext uri="{FF2B5EF4-FFF2-40B4-BE49-F238E27FC236}">
                <a16:creationId xmlns:a16="http://schemas.microsoft.com/office/drawing/2014/main" id="{53B62A3E-E214-4BCF-AD36-9D0C58A7EBEA}"/>
              </a:ext>
            </a:extLst>
          </p:cNvPr>
          <p:cNvSpPr/>
          <p:nvPr userDrawn="1"/>
        </p:nvSpPr>
        <p:spPr>
          <a:xfrm>
            <a:off x="5119227" y="0"/>
            <a:ext cx="707277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757565913"/>
      </p:ext>
    </p:extLst>
  </p:cSld>
  <p:clrMapOvr>
    <a:masterClrMapping/>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One column text Ice Blue v2">
    <p:bg>
      <p:bgPr>
        <a:solidFill>
          <a:schemeClr val="bg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CC3C017-36D2-42CF-BFCD-44F9E1673CD5}"/>
              </a:ext>
            </a:extLst>
          </p:cNvPr>
          <p:cNvSpPr/>
          <p:nvPr userDrawn="1"/>
        </p:nvSpPr>
        <p:spPr>
          <a:xfrm>
            <a:off x="491425" y="4846320"/>
            <a:ext cx="4250693" cy="1280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tx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11" name="Text Placeholder 41">
            <a:extLst>
              <a:ext uri="{FF2B5EF4-FFF2-40B4-BE49-F238E27FC236}">
                <a16:creationId xmlns:a16="http://schemas.microsoft.com/office/drawing/2014/main" id="{42CACE20-FD0B-4F9D-A4BC-AE2A7E72A88C}"/>
              </a:ext>
            </a:extLst>
          </p:cNvPr>
          <p:cNvSpPr>
            <a:spLocks noGrp="1"/>
          </p:cNvSpPr>
          <p:nvPr>
            <p:ph type="body" sz="quarter" idx="15"/>
          </p:nvPr>
        </p:nvSpPr>
        <p:spPr>
          <a:xfrm>
            <a:off x="416559" y="1837403"/>
            <a:ext cx="4422047" cy="2592575"/>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13" name="Isosceles Triangle 12">
            <a:extLst>
              <a:ext uri="{FF2B5EF4-FFF2-40B4-BE49-F238E27FC236}">
                <a16:creationId xmlns:a16="http://schemas.microsoft.com/office/drawing/2014/main" id="{057A8697-DFFC-4489-B86A-5B963F67777F}"/>
              </a:ext>
            </a:extLst>
          </p:cNvPr>
          <p:cNvSpPr/>
          <p:nvPr userDrawn="1"/>
        </p:nvSpPr>
        <p:spPr>
          <a:xfrm>
            <a:off x="2469607" y="4705200"/>
            <a:ext cx="264108" cy="141120"/>
          </a:xfrm>
          <a:prstGeom prst="triangle">
            <a:avLst>
              <a:gd name="adj" fmla="val 5096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Text Placeholder 41">
            <a:extLst>
              <a:ext uri="{FF2B5EF4-FFF2-40B4-BE49-F238E27FC236}">
                <a16:creationId xmlns:a16="http://schemas.microsoft.com/office/drawing/2014/main" id="{E6CCBF70-FAFA-4B0D-8F0F-A11A3E9E13F2}"/>
              </a:ext>
            </a:extLst>
          </p:cNvPr>
          <p:cNvSpPr>
            <a:spLocks noGrp="1"/>
          </p:cNvSpPr>
          <p:nvPr>
            <p:ph type="body" sz="quarter" idx="16" hasCustomPrompt="1"/>
          </p:nvPr>
        </p:nvSpPr>
        <p:spPr>
          <a:xfrm>
            <a:off x="583403" y="5000008"/>
            <a:ext cx="4060167" cy="655190"/>
          </a:xfrm>
          <a:noFill/>
        </p:spPr>
        <p:txBody>
          <a:bodyPr tIns="0" bIns="0" anchor="t">
            <a:noAutofit/>
          </a:bodyPr>
          <a:lstStyle>
            <a:lvl1pPr marL="0" indent="0" algn="ctr">
              <a:lnSpc>
                <a:spcPts val="1704"/>
              </a:lnSpc>
              <a:spcBef>
                <a:spcPts val="0"/>
              </a:spcBef>
              <a:spcAft>
                <a:spcPts val="0"/>
              </a:spcAft>
              <a:buNone/>
              <a:defRPr sz="1020" i="0">
                <a:solidFill>
                  <a:schemeClr val="tx1"/>
                </a:solidFill>
                <a:latin typeface="Helvetica-Lightoblique" pitchFamily="50" charset="0"/>
              </a:defRPr>
            </a:lvl1pPr>
          </a:lstStyle>
          <a:p>
            <a:pPr lvl="0"/>
            <a:r>
              <a:rPr lang="en-GB"/>
              <a:t>Lorem ipsum dolor sit amet, consectetuer adipiscing elit, sed </a:t>
            </a:r>
            <a:r>
              <a:rPr lang="en-GB" err="1"/>
              <a:t>diam</a:t>
            </a:r>
            <a:r>
              <a:rPr lang="en-GB"/>
              <a:t> nonummy nibh euismod tincidunt ut laoreet dolore magna aliquam erat volutpat. Ut wisi enim ad minim veniam,</a:t>
            </a:r>
          </a:p>
        </p:txBody>
      </p:sp>
      <p:sp>
        <p:nvSpPr>
          <p:cNvPr id="20" name="Text Placeholder 41">
            <a:extLst>
              <a:ext uri="{FF2B5EF4-FFF2-40B4-BE49-F238E27FC236}">
                <a16:creationId xmlns:a16="http://schemas.microsoft.com/office/drawing/2014/main" id="{82380257-FCF6-437B-B5B9-C33365815398}"/>
              </a:ext>
            </a:extLst>
          </p:cNvPr>
          <p:cNvSpPr>
            <a:spLocks noGrp="1"/>
          </p:cNvSpPr>
          <p:nvPr>
            <p:ph type="body" sz="quarter" idx="18" hasCustomPrompt="1"/>
          </p:nvPr>
        </p:nvSpPr>
        <p:spPr>
          <a:xfrm>
            <a:off x="1643280" y="5787771"/>
            <a:ext cx="1979832" cy="186248"/>
          </a:xfrm>
        </p:spPr>
        <p:txBody>
          <a:bodyPr tIns="91440" bIns="182880" anchor="ctr"/>
          <a:lstStyle>
            <a:lvl1pPr marL="0" indent="0" algn="ctr">
              <a:buNone/>
              <a:defRPr sz="720">
                <a:solidFill>
                  <a:schemeClr val="accent1"/>
                </a:solidFill>
                <a:latin typeface="+mj-lt"/>
              </a:defRPr>
            </a:lvl1pPr>
          </a:lstStyle>
          <a:p>
            <a:pPr lvl="0"/>
            <a:r>
              <a:rPr lang="en-GB"/>
              <a:t>NAME GOES HERE/COMPANY NAME</a:t>
            </a:r>
            <a:endParaRPr lang="en-US"/>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5" name="Rectangle 14">
            <a:extLst>
              <a:ext uri="{FF2B5EF4-FFF2-40B4-BE49-F238E27FC236}">
                <a16:creationId xmlns:a16="http://schemas.microsoft.com/office/drawing/2014/main" id="{98F0979B-92F6-4472-A93A-A4673C35CF75}"/>
              </a:ext>
            </a:extLst>
          </p:cNvPr>
          <p:cNvSpPr/>
          <p:nvPr userDrawn="1"/>
        </p:nvSpPr>
        <p:spPr>
          <a:xfrm>
            <a:off x="5119227" y="0"/>
            <a:ext cx="707277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069576813"/>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lumn tex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6" y="3330480"/>
            <a:ext cx="4096734" cy="589915"/>
          </a:xfrm>
        </p:spPr>
        <p:txBody>
          <a:bodyPr/>
          <a:lstStyle>
            <a:lvl1pPr>
              <a:defRPr sz="3200">
                <a:solidFill>
                  <a:schemeClr val="tx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3934602"/>
            <a:ext cx="3716874"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11" name="Text Placeholder 41">
            <a:extLst>
              <a:ext uri="{FF2B5EF4-FFF2-40B4-BE49-F238E27FC236}">
                <a16:creationId xmlns:a16="http://schemas.microsoft.com/office/drawing/2014/main" id="{42CACE20-FD0B-4F9D-A4BC-AE2A7E72A88C}"/>
              </a:ext>
            </a:extLst>
          </p:cNvPr>
          <p:cNvSpPr>
            <a:spLocks noGrp="1"/>
          </p:cNvSpPr>
          <p:nvPr>
            <p:ph type="body" sz="quarter" idx="15"/>
          </p:nvPr>
        </p:nvSpPr>
        <p:spPr>
          <a:xfrm>
            <a:off x="420471" y="4469478"/>
            <a:ext cx="4089075" cy="1931323"/>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6" name="Text Placeholder 41">
            <a:extLst>
              <a:ext uri="{FF2B5EF4-FFF2-40B4-BE49-F238E27FC236}">
                <a16:creationId xmlns:a16="http://schemas.microsoft.com/office/drawing/2014/main" id="{26A58F6F-5C31-4CC5-9D83-5A25916CFC74}"/>
              </a:ext>
            </a:extLst>
          </p:cNvPr>
          <p:cNvSpPr>
            <a:spLocks noGrp="1"/>
          </p:cNvSpPr>
          <p:nvPr>
            <p:ph type="body" sz="quarter" idx="16"/>
          </p:nvPr>
        </p:nvSpPr>
        <p:spPr>
          <a:xfrm>
            <a:off x="5032506" y="4469478"/>
            <a:ext cx="4089076" cy="1931323"/>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13" name="Rectangle 12">
            <a:extLst>
              <a:ext uri="{FF2B5EF4-FFF2-40B4-BE49-F238E27FC236}">
                <a16:creationId xmlns:a16="http://schemas.microsoft.com/office/drawing/2014/main" id="{2E10F787-7274-462B-8B90-A25D467874DB}"/>
              </a:ext>
            </a:extLst>
          </p:cNvPr>
          <p:cNvSpPr/>
          <p:nvPr userDrawn="1"/>
        </p:nvSpPr>
        <p:spPr>
          <a:xfrm>
            <a:off x="5191" y="0"/>
            <a:ext cx="12186809" cy="3124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935650402"/>
      </p:ext>
    </p:extLst>
  </p:cSld>
  <p:clrMapOvr>
    <a:masterClrMapping/>
  </p:clrMapOvr>
  <p:extLst>
    <p:ext uri="{DCECCB84-F9BA-43D5-87BE-67443E8EF086}">
      <p15:sldGuideLst xmlns:p15="http://schemas.microsoft.com/office/powerpoint/2012/main">
        <p15:guide id="1" orient="horz" pos="2842">
          <p15:clr>
            <a:srgbClr val="FBAE40"/>
          </p15:clr>
        </p15:guide>
        <p15:guide id="2" pos="2944">
          <p15:clr>
            <a:srgbClr val="FBAE40"/>
          </p15:clr>
        </p15:guide>
        <p15:guide id="3" pos="3112">
          <p15:clr>
            <a:srgbClr val="FBAE40"/>
          </p15:clr>
        </p15:guide>
        <p15:guide id="4" pos="5728">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Column text up">
    <p:bg>
      <p:bgPr>
        <a:solidFill>
          <a:schemeClr val="bg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D61715A-46B0-4F0A-A964-84B00D5ECCD9}"/>
              </a:ext>
            </a:extLst>
          </p:cNvPr>
          <p:cNvSpPr/>
          <p:nvPr userDrawn="1"/>
        </p:nvSpPr>
        <p:spPr>
          <a:xfrm>
            <a:off x="-1" y="2789239"/>
            <a:ext cx="12192000" cy="4068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tx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7" name="Text Placeholder 41">
            <a:extLst>
              <a:ext uri="{FF2B5EF4-FFF2-40B4-BE49-F238E27FC236}">
                <a16:creationId xmlns:a16="http://schemas.microsoft.com/office/drawing/2014/main" id="{599546B6-68A1-4207-B0A7-81D7F95CF28F}"/>
              </a:ext>
            </a:extLst>
          </p:cNvPr>
          <p:cNvSpPr>
            <a:spLocks noGrp="1"/>
          </p:cNvSpPr>
          <p:nvPr>
            <p:ph type="body" sz="quarter" idx="15"/>
          </p:nvPr>
        </p:nvSpPr>
        <p:spPr>
          <a:xfrm>
            <a:off x="420471" y="1642127"/>
            <a:ext cx="4089075" cy="902954"/>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18" name="Text Placeholder 41">
            <a:extLst>
              <a:ext uri="{FF2B5EF4-FFF2-40B4-BE49-F238E27FC236}">
                <a16:creationId xmlns:a16="http://schemas.microsoft.com/office/drawing/2014/main" id="{04F8E2C0-F5FD-4F81-9C21-58227C898B26}"/>
              </a:ext>
            </a:extLst>
          </p:cNvPr>
          <p:cNvSpPr>
            <a:spLocks noGrp="1"/>
          </p:cNvSpPr>
          <p:nvPr>
            <p:ph type="body" sz="quarter" idx="19"/>
          </p:nvPr>
        </p:nvSpPr>
        <p:spPr>
          <a:xfrm>
            <a:off x="5032506" y="1642127"/>
            <a:ext cx="4089076" cy="902954"/>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Tree>
    <p:extLst>
      <p:ext uri="{BB962C8B-B14F-4D97-AF65-F5344CB8AC3E}">
        <p14:creationId xmlns:p14="http://schemas.microsoft.com/office/powerpoint/2010/main" val="1610335816"/>
      </p:ext>
    </p:extLst>
  </p:cSld>
  <p:clrMapOvr>
    <a:masterClrMapping/>
  </p:clrMapOvr>
  <p:extLst>
    <p:ext uri="{DCECCB84-F9BA-43D5-87BE-67443E8EF086}">
      <p15:sldGuideLst xmlns:p15="http://schemas.microsoft.com/office/powerpoint/2012/main">
        <p15:guide id="1" orient="horz" pos="1056">
          <p15:clr>
            <a:srgbClr val="FBAE40"/>
          </p15:clr>
        </p15:guide>
        <p15:guide id="2" pos="312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65983-F4E0-4313-AEC9-53002BBE6B7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60B2FBE-F83E-4D35-AF63-92DDB301BAD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8C558D2-59C5-45F4-8615-8781D86F7E37}"/>
              </a:ext>
            </a:extLst>
          </p:cNvPr>
          <p:cNvSpPr>
            <a:spLocks noGrp="1"/>
          </p:cNvSpPr>
          <p:nvPr>
            <p:ph type="dt" sz="half" idx="10"/>
          </p:nvPr>
        </p:nvSpPr>
        <p:spPr/>
        <p:txBody>
          <a:bodyPr/>
          <a:lstStyle/>
          <a:p>
            <a:fld id="{766511BC-F834-417A-AFA8-8C825A696C41}" type="datetimeFigureOut">
              <a:rPr lang="en-US" smtClean="0"/>
              <a:t>9/12/2022</a:t>
            </a:fld>
            <a:endParaRPr lang="en-US"/>
          </a:p>
        </p:txBody>
      </p:sp>
      <p:sp>
        <p:nvSpPr>
          <p:cNvPr id="5" name="Footer Placeholder 4">
            <a:extLst>
              <a:ext uri="{FF2B5EF4-FFF2-40B4-BE49-F238E27FC236}">
                <a16:creationId xmlns:a16="http://schemas.microsoft.com/office/drawing/2014/main" id="{9C1133E2-F431-41E7-A2DC-25026DDC7B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2B64C6-B3D7-4B60-9DA7-FBEEDB916A89}"/>
              </a:ext>
            </a:extLst>
          </p:cNvPr>
          <p:cNvSpPr>
            <a:spLocks noGrp="1"/>
          </p:cNvSpPr>
          <p:nvPr>
            <p:ph type="sldNum" sz="quarter" idx="12"/>
          </p:nvPr>
        </p:nvSpPr>
        <p:spPr/>
        <p:txBody>
          <a:bodyPr/>
          <a:lstStyle/>
          <a:p>
            <a:fld id="{1C5D027C-25C8-4773-BB18-3036C59EB1C2}" type="slidenum">
              <a:rPr lang="en-US" smtClean="0"/>
              <a:t>‹#›</a:t>
            </a:fld>
            <a:endParaRPr lang="en-US"/>
          </a:p>
        </p:txBody>
      </p:sp>
    </p:spTree>
    <p:extLst>
      <p:ext uri="{BB962C8B-B14F-4D97-AF65-F5344CB8AC3E}">
        <p14:creationId xmlns:p14="http://schemas.microsoft.com/office/powerpoint/2010/main" val="342451449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Column text up v2">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bg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bg1"/>
                </a:solidFill>
                <a:latin typeface="+mn-lt"/>
              </a:defRPr>
            </a:lvl1pPr>
          </a:lstStyle>
          <a:p>
            <a:pPr lvl="0"/>
            <a:r>
              <a:rPr lang="en-GB"/>
              <a:t>Subtitle goes here</a:t>
            </a:r>
            <a:endParaRPr lang="en-US"/>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7" name="Text Placeholder 41">
            <a:extLst>
              <a:ext uri="{FF2B5EF4-FFF2-40B4-BE49-F238E27FC236}">
                <a16:creationId xmlns:a16="http://schemas.microsoft.com/office/drawing/2014/main" id="{599546B6-68A1-4207-B0A7-81D7F95CF28F}"/>
              </a:ext>
            </a:extLst>
          </p:cNvPr>
          <p:cNvSpPr>
            <a:spLocks noGrp="1"/>
          </p:cNvSpPr>
          <p:nvPr>
            <p:ph type="body" sz="quarter" idx="15"/>
          </p:nvPr>
        </p:nvSpPr>
        <p:spPr>
          <a:xfrm>
            <a:off x="420471" y="1642127"/>
            <a:ext cx="4089075" cy="902954"/>
          </a:xfrm>
          <a:noFill/>
        </p:spPr>
        <p:txBody>
          <a:bodyPr tIns="0" bIns="0" anchor="t">
            <a:noAutofit/>
          </a:bodyPr>
          <a:lstStyle>
            <a:lvl1pPr marL="0" indent="0">
              <a:lnSpc>
                <a:spcPts val="1500"/>
              </a:lnSpc>
              <a:spcBef>
                <a:spcPts val="0"/>
              </a:spcBef>
              <a:spcAft>
                <a:spcPts val="0"/>
              </a:spcAft>
              <a:buNone/>
              <a:defRPr sz="1020">
                <a:solidFill>
                  <a:schemeClr val="bg1"/>
                </a:solidFill>
                <a:latin typeface="+mn-lt"/>
              </a:defRPr>
            </a:lvl1pPr>
          </a:lstStyle>
          <a:p>
            <a:pPr lvl="0"/>
            <a:r>
              <a:rPr lang="en-US"/>
              <a:t>Click to edit Master text styles</a:t>
            </a:r>
          </a:p>
        </p:txBody>
      </p:sp>
      <p:sp>
        <p:nvSpPr>
          <p:cNvPr id="18" name="Text Placeholder 41">
            <a:extLst>
              <a:ext uri="{FF2B5EF4-FFF2-40B4-BE49-F238E27FC236}">
                <a16:creationId xmlns:a16="http://schemas.microsoft.com/office/drawing/2014/main" id="{04F8E2C0-F5FD-4F81-9C21-58227C898B26}"/>
              </a:ext>
            </a:extLst>
          </p:cNvPr>
          <p:cNvSpPr>
            <a:spLocks noGrp="1"/>
          </p:cNvSpPr>
          <p:nvPr>
            <p:ph type="body" sz="quarter" idx="19"/>
          </p:nvPr>
        </p:nvSpPr>
        <p:spPr>
          <a:xfrm>
            <a:off x="5032506" y="1642127"/>
            <a:ext cx="4089076" cy="902954"/>
          </a:xfrm>
          <a:noFill/>
        </p:spPr>
        <p:txBody>
          <a:bodyPr tIns="0" bIns="0" anchor="t">
            <a:noAutofit/>
          </a:bodyPr>
          <a:lstStyle>
            <a:lvl1pPr marL="0" indent="0">
              <a:lnSpc>
                <a:spcPts val="1500"/>
              </a:lnSpc>
              <a:spcBef>
                <a:spcPts val="0"/>
              </a:spcBef>
              <a:spcAft>
                <a:spcPts val="0"/>
              </a:spcAft>
              <a:buNone/>
              <a:defRPr sz="1020">
                <a:solidFill>
                  <a:schemeClr val="bg1"/>
                </a:solidFill>
                <a:latin typeface="+mn-lt"/>
              </a:defRPr>
            </a:lvl1pPr>
          </a:lstStyle>
          <a:p>
            <a:pPr lvl="0"/>
            <a:r>
              <a:rPr lang="en-US"/>
              <a:t>Click to edit Master text styles</a:t>
            </a:r>
          </a:p>
        </p:txBody>
      </p:sp>
      <p:sp>
        <p:nvSpPr>
          <p:cNvPr id="12" name="Rectangle 11">
            <a:extLst>
              <a:ext uri="{FF2B5EF4-FFF2-40B4-BE49-F238E27FC236}">
                <a16:creationId xmlns:a16="http://schemas.microsoft.com/office/drawing/2014/main" id="{153CB6C2-878B-44E4-9375-E95DEDA9BE29}"/>
              </a:ext>
            </a:extLst>
          </p:cNvPr>
          <p:cNvSpPr/>
          <p:nvPr userDrawn="1"/>
        </p:nvSpPr>
        <p:spPr>
          <a:xfrm>
            <a:off x="-1" y="2706527"/>
            <a:ext cx="12192000" cy="41514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597889274"/>
      </p:ext>
    </p:extLst>
  </p:cSld>
  <p:clrMapOvr>
    <a:masterClrMapping/>
  </p:clrMapOvr>
  <p:extLst>
    <p:ext uri="{DCECCB84-F9BA-43D5-87BE-67443E8EF086}">
      <p15:sldGuideLst xmlns:p15="http://schemas.microsoft.com/office/powerpoint/2012/main">
        <p15:guide id="1" orient="horz" pos="1056">
          <p15:clr>
            <a:srgbClr val="FBAE40"/>
          </p15:clr>
        </p15:guide>
        <p15:guide id="2" pos="312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column text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tx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7" name="Text Placeholder 41">
            <a:extLst>
              <a:ext uri="{FF2B5EF4-FFF2-40B4-BE49-F238E27FC236}">
                <a16:creationId xmlns:a16="http://schemas.microsoft.com/office/drawing/2014/main" id="{599546B6-68A1-4207-B0A7-81D7F95CF28F}"/>
              </a:ext>
            </a:extLst>
          </p:cNvPr>
          <p:cNvSpPr>
            <a:spLocks noGrp="1"/>
          </p:cNvSpPr>
          <p:nvPr>
            <p:ph type="body" sz="quarter" idx="15"/>
          </p:nvPr>
        </p:nvSpPr>
        <p:spPr>
          <a:xfrm>
            <a:off x="678336" y="3333784"/>
            <a:ext cx="4051431" cy="2480276"/>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18" name="Text Placeholder 41">
            <a:extLst>
              <a:ext uri="{FF2B5EF4-FFF2-40B4-BE49-F238E27FC236}">
                <a16:creationId xmlns:a16="http://schemas.microsoft.com/office/drawing/2014/main" id="{04F8E2C0-F5FD-4F81-9C21-58227C898B26}"/>
              </a:ext>
            </a:extLst>
          </p:cNvPr>
          <p:cNvSpPr>
            <a:spLocks noGrp="1"/>
          </p:cNvSpPr>
          <p:nvPr>
            <p:ph type="body" sz="quarter" idx="19" hasCustomPrompt="1"/>
          </p:nvPr>
        </p:nvSpPr>
        <p:spPr>
          <a:xfrm>
            <a:off x="5032504" y="2127908"/>
            <a:ext cx="399448" cy="349501"/>
          </a:xfrm>
          <a:noFill/>
        </p:spPr>
        <p:txBody>
          <a:bodyPr tIns="182880" bIns="182880" anchor="t">
            <a:noAutofit/>
          </a:bodyPr>
          <a:lstStyle>
            <a:lvl1pPr marL="0" indent="0">
              <a:lnSpc>
                <a:spcPts val="1500"/>
              </a:lnSpc>
              <a:spcBef>
                <a:spcPts val="0"/>
              </a:spcBef>
              <a:spcAft>
                <a:spcPts val="0"/>
              </a:spcAft>
              <a:buNone/>
              <a:defRPr sz="3000">
                <a:solidFill>
                  <a:schemeClr val="accent1"/>
                </a:solidFill>
                <a:latin typeface="+mn-lt"/>
              </a:defRPr>
            </a:lvl1pPr>
          </a:lstStyle>
          <a:p>
            <a:pPr lvl="0"/>
            <a:r>
              <a:rPr lang="en-GB"/>
              <a:t>2</a:t>
            </a:r>
          </a:p>
        </p:txBody>
      </p:sp>
      <p:sp>
        <p:nvSpPr>
          <p:cNvPr id="15" name="Text Placeholder 41">
            <a:extLst>
              <a:ext uri="{FF2B5EF4-FFF2-40B4-BE49-F238E27FC236}">
                <a16:creationId xmlns:a16="http://schemas.microsoft.com/office/drawing/2014/main" id="{D52BC5D2-5C4D-4082-92FC-DDFD40B57583}"/>
              </a:ext>
            </a:extLst>
          </p:cNvPr>
          <p:cNvSpPr>
            <a:spLocks noGrp="1"/>
          </p:cNvSpPr>
          <p:nvPr>
            <p:ph type="body" sz="quarter" idx="21" hasCustomPrompt="1"/>
          </p:nvPr>
        </p:nvSpPr>
        <p:spPr>
          <a:xfrm>
            <a:off x="678336" y="2124098"/>
            <a:ext cx="399448" cy="349501"/>
          </a:xfrm>
          <a:noFill/>
        </p:spPr>
        <p:txBody>
          <a:bodyPr tIns="182880" bIns="182880" anchor="t">
            <a:noAutofit/>
          </a:bodyPr>
          <a:lstStyle>
            <a:lvl1pPr marL="0" indent="0">
              <a:lnSpc>
                <a:spcPts val="1500"/>
              </a:lnSpc>
              <a:spcBef>
                <a:spcPts val="0"/>
              </a:spcBef>
              <a:spcAft>
                <a:spcPts val="0"/>
              </a:spcAft>
              <a:buNone/>
              <a:defRPr sz="3000">
                <a:solidFill>
                  <a:schemeClr val="accent1"/>
                </a:solidFill>
                <a:latin typeface="+mn-lt"/>
              </a:defRPr>
            </a:lvl1pPr>
          </a:lstStyle>
          <a:p>
            <a:pPr lvl="0"/>
            <a:r>
              <a:rPr lang="en-GB"/>
              <a:t>1</a:t>
            </a:r>
          </a:p>
        </p:txBody>
      </p:sp>
      <p:sp>
        <p:nvSpPr>
          <p:cNvPr id="16" name="Text Placeholder 41">
            <a:extLst>
              <a:ext uri="{FF2B5EF4-FFF2-40B4-BE49-F238E27FC236}">
                <a16:creationId xmlns:a16="http://schemas.microsoft.com/office/drawing/2014/main" id="{67D136FC-C39E-4B56-A8A7-902EFCBE1E0E}"/>
              </a:ext>
            </a:extLst>
          </p:cNvPr>
          <p:cNvSpPr>
            <a:spLocks noGrp="1"/>
          </p:cNvSpPr>
          <p:nvPr>
            <p:ph type="body" sz="quarter" idx="22" hasCustomPrompt="1"/>
          </p:nvPr>
        </p:nvSpPr>
        <p:spPr>
          <a:xfrm>
            <a:off x="678335" y="2891539"/>
            <a:ext cx="4059315" cy="332562"/>
          </a:xfrm>
          <a:noFill/>
        </p:spPr>
        <p:txBody>
          <a:bodyPr tIns="182880" bIns="91440" anchor="ctr">
            <a:noAutofit/>
          </a:bodyPr>
          <a:lstStyle>
            <a:lvl1pPr marL="0" indent="0">
              <a:lnSpc>
                <a:spcPts val="1500"/>
              </a:lnSpc>
              <a:spcBef>
                <a:spcPts val="0"/>
              </a:spcBef>
              <a:spcAft>
                <a:spcPts val="0"/>
              </a:spcAft>
              <a:buNone/>
              <a:defRPr sz="1800">
                <a:solidFill>
                  <a:schemeClr val="tx1"/>
                </a:solidFill>
                <a:latin typeface="+mj-lt"/>
              </a:defRPr>
            </a:lvl1pPr>
          </a:lstStyle>
          <a:p>
            <a:pPr lvl="0"/>
            <a:r>
              <a:rPr lang="en-GB"/>
              <a:t>Title goes here</a:t>
            </a:r>
          </a:p>
        </p:txBody>
      </p:sp>
      <p:sp>
        <p:nvSpPr>
          <p:cNvPr id="19" name="Text Placeholder 41">
            <a:extLst>
              <a:ext uri="{FF2B5EF4-FFF2-40B4-BE49-F238E27FC236}">
                <a16:creationId xmlns:a16="http://schemas.microsoft.com/office/drawing/2014/main" id="{88629875-6B48-47C0-95E2-FCC671B7CB25}"/>
              </a:ext>
            </a:extLst>
          </p:cNvPr>
          <p:cNvSpPr>
            <a:spLocks noGrp="1"/>
          </p:cNvSpPr>
          <p:nvPr>
            <p:ph type="body" sz="quarter" idx="23" hasCustomPrompt="1"/>
          </p:nvPr>
        </p:nvSpPr>
        <p:spPr>
          <a:xfrm>
            <a:off x="5032503" y="2891539"/>
            <a:ext cx="4059315" cy="332562"/>
          </a:xfrm>
          <a:noFill/>
        </p:spPr>
        <p:txBody>
          <a:bodyPr tIns="182880" bIns="91440" anchor="ctr">
            <a:noAutofit/>
          </a:bodyPr>
          <a:lstStyle>
            <a:lvl1pPr marL="0" indent="0">
              <a:lnSpc>
                <a:spcPts val="1500"/>
              </a:lnSpc>
              <a:spcBef>
                <a:spcPts val="0"/>
              </a:spcBef>
              <a:spcAft>
                <a:spcPts val="0"/>
              </a:spcAft>
              <a:buNone/>
              <a:defRPr sz="1800">
                <a:solidFill>
                  <a:schemeClr val="tx1"/>
                </a:solidFill>
                <a:latin typeface="+mj-lt"/>
              </a:defRPr>
            </a:lvl1pPr>
          </a:lstStyle>
          <a:p>
            <a:pPr lvl="0"/>
            <a:r>
              <a:rPr lang="en-GB"/>
              <a:t>Title goes here</a:t>
            </a:r>
          </a:p>
        </p:txBody>
      </p:sp>
      <p:sp>
        <p:nvSpPr>
          <p:cNvPr id="20" name="Text Placeholder 41">
            <a:extLst>
              <a:ext uri="{FF2B5EF4-FFF2-40B4-BE49-F238E27FC236}">
                <a16:creationId xmlns:a16="http://schemas.microsoft.com/office/drawing/2014/main" id="{3852BDF8-9FCD-4338-9AB5-50F325D2E411}"/>
              </a:ext>
            </a:extLst>
          </p:cNvPr>
          <p:cNvSpPr>
            <a:spLocks noGrp="1"/>
          </p:cNvSpPr>
          <p:nvPr>
            <p:ph type="body" sz="quarter" idx="24"/>
          </p:nvPr>
        </p:nvSpPr>
        <p:spPr>
          <a:xfrm>
            <a:off x="5032503" y="3333784"/>
            <a:ext cx="4051431" cy="2480276"/>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Tree>
    <p:extLst>
      <p:ext uri="{BB962C8B-B14F-4D97-AF65-F5344CB8AC3E}">
        <p14:creationId xmlns:p14="http://schemas.microsoft.com/office/powerpoint/2010/main" val="1179949613"/>
      </p:ext>
    </p:extLst>
  </p:cSld>
  <p:clrMapOvr>
    <a:masterClrMapping/>
  </p:clrMapOvr>
  <p:extLst>
    <p:ext uri="{DCECCB84-F9BA-43D5-87BE-67443E8EF086}">
      <p15:sldGuideLst xmlns:p15="http://schemas.microsoft.com/office/powerpoint/2012/main">
        <p15:guide id="1" orient="horz" pos="1056">
          <p15:clr>
            <a:srgbClr val="FBAE40"/>
          </p15:clr>
        </p15:guide>
        <p15:guide id="2" pos="3112">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hree column text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tx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7" name="Text Placeholder 41">
            <a:extLst>
              <a:ext uri="{FF2B5EF4-FFF2-40B4-BE49-F238E27FC236}">
                <a16:creationId xmlns:a16="http://schemas.microsoft.com/office/drawing/2014/main" id="{599546B6-68A1-4207-B0A7-81D7F95CF28F}"/>
              </a:ext>
            </a:extLst>
          </p:cNvPr>
          <p:cNvSpPr>
            <a:spLocks noGrp="1"/>
          </p:cNvSpPr>
          <p:nvPr>
            <p:ph type="body" sz="quarter" idx="15"/>
          </p:nvPr>
        </p:nvSpPr>
        <p:spPr>
          <a:xfrm>
            <a:off x="678335" y="3333784"/>
            <a:ext cx="3213677" cy="2480276"/>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15" name="Text Placeholder 41">
            <a:extLst>
              <a:ext uri="{FF2B5EF4-FFF2-40B4-BE49-F238E27FC236}">
                <a16:creationId xmlns:a16="http://schemas.microsoft.com/office/drawing/2014/main" id="{D52BC5D2-5C4D-4082-92FC-DDFD40B57583}"/>
              </a:ext>
            </a:extLst>
          </p:cNvPr>
          <p:cNvSpPr>
            <a:spLocks noGrp="1"/>
          </p:cNvSpPr>
          <p:nvPr>
            <p:ph type="body" sz="quarter" idx="21" hasCustomPrompt="1"/>
          </p:nvPr>
        </p:nvSpPr>
        <p:spPr>
          <a:xfrm>
            <a:off x="678336" y="2124098"/>
            <a:ext cx="399448" cy="349501"/>
          </a:xfrm>
          <a:noFill/>
        </p:spPr>
        <p:txBody>
          <a:bodyPr tIns="182880" bIns="182880" anchor="t">
            <a:noAutofit/>
          </a:bodyPr>
          <a:lstStyle>
            <a:lvl1pPr marL="0" indent="0">
              <a:lnSpc>
                <a:spcPts val="1500"/>
              </a:lnSpc>
              <a:spcBef>
                <a:spcPts val="0"/>
              </a:spcBef>
              <a:spcAft>
                <a:spcPts val="0"/>
              </a:spcAft>
              <a:buNone/>
              <a:defRPr sz="3000">
                <a:solidFill>
                  <a:schemeClr val="accent1"/>
                </a:solidFill>
                <a:latin typeface="+mn-lt"/>
              </a:defRPr>
            </a:lvl1pPr>
          </a:lstStyle>
          <a:p>
            <a:pPr lvl="0"/>
            <a:r>
              <a:rPr lang="en-GB"/>
              <a:t>1</a:t>
            </a:r>
          </a:p>
        </p:txBody>
      </p:sp>
      <p:sp>
        <p:nvSpPr>
          <p:cNvPr id="16" name="Text Placeholder 41">
            <a:extLst>
              <a:ext uri="{FF2B5EF4-FFF2-40B4-BE49-F238E27FC236}">
                <a16:creationId xmlns:a16="http://schemas.microsoft.com/office/drawing/2014/main" id="{67D136FC-C39E-4B56-A8A7-902EFCBE1E0E}"/>
              </a:ext>
            </a:extLst>
          </p:cNvPr>
          <p:cNvSpPr>
            <a:spLocks noGrp="1"/>
          </p:cNvSpPr>
          <p:nvPr>
            <p:ph type="body" sz="quarter" idx="22" hasCustomPrompt="1"/>
          </p:nvPr>
        </p:nvSpPr>
        <p:spPr>
          <a:xfrm>
            <a:off x="678336" y="2891539"/>
            <a:ext cx="3213677" cy="332562"/>
          </a:xfrm>
          <a:noFill/>
        </p:spPr>
        <p:txBody>
          <a:bodyPr tIns="182880" bIns="91440" anchor="ctr">
            <a:noAutofit/>
          </a:bodyPr>
          <a:lstStyle>
            <a:lvl1pPr marL="0" indent="0">
              <a:lnSpc>
                <a:spcPts val="1500"/>
              </a:lnSpc>
              <a:spcBef>
                <a:spcPts val="0"/>
              </a:spcBef>
              <a:spcAft>
                <a:spcPts val="0"/>
              </a:spcAft>
              <a:buNone/>
              <a:defRPr sz="1800">
                <a:solidFill>
                  <a:schemeClr val="tx1"/>
                </a:solidFill>
                <a:latin typeface="+mj-lt"/>
              </a:defRPr>
            </a:lvl1pPr>
          </a:lstStyle>
          <a:p>
            <a:pPr lvl="0"/>
            <a:r>
              <a:rPr lang="en-GB"/>
              <a:t>Title goes here</a:t>
            </a:r>
          </a:p>
        </p:txBody>
      </p:sp>
      <p:sp>
        <p:nvSpPr>
          <p:cNvPr id="28" name="Text Placeholder 41">
            <a:extLst>
              <a:ext uri="{FF2B5EF4-FFF2-40B4-BE49-F238E27FC236}">
                <a16:creationId xmlns:a16="http://schemas.microsoft.com/office/drawing/2014/main" id="{802D27AC-5BF8-4C33-A7A8-C234E04F2584}"/>
              </a:ext>
            </a:extLst>
          </p:cNvPr>
          <p:cNvSpPr>
            <a:spLocks noGrp="1"/>
          </p:cNvSpPr>
          <p:nvPr>
            <p:ph type="body" sz="quarter" idx="23"/>
          </p:nvPr>
        </p:nvSpPr>
        <p:spPr>
          <a:xfrm>
            <a:off x="4293909" y="3333784"/>
            <a:ext cx="3213677" cy="2480276"/>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30" name="Text Placeholder 41">
            <a:extLst>
              <a:ext uri="{FF2B5EF4-FFF2-40B4-BE49-F238E27FC236}">
                <a16:creationId xmlns:a16="http://schemas.microsoft.com/office/drawing/2014/main" id="{ECD25102-B5CF-4D8F-A188-0B90FFE36B37}"/>
              </a:ext>
            </a:extLst>
          </p:cNvPr>
          <p:cNvSpPr>
            <a:spLocks noGrp="1"/>
          </p:cNvSpPr>
          <p:nvPr>
            <p:ph type="body" sz="quarter" idx="24" hasCustomPrompt="1"/>
          </p:nvPr>
        </p:nvSpPr>
        <p:spPr>
          <a:xfrm>
            <a:off x="4293910" y="2124098"/>
            <a:ext cx="399448" cy="349501"/>
          </a:xfrm>
          <a:noFill/>
        </p:spPr>
        <p:txBody>
          <a:bodyPr tIns="182880" bIns="182880" anchor="t">
            <a:noAutofit/>
          </a:bodyPr>
          <a:lstStyle>
            <a:lvl1pPr marL="0" indent="0">
              <a:lnSpc>
                <a:spcPts val="1500"/>
              </a:lnSpc>
              <a:spcBef>
                <a:spcPts val="0"/>
              </a:spcBef>
              <a:spcAft>
                <a:spcPts val="0"/>
              </a:spcAft>
              <a:buNone/>
              <a:defRPr sz="3000">
                <a:solidFill>
                  <a:schemeClr val="accent1"/>
                </a:solidFill>
                <a:latin typeface="+mn-lt"/>
              </a:defRPr>
            </a:lvl1pPr>
          </a:lstStyle>
          <a:p>
            <a:pPr lvl="0"/>
            <a:r>
              <a:rPr lang="en-GB"/>
              <a:t>1</a:t>
            </a:r>
          </a:p>
        </p:txBody>
      </p:sp>
      <p:sp>
        <p:nvSpPr>
          <p:cNvPr id="31" name="Text Placeholder 41">
            <a:extLst>
              <a:ext uri="{FF2B5EF4-FFF2-40B4-BE49-F238E27FC236}">
                <a16:creationId xmlns:a16="http://schemas.microsoft.com/office/drawing/2014/main" id="{9CCFC390-048E-4EBB-9396-1FD4F438ED5B}"/>
              </a:ext>
            </a:extLst>
          </p:cNvPr>
          <p:cNvSpPr>
            <a:spLocks noGrp="1"/>
          </p:cNvSpPr>
          <p:nvPr>
            <p:ph type="body" sz="quarter" idx="25" hasCustomPrompt="1"/>
          </p:nvPr>
        </p:nvSpPr>
        <p:spPr>
          <a:xfrm>
            <a:off x="4293910" y="2891539"/>
            <a:ext cx="3213677" cy="332562"/>
          </a:xfrm>
          <a:noFill/>
        </p:spPr>
        <p:txBody>
          <a:bodyPr tIns="182880" bIns="91440" anchor="ctr">
            <a:noAutofit/>
          </a:bodyPr>
          <a:lstStyle>
            <a:lvl1pPr marL="0" indent="0">
              <a:lnSpc>
                <a:spcPts val="1500"/>
              </a:lnSpc>
              <a:spcBef>
                <a:spcPts val="0"/>
              </a:spcBef>
              <a:spcAft>
                <a:spcPts val="0"/>
              </a:spcAft>
              <a:buNone/>
              <a:defRPr sz="1800">
                <a:solidFill>
                  <a:schemeClr val="tx1"/>
                </a:solidFill>
                <a:latin typeface="+mj-lt"/>
              </a:defRPr>
            </a:lvl1pPr>
          </a:lstStyle>
          <a:p>
            <a:pPr lvl="0"/>
            <a:r>
              <a:rPr lang="en-GB"/>
              <a:t>Title goes here</a:t>
            </a:r>
          </a:p>
        </p:txBody>
      </p:sp>
      <p:sp>
        <p:nvSpPr>
          <p:cNvPr id="33" name="Text Placeholder 41">
            <a:extLst>
              <a:ext uri="{FF2B5EF4-FFF2-40B4-BE49-F238E27FC236}">
                <a16:creationId xmlns:a16="http://schemas.microsoft.com/office/drawing/2014/main" id="{C6038199-F004-41CF-A621-792EF2E2334E}"/>
              </a:ext>
            </a:extLst>
          </p:cNvPr>
          <p:cNvSpPr>
            <a:spLocks noGrp="1"/>
          </p:cNvSpPr>
          <p:nvPr>
            <p:ph type="body" sz="quarter" idx="26"/>
          </p:nvPr>
        </p:nvSpPr>
        <p:spPr>
          <a:xfrm>
            <a:off x="7891087" y="3333784"/>
            <a:ext cx="3213677" cy="2480276"/>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34" name="Text Placeholder 41">
            <a:extLst>
              <a:ext uri="{FF2B5EF4-FFF2-40B4-BE49-F238E27FC236}">
                <a16:creationId xmlns:a16="http://schemas.microsoft.com/office/drawing/2014/main" id="{F4C0732F-6C0A-4BC8-A772-0B31EA2F4095}"/>
              </a:ext>
            </a:extLst>
          </p:cNvPr>
          <p:cNvSpPr>
            <a:spLocks noGrp="1"/>
          </p:cNvSpPr>
          <p:nvPr>
            <p:ph type="body" sz="quarter" idx="27" hasCustomPrompt="1"/>
          </p:nvPr>
        </p:nvSpPr>
        <p:spPr>
          <a:xfrm>
            <a:off x="7891088" y="2124098"/>
            <a:ext cx="399448" cy="349501"/>
          </a:xfrm>
          <a:noFill/>
        </p:spPr>
        <p:txBody>
          <a:bodyPr tIns="182880" bIns="182880" anchor="t">
            <a:noAutofit/>
          </a:bodyPr>
          <a:lstStyle>
            <a:lvl1pPr marL="0" indent="0">
              <a:lnSpc>
                <a:spcPts val="1500"/>
              </a:lnSpc>
              <a:spcBef>
                <a:spcPts val="0"/>
              </a:spcBef>
              <a:spcAft>
                <a:spcPts val="0"/>
              </a:spcAft>
              <a:buNone/>
              <a:defRPr sz="3000">
                <a:solidFill>
                  <a:schemeClr val="accent1"/>
                </a:solidFill>
                <a:latin typeface="+mn-lt"/>
              </a:defRPr>
            </a:lvl1pPr>
          </a:lstStyle>
          <a:p>
            <a:pPr lvl="0"/>
            <a:r>
              <a:rPr lang="en-GB"/>
              <a:t>1</a:t>
            </a:r>
          </a:p>
        </p:txBody>
      </p:sp>
      <p:sp>
        <p:nvSpPr>
          <p:cNvPr id="35" name="Text Placeholder 41">
            <a:extLst>
              <a:ext uri="{FF2B5EF4-FFF2-40B4-BE49-F238E27FC236}">
                <a16:creationId xmlns:a16="http://schemas.microsoft.com/office/drawing/2014/main" id="{0927B884-632A-48DD-93F1-D73F9AB1B6A0}"/>
              </a:ext>
            </a:extLst>
          </p:cNvPr>
          <p:cNvSpPr>
            <a:spLocks noGrp="1"/>
          </p:cNvSpPr>
          <p:nvPr>
            <p:ph type="body" sz="quarter" idx="28" hasCustomPrompt="1"/>
          </p:nvPr>
        </p:nvSpPr>
        <p:spPr>
          <a:xfrm>
            <a:off x="7891088" y="2891539"/>
            <a:ext cx="3213677" cy="332562"/>
          </a:xfrm>
          <a:noFill/>
        </p:spPr>
        <p:txBody>
          <a:bodyPr tIns="182880" bIns="91440" anchor="ctr">
            <a:noAutofit/>
          </a:bodyPr>
          <a:lstStyle>
            <a:lvl1pPr marL="0" indent="0">
              <a:lnSpc>
                <a:spcPts val="1500"/>
              </a:lnSpc>
              <a:spcBef>
                <a:spcPts val="0"/>
              </a:spcBef>
              <a:spcAft>
                <a:spcPts val="0"/>
              </a:spcAft>
              <a:buNone/>
              <a:defRPr sz="1800">
                <a:solidFill>
                  <a:schemeClr val="tx1"/>
                </a:solidFill>
                <a:latin typeface="+mj-lt"/>
              </a:defRPr>
            </a:lvl1pPr>
          </a:lstStyle>
          <a:p>
            <a:pPr lvl="0"/>
            <a:r>
              <a:rPr lang="en-GB"/>
              <a:t>Title goes here</a:t>
            </a:r>
          </a:p>
        </p:txBody>
      </p:sp>
    </p:spTree>
    <p:extLst>
      <p:ext uri="{BB962C8B-B14F-4D97-AF65-F5344CB8AC3E}">
        <p14:creationId xmlns:p14="http://schemas.microsoft.com/office/powerpoint/2010/main" val="3149813236"/>
      </p:ext>
    </p:extLst>
  </p:cSld>
  <p:clrMapOvr>
    <a:masterClrMapping/>
  </p:clrMapOvr>
  <p:extLst>
    <p:ext uri="{DCECCB84-F9BA-43D5-87BE-67443E8EF086}">
      <p15:sldGuideLst xmlns:p15="http://schemas.microsoft.com/office/powerpoint/2012/main">
        <p15:guide id="1" orient="horz" pos="1056">
          <p15:clr>
            <a:srgbClr val="FBAE40"/>
          </p15:clr>
        </p15:guide>
        <p15:guide id="2" pos="3112">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wo column and title">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36" name="Text Placeholder 41">
            <a:extLst>
              <a:ext uri="{FF2B5EF4-FFF2-40B4-BE49-F238E27FC236}">
                <a16:creationId xmlns:a16="http://schemas.microsoft.com/office/drawing/2014/main" id="{209BC04F-D5E4-4393-95C5-0F6591B855CF}"/>
              </a:ext>
            </a:extLst>
          </p:cNvPr>
          <p:cNvSpPr>
            <a:spLocks noGrp="1"/>
          </p:cNvSpPr>
          <p:nvPr>
            <p:ph type="body" sz="quarter" idx="15" hasCustomPrompt="1"/>
          </p:nvPr>
        </p:nvSpPr>
        <p:spPr>
          <a:xfrm>
            <a:off x="5293904" y="1392786"/>
            <a:ext cx="6219760" cy="941983"/>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GB"/>
              <a:t>Lorem</a:t>
            </a:r>
          </a:p>
        </p:txBody>
      </p:sp>
      <p:sp>
        <p:nvSpPr>
          <p:cNvPr id="37" name="Text Placeholder 41">
            <a:extLst>
              <a:ext uri="{FF2B5EF4-FFF2-40B4-BE49-F238E27FC236}">
                <a16:creationId xmlns:a16="http://schemas.microsoft.com/office/drawing/2014/main" id="{7EBAC2CF-6AD1-476C-87B2-C06C9115D2FD}"/>
              </a:ext>
            </a:extLst>
          </p:cNvPr>
          <p:cNvSpPr>
            <a:spLocks noGrp="1"/>
          </p:cNvSpPr>
          <p:nvPr>
            <p:ph type="body" sz="quarter" idx="22" hasCustomPrompt="1"/>
          </p:nvPr>
        </p:nvSpPr>
        <p:spPr>
          <a:xfrm>
            <a:off x="5293905" y="834162"/>
            <a:ext cx="3213677" cy="332562"/>
          </a:xfrm>
          <a:noFill/>
        </p:spPr>
        <p:txBody>
          <a:bodyPr tIns="182880" bIns="91440" anchor="ctr">
            <a:noAutofit/>
          </a:bodyPr>
          <a:lstStyle>
            <a:lvl1pPr marL="0" indent="0">
              <a:lnSpc>
                <a:spcPts val="1500"/>
              </a:lnSpc>
              <a:spcBef>
                <a:spcPts val="0"/>
              </a:spcBef>
              <a:spcAft>
                <a:spcPts val="0"/>
              </a:spcAft>
              <a:buNone/>
              <a:defRPr sz="2000">
                <a:solidFill>
                  <a:schemeClr val="tx1"/>
                </a:solidFill>
                <a:latin typeface="+mj-lt"/>
              </a:defRPr>
            </a:lvl1pPr>
          </a:lstStyle>
          <a:p>
            <a:pPr lvl="0"/>
            <a:r>
              <a:rPr lang="en-GB"/>
              <a:t>Title goes here</a:t>
            </a:r>
          </a:p>
        </p:txBody>
      </p:sp>
      <p:sp>
        <p:nvSpPr>
          <p:cNvPr id="39" name="Text Placeholder 41">
            <a:extLst>
              <a:ext uri="{FF2B5EF4-FFF2-40B4-BE49-F238E27FC236}">
                <a16:creationId xmlns:a16="http://schemas.microsoft.com/office/drawing/2014/main" id="{D0AEA13F-698D-439D-9EAB-368901F325E2}"/>
              </a:ext>
            </a:extLst>
          </p:cNvPr>
          <p:cNvSpPr>
            <a:spLocks noGrp="1"/>
          </p:cNvSpPr>
          <p:nvPr>
            <p:ph type="body" sz="quarter" idx="23" hasCustomPrompt="1"/>
          </p:nvPr>
        </p:nvSpPr>
        <p:spPr>
          <a:xfrm>
            <a:off x="4922666" y="3737381"/>
            <a:ext cx="6219760" cy="941983"/>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GB"/>
              <a:t>Lorem</a:t>
            </a:r>
          </a:p>
        </p:txBody>
      </p:sp>
      <p:sp>
        <p:nvSpPr>
          <p:cNvPr id="40" name="Text Placeholder 41">
            <a:extLst>
              <a:ext uri="{FF2B5EF4-FFF2-40B4-BE49-F238E27FC236}">
                <a16:creationId xmlns:a16="http://schemas.microsoft.com/office/drawing/2014/main" id="{68FF66F6-B1C9-4BCD-8487-95074D9814E4}"/>
              </a:ext>
            </a:extLst>
          </p:cNvPr>
          <p:cNvSpPr>
            <a:spLocks noGrp="1"/>
          </p:cNvSpPr>
          <p:nvPr>
            <p:ph type="body" sz="quarter" idx="24" hasCustomPrompt="1"/>
          </p:nvPr>
        </p:nvSpPr>
        <p:spPr>
          <a:xfrm>
            <a:off x="4922667" y="3188917"/>
            <a:ext cx="3213677" cy="332562"/>
          </a:xfrm>
          <a:noFill/>
        </p:spPr>
        <p:txBody>
          <a:bodyPr tIns="182880" bIns="91440" anchor="ctr">
            <a:noAutofit/>
          </a:bodyPr>
          <a:lstStyle>
            <a:lvl1pPr marL="0" indent="0">
              <a:lnSpc>
                <a:spcPts val="1500"/>
              </a:lnSpc>
              <a:spcBef>
                <a:spcPts val="0"/>
              </a:spcBef>
              <a:spcAft>
                <a:spcPts val="0"/>
              </a:spcAft>
              <a:buNone/>
              <a:defRPr sz="2400">
                <a:solidFill>
                  <a:schemeClr val="tx1"/>
                </a:solidFill>
                <a:latin typeface="+mj-lt"/>
              </a:defRPr>
            </a:lvl1pPr>
          </a:lstStyle>
          <a:p>
            <a:pPr lvl="0"/>
            <a:r>
              <a:rPr lang="en-GB"/>
              <a:t>Title goes here</a:t>
            </a:r>
          </a:p>
        </p:txBody>
      </p:sp>
    </p:spTree>
    <p:extLst>
      <p:ext uri="{BB962C8B-B14F-4D97-AF65-F5344CB8AC3E}">
        <p14:creationId xmlns:p14="http://schemas.microsoft.com/office/powerpoint/2010/main" val="648642092"/>
      </p:ext>
    </p:extLst>
  </p:cSld>
  <p:clrMapOvr>
    <a:masterClrMapping/>
  </p:clrMapOvr>
  <p:extLst>
    <p:ext uri="{DCECCB84-F9BA-43D5-87BE-67443E8EF086}">
      <p15:sldGuideLst xmlns:p15="http://schemas.microsoft.com/office/powerpoint/2012/main">
        <p15:guide id="1" orient="horz" pos="1056">
          <p15:clr>
            <a:srgbClr val="FBAE40"/>
          </p15:clr>
        </p15:guide>
        <p15:guide id="2" pos="3112">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One column Blue">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4" name="Title 1">
            <a:extLst>
              <a:ext uri="{FF2B5EF4-FFF2-40B4-BE49-F238E27FC236}">
                <a16:creationId xmlns:a16="http://schemas.microsoft.com/office/drawing/2014/main" id="{5A570DFD-BCDE-4B1E-983F-549B0B01A3E8}"/>
              </a:ext>
            </a:extLst>
          </p:cNvPr>
          <p:cNvSpPr>
            <a:spLocks noGrp="1"/>
          </p:cNvSpPr>
          <p:nvPr>
            <p:ph type="title" hasCustomPrompt="1"/>
          </p:nvPr>
        </p:nvSpPr>
        <p:spPr>
          <a:xfrm>
            <a:off x="7056826" y="2470442"/>
            <a:ext cx="3821813" cy="589915"/>
          </a:xfrm>
        </p:spPr>
        <p:txBody>
          <a:bodyPr/>
          <a:lstStyle>
            <a:lvl1pPr>
              <a:defRPr sz="3200">
                <a:solidFill>
                  <a:schemeClr val="bg1"/>
                </a:solidFill>
              </a:defRPr>
            </a:lvl1pPr>
          </a:lstStyle>
          <a:p>
            <a:r>
              <a:rPr lang="en-US"/>
              <a:t>Title goes here</a:t>
            </a:r>
          </a:p>
        </p:txBody>
      </p:sp>
      <p:sp>
        <p:nvSpPr>
          <p:cNvPr id="16" name="Text Placeholder 41">
            <a:extLst>
              <a:ext uri="{FF2B5EF4-FFF2-40B4-BE49-F238E27FC236}">
                <a16:creationId xmlns:a16="http://schemas.microsoft.com/office/drawing/2014/main" id="{9AA4763E-9535-48D9-A7A0-47BAE8826A73}"/>
              </a:ext>
            </a:extLst>
          </p:cNvPr>
          <p:cNvSpPr>
            <a:spLocks noGrp="1"/>
          </p:cNvSpPr>
          <p:nvPr>
            <p:ph type="body" sz="quarter" idx="14" hasCustomPrompt="1"/>
          </p:nvPr>
        </p:nvSpPr>
        <p:spPr>
          <a:xfrm>
            <a:off x="7447822" y="3074563"/>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17" name="Text Placeholder 41">
            <a:extLst>
              <a:ext uri="{FF2B5EF4-FFF2-40B4-BE49-F238E27FC236}">
                <a16:creationId xmlns:a16="http://schemas.microsoft.com/office/drawing/2014/main" id="{A8C92DB9-E053-4A8E-AD46-ECD172D91BD6}"/>
              </a:ext>
            </a:extLst>
          </p:cNvPr>
          <p:cNvSpPr>
            <a:spLocks noGrp="1"/>
          </p:cNvSpPr>
          <p:nvPr>
            <p:ph type="body" sz="quarter" idx="15"/>
          </p:nvPr>
        </p:nvSpPr>
        <p:spPr>
          <a:xfrm>
            <a:off x="7060798" y="3750351"/>
            <a:ext cx="4422047" cy="2210612"/>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Tree>
    <p:extLst>
      <p:ext uri="{BB962C8B-B14F-4D97-AF65-F5344CB8AC3E}">
        <p14:creationId xmlns:p14="http://schemas.microsoft.com/office/powerpoint/2010/main" val="3077368028"/>
      </p:ext>
    </p:extLst>
  </p:cSld>
  <p:clrMapOvr>
    <a:masterClrMapping/>
  </p:clrMapOvr>
  <p:extLst>
    <p:ext uri="{DCECCB84-F9BA-43D5-87BE-67443E8EF086}">
      <p15:sldGuideLst xmlns:p15="http://schemas.microsoft.com/office/powerpoint/2012/main">
        <p15:guide id="1" orient="horz" pos="1056">
          <p15:clr>
            <a:srgbClr val="FBAE40"/>
          </p15:clr>
        </p15:guide>
        <p15:guide id="2" pos="3112">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One column Ice Blue">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4" name="Title 1">
            <a:extLst>
              <a:ext uri="{FF2B5EF4-FFF2-40B4-BE49-F238E27FC236}">
                <a16:creationId xmlns:a16="http://schemas.microsoft.com/office/drawing/2014/main" id="{5A570DFD-BCDE-4B1E-983F-549B0B01A3E8}"/>
              </a:ext>
            </a:extLst>
          </p:cNvPr>
          <p:cNvSpPr>
            <a:spLocks noGrp="1"/>
          </p:cNvSpPr>
          <p:nvPr>
            <p:ph type="title" hasCustomPrompt="1"/>
          </p:nvPr>
        </p:nvSpPr>
        <p:spPr>
          <a:xfrm>
            <a:off x="7056826" y="2470442"/>
            <a:ext cx="3821813" cy="589915"/>
          </a:xfrm>
        </p:spPr>
        <p:txBody>
          <a:bodyPr/>
          <a:lstStyle>
            <a:lvl1pPr>
              <a:defRPr sz="3200">
                <a:solidFill>
                  <a:schemeClr val="tx1"/>
                </a:solidFill>
              </a:defRPr>
            </a:lvl1pPr>
          </a:lstStyle>
          <a:p>
            <a:r>
              <a:rPr lang="en-US"/>
              <a:t>Title goes here</a:t>
            </a:r>
          </a:p>
        </p:txBody>
      </p:sp>
      <p:sp>
        <p:nvSpPr>
          <p:cNvPr id="16" name="Text Placeholder 41">
            <a:extLst>
              <a:ext uri="{FF2B5EF4-FFF2-40B4-BE49-F238E27FC236}">
                <a16:creationId xmlns:a16="http://schemas.microsoft.com/office/drawing/2014/main" id="{9AA4763E-9535-48D9-A7A0-47BAE8826A73}"/>
              </a:ext>
            </a:extLst>
          </p:cNvPr>
          <p:cNvSpPr>
            <a:spLocks noGrp="1"/>
          </p:cNvSpPr>
          <p:nvPr>
            <p:ph type="body" sz="quarter" idx="14" hasCustomPrompt="1"/>
          </p:nvPr>
        </p:nvSpPr>
        <p:spPr>
          <a:xfrm>
            <a:off x="7447822" y="3074563"/>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17" name="Text Placeholder 41">
            <a:extLst>
              <a:ext uri="{FF2B5EF4-FFF2-40B4-BE49-F238E27FC236}">
                <a16:creationId xmlns:a16="http://schemas.microsoft.com/office/drawing/2014/main" id="{A8C92DB9-E053-4A8E-AD46-ECD172D91BD6}"/>
              </a:ext>
            </a:extLst>
          </p:cNvPr>
          <p:cNvSpPr>
            <a:spLocks noGrp="1"/>
          </p:cNvSpPr>
          <p:nvPr>
            <p:ph type="body" sz="quarter" idx="15"/>
          </p:nvPr>
        </p:nvSpPr>
        <p:spPr>
          <a:xfrm>
            <a:off x="7060798" y="3750351"/>
            <a:ext cx="4422047" cy="2210612"/>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Tree>
    <p:extLst>
      <p:ext uri="{BB962C8B-B14F-4D97-AF65-F5344CB8AC3E}">
        <p14:creationId xmlns:p14="http://schemas.microsoft.com/office/powerpoint/2010/main" val="2005450588"/>
      </p:ext>
    </p:extLst>
  </p:cSld>
  <p:clrMapOvr>
    <a:masterClrMapping/>
  </p:clrMapOvr>
  <p:extLst>
    <p:ext uri="{DCECCB84-F9BA-43D5-87BE-67443E8EF086}">
      <p15:sldGuideLst xmlns:p15="http://schemas.microsoft.com/office/powerpoint/2012/main">
        <p15:guide id="1" orient="horz" pos="1056">
          <p15:clr>
            <a:srgbClr val="FBAE40"/>
          </p15:clr>
        </p15:guide>
        <p15:guide id="2" pos="3112">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0" name="Title 1">
            <a:extLst>
              <a:ext uri="{FF2B5EF4-FFF2-40B4-BE49-F238E27FC236}">
                <a16:creationId xmlns:a16="http://schemas.microsoft.com/office/drawing/2014/main" id="{79C8366E-4551-45B5-8315-BAD7D7822044}"/>
              </a:ext>
            </a:extLst>
          </p:cNvPr>
          <p:cNvSpPr>
            <a:spLocks noGrp="1"/>
          </p:cNvSpPr>
          <p:nvPr>
            <p:ph type="title" hasCustomPrompt="1"/>
          </p:nvPr>
        </p:nvSpPr>
        <p:spPr>
          <a:xfrm>
            <a:off x="412587" y="557494"/>
            <a:ext cx="3821813" cy="589915"/>
          </a:xfrm>
        </p:spPr>
        <p:txBody>
          <a:bodyPr/>
          <a:lstStyle>
            <a:lvl1pPr>
              <a:defRPr sz="3200">
                <a:solidFill>
                  <a:schemeClr val="tx1"/>
                </a:solidFill>
              </a:defRPr>
            </a:lvl1pPr>
          </a:lstStyle>
          <a:p>
            <a:r>
              <a:rPr lang="en-US"/>
              <a:t>Title goes here</a:t>
            </a:r>
          </a:p>
        </p:txBody>
      </p:sp>
      <p:sp>
        <p:nvSpPr>
          <p:cNvPr id="12" name="Text Placeholder 41">
            <a:extLst>
              <a:ext uri="{FF2B5EF4-FFF2-40B4-BE49-F238E27FC236}">
                <a16:creationId xmlns:a16="http://schemas.microsoft.com/office/drawing/2014/main" id="{FA376403-1F8F-4447-BF16-CD9AD84E53A2}"/>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Tree>
    <p:extLst>
      <p:ext uri="{BB962C8B-B14F-4D97-AF65-F5344CB8AC3E}">
        <p14:creationId xmlns:p14="http://schemas.microsoft.com/office/powerpoint/2010/main" val="4002510339"/>
      </p:ext>
    </p:extLst>
  </p:cSld>
  <p:clrMapOvr>
    <a:masterClrMapping/>
  </p:clrMapOvr>
  <p:extLst>
    <p:ext uri="{DCECCB84-F9BA-43D5-87BE-67443E8EF086}">
      <p15:sldGuideLst xmlns:p15="http://schemas.microsoft.com/office/powerpoint/2012/main">
        <p15:guide id="1" orient="horz" pos="1056">
          <p15:clr>
            <a:srgbClr val="FBAE40"/>
          </p15:clr>
        </p15:guide>
        <p15:guide id="2" pos="3112">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1CE4EB-60FB-47BB-A13D-B1155705F9D8}"/>
              </a:ext>
            </a:extLst>
          </p:cNvPr>
          <p:cNvSpPr>
            <a:spLocks noGrp="1"/>
          </p:cNvSpPr>
          <p:nvPr>
            <p:ph type="dt" sz="half" idx="10"/>
          </p:nvPr>
        </p:nvSpPr>
        <p:spPr/>
        <p:txBody>
          <a:bodyPr/>
          <a:lstStyle/>
          <a:p>
            <a:fld id="{766511BC-F834-417A-AFA8-8C825A696C41}" type="datetimeFigureOut">
              <a:rPr lang="en-US" smtClean="0"/>
              <a:t>9/12/2022</a:t>
            </a:fld>
            <a:endParaRPr lang="en-US"/>
          </a:p>
        </p:txBody>
      </p:sp>
      <p:sp>
        <p:nvSpPr>
          <p:cNvPr id="3" name="Footer Placeholder 2">
            <a:extLst>
              <a:ext uri="{FF2B5EF4-FFF2-40B4-BE49-F238E27FC236}">
                <a16:creationId xmlns:a16="http://schemas.microsoft.com/office/drawing/2014/main" id="{6BECB9FE-594A-4CC5-A04D-D5939EC554E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86855B4-5524-4540-9CC7-F21109E37848}"/>
              </a:ext>
            </a:extLst>
          </p:cNvPr>
          <p:cNvSpPr>
            <a:spLocks noGrp="1"/>
          </p:cNvSpPr>
          <p:nvPr>
            <p:ph type="sldNum" sz="quarter" idx="12"/>
          </p:nvPr>
        </p:nvSpPr>
        <p:spPr/>
        <p:txBody>
          <a:bodyPr/>
          <a:lstStyle/>
          <a:p>
            <a:fld id="{1C5D027C-25C8-4773-BB18-3036C59EB1C2}" type="slidenum">
              <a:rPr lang="en-US" smtClean="0"/>
              <a:t>‹#›</a:t>
            </a:fld>
            <a:endParaRPr lang="en-US"/>
          </a:p>
        </p:txBody>
      </p:sp>
    </p:spTree>
    <p:extLst>
      <p:ext uri="{BB962C8B-B14F-4D97-AF65-F5344CB8AC3E}">
        <p14:creationId xmlns:p14="http://schemas.microsoft.com/office/powerpoint/2010/main" val="15532894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411F2-9A0E-4372-BD7C-C57B80D289D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E8B8825-B325-4AE6-92CC-4356E208864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B419600-7103-4B7A-A434-A1B341B6581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0F0B99-F0DD-4E79-9424-55F777EAD4D4}"/>
              </a:ext>
            </a:extLst>
          </p:cNvPr>
          <p:cNvSpPr>
            <a:spLocks noGrp="1"/>
          </p:cNvSpPr>
          <p:nvPr>
            <p:ph type="dt" sz="half" idx="10"/>
          </p:nvPr>
        </p:nvSpPr>
        <p:spPr/>
        <p:txBody>
          <a:bodyPr/>
          <a:lstStyle/>
          <a:p>
            <a:fld id="{766511BC-F834-417A-AFA8-8C825A696C41}" type="datetimeFigureOut">
              <a:rPr lang="en-US" smtClean="0"/>
              <a:t>9/12/2022</a:t>
            </a:fld>
            <a:endParaRPr lang="en-US"/>
          </a:p>
        </p:txBody>
      </p:sp>
      <p:sp>
        <p:nvSpPr>
          <p:cNvPr id="6" name="Footer Placeholder 5">
            <a:extLst>
              <a:ext uri="{FF2B5EF4-FFF2-40B4-BE49-F238E27FC236}">
                <a16:creationId xmlns:a16="http://schemas.microsoft.com/office/drawing/2014/main" id="{13BECC44-19BA-4FEA-A38F-DAFC566B16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DACD2E6-A57A-4819-BFCE-21E027FDE58F}"/>
              </a:ext>
            </a:extLst>
          </p:cNvPr>
          <p:cNvSpPr>
            <a:spLocks noGrp="1"/>
          </p:cNvSpPr>
          <p:nvPr>
            <p:ph type="sldNum" sz="quarter" idx="12"/>
          </p:nvPr>
        </p:nvSpPr>
        <p:spPr/>
        <p:txBody>
          <a:bodyPr/>
          <a:lstStyle/>
          <a:p>
            <a:fld id="{1C5D027C-25C8-4773-BB18-3036C59EB1C2}" type="slidenum">
              <a:rPr lang="en-US" smtClean="0"/>
              <a:t>‹#›</a:t>
            </a:fld>
            <a:endParaRPr lang="en-US"/>
          </a:p>
        </p:txBody>
      </p:sp>
    </p:spTree>
    <p:extLst>
      <p:ext uri="{BB962C8B-B14F-4D97-AF65-F5344CB8AC3E}">
        <p14:creationId xmlns:p14="http://schemas.microsoft.com/office/powerpoint/2010/main" val="41250361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252D6-7B10-4CCF-96E4-3F2F5A76B39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5BC73CE-7906-4959-AB4C-6FBDC4F6A35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E571B28-C285-4485-87F0-AEF40FCF179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6F33933-8AF4-4258-A90D-0A0D72E730B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B482A2D-BD5A-4AFA-A982-5C0B00A62CE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8B53CC9-5F5E-474C-91F2-BE690C1B242F}"/>
              </a:ext>
            </a:extLst>
          </p:cNvPr>
          <p:cNvSpPr>
            <a:spLocks noGrp="1"/>
          </p:cNvSpPr>
          <p:nvPr>
            <p:ph type="dt" sz="half" idx="10"/>
          </p:nvPr>
        </p:nvSpPr>
        <p:spPr/>
        <p:txBody>
          <a:bodyPr/>
          <a:lstStyle/>
          <a:p>
            <a:fld id="{766511BC-F834-417A-AFA8-8C825A696C41}" type="datetimeFigureOut">
              <a:rPr lang="en-US" smtClean="0"/>
              <a:t>9/12/2022</a:t>
            </a:fld>
            <a:endParaRPr lang="en-US"/>
          </a:p>
        </p:txBody>
      </p:sp>
      <p:sp>
        <p:nvSpPr>
          <p:cNvPr id="8" name="Footer Placeholder 7">
            <a:extLst>
              <a:ext uri="{FF2B5EF4-FFF2-40B4-BE49-F238E27FC236}">
                <a16:creationId xmlns:a16="http://schemas.microsoft.com/office/drawing/2014/main" id="{74E8E4B5-80E9-4583-93D7-722803F5184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8F2F92B-119C-49D1-A192-DC1C88BAE6BA}"/>
              </a:ext>
            </a:extLst>
          </p:cNvPr>
          <p:cNvSpPr>
            <a:spLocks noGrp="1"/>
          </p:cNvSpPr>
          <p:nvPr>
            <p:ph type="sldNum" sz="quarter" idx="12"/>
          </p:nvPr>
        </p:nvSpPr>
        <p:spPr/>
        <p:txBody>
          <a:bodyPr/>
          <a:lstStyle/>
          <a:p>
            <a:fld id="{1C5D027C-25C8-4773-BB18-3036C59EB1C2}" type="slidenum">
              <a:rPr lang="en-US" smtClean="0"/>
              <a:t>‹#›</a:t>
            </a:fld>
            <a:endParaRPr lang="en-US"/>
          </a:p>
        </p:txBody>
      </p:sp>
    </p:spTree>
    <p:extLst>
      <p:ext uri="{BB962C8B-B14F-4D97-AF65-F5344CB8AC3E}">
        <p14:creationId xmlns:p14="http://schemas.microsoft.com/office/powerpoint/2010/main" val="9638830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E62E1-2F63-4688-B74E-C00A4A54D87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41B16C4-BF71-499F-A9E0-F45665040282}"/>
              </a:ext>
            </a:extLst>
          </p:cNvPr>
          <p:cNvSpPr>
            <a:spLocks noGrp="1"/>
          </p:cNvSpPr>
          <p:nvPr>
            <p:ph type="dt" sz="half" idx="10"/>
          </p:nvPr>
        </p:nvSpPr>
        <p:spPr/>
        <p:txBody>
          <a:bodyPr/>
          <a:lstStyle/>
          <a:p>
            <a:fld id="{766511BC-F834-417A-AFA8-8C825A696C41}" type="datetimeFigureOut">
              <a:rPr lang="en-US" smtClean="0"/>
              <a:t>9/12/2022</a:t>
            </a:fld>
            <a:endParaRPr lang="en-US"/>
          </a:p>
        </p:txBody>
      </p:sp>
      <p:sp>
        <p:nvSpPr>
          <p:cNvPr id="4" name="Footer Placeholder 3">
            <a:extLst>
              <a:ext uri="{FF2B5EF4-FFF2-40B4-BE49-F238E27FC236}">
                <a16:creationId xmlns:a16="http://schemas.microsoft.com/office/drawing/2014/main" id="{AB5950A5-BA76-4796-A9F8-27CB1D27148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376271F-BCCD-4FDA-89C3-2AC1014A8877}"/>
              </a:ext>
            </a:extLst>
          </p:cNvPr>
          <p:cNvSpPr>
            <a:spLocks noGrp="1"/>
          </p:cNvSpPr>
          <p:nvPr>
            <p:ph type="sldNum" sz="quarter" idx="12"/>
          </p:nvPr>
        </p:nvSpPr>
        <p:spPr/>
        <p:txBody>
          <a:bodyPr/>
          <a:lstStyle/>
          <a:p>
            <a:fld id="{1C5D027C-25C8-4773-BB18-3036C59EB1C2}" type="slidenum">
              <a:rPr lang="en-US" smtClean="0"/>
              <a:t>‹#›</a:t>
            </a:fld>
            <a:endParaRPr lang="en-US"/>
          </a:p>
        </p:txBody>
      </p:sp>
    </p:spTree>
    <p:extLst>
      <p:ext uri="{BB962C8B-B14F-4D97-AF65-F5344CB8AC3E}">
        <p14:creationId xmlns:p14="http://schemas.microsoft.com/office/powerpoint/2010/main" val="16218431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1CE4EB-60FB-47BB-A13D-B1155705F9D8}"/>
              </a:ext>
            </a:extLst>
          </p:cNvPr>
          <p:cNvSpPr>
            <a:spLocks noGrp="1"/>
          </p:cNvSpPr>
          <p:nvPr>
            <p:ph type="dt" sz="half" idx="10"/>
          </p:nvPr>
        </p:nvSpPr>
        <p:spPr/>
        <p:txBody>
          <a:bodyPr/>
          <a:lstStyle/>
          <a:p>
            <a:fld id="{766511BC-F834-417A-AFA8-8C825A696C41}" type="datetimeFigureOut">
              <a:rPr lang="en-US" smtClean="0"/>
              <a:t>9/12/2022</a:t>
            </a:fld>
            <a:endParaRPr lang="en-US"/>
          </a:p>
        </p:txBody>
      </p:sp>
      <p:sp>
        <p:nvSpPr>
          <p:cNvPr id="3" name="Footer Placeholder 2">
            <a:extLst>
              <a:ext uri="{FF2B5EF4-FFF2-40B4-BE49-F238E27FC236}">
                <a16:creationId xmlns:a16="http://schemas.microsoft.com/office/drawing/2014/main" id="{6BECB9FE-594A-4CC5-A04D-D5939EC554E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86855B4-5524-4540-9CC7-F21109E37848}"/>
              </a:ext>
            </a:extLst>
          </p:cNvPr>
          <p:cNvSpPr>
            <a:spLocks noGrp="1"/>
          </p:cNvSpPr>
          <p:nvPr>
            <p:ph type="sldNum" sz="quarter" idx="12"/>
          </p:nvPr>
        </p:nvSpPr>
        <p:spPr/>
        <p:txBody>
          <a:bodyPr/>
          <a:lstStyle/>
          <a:p>
            <a:fld id="{1C5D027C-25C8-4773-BB18-3036C59EB1C2}" type="slidenum">
              <a:rPr lang="en-US" smtClean="0"/>
              <a:t>‹#›</a:t>
            </a:fld>
            <a:endParaRPr lang="en-US"/>
          </a:p>
        </p:txBody>
      </p:sp>
    </p:spTree>
    <p:extLst>
      <p:ext uri="{BB962C8B-B14F-4D97-AF65-F5344CB8AC3E}">
        <p14:creationId xmlns:p14="http://schemas.microsoft.com/office/powerpoint/2010/main" val="31247259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F48403-F5FB-4FA9-8D49-C407FF23D5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072AB56-164B-41EB-AB4D-5814E314874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67367BB-69C0-4437-BC56-A14C577DB5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14F966-1838-4E0C-9750-5DFC8BD4169B}"/>
              </a:ext>
            </a:extLst>
          </p:cNvPr>
          <p:cNvSpPr>
            <a:spLocks noGrp="1"/>
          </p:cNvSpPr>
          <p:nvPr>
            <p:ph type="dt" sz="half" idx="10"/>
          </p:nvPr>
        </p:nvSpPr>
        <p:spPr/>
        <p:txBody>
          <a:bodyPr/>
          <a:lstStyle/>
          <a:p>
            <a:fld id="{766511BC-F834-417A-AFA8-8C825A696C41}" type="datetimeFigureOut">
              <a:rPr lang="en-US" smtClean="0"/>
              <a:t>9/12/2022</a:t>
            </a:fld>
            <a:endParaRPr lang="en-US"/>
          </a:p>
        </p:txBody>
      </p:sp>
      <p:sp>
        <p:nvSpPr>
          <p:cNvPr id="6" name="Footer Placeholder 5">
            <a:extLst>
              <a:ext uri="{FF2B5EF4-FFF2-40B4-BE49-F238E27FC236}">
                <a16:creationId xmlns:a16="http://schemas.microsoft.com/office/drawing/2014/main" id="{FF6734D7-D843-4C76-9A15-0FE4152CE8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D0F429F-0ABC-42B1-8FC1-E0D59575B8D9}"/>
              </a:ext>
            </a:extLst>
          </p:cNvPr>
          <p:cNvSpPr>
            <a:spLocks noGrp="1"/>
          </p:cNvSpPr>
          <p:nvPr>
            <p:ph type="sldNum" sz="quarter" idx="12"/>
          </p:nvPr>
        </p:nvSpPr>
        <p:spPr/>
        <p:txBody>
          <a:bodyPr/>
          <a:lstStyle/>
          <a:p>
            <a:fld id="{1C5D027C-25C8-4773-BB18-3036C59EB1C2}" type="slidenum">
              <a:rPr lang="en-US" smtClean="0"/>
              <a:t>‹#›</a:t>
            </a:fld>
            <a:endParaRPr lang="en-US"/>
          </a:p>
        </p:txBody>
      </p:sp>
    </p:spTree>
    <p:extLst>
      <p:ext uri="{BB962C8B-B14F-4D97-AF65-F5344CB8AC3E}">
        <p14:creationId xmlns:p14="http://schemas.microsoft.com/office/powerpoint/2010/main" val="42466032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EA7AFF-A6A6-482D-90CE-E8B20FE17A5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463C451-C617-4FEC-A1EB-BD2262517F8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3AB2B36-BFBA-47A2-920F-DAD250CAC7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F6898E9-0101-4108-BA45-ECAFDD7A7272}"/>
              </a:ext>
            </a:extLst>
          </p:cNvPr>
          <p:cNvSpPr>
            <a:spLocks noGrp="1"/>
          </p:cNvSpPr>
          <p:nvPr>
            <p:ph type="dt" sz="half" idx="10"/>
          </p:nvPr>
        </p:nvSpPr>
        <p:spPr/>
        <p:txBody>
          <a:bodyPr/>
          <a:lstStyle/>
          <a:p>
            <a:fld id="{766511BC-F834-417A-AFA8-8C825A696C41}" type="datetimeFigureOut">
              <a:rPr lang="en-US" smtClean="0"/>
              <a:t>9/12/2022</a:t>
            </a:fld>
            <a:endParaRPr lang="en-US"/>
          </a:p>
        </p:txBody>
      </p:sp>
      <p:sp>
        <p:nvSpPr>
          <p:cNvPr id="6" name="Footer Placeholder 5">
            <a:extLst>
              <a:ext uri="{FF2B5EF4-FFF2-40B4-BE49-F238E27FC236}">
                <a16:creationId xmlns:a16="http://schemas.microsoft.com/office/drawing/2014/main" id="{667F0477-29FE-4E42-9B7A-069E62AF64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872B04-6F8C-44A6-91CF-E9E461E1F079}"/>
              </a:ext>
            </a:extLst>
          </p:cNvPr>
          <p:cNvSpPr>
            <a:spLocks noGrp="1"/>
          </p:cNvSpPr>
          <p:nvPr>
            <p:ph type="sldNum" sz="quarter" idx="12"/>
          </p:nvPr>
        </p:nvSpPr>
        <p:spPr/>
        <p:txBody>
          <a:bodyPr/>
          <a:lstStyle/>
          <a:p>
            <a:fld id="{1C5D027C-25C8-4773-BB18-3036C59EB1C2}" type="slidenum">
              <a:rPr lang="en-US" smtClean="0"/>
              <a:t>‹#›</a:t>
            </a:fld>
            <a:endParaRPr lang="en-US"/>
          </a:p>
        </p:txBody>
      </p:sp>
    </p:spTree>
    <p:extLst>
      <p:ext uri="{BB962C8B-B14F-4D97-AF65-F5344CB8AC3E}">
        <p14:creationId xmlns:p14="http://schemas.microsoft.com/office/powerpoint/2010/main" val="26919363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slideLayout" Target="../slideLayouts/slideLayout34.xml"/><Relationship Id="rId3" Type="http://schemas.openxmlformats.org/officeDocument/2006/relationships/slideLayout" Target="../slideLayouts/slideLayout19.xml"/><Relationship Id="rId21" Type="http://schemas.openxmlformats.org/officeDocument/2006/relationships/slideLayout" Target="../slideLayouts/slideLayout37.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slideLayout" Target="../slideLayouts/slideLayout36.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19" Type="http://schemas.openxmlformats.org/officeDocument/2006/relationships/slideLayout" Target="../slideLayouts/slideLayout35.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 Id="rId22"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9FC53CF-8FD6-4E07-8532-53BCE1E00CD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75A89F3-AC18-4106-A985-6BDE10A9F18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4B351A-3434-4149-BA37-9CE96A4E59C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6511BC-F834-417A-AFA8-8C825A696C41}" type="datetimeFigureOut">
              <a:rPr lang="en-US" smtClean="0"/>
              <a:t>9/12/2022</a:t>
            </a:fld>
            <a:endParaRPr lang="en-US"/>
          </a:p>
        </p:txBody>
      </p:sp>
      <p:sp>
        <p:nvSpPr>
          <p:cNvPr id="5" name="Footer Placeholder 4">
            <a:extLst>
              <a:ext uri="{FF2B5EF4-FFF2-40B4-BE49-F238E27FC236}">
                <a16:creationId xmlns:a16="http://schemas.microsoft.com/office/drawing/2014/main" id="{B99A1CAC-750E-4E20-BFE3-511DE4899A3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740810B-18EB-42B8-B645-D792FACA66D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5D027C-25C8-4773-BB18-3036C59EB1C2}" type="slidenum">
              <a:rPr lang="en-US" smtClean="0"/>
              <a:t>‹#›</a:t>
            </a:fld>
            <a:endParaRPr lang="en-US"/>
          </a:p>
        </p:txBody>
      </p:sp>
    </p:spTree>
    <p:extLst>
      <p:ext uri="{BB962C8B-B14F-4D97-AF65-F5344CB8AC3E}">
        <p14:creationId xmlns:p14="http://schemas.microsoft.com/office/powerpoint/2010/main" val="26245794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4">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4FF9373-5B95-4E54-BA9A-04A79311AD27}"/>
              </a:ext>
            </a:extLst>
          </p:cNvPr>
          <p:cNvSpPr/>
          <p:nvPr userDrawn="1"/>
        </p:nvSpPr>
        <p:spPr>
          <a:xfrm>
            <a:off x="9942786" y="6064469"/>
            <a:ext cx="2013174" cy="590437"/>
          </a:xfrm>
          <a:prstGeom prst="rect">
            <a:avLst/>
          </a:prstGeom>
          <a:solidFill>
            <a:schemeClr val="bg1"/>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10669085"/>
      </p:ext>
    </p:extLst>
  </p:cSld>
  <p:clrMap bg1="lt1" tx1="dk1" bg2="lt2" tx2="dk2" accent1="accent1" accent2="accent2" accent3="accent3" accent4="accent4" accent5="accent5" accent6="accent6" hlink="hlink" folHlink="folHlink"/>
  <p:sldLayoutIdLst>
    <p:sldLayoutId id="2147483661" r:id="rId1"/>
    <p:sldLayoutId id="2147483662" r:id="rId2"/>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DEA0EAB4-316D-420A-9350-9DAF36DD08C2}"/>
              </a:ext>
            </a:extLst>
          </p:cNvPr>
          <p:cNvSpPr>
            <a:spLocks noGrp="1"/>
          </p:cNvSpPr>
          <p:nvPr>
            <p:ph type="sldNum" sz="quarter" idx="4"/>
          </p:nvPr>
        </p:nvSpPr>
        <p:spPr>
          <a:xfrm>
            <a:off x="9221076" y="6469448"/>
            <a:ext cx="2844800" cy="365125"/>
          </a:xfrm>
          <a:prstGeom prst="rect">
            <a:avLst/>
          </a:prstGeom>
        </p:spPr>
        <p:txBody>
          <a:bodyPr vert="horz" lIns="234480" tIns="117240" rIns="234480" bIns="117240" rtlCol="0" anchor="ctr"/>
          <a:lstStyle>
            <a:lvl1pPr algn="r">
              <a:defRPr sz="1550">
                <a:solidFill>
                  <a:schemeClr val="tx1">
                    <a:tint val="75000"/>
                  </a:schemeClr>
                </a:solidFill>
              </a:defRPr>
            </a:lvl1pPr>
          </a:lstStyle>
          <a:p>
            <a:fld id="{FC623D9C-B141-0E44-9A0E-426DA6A043B9}" type="slidenum">
              <a:rPr lang="en-US" smtClean="0"/>
              <a:t>‹#›</a:t>
            </a:fld>
            <a:endParaRPr lang="en-US"/>
          </a:p>
        </p:txBody>
      </p:sp>
    </p:spTree>
    <p:extLst>
      <p:ext uri="{BB962C8B-B14F-4D97-AF65-F5344CB8AC3E}">
        <p14:creationId xmlns:p14="http://schemas.microsoft.com/office/powerpoint/2010/main" val="3044148658"/>
      </p:ext>
    </p:extLst>
  </p:cSld>
  <p:clrMap bg1="lt1" tx1="dk1" bg2="lt2" tx2="dk2" accent1="accent1" accent2="accent2" accent3="accent3" accent4="accent4" accent5="accent5" accent6="accent6" hlink="hlink" folHlink="folHlink"/>
  <p:sldLayoutIdLst>
    <p:sldLayoutId id="2147483665" r:id="rId1"/>
    <p:sldLayoutId id="2147483668" r:id="rId2"/>
    <p:sldLayoutId id="2147483669" r:id="rId3"/>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44DC67-6DB7-4F5D-A26D-2E4937C558F2}"/>
              </a:ext>
            </a:extLst>
          </p:cNvPr>
          <p:cNvSpPr>
            <a:spLocks noGrp="1"/>
          </p:cNvSpPr>
          <p:nvPr>
            <p:ph type="title"/>
          </p:nvPr>
        </p:nvSpPr>
        <p:spPr>
          <a:xfrm>
            <a:off x="419585" y="457201"/>
            <a:ext cx="10972802" cy="589915"/>
          </a:xfrm>
          <a:prstGeom prst="rect">
            <a:avLst/>
          </a:prstGeom>
        </p:spPr>
        <p:txBody>
          <a:bodyPr vert="horz" lIns="91440" tIns="45720" rIns="91440" bIns="45720" rtlCol="0" anchor="t">
            <a:noAutofit/>
          </a:bodyPr>
          <a:lstStyle/>
          <a:p>
            <a:r>
              <a:rPr lang="en-US"/>
              <a:t>Click to edit Master title style</a:t>
            </a:r>
          </a:p>
        </p:txBody>
      </p:sp>
      <p:sp>
        <p:nvSpPr>
          <p:cNvPr id="3" name="Text Placeholder 2">
            <a:extLst>
              <a:ext uri="{FF2B5EF4-FFF2-40B4-BE49-F238E27FC236}">
                <a16:creationId xmlns:a16="http://schemas.microsoft.com/office/drawing/2014/main" id="{9BAAD199-1DC0-4D3D-9CDE-E6FF5F89D203}"/>
              </a:ext>
            </a:extLst>
          </p:cNvPr>
          <p:cNvSpPr>
            <a:spLocks noGrp="1"/>
          </p:cNvSpPr>
          <p:nvPr>
            <p:ph type="body" idx="1"/>
          </p:nvPr>
        </p:nvSpPr>
        <p:spPr>
          <a:xfrm>
            <a:off x="419585" y="1270621"/>
            <a:ext cx="10972802" cy="4967923"/>
          </a:xfrm>
          <a:prstGeom prst="rect">
            <a:avLst/>
          </a:prstGeom>
        </p:spPr>
        <p:txBody>
          <a:bodyPr vert="horz" lIns="91440" tIns="45720" rIns="91440" bIns="45720" rtlCol="0" anchor="t">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0972A25F-7DCA-489E-AE91-407134B725C0}"/>
              </a:ext>
            </a:extLst>
          </p:cNvPr>
          <p:cNvSpPr>
            <a:spLocks noGrp="1"/>
          </p:cNvSpPr>
          <p:nvPr>
            <p:ph type="ftr" sz="quarter" idx="3"/>
          </p:nvPr>
        </p:nvSpPr>
        <p:spPr>
          <a:xfrm>
            <a:off x="609603" y="6356369"/>
            <a:ext cx="4114799" cy="365125"/>
          </a:xfrm>
          <a:prstGeom prst="rect">
            <a:avLst/>
          </a:prstGeom>
        </p:spPr>
        <p:txBody>
          <a:bodyPr vert="horz" lIns="91440" tIns="45720" rIns="91440" bIns="45720" rtlCol="0" anchor="ctr">
            <a:noAutofit/>
          </a:bodyPr>
          <a:lstStyle>
            <a:lvl1pPr algn="l">
              <a:defRPr sz="1239">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36EF800-22AA-44EE-B007-4A56DC793928}"/>
              </a:ext>
            </a:extLst>
          </p:cNvPr>
          <p:cNvSpPr>
            <a:spLocks noGrp="1"/>
          </p:cNvSpPr>
          <p:nvPr>
            <p:ph type="sldNum" sz="quarter" idx="4"/>
          </p:nvPr>
        </p:nvSpPr>
        <p:spPr>
          <a:xfrm>
            <a:off x="8839202" y="6356369"/>
            <a:ext cx="2743200" cy="365125"/>
          </a:xfrm>
          <a:prstGeom prst="rect">
            <a:avLst/>
          </a:prstGeom>
        </p:spPr>
        <p:txBody>
          <a:bodyPr vert="horz" lIns="91440" tIns="45720" rIns="91440" bIns="45720" rtlCol="0" anchor="ctr">
            <a:noAutofit/>
          </a:bodyPr>
          <a:lstStyle>
            <a:lvl1pPr algn="r">
              <a:defRPr sz="1239">
                <a:solidFill>
                  <a:schemeClr val="tx1">
                    <a:tint val="75000"/>
                  </a:schemeClr>
                </a:solidFill>
              </a:defRPr>
            </a:lvl1pPr>
          </a:lstStyle>
          <a:p>
            <a:fld id="{222034A4-E40F-4E23-A773-AC1BBA02DF2C}" type="slidenum">
              <a:rPr lang="en-US" smtClean="0"/>
              <a:t>‹#›</a:t>
            </a:fld>
            <a:endParaRPr lang="en-US"/>
          </a:p>
        </p:txBody>
      </p:sp>
    </p:spTree>
    <p:extLst>
      <p:ext uri="{BB962C8B-B14F-4D97-AF65-F5344CB8AC3E}">
        <p14:creationId xmlns:p14="http://schemas.microsoft.com/office/powerpoint/2010/main" val="4187831045"/>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 id="2147483685" r:id="rId15"/>
    <p:sldLayoutId id="2147483686" r:id="rId16"/>
    <p:sldLayoutId id="2147483687" r:id="rId17"/>
    <p:sldLayoutId id="2147483688" r:id="rId18"/>
    <p:sldLayoutId id="2147483689" r:id="rId19"/>
    <p:sldLayoutId id="2147483690" r:id="rId20"/>
    <p:sldLayoutId id="2147483691" r:id="rId21"/>
  </p:sldLayoutIdLst>
  <p:hf hdr="0" ftr="0" dt="0"/>
  <p:txStyles>
    <p:titleStyle>
      <a:lvl1pPr algn="l" defTabSz="944056" rtl="0" eaLnBrk="1" latinLnBrk="0" hangingPunct="1">
        <a:lnSpc>
          <a:spcPct val="100000"/>
        </a:lnSpc>
        <a:spcBef>
          <a:spcPct val="0"/>
        </a:spcBef>
        <a:buNone/>
        <a:defRPr sz="3750" kern="1200">
          <a:solidFill>
            <a:schemeClr val="tx1"/>
          </a:solidFill>
          <a:latin typeface="+mj-lt"/>
          <a:ea typeface="+mj-ea"/>
          <a:cs typeface="+mj-cs"/>
        </a:defRPr>
      </a:lvl1pPr>
    </p:titleStyle>
    <p:bodyStyle>
      <a:lvl1pPr marL="236014" indent="-236014" algn="l" defTabSz="944056" rtl="0" eaLnBrk="1" latinLnBrk="0" hangingPunct="1">
        <a:lnSpc>
          <a:spcPts val="1500"/>
        </a:lnSpc>
        <a:spcBef>
          <a:spcPts val="1033"/>
        </a:spcBef>
        <a:spcAft>
          <a:spcPts val="1549"/>
        </a:spcAft>
        <a:buFont typeface="Arial" panose="020B0604020202020204" pitchFamily="34" charset="0"/>
        <a:buChar char="•"/>
        <a:defRPr sz="1420" kern="1200">
          <a:solidFill>
            <a:schemeClr val="tx1"/>
          </a:solidFill>
          <a:latin typeface="Helvetica-Light" panose="020B0400000000000000" pitchFamily="34" charset="0"/>
          <a:ea typeface="+mn-ea"/>
          <a:cs typeface="+mn-cs"/>
        </a:defRPr>
      </a:lvl1pPr>
      <a:lvl2pPr marL="708042" indent="-236014" algn="l" defTabSz="944056" rtl="0" eaLnBrk="1" latinLnBrk="0" hangingPunct="1">
        <a:lnSpc>
          <a:spcPts val="1500"/>
        </a:lnSpc>
        <a:spcBef>
          <a:spcPts val="516"/>
        </a:spcBef>
        <a:spcAft>
          <a:spcPts val="1549"/>
        </a:spcAft>
        <a:buFont typeface="Arial" panose="020B0604020202020204" pitchFamily="34" charset="0"/>
        <a:buChar char="•"/>
        <a:defRPr sz="1420" kern="1200">
          <a:solidFill>
            <a:schemeClr val="tx1"/>
          </a:solidFill>
          <a:latin typeface="Helvetica-Light" panose="020B0400000000000000" pitchFamily="34" charset="0"/>
          <a:ea typeface="+mn-ea"/>
          <a:cs typeface="+mn-cs"/>
        </a:defRPr>
      </a:lvl2pPr>
      <a:lvl3pPr marL="1180070" indent="-236014" algn="l" defTabSz="944056" rtl="0" eaLnBrk="1" latinLnBrk="0" hangingPunct="1">
        <a:lnSpc>
          <a:spcPts val="1500"/>
        </a:lnSpc>
        <a:spcBef>
          <a:spcPts val="516"/>
        </a:spcBef>
        <a:spcAft>
          <a:spcPts val="1549"/>
        </a:spcAft>
        <a:buFont typeface="Arial" panose="020B0604020202020204" pitchFamily="34" charset="0"/>
        <a:buChar char="•"/>
        <a:defRPr sz="1420" kern="1200">
          <a:solidFill>
            <a:schemeClr val="tx1"/>
          </a:solidFill>
          <a:latin typeface="Helvetica-Light" panose="020B0400000000000000" pitchFamily="34" charset="0"/>
          <a:ea typeface="+mn-ea"/>
          <a:cs typeface="+mn-cs"/>
        </a:defRPr>
      </a:lvl3pPr>
      <a:lvl4pPr marL="1652100" indent="-236014" algn="l" defTabSz="944056" rtl="0" eaLnBrk="1" latinLnBrk="0" hangingPunct="1">
        <a:lnSpc>
          <a:spcPts val="1500"/>
        </a:lnSpc>
        <a:spcBef>
          <a:spcPts val="516"/>
        </a:spcBef>
        <a:spcAft>
          <a:spcPts val="1549"/>
        </a:spcAft>
        <a:buFont typeface="Arial" panose="020B0604020202020204" pitchFamily="34" charset="0"/>
        <a:buChar char="•"/>
        <a:defRPr sz="1420" kern="1200">
          <a:solidFill>
            <a:schemeClr val="tx1"/>
          </a:solidFill>
          <a:latin typeface="Helvetica-Light" panose="020B0400000000000000" pitchFamily="34" charset="0"/>
          <a:ea typeface="+mn-ea"/>
          <a:cs typeface="+mn-cs"/>
        </a:defRPr>
      </a:lvl4pPr>
      <a:lvl5pPr marL="2124127" indent="-236014" algn="l" defTabSz="944056" rtl="0" eaLnBrk="1" latinLnBrk="0" hangingPunct="1">
        <a:lnSpc>
          <a:spcPts val="1500"/>
        </a:lnSpc>
        <a:spcBef>
          <a:spcPts val="516"/>
        </a:spcBef>
        <a:spcAft>
          <a:spcPts val="1549"/>
        </a:spcAft>
        <a:buFont typeface="Arial" panose="020B0604020202020204" pitchFamily="34" charset="0"/>
        <a:buChar char="•"/>
        <a:defRPr sz="1420" kern="1200">
          <a:solidFill>
            <a:schemeClr val="tx1"/>
          </a:solidFill>
          <a:latin typeface="Helvetica-Light" panose="020B0400000000000000" pitchFamily="34" charset="0"/>
          <a:ea typeface="+mn-ea"/>
          <a:cs typeface="+mn-cs"/>
        </a:defRPr>
      </a:lvl5pPr>
      <a:lvl6pPr marL="2596155" indent="-236014" algn="l" defTabSz="944056" rtl="0" eaLnBrk="1" latinLnBrk="0" hangingPunct="1">
        <a:lnSpc>
          <a:spcPct val="90000"/>
        </a:lnSpc>
        <a:spcBef>
          <a:spcPts val="516"/>
        </a:spcBef>
        <a:buFont typeface="Arial" panose="020B0604020202020204" pitchFamily="34" charset="0"/>
        <a:buChar char="•"/>
        <a:defRPr sz="1858" kern="1200">
          <a:solidFill>
            <a:schemeClr val="tx1"/>
          </a:solidFill>
          <a:latin typeface="+mn-lt"/>
          <a:ea typeface="+mn-ea"/>
          <a:cs typeface="+mn-cs"/>
        </a:defRPr>
      </a:lvl6pPr>
      <a:lvl7pPr marL="3068183" indent="-236014" algn="l" defTabSz="944056" rtl="0" eaLnBrk="1" latinLnBrk="0" hangingPunct="1">
        <a:lnSpc>
          <a:spcPct val="90000"/>
        </a:lnSpc>
        <a:spcBef>
          <a:spcPts val="516"/>
        </a:spcBef>
        <a:buFont typeface="Arial" panose="020B0604020202020204" pitchFamily="34" charset="0"/>
        <a:buChar char="•"/>
        <a:defRPr sz="1858" kern="1200">
          <a:solidFill>
            <a:schemeClr val="tx1"/>
          </a:solidFill>
          <a:latin typeface="+mn-lt"/>
          <a:ea typeface="+mn-ea"/>
          <a:cs typeface="+mn-cs"/>
        </a:defRPr>
      </a:lvl7pPr>
      <a:lvl8pPr marL="3540211" indent="-236014" algn="l" defTabSz="944056" rtl="0" eaLnBrk="1" latinLnBrk="0" hangingPunct="1">
        <a:lnSpc>
          <a:spcPct val="90000"/>
        </a:lnSpc>
        <a:spcBef>
          <a:spcPts val="516"/>
        </a:spcBef>
        <a:buFont typeface="Arial" panose="020B0604020202020204" pitchFamily="34" charset="0"/>
        <a:buChar char="•"/>
        <a:defRPr sz="1858" kern="1200">
          <a:solidFill>
            <a:schemeClr val="tx1"/>
          </a:solidFill>
          <a:latin typeface="+mn-lt"/>
          <a:ea typeface="+mn-ea"/>
          <a:cs typeface="+mn-cs"/>
        </a:defRPr>
      </a:lvl8pPr>
      <a:lvl9pPr marL="4012240" indent="-236014" algn="l" defTabSz="944056" rtl="0" eaLnBrk="1" latinLnBrk="0" hangingPunct="1">
        <a:lnSpc>
          <a:spcPct val="90000"/>
        </a:lnSpc>
        <a:spcBef>
          <a:spcPts val="516"/>
        </a:spcBef>
        <a:buFont typeface="Arial" panose="020B0604020202020204" pitchFamily="34" charset="0"/>
        <a:buChar char="•"/>
        <a:defRPr sz="1858" kern="1200">
          <a:solidFill>
            <a:schemeClr val="tx1"/>
          </a:solidFill>
          <a:latin typeface="+mn-lt"/>
          <a:ea typeface="+mn-ea"/>
          <a:cs typeface="+mn-cs"/>
        </a:defRPr>
      </a:lvl9pPr>
    </p:bodyStyle>
    <p:otherStyle>
      <a:defPPr>
        <a:defRPr lang="en-US"/>
      </a:defPPr>
      <a:lvl1pPr marL="0" algn="l" defTabSz="944056" rtl="0" eaLnBrk="1" latinLnBrk="0" hangingPunct="1">
        <a:defRPr sz="1858" kern="1200">
          <a:solidFill>
            <a:schemeClr val="tx1"/>
          </a:solidFill>
          <a:latin typeface="+mn-lt"/>
          <a:ea typeface="+mn-ea"/>
          <a:cs typeface="+mn-cs"/>
        </a:defRPr>
      </a:lvl1pPr>
      <a:lvl2pPr marL="472028" algn="l" defTabSz="944056" rtl="0" eaLnBrk="1" latinLnBrk="0" hangingPunct="1">
        <a:defRPr sz="1858" kern="1200">
          <a:solidFill>
            <a:schemeClr val="tx1"/>
          </a:solidFill>
          <a:latin typeface="+mn-lt"/>
          <a:ea typeface="+mn-ea"/>
          <a:cs typeface="+mn-cs"/>
        </a:defRPr>
      </a:lvl2pPr>
      <a:lvl3pPr marL="944056" algn="l" defTabSz="944056" rtl="0" eaLnBrk="1" latinLnBrk="0" hangingPunct="1">
        <a:defRPr sz="1858" kern="1200">
          <a:solidFill>
            <a:schemeClr val="tx1"/>
          </a:solidFill>
          <a:latin typeface="+mn-lt"/>
          <a:ea typeface="+mn-ea"/>
          <a:cs typeface="+mn-cs"/>
        </a:defRPr>
      </a:lvl3pPr>
      <a:lvl4pPr marL="1416084" algn="l" defTabSz="944056" rtl="0" eaLnBrk="1" latinLnBrk="0" hangingPunct="1">
        <a:defRPr sz="1858" kern="1200">
          <a:solidFill>
            <a:schemeClr val="tx1"/>
          </a:solidFill>
          <a:latin typeface="+mn-lt"/>
          <a:ea typeface="+mn-ea"/>
          <a:cs typeface="+mn-cs"/>
        </a:defRPr>
      </a:lvl4pPr>
      <a:lvl5pPr marL="1888113" algn="l" defTabSz="944056" rtl="0" eaLnBrk="1" latinLnBrk="0" hangingPunct="1">
        <a:defRPr sz="1858" kern="1200">
          <a:solidFill>
            <a:schemeClr val="tx1"/>
          </a:solidFill>
          <a:latin typeface="+mn-lt"/>
          <a:ea typeface="+mn-ea"/>
          <a:cs typeface="+mn-cs"/>
        </a:defRPr>
      </a:lvl5pPr>
      <a:lvl6pPr marL="2360141" algn="l" defTabSz="944056" rtl="0" eaLnBrk="1" latinLnBrk="0" hangingPunct="1">
        <a:defRPr sz="1858" kern="1200">
          <a:solidFill>
            <a:schemeClr val="tx1"/>
          </a:solidFill>
          <a:latin typeface="+mn-lt"/>
          <a:ea typeface="+mn-ea"/>
          <a:cs typeface="+mn-cs"/>
        </a:defRPr>
      </a:lvl6pPr>
      <a:lvl7pPr marL="2832170" algn="l" defTabSz="944056" rtl="0" eaLnBrk="1" latinLnBrk="0" hangingPunct="1">
        <a:defRPr sz="1858" kern="1200">
          <a:solidFill>
            <a:schemeClr val="tx1"/>
          </a:solidFill>
          <a:latin typeface="+mn-lt"/>
          <a:ea typeface="+mn-ea"/>
          <a:cs typeface="+mn-cs"/>
        </a:defRPr>
      </a:lvl7pPr>
      <a:lvl8pPr marL="3304197" algn="l" defTabSz="944056" rtl="0" eaLnBrk="1" latinLnBrk="0" hangingPunct="1">
        <a:defRPr sz="1858" kern="1200">
          <a:solidFill>
            <a:schemeClr val="tx1"/>
          </a:solidFill>
          <a:latin typeface="+mn-lt"/>
          <a:ea typeface="+mn-ea"/>
          <a:cs typeface="+mn-cs"/>
        </a:defRPr>
      </a:lvl8pPr>
      <a:lvl9pPr marL="3776226" algn="l" defTabSz="944056" rtl="0" eaLnBrk="1" latinLnBrk="0" hangingPunct="1">
        <a:defRPr sz="1858"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8">
          <p15:clr>
            <a:srgbClr val="F26B43"/>
          </p15:clr>
        </p15:guide>
        <p15:guide id="2" pos="256">
          <p15:clr>
            <a:srgbClr val="F26B43"/>
          </p15:clr>
        </p15:guide>
        <p15:guide id="3" pos="7192">
          <p15:clr>
            <a:srgbClr val="F26B43"/>
          </p15:clr>
        </p15:guide>
        <p15:guide id="4" orient="horz" pos="4032">
          <p15:clr>
            <a:srgbClr val="F26B43"/>
          </p15:clr>
        </p15:guide>
        <p15:guide id="5" pos="304">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9.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chart" Target="../charts/chart5.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chart" Target="../charts/chart6.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25.jpeg"/><Relationship Id="rId13" Type="http://schemas.openxmlformats.org/officeDocument/2006/relationships/image" Target="../media/image30.png"/><Relationship Id="rId3" Type="http://schemas.openxmlformats.org/officeDocument/2006/relationships/image" Target="../media/image13.png"/><Relationship Id="rId7" Type="http://schemas.openxmlformats.org/officeDocument/2006/relationships/image" Target="../media/image24.jpeg"/><Relationship Id="rId12" Type="http://schemas.openxmlformats.org/officeDocument/2006/relationships/image" Target="../media/image29.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3.jpeg"/><Relationship Id="rId11" Type="http://schemas.openxmlformats.org/officeDocument/2006/relationships/image" Target="../media/image28.jpeg"/><Relationship Id="rId5" Type="http://schemas.openxmlformats.org/officeDocument/2006/relationships/image" Target="../media/image22.jpeg"/><Relationship Id="rId15" Type="http://schemas.openxmlformats.org/officeDocument/2006/relationships/image" Target="../media/image32.png"/><Relationship Id="rId10" Type="http://schemas.openxmlformats.org/officeDocument/2006/relationships/image" Target="../media/image27.jpeg"/><Relationship Id="rId4" Type="http://schemas.openxmlformats.org/officeDocument/2006/relationships/image" Target="../media/image21.png"/><Relationship Id="rId9" Type="http://schemas.openxmlformats.org/officeDocument/2006/relationships/image" Target="../media/image26.jpeg"/><Relationship Id="rId14" Type="http://schemas.openxmlformats.org/officeDocument/2006/relationships/image" Target="../media/image31.png"/></Relationships>
</file>

<file path=ppt/slides/_rels/slide15.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chart" Target="../charts/chart7.xml"/><Relationship Id="rId3" Type="http://schemas.openxmlformats.org/officeDocument/2006/relationships/image" Target="../media/image13.png"/><Relationship Id="rId7" Type="http://schemas.openxmlformats.org/officeDocument/2006/relationships/hyperlink" Target="https://www.npr.org/2022/07/06/1109965615/latest-minions-movie-set-a-box-office-record-for-the-july-4th-weekend" TargetMode="External"/><Relationship Id="rId12" Type="http://schemas.openxmlformats.org/officeDocument/2006/relationships/image" Target="../media/image38.png"/><Relationship Id="rId2" Type="http://schemas.openxmlformats.org/officeDocument/2006/relationships/notesSlide" Target="../notesSlides/notesSlide12.xml"/><Relationship Id="rId16"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37.png"/><Relationship Id="rId5" Type="http://schemas.openxmlformats.org/officeDocument/2006/relationships/image" Target="../media/image33.png"/><Relationship Id="rId15" Type="http://schemas.openxmlformats.org/officeDocument/2006/relationships/image" Target="../media/image39.png"/><Relationship Id="rId10" Type="http://schemas.openxmlformats.org/officeDocument/2006/relationships/hyperlink" Target="https://editorial.rottentomatoes.com/article/weekend-box-office-results-jurassic-world-holds-dominion-with-143-million-debut/" TargetMode="External"/><Relationship Id="rId4" Type="http://schemas.openxmlformats.org/officeDocument/2006/relationships/hyperlink" Target="https://variety.com/2022/film/box-office/top-gun-maverick-titanic-box-office-record-1235330544/" TargetMode="External"/><Relationship Id="rId9" Type="http://schemas.openxmlformats.org/officeDocument/2006/relationships/image" Target="../media/image36.png"/><Relationship Id="rId14" Type="http://schemas.openxmlformats.org/officeDocument/2006/relationships/hyperlink" Target="https://deadline.com/2022/06/doctor-strange-in-the-multiverse-of-madness-box-office-record-1235046883/" TargetMode="External"/></Relationships>
</file>

<file path=ppt/slides/_rels/slide16.xml.rels><?xml version="1.0" encoding="UTF-8" standalone="yes"?>
<Relationships xmlns="http://schemas.openxmlformats.org/package/2006/relationships"><Relationship Id="rId8" Type="http://schemas.openxmlformats.org/officeDocument/2006/relationships/hyperlink" Target="https://deadline.com/2022/06/a24-marcel-the-shell-with-shoes-on-specialty-box-office-1235052232/" TargetMode="External"/><Relationship Id="rId13" Type="http://schemas.openxmlformats.org/officeDocument/2006/relationships/image" Target="../media/image45.png"/><Relationship Id="rId18" Type="http://schemas.openxmlformats.org/officeDocument/2006/relationships/image" Target="../media/image48.png"/><Relationship Id="rId26" Type="http://schemas.openxmlformats.org/officeDocument/2006/relationships/image" Target="../media/image56.jpeg"/><Relationship Id="rId3" Type="http://schemas.openxmlformats.org/officeDocument/2006/relationships/image" Target="../media/image13.png"/><Relationship Id="rId21" Type="http://schemas.openxmlformats.org/officeDocument/2006/relationships/image" Target="../media/image51.png"/><Relationship Id="rId7" Type="http://schemas.openxmlformats.org/officeDocument/2006/relationships/hyperlink" Target="https://www.forbes.com/sites/scottmendelson/2022/07/17/box-office-where-the-crawdads-sing-nabs-solid-17-million-debut/" TargetMode="External"/><Relationship Id="rId12" Type="http://schemas.openxmlformats.org/officeDocument/2006/relationships/image" Target="../media/image44.png"/><Relationship Id="rId17" Type="http://schemas.openxmlformats.org/officeDocument/2006/relationships/image" Target="../media/image47.png"/><Relationship Id="rId25" Type="http://schemas.openxmlformats.org/officeDocument/2006/relationships/image" Target="../media/image55.jpeg"/><Relationship Id="rId2" Type="http://schemas.openxmlformats.org/officeDocument/2006/relationships/notesSlide" Target="../notesSlides/notesSlide13.xml"/><Relationship Id="rId16" Type="http://schemas.openxmlformats.org/officeDocument/2006/relationships/hyperlink" Target="https://bloody-disgusting.com/movie/3709706/mia-goth-movie-x-passes-10-million-at-the-domestic-box-office/" TargetMode="External"/><Relationship Id="rId20" Type="http://schemas.openxmlformats.org/officeDocument/2006/relationships/image" Target="../media/image50.png"/><Relationship Id="rId29" Type="http://schemas.openxmlformats.org/officeDocument/2006/relationships/image" Target="../media/image59.jpeg"/><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hyperlink" Target="https://deadline.com/2022/07/a24-marcel-the-shell-with-shoes-on-specialty-box-office-2-1235061104/" TargetMode="External"/><Relationship Id="rId24" Type="http://schemas.openxmlformats.org/officeDocument/2006/relationships/image" Target="../media/image54.jpeg"/><Relationship Id="rId5" Type="http://schemas.openxmlformats.org/officeDocument/2006/relationships/image" Target="../media/image34.png"/><Relationship Id="rId15" Type="http://schemas.openxmlformats.org/officeDocument/2006/relationships/image" Target="../media/image46.png"/><Relationship Id="rId23" Type="http://schemas.openxmlformats.org/officeDocument/2006/relationships/image" Target="../media/image53.jpeg"/><Relationship Id="rId28" Type="http://schemas.openxmlformats.org/officeDocument/2006/relationships/image" Target="../media/image58.jpeg"/><Relationship Id="rId10" Type="http://schemas.openxmlformats.org/officeDocument/2006/relationships/image" Target="../media/image43.png"/><Relationship Id="rId19" Type="http://schemas.openxmlformats.org/officeDocument/2006/relationships/image" Target="../media/image49.png"/><Relationship Id="rId31" Type="http://schemas.openxmlformats.org/officeDocument/2006/relationships/image" Target="../media/image61.jpeg"/><Relationship Id="rId4" Type="http://schemas.openxmlformats.org/officeDocument/2006/relationships/hyperlink" Target="https://variety.com/2022/film/box-office/everything-everywhere-all-at-once-box-office-milestone-1235325126/" TargetMode="External"/><Relationship Id="rId9" Type="http://schemas.openxmlformats.org/officeDocument/2006/relationships/image" Target="../media/image42.png"/><Relationship Id="rId14" Type="http://schemas.openxmlformats.org/officeDocument/2006/relationships/hyperlink" Target="https://deadline.com/2022/07/mrs-harris-goes-to-paris-marcel-the-shell-specialty-box-office-1235071166/" TargetMode="External"/><Relationship Id="rId22" Type="http://schemas.openxmlformats.org/officeDocument/2006/relationships/image" Target="../media/image52.jpeg"/><Relationship Id="rId27" Type="http://schemas.openxmlformats.org/officeDocument/2006/relationships/image" Target="../media/image57.jpeg"/><Relationship Id="rId30" Type="http://schemas.openxmlformats.org/officeDocument/2006/relationships/image" Target="../media/image60.jpeg"/></Relationships>
</file>

<file path=ppt/slides/_rels/slide17.xml.rels><?xml version="1.0" encoding="UTF-8" standalone="yes"?>
<Relationships xmlns="http://schemas.openxmlformats.org/package/2006/relationships"><Relationship Id="rId8" Type="http://schemas.openxmlformats.org/officeDocument/2006/relationships/image" Target="../media/image64.jpeg"/><Relationship Id="rId13" Type="http://schemas.openxmlformats.org/officeDocument/2006/relationships/image" Target="../media/image67.jpeg"/><Relationship Id="rId3" Type="http://schemas.openxmlformats.org/officeDocument/2006/relationships/image" Target="../media/image13.png"/><Relationship Id="rId7" Type="http://schemas.openxmlformats.org/officeDocument/2006/relationships/image" Target="../media/image28.jpeg"/><Relationship Id="rId12" Type="http://schemas.openxmlformats.org/officeDocument/2006/relationships/hyperlink" Target="https://thevab.com/insight/engaging-sophisticates-at-the-cinema" TargetMode="External"/><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63.jpeg"/><Relationship Id="rId11" Type="http://schemas.openxmlformats.org/officeDocument/2006/relationships/hyperlink" Target="https://thevab.com/insight/capturing-elusives-cinema" TargetMode="External"/><Relationship Id="rId5" Type="http://schemas.openxmlformats.org/officeDocument/2006/relationships/image" Target="../media/image62.jpeg"/><Relationship Id="rId10" Type="http://schemas.openxmlformats.org/officeDocument/2006/relationships/image" Target="../media/image66.jpeg"/><Relationship Id="rId4" Type="http://schemas.openxmlformats.org/officeDocument/2006/relationships/image" Target="../media/image58.jpeg"/><Relationship Id="rId9" Type="http://schemas.openxmlformats.org/officeDocument/2006/relationships/image" Target="../media/image65.jpeg"/></Relationships>
</file>

<file path=ppt/slides/_rels/slide18.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37.xml"/><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8" Type="http://schemas.openxmlformats.org/officeDocument/2006/relationships/image" Target="../media/image72.jpeg"/><Relationship Id="rId13" Type="http://schemas.openxmlformats.org/officeDocument/2006/relationships/image" Target="../media/image77.jpeg"/><Relationship Id="rId3" Type="http://schemas.openxmlformats.org/officeDocument/2006/relationships/image" Target="../media/image13.png"/><Relationship Id="rId7" Type="http://schemas.openxmlformats.org/officeDocument/2006/relationships/image" Target="../media/image71.jpeg"/><Relationship Id="rId12" Type="http://schemas.openxmlformats.org/officeDocument/2006/relationships/image" Target="../media/image76.jpeg"/><Relationship Id="rId17" Type="http://schemas.openxmlformats.org/officeDocument/2006/relationships/image" Target="../media/image81.jpeg"/><Relationship Id="rId2" Type="http://schemas.openxmlformats.org/officeDocument/2006/relationships/notesSlide" Target="../notesSlides/notesSlide16.xml"/><Relationship Id="rId16" Type="http://schemas.openxmlformats.org/officeDocument/2006/relationships/image" Target="../media/image80.jpeg"/><Relationship Id="rId1" Type="http://schemas.openxmlformats.org/officeDocument/2006/relationships/slideLayout" Target="../slideLayouts/slideLayout7.xml"/><Relationship Id="rId6" Type="http://schemas.openxmlformats.org/officeDocument/2006/relationships/image" Target="../media/image70.jpeg"/><Relationship Id="rId11" Type="http://schemas.openxmlformats.org/officeDocument/2006/relationships/image" Target="../media/image75.jpeg"/><Relationship Id="rId5" Type="http://schemas.openxmlformats.org/officeDocument/2006/relationships/image" Target="../media/image69.jpeg"/><Relationship Id="rId15" Type="http://schemas.openxmlformats.org/officeDocument/2006/relationships/image" Target="../media/image79.jpeg"/><Relationship Id="rId10" Type="http://schemas.openxmlformats.org/officeDocument/2006/relationships/image" Target="../media/image74.jpeg"/><Relationship Id="rId4" Type="http://schemas.openxmlformats.org/officeDocument/2006/relationships/image" Target="../media/image68.jpeg"/><Relationship Id="rId9" Type="http://schemas.openxmlformats.org/officeDocument/2006/relationships/image" Target="../media/image73.jpeg"/><Relationship Id="rId14" Type="http://schemas.openxmlformats.org/officeDocument/2006/relationships/image" Target="../media/image78.jpeg"/></Relationships>
</file>

<file path=ppt/slides/_rels/slide21.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chart" Target="../charts/chart10.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chart" Target="../charts/chart11.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chart" Target="../charts/chart12.xml"/></Relationships>
</file>

<file path=ppt/slides/_rels/slide26.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13.png"/><Relationship Id="rId7" Type="http://schemas.openxmlformats.org/officeDocument/2006/relationships/image" Target="../media/image86.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openxmlformats.org/officeDocument/2006/relationships/image" Target="../media/image92.jpeg"/><Relationship Id="rId13" Type="http://schemas.openxmlformats.org/officeDocument/2006/relationships/image" Target="../media/image97.jpeg"/><Relationship Id="rId3" Type="http://schemas.openxmlformats.org/officeDocument/2006/relationships/image" Target="../media/image13.png"/><Relationship Id="rId7" Type="http://schemas.openxmlformats.org/officeDocument/2006/relationships/image" Target="../media/image91.jpeg"/><Relationship Id="rId12" Type="http://schemas.openxmlformats.org/officeDocument/2006/relationships/image" Target="../media/image96.jpeg"/><Relationship Id="rId17" Type="http://schemas.openxmlformats.org/officeDocument/2006/relationships/image" Target="../media/image101.jpeg"/><Relationship Id="rId2" Type="http://schemas.openxmlformats.org/officeDocument/2006/relationships/notesSlide" Target="../notesSlides/notesSlide24.xml"/><Relationship Id="rId16" Type="http://schemas.openxmlformats.org/officeDocument/2006/relationships/image" Target="../media/image100.png"/><Relationship Id="rId1" Type="http://schemas.openxmlformats.org/officeDocument/2006/relationships/slideLayout" Target="../slideLayouts/slideLayout7.xml"/><Relationship Id="rId6" Type="http://schemas.openxmlformats.org/officeDocument/2006/relationships/image" Target="../media/image90.jpeg"/><Relationship Id="rId11" Type="http://schemas.openxmlformats.org/officeDocument/2006/relationships/image" Target="../media/image95.jpeg"/><Relationship Id="rId5" Type="http://schemas.openxmlformats.org/officeDocument/2006/relationships/image" Target="../media/image89.jpeg"/><Relationship Id="rId15" Type="http://schemas.openxmlformats.org/officeDocument/2006/relationships/image" Target="../media/image99.png"/><Relationship Id="rId10" Type="http://schemas.openxmlformats.org/officeDocument/2006/relationships/image" Target="../media/image94.jpeg"/><Relationship Id="rId4" Type="http://schemas.openxmlformats.org/officeDocument/2006/relationships/image" Target="../media/image88.jpeg"/><Relationship Id="rId9" Type="http://schemas.openxmlformats.org/officeDocument/2006/relationships/image" Target="../media/image93.png"/><Relationship Id="rId14" Type="http://schemas.openxmlformats.org/officeDocument/2006/relationships/image" Target="../media/image98.png"/></Relationships>
</file>

<file path=ppt/slides/_rels/slide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106.jpeg"/><Relationship Id="rId13" Type="http://schemas.openxmlformats.org/officeDocument/2006/relationships/image" Target="../media/image111.jpeg"/><Relationship Id="rId3" Type="http://schemas.openxmlformats.org/officeDocument/2006/relationships/image" Target="../media/image102.png"/><Relationship Id="rId7" Type="http://schemas.openxmlformats.org/officeDocument/2006/relationships/image" Target="../media/image105.png"/><Relationship Id="rId12" Type="http://schemas.openxmlformats.org/officeDocument/2006/relationships/image" Target="../media/image110.jpe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104.jpeg"/><Relationship Id="rId11" Type="http://schemas.openxmlformats.org/officeDocument/2006/relationships/image" Target="../media/image109.png"/><Relationship Id="rId5" Type="http://schemas.openxmlformats.org/officeDocument/2006/relationships/image" Target="../media/image103.jpeg"/><Relationship Id="rId15" Type="http://schemas.openxmlformats.org/officeDocument/2006/relationships/image" Target="../media/image113.jpeg"/><Relationship Id="rId10" Type="http://schemas.openxmlformats.org/officeDocument/2006/relationships/image" Target="../media/image108.png"/><Relationship Id="rId4" Type="http://schemas.openxmlformats.org/officeDocument/2006/relationships/image" Target="../media/image13.png"/><Relationship Id="rId9" Type="http://schemas.openxmlformats.org/officeDocument/2006/relationships/image" Target="../media/image107.png"/><Relationship Id="rId14" Type="http://schemas.openxmlformats.org/officeDocument/2006/relationships/image" Target="../media/image112.jpeg"/></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chart" Target="../charts/chart14.xml"/><Relationship Id="rId4" Type="http://schemas.openxmlformats.org/officeDocument/2006/relationships/chart" Target="../charts/chart13.xml"/></Relationships>
</file>

<file path=ppt/slides/_rels/slide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14.png"/></Relationships>
</file>

<file path=ppt/slides/_rels/slide33.xml.rels><?xml version="1.0" encoding="UTF-8" standalone="yes"?>
<Relationships xmlns="http://schemas.openxmlformats.org/package/2006/relationships"><Relationship Id="rId8" Type="http://schemas.openxmlformats.org/officeDocument/2006/relationships/hyperlink" Target="https://thevab.com/insight/engaging-streamers-in-cinema" TargetMode="External"/><Relationship Id="rId13" Type="http://schemas.openxmlformats.org/officeDocument/2006/relationships/image" Target="../media/image118.png"/><Relationship Id="rId3" Type="http://schemas.openxmlformats.org/officeDocument/2006/relationships/image" Target="../media/image14.png"/><Relationship Id="rId7" Type="http://schemas.openxmlformats.org/officeDocument/2006/relationships/image" Target="../media/image115.png"/><Relationship Id="rId12" Type="http://schemas.openxmlformats.org/officeDocument/2006/relationships/hyperlink" Target="https://thevab.com/insight/engaging-sophisticates-at-the-cinema" TargetMode="External"/><Relationship Id="rId2" Type="http://schemas.openxmlformats.org/officeDocument/2006/relationships/hyperlink" Target="https://thevab.com/" TargetMode="External"/><Relationship Id="rId1" Type="http://schemas.openxmlformats.org/officeDocument/2006/relationships/slideLayout" Target="../slideLayouts/slideLayout7.xml"/><Relationship Id="rId6" Type="http://schemas.openxmlformats.org/officeDocument/2006/relationships/hyperlink" Target="https://thevab.com/insight/capturing-elusives-cinema" TargetMode="External"/><Relationship Id="rId11" Type="http://schemas.openxmlformats.org/officeDocument/2006/relationships/image" Target="../media/image117.jpeg"/><Relationship Id="rId5" Type="http://schemas.openxmlformats.org/officeDocument/2006/relationships/hyperlink" Target="https://thevab.com/team-board" TargetMode="External"/><Relationship Id="rId10" Type="http://schemas.openxmlformats.org/officeDocument/2006/relationships/hyperlink" Target="https://thevab.com/insight/super-cinema-goer" TargetMode="External"/><Relationship Id="rId4" Type="http://schemas.openxmlformats.org/officeDocument/2006/relationships/image" Target="../media/image13.png"/><Relationship Id="rId9" Type="http://schemas.openxmlformats.org/officeDocument/2006/relationships/image" Target="../media/image116.png"/></Relationships>
</file>

<file path=ppt/slides/_rels/slide34.xml.rels><?xml version="1.0" encoding="UTF-8" standalone="yes"?>
<Relationships xmlns="http://schemas.openxmlformats.org/package/2006/relationships"><Relationship Id="rId3" Type="http://schemas.openxmlformats.org/officeDocument/2006/relationships/hyperlink" Target="https://thevab.com/vab-happenings/vab-brand-video" TargetMode="External"/><Relationship Id="rId2" Type="http://schemas.openxmlformats.org/officeDocument/2006/relationships/image" Target="../media/image119.pn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20.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chart" Target="../charts/chart1.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chart" Target="../charts/chart2.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chart" Target="../charts/chart3.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chart" Target="../charts/chart4.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95000"/>
          </a:schemeClr>
        </a:solidFill>
        <a:effectLst/>
      </p:bgPr>
    </p:bg>
    <p:spTree>
      <p:nvGrpSpPr>
        <p:cNvPr id="1" name=""/>
        <p:cNvGrpSpPr/>
        <p:nvPr/>
      </p:nvGrpSpPr>
      <p:grpSpPr>
        <a:xfrm>
          <a:off x="0" y="0"/>
          <a:ext cx="0" cy="0"/>
          <a:chOff x="0" y="0"/>
          <a:chExt cx="0" cy="0"/>
        </a:xfrm>
      </p:grpSpPr>
      <p:pic>
        <p:nvPicPr>
          <p:cNvPr id="4" name="Picture 3" descr="A picture containing person, sitting, seat, sofa&#10;&#10;Description automatically generated">
            <a:extLst>
              <a:ext uri="{FF2B5EF4-FFF2-40B4-BE49-F238E27FC236}">
                <a16:creationId xmlns:a16="http://schemas.microsoft.com/office/drawing/2014/main" id="{A283C4D3-DEDE-1E4C-7BD3-79586A046C0A}"/>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5353724" y="-5696"/>
            <a:ext cx="6838275" cy="6863696"/>
          </a:xfrm>
          <a:prstGeom prst="rect">
            <a:avLst/>
          </a:prstGeom>
        </p:spPr>
      </p:pic>
      <p:sp>
        <p:nvSpPr>
          <p:cNvPr id="10" name="Title 9">
            <a:extLst>
              <a:ext uri="{FF2B5EF4-FFF2-40B4-BE49-F238E27FC236}">
                <a16:creationId xmlns:a16="http://schemas.microsoft.com/office/drawing/2014/main" id="{0C38B446-4C07-42BF-B42F-5E8AEE13A36B}"/>
              </a:ext>
            </a:extLst>
          </p:cNvPr>
          <p:cNvSpPr>
            <a:spLocks noGrp="1"/>
          </p:cNvSpPr>
          <p:nvPr>
            <p:ph type="title"/>
          </p:nvPr>
        </p:nvSpPr>
        <p:spPr>
          <a:xfrm>
            <a:off x="145613" y="3287089"/>
            <a:ext cx="4671714" cy="1803400"/>
          </a:xfrm>
        </p:spPr>
        <p:txBody>
          <a:bodyPr/>
          <a:lstStyle/>
          <a:p>
            <a:r>
              <a:rPr lang="en-US" sz="3400" b="1">
                <a:solidFill>
                  <a:srgbClr val="ED3C8D"/>
                </a:solidFill>
                <a:latin typeface="Helvetica" panose="020B0403020202020204" pitchFamily="34" charset="0"/>
              </a:rPr>
              <a:t>I Know What You Did This Summer</a:t>
            </a:r>
            <a:br>
              <a:rPr lang="en-US" sz="3400" b="1">
                <a:latin typeface="Helvetica" panose="020B0403020202020204" pitchFamily="34" charset="0"/>
              </a:rPr>
            </a:br>
            <a:r>
              <a:rPr lang="en-US" sz="2200">
                <a:solidFill>
                  <a:srgbClr val="1B1464"/>
                </a:solidFill>
                <a:latin typeface="Helvetica" panose="020B0403020202020204" pitchFamily="34" charset="0"/>
              </a:rPr>
              <a:t>Harnessing consumer momentum at the movies</a:t>
            </a:r>
            <a:endParaRPr lang="en-US" sz="2200" b="1">
              <a:solidFill>
                <a:srgbClr val="1B1464"/>
              </a:solidFill>
              <a:latin typeface="Helvetica" panose="020B0403020202020204" pitchFamily="34" charset="0"/>
            </a:endParaRPr>
          </a:p>
        </p:txBody>
      </p:sp>
      <p:pic>
        <p:nvPicPr>
          <p:cNvPr id="12" name="Graphic 11">
            <a:extLst>
              <a:ext uri="{FF2B5EF4-FFF2-40B4-BE49-F238E27FC236}">
                <a16:creationId xmlns:a16="http://schemas.microsoft.com/office/drawing/2014/main" id="{4C3BDC65-8D60-4B6A-A6E4-F284D2B2831F}"/>
              </a:ext>
            </a:extLst>
          </p:cNvPr>
          <p:cNvPicPr>
            <a:picLocks noChangeAspect="1"/>
          </p:cNvPicPr>
          <p:nvPr/>
        </p:nvPicPr>
        <p:blipFill>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rcRect r="39630" b="36230"/>
          <a:stretch>
            <a:fillRect/>
          </a:stretch>
        </p:blipFill>
        <p:spPr>
          <a:xfrm>
            <a:off x="5359401" y="2666878"/>
            <a:ext cx="6832600" cy="4191122"/>
          </a:xfrm>
          <a:custGeom>
            <a:avLst/>
            <a:gdLst>
              <a:gd name="connsiteX0" fmla="*/ 0 w 7084331"/>
              <a:gd name="connsiteY0" fmla="*/ 0 h 4191122"/>
              <a:gd name="connsiteX1" fmla="*/ 7084331 w 7084331"/>
              <a:gd name="connsiteY1" fmla="*/ 0 h 4191122"/>
              <a:gd name="connsiteX2" fmla="*/ 7084331 w 7084331"/>
              <a:gd name="connsiteY2" fmla="*/ 4191122 h 4191122"/>
              <a:gd name="connsiteX3" fmla="*/ 0 w 7084331"/>
              <a:gd name="connsiteY3" fmla="*/ 4191122 h 4191122"/>
            </a:gdLst>
            <a:ahLst/>
            <a:cxnLst>
              <a:cxn ang="0">
                <a:pos x="connsiteX0" y="connsiteY0"/>
              </a:cxn>
              <a:cxn ang="0">
                <a:pos x="connsiteX1" y="connsiteY1"/>
              </a:cxn>
              <a:cxn ang="0">
                <a:pos x="connsiteX2" y="connsiteY2"/>
              </a:cxn>
              <a:cxn ang="0">
                <a:pos x="connsiteX3" y="connsiteY3"/>
              </a:cxn>
            </a:cxnLst>
            <a:rect l="l" t="t" r="r" b="b"/>
            <a:pathLst>
              <a:path w="7084331" h="4191122">
                <a:moveTo>
                  <a:pt x="0" y="0"/>
                </a:moveTo>
                <a:lnTo>
                  <a:pt x="7084331" y="0"/>
                </a:lnTo>
                <a:lnTo>
                  <a:pt x="7084331" y="4191122"/>
                </a:lnTo>
                <a:lnTo>
                  <a:pt x="0" y="4191122"/>
                </a:lnTo>
                <a:close/>
              </a:path>
            </a:pathLst>
          </a:custGeom>
        </p:spPr>
      </p:pic>
      <p:grpSp>
        <p:nvGrpSpPr>
          <p:cNvPr id="7" name="Group 6">
            <a:extLst>
              <a:ext uri="{FF2B5EF4-FFF2-40B4-BE49-F238E27FC236}">
                <a16:creationId xmlns:a16="http://schemas.microsoft.com/office/drawing/2014/main" id="{BD3F90D8-EC4F-44E3-8868-8951815070FB}"/>
              </a:ext>
            </a:extLst>
          </p:cNvPr>
          <p:cNvGrpSpPr/>
          <p:nvPr/>
        </p:nvGrpSpPr>
        <p:grpSpPr>
          <a:xfrm>
            <a:off x="1863753" y="-5696"/>
            <a:ext cx="3500699" cy="2672574"/>
            <a:chOff x="-15240" y="-13657"/>
            <a:chExt cx="4721216" cy="2686231"/>
          </a:xfrm>
        </p:grpSpPr>
        <p:sp>
          <p:nvSpPr>
            <p:cNvPr id="8" name="Freeform: Shape 7">
              <a:extLst>
                <a:ext uri="{FF2B5EF4-FFF2-40B4-BE49-F238E27FC236}">
                  <a16:creationId xmlns:a16="http://schemas.microsoft.com/office/drawing/2014/main" id="{8BF951BE-118C-48F7-BE62-B39D2B4FC56A}"/>
                </a:ext>
              </a:extLst>
            </p:cNvPr>
            <p:cNvSpPr/>
            <p:nvPr userDrawn="1"/>
          </p:nvSpPr>
          <p:spPr>
            <a:xfrm>
              <a:off x="-15240" y="-13657"/>
              <a:ext cx="4721216" cy="2686231"/>
            </a:xfrm>
            <a:custGeom>
              <a:avLst/>
              <a:gdLst>
                <a:gd name="connsiteX0" fmla="*/ 0 w 4721216"/>
                <a:gd name="connsiteY0" fmla="*/ 0 h 2686231"/>
                <a:gd name="connsiteX1" fmla="*/ 4721216 w 4721216"/>
                <a:gd name="connsiteY1" fmla="*/ 0 h 2686231"/>
                <a:gd name="connsiteX2" fmla="*/ 4721216 w 4721216"/>
                <a:gd name="connsiteY2" fmla="*/ 2686231 h 2686231"/>
                <a:gd name="connsiteX3" fmla="*/ 1395884 w 4721216"/>
                <a:gd name="connsiteY3" fmla="*/ 1201749 h 2686231"/>
                <a:gd name="connsiteX4" fmla="*/ 78852 w 4721216"/>
                <a:gd name="connsiteY4" fmla="*/ 612473 h 2686231"/>
                <a:gd name="connsiteX5" fmla="*/ 0 w 4721216"/>
                <a:gd name="connsiteY5" fmla="*/ 576331 h 2686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21216" h="2686231">
                  <a:moveTo>
                    <a:pt x="0" y="0"/>
                  </a:moveTo>
                  <a:lnTo>
                    <a:pt x="4721216" y="0"/>
                  </a:lnTo>
                  <a:lnTo>
                    <a:pt x="4721216" y="2686231"/>
                  </a:lnTo>
                  <a:lnTo>
                    <a:pt x="1395884" y="1201749"/>
                  </a:lnTo>
                  <a:cubicBezTo>
                    <a:pt x="1088473" y="1072268"/>
                    <a:pt x="486065" y="798907"/>
                    <a:pt x="78852" y="612473"/>
                  </a:cubicBezTo>
                  <a:lnTo>
                    <a:pt x="0" y="576331"/>
                  </a:lnTo>
                  <a:close/>
                </a:path>
              </a:pathLst>
            </a:custGeom>
            <a:solidFill>
              <a:srgbClr val="130F4A"/>
            </a:solidFill>
            <a:ln w="5302" cap="flat">
              <a:noFill/>
              <a:prstDash val="solid"/>
              <a:miter/>
            </a:ln>
          </p:spPr>
          <p:txBody>
            <a:bodyPr wrap="square" rtlCol="0" anchor="ctr">
              <a:noAutofit/>
            </a:bodyPr>
            <a:lstStyle/>
            <a:p>
              <a:endParaRPr lang="en-US">
                <a:solidFill>
                  <a:srgbClr val="1B1464"/>
                </a:solidFill>
                <a:latin typeface="Helvetica-Light"/>
              </a:endParaRPr>
            </a:p>
          </p:txBody>
        </p:sp>
        <p:sp>
          <p:nvSpPr>
            <p:cNvPr id="13" name="Freeform: Shape 12">
              <a:extLst>
                <a:ext uri="{FF2B5EF4-FFF2-40B4-BE49-F238E27FC236}">
                  <a16:creationId xmlns:a16="http://schemas.microsoft.com/office/drawing/2014/main" id="{5AE5D4B1-D529-4069-92AA-16E1B391A6BF}"/>
                </a:ext>
              </a:extLst>
            </p:cNvPr>
            <p:cNvSpPr/>
            <p:nvPr/>
          </p:nvSpPr>
          <p:spPr>
            <a:xfrm>
              <a:off x="34005" y="23167"/>
              <a:ext cx="1331681" cy="1155444"/>
            </a:xfrm>
            <a:custGeom>
              <a:avLst/>
              <a:gdLst>
                <a:gd name="connsiteX0" fmla="*/ 0 w 1421708"/>
                <a:gd name="connsiteY0" fmla="*/ 591848 h 1222125"/>
                <a:gd name="connsiteX1" fmla="*/ 1421708 w 1421708"/>
                <a:gd name="connsiteY1" fmla="*/ 1222125 h 1222125"/>
                <a:gd name="connsiteX2" fmla="*/ 1421708 w 1421708"/>
                <a:gd name="connsiteY2" fmla="*/ 0 h 1222125"/>
              </a:gdLst>
              <a:ahLst/>
              <a:cxnLst>
                <a:cxn ang="0">
                  <a:pos x="connsiteX0" y="connsiteY0"/>
                </a:cxn>
                <a:cxn ang="0">
                  <a:pos x="connsiteX1" y="connsiteY1"/>
                </a:cxn>
                <a:cxn ang="0">
                  <a:pos x="connsiteX2" y="connsiteY2"/>
                </a:cxn>
              </a:cxnLst>
              <a:rect l="l" t="t" r="r" b="b"/>
              <a:pathLst>
                <a:path w="1421708" h="1222125">
                  <a:moveTo>
                    <a:pt x="0" y="591848"/>
                  </a:moveTo>
                  <a:lnTo>
                    <a:pt x="1421708" y="1222125"/>
                  </a:lnTo>
                  <a:lnTo>
                    <a:pt x="1421708" y="0"/>
                  </a:lnTo>
                  <a:close/>
                </a:path>
              </a:pathLst>
            </a:custGeom>
            <a:solidFill>
              <a:schemeClr val="accent1"/>
            </a:solidFill>
            <a:ln w="5302" cap="flat">
              <a:noFill/>
              <a:prstDash val="solid"/>
              <a:miter/>
            </a:ln>
          </p:spPr>
          <p:txBody>
            <a:bodyPr rtlCol="0" anchor="ctr"/>
            <a:lstStyle/>
            <a:p>
              <a:endParaRPr lang="en-US">
                <a:solidFill>
                  <a:srgbClr val="1B1464"/>
                </a:solidFill>
                <a:latin typeface="Helvetica-Light"/>
              </a:endParaRPr>
            </a:p>
          </p:txBody>
        </p:sp>
        <p:sp>
          <p:nvSpPr>
            <p:cNvPr id="14" name="Freeform: Shape 13">
              <a:extLst>
                <a:ext uri="{FF2B5EF4-FFF2-40B4-BE49-F238E27FC236}">
                  <a16:creationId xmlns:a16="http://schemas.microsoft.com/office/drawing/2014/main" id="{630020BB-B5A9-48CC-9939-C1F42A09A502}"/>
                </a:ext>
              </a:extLst>
            </p:cNvPr>
            <p:cNvSpPr/>
            <p:nvPr/>
          </p:nvSpPr>
          <p:spPr>
            <a:xfrm>
              <a:off x="1365686" y="616973"/>
              <a:ext cx="1331731" cy="1155444"/>
            </a:xfrm>
            <a:custGeom>
              <a:avLst/>
              <a:gdLst>
                <a:gd name="connsiteX0" fmla="*/ 0 w 1421761"/>
                <a:gd name="connsiteY0" fmla="*/ 591794 h 1222125"/>
                <a:gd name="connsiteX1" fmla="*/ 1421761 w 1421761"/>
                <a:gd name="connsiteY1" fmla="*/ 1222125 h 1222125"/>
                <a:gd name="connsiteX2" fmla="*/ 1421761 w 1421761"/>
                <a:gd name="connsiteY2" fmla="*/ 0 h 1222125"/>
              </a:gdLst>
              <a:ahLst/>
              <a:cxnLst>
                <a:cxn ang="0">
                  <a:pos x="connsiteX0" y="connsiteY0"/>
                </a:cxn>
                <a:cxn ang="0">
                  <a:pos x="connsiteX1" y="connsiteY1"/>
                </a:cxn>
                <a:cxn ang="0">
                  <a:pos x="connsiteX2" y="connsiteY2"/>
                </a:cxn>
              </a:cxnLst>
              <a:rect l="l" t="t" r="r" b="b"/>
              <a:pathLst>
                <a:path w="1421761" h="1222125">
                  <a:moveTo>
                    <a:pt x="0" y="591794"/>
                  </a:moveTo>
                  <a:lnTo>
                    <a:pt x="1421761" y="1222125"/>
                  </a:lnTo>
                  <a:lnTo>
                    <a:pt x="1421761" y="0"/>
                  </a:lnTo>
                  <a:close/>
                </a:path>
              </a:pathLst>
            </a:custGeom>
            <a:solidFill>
              <a:schemeClr val="accent2"/>
            </a:solidFill>
            <a:ln w="5302" cap="flat">
              <a:noFill/>
              <a:prstDash val="solid"/>
              <a:miter/>
            </a:ln>
          </p:spPr>
          <p:txBody>
            <a:bodyPr rtlCol="0" anchor="ctr"/>
            <a:lstStyle/>
            <a:p>
              <a:endParaRPr lang="en-US">
                <a:solidFill>
                  <a:srgbClr val="1B1464"/>
                </a:solidFill>
                <a:latin typeface="Helvetica-Light"/>
              </a:endParaRPr>
            </a:p>
          </p:txBody>
        </p:sp>
        <p:sp>
          <p:nvSpPr>
            <p:cNvPr id="15" name="Freeform: Shape 14">
              <a:extLst>
                <a:ext uri="{FF2B5EF4-FFF2-40B4-BE49-F238E27FC236}">
                  <a16:creationId xmlns:a16="http://schemas.microsoft.com/office/drawing/2014/main" id="{2BA9919E-8757-47EA-AF29-47E3FDC08853}"/>
                </a:ext>
              </a:extLst>
            </p:cNvPr>
            <p:cNvSpPr/>
            <p:nvPr/>
          </p:nvSpPr>
          <p:spPr>
            <a:xfrm>
              <a:off x="1365686" y="23167"/>
              <a:ext cx="1331731" cy="1155444"/>
            </a:xfrm>
            <a:custGeom>
              <a:avLst/>
              <a:gdLst>
                <a:gd name="connsiteX0" fmla="*/ 1421761 w 1421761"/>
                <a:gd name="connsiteY0" fmla="*/ 630278 h 1222125"/>
                <a:gd name="connsiteX1" fmla="*/ 0 w 1421761"/>
                <a:gd name="connsiteY1" fmla="*/ 0 h 1222125"/>
                <a:gd name="connsiteX2" fmla="*/ 0 w 1421761"/>
                <a:gd name="connsiteY2" fmla="*/ 1222125 h 1222125"/>
              </a:gdLst>
              <a:ahLst/>
              <a:cxnLst>
                <a:cxn ang="0">
                  <a:pos x="connsiteX0" y="connsiteY0"/>
                </a:cxn>
                <a:cxn ang="0">
                  <a:pos x="connsiteX1" y="connsiteY1"/>
                </a:cxn>
                <a:cxn ang="0">
                  <a:pos x="connsiteX2" y="connsiteY2"/>
                </a:cxn>
              </a:cxnLst>
              <a:rect l="l" t="t" r="r" b="b"/>
              <a:pathLst>
                <a:path w="1421761" h="1222125">
                  <a:moveTo>
                    <a:pt x="1421761" y="630278"/>
                  </a:moveTo>
                  <a:lnTo>
                    <a:pt x="0" y="0"/>
                  </a:lnTo>
                  <a:lnTo>
                    <a:pt x="0" y="1222125"/>
                  </a:lnTo>
                  <a:close/>
                </a:path>
              </a:pathLst>
            </a:custGeom>
            <a:solidFill>
              <a:schemeClr val="bg1"/>
            </a:solidFill>
            <a:ln w="5302" cap="flat">
              <a:noFill/>
              <a:prstDash val="solid"/>
              <a:miter/>
            </a:ln>
          </p:spPr>
          <p:txBody>
            <a:bodyPr rtlCol="0" anchor="ctr"/>
            <a:lstStyle/>
            <a:p>
              <a:endParaRPr lang="en-US">
                <a:solidFill>
                  <a:srgbClr val="1B1464"/>
                </a:solidFill>
                <a:latin typeface="Helvetica-Light"/>
              </a:endParaRPr>
            </a:p>
          </p:txBody>
        </p:sp>
        <p:sp>
          <p:nvSpPr>
            <p:cNvPr id="16" name="Freeform: Shape 15">
              <a:extLst>
                <a:ext uri="{FF2B5EF4-FFF2-40B4-BE49-F238E27FC236}">
                  <a16:creationId xmlns:a16="http://schemas.microsoft.com/office/drawing/2014/main" id="{49362404-B0D3-4845-81C6-4BB463DC0FB9}"/>
                </a:ext>
              </a:extLst>
            </p:cNvPr>
            <p:cNvSpPr/>
            <p:nvPr/>
          </p:nvSpPr>
          <p:spPr>
            <a:xfrm>
              <a:off x="2704627" y="-13656"/>
              <a:ext cx="1495109" cy="633867"/>
            </a:xfrm>
            <a:custGeom>
              <a:avLst/>
              <a:gdLst>
                <a:gd name="connsiteX0" fmla="*/ 0 w 1495109"/>
                <a:gd name="connsiteY0" fmla="*/ 0 h 633867"/>
                <a:gd name="connsiteX1" fmla="*/ 1482463 w 1495109"/>
                <a:gd name="connsiteY1" fmla="*/ 0 h 633867"/>
                <a:gd name="connsiteX2" fmla="*/ 1495109 w 1495109"/>
                <a:gd name="connsiteY2" fmla="*/ 5659 h 633867"/>
                <a:gd name="connsiteX3" fmla="*/ 0 w 1495109"/>
                <a:gd name="connsiteY3" fmla="*/ 633867 h 633867"/>
              </a:gdLst>
              <a:ahLst/>
              <a:cxnLst>
                <a:cxn ang="0">
                  <a:pos x="connsiteX0" y="connsiteY0"/>
                </a:cxn>
                <a:cxn ang="0">
                  <a:pos x="connsiteX1" y="connsiteY1"/>
                </a:cxn>
                <a:cxn ang="0">
                  <a:pos x="connsiteX2" y="connsiteY2"/>
                </a:cxn>
                <a:cxn ang="0">
                  <a:pos x="connsiteX3" y="connsiteY3"/>
                </a:cxn>
              </a:cxnLst>
              <a:rect l="l" t="t" r="r" b="b"/>
              <a:pathLst>
                <a:path w="1495109" h="633867">
                  <a:moveTo>
                    <a:pt x="0" y="0"/>
                  </a:moveTo>
                  <a:lnTo>
                    <a:pt x="1482463" y="0"/>
                  </a:lnTo>
                  <a:lnTo>
                    <a:pt x="1495109" y="5659"/>
                  </a:lnTo>
                  <a:lnTo>
                    <a:pt x="0" y="633867"/>
                  </a:lnTo>
                  <a:close/>
                </a:path>
              </a:pathLst>
            </a:custGeom>
            <a:solidFill>
              <a:schemeClr val="bg1"/>
            </a:solidFill>
            <a:ln w="5302" cap="flat">
              <a:noFill/>
              <a:prstDash val="solid"/>
              <a:miter/>
            </a:ln>
          </p:spPr>
          <p:txBody>
            <a:bodyPr wrap="square" rtlCol="0" anchor="ctr">
              <a:noAutofit/>
            </a:bodyPr>
            <a:lstStyle/>
            <a:p>
              <a:endParaRPr lang="en-US">
                <a:solidFill>
                  <a:srgbClr val="1B1464"/>
                </a:solidFill>
                <a:latin typeface="Helvetica-Light"/>
              </a:endParaRPr>
            </a:p>
          </p:txBody>
        </p:sp>
      </p:grpSp>
      <p:pic>
        <p:nvPicPr>
          <p:cNvPr id="17" name="Picture 16">
            <a:extLst>
              <a:ext uri="{FF2B5EF4-FFF2-40B4-BE49-F238E27FC236}">
                <a16:creationId xmlns:a16="http://schemas.microsoft.com/office/drawing/2014/main" id="{53695B08-4C51-48A9-9D95-575DF10616D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8039" y="36637"/>
            <a:ext cx="1712662" cy="597361"/>
          </a:xfrm>
          <a:prstGeom prst="rect">
            <a:avLst/>
          </a:prstGeom>
          <a:ln>
            <a:solidFill>
              <a:srgbClr val="00BFF2"/>
            </a:solidFill>
          </a:ln>
        </p:spPr>
      </p:pic>
      <p:pic>
        <p:nvPicPr>
          <p:cNvPr id="19" name="Picture 18" descr="A picture containing text&#10;&#10;Description automatically generated">
            <a:extLst>
              <a:ext uri="{FF2B5EF4-FFF2-40B4-BE49-F238E27FC236}">
                <a16:creationId xmlns:a16="http://schemas.microsoft.com/office/drawing/2014/main" id="{649CC1AD-4096-4C1B-8491-A834E6E43860}"/>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212206" y="5705004"/>
            <a:ext cx="2523582" cy="879183"/>
          </a:xfrm>
          <a:prstGeom prst="rect">
            <a:avLst/>
          </a:prstGeom>
        </p:spPr>
      </p:pic>
      <p:pic>
        <p:nvPicPr>
          <p:cNvPr id="20" name="Picture 19" descr="Text&#10;&#10;Description automatically generated with low confidence">
            <a:extLst>
              <a:ext uri="{FF2B5EF4-FFF2-40B4-BE49-F238E27FC236}">
                <a16:creationId xmlns:a16="http://schemas.microsoft.com/office/drawing/2014/main" id="{C64C9844-1096-4EED-B65B-647F0EADE568}"/>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159681" y="1769875"/>
            <a:ext cx="3103163" cy="1347755"/>
          </a:xfrm>
          <a:prstGeom prst="rect">
            <a:avLst/>
          </a:prstGeom>
        </p:spPr>
      </p:pic>
    </p:spTree>
    <p:extLst>
      <p:ext uri="{BB962C8B-B14F-4D97-AF65-F5344CB8AC3E}">
        <p14:creationId xmlns:p14="http://schemas.microsoft.com/office/powerpoint/2010/main" val="8927795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person, restaurant&#10;&#10;Description automatically generated">
            <a:extLst>
              <a:ext uri="{FF2B5EF4-FFF2-40B4-BE49-F238E27FC236}">
                <a16:creationId xmlns:a16="http://schemas.microsoft.com/office/drawing/2014/main" id="{A993703C-9928-4BCF-B3DC-90B275EAA36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495018"/>
            <a:ext cx="5944147" cy="5362981"/>
          </a:xfrm>
          <a:prstGeom prst="rect">
            <a:avLst/>
          </a:prstGeom>
        </p:spPr>
      </p:pic>
      <p:sp>
        <p:nvSpPr>
          <p:cNvPr id="10" name="Rectangle 9">
            <a:extLst>
              <a:ext uri="{FF2B5EF4-FFF2-40B4-BE49-F238E27FC236}">
                <a16:creationId xmlns:a16="http://schemas.microsoft.com/office/drawing/2014/main" id="{9E1B9554-A2C6-42F7-A5B3-21E04BBBE2C9}"/>
              </a:ext>
            </a:extLst>
          </p:cNvPr>
          <p:cNvSpPr/>
          <p:nvPr/>
        </p:nvSpPr>
        <p:spPr>
          <a:xfrm>
            <a:off x="5936343" y="1496209"/>
            <a:ext cx="6255657" cy="5351031"/>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panose="020B0403020202020204" pitchFamily="34" charset="0"/>
            </a:endParaRPr>
          </a:p>
        </p:txBody>
      </p:sp>
      <p:sp>
        <p:nvSpPr>
          <p:cNvPr id="56" name="Rectangle 55">
            <a:extLst>
              <a:ext uri="{FF2B5EF4-FFF2-40B4-BE49-F238E27FC236}">
                <a16:creationId xmlns:a16="http://schemas.microsoft.com/office/drawing/2014/main" id="{49DF06DB-0E04-43EB-906B-75F674482CF9}"/>
              </a:ext>
            </a:extLst>
          </p:cNvPr>
          <p:cNvSpPr/>
          <p:nvPr/>
        </p:nvSpPr>
        <p:spPr>
          <a:xfrm>
            <a:off x="5944148" y="6168718"/>
            <a:ext cx="6127878" cy="338554"/>
          </a:xfrm>
          <a:prstGeom prst="rect">
            <a:avLst/>
          </a:prstGeom>
        </p:spPr>
        <p:txBody>
          <a:bodyPr wrap="square">
            <a:spAutoFit/>
          </a:body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Source: Kagan, a media research group within the TMT offering of S&amp;P Global Market Intelligence</a:t>
            </a:r>
            <a:r>
              <a:rPr lang="en-US" sz="800">
                <a:solidFill>
                  <a:srgbClr val="1B1464"/>
                </a:solidFill>
                <a:latin typeface="Helvetica" panose="020B0403020202020204" pitchFamily="34" charset="0"/>
                <a:ea typeface="Open Sans" panose="020B0606030504020204" pitchFamily="34" charset="0"/>
                <a:cs typeface="Open Sans" panose="020B0606030504020204" pitchFamily="34" charset="0"/>
              </a:rPr>
              <a:t>, Exhibition Market Projections, as of July 15, 2022.</a:t>
            </a: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 </a:t>
            </a:r>
          </a:p>
        </p:txBody>
      </p:sp>
      <p:sp>
        <p:nvSpPr>
          <p:cNvPr id="15" name="TextBox 14">
            <a:extLst>
              <a:ext uri="{FF2B5EF4-FFF2-40B4-BE49-F238E27FC236}">
                <a16:creationId xmlns:a16="http://schemas.microsoft.com/office/drawing/2014/main" id="{6142E2CF-5FA8-441B-B67A-6551B1008876}"/>
              </a:ext>
            </a:extLst>
          </p:cNvPr>
          <p:cNvSpPr txBox="1"/>
          <p:nvPr/>
        </p:nvSpPr>
        <p:spPr>
          <a:xfrm>
            <a:off x="5936343" y="1731231"/>
            <a:ext cx="625565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srgbClr val="1B1464"/>
                </a:solidFill>
                <a:effectLst/>
                <a:uLnTx/>
                <a:uFillTx/>
                <a:latin typeface="Helvetica" panose="020B0403020202020204" pitchFamily="34" charset="0"/>
                <a:ea typeface="+mn-ea"/>
                <a:cs typeface="+mn-cs"/>
              </a:rPr>
              <a:t>Average Spending on Concessions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solidFill>
                  <a:srgbClr val="1B1464"/>
                </a:solidFill>
                <a:latin typeface="Helvetica" panose="020B0403020202020204" pitchFamily="34" charset="0"/>
              </a:rPr>
              <a:t>p</a:t>
            </a:r>
            <a:r>
              <a:rPr kumimoji="0" lang="en-US" sz="1200" i="0" strike="noStrike" kern="1200" cap="none" spc="0" normalizeH="0" baseline="0" noProof="0">
                <a:ln>
                  <a:noFill/>
                </a:ln>
                <a:solidFill>
                  <a:srgbClr val="1B1464"/>
                </a:solidFill>
                <a:effectLst/>
                <a:uLnTx/>
                <a:uFillTx/>
                <a:latin typeface="Helvetica" panose="020B0403020202020204" pitchFamily="34" charset="0"/>
                <a:ea typeface="+mn-ea"/>
                <a:cs typeface="+mn-cs"/>
              </a:rPr>
              <a:t>er admission ticket</a:t>
            </a:r>
          </a:p>
        </p:txBody>
      </p:sp>
      <p:pic>
        <p:nvPicPr>
          <p:cNvPr id="19" name="Picture 18">
            <a:extLst>
              <a:ext uri="{FF2B5EF4-FFF2-40B4-BE49-F238E27FC236}">
                <a16:creationId xmlns:a16="http://schemas.microsoft.com/office/drawing/2014/main" id="{7AE22543-E599-476E-9EEF-B74D5816E2EF}"/>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r="-1"/>
          <a:stretch/>
        </p:blipFill>
        <p:spPr>
          <a:xfrm>
            <a:off x="483207" y="6507893"/>
            <a:ext cx="11708793" cy="350107"/>
          </a:xfrm>
          <a:prstGeom prst="rect">
            <a:avLst/>
          </a:prstGeom>
        </p:spPr>
      </p:pic>
      <p:sp>
        <p:nvSpPr>
          <p:cNvPr id="28" name="Slide Number Placeholder 5">
            <a:extLst>
              <a:ext uri="{FF2B5EF4-FFF2-40B4-BE49-F238E27FC236}">
                <a16:creationId xmlns:a16="http://schemas.microsoft.com/office/drawing/2014/main" id="{2BEBD979-FF93-4C8D-8980-9DD23C77CF4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29" name="Rectangle 28">
            <a:extLst>
              <a:ext uri="{FF2B5EF4-FFF2-40B4-BE49-F238E27FC236}">
                <a16:creationId xmlns:a16="http://schemas.microsoft.com/office/drawing/2014/main" id="{1D1E9E69-9C1C-41C3-8851-D5747B2645E7}"/>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2" name="TextBox 1">
            <a:extLst>
              <a:ext uri="{FF2B5EF4-FFF2-40B4-BE49-F238E27FC236}">
                <a16:creationId xmlns:a16="http://schemas.microsoft.com/office/drawing/2014/main" id="{FCC45D02-1D21-5C5C-D1CB-BBEB9F0EC7DD}"/>
              </a:ext>
            </a:extLst>
          </p:cNvPr>
          <p:cNvSpPr txBox="1"/>
          <p:nvPr/>
        </p:nvSpPr>
        <p:spPr>
          <a:xfrm>
            <a:off x="130164" y="115444"/>
            <a:ext cx="11941862" cy="12926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Their excitement and treatment of movie-going as an ‘event’ has even led them to splurge on concession items to further enhance their shared experience with others</a:t>
            </a:r>
          </a:p>
        </p:txBody>
      </p:sp>
      <p:graphicFrame>
        <p:nvGraphicFramePr>
          <p:cNvPr id="5" name="Chart 4">
            <a:extLst>
              <a:ext uri="{FF2B5EF4-FFF2-40B4-BE49-F238E27FC236}">
                <a16:creationId xmlns:a16="http://schemas.microsoft.com/office/drawing/2014/main" id="{3202EB8B-CEF5-A3D7-60FE-147C65A5A656}"/>
              </a:ext>
            </a:extLst>
          </p:cNvPr>
          <p:cNvGraphicFramePr/>
          <p:nvPr>
            <p:extLst>
              <p:ext uri="{D42A27DB-BD31-4B8C-83A1-F6EECF244321}">
                <p14:modId xmlns:p14="http://schemas.microsoft.com/office/powerpoint/2010/main" val="3014896186"/>
              </p:ext>
            </p:extLst>
          </p:nvPr>
        </p:nvGraphicFramePr>
        <p:xfrm>
          <a:off x="6590344" y="2315398"/>
          <a:ext cx="4806940" cy="3744934"/>
        </p:xfrm>
        <a:graphic>
          <a:graphicData uri="http://schemas.openxmlformats.org/drawingml/2006/chart">
            <c:chart xmlns:c="http://schemas.openxmlformats.org/drawingml/2006/chart" xmlns:r="http://schemas.openxmlformats.org/officeDocument/2006/relationships" r:id="rId5"/>
          </a:graphicData>
        </a:graphic>
      </p:graphicFrame>
      <p:sp>
        <p:nvSpPr>
          <p:cNvPr id="7" name="Oval 6">
            <a:extLst>
              <a:ext uri="{FF2B5EF4-FFF2-40B4-BE49-F238E27FC236}">
                <a16:creationId xmlns:a16="http://schemas.microsoft.com/office/drawing/2014/main" id="{DE9577F9-7CDC-0D8F-BC65-72A1AC16AEDD}"/>
              </a:ext>
            </a:extLst>
          </p:cNvPr>
          <p:cNvSpPr/>
          <p:nvPr/>
        </p:nvSpPr>
        <p:spPr>
          <a:xfrm>
            <a:off x="10755258" y="2278258"/>
            <a:ext cx="1125232" cy="642026"/>
          </a:xfrm>
          <a:prstGeom prst="ellipse">
            <a:avLst/>
          </a:prstGeom>
          <a:solidFill>
            <a:srgbClr val="ED3C8D"/>
          </a:solidFill>
          <a:ln>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Helvetica" panose="020B0403020202020204" pitchFamily="34" charset="0"/>
              </a:rPr>
              <a:t>+30%</a:t>
            </a:r>
          </a:p>
        </p:txBody>
      </p:sp>
    </p:spTree>
    <p:extLst>
      <p:ext uri="{BB962C8B-B14F-4D97-AF65-F5344CB8AC3E}">
        <p14:creationId xmlns:p14="http://schemas.microsoft.com/office/powerpoint/2010/main" val="22463009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40044C-9B1B-7C46-936A-7B7F0D3926CB}"/>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0" y="-12699"/>
            <a:ext cx="12192000" cy="6870700"/>
          </a:xfrm>
          <a:prstGeom prst="rect">
            <a:avLst/>
          </a:prstGeom>
        </p:spPr>
      </p:pic>
      <p:cxnSp>
        <p:nvCxnSpPr>
          <p:cNvPr id="11" name="Straight Connector 10">
            <a:extLst>
              <a:ext uri="{FF2B5EF4-FFF2-40B4-BE49-F238E27FC236}">
                <a16:creationId xmlns:a16="http://schemas.microsoft.com/office/drawing/2014/main" id="{098A06ED-9D12-3B4C-B59C-10A0964513FE}"/>
              </a:ext>
            </a:extLst>
          </p:cNvPr>
          <p:cNvCxnSpPr/>
          <p:nvPr/>
        </p:nvCxnSpPr>
        <p:spPr>
          <a:xfrm>
            <a:off x="493843" y="2940040"/>
            <a:ext cx="521208" cy="0"/>
          </a:xfrm>
          <a:prstGeom prst="line">
            <a:avLst/>
          </a:prstGeom>
          <a:ln>
            <a:solidFill>
              <a:srgbClr val="1F1A62"/>
            </a:solidFill>
          </a:ln>
        </p:spPr>
        <p:style>
          <a:lnRef idx="3">
            <a:schemeClr val="accent1"/>
          </a:lnRef>
          <a:fillRef idx="0">
            <a:schemeClr val="accent1"/>
          </a:fillRef>
          <a:effectRef idx="2">
            <a:schemeClr val="accent1"/>
          </a:effectRef>
          <a:fontRef idx="minor">
            <a:schemeClr val="tx1"/>
          </a:fontRef>
        </p:style>
      </p:cxnSp>
      <p:sp>
        <p:nvSpPr>
          <p:cNvPr id="12" name="TextBox 11">
            <a:extLst>
              <a:ext uri="{FF2B5EF4-FFF2-40B4-BE49-F238E27FC236}">
                <a16:creationId xmlns:a16="http://schemas.microsoft.com/office/drawing/2014/main" id="{D3ED8F18-80E6-D449-A031-541661F2A42F}"/>
              </a:ext>
            </a:extLst>
          </p:cNvPr>
          <p:cNvSpPr txBox="1"/>
          <p:nvPr/>
        </p:nvSpPr>
        <p:spPr>
          <a:xfrm>
            <a:off x="352898" y="3434080"/>
            <a:ext cx="7623782" cy="11387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a:ln>
                  <a:noFill/>
                </a:ln>
                <a:solidFill>
                  <a:prstClr val="white"/>
                </a:solidFill>
                <a:effectLst/>
                <a:uLnTx/>
                <a:uFillTx/>
                <a:latin typeface="Helvetica" pitchFamily="2" charset="0"/>
                <a:ea typeface="+mn-ea"/>
                <a:cs typeface="+mn-cs"/>
              </a:rPr>
              <a:t>Cinema successes delivered scale across audiences this summer</a:t>
            </a:r>
            <a:endParaRPr kumimoji="0" lang="en-US" sz="32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5" name="TextBox 4">
            <a:extLst>
              <a:ext uri="{FF2B5EF4-FFF2-40B4-BE49-F238E27FC236}">
                <a16:creationId xmlns:a16="http://schemas.microsoft.com/office/drawing/2014/main" id="{FF40375D-11F1-4A7E-BDC0-741C7976094C}"/>
              </a:ext>
            </a:extLst>
          </p:cNvPr>
          <p:cNvSpPr txBox="1"/>
          <p:nvPr/>
        </p:nvSpPr>
        <p:spPr>
          <a:xfrm>
            <a:off x="536238" y="2254516"/>
            <a:ext cx="43641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E600"/>
                </a:solidFill>
                <a:effectLst/>
                <a:uLnTx/>
                <a:uFillTx/>
                <a:latin typeface="Helvetica" pitchFamily="2" charset="0"/>
                <a:ea typeface="+mn-ea"/>
                <a:cs typeface="+mn-cs"/>
              </a:rPr>
              <a:t>2</a:t>
            </a:r>
          </a:p>
        </p:txBody>
      </p:sp>
    </p:spTree>
    <p:extLst>
      <p:ext uri="{BB962C8B-B14F-4D97-AF65-F5344CB8AC3E}">
        <p14:creationId xmlns:p14="http://schemas.microsoft.com/office/powerpoint/2010/main" val="7216386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041A55C-93AB-41EC-AD6F-CA99FDD74F42}"/>
              </a:ext>
            </a:extLst>
          </p:cNvPr>
          <p:cNvSpPr/>
          <p:nvPr/>
        </p:nvSpPr>
        <p:spPr>
          <a:xfrm>
            <a:off x="0" y="1496211"/>
            <a:ext cx="12192000" cy="5351031"/>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Rectangle 55">
            <a:extLst>
              <a:ext uri="{FF2B5EF4-FFF2-40B4-BE49-F238E27FC236}">
                <a16:creationId xmlns:a16="http://schemas.microsoft.com/office/drawing/2014/main" id="{49DF06DB-0E04-43EB-906B-75F674482CF9}"/>
              </a:ext>
            </a:extLst>
          </p:cNvPr>
          <p:cNvSpPr/>
          <p:nvPr/>
        </p:nvSpPr>
        <p:spPr>
          <a:xfrm>
            <a:off x="440087" y="6117252"/>
            <a:ext cx="11793936" cy="461665"/>
          </a:xfrm>
          <a:prstGeom prst="rect">
            <a:avLst/>
          </a:prstGeom>
        </p:spPr>
        <p:txBody>
          <a:bodyPr wrap="square">
            <a:spAutoFit/>
          </a:body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Source: VAB analysis of Box Office Mojo, Domestic Box Office Revenue, Jan ’19 = 1/4-1/31/19, Feb ‘19 = 2/1-2/28/19, Mar ‘19 = 3/1-3/28/19, Apr ‘19 = 3/29-5/2/19, May ‘19 = 5/3-5/30/19, Jun ‘19 =  5/31-6/27/19, Jul ‘19 = 6/28-7/25/19, Jan ‘22 = 1/7-2/3/22, Feb ‘22 = 2/4-3/3/22, Mar ‘22 = 3/4- 3/31/22, Apr ‘22 = 4/1-5/5/22, May = 5/6-6/2/22, Jun ’22 = 6/3-6/30/22, Jul ‘22 = 7/1-7/28/22. </a:t>
            </a:r>
            <a:r>
              <a:rPr kumimoji="0" lang="en-US" sz="800" b="1" i="0" u="none" strike="noStrike" kern="1200" cap="none" spc="0" normalizeH="0" baseline="0" noProof="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*As for wide releases (those opening in 2K+ theater locations), there were 75 movies in 2019 vs. 46 in 2022 between January – August of each respective year, and 42 movies in 2019 vs. 22 movies in 2022 between May – August of each respective year, according to Comscore Box Office Essentials.</a:t>
            </a:r>
          </a:p>
        </p:txBody>
      </p:sp>
      <p:sp>
        <p:nvSpPr>
          <p:cNvPr id="24" name="TextBox 23">
            <a:extLst>
              <a:ext uri="{FF2B5EF4-FFF2-40B4-BE49-F238E27FC236}">
                <a16:creationId xmlns:a16="http://schemas.microsoft.com/office/drawing/2014/main" id="{A671F24C-A73C-4EEF-86FA-989884607FA5}"/>
              </a:ext>
            </a:extLst>
          </p:cNvPr>
          <p:cNvSpPr txBox="1"/>
          <p:nvPr/>
        </p:nvSpPr>
        <p:spPr>
          <a:xfrm>
            <a:off x="120928" y="211316"/>
            <a:ext cx="12061836"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Cinema grosses nearly returned to pre-pandemic levels during the summer even though there were less than half the number of films in theaters </a:t>
            </a:r>
            <a:endParaRPr kumimoji="0" lang="en-US" sz="2600" b="1" i="0" u="none" strike="noStrike" kern="1200" cap="none" spc="0" normalizeH="0" baseline="0" noProof="0">
              <a:ln>
                <a:noFill/>
              </a:ln>
              <a:solidFill>
                <a:srgbClr val="FF0000"/>
              </a:solidFill>
              <a:effectLst/>
              <a:uLnTx/>
              <a:uFillTx/>
              <a:latin typeface="Helvetica" panose="020B0403020202020204" pitchFamily="34" charset="0"/>
              <a:ea typeface="+mn-ea"/>
              <a:cs typeface="+mn-cs"/>
            </a:endParaRPr>
          </a:p>
        </p:txBody>
      </p:sp>
      <p:pic>
        <p:nvPicPr>
          <p:cNvPr id="19" name="Picture 18">
            <a:extLst>
              <a:ext uri="{FF2B5EF4-FFF2-40B4-BE49-F238E27FC236}">
                <a16:creationId xmlns:a16="http://schemas.microsoft.com/office/drawing/2014/main" id="{7AE22543-E599-476E-9EEF-B74D5816E2EF}"/>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483207" y="6507893"/>
            <a:ext cx="11708793" cy="350107"/>
          </a:xfrm>
          <a:prstGeom prst="rect">
            <a:avLst/>
          </a:prstGeom>
        </p:spPr>
      </p:pic>
      <p:sp>
        <p:nvSpPr>
          <p:cNvPr id="28" name="Slide Number Placeholder 5">
            <a:extLst>
              <a:ext uri="{FF2B5EF4-FFF2-40B4-BE49-F238E27FC236}">
                <a16:creationId xmlns:a16="http://schemas.microsoft.com/office/drawing/2014/main" id="{2BEBD979-FF93-4C8D-8980-9DD23C77CF4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29" name="Rectangle 28">
            <a:extLst>
              <a:ext uri="{FF2B5EF4-FFF2-40B4-BE49-F238E27FC236}">
                <a16:creationId xmlns:a16="http://schemas.microsoft.com/office/drawing/2014/main" id="{1D1E9E69-9C1C-41C3-8851-D5747B2645E7}"/>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graphicFrame>
        <p:nvGraphicFramePr>
          <p:cNvPr id="4" name="Chart 3">
            <a:extLst>
              <a:ext uri="{FF2B5EF4-FFF2-40B4-BE49-F238E27FC236}">
                <a16:creationId xmlns:a16="http://schemas.microsoft.com/office/drawing/2014/main" id="{7109DAAA-6E9F-9FBC-BAC0-C35A3BB29279}"/>
              </a:ext>
            </a:extLst>
          </p:cNvPr>
          <p:cNvGraphicFramePr/>
          <p:nvPr>
            <p:extLst>
              <p:ext uri="{D42A27DB-BD31-4B8C-83A1-F6EECF244321}">
                <p14:modId xmlns:p14="http://schemas.microsoft.com/office/powerpoint/2010/main" val="1804533826"/>
              </p:ext>
            </p:extLst>
          </p:nvPr>
        </p:nvGraphicFramePr>
        <p:xfrm>
          <a:off x="986838" y="1904852"/>
          <a:ext cx="11287440" cy="3761621"/>
        </p:xfrm>
        <a:graphic>
          <a:graphicData uri="http://schemas.openxmlformats.org/drawingml/2006/chart">
            <c:chart xmlns:c="http://schemas.openxmlformats.org/drawingml/2006/chart" xmlns:r="http://schemas.openxmlformats.org/officeDocument/2006/relationships" r:id="rId4"/>
          </a:graphicData>
        </a:graphic>
      </p:graphicFrame>
      <p:sp>
        <p:nvSpPr>
          <p:cNvPr id="14" name="Rectangle 13">
            <a:extLst>
              <a:ext uri="{FF2B5EF4-FFF2-40B4-BE49-F238E27FC236}">
                <a16:creationId xmlns:a16="http://schemas.microsoft.com/office/drawing/2014/main" id="{09BB0E96-057E-0B73-41A2-279825DCBC5F}"/>
              </a:ext>
            </a:extLst>
          </p:cNvPr>
          <p:cNvSpPr/>
          <p:nvPr/>
        </p:nvSpPr>
        <p:spPr>
          <a:xfrm>
            <a:off x="7377506" y="2863479"/>
            <a:ext cx="4738149" cy="3195337"/>
          </a:xfrm>
          <a:prstGeom prst="rect">
            <a:avLst/>
          </a:prstGeom>
          <a:noFill/>
          <a:ln w="38100">
            <a:solidFill>
              <a:srgbClr val="66C5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3F1577A9-4EC1-FFF8-1AF9-1FA8B1154682}"/>
              </a:ext>
            </a:extLst>
          </p:cNvPr>
          <p:cNvSpPr txBox="1"/>
          <p:nvPr/>
        </p:nvSpPr>
        <p:spPr>
          <a:xfrm>
            <a:off x="1003454" y="1496211"/>
            <a:ext cx="1118854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srgbClr val="1B1464"/>
                </a:solidFill>
                <a:effectLst/>
                <a:uLnTx/>
                <a:uFillTx/>
                <a:latin typeface="Helvetica" panose="020B0403020202020204" pitchFamily="34" charset="0"/>
                <a:ea typeface="+mn-ea"/>
                <a:cs typeface="+mn-cs"/>
              </a:rPr>
              <a:t>Domestic Box Office Revenue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 in MM</a:t>
            </a:r>
          </a:p>
        </p:txBody>
      </p:sp>
      <p:sp>
        <p:nvSpPr>
          <p:cNvPr id="8" name="Rectangle: Rounded Corners 7">
            <a:extLst>
              <a:ext uri="{FF2B5EF4-FFF2-40B4-BE49-F238E27FC236}">
                <a16:creationId xmlns:a16="http://schemas.microsoft.com/office/drawing/2014/main" id="{E3360737-B35E-F83D-2F4A-B28AB2EE211E}"/>
              </a:ext>
            </a:extLst>
          </p:cNvPr>
          <p:cNvSpPr/>
          <p:nvPr/>
        </p:nvSpPr>
        <p:spPr>
          <a:xfrm>
            <a:off x="1632222" y="5691986"/>
            <a:ext cx="660400" cy="282620"/>
          </a:xfrm>
          <a:prstGeom prst="roundRect">
            <a:avLst/>
          </a:prstGeom>
          <a:solidFill>
            <a:schemeClr val="bg1"/>
          </a:solidFill>
          <a:ln>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42%</a:t>
            </a:r>
          </a:p>
        </p:txBody>
      </p:sp>
      <p:sp>
        <p:nvSpPr>
          <p:cNvPr id="20" name="Rectangle: Rounded Corners 19">
            <a:extLst>
              <a:ext uri="{FF2B5EF4-FFF2-40B4-BE49-F238E27FC236}">
                <a16:creationId xmlns:a16="http://schemas.microsoft.com/office/drawing/2014/main" id="{F5920226-61B0-F00D-8396-CFC22C344BA2}"/>
              </a:ext>
            </a:extLst>
          </p:cNvPr>
          <p:cNvSpPr/>
          <p:nvPr/>
        </p:nvSpPr>
        <p:spPr>
          <a:xfrm>
            <a:off x="3270522" y="5686610"/>
            <a:ext cx="660400" cy="282620"/>
          </a:xfrm>
          <a:prstGeom prst="roundRect">
            <a:avLst/>
          </a:prstGeom>
          <a:solidFill>
            <a:schemeClr val="bg1"/>
          </a:solidFill>
          <a:ln>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60%</a:t>
            </a:r>
          </a:p>
        </p:txBody>
      </p:sp>
      <p:sp>
        <p:nvSpPr>
          <p:cNvPr id="21" name="Rectangle: Rounded Corners 20">
            <a:extLst>
              <a:ext uri="{FF2B5EF4-FFF2-40B4-BE49-F238E27FC236}">
                <a16:creationId xmlns:a16="http://schemas.microsoft.com/office/drawing/2014/main" id="{C4A211DF-8CA8-58A1-3444-8C63895995FB}"/>
              </a:ext>
            </a:extLst>
          </p:cNvPr>
          <p:cNvSpPr/>
          <p:nvPr/>
        </p:nvSpPr>
        <p:spPr>
          <a:xfrm>
            <a:off x="4908822" y="5684715"/>
            <a:ext cx="660400" cy="282620"/>
          </a:xfrm>
          <a:prstGeom prst="roundRect">
            <a:avLst/>
          </a:prstGeom>
          <a:solidFill>
            <a:schemeClr val="bg1"/>
          </a:solidFill>
          <a:ln>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68%</a:t>
            </a:r>
          </a:p>
        </p:txBody>
      </p:sp>
      <p:sp>
        <p:nvSpPr>
          <p:cNvPr id="22" name="Rectangle: Rounded Corners 21">
            <a:extLst>
              <a:ext uri="{FF2B5EF4-FFF2-40B4-BE49-F238E27FC236}">
                <a16:creationId xmlns:a16="http://schemas.microsoft.com/office/drawing/2014/main" id="{3846746D-7FA5-C2A2-4C33-FB0F2BFF744A}"/>
              </a:ext>
            </a:extLst>
          </p:cNvPr>
          <p:cNvSpPr/>
          <p:nvPr/>
        </p:nvSpPr>
        <p:spPr>
          <a:xfrm>
            <a:off x="6520579" y="5679339"/>
            <a:ext cx="660400" cy="282620"/>
          </a:xfrm>
          <a:prstGeom prst="roundRect">
            <a:avLst/>
          </a:prstGeom>
          <a:solidFill>
            <a:schemeClr val="bg1"/>
          </a:solidFill>
          <a:ln>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50%</a:t>
            </a:r>
          </a:p>
        </p:txBody>
      </p:sp>
      <p:sp>
        <p:nvSpPr>
          <p:cNvPr id="23" name="Rectangle: Rounded Corners 22">
            <a:extLst>
              <a:ext uri="{FF2B5EF4-FFF2-40B4-BE49-F238E27FC236}">
                <a16:creationId xmlns:a16="http://schemas.microsoft.com/office/drawing/2014/main" id="{28CE10C4-CFE3-0229-6F1D-03E7E1E5995B}"/>
              </a:ext>
            </a:extLst>
          </p:cNvPr>
          <p:cNvSpPr/>
          <p:nvPr/>
        </p:nvSpPr>
        <p:spPr>
          <a:xfrm>
            <a:off x="8132337" y="5684715"/>
            <a:ext cx="660400" cy="282620"/>
          </a:xfrm>
          <a:prstGeom prst="roundRect">
            <a:avLst/>
          </a:prstGeom>
          <a:solidFill>
            <a:schemeClr val="bg1"/>
          </a:solidFill>
          <a:ln>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81%</a:t>
            </a:r>
          </a:p>
        </p:txBody>
      </p:sp>
      <p:sp>
        <p:nvSpPr>
          <p:cNvPr id="25" name="Rectangle: Rounded Corners 24">
            <a:extLst>
              <a:ext uri="{FF2B5EF4-FFF2-40B4-BE49-F238E27FC236}">
                <a16:creationId xmlns:a16="http://schemas.microsoft.com/office/drawing/2014/main" id="{95163F68-FDDB-3EF4-F015-86E745A66A50}"/>
              </a:ext>
            </a:extLst>
          </p:cNvPr>
          <p:cNvSpPr/>
          <p:nvPr/>
        </p:nvSpPr>
        <p:spPr>
          <a:xfrm>
            <a:off x="9717552" y="5693115"/>
            <a:ext cx="660400" cy="282620"/>
          </a:xfrm>
          <a:prstGeom prst="roundRect">
            <a:avLst/>
          </a:prstGeom>
          <a:solidFill>
            <a:schemeClr val="bg1"/>
          </a:solidFill>
          <a:ln>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92%</a:t>
            </a:r>
          </a:p>
        </p:txBody>
      </p:sp>
      <p:sp>
        <p:nvSpPr>
          <p:cNvPr id="26" name="Rectangle: Rounded Corners 25">
            <a:extLst>
              <a:ext uri="{FF2B5EF4-FFF2-40B4-BE49-F238E27FC236}">
                <a16:creationId xmlns:a16="http://schemas.microsoft.com/office/drawing/2014/main" id="{E60773F4-9747-E5EF-7858-A48819E3E8D7}"/>
              </a:ext>
            </a:extLst>
          </p:cNvPr>
          <p:cNvSpPr/>
          <p:nvPr/>
        </p:nvSpPr>
        <p:spPr>
          <a:xfrm>
            <a:off x="11302767" y="5684734"/>
            <a:ext cx="660400" cy="282620"/>
          </a:xfrm>
          <a:prstGeom prst="roundRect">
            <a:avLst/>
          </a:prstGeom>
          <a:solidFill>
            <a:schemeClr val="bg1"/>
          </a:solidFill>
          <a:ln>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86%</a:t>
            </a:r>
          </a:p>
        </p:txBody>
      </p:sp>
      <p:sp>
        <p:nvSpPr>
          <p:cNvPr id="27" name="Rectangle: Rounded Corners 26">
            <a:extLst>
              <a:ext uri="{FF2B5EF4-FFF2-40B4-BE49-F238E27FC236}">
                <a16:creationId xmlns:a16="http://schemas.microsoft.com/office/drawing/2014/main" id="{111572CA-2C09-1541-FEA3-AD28A33CE291}"/>
              </a:ext>
            </a:extLst>
          </p:cNvPr>
          <p:cNvSpPr/>
          <p:nvPr/>
        </p:nvSpPr>
        <p:spPr>
          <a:xfrm>
            <a:off x="29076" y="5607809"/>
            <a:ext cx="1282461" cy="451084"/>
          </a:xfrm>
          <a:prstGeom prst="roundRect">
            <a:avLst/>
          </a:prstGeom>
          <a:solidFill>
            <a:schemeClr val="bg1"/>
          </a:solidFill>
          <a:ln>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 of 2019 Box Office Revenue</a:t>
            </a:r>
          </a:p>
        </p:txBody>
      </p:sp>
      <p:sp>
        <p:nvSpPr>
          <p:cNvPr id="9" name="TextBox 8">
            <a:extLst>
              <a:ext uri="{FF2B5EF4-FFF2-40B4-BE49-F238E27FC236}">
                <a16:creationId xmlns:a16="http://schemas.microsoft.com/office/drawing/2014/main" id="{2D061B76-000E-37B8-657E-5D6AF2B29F8B}"/>
              </a:ext>
            </a:extLst>
          </p:cNvPr>
          <p:cNvSpPr txBox="1"/>
          <p:nvPr/>
        </p:nvSpPr>
        <p:spPr>
          <a:xfrm>
            <a:off x="7377506" y="2482075"/>
            <a:ext cx="4738149" cy="369332"/>
          </a:xfrm>
          <a:prstGeom prst="rect">
            <a:avLst/>
          </a:prstGeom>
          <a:solidFill>
            <a:srgbClr val="66C5AD"/>
          </a:solidFill>
          <a:ln w="38100">
            <a:solidFill>
              <a:srgbClr val="66C5AD"/>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Summer</a:t>
            </a:r>
          </a:p>
        </p:txBody>
      </p:sp>
      <p:sp>
        <p:nvSpPr>
          <p:cNvPr id="3" name="TextBox 2">
            <a:extLst>
              <a:ext uri="{FF2B5EF4-FFF2-40B4-BE49-F238E27FC236}">
                <a16:creationId xmlns:a16="http://schemas.microsoft.com/office/drawing/2014/main" id="{BECEE865-F57D-E337-ED70-6502BAE1D83C}"/>
              </a:ext>
            </a:extLst>
          </p:cNvPr>
          <p:cNvSpPr txBox="1"/>
          <p:nvPr/>
        </p:nvSpPr>
        <p:spPr>
          <a:xfrm>
            <a:off x="9237" y="1088282"/>
            <a:ext cx="12173528" cy="27699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Tx/>
              <a:buBlip>
                <a:blip r:embed="rId5"/>
              </a:buBlip>
              <a:tabLst/>
              <a:defRPr/>
            </a:pPr>
            <a:r>
              <a:rPr kumimoji="0" lang="en-US" sz="12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During the average week between January - July, there were </a:t>
            </a:r>
            <a:r>
              <a:rPr kumimoji="0" lang="en-US" sz="1200" i="0" u="none" strike="noStrike" kern="1200" cap="none" spc="0" normalizeH="0" baseline="0" noProof="0">
                <a:ln>
                  <a:noFill/>
                </a:ln>
                <a:solidFill>
                  <a:srgbClr val="ED3C8D"/>
                </a:solidFill>
                <a:effectLst/>
                <a:uLnTx/>
                <a:uFillTx/>
                <a:latin typeface="Helvetica" panose="020B0403020202020204" pitchFamily="34" charset="0"/>
                <a:ea typeface="+mn-ea"/>
                <a:cs typeface="+mn-cs"/>
              </a:rPr>
              <a:t>114</a:t>
            </a:r>
            <a:r>
              <a:rPr kumimoji="0" lang="en-US" sz="12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 films playing in movie theaters in 2019 vs. </a:t>
            </a:r>
            <a:r>
              <a:rPr kumimoji="0" lang="en-US" sz="1200" i="0" u="none" strike="noStrike" kern="1200" cap="none" spc="0" normalizeH="0" baseline="0" noProof="0">
                <a:ln>
                  <a:noFill/>
                </a:ln>
                <a:solidFill>
                  <a:srgbClr val="ED3C8D"/>
                </a:solidFill>
                <a:effectLst/>
                <a:uLnTx/>
                <a:uFillTx/>
                <a:latin typeface="Helvetica" panose="020B0403020202020204" pitchFamily="34" charset="0"/>
                <a:ea typeface="+mn-ea"/>
                <a:cs typeface="+mn-cs"/>
              </a:rPr>
              <a:t>52</a:t>
            </a:r>
            <a:r>
              <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 </a:t>
            </a:r>
            <a:r>
              <a:rPr kumimoji="0" lang="en-US" sz="12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in 2022, with a very similar comparison during the summer*</a:t>
            </a:r>
            <a:endPar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Tree>
    <p:extLst>
      <p:ext uri="{BB962C8B-B14F-4D97-AF65-F5344CB8AC3E}">
        <p14:creationId xmlns:p14="http://schemas.microsoft.com/office/powerpoint/2010/main" val="39441828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041A55C-93AB-41EC-AD6F-CA99FDD74F42}"/>
              </a:ext>
            </a:extLst>
          </p:cNvPr>
          <p:cNvSpPr/>
          <p:nvPr/>
        </p:nvSpPr>
        <p:spPr>
          <a:xfrm>
            <a:off x="0" y="1496211"/>
            <a:ext cx="12192000" cy="5351031"/>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Rectangle: Rounded Corners 47">
            <a:extLst>
              <a:ext uri="{FF2B5EF4-FFF2-40B4-BE49-F238E27FC236}">
                <a16:creationId xmlns:a16="http://schemas.microsoft.com/office/drawing/2014/main" id="{D5417EE6-DF89-777E-A5AF-0BFBE30A2949}"/>
              </a:ext>
            </a:extLst>
          </p:cNvPr>
          <p:cNvSpPr/>
          <p:nvPr/>
        </p:nvSpPr>
        <p:spPr>
          <a:xfrm>
            <a:off x="3238800" y="2448632"/>
            <a:ext cx="2435213" cy="1106992"/>
          </a:xfrm>
          <a:prstGeom prst="roundRect">
            <a:avLst/>
          </a:prstGeom>
          <a:solidFill>
            <a:schemeClr val="bg1"/>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10 Million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(14.2 rating)</a:t>
            </a:r>
          </a:p>
        </p:txBody>
      </p:sp>
      <p:sp>
        <p:nvSpPr>
          <p:cNvPr id="50" name="Rectangle: Rounded Corners 49">
            <a:extLst>
              <a:ext uri="{FF2B5EF4-FFF2-40B4-BE49-F238E27FC236}">
                <a16:creationId xmlns:a16="http://schemas.microsoft.com/office/drawing/2014/main" id="{D0D64D0D-59AF-8814-29A7-32539AD05B46}"/>
              </a:ext>
            </a:extLst>
          </p:cNvPr>
          <p:cNvSpPr/>
          <p:nvPr/>
        </p:nvSpPr>
        <p:spPr>
          <a:xfrm>
            <a:off x="3238800" y="3686133"/>
            <a:ext cx="2435213" cy="1106992"/>
          </a:xfrm>
          <a:prstGeom prst="roundRect">
            <a:avLst/>
          </a:prstGeom>
          <a:solidFill>
            <a:schemeClr val="bg1"/>
          </a:solidFill>
          <a:ln>
            <a:solidFill>
              <a:srgbClr val="00BF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BFF2"/>
                </a:solidFill>
                <a:effectLst/>
                <a:uLnTx/>
                <a:uFillTx/>
                <a:latin typeface="Helvetica" panose="020B0403020202020204" pitchFamily="34" charset="0"/>
                <a:ea typeface="+mn-ea"/>
                <a:cs typeface="+mn-cs"/>
              </a:rPr>
              <a:t>14 Million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BFF2"/>
                </a:solidFill>
                <a:effectLst/>
                <a:uLnTx/>
                <a:uFillTx/>
                <a:latin typeface="Helvetica" panose="020B0403020202020204" pitchFamily="34" charset="0"/>
                <a:ea typeface="+mn-ea"/>
                <a:cs typeface="+mn-cs"/>
              </a:rPr>
              <a:t>(10.8 rating)</a:t>
            </a:r>
          </a:p>
        </p:txBody>
      </p:sp>
      <p:sp>
        <p:nvSpPr>
          <p:cNvPr id="52" name="Rectangle: Rounded Corners 51">
            <a:extLst>
              <a:ext uri="{FF2B5EF4-FFF2-40B4-BE49-F238E27FC236}">
                <a16:creationId xmlns:a16="http://schemas.microsoft.com/office/drawing/2014/main" id="{8146867F-3F12-E317-F256-A29CEA3C1B6D}"/>
              </a:ext>
            </a:extLst>
          </p:cNvPr>
          <p:cNvSpPr/>
          <p:nvPr/>
        </p:nvSpPr>
        <p:spPr>
          <a:xfrm>
            <a:off x="3238800" y="4988950"/>
            <a:ext cx="2435213" cy="1106992"/>
          </a:xfrm>
          <a:prstGeom prst="roundRect">
            <a:avLst/>
          </a:prstGeom>
          <a:solidFill>
            <a:schemeClr val="bg1"/>
          </a:solidFill>
          <a:ln>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12 Million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ED3C8D"/>
                </a:solidFill>
                <a:effectLst/>
                <a:uLnTx/>
                <a:uFillTx/>
                <a:latin typeface="Helvetica" panose="020B0403020202020204" pitchFamily="34" charset="0"/>
                <a:ea typeface="+mn-ea"/>
                <a:cs typeface="+mn-cs"/>
              </a:rPr>
              <a:t>(9.5 rating)</a:t>
            </a:r>
          </a:p>
        </p:txBody>
      </p:sp>
      <p:sp>
        <p:nvSpPr>
          <p:cNvPr id="56" name="Rectangle 55">
            <a:extLst>
              <a:ext uri="{FF2B5EF4-FFF2-40B4-BE49-F238E27FC236}">
                <a16:creationId xmlns:a16="http://schemas.microsoft.com/office/drawing/2014/main" id="{49DF06DB-0E04-43EB-906B-75F674482CF9}"/>
              </a:ext>
            </a:extLst>
          </p:cNvPr>
          <p:cNvSpPr/>
          <p:nvPr/>
        </p:nvSpPr>
        <p:spPr>
          <a:xfrm>
            <a:off x="440087" y="6216931"/>
            <a:ext cx="11751911" cy="338554"/>
          </a:xfrm>
          <a:prstGeom prst="rect">
            <a:avLst/>
          </a:prstGeom>
        </p:spPr>
        <p:txBody>
          <a:bodyPr wrap="square">
            <a:spAutoFit/>
          </a:body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Source: Box Office Mojo, Epicenter Cinema Data, Summer = May-July 2022, ratings calculations based on the Nielsen Universe Estimates. Domestic box office (May 1 – July 31, 2022). Ratings and reach were converted to absolute numbers (millions) within each demographic based on the 2021-2022 Nielsen Universe Estimates.</a:t>
            </a:r>
          </a:p>
        </p:txBody>
      </p:sp>
      <p:sp>
        <p:nvSpPr>
          <p:cNvPr id="24" name="TextBox 23">
            <a:extLst>
              <a:ext uri="{FF2B5EF4-FFF2-40B4-BE49-F238E27FC236}">
                <a16:creationId xmlns:a16="http://schemas.microsoft.com/office/drawing/2014/main" id="{A671F24C-A73C-4EEF-86FA-989884607FA5}"/>
              </a:ext>
            </a:extLst>
          </p:cNvPr>
          <p:cNvSpPr txBox="1"/>
          <p:nvPr/>
        </p:nvSpPr>
        <p:spPr>
          <a:xfrm>
            <a:off x="120928" y="152953"/>
            <a:ext cx="11892732" cy="12926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Millions of Americans flocked to movie theaters </a:t>
            </a:r>
            <a:r>
              <a:rPr lang="en-US" sz="2600" b="1">
                <a:solidFill>
                  <a:srgbClr val="1B1464"/>
                </a:solidFill>
                <a:latin typeface="Helvetica" panose="020B0403020202020204" pitchFamily="34" charset="0"/>
              </a:rPr>
              <a:t>during the </a:t>
            </a:r>
            <a:r>
              <a:rPr kumimoji="0" lang="en-US" sz="26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summer, </a:t>
            </a:r>
            <a:br>
              <a:rPr kumimoji="0" lang="en-US" sz="26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br>
            <a:r>
              <a:rPr kumimoji="0" lang="en-US" sz="26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with cinema as a platform reaching over two-thirds of adults 18-34 and over half of adults 18-49 and 25-54  </a:t>
            </a:r>
            <a:endParaRPr kumimoji="0" lang="en-US" sz="2600" b="1" i="0" u="none" strike="noStrike" kern="1200" cap="none" spc="0" normalizeH="0" baseline="0" noProof="0">
              <a:ln>
                <a:noFill/>
              </a:ln>
              <a:solidFill>
                <a:srgbClr val="FF0000"/>
              </a:solidFill>
              <a:effectLst/>
              <a:uLnTx/>
              <a:uFillTx/>
              <a:latin typeface="Helvetica" panose="020B0403020202020204" pitchFamily="34" charset="0"/>
              <a:ea typeface="+mn-ea"/>
              <a:cs typeface="+mn-cs"/>
            </a:endParaRPr>
          </a:p>
        </p:txBody>
      </p:sp>
      <p:pic>
        <p:nvPicPr>
          <p:cNvPr id="19" name="Picture 18">
            <a:extLst>
              <a:ext uri="{FF2B5EF4-FFF2-40B4-BE49-F238E27FC236}">
                <a16:creationId xmlns:a16="http://schemas.microsoft.com/office/drawing/2014/main" id="{7AE22543-E599-476E-9EEF-B74D5816E2EF}"/>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483207" y="6507893"/>
            <a:ext cx="11708793" cy="350107"/>
          </a:xfrm>
          <a:prstGeom prst="rect">
            <a:avLst/>
          </a:prstGeom>
        </p:spPr>
      </p:pic>
      <p:sp>
        <p:nvSpPr>
          <p:cNvPr id="28" name="Slide Number Placeholder 5">
            <a:extLst>
              <a:ext uri="{FF2B5EF4-FFF2-40B4-BE49-F238E27FC236}">
                <a16:creationId xmlns:a16="http://schemas.microsoft.com/office/drawing/2014/main" id="{2BEBD979-FF93-4C8D-8980-9DD23C77CF4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29" name="Rectangle 28">
            <a:extLst>
              <a:ext uri="{FF2B5EF4-FFF2-40B4-BE49-F238E27FC236}">
                <a16:creationId xmlns:a16="http://schemas.microsoft.com/office/drawing/2014/main" id="{1D1E9E69-9C1C-41C3-8851-D5747B2645E7}"/>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7" name="TextBox 16">
            <a:extLst>
              <a:ext uri="{FF2B5EF4-FFF2-40B4-BE49-F238E27FC236}">
                <a16:creationId xmlns:a16="http://schemas.microsoft.com/office/drawing/2014/main" id="{0589C8D1-597B-6B45-D030-44DC7783D81D}"/>
              </a:ext>
            </a:extLst>
          </p:cNvPr>
          <p:cNvSpPr txBox="1"/>
          <p:nvPr/>
        </p:nvSpPr>
        <p:spPr>
          <a:xfrm>
            <a:off x="880295" y="2695481"/>
            <a:ext cx="1650348" cy="584775"/>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P18-34</a:t>
            </a:r>
            <a:endParaRPr kumimoji="0" lang="en-US" sz="3200" b="1" i="0" u="none" strike="noStrike" kern="1200" cap="none" spc="0" normalizeH="0" baseline="0" noProof="0">
              <a:ln>
                <a:noFill/>
              </a:ln>
              <a:solidFill>
                <a:srgbClr val="1B1464"/>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A701E9A5-CEA2-E2F9-34F9-0CD226301B2A}"/>
              </a:ext>
            </a:extLst>
          </p:cNvPr>
          <p:cNvSpPr txBox="1"/>
          <p:nvPr/>
        </p:nvSpPr>
        <p:spPr>
          <a:xfrm>
            <a:off x="459980" y="3947242"/>
            <a:ext cx="2070663" cy="584775"/>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BFF2"/>
                </a:solidFill>
                <a:effectLst/>
                <a:uLnTx/>
                <a:uFillTx/>
                <a:latin typeface="Helvetica" panose="020B0403020202020204" pitchFamily="34" charset="0"/>
                <a:ea typeface="+mn-ea"/>
                <a:cs typeface="+mn-cs"/>
              </a:rPr>
              <a:t>P18-49</a:t>
            </a:r>
            <a:endParaRPr kumimoji="0" lang="en-US" sz="3200" b="1" i="0" u="none" strike="noStrike" kern="1200" cap="none" spc="0" normalizeH="0" baseline="0" noProof="0">
              <a:ln>
                <a:noFill/>
              </a:ln>
              <a:solidFill>
                <a:srgbClr val="00BFF2"/>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7F4D3B4D-3E54-43C9-B287-D52F15765FF7}"/>
              </a:ext>
            </a:extLst>
          </p:cNvPr>
          <p:cNvSpPr txBox="1"/>
          <p:nvPr/>
        </p:nvSpPr>
        <p:spPr>
          <a:xfrm>
            <a:off x="459980" y="5250059"/>
            <a:ext cx="2070663" cy="584775"/>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P25-54</a:t>
            </a:r>
            <a:endParaRPr kumimoji="0" lang="en-US" sz="3200" b="1" i="0" u="none" strike="noStrike" kern="1200" cap="none" spc="0" normalizeH="0" baseline="0" noProof="0">
              <a:ln>
                <a:noFill/>
              </a:ln>
              <a:solidFill>
                <a:srgbClr val="ED3C8D"/>
              </a:solidFill>
              <a:effectLst/>
              <a:uLnTx/>
              <a:uFillTx/>
              <a:latin typeface="Calibri" panose="020F0502020204030204"/>
              <a:ea typeface="+mn-ea"/>
              <a:cs typeface="+mn-cs"/>
            </a:endParaRPr>
          </a:p>
        </p:txBody>
      </p:sp>
      <p:sp>
        <p:nvSpPr>
          <p:cNvPr id="41" name="TextBox 40">
            <a:extLst>
              <a:ext uri="{FF2B5EF4-FFF2-40B4-BE49-F238E27FC236}">
                <a16:creationId xmlns:a16="http://schemas.microsoft.com/office/drawing/2014/main" id="{9E6FE091-17D5-C9F6-B481-E93BF05ED51F}"/>
              </a:ext>
            </a:extLst>
          </p:cNvPr>
          <p:cNvSpPr txBox="1"/>
          <p:nvPr/>
        </p:nvSpPr>
        <p:spPr>
          <a:xfrm>
            <a:off x="7122518" y="1688719"/>
            <a:ext cx="382610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a:ln>
                  <a:noFill/>
                </a:ln>
                <a:solidFill>
                  <a:srgbClr val="1B1464"/>
                </a:solidFill>
                <a:effectLst/>
                <a:uLnTx/>
                <a:uFillTx/>
                <a:latin typeface="Helvetica" panose="020B0403020202020204" pitchFamily="34" charset="0"/>
                <a:ea typeface="+mn-ea"/>
                <a:cs typeface="+mn-cs"/>
              </a:rPr>
              <a:t>3-Month Cume Reach</a:t>
            </a:r>
            <a:br>
              <a:rPr kumimoji="0" lang="en-US" sz="18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br>
            <a:r>
              <a:rPr kumimoji="0" lang="en-US" sz="18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in Summer*</a:t>
            </a:r>
          </a:p>
        </p:txBody>
      </p:sp>
      <p:sp>
        <p:nvSpPr>
          <p:cNvPr id="47" name="TextBox 46">
            <a:extLst>
              <a:ext uri="{FF2B5EF4-FFF2-40B4-BE49-F238E27FC236}">
                <a16:creationId xmlns:a16="http://schemas.microsoft.com/office/drawing/2014/main" id="{49E92F9F-1892-F93A-911A-304B456E765C}"/>
              </a:ext>
            </a:extLst>
          </p:cNvPr>
          <p:cNvSpPr txBox="1"/>
          <p:nvPr/>
        </p:nvSpPr>
        <p:spPr>
          <a:xfrm>
            <a:off x="2250345" y="1684399"/>
            <a:ext cx="4377389"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a:ln>
                  <a:noFill/>
                </a:ln>
                <a:solidFill>
                  <a:srgbClr val="1B1464"/>
                </a:solidFill>
                <a:effectLst/>
                <a:uLnTx/>
                <a:uFillTx/>
                <a:latin typeface="Helvetica" panose="020B0403020202020204" pitchFamily="34" charset="0"/>
                <a:ea typeface="+mn-ea"/>
                <a:cs typeface="+mn-cs"/>
              </a:rPr>
              <a:t>Avg. Weekly Reach &amp; Rating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in Summer*</a:t>
            </a:r>
            <a:endParaRPr kumimoji="0" lang="en-US" sz="1800" b="1" i="0" u="none" strike="noStrike" kern="1200" cap="none" spc="0" normalizeH="0" baseline="0" noProof="0">
              <a:ln>
                <a:noFill/>
              </a:ln>
              <a:solidFill>
                <a:srgbClr val="1B1464"/>
              </a:solidFill>
              <a:effectLst/>
              <a:uLnTx/>
              <a:uFillTx/>
              <a:latin typeface="Calibri" panose="020F0502020204030204"/>
              <a:ea typeface="+mn-ea"/>
              <a:cs typeface="+mn-cs"/>
            </a:endParaRPr>
          </a:p>
        </p:txBody>
      </p:sp>
      <p:cxnSp>
        <p:nvCxnSpPr>
          <p:cNvPr id="5" name="Straight Connector 4">
            <a:extLst>
              <a:ext uri="{FF2B5EF4-FFF2-40B4-BE49-F238E27FC236}">
                <a16:creationId xmlns:a16="http://schemas.microsoft.com/office/drawing/2014/main" id="{4BC72E0B-CA86-D54C-64A5-8EA8ED2A8FE4}"/>
              </a:ext>
            </a:extLst>
          </p:cNvPr>
          <p:cNvCxnSpPr>
            <a:cxnSpLocks/>
          </p:cNvCxnSpPr>
          <p:nvPr/>
        </p:nvCxnSpPr>
        <p:spPr>
          <a:xfrm>
            <a:off x="6818598" y="2456197"/>
            <a:ext cx="0" cy="3639745"/>
          </a:xfrm>
          <a:prstGeom prst="line">
            <a:avLst/>
          </a:prstGeom>
          <a:ln w="28575">
            <a:solidFill>
              <a:srgbClr val="1B1464"/>
            </a:solidFill>
            <a:prstDash val="lgDash"/>
          </a:ln>
        </p:spPr>
        <p:style>
          <a:lnRef idx="1">
            <a:schemeClr val="accent1"/>
          </a:lnRef>
          <a:fillRef idx="0">
            <a:schemeClr val="accent1"/>
          </a:fillRef>
          <a:effectRef idx="0">
            <a:schemeClr val="accent1"/>
          </a:effectRef>
          <a:fontRef idx="minor">
            <a:schemeClr val="tx1"/>
          </a:fontRef>
        </p:style>
      </p:cxnSp>
      <p:sp>
        <p:nvSpPr>
          <p:cNvPr id="9" name="Rectangle: Rounded Corners 8">
            <a:extLst>
              <a:ext uri="{FF2B5EF4-FFF2-40B4-BE49-F238E27FC236}">
                <a16:creationId xmlns:a16="http://schemas.microsoft.com/office/drawing/2014/main" id="{F0041B6A-59FC-6AF2-E95A-DA33DCD0AFEC}"/>
              </a:ext>
            </a:extLst>
          </p:cNvPr>
          <p:cNvSpPr/>
          <p:nvPr/>
        </p:nvSpPr>
        <p:spPr>
          <a:xfrm>
            <a:off x="7933824" y="2442008"/>
            <a:ext cx="2435213" cy="1106992"/>
          </a:xfrm>
          <a:prstGeom prst="roundRect">
            <a:avLst/>
          </a:prstGeom>
          <a:solidFill>
            <a:schemeClr val="bg1"/>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47 Million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(67% reach)</a:t>
            </a:r>
          </a:p>
        </p:txBody>
      </p:sp>
      <p:sp>
        <p:nvSpPr>
          <p:cNvPr id="10" name="Rectangle: Rounded Corners 9">
            <a:extLst>
              <a:ext uri="{FF2B5EF4-FFF2-40B4-BE49-F238E27FC236}">
                <a16:creationId xmlns:a16="http://schemas.microsoft.com/office/drawing/2014/main" id="{E99EA34C-389B-73AD-0709-FF72A0343619}"/>
              </a:ext>
            </a:extLst>
          </p:cNvPr>
          <p:cNvSpPr/>
          <p:nvPr/>
        </p:nvSpPr>
        <p:spPr>
          <a:xfrm>
            <a:off x="7933824" y="3679509"/>
            <a:ext cx="2435213" cy="1106992"/>
          </a:xfrm>
          <a:prstGeom prst="roundRect">
            <a:avLst/>
          </a:prstGeom>
          <a:solidFill>
            <a:schemeClr val="bg1"/>
          </a:solidFill>
          <a:ln>
            <a:solidFill>
              <a:srgbClr val="00BF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BFF2"/>
                </a:solidFill>
                <a:effectLst/>
                <a:uLnTx/>
                <a:uFillTx/>
                <a:latin typeface="Helvetica" panose="020B0403020202020204" pitchFamily="34" charset="0"/>
                <a:ea typeface="+mn-ea"/>
                <a:cs typeface="+mn-cs"/>
              </a:rPr>
              <a:t>73 Million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BFF2"/>
                </a:solidFill>
                <a:effectLst/>
                <a:uLnTx/>
                <a:uFillTx/>
                <a:latin typeface="Helvetica" panose="020B0403020202020204" pitchFamily="34" charset="0"/>
                <a:ea typeface="+mn-ea"/>
                <a:cs typeface="+mn-cs"/>
              </a:rPr>
              <a:t>(56% reach)</a:t>
            </a:r>
          </a:p>
        </p:txBody>
      </p:sp>
      <p:sp>
        <p:nvSpPr>
          <p:cNvPr id="11" name="Rectangle: Rounded Corners 10">
            <a:extLst>
              <a:ext uri="{FF2B5EF4-FFF2-40B4-BE49-F238E27FC236}">
                <a16:creationId xmlns:a16="http://schemas.microsoft.com/office/drawing/2014/main" id="{6D0389D8-AEDA-5820-F83F-DD40095AB62A}"/>
              </a:ext>
            </a:extLst>
          </p:cNvPr>
          <p:cNvSpPr/>
          <p:nvPr/>
        </p:nvSpPr>
        <p:spPr>
          <a:xfrm>
            <a:off x="7933824" y="4982326"/>
            <a:ext cx="2435213" cy="1106992"/>
          </a:xfrm>
          <a:prstGeom prst="roundRect">
            <a:avLst/>
          </a:prstGeom>
          <a:solidFill>
            <a:schemeClr val="bg1"/>
          </a:solidFill>
          <a:ln>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61 Million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ED3C8D"/>
                </a:solidFill>
                <a:effectLst/>
                <a:uLnTx/>
                <a:uFillTx/>
                <a:latin typeface="Helvetica" panose="020B0403020202020204" pitchFamily="34" charset="0"/>
                <a:ea typeface="+mn-ea"/>
                <a:cs typeface="+mn-cs"/>
              </a:rPr>
              <a:t>(50% reach)</a:t>
            </a:r>
          </a:p>
        </p:txBody>
      </p:sp>
    </p:spTree>
    <p:extLst>
      <p:ext uri="{BB962C8B-B14F-4D97-AF65-F5344CB8AC3E}">
        <p14:creationId xmlns:p14="http://schemas.microsoft.com/office/powerpoint/2010/main" val="18360242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041A55C-93AB-41EC-AD6F-CA99FDD74F42}"/>
              </a:ext>
            </a:extLst>
          </p:cNvPr>
          <p:cNvSpPr/>
          <p:nvPr/>
        </p:nvSpPr>
        <p:spPr>
          <a:xfrm>
            <a:off x="0" y="1496211"/>
            <a:ext cx="12192000" cy="5351031"/>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3E2AE08B-DBDB-282B-A366-0A7F4DD83754}"/>
              </a:ext>
            </a:extLst>
          </p:cNvPr>
          <p:cNvSpPr/>
          <p:nvPr/>
        </p:nvSpPr>
        <p:spPr>
          <a:xfrm>
            <a:off x="494429" y="4671928"/>
            <a:ext cx="7241327" cy="1348406"/>
          </a:xfrm>
          <a:prstGeom prst="rect">
            <a:avLst/>
          </a:prstGeom>
          <a:solidFill>
            <a:schemeClr val="bg1"/>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DFA92A69-42E4-E85D-3301-8B7316190183}"/>
              </a:ext>
            </a:extLst>
          </p:cNvPr>
          <p:cNvSpPr/>
          <p:nvPr/>
        </p:nvSpPr>
        <p:spPr>
          <a:xfrm>
            <a:off x="8346322" y="4675243"/>
            <a:ext cx="3369455" cy="1348406"/>
          </a:xfrm>
          <a:prstGeom prst="rect">
            <a:avLst/>
          </a:prstGeom>
          <a:solidFill>
            <a:schemeClr val="bg1"/>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9715C28B-AD4A-4442-5D75-2D6B436F65AF}"/>
              </a:ext>
            </a:extLst>
          </p:cNvPr>
          <p:cNvSpPr/>
          <p:nvPr/>
        </p:nvSpPr>
        <p:spPr>
          <a:xfrm>
            <a:off x="8346322" y="2028124"/>
            <a:ext cx="3360664" cy="2080052"/>
          </a:xfrm>
          <a:prstGeom prst="rect">
            <a:avLst/>
          </a:prstGeom>
          <a:solidFill>
            <a:schemeClr val="bg1"/>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62DFE738-E68F-41B1-7B86-7BEEFC08769E}"/>
              </a:ext>
            </a:extLst>
          </p:cNvPr>
          <p:cNvSpPr/>
          <p:nvPr/>
        </p:nvSpPr>
        <p:spPr>
          <a:xfrm>
            <a:off x="501053" y="2024809"/>
            <a:ext cx="7241327" cy="2080052"/>
          </a:xfrm>
          <a:prstGeom prst="rect">
            <a:avLst/>
          </a:prstGeom>
          <a:solidFill>
            <a:schemeClr val="bg1"/>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49DF06DB-0E04-43EB-906B-75F674482CF9}"/>
              </a:ext>
            </a:extLst>
          </p:cNvPr>
          <p:cNvSpPr/>
          <p:nvPr/>
        </p:nvSpPr>
        <p:spPr>
          <a:xfrm>
            <a:off x="440087" y="6195365"/>
            <a:ext cx="11793936" cy="338554"/>
          </a:xfrm>
          <a:prstGeom prst="rect">
            <a:avLst/>
          </a:prstGeom>
        </p:spPr>
        <p:txBody>
          <a:bodyPr wrap="square">
            <a:spAutoFit/>
          </a:body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Source: Screendollars Newsletter, based on data from EntTelligenc</a:t>
            </a:r>
            <a:r>
              <a:rPr lang="en-US" sz="800">
                <a:solidFill>
                  <a:srgbClr val="1B1464"/>
                </a:solidFill>
                <a:latin typeface="Helvetica" panose="020B0403020202020204" pitchFamily="34" charset="0"/>
                <a:ea typeface="Open Sans" panose="020B0606030504020204" pitchFamily="34" charset="0"/>
                <a:cs typeface="Open Sans" panose="020B0606030504020204" pitchFamily="34" charset="0"/>
              </a:rPr>
              <a:t>e.</a:t>
            </a: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 * Top Gun</a:t>
            </a:r>
            <a:r>
              <a:rPr lang="en-US" sz="800">
                <a:solidFill>
                  <a:srgbClr val="1B1464"/>
                </a:solidFill>
                <a:latin typeface="Helvetica" panose="020B0403020202020204" pitchFamily="34" charset="0"/>
                <a:ea typeface="Open Sans" panose="020B0606030504020204" pitchFamily="34" charset="0"/>
                <a:cs typeface="Open Sans" panose="020B0606030504020204" pitchFamily="34" charset="0"/>
              </a:rPr>
              <a:t>:</a:t>
            </a: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 Maverick’s estimated 4-day opening weekend over Memorial Day weekend – 11.4 MM; Minions: The Rise of Gru’s estimated 4-day opening weekend over July 4</a:t>
            </a:r>
            <a:r>
              <a:rPr kumimoji="0" lang="en-US" sz="800" b="0" i="0" u="none" strike="noStrike" kern="1200" cap="none" spc="0" normalizeH="0" baseline="30000" noProof="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th</a:t>
            </a: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 weekend – 9.7 MM. ‘Other activities’ based on MRI-Simmons Fall 2021 Doublebase USA study, P18+, ‘concert / live music’ includes country, rock, classical, or other.</a:t>
            </a:r>
          </a:p>
        </p:txBody>
      </p:sp>
      <p:sp>
        <p:nvSpPr>
          <p:cNvPr id="24" name="TextBox 23">
            <a:extLst>
              <a:ext uri="{FF2B5EF4-FFF2-40B4-BE49-F238E27FC236}">
                <a16:creationId xmlns:a16="http://schemas.microsoft.com/office/drawing/2014/main" id="{A671F24C-A73C-4EEF-86FA-989884607FA5}"/>
              </a:ext>
            </a:extLst>
          </p:cNvPr>
          <p:cNvSpPr txBox="1"/>
          <p:nvPr/>
        </p:nvSpPr>
        <p:spPr>
          <a:xfrm>
            <a:off x="120928" y="161834"/>
            <a:ext cx="12061836" cy="12926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Cementing </a:t>
            </a:r>
            <a:r>
              <a:rPr lang="en-US" sz="2600" b="1">
                <a:solidFill>
                  <a:srgbClr val="1B1464"/>
                </a:solidFill>
                <a:latin typeface="Helvetica" panose="020B0403020202020204" pitchFamily="34" charset="0"/>
              </a:rPr>
              <a:t>itself as ‘must see’ social events, more adults attended the opening weekend of new movie releases than participated in other popular summertime activities like baseball, bars, beaches or listening to beats </a:t>
            </a:r>
            <a:endParaRPr kumimoji="0" lang="en-US" sz="2600" b="1" i="0" u="none" strike="noStrike" kern="1200" cap="none" spc="0" normalizeH="0" baseline="0" noProof="0">
              <a:ln>
                <a:noFill/>
              </a:ln>
              <a:solidFill>
                <a:srgbClr val="FF0000"/>
              </a:solidFill>
              <a:effectLst/>
              <a:uLnTx/>
              <a:uFillTx/>
              <a:latin typeface="Helvetica" panose="020B0403020202020204" pitchFamily="34" charset="0"/>
              <a:ea typeface="+mn-ea"/>
              <a:cs typeface="+mn-cs"/>
            </a:endParaRPr>
          </a:p>
        </p:txBody>
      </p:sp>
      <p:pic>
        <p:nvPicPr>
          <p:cNvPr id="19" name="Picture 18">
            <a:extLst>
              <a:ext uri="{FF2B5EF4-FFF2-40B4-BE49-F238E27FC236}">
                <a16:creationId xmlns:a16="http://schemas.microsoft.com/office/drawing/2014/main" id="{7AE22543-E599-476E-9EEF-B74D5816E2EF}"/>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483207" y="6507893"/>
            <a:ext cx="11708793" cy="350107"/>
          </a:xfrm>
          <a:prstGeom prst="rect">
            <a:avLst/>
          </a:prstGeom>
        </p:spPr>
      </p:pic>
      <p:sp>
        <p:nvSpPr>
          <p:cNvPr id="28" name="Slide Number Placeholder 5">
            <a:extLst>
              <a:ext uri="{FF2B5EF4-FFF2-40B4-BE49-F238E27FC236}">
                <a16:creationId xmlns:a16="http://schemas.microsoft.com/office/drawing/2014/main" id="{2BEBD979-FF93-4C8D-8980-9DD23C77CF4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29" name="Rectangle 28">
            <a:extLst>
              <a:ext uri="{FF2B5EF4-FFF2-40B4-BE49-F238E27FC236}">
                <a16:creationId xmlns:a16="http://schemas.microsoft.com/office/drawing/2014/main" id="{1D1E9E69-9C1C-41C3-8851-D5747B2645E7}"/>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pic>
        <p:nvPicPr>
          <p:cNvPr id="3" name="Picture 2" descr="Icon&#10;&#10;Description automatically generated">
            <a:extLst>
              <a:ext uri="{FF2B5EF4-FFF2-40B4-BE49-F238E27FC236}">
                <a16:creationId xmlns:a16="http://schemas.microsoft.com/office/drawing/2014/main" id="{518F7ED6-F0D3-5AE2-5640-0E2CFEB1BC00}"/>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9671693" y="4735475"/>
            <a:ext cx="756346" cy="756346"/>
          </a:xfrm>
          <a:prstGeom prst="rect">
            <a:avLst/>
          </a:prstGeom>
        </p:spPr>
      </p:pic>
      <p:pic>
        <p:nvPicPr>
          <p:cNvPr id="1026" name="Picture 2" descr="Doctor Strange in the Multiverse of Madness - Wikipedia">
            <a:extLst>
              <a:ext uri="{FF2B5EF4-FFF2-40B4-BE49-F238E27FC236}">
                <a16:creationId xmlns:a16="http://schemas.microsoft.com/office/drawing/2014/main" id="{E6B5D782-90F6-1B11-54BA-10A0E946100B}"/>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974942" y="2196454"/>
            <a:ext cx="880528" cy="130549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Jurassic World Dominion (2022) - IMDb">
            <a:extLst>
              <a:ext uri="{FF2B5EF4-FFF2-40B4-BE49-F238E27FC236}">
                <a16:creationId xmlns:a16="http://schemas.microsoft.com/office/drawing/2014/main" id="{52980D6E-5AD2-49E9-89E8-259C7BAE54DC}"/>
              </a:ext>
            </a:extLst>
          </p:cNvPr>
          <p:cNvPicPr>
            <a:picLocks noChangeAspect="1" noChangeArrowheads="1"/>
          </p:cNvPicPr>
          <p:nvPr/>
        </p:nvPicPr>
        <p:blipFill>
          <a:blip r:embed="rId6" cstate="hqprint">
            <a:extLst>
              <a:ext uri="{28A0092B-C50C-407E-A947-70E740481C1C}">
                <a14:useLocalDpi xmlns:a14="http://schemas.microsoft.com/office/drawing/2010/main"/>
              </a:ext>
            </a:extLst>
          </a:blip>
          <a:srcRect/>
          <a:stretch>
            <a:fillRect/>
          </a:stretch>
        </p:blipFill>
        <p:spPr bwMode="auto">
          <a:xfrm>
            <a:off x="2250977" y="2204026"/>
            <a:ext cx="904232" cy="1303833"/>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id="{F456BD85-1CDA-82E0-E4DB-53A9B4E9A341}"/>
              </a:ext>
            </a:extLst>
          </p:cNvPr>
          <p:cNvSpPr txBox="1"/>
          <p:nvPr/>
        </p:nvSpPr>
        <p:spPr>
          <a:xfrm>
            <a:off x="8346323" y="5560063"/>
            <a:ext cx="3391838" cy="461665"/>
          </a:xfrm>
          <a:prstGeom prst="rect">
            <a:avLst/>
          </a:prstGeom>
          <a:solidFill>
            <a:srgbClr val="00BFF2"/>
          </a:solidFill>
          <a:l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Went to a </a:t>
            </a:r>
            <a:r>
              <a:rPr kumimoji="0" lang="en-US" sz="1200" b="1" i="0" u="sng" strike="noStrike" kern="1200" cap="none" spc="0" normalizeH="0" baseline="0" noProof="0">
                <a:ln>
                  <a:noFill/>
                </a:ln>
                <a:solidFill>
                  <a:prstClr val="white"/>
                </a:solidFill>
                <a:effectLst/>
                <a:uLnTx/>
                <a:uFillTx/>
                <a:latin typeface="Helvetica" panose="020B0403020202020204" pitchFamily="34" charset="0"/>
                <a:ea typeface="+mn-ea"/>
                <a:cs typeface="+mn-cs"/>
              </a:rPr>
              <a:t>concert / live music </a:t>
            </a:r>
            <a:br>
              <a:rPr kumimoji="0" lang="en-US" sz="12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br>
            <a:r>
              <a:rPr kumimoji="0" lang="en-US" sz="12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in last week: </a:t>
            </a:r>
            <a:r>
              <a:rPr lang="en-US" sz="1200" b="1" u="sng">
                <a:solidFill>
                  <a:prstClr val="white"/>
                </a:solidFill>
                <a:latin typeface="Helvetica" panose="020B0403020202020204" pitchFamily="34" charset="0"/>
              </a:rPr>
              <a:t>942K</a:t>
            </a:r>
            <a:endParaRPr kumimoji="0" lang="en-US" sz="1200" b="1" i="0" u="sng" strike="noStrike" kern="1200" cap="none" spc="0" normalizeH="0" baseline="0" noProof="0">
              <a:ln>
                <a:noFill/>
              </a:ln>
              <a:solidFill>
                <a:prstClr val="white"/>
              </a:solidFill>
              <a:effectLst/>
              <a:uLnTx/>
              <a:uFillTx/>
              <a:latin typeface="Helvetica" panose="020B0403020202020204" pitchFamily="34" charset="0"/>
              <a:ea typeface="+mn-ea"/>
              <a:cs typeface="+mn-cs"/>
            </a:endParaRPr>
          </a:p>
        </p:txBody>
      </p:sp>
      <p:pic>
        <p:nvPicPr>
          <p:cNvPr id="1032" name="Picture 8" descr="Top Gun: Maverick (2022) - IMDb">
            <a:extLst>
              <a:ext uri="{FF2B5EF4-FFF2-40B4-BE49-F238E27FC236}">
                <a16:creationId xmlns:a16="http://schemas.microsoft.com/office/drawing/2014/main" id="{B534FD00-0DD0-261D-FC83-361F6228B803}"/>
              </a:ext>
            </a:extLst>
          </p:cNvPr>
          <p:cNvPicPr>
            <a:picLocks noChangeAspect="1" noChangeArrowheads="1"/>
          </p:cNvPicPr>
          <p:nvPr/>
        </p:nvPicPr>
        <p:blipFill>
          <a:blip r:embed="rId7" cstate="hqprint">
            <a:extLst>
              <a:ext uri="{28A0092B-C50C-407E-A947-70E740481C1C}">
                <a14:useLocalDpi xmlns:a14="http://schemas.microsoft.com/office/drawing/2010/main"/>
              </a:ext>
            </a:extLst>
          </a:blip>
          <a:srcRect/>
          <a:stretch>
            <a:fillRect/>
          </a:stretch>
        </p:blipFill>
        <p:spPr bwMode="auto">
          <a:xfrm>
            <a:off x="4977029" y="2196454"/>
            <a:ext cx="901497" cy="1305237"/>
          </a:xfrm>
          <a:prstGeom prst="rect">
            <a:avLst/>
          </a:prstGeom>
          <a:noFill/>
          <a:ln>
            <a:solidFill>
              <a:srgbClr val="1B1464"/>
            </a:solidFill>
          </a:ln>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E8CB42D-8A3B-733B-018B-4182E179A661}"/>
              </a:ext>
            </a:extLst>
          </p:cNvPr>
          <p:cNvSpPr txBox="1"/>
          <p:nvPr/>
        </p:nvSpPr>
        <p:spPr>
          <a:xfrm>
            <a:off x="965753" y="3677480"/>
            <a:ext cx="910618" cy="307777"/>
          </a:xfrm>
          <a:prstGeom prst="rect">
            <a:avLst/>
          </a:prstGeom>
          <a:solidFill>
            <a:srgbClr val="ED3C8D"/>
          </a:solidFill>
        </p:spPr>
        <p:txBody>
          <a:bodyPr wrap="square" rtlCol="0">
            <a:spAutoFit/>
          </a:bodyPr>
          <a:lstStyle/>
          <a:p>
            <a:pPr algn="ctr"/>
            <a:r>
              <a:rPr lang="en-US" sz="1400" b="1">
                <a:solidFill>
                  <a:schemeClr val="bg1"/>
                </a:solidFill>
                <a:latin typeface="Helvetica" panose="020B0403020202020204" pitchFamily="34" charset="0"/>
              </a:rPr>
              <a:t>13.5 MM</a:t>
            </a:r>
          </a:p>
        </p:txBody>
      </p:sp>
      <p:sp>
        <p:nvSpPr>
          <p:cNvPr id="8" name="TextBox 7">
            <a:extLst>
              <a:ext uri="{FF2B5EF4-FFF2-40B4-BE49-F238E27FC236}">
                <a16:creationId xmlns:a16="http://schemas.microsoft.com/office/drawing/2014/main" id="{7403AB9F-278C-9005-F8BC-9FE598246F7D}"/>
              </a:ext>
            </a:extLst>
          </p:cNvPr>
          <p:cNvSpPr txBox="1"/>
          <p:nvPr/>
        </p:nvSpPr>
        <p:spPr>
          <a:xfrm>
            <a:off x="2231338" y="3680794"/>
            <a:ext cx="910618" cy="307777"/>
          </a:xfrm>
          <a:prstGeom prst="rect">
            <a:avLst/>
          </a:prstGeom>
          <a:solidFill>
            <a:srgbClr val="ED3C8D"/>
          </a:solidFill>
        </p:spPr>
        <p:txBody>
          <a:bodyPr wrap="square" rtlCol="0">
            <a:spAutoFit/>
          </a:bodyPr>
          <a:lstStyle/>
          <a:p>
            <a:pPr algn="ctr"/>
            <a:r>
              <a:rPr lang="en-US" sz="1400" b="1">
                <a:solidFill>
                  <a:schemeClr val="bg1"/>
                </a:solidFill>
                <a:latin typeface="Helvetica" panose="020B0403020202020204" pitchFamily="34" charset="0"/>
              </a:rPr>
              <a:t>10.8 MM</a:t>
            </a:r>
          </a:p>
        </p:txBody>
      </p:sp>
      <p:pic>
        <p:nvPicPr>
          <p:cNvPr id="9" name="Picture 2">
            <a:extLst>
              <a:ext uri="{FF2B5EF4-FFF2-40B4-BE49-F238E27FC236}">
                <a16:creationId xmlns:a16="http://schemas.microsoft.com/office/drawing/2014/main" id="{6DB53391-E9F6-A007-DFFA-23D33D81D9D2}"/>
              </a:ext>
            </a:extLst>
          </p:cNvPr>
          <p:cNvPicPr>
            <a:picLocks noChangeAspect="1" noChangeArrowheads="1"/>
          </p:cNvPicPr>
          <p:nvPr/>
        </p:nvPicPr>
        <p:blipFill>
          <a:blip r:embed="rId8" cstate="hqprint">
            <a:extLst>
              <a:ext uri="{28A0092B-C50C-407E-A947-70E740481C1C}">
                <a14:useLocalDpi xmlns:a14="http://schemas.microsoft.com/office/drawing/2010/main"/>
              </a:ext>
            </a:extLst>
          </a:blip>
          <a:srcRect/>
          <a:stretch>
            <a:fillRect/>
          </a:stretch>
        </p:blipFill>
        <p:spPr bwMode="auto">
          <a:xfrm>
            <a:off x="3643341" y="2215756"/>
            <a:ext cx="903347" cy="1285935"/>
          </a:xfrm>
          <a:prstGeom prst="rect">
            <a:avLst/>
          </a:prstGeom>
          <a:noFill/>
          <a:ln>
            <a:solidFill>
              <a:srgbClr val="1B1464"/>
            </a:solidFill>
          </a:ln>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029B7807-C8FE-C7DF-C583-9BC7FA24AD11}"/>
              </a:ext>
            </a:extLst>
          </p:cNvPr>
          <p:cNvSpPr txBox="1"/>
          <p:nvPr/>
        </p:nvSpPr>
        <p:spPr>
          <a:xfrm>
            <a:off x="3616192" y="3684109"/>
            <a:ext cx="910618" cy="307777"/>
          </a:xfrm>
          <a:prstGeom prst="rect">
            <a:avLst/>
          </a:prstGeom>
          <a:solidFill>
            <a:srgbClr val="ED3C8D"/>
          </a:solidFill>
        </p:spPr>
        <p:txBody>
          <a:bodyPr wrap="square" rtlCol="0">
            <a:spAutoFit/>
          </a:bodyPr>
          <a:lstStyle/>
          <a:p>
            <a:pPr algn="ctr"/>
            <a:r>
              <a:rPr lang="en-US" sz="1400" b="1">
                <a:solidFill>
                  <a:schemeClr val="bg1"/>
                </a:solidFill>
                <a:latin typeface="Helvetica" panose="020B0403020202020204" pitchFamily="34" charset="0"/>
              </a:rPr>
              <a:t>10 MM+</a:t>
            </a:r>
          </a:p>
        </p:txBody>
      </p:sp>
      <p:sp>
        <p:nvSpPr>
          <p:cNvPr id="11" name="TextBox 10">
            <a:extLst>
              <a:ext uri="{FF2B5EF4-FFF2-40B4-BE49-F238E27FC236}">
                <a16:creationId xmlns:a16="http://schemas.microsoft.com/office/drawing/2014/main" id="{96549730-E2FA-FD82-3788-93C87DBE3BDF}"/>
              </a:ext>
            </a:extLst>
          </p:cNvPr>
          <p:cNvSpPr txBox="1"/>
          <p:nvPr/>
        </p:nvSpPr>
        <p:spPr>
          <a:xfrm>
            <a:off x="8542664" y="3680795"/>
            <a:ext cx="910618" cy="307777"/>
          </a:xfrm>
          <a:prstGeom prst="rect">
            <a:avLst/>
          </a:prstGeom>
          <a:solidFill>
            <a:srgbClr val="ED3C8D"/>
          </a:solidFill>
        </p:spPr>
        <p:txBody>
          <a:bodyPr wrap="square" rtlCol="0">
            <a:spAutoFit/>
          </a:bodyPr>
          <a:lstStyle/>
          <a:p>
            <a:pPr algn="ctr"/>
            <a:r>
              <a:rPr lang="en-US" sz="1400" b="1">
                <a:solidFill>
                  <a:schemeClr val="bg1"/>
                </a:solidFill>
                <a:latin typeface="Helvetica" panose="020B0403020202020204" pitchFamily="34" charset="0"/>
              </a:rPr>
              <a:t>4 MM+</a:t>
            </a:r>
          </a:p>
        </p:txBody>
      </p:sp>
      <p:sp>
        <p:nvSpPr>
          <p:cNvPr id="13" name="TextBox 12">
            <a:extLst>
              <a:ext uri="{FF2B5EF4-FFF2-40B4-BE49-F238E27FC236}">
                <a16:creationId xmlns:a16="http://schemas.microsoft.com/office/drawing/2014/main" id="{C65F13C7-3E07-4675-4EEF-A8CEA4FC9F6E}"/>
              </a:ext>
            </a:extLst>
          </p:cNvPr>
          <p:cNvSpPr txBox="1"/>
          <p:nvPr/>
        </p:nvSpPr>
        <p:spPr>
          <a:xfrm>
            <a:off x="9559770" y="3684109"/>
            <a:ext cx="910618" cy="307777"/>
          </a:xfrm>
          <a:prstGeom prst="rect">
            <a:avLst/>
          </a:prstGeom>
          <a:solidFill>
            <a:srgbClr val="ED3C8D"/>
          </a:solidFill>
        </p:spPr>
        <p:txBody>
          <a:bodyPr wrap="square" rtlCol="0">
            <a:spAutoFit/>
          </a:bodyPr>
          <a:lstStyle/>
          <a:p>
            <a:pPr algn="ctr"/>
            <a:r>
              <a:rPr lang="en-US" sz="1400" b="1">
                <a:solidFill>
                  <a:schemeClr val="bg1"/>
                </a:solidFill>
                <a:latin typeface="Helvetica" panose="020B0403020202020204" pitchFamily="34" charset="0"/>
              </a:rPr>
              <a:t>2.4 MM</a:t>
            </a:r>
          </a:p>
        </p:txBody>
      </p:sp>
      <p:sp>
        <p:nvSpPr>
          <p:cNvPr id="17" name="TextBox 16">
            <a:extLst>
              <a:ext uri="{FF2B5EF4-FFF2-40B4-BE49-F238E27FC236}">
                <a16:creationId xmlns:a16="http://schemas.microsoft.com/office/drawing/2014/main" id="{01C64CCF-F69E-1ECD-C16B-A02069A520D7}"/>
              </a:ext>
            </a:extLst>
          </p:cNvPr>
          <p:cNvSpPr txBox="1"/>
          <p:nvPr/>
        </p:nvSpPr>
        <p:spPr>
          <a:xfrm>
            <a:off x="10606693" y="3687424"/>
            <a:ext cx="910618" cy="307777"/>
          </a:xfrm>
          <a:prstGeom prst="rect">
            <a:avLst/>
          </a:prstGeom>
          <a:solidFill>
            <a:srgbClr val="ED3C8D"/>
          </a:solidFill>
        </p:spPr>
        <p:txBody>
          <a:bodyPr wrap="square" rtlCol="0">
            <a:spAutoFit/>
          </a:bodyPr>
          <a:lstStyle/>
          <a:p>
            <a:pPr algn="ctr"/>
            <a:r>
              <a:rPr lang="en-US" sz="1400" b="1">
                <a:solidFill>
                  <a:schemeClr val="bg1"/>
                </a:solidFill>
                <a:latin typeface="Helvetica" panose="020B0403020202020204" pitchFamily="34" charset="0"/>
              </a:rPr>
              <a:t>1.4 MM</a:t>
            </a:r>
          </a:p>
        </p:txBody>
      </p:sp>
      <p:sp>
        <p:nvSpPr>
          <p:cNvPr id="22" name="TextBox 21">
            <a:extLst>
              <a:ext uri="{FF2B5EF4-FFF2-40B4-BE49-F238E27FC236}">
                <a16:creationId xmlns:a16="http://schemas.microsoft.com/office/drawing/2014/main" id="{2252751F-957B-EF9E-C29A-ED6DE5A9AF3A}"/>
              </a:ext>
            </a:extLst>
          </p:cNvPr>
          <p:cNvSpPr txBox="1"/>
          <p:nvPr/>
        </p:nvSpPr>
        <p:spPr>
          <a:xfrm>
            <a:off x="4961277" y="3677485"/>
            <a:ext cx="910618" cy="307777"/>
          </a:xfrm>
          <a:prstGeom prst="rect">
            <a:avLst/>
          </a:prstGeom>
          <a:solidFill>
            <a:srgbClr val="ED3C8D"/>
          </a:solidFill>
        </p:spPr>
        <p:txBody>
          <a:bodyPr wrap="square" rtlCol="0">
            <a:spAutoFit/>
          </a:bodyPr>
          <a:lstStyle/>
          <a:p>
            <a:pPr algn="ctr"/>
            <a:r>
              <a:rPr lang="en-US" sz="1400" b="1">
                <a:solidFill>
                  <a:schemeClr val="bg1"/>
                </a:solidFill>
                <a:latin typeface="Helvetica" panose="020B0403020202020204" pitchFamily="34" charset="0"/>
              </a:rPr>
              <a:t>9.1 MM*</a:t>
            </a:r>
          </a:p>
        </p:txBody>
      </p:sp>
      <p:sp>
        <p:nvSpPr>
          <p:cNvPr id="23" name="TextBox 22">
            <a:extLst>
              <a:ext uri="{FF2B5EF4-FFF2-40B4-BE49-F238E27FC236}">
                <a16:creationId xmlns:a16="http://schemas.microsoft.com/office/drawing/2014/main" id="{BBFAF334-2345-B37E-6C61-E6B18FC4821A}"/>
              </a:ext>
            </a:extLst>
          </p:cNvPr>
          <p:cNvSpPr txBox="1"/>
          <p:nvPr/>
        </p:nvSpPr>
        <p:spPr>
          <a:xfrm>
            <a:off x="6306373" y="3680800"/>
            <a:ext cx="910618" cy="307777"/>
          </a:xfrm>
          <a:prstGeom prst="rect">
            <a:avLst/>
          </a:prstGeom>
          <a:solidFill>
            <a:srgbClr val="ED3C8D"/>
          </a:solidFill>
        </p:spPr>
        <p:txBody>
          <a:bodyPr wrap="square" rtlCol="0">
            <a:spAutoFit/>
          </a:bodyPr>
          <a:lstStyle/>
          <a:p>
            <a:pPr algn="ctr"/>
            <a:r>
              <a:rPr lang="en-US" sz="1400" b="1">
                <a:solidFill>
                  <a:schemeClr val="bg1"/>
                </a:solidFill>
                <a:latin typeface="Helvetica" panose="020B0403020202020204" pitchFamily="34" charset="0"/>
              </a:rPr>
              <a:t>8.4 MM*</a:t>
            </a:r>
          </a:p>
        </p:txBody>
      </p:sp>
      <p:pic>
        <p:nvPicPr>
          <p:cNvPr id="27" name="Picture 24" descr="Minions 2: The Rise of Gru (2022) - IMDb">
            <a:extLst>
              <a:ext uri="{FF2B5EF4-FFF2-40B4-BE49-F238E27FC236}">
                <a16:creationId xmlns:a16="http://schemas.microsoft.com/office/drawing/2014/main" id="{7EF1936B-D8C3-8F39-FBF8-C7BA3F390ED6}"/>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6357485" y="2206489"/>
            <a:ext cx="892639" cy="1289737"/>
          </a:xfrm>
          <a:prstGeom prst="rect">
            <a:avLst/>
          </a:prstGeom>
          <a:noFill/>
          <a:ln w="19050">
            <a:solidFill>
              <a:srgbClr val="1B1464"/>
            </a:solidFill>
          </a:ln>
          <a:extLst>
            <a:ext uri="{909E8E84-426E-40DD-AFC4-6F175D3DCCD1}">
              <a14:hiddenFill xmlns:a14="http://schemas.microsoft.com/office/drawing/2010/main">
                <a:solidFill>
                  <a:srgbClr val="FFFFFF"/>
                </a:solidFill>
              </a14:hiddenFill>
            </a:ext>
          </a:extLst>
        </p:spPr>
      </p:pic>
      <p:pic>
        <p:nvPicPr>
          <p:cNvPr id="30" name="Picture 2" descr="Lightyear Trailer Debuts, Along With New Poster For Pixar Film">
            <a:extLst>
              <a:ext uri="{FF2B5EF4-FFF2-40B4-BE49-F238E27FC236}">
                <a16:creationId xmlns:a16="http://schemas.microsoft.com/office/drawing/2014/main" id="{D219117E-E6EB-6042-DB17-C2D5CD0D94CD}"/>
              </a:ext>
            </a:extLst>
          </p:cNvPr>
          <p:cNvPicPr>
            <a:picLocks noChangeAspect="1" noChangeArrowheads="1"/>
          </p:cNvPicPr>
          <p:nvPr/>
        </p:nvPicPr>
        <p:blipFill>
          <a:blip r:embed="rId10" cstate="hqprint">
            <a:extLst>
              <a:ext uri="{28A0092B-C50C-407E-A947-70E740481C1C}">
                <a14:useLocalDpi xmlns:a14="http://schemas.microsoft.com/office/drawing/2010/main"/>
              </a:ext>
            </a:extLst>
          </a:blip>
          <a:srcRect/>
          <a:stretch>
            <a:fillRect/>
          </a:stretch>
        </p:blipFill>
        <p:spPr bwMode="auto">
          <a:xfrm>
            <a:off x="8554164" y="2198214"/>
            <a:ext cx="879722" cy="1310301"/>
          </a:xfrm>
          <a:prstGeom prst="rect">
            <a:avLst/>
          </a:prstGeom>
          <a:noFill/>
          <a:ln w="19050">
            <a:solidFill>
              <a:srgbClr val="1B1464"/>
            </a:solidFill>
          </a:ln>
          <a:extLst>
            <a:ext uri="{909E8E84-426E-40DD-AFC4-6F175D3DCCD1}">
              <a14:hiddenFill xmlns:a14="http://schemas.microsoft.com/office/drawing/2010/main">
                <a:solidFill>
                  <a:srgbClr val="FFFFFF"/>
                </a:solidFill>
              </a14:hiddenFill>
            </a:ext>
          </a:extLst>
        </p:spPr>
      </p:pic>
      <p:pic>
        <p:nvPicPr>
          <p:cNvPr id="31" name="Picture 30" descr="Nope Poster Teases Jordan Peele&amp;amp;#39;s Latest Horror Film - ComingSoon.net">
            <a:extLst>
              <a:ext uri="{FF2B5EF4-FFF2-40B4-BE49-F238E27FC236}">
                <a16:creationId xmlns:a16="http://schemas.microsoft.com/office/drawing/2014/main" id="{FC404BC1-3C24-17A5-822D-B66CADBE1DF4}"/>
              </a:ext>
            </a:extLst>
          </p:cNvPr>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10611561" y="2178335"/>
            <a:ext cx="910618" cy="1317891"/>
          </a:xfrm>
          <a:prstGeom prst="rect">
            <a:avLst/>
          </a:prstGeom>
          <a:noFill/>
          <a:ln>
            <a:solidFill>
              <a:srgbClr val="1B1464"/>
            </a:solidFill>
          </a:ln>
          <a:extLst>
            <a:ext uri="{909E8E84-426E-40DD-AFC4-6F175D3DCCD1}">
              <a14:hiddenFill xmlns:a14="http://schemas.microsoft.com/office/drawing/2010/main">
                <a:solidFill>
                  <a:srgbClr val="FFFFFF"/>
                </a:solidFill>
              </a14:hiddenFill>
            </a:ext>
          </a:extLst>
        </p:spPr>
      </p:pic>
      <p:pic>
        <p:nvPicPr>
          <p:cNvPr id="32" name="Picture 6" descr="Amazon.com: ELVIS MOVIE POSTER 2 Sided ORIGINAL 27x40 2022 - Baz Luhrmann:  Posters &amp; Prints">
            <a:extLst>
              <a:ext uri="{FF2B5EF4-FFF2-40B4-BE49-F238E27FC236}">
                <a16:creationId xmlns:a16="http://schemas.microsoft.com/office/drawing/2014/main" id="{AA36C129-7637-B4A8-0613-49794F716EE6}"/>
              </a:ext>
            </a:extLst>
          </p:cNvPr>
          <p:cNvPicPr>
            <a:picLocks noChangeAspect="1" noChangeArrowheads="1"/>
          </p:cNvPicPr>
          <p:nvPr/>
        </p:nvPicPr>
        <p:blipFill>
          <a:blip r:embed="rId12" cstate="hqprint">
            <a:extLst>
              <a:ext uri="{28A0092B-C50C-407E-A947-70E740481C1C}">
                <a14:useLocalDpi xmlns:a14="http://schemas.microsoft.com/office/drawing/2010/main"/>
              </a:ext>
            </a:extLst>
          </a:blip>
          <a:srcRect/>
          <a:stretch>
            <a:fillRect/>
          </a:stretch>
        </p:blipFill>
        <p:spPr bwMode="auto">
          <a:xfrm>
            <a:off x="9556457" y="2186611"/>
            <a:ext cx="910618" cy="1311965"/>
          </a:xfrm>
          <a:prstGeom prst="rect">
            <a:avLst/>
          </a:prstGeom>
          <a:noFill/>
          <a:ln w="19050">
            <a:solidFill>
              <a:srgbClr val="1B1464"/>
            </a:solidFill>
          </a:ln>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3FF611DE-1659-2636-E50F-EB38A114E35A}"/>
              </a:ext>
            </a:extLst>
          </p:cNvPr>
          <p:cNvSpPr txBox="1"/>
          <p:nvPr/>
        </p:nvSpPr>
        <p:spPr>
          <a:xfrm>
            <a:off x="494129" y="1686255"/>
            <a:ext cx="11218333" cy="338554"/>
          </a:xfrm>
          <a:prstGeom prst="rect">
            <a:avLst/>
          </a:prstGeom>
          <a:solidFill>
            <a:srgbClr val="002060"/>
          </a:solidFill>
          <a:l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a:solidFill>
                  <a:prstClr val="white"/>
                </a:solidFill>
                <a:latin typeface="Helvetica" panose="020B0403020202020204" pitchFamily="34" charset="0"/>
              </a:rPr>
              <a:t>Cinema</a:t>
            </a:r>
            <a:r>
              <a:rPr kumimoji="0" lang="en-US" sz="16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 Estimated 3-Day Opening Weekend Adult 18+ Admissions</a:t>
            </a:r>
          </a:p>
        </p:txBody>
      </p:sp>
      <p:sp>
        <p:nvSpPr>
          <p:cNvPr id="39" name="TextBox 38">
            <a:extLst>
              <a:ext uri="{FF2B5EF4-FFF2-40B4-BE49-F238E27FC236}">
                <a16:creationId xmlns:a16="http://schemas.microsoft.com/office/drawing/2014/main" id="{469052D2-8942-6F31-9BE3-6895715C0746}"/>
              </a:ext>
            </a:extLst>
          </p:cNvPr>
          <p:cNvSpPr txBox="1"/>
          <p:nvPr/>
        </p:nvSpPr>
        <p:spPr>
          <a:xfrm>
            <a:off x="497444" y="4343313"/>
            <a:ext cx="11218333" cy="338554"/>
          </a:xfrm>
          <a:prstGeom prst="rect">
            <a:avLst/>
          </a:prstGeom>
          <a:solidFill>
            <a:srgbClr val="00BFF2"/>
          </a:solidFill>
          <a:l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a:solidFill>
                  <a:prstClr val="white"/>
                </a:solidFill>
                <a:latin typeface="Helvetica" panose="020B0403020202020204" pitchFamily="34" charset="0"/>
              </a:rPr>
              <a:t>Other ‘Out-of-Home’ Activities by Comparison (Adult 18+)</a:t>
            </a:r>
            <a:endParaRPr kumimoji="0" lang="en-US" sz="1600" b="1" i="0" u="none" strike="noStrike" kern="1200" cap="none" spc="0" normalizeH="0" baseline="0" noProof="0">
              <a:ln>
                <a:noFill/>
              </a:ln>
              <a:solidFill>
                <a:prstClr val="white"/>
              </a:solidFill>
              <a:effectLst/>
              <a:uLnTx/>
              <a:uFillTx/>
              <a:latin typeface="Helvetica" panose="020B0403020202020204" pitchFamily="34" charset="0"/>
              <a:ea typeface="+mn-ea"/>
              <a:cs typeface="+mn-cs"/>
            </a:endParaRPr>
          </a:p>
        </p:txBody>
      </p:sp>
      <p:sp>
        <p:nvSpPr>
          <p:cNvPr id="42" name="TextBox 41">
            <a:extLst>
              <a:ext uri="{FF2B5EF4-FFF2-40B4-BE49-F238E27FC236}">
                <a16:creationId xmlns:a16="http://schemas.microsoft.com/office/drawing/2014/main" id="{0DED8421-673F-05B8-7EEA-9B634FF7C9CD}"/>
              </a:ext>
            </a:extLst>
          </p:cNvPr>
          <p:cNvSpPr txBox="1"/>
          <p:nvPr/>
        </p:nvSpPr>
        <p:spPr>
          <a:xfrm>
            <a:off x="6029739" y="5556754"/>
            <a:ext cx="1696336" cy="461665"/>
          </a:xfrm>
          <a:prstGeom prst="rect">
            <a:avLst/>
          </a:prstGeom>
          <a:solidFill>
            <a:srgbClr val="00BFF2"/>
          </a:solidFill>
          <a:l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Went to the </a:t>
            </a:r>
            <a:r>
              <a:rPr kumimoji="0" lang="en-US" sz="1200" b="1" i="0" u="sng" strike="noStrike" kern="1200" cap="none" spc="0" normalizeH="0" baseline="0" noProof="0">
                <a:ln>
                  <a:noFill/>
                </a:ln>
                <a:solidFill>
                  <a:prstClr val="white"/>
                </a:solidFill>
                <a:effectLst/>
                <a:uLnTx/>
                <a:uFillTx/>
                <a:latin typeface="Helvetica" panose="020B0403020202020204" pitchFamily="34" charset="0"/>
                <a:ea typeface="+mn-ea"/>
                <a:cs typeface="+mn-cs"/>
              </a:rPr>
              <a:t>beach</a:t>
            </a:r>
            <a:br>
              <a:rPr kumimoji="0" lang="en-US" sz="12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br>
            <a:r>
              <a:rPr kumimoji="0" lang="en-US" sz="12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in last week: </a:t>
            </a:r>
            <a:r>
              <a:rPr kumimoji="0" lang="en-US" sz="1200" b="1" i="0" u="sng" strike="noStrike" kern="1200" cap="none" spc="0" normalizeH="0" baseline="0" noProof="0">
                <a:ln>
                  <a:noFill/>
                </a:ln>
                <a:solidFill>
                  <a:prstClr val="white"/>
                </a:solidFill>
                <a:effectLst/>
                <a:uLnTx/>
                <a:uFillTx/>
                <a:latin typeface="Helvetica" panose="020B0403020202020204" pitchFamily="34" charset="0"/>
                <a:ea typeface="+mn-ea"/>
                <a:cs typeface="+mn-cs"/>
              </a:rPr>
              <a:t>5.8 MM</a:t>
            </a:r>
          </a:p>
        </p:txBody>
      </p:sp>
      <p:sp>
        <p:nvSpPr>
          <p:cNvPr id="44" name="TextBox 43">
            <a:extLst>
              <a:ext uri="{FF2B5EF4-FFF2-40B4-BE49-F238E27FC236}">
                <a16:creationId xmlns:a16="http://schemas.microsoft.com/office/drawing/2014/main" id="{4766F7BB-6C0F-A3ED-651C-784E5E185BDC}"/>
              </a:ext>
            </a:extLst>
          </p:cNvPr>
          <p:cNvSpPr txBox="1"/>
          <p:nvPr/>
        </p:nvSpPr>
        <p:spPr>
          <a:xfrm>
            <a:off x="3985592" y="5556754"/>
            <a:ext cx="1696336" cy="461665"/>
          </a:xfrm>
          <a:prstGeom prst="rect">
            <a:avLst/>
          </a:prstGeom>
          <a:solidFill>
            <a:srgbClr val="00BFF2"/>
          </a:solidFill>
          <a:l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Went to a </a:t>
            </a:r>
            <a:r>
              <a:rPr kumimoji="0" lang="en-US" sz="1200" b="1" i="0" u="sng" strike="noStrike" kern="1200" cap="none" spc="0" normalizeH="0" baseline="0" noProof="0">
                <a:ln>
                  <a:noFill/>
                </a:ln>
                <a:solidFill>
                  <a:prstClr val="white"/>
                </a:solidFill>
                <a:effectLst/>
                <a:uLnTx/>
                <a:uFillTx/>
                <a:latin typeface="Helvetica" panose="020B0403020202020204" pitchFamily="34" charset="0"/>
                <a:ea typeface="+mn-ea"/>
                <a:cs typeface="+mn-cs"/>
              </a:rPr>
              <a:t>bar / club</a:t>
            </a:r>
            <a:br>
              <a:rPr kumimoji="0" lang="en-US" sz="12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br>
            <a:r>
              <a:rPr kumimoji="0" lang="en-US" sz="12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in last week: </a:t>
            </a:r>
            <a:r>
              <a:rPr kumimoji="0" lang="en-US" sz="1200" b="1" i="0" u="sng" strike="noStrike" kern="1200" cap="none" spc="0" normalizeH="0" baseline="0" noProof="0">
                <a:ln>
                  <a:noFill/>
                </a:ln>
                <a:solidFill>
                  <a:prstClr val="white"/>
                </a:solidFill>
                <a:effectLst/>
                <a:uLnTx/>
                <a:uFillTx/>
                <a:latin typeface="Helvetica" panose="020B0403020202020204" pitchFamily="34" charset="0"/>
                <a:ea typeface="+mn-ea"/>
                <a:cs typeface="+mn-cs"/>
              </a:rPr>
              <a:t>5.8 MM</a:t>
            </a:r>
          </a:p>
        </p:txBody>
      </p:sp>
      <p:sp>
        <p:nvSpPr>
          <p:cNvPr id="45" name="TextBox 44">
            <a:extLst>
              <a:ext uri="{FF2B5EF4-FFF2-40B4-BE49-F238E27FC236}">
                <a16:creationId xmlns:a16="http://schemas.microsoft.com/office/drawing/2014/main" id="{5F88F3FF-8FD9-3277-EB2D-3A529DDA7694}"/>
              </a:ext>
            </a:extLst>
          </p:cNvPr>
          <p:cNvSpPr txBox="1"/>
          <p:nvPr/>
        </p:nvSpPr>
        <p:spPr>
          <a:xfrm>
            <a:off x="493656" y="5556754"/>
            <a:ext cx="3120880" cy="461665"/>
          </a:xfrm>
          <a:prstGeom prst="rect">
            <a:avLst/>
          </a:prstGeom>
          <a:solidFill>
            <a:srgbClr val="00BFF2"/>
          </a:solidFill>
          <a:l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Went to an </a:t>
            </a:r>
            <a:r>
              <a:rPr kumimoji="0" lang="en-US" sz="1200" b="1" i="0" u="sng" strike="noStrike" kern="1200" cap="none" spc="0" normalizeH="0" baseline="0" noProof="0">
                <a:ln>
                  <a:noFill/>
                </a:ln>
                <a:solidFill>
                  <a:prstClr val="white"/>
                </a:solidFill>
                <a:effectLst/>
                <a:uLnTx/>
                <a:uFillTx/>
                <a:latin typeface="Helvetica" panose="020B0403020202020204" pitchFamily="34" charset="0"/>
                <a:ea typeface="+mn-ea"/>
                <a:cs typeface="+mn-cs"/>
              </a:rPr>
              <a:t>MLB regular season or playoff game</a:t>
            </a:r>
            <a:r>
              <a:rPr kumimoji="0" lang="en-US" sz="12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 in last 12 months: </a:t>
            </a:r>
            <a:r>
              <a:rPr kumimoji="0" lang="en-US" sz="1200" b="1" i="0" u="sng" strike="noStrike" kern="1200" cap="none" spc="0" normalizeH="0" baseline="0" noProof="0">
                <a:ln>
                  <a:noFill/>
                </a:ln>
                <a:solidFill>
                  <a:prstClr val="white"/>
                </a:solidFill>
                <a:effectLst/>
                <a:uLnTx/>
                <a:uFillTx/>
                <a:latin typeface="Helvetica" panose="020B0403020202020204" pitchFamily="34" charset="0"/>
                <a:ea typeface="+mn-ea"/>
                <a:cs typeface="+mn-cs"/>
              </a:rPr>
              <a:t>7.3 MM</a:t>
            </a:r>
          </a:p>
        </p:txBody>
      </p:sp>
      <p:pic>
        <p:nvPicPr>
          <p:cNvPr id="5" name="Picture 4" descr="Icon&#10;&#10;Description automatically generated with low confidence">
            <a:extLst>
              <a:ext uri="{FF2B5EF4-FFF2-40B4-BE49-F238E27FC236}">
                <a16:creationId xmlns:a16="http://schemas.microsoft.com/office/drawing/2014/main" id="{A06C0E00-AFD5-9805-5EFC-A668A397CA0C}"/>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4441345" y="4723582"/>
            <a:ext cx="784830" cy="784830"/>
          </a:xfrm>
          <a:prstGeom prst="rect">
            <a:avLst/>
          </a:prstGeom>
        </p:spPr>
      </p:pic>
      <p:pic>
        <p:nvPicPr>
          <p:cNvPr id="7" name="Picture 6" descr="Icon&#10;&#10;Description automatically generated">
            <a:extLst>
              <a:ext uri="{FF2B5EF4-FFF2-40B4-BE49-F238E27FC236}">
                <a16:creationId xmlns:a16="http://schemas.microsoft.com/office/drawing/2014/main" id="{DDC202FD-04F9-36FC-A72B-CFFA3AD9A39E}"/>
              </a:ext>
            </a:extLst>
          </p:cNvPr>
          <p:cNvPicPr>
            <a:picLocks noChangeAspect="1"/>
          </p:cNvPicPr>
          <p:nvPr/>
        </p:nvPicPr>
        <p:blipFill>
          <a:blip r:embed="rId14" cstate="hqprint">
            <a:extLst>
              <a:ext uri="{28A0092B-C50C-407E-A947-70E740481C1C}">
                <a14:useLocalDpi xmlns:a14="http://schemas.microsoft.com/office/drawing/2010/main"/>
              </a:ext>
            </a:extLst>
          </a:blip>
          <a:stretch>
            <a:fillRect/>
          </a:stretch>
        </p:blipFill>
        <p:spPr>
          <a:xfrm>
            <a:off x="1637118" y="4733524"/>
            <a:ext cx="784830" cy="784830"/>
          </a:xfrm>
          <a:prstGeom prst="rect">
            <a:avLst/>
          </a:prstGeom>
        </p:spPr>
      </p:pic>
      <p:pic>
        <p:nvPicPr>
          <p:cNvPr id="16" name="Picture 15" descr="A picture containing icon&#10;&#10;Description automatically generated">
            <a:extLst>
              <a:ext uri="{FF2B5EF4-FFF2-40B4-BE49-F238E27FC236}">
                <a16:creationId xmlns:a16="http://schemas.microsoft.com/office/drawing/2014/main" id="{644ED0EE-B09E-656B-DD3F-56C5AF1C0E38}"/>
              </a:ext>
            </a:extLst>
          </p:cNvPr>
          <p:cNvPicPr>
            <a:picLocks noChangeAspect="1"/>
          </p:cNvPicPr>
          <p:nvPr/>
        </p:nvPicPr>
        <p:blipFill>
          <a:blip r:embed="rId15" cstate="hqprint">
            <a:extLst>
              <a:ext uri="{28A0092B-C50C-407E-A947-70E740481C1C}">
                <a14:useLocalDpi xmlns:a14="http://schemas.microsoft.com/office/drawing/2010/main"/>
              </a:ext>
            </a:extLst>
          </a:blip>
          <a:stretch>
            <a:fillRect/>
          </a:stretch>
        </p:blipFill>
        <p:spPr>
          <a:xfrm>
            <a:off x="6465606" y="4701868"/>
            <a:ext cx="824602" cy="824602"/>
          </a:xfrm>
          <a:prstGeom prst="rect">
            <a:avLst/>
          </a:prstGeom>
        </p:spPr>
      </p:pic>
    </p:spTree>
    <p:extLst>
      <p:ext uri="{BB962C8B-B14F-4D97-AF65-F5344CB8AC3E}">
        <p14:creationId xmlns:p14="http://schemas.microsoft.com/office/powerpoint/2010/main" val="5807155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DFB76F26-C42C-EDA8-6171-3F17AAE7FE84}"/>
              </a:ext>
            </a:extLst>
          </p:cNvPr>
          <p:cNvSpPr/>
          <p:nvPr/>
        </p:nvSpPr>
        <p:spPr>
          <a:xfrm>
            <a:off x="0" y="1494252"/>
            <a:ext cx="5202789" cy="5363748"/>
          </a:xfrm>
          <a:prstGeom prst="rect">
            <a:avLst/>
          </a:prstGeom>
          <a:solidFill>
            <a:srgbClr val="00BF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041A55C-93AB-41EC-AD6F-CA99FDD74F42}"/>
              </a:ext>
            </a:extLst>
          </p:cNvPr>
          <p:cNvSpPr>
            <a:spLocks/>
          </p:cNvSpPr>
          <p:nvPr/>
        </p:nvSpPr>
        <p:spPr>
          <a:xfrm>
            <a:off x="5211396" y="1496211"/>
            <a:ext cx="6980604" cy="5351031"/>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Rectangle 55">
            <a:extLst>
              <a:ext uri="{FF2B5EF4-FFF2-40B4-BE49-F238E27FC236}">
                <a16:creationId xmlns:a16="http://schemas.microsoft.com/office/drawing/2014/main" id="{49DF06DB-0E04-43EB-906B-75F674482CF9}"/>
              </a:ext>
            </a:extLst>
          </p:cNvPr>
          <p:cNvSpPr/>
          <p:nvPr/>
        </p:nvSpPr>
        <p:spPr>
          <a:xfrm>
            <a:off x="5202789" y="6298208"/>
            <a:ext cx="7031234" cy="215444"/>
          </a:xfrm>
          <a:prstGeom prst="rect">
            <a:avLst/>
          </a:prstGeom>
        </p:spPr>
        <p:txBody>
          <a:bodyPr wrap="square">
            <a:spAutoFit/>
          </a:body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Source: Box Office Mojo, ‘Domestic Box Office for 2022’ as of 8/15/22.</a:t>
            </a:r>
          </a:p>
        </p:txBody>
      </p:sp>
      <p:sp>
        <p:nvSpPr>
          <p:cNvPr id="24" name="TextBox 23">
            <a:extLst>
              <a:ext uri="{FF2B5EF4-FFF2-40B4-BE49-F238E27FC236}">
                <a16:creationId xmlns:a16="http://schemas.microsoft.com/office/drawing/2014/main" id="{A671F24C-A73C-4EEF-86FA-989884607FA5}"/>
              </a:ext>
            </a:extLst>
          </p:cNvPr>
          <p:cNvSpPr txBox="1"/>
          <p:nvPr/>
        </p:nvSpPr>
        <p:spPr>
          <a:xfrm>
            <a:off x="120928" y="318510"/>
            <a:ext cx="11776000"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The summer box office was hot, driven by the latest chapters from fan favorite franchises and other long-awaiting movies</a:t>
            </a:r>
            <a:endParaRPr kumimoji="0" lang="en-US" sz="2600" b="1" i="0" u="none" strike="noStrike" kern="1200" cap="none" spc="0" normalizeH="0" baseline="0" noProof="0">
              <a:ln>
                <a:noFill/>
              </a:ln>
              <a:solidFill>
                <a:srgbClr val="FF0000"/>
              </a:solidFill>
              <a:effectLst/>
              <a:uLnTx/>
              <a:uFillTx/>
              <a:latin typeface="Helvetica" panose="020B0403020202020204" pitchFamily="34" charset="0"/>
              <a:ea typeface="+mn-ea"/>
              <a:cs typeface="+mn-cs"/>
            </a:endParaRPr>
          </a:p>
        </p:txBody>
      </p:sp>
      <p:pic>
        <p:nvPicPr>
          <p:cNvPr id="19" name="Picture 18">
            <a:extLst>
              <a:ext uri="{FF2B5EF4-FFF2-40B4-BE49-F238E27FC236}">
                <a16:creationId xmlns:a16="http://schemas.microsoft.com/office/drawing/2014/main" id="{7AE22543-E599-476E-9EEF-B74D5816E2EF}"/>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483207" y="6507893"/>
            <a:ext cx="11708793" cy="350107"/>
          </a:xfrm>
          <a:prstGeom prst="rect">
            <a:avLst/>
          </a:prstGeom>
        </p:spPr>
      </p:pic>
      <p:sp>
        <p:nvSpPr>
          <p:cNvPr id="28" name="Slide Number Placeholder 5">
            <a:extLst>
              <a:ext uri="{FF2B5EF4-FFF2-40B4-BE49-F238E27FC236}">
                <a16:creationId xmlns:a16="http://schemas.microsoft.com/office/drawing/2014/main" id="{2BEBD979-FF93-4C8D-8980-9DD23C77CF4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29" name="Rectangle 28">
            <a:extLst>
              <a:ext uri="{FF2B5EF4-FFF2-40B4-BE49-F238E27FC236}">
                <a16:creationId xmlns:a16="http://schemas.microsoft.com/office/drawing/2014/main" id="{1D1E9E69-9C1C-41C3-8851-D5747B2645E7}"/>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grpSp>
        <p:nvGrpSpPr>
          <p:cNvPr id="49" name="Group 48">
            <a:extLst>
              <a:ext uri="{FF2B5EF4-FFF2-40B4-BE49-F238E27FC236}">
                <a16:creationId xmlns:a16="http://schemas.microsoft.com/office/drawing/2014/main" id="{4F1C8E75-0641-5A25-83E9-2D0BA68F69D2}"/>
              </a:ext>
            </a:extLst>
          </p:cNvPr>
          <p:cNvGrpSpPr/>
          <p:nvPr/>
        </p:nvGrpSpPr>
        <p:grpSpPr>
          <a:xfrm>
            <a:off x="138761" y="1581065"/>
            <a:ext cx="4925266" cy="1128959"/>
            <a:chOff x="216204" y="1839187"/>
            <a:chExt cx="5046314" cy="955986"/>
          </a:xfrm>
        </p:grpSpPr>
        <p:sp>
          <p:nvSpPr>
            <p:cNvPr id="43" name="Rectangle: Rounded Corners 42">
              <a:hlinkClick r:id="rId4"/>
              <a:extLst>
                <a:ext uri="{FF2B5EF4-FFF2-40B4-BE49-F238E27FC236}">
                  <a16:creationId xmlns:a16="http://schemas.microsoft.com/office/drawing/2014/main" id="{FB6E0EB1-863B-0709-699A-F40365E0AD39}"/>
                </a:ext>
              </a:extLst>
            </p:cNvPr>
            <p:cNvSpPr/>
            <p:nvPr/>
          </p:nvSpPr>
          <p:spPr>
            <a:xfrm>
              <a:off x="216204" y="1839187"/>
              <a:ext cx="5046314" cy="955986"/>
            </a:xfrm>
            <a:prstGeom prst="roundRect">
              <a:avLst/>
            </a:prstGeom>
            <a:solidFill>
              <a:schemeClr val="bg1"/>
            </a:solidFill>
            <a:ln w="19050">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C076AE89-5E71-E4F9-61BD-114C4753EFA2}"/>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327291" y="2106419"/>
              <a:ext cx="4823085" cy="625352"/>
            </a:xfrm>
            <a:prstGeom prst="rect">
              <a:avLst/>
            </a:prstGeom>
          </p:spPr>
        </p:pic>
        <p:sp>
          <p:nvSpPr>
            <p:cNvPr id="4" name="TextBox 3">
              <a:extLst>
                <a:ext uri="{FF2B5EF4-FFF2-40B4-BE49-F238E27FC236}">
                  <a16:creationId xmlns:a16="http://schemas.microsoft.com/office/drawing/2014/main" id="{DA825F46-92ED-FC88-53DB-F032503C5F07}"/>
                </a:ext>
              </a:extLst>
            </p:cNvPr>
            <p:cNvSpPr txBox="1"/>
            <p:nvPr/>
          </p:nvSpPr>
          <p:spPr>
            <a:xfrm>
              <a:off x="3377235" y="1845441"/>
              <a:ext cx="1773141" cy="236733"/>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August 7, 2022</a:t>
              </a:r>
            </a:p>
          </p:txBody>
        </p:sp>
        <p:pic>
          <p:nvPicPr>
            <p:cNvPr id="7" name="Picture 6">
              <a:extLst>
                <a:ext uri="{FF2B5EF4-FFF2-40B4-BE49-F238E27FC236}">
                  <a16:creationId xmlns:a16="http://schemas.microsoft.com/office/drawing/2014/main" id="{B0D54DB6-B31C-C6D6-23DC-3F2E93CF634D}"/>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407016" y="1872527"/>
              <a:ext cx="654769" cy="207465"/>
            </a:xfrm>
            <a:prstGeom prst="rect">
              <a:avLst/>
            </a:prstGeom>
          </p:spPr>
        </p:pic>
      </p:grpSp>
      <p:grpSp>
        <p:nvGrpSpPr>
          <p:cNvPr id="50" name="Group 49">
            <a:extLst>
              <a:ext uri="{FF2B5EF4-FFF2-40B4-BE49-F238E27FC236}">
                <a16:creationId xmlns:a16="http://schemas.microsoft.com/office/drawing/2014/main" id="{EA658F82-C91E-704A-B86F-07FA0267E25A}"/>
              </a:ext>
            </a:extLst>
          </p:cNvPr>
          <p:cNvGrpSpPr/>
          <p:nvPr/>
        </p:nvGrpSpPr>
        <p:grpSpPr>
          <a:xfrm>
            <a:off x="843389" y="4063003"/>
            <a:ext cx="3516010" cy="869482"/>
            <a:chOff x="6743089" y="1920055"/>
            <a:chExt cx="4757814" cy="1124662"/>
          </a:xfrm>
        </p:grpSpPr>
        <p:sp>
          <p:nvSpPr>
            <p:cNvPr id="44" name="Rectangle: Rounded Corners 43">
              <a:hlinkClick r:id="rId7"/>
              <a:extLst>
                <a:ext uri="{FF2B5EF4-FFF2-40B4-BE49-F238E27FC236}">
                  <a16:creationId xmlns:a16="http://schemas.microsoft.com/office/drawing/2014/main" id="{04A467E7-8481-0236-5B28-8FB16C6072E6}"/>
                </a:ext>
              </a:extLst>
            </p:cNvPr>
            <p:cNvSpPr/>
            <p:nvPr/>
          </p:nvSpPr>
          <p:spPr>
            <a:xfrm>
              <a:off x="6743089" y="1920055"/>
              <a:ext cx="4757814" cy="1124662"/>
            </a:xfrm>
            <a:prstGeom prst="roundRect">
              <a:avLst/>
            </a:prstGeom>
            <a:solidFill>
              <a:schemeClr val="bg1"/>
            </a:solidFill>
            <a:ln w="19050">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0165B00A-C3D9-DE95-C6CB-A08573AEC3E3}"/>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6928519" y="2347425"/>
              <a:ext cx="4298934" cy="518971"/>
            </a:xfrm>
            <a:prstGeom prst="rect">
              <a:avLst/>
            </a:prstGeom>
          </p:spPr>
        </p:pic>
        <p:sp>
          <p:nvSpPr>
            <p:cNvPr id="13" name="TextBox 12">
              <a:extLst>
                <a:ext uri="{FF2B5EF4-FFF2-40B4-BE49-F238E27FC236}">
                  <a16:creationId xmlns:a16="http://schemas.microsoft.com/office/drawing/2014/main" id="{707BB017-C015-4A67-015C-B911647B01C1}"/>
                </a:ext>
              </a:extLst>
            </p:cNvPr>
            <p:cNvSpPr txBox="1"/>
            <p:nvPr/>
          </p:nvSpPr>
          <p:spPr>
            <a:xfrm>
              <a:off x="9540358" y="2000036"/>
              <a:ext cx="1773140"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July 6, 2022</a:t>
              </a:r>
            </a:p>
          </p:txBody>
        </p:sp>
        <p:pic>
          <p:nvPicPr>
            <p:cNvPr id="15" name="Picture 14">
              <a:extLst>
                <a:ext uri="{FF2B5EF4-FFF2-40B4-BE49-F238E27FC236}">
                  <a16:creationId xmlns:a16="http://schemas.microsoft.com/office/drawing/2014/main" id="{1ECB31CC-A887-F68B-1B2E-6F2729407640}"/>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6906379" y="1965691"/>
              <a:ext cx="802695" cy="351394"/>
            </a:xfrm>
            <a:prstGeom prst="rect">
              <a:avLst/>
            </a:prstGeom>
          </p:spPr>
        </p:pic>
      </p:grpSp>
      <p:grpSp>
        <p:nvGrpSpPr>
          <p:cNvPr id="51" name="Group 50">
            <a:extLst>
              <a:ext uri="{FF2B5EF4-FFF2-40B4-BE49-F238E27FC236}">
                <a16:creationId xmlns:a16="http://schemas.microsoft.com/office/drawing/2014/main" id="{5B0E44B4-2EC6-F3A3-3C45-72B0F81FCA76}"/>
              </a:ext>
            </a:extLst>
          </p:cNvPr>
          <p:cNvGrpSpPr/>
          <p:nvPr/>
        </p:nvGrpSpPr>
        <p:grpSpPr>
          <a:xfrm>
            <a:off x="276734" y="5060159"/>
            <a:ext cx="4649320" cy="1342892"/>
            <a:chOff x="216204" y="3212538"/>
            <a:chExt cx="5239336" cy="1322724"/>
          </a:xfrm>
        </p:grpSpPr>
        <p:sp>
          <p:nvSpPr>
            <p:cNvPr id="45" name="Rectangle: Rounded Corners 44">
              <a:hlinkClick r:id="rId10"/>
              <a:extLst>
                <a:ext uri="{FF2B5EF4-FFF2-40B4-BE49-F238E27FC236}">
                  <a16:creationId xmlns:a16="http://schemas.microsoft.com/office/drawing/2014/main" id="{C557CD89-29A2-80DD-8E2B-FB3B8E1FE612}"/>
                </a:ext>
              </a:extLst>
            </p:cNvPr>
            <p:cNvSpPr/>
            <p:nvPr/>
          </p:nvSpPr>
          <p:spPr>
            <a:xfrm>
              <a:off x="216204" y="3212538"/>
              <a:ext cx="5239336" cy="1322724"/>
            </a:xfrm>
            <a:prstGeom prst="roundRect">
              <a:avLst/>
            </a:prstGeom>
            <a:solidFill>
              <a:schemeClr val="bg1"/>
            </a:solidFill>
            <a:ln w="19050">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Picture 16">
              <a:extLst>
                <a:ext uri="{FF2B5EF4-FFF2-40B4-BE49-F238E27FC236}">
                  <a16:creationId xmlns:a16="http://schemas.microsoft.com/office/drawing/2014/main" id="{1AE5F075-27CB-15A0-79B5-70A7E1D81B2B}"/>
                </a:ext>
              </a:extLst>
            </p:cNvPr>
            <p:cNvPicPr>
              <a:picLocks noChangeAspect="1"/>
            </p:cNvPicPr>
            <p:nvPr/>
          </p:nvPicPr>
          <p:blipFill>
            <a:blip r:embed="rId11"/>
            <a:stretch>
              <a:fillRect/>
            </a:stretch>
          </p:blipFill>
          <p:spPr>
            <a:xfrm>
              <a:off x="318561" y="3650800"/>
              <a:ext cx="5076895" cy="723284"/>
            </a:xfrm>
            <a:prstGeom prst="rect">
              <a:avLst/>
            </a:prstGeom>
          </p:spPr>
        </p:pic>
        <p:pic>
          <p:nvPicPr>
            <p:cNvPr id="20" name="Picture 19">
              <a:extLst>
                <a:ext uri="{FF2B5EF4-FFF2-40B4-BE49-F238E27FC236}">
                  <a16:creationId xmlns:a16="http://schemas.microsoft.com/office/drawing/2014/main" id="{C1BD263F-C673-7185-24BD-CC72DEF21F98}"/>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395740" y="3335320"/>
              <a:ext cx="688998" cy="220885"/>
            </a:xfrm>
            <a:prstGeom prst="rect">
              <a:avLst/>
            </a:prstGeom>
          </p:spPr>
        </p:pic>
        <p:sp>
          <p:nvSpPr>
            <p:cNvPr id="21" name="TextBox 20">
              <a:extLst>
                <a:ext uri="{FF2B5EF4-FFF2-40B4-BE49-F238E27FC236}">
                  <a16:creationId xmlns:a16="http://schemas.microsoft.com/office/drawing/2014/main" id="{0F56D39F-34A4-80FB-16E9-BC3C63911170}"/>
                </a:ext>
              </a:extLst>
            </p:cNvPr>
            <p:cNvSpPr txBox="1"/>
            <p:nvPr/>
          </p:nvSpPr>
          <p:spPr>
            <a:xfrm>
              <a:off x="3487392" y="3335320"/>
              <a:ext cx="1773140"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June 12, 2022</a:t>
              </a:r>
            </a:p>
          </p:txBody>
        </p:sp>
      </p:grpSp>
      <p:sp>
        <p:nvSpPr>
          <p:cNvPr id="58" name="TextBox 57">
            <a:extLst>
              <a:ext uri="{FF2B5EF4-FFF2-40B4-BE49-F238E27FC236}">
                <a16:creationId xmlns:a16="http://schemas.microsoft.com/office/drawing/2014/main" id="{08D4496B-665F-796B-277C-F073BCF300EA}"/>
              </a:ext>
            </a:extLst>
          </p:cNvPr>
          <p:cNvSpPr txBox="1"/>
          <p:nvPr/>
        </p:nvSpPr>
        <p:spPr>
          <a:xfrm>
            <a:off x="5202787" y="1613649"/>
            <a:ext cx="697997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Domestic Box Office: Top 10 Movies of 2022 YTD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 in millions</a:t>
            </a:r>
            <a:r>
              <a:rPr kumimoji="0" lang="en-US" sz="14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 </a:t>
            </a:r>
          </a:p>
        </p:txBody>
      </p:sp>
      <p:graphicFrame>
        <p:nvGraphicFramePr>
          <p:cNvPr id="61" name="Chart 60">
            <a:extLst>
              <a:ext uri="{FF2B5EF4-FFF2-40B4-BE49-F238E27FC236}">
                <a16:creationId xmlns:a16="http://schemas.microsoft.com/office/drawing/2014/main" id="{4222A4E0-22D1-8ADE-DA76-C3186F005D10}"/>
              </a:ext>
            </a:extLst>
          </p:cNvPr>
          <p:cNvGraphicFramePr/>
          <p:nvPr/>
        </p:nvGraphicFramePr>
        <p:xfrm>
          <a:off x="5183090" y="2155401"/>
          <a:ext cx="6979976" cy="4004606"/>
        </p:xfrm>
        <a:graphic>
          <a:graphicData uri="http://schemas.openxmlformats.org/drawingml/2006/chart">
            <c:chart xmlns:c="http://schemas.openxmlformats.org/drawingml/2006/chart" xmlns:r="http://schemas.openxmlformats.org/officeDocument/2006/relationships" r:id="rId13"/>
          </a:graphicData>
        </a:graphic>
      </p:graphicFrame>
      <p:grpSp>
        <p:nvGrpSpPr>
          <p:cNvPr id="6" name="Group 5">
            <a:extLst>
              <a:ext uri="{FF2B5EF4-FFF2-40B4-BE49-F238E27FC236}">
                <a16:creationId xmlns:a16="http://schemas.microsoft.com/office/drawing/2014/main" id="{CD991D27-0DA9-AE74-ADE7-F1C4669B88CA}"/>
              </a:ext>
            </a:extLst>
          </p:cNvPr>
          <p:cNvGrpSpPr/>
          <p:nvPr/>
        </p:nvGrpSpPr>
        <p:grpSpPr>
          <a:xfrm>
            <a:off x="96801" y="2857841"/>
            <a:ext cx="5009187" cy="1057344"/>
            <a:chOff x="96801" y="2812926"/>
            <a:chExt cx="5009187" cy="1057344"/>
          </a:xfrm>
        </p:grpSpPr>
        <p:grpSp>
          <p:nvGrpSpPr>
            <p:cNvPr id="54" name="Group 53">
              <a:extLst>
                <a:ext uri="{FF2B5EF4-FFF2-40B4-BE49-F238E27FC236}">
                  <a16:creationId xmlns:a16="http://schemas.microsoft.com/office/drawing/2014/main" id="{E3476464-A6B1-1290-5504-F1F6718D7689}"/>
                </a:ext>
              </a:extLst>
            </p:cNvPr>
            <p:cNvGrpSpPr/>
            <p:nvPr/>
          </p:nvGrpSpPr>
          <p:grpSpPr>
            <a:xfrm>
              <a:off x="96801" y="2812926"/>
              <a:ext cx="5009187" cy="1057344"/>
              <a:chOff x="6024761" y="5019446"/>
              <a:chExt cx="5857549" cy="1198120"/>
            </a:xfrm>
          </p:grpSpPr>
          <p:sp>
            <p:nvSpPr>
              <p:cNvPr id="48" name="Rectangle: Rounded Corners 47">
                <a:hlinkClick r:id="rId14"/>
                <a:extLst>
                  <a:ext uri="{FF2B5EF4-FFF2-40B4-BE49-F238E27FC236}">
                    <a16:creationId xmlns:a16="http://schemas.microsoft.com/office/drawing/2014/main" id="{E238CACB-4442-88CC-1B21-BA8EC8BBC982}"/>
                  </a:ext>
                </a:extLst>
              </p:cNvPr>
              <p:cNvSpPr/>
              <p:nvPr/>
            </p:nvSpPr>
            <p:spPr>
              <a:xfrm>
                <a:off x="6024761" y="5019446"/>
                <a:ext cx="5857549" cy="1198120"/>
              </a:xfrm>
              <a:prstGeom prst="roundRect">
                <a:avLst/>
              </a:prstGeom>
              <a:solidFill>
                <a:schemeClr val="bg1"/>
              </a:solidFill>
              <a:ln w="19050">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9" name="Picture 38">
                <a:extLst>
                  <a:ext uri="{FF2B5EF4-FFF2-40B4-BE49-F238E27FC236}">
                    <a16:creationId xmlns:a16="http://schemas.microsoft.com/office/drawing/2014/main" id="{F431AE98-C5B0-BA00-2FEB-3F5D2B2763D0}"/>
                  </a:ext>
                </a:extLst>
              </p:cNvPr>
              <p:cNvPicPr>
                <a:picLocks noChangeAspect="1"/>
              </p:cNvPicPr>
              <p:nvPr/>
            </p:nvPicPr>
            <p:blipFill>
              <a:blip r:embed="rId15">
                <a:extLst>
                  <a:ext uri="{28A0092B-C50C-407E-A947-70E740481C1C}">
                    <a14:useLocalDpi xmlns:a14="http://schemas.microsoft.com/office/drawing/2010/main"/>
                  </a:ext>
                </a:extLst>
              </a:blip>
              <a:srcRect/>
              <a:stretch/>
            </p:blipFill>
            <p:spPr>
              <a:xfrm>
                <a:off x="6162113" y="5389078"/>
                <a:ext cx="5322735" cy="717108"/>
              </a:xfrm>
              <a:prstGeom prst="rect">
                <a:avLst/>
              </a:prstGeom>
            </p:spPr>
          </p:pic>
          <p:sp>
            <p:nvSpPr>
              <p:cNvPr id="40" name="TextBox 39">
                <a:extLst>
                  <a:ext uri="{FF2B5EF4-FFF2-40B4-BE49-F238E27FC236}">
                    <a16:creationId xmlns:a16="http://schemas.microsoft.com/office/drawing/2014/main" id="{0D37A526-6782-A154-B3C6-A75F9D732C32}"/>
                  </a:ext>
                </a:extLst>
              </p:cNvPr>
              <p:cNvSpPr txBox="1"/>
              <p:nvPr/>
            </p:nvSpPr>
            <p:spPr>
              <a:xfrm>
                <a:off x="9992150" y="5049057"/>
                <a:ext cx="1773140" cy="279003"/>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June 16, 2022</a:t>
                </a:r>
              </a:p>
            </p:txBody>
          </p:sp>
        </p:grpSp>
        <p:pic>
          <p:nvPicPr>
            <p:cNvPr id="5" name="Picture 4">
              <a:extLst>
                <a:ext uri="{FF2B5EF4-FFF2-40B4-BE49-F238E27FC236}">
                  <a16:creationId xmlns:a16="http://schemas.microsoft.com/office/drawing/2014/main" id="{66335F41-62B7-CB94-2B39-544A32BBBC55}"/>
                </a:ext>
              </a:extLst>
            </p:cNvPr>
            <p:cNvPicPr>
              <a:picLocks noChangeAspect="1"/>
            </p:cNvPicPr>
            <p:nvPr/>
          </p:nvPicPr>
          <p:blipFill>
            <a:blip r:embed="rId16"/>
            <a:stretch>
              <a:fillRect/>
            </a:stretch>
          </p:blipFill>
          <p:spPr>
            <a:xfrm>
              <a:off x="205480" y="2908777"/>
              <a:ext cx="1054802" cy="170537"/>
            </a:xfrm>
            <a:prstGeom prst="rect">
              <a:avLst/>
            </a:prstGeom>
          </p:spPr>
        </p:pic>
      </p:grpSp>
    </p:spTree>
    <p:extLst>
      <p:ext uri="{BB962C8B-B14F-4D97-AF65-F5344CB8AC3E}">
        <p14:creationId xmlns:p14="http://schemas.microsoft.com/office/powerpoint/2010/main" val="40047825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041A55C-93AB-41EC-AD6F-CA99FDD74F42}"/>
              </a:ext>
            </a:extLst>
          </p:cNvPr>
          <p:cNvSpPr>
            <a:spLocks/>
          </p:cNvSpPr>
          <p:nvPr/>
        </p:nvSpPr>
        <p:spPr>
          <a:xfrm>
            <a:off x="5160766" y="1496211"/>
            <a:ext cx="7031234" cy="5351031"/>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Rectangle 54">
            <a:extLst>
              <a:ext uri="{FF2B5EF4-FFF2-40B4-BE49-F238E27FC236}">
                <a16:creationId xmlns:a16="http://schemas.microsoft.com/office/drawing/2014/main" id="{DFB76F26-C42C-EDA8-6171-3F17AAE7FE84}"/>
              </a:ext>
            </a:extLst>
          </p:cNvPr>
          <p:cNvSpPr/>
          <p:nvPr/>
        </p:nvSpPr>
        <p:spPr>
          <a:xfrm>
            <a:off x="0" y="1494252"/>
            <a:ext cx="5202789" cy="5363748"/>
          </a:xfrm>
          <a:prstGeom prst="rect">
            <a:avLst/>
          </a:prstGeom>
          <a:solidFill>
            <a:srgbClr val="00BF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 name="Picture 18">
            <a:extLst>
              <a:ext uri="{FF2B5EF4-FFF2-40B4-BE49-F238E27FC236}">
                <a16:creationId xmlns:a16="http://schemas.microsoft.com/office/drawing/2014/main" id="{7AE22543-E599-476E-9EEF-B74D5816E2EF}"/>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483207" y="6507893"/>
            <a:ext cx="11708793" cy="350107"/>
          </a:xfrm>
          <a:prstGeom prst="rect">
            <a:avLst/>
          </a:prstGeom>
        </p:spPr>
      </p:pic>
      <p:sp>
        <p:nvSpPr>
          <p:cNvPr id="28" name="Slide Number Placeholder 5">
            <a:extLst>
              <a:ext uri="{FF2B5EF4-FFF2-40B4-BE49-F238E27FC236}">
                <a16:creationId xmlns:a16="http://schemas.microsoft.com/office/drawing/2014/main" id="{2BEBD979-FF93-4C8D-8980-9DD23C77CF4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29" name="Rectangle 28">
            <a:extLst>
              <a:ext uri="{FF2B5EF4-FFF2-40B4-BE49-F238E27FC236}">
                <a16:creationId xmlns:a16="http://schemas.microsoft.com/office/drawing/2014/main" id="{1D1E9E69-9C1C-41C3-8851-D5747B2645E7}"/>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58" name="TextBox 57">
            <a:extLst>
              <a:ext uri="{FF2B5EF4-FFF2-40B4-BE49-F238E27FC236}">
                <a16:creationId xmlns:a16="http://schemas.microsoft.com/office/drawing/2014/main" id="{08D4496B-665F-796B-277C-F073BCF300EA}"/>
              </a:ext>
            </a:extLst>
          </p:cNvPr>
          <p:cNvSpPr txBox="1"/>
          <p:nvPr/>
        </p:nvSpPr>
        <p:spPr>
          <a:xfrm>
            <a:off x="5202787" y="1535825"/>
            <a:ext cx="6979977"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Domestic Box Office: Top 10 Specialty Films of 2022 YTD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MM = millions</a:t>
            </a:r>
            <a:endParaRPr kumimoji="0" lang="en-US" sz="14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endParaRPr>
          </a:p>
        </p:txBody>
      </p:sp>
      <p:grpSp>
        <p:nvGrpSpPr>
          <p:cNvPr id="60" name="Group 59">
            <a:extLst>
              <a:ext uri="{FF2B5EF4-FFF2-40B4-BE49-F238E27FC236}">
                <a16:creationId xmlns:a16="http://schemas.microsoft.com/office/drawing/2014/main" id="{BD00CA3C-B55B-D5D0-650B-27C47ED84D5D}"/>
              </a:ext>
            </a:extLst>
          </p:cNvPr>
          <p:cNvGrpSpPr/>
          <p:nvPr/>
        </p:nvGrpSpPr>
        <p:grpSpPr>
          <a:xfrm>
            <a:off x="340831" y="1585020"/>
            <a:ext cx="4521127" cy="924726"/>
            <a:chOff x="1716406" y="-1307435"/>
            <a:chExt cx="4521127" cy="924726"/>
          </a:xfrm>
        </p:grpSpPr>
        <p:sp>
          <p:nvSpPr>
            <p:cNvPr id="62" name="Rectangle: Rounded Corners 61">
              <a:hlinkClick r:id="rId4"/>
              <a:extLst>
                <a:ext uri="{FF2B5EF4-FFF2-40B4-BE49-F238E27FC236}">
                  <a16:creationId xmlns:a16="http://schemas.microsoft.com/office/drawing/2014/main" id="{00F80548-1589-ED0D-C1DC-77D892E22275}"/>
                </a:ext>
              </a:extLst>
            </p:cNvPr>
            <p:cNvSpPr/>
            <p:nvPr/>
          </p:nvSpPr>
          <p:spPr>
            <a:xfrm>
              <a:off x="1716406" y="-1307435"/>
              <a:ext cx="4521127" cy="924726"/>
            </a:xfrm>
            <a:prstGeom prst="roundRect">
              <a:avLst/>
            </a:prstGeom>
            <a:solidFill>
              <a:schemeClr val="bg1"/>
            </a:solidFill>
            <a:ln w="19050">
              <a:solidFill>
                <a:srgbClr val="130F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3" name="Picture 62">
              <a:extLst>
                <a:ext uri="{FF2B5EF4-FFF2-40B4-BE49-F238E27FC236}">
                  <a16:creationId xmlns:a16="http://schemas.microsoft.com/office/drawing/2014/main" id="{B1C04356-C2EC-C717-F2A6-0AB86B521E21}"/>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860533" y="-1236112"/>
              <a:ext cx="489196" cy="223024"/>
            </a:xfrm>
            <a:prstGeom prst="rect">
              <a:avLst/>
            </a:prstGeom>
          </p:spPr>
        </p:pic>
        <p:pic>
          <p:nvPicPr>
            <p:cNvPr id="64" name="Picture 63">
              <a:hlinkClick r:id="rId4"/>
              <a:extLst>
                <a:ext uri="{FF2B5EF4-FFF2-40B4-BE49-F238E27FC236}">
                  <a16:creationId xmlns:a16="http://schemas.microsoft.com/office/drawing/2014/main" id="{E10AD442-023D-DE1D-F2F8-5C2E7C2319B3}"/>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1799460" y="-930901"/>
              <a:ext cx="4352385" cy="481404"/>
            </a:xfrm>
            <a:prstGeom prst="rect">
              <a:avLst/>
            </a:prstGeom>
          </p:spPr>
        </p:pic>
        <p:sp>
          <p:nvSpPr>
            <p:cNvPr id="65" name="TextBox 64">
              <a:extLst>
                <a:ext uri="{FF2B5EF4-FFF2-40B4-BE49-F238E27FC236}">
                  <a16:creationId xmlns:a16="http://schemas.microsoft.com/office/drawing/2014/main" id="{D550FCF3-12B1-7D4F-0B74-F760ADA394E7}"/>
                </a:ext>
              </a:extLst>
            </p:cNvPr>
            <p:cNvSpPr txBox="1"/>
            <p:nvPr/>
          </p:nvSpPr>
          <p:spPr>
            <a:xfrm>
              <a:off x="5066700" y="-1272392"/>
              <a:ext cx="1085146" cy="246221"/>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B1464"/>
                  </a:solidFill>
                  <a:effectLst/>
                  <a:uLnTx/>
                  <a:uFillTx/>
                  <a:latin typeface="Helvetica" panose="020B0403020202020204" pitchFamily="34" charset="0"/>
                  <a:ea typeface="Calibri" panose="020F0502020204030204" pitchFamily="34" charset="0"/>
                  <a:cs typeface="Arial" panose="020B0604020202020204" pitchFamily="34" charset="0"/>
                </a:rPr>
                <a:t>July 31, 2022</a:t>
              </a:r>
              <a:endParaRPr kumimoji="0" lang="en-US" sz="1000" b="0" i="0" u="none" strike="noStrike" kern="1200" cap="none" spc="0" normalizeH="0" baseline="0" noProof="0">
                <a:ln>
                  <a:noFill/>
                </a:ln>
                <a:solidFill>
                  <a:srgbClr val="1B1464"/>
                </a:solidFill>
                <a:effectLst/>
                <a:uLnTx/>
                <a:uFillTx/>
                <a:latin typeface="Calibri" panose="020F0502020204030204"/>
                <a:ea typeface="+mn-ea"/>
                <a:cs typeface="+mn-cs"/>
              </a:endParaRPr>
            </a:p>
          </p:txBody>
        </p:sp>
      </p:grpSp>
      <p:grpSp>
        <p:nvGrpSpPr>
          <p:cNvPr id="66" name="Group 65">
            <a:extLst>
              <a:ext uri="{FF2B5EF4-FFF2-40B4-BE49-F238E27FC236}">
                <a16:creationId xmlns:a16="http://schemas.microsoft.com/office/drawing/2014/main" id="{0653E9BB-301C-87A3-095E-DDE962FED709}"/>
              </a:ext>
            </a:extLst>
          </p:cNvPr>
          <p:cNvGrpSpPr/>
          <p:nvPr/>
        </p:nvGrpSpPr>
        <p:grpSpPr>
          <a:xfrm>
            <a:off x="282026" y="4454551"/>
            <a:ext cx="1862067" cy="1948500"/>
            <a:chOff x="5159131" y="2882074"/>
            <a:chExt cx="2939150" cy="2972432"/>
          </a:xfrm>
        </p:grpSpPr>
        <p:sp>
          <p:nvSpPr>
            <p:cNvPr id="67" name="Rectangle: Rounded Corners 66">
              <a:hlinkClick r:id="rId7"/>
              <a:extLst>
                <a:ext uri="{FF2B5EF4-FFF2-40B4-BE49-F238E27FC236}">
                  <a16:creationId xmlns:a16="http://schemas.microsoft.com/office/drawing/2014/main" id="{3448D32D-DFE2-2577-97F2-3F4641622700}"/>
                </a:ext>
              </a:extLst>
            </p:cNvPr>
            <p:cNvSpPr/>
            <p:nvPr/>
          </p:nvSpPr>
          <p:spPr>
            <a:xfrm>
              <a:off x="5159131" y="2882074"/>
              <a:ext cx="2939150" cy="2972432"/>
            </a:xfrm>
            <a:prstGeom prst="roundRect">
              <a:avLst/>
            </a:prstGeom>
            <a:solidFill>
              <a:schemeClr val="bg1"/>
            </a:solidFill>
            <a:ln w="19050">
              <a:solidFill>
                <a:srgbClr val="130F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8" name="Picture 67">
              <a:hlinkClick r:id="rId8"/>
              <a:extLst>
                <a:ext uri="{FF2B5EF4-FFF2-40B4-BE49-F238E27FC236}">
                  <a16:creationId xmlns:a16="http://schemas.microsoft.com/office/drawing/2014/main" id="{E6AD773C-93A4-95AF-93F4-A560491BBD23}"/>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p:blipFill>
          <p:spPr>
            <a:xfrm>
              <a:off x="5421726" y="3391760"/>
              <a:ext cx="2325340" cy="2306014"/>
            </a:xfrm>
            <a:prstGeom prst="rect">
              <a:avLst/>
            </a:prstGeom>
          </p:spPr>
        </p:pic>
        <p:pic>
          <p:nvPicPr>
            <p:cNvPr id="69" name="Picture 68">
              <a:extLst>
                <a:ext uri="{FF2B5EF4-FFF2-40B4-BE49-F238E27FC236}">
                  <a16:creationId xmlns:a16="http://schemas.microsoft.com/office/drawing/2014/main" id="{D0FEE35B-0285-7A7E-0413-56E2E8F32DDA}"/>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a:stretch/>
          </p:blipFill>
          <p:spPr>
            <a:xfrm>
              <a:off x="5421726" y="3057325"/>
              <a:ext cx="776190" cy="275073"/>
            </a:xfrm>
            <a:prstGeom prst="rect">
              <a:avLst/>
            </a:prstGeom>
          </p:spPr>
        </p:pic>
        <p:sp>
          <p:nvSpPr>
            <p:cNvPr id="70" name="TextBox 69">
              <a:extLst>
                <a:ext uri="{FF2B5EF4-FFF2-40B4-BE49-F238E27FC236}">
                  <a16:creationId xmlns:a16="http://schemas.microsoft.com/office/drawing/2014/main" id="{F89575A6-DF4F-A1B3-4E1F-1F6E1FD61206}"/>
                </a:ext>
              </a:extLst>
            </p:cNvPr>
            <p:cNvSpPr txBox="1"/>
            <p:nvPr/>
          </p:nvSpPr>
          <p:spPr>
            <a:xfrm>
              <a:off x="6341285" y="2984129"/>
              <a:ext cx="1599688" cy="375610"/>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B1464"/>
                  </a:solidFill>
                  <a:effectLst/>
                  <a:uLnTx/>
                  <a:uFillTx/>
                  <a:latin typeface="Helvetica" panose="020B0403020202020204" pitchFamily="34" charset="0"/>
                  <a:ea typeface="Calibri" panose="020F0502020204030204" pitchFamily="34" charset="0"/>
                  <a:cs typeface="Arial" panose="020B0604020202020204" pitchFamily="34" charset="0"/>
                </a:rPr>
                <a:t>July 17, 2022</a:t>
              </a:r>
              <a:endParaRPr kumimoji="0" lang="en-US" sz="1000" b="0" i="0" u="none" strike="noStrike" kern="1200" cap="none" spc="0" normalizeH="0" baseline="0" noProof="0">
                <a:ln>
                  <a:noFill/>
                </a:ln>
                <a:solidFill>
                  <a:srgbClr val="1B1464"/>
                </a:solidFill>
                <a:effectLst/>
                <a:uLnTx/>
                <a:uFillTx/>
                <a:latin typeface="Calibri" panose="020F0502020204030204"/>
                <a:ea typeface="+mn-ea"/>
                <a:cs typeface="+mn-cs"/>
              </a:endParaRPr>
            </a:p>
          </p:txBody>
        </p:sp>
      </p:grpSp>
      <p:grpSp>
        <p:nvGrpSpPr>
          <p:cNvPr id="71" name="Group 70">
            <a:extLst>
              <a:ext uri="{FF2B5EF4-FFF2-40B4-BE49-F238E27FC236}">
                <a16:creationId xmlns:a16="http://schemas.microsoft.com/office/drawing/2014/main" id="{22DF768A-A3C0-7C87-00B4-4C614E0C633C}"/>
              </a:ext>
            </a:extLst>
          </p:cNvPr>
          <p:cNvGrpSpPr/>
          <p:nvPr/>
        </p:nvGrpSpPr>
        <p:grpSpPr>
          <a:xfrm>
            <a:off x="383675" y="2661795"/>
            <a:ext cx="4435439" cy="856801"/>
            <a:chOff x="398314" y="4218934"/>
            <a:chExt cx="4542153" cy="805152"/>
          </a:xfrm>
        </p:grpSpPr>
        <p:sp>
          <p:nvSpPr>
            <p:cNvPr id="72" name="Rectangle: Rounded Corners 71">
              <a:hlinkClick r:id="rId11"/>
              <a:extLst>
                <a:ext uri="{FF2B5EF4-FFF2-40B4-BE49-F238E27FC236}">
                  <a16:creationId xmlns:a16="http://schemas.microsoft.com/office/drawing/2014/main" id="{5CE2C87E-0013-2614-DFBE-BF5335F71167}"/>
                </a:ext>
              </a:extLst>
            </p:cNvPr>
            <p:cNvSpPr/>
            <p:nvPr/>
          </p:nvSpPr>
          <p:spPr>
            <a:xfrm>
              <a:off x="398314" y="4218934"/>
              <a:ext cx="4542153" cy="805152"/>
            </a:xfrm>
            <a:prstGeom prst="roundRect">
              <a:avLst/>
            </a:prstGeom>
            <a:solidFill>
              <a:schemeClr val="bg1"/>
            </a:solidFill>
            <a:ln w="19050">
              <a:solidFill>
                <a:srgbClr val="130F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3" name="Picture 72">
              <a:hlinkClick r:id="rId8"/>
              <a:extLst>
                <a:ext uri="{FF2B5EF4-FFF2-40B4-BE49-F238E27FC236}">
                  <a16:creationId xmlns:a16="http://schemas.microsoft.com/office/drawing/2014/main" id="{E7216C01-07E1-804A-02D0-B33746546913}"/>
                </a:ext>
              </a:extLst>
            </p:cNvPr>
            <p:cNvPicPr>
              <a:picLocks noChangeAspect="1"/>
            </p:cNvPicPr>
            <p:nvPr/>
          </p:nvPicPr>
          <p:blipFill>
            <a:blip r:embed="rId12">
              <a:extLst>
                <a:ext uri="{28A0092B-C50C-407E-A947-70E740481C1C}">
                  <a14:useLocalDpi xmlns:a14="http://schemas.microsoft.com/office/drawing/2010/main"/>
                </a:ext>
              </a:extLst>
            </a:blip>
            <a:srcRect/>
            <a:stretch/>
          </p:blipFill>
          <p:spPr>
            <a:xfrm>
              <a:off x="456036" y="4498873"/>
              <a:ext cx="4399441" cy="420756"/>
            </a:xfrm>
            <a:prstGeom prst="rect">
              <a:avLst/>
            </a:prstGeom>
          </p:spPr>
        </p:pic>
        <p:pic>
          <p:nvPicPr>
            <p:cNvPr id="74" name="Picture 73">
              <a:extLst>
                <a:ext uri="{FF2B5EF4-FFF2-40B4-BE49-F238E27FC236}">
                  <a16:creationId xmlns:a16="http://schemas.microsoft.com/office/drawing/2014/main" id="{E35AA887-F533-817D-318E-AABB904FB4FB}"/>
                </a:ext>
              </a:extLst>
            </p:cNvPr>
            <p:cNvPicPr>
              <a:picLocks noChangeAspect="1"/>
            </p:cNvPicPr>
            <p:nvPr/>
          </p:nvPicPr>
          <p:blipFill>
            <a:blip r:embed="rId13">
              <a:extLst>
                <a:ext uri="{28A0092B-C50C-407E-A947-70E740481C1C}">
                  <a14:useLocalDpi xmlns:a14="http://schemas.microsoft.com/office/drawing/2010/main"/>
                </a:ext>
              </a:extLst>
            </a:blip>
            <a:srcRect/>
            <a:stretch/>
          </p:blipFill>
          <p:spPr>
            <a:xfrm>
              <a:off x="512088" y="4307822"/>
              <a:ext cx="876784" cy="126907"/>
            </a:xfrm>
            <a:prstGeom prst="rect">
              <a:avLst/>
            </a:prstGeom>
          </p:spPr>
        </p:pic>
        <p:sp>
          <p:nvSpPr>
            <p:cNvPr id="75" name="TextBox 74">
              <a:extLst>
                <a:ext uri="{FF2B5EF4-FFF2-40B4-BE49-F238E27FC236}">
                  <a16:creationId xmlns:a16="http://schemas.microsoft.com/office/drawing/2014/main" id="{5987B708-1983-08F7-509D-71D94BD1198F}"/>
                </a:ext>
              </a:extLst>
            </p:cNvPr>
            <p:cNvSpPr txBox="1"/>
            <p:nvPr/>
          </p:nvSpPr>
          <p:spPr>
            <a:xfrm>
              <a:off x="3793106" y="4231060"/>
              <a:ext cx="1085146" cy="259336"/>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B1464"/>
                  </a:solidFill>
                  <a:effectLst/>
                  <a:uLnTx/>
                  <a:uFillTx/>
                  <a:latin typeface="Helvetica" panose="020B0403020202020204" pitchFamily="34" charset="0"/>
                  <a:ea typeface="Calibri" panose="020F0502020204030204" pitchFamily="34" charset="0"/>
                  <a:cs typeface="Arial" panose="020B0604020202020204" pitchFamily="34" charset="0"/>
                </a:rPr>
                <a:t>July 10, 2022</a:t>
              </a:r>
              <a:endParaRPr kumimoji="0" lang="en-US" sz="1000" b="0" i="0" u="none" strike="noStrike" kern="1200" cap="none" spc="0" normalizeH="0" baseline="0" noProof="0">
                <a:ln>
                  <a:noFill/>
                </a:ln>
                <a:solidFill>
                  <a:srgbClr val="1B1464"/>
                </a:solidFill>
                <a:effectLst/>
                <a:uLnTx/>
                <a:uFillTx/>
                <a:latin typeface="Calibri" panose="020F0502020204030204"/>
                <a:ea typeface="+mn-ea"/>
                <a:cs typeface="+mn-cs"/>
              </a:endParaRPr>
            </a:p>
          </p:txBody>
        </p:sp>
      </p:grpSp>
      <p:sp>
        <p:nvSpPr>
          <p:cNvPr id="77" name="TextBox 76">
            <a:extLst>
              <a:ext uri="{FF2B5EF4-FFF2-40B4-BE49-F238E27FC236}">
                <a16:creationId xmlns:a16="http://schemas.microsoft.com/office/drawing/2014/main" id="{3DF2C873-7E98-07C3-B9D0-B0D4F1773786}"/>
              </a:ext>
            </a:extLst>
          </p:cNvPr>
          <p:cNvSpPr txBox="1"/>
          <p:nvPr/>
        </p:nvSpPr>
        <p:spPr>
          <a:xfrm>
            <a:off x="120928" y="136551"/>
            <a:ext cx="12030366" cy="12926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a:solidFill>
                  <a:srgbClr val="1B1464"/>
                </a:solidFill>
                <a:latin typeface="Helvetica" panose="020B0403020202020204" pitchFamily="34" charset="0"/>
              </a:rPr>
              <a:t>Many ‘specialty’ films also performed well at the box office as cinephiles sought out independent pictures with unique storylines and complex character development</a:t>
            </a:r>
            <a:endParaRPr kumimoji="0" lang="en-US" sz="2600" b="1"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grpSp>
        <p:nvGrpSpPr>
          <p:cNvPr id="23" name="Group 22">
            <a:extLst>
              <a:ext uri="{FF2B5EF4-FFF2-40B4-BE49-F238E27FC236}">
                <a16:creationId xmlns:a16="http://schemas.microsoft.com/office/drawing/2014/main" id="{200BABC1-F568-030B-0502-F8316478E813}"/>
              </a:ext>
            </a:extLst>
          </p:cNvPr>
          <p:cNvGrpSpPr/>
          <p:nvPr/>
        </p:nvGrpSpPr>
        <p:grpSpPr>
          <a:xfrm>
            <a:off x="365056" y="3582212"/>
            <a:ext cx="4472676" cy="809982"/>
            <a:chOff x="404153" y="3550682"/>
            <a:chExt cx="4472676" cy="809982"/>
          </a:xfrm>
        </p:grpSpPr>
        <p:sp>
          <p:nvSpPr>
            <p:cNvPr id="81" name="Rectangle: Rounded Corners 80">
              <a:hlinkClick r:id="rId14"/>
              <a:extLst>
                <a:ext uri="{FF2B5EF4-FFF2-40B4-BE49-F238E27FC236}">
                  <a16:creationId xmlns:a16="http://schemas.microsoft.com/office/drawing/2014/main" id="{C1633B88-1F93-9CD4-75E9-866E0B722FA5}"/>
                </a:ext>
              </a:extLst>
            </p:cNvPr>
            <p:cNvSpPr/>
            <p:nvPr/>
          </p:nvSpPr>
          <p:spPr>
            <a:xfrm>
              <a:off x="404153" y="3550682"/>
              <a:ext cx="4472676" cy="809982"/>
            </a:xfrm>
            <a:prstGeom prst="roundRect">
              <a:avLst/>
            </a:prstGeom>
            <a:solidFill>
              <a:schemeClr val="bg1"/>
            </a:solidFill>
            <a:ln w="19050">
              <a:solidFill>
                <a:srgbClr val="130F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152074AC-09C0-9CA2-0134-E43D069785C7}"/>
                </a:ext>
              </a:extLst>
            </p:cNvPr>
            <p:cNvPicPr>
              <a:picLocks noChangeAspect="1"/>
            </p:cNvPicPr>
            <p:nvPr/>
          </p:nvPicPr>
          <p:blipFill>
            <a:blip r:embed="rId15"/>
            <a:stretch>
              <a:fillRect/>
            </a:stretch>
          </p:blipFill>
          <p:spPr>
            <a:xfrm>
              <a:off x="498015" y="3873269"/>
              <a:ext cx="4303781" cy="345950"/>
            </a:xfrm>
            <a:prstGeom prst="rect">
              <a:avLst/>
            </a:prstGeom>
          </p:spPr>
        </p:pic>
        <p:pic>
          <p:nvPicPr>
            <p:cNvPr id="87" name="Picture 86">
              <a:extLst>
                <a:ext uri="{FF2B5EF4-FFF2-40B4-BE49-F238E27FC236}">
                  <a16:creationId xmlns:a16="http://schemas.microsoft.com/office/drawing/2014/main" id="{D5613777-393B-5307-05BD-C98A0941228B}"/>
                </a:ext>
              </a:extLst>
            </p:cNvPr>
            <p:cNvPicPr>
              <a:picLocks noChangeAspect="1"/>
            </p:cNvPicPr>
            <p:nvPr/>
          </p:nvPicPr>
          <p:blipFill>
            <a:blip r:embed="rId13">
              <a:extLst>
                <a:ext uri="{28A0092B-C50C-407E-A947-70E740481C1C}">
                  <a14:useLocalDpi xmlns:a14="http://schemas.microsoft.com/office/drawing/2010/main"/>
                </a:ext>
              </a:extLst>
            </a:blip>
            <a:srcRect/>
            <a:stretch/>
          </p:blipFill>
          <p:spPr>
            <a:xfrm>
              <a:off x="515169" y="3621838"/>
              <a:ext cx="856185" cy="135048"/>
            </a:xfrm>
            <a:prstGeom prst="rect">
              <a:avLst/>
            </a:prstGeom>
          </p:spPr>
        </p:pic>
        <p:sp>
          <p:nvSpPr>
            <p:cNvPr id="88" name="TextBox 87">
              <a:extLst>
                <a:ext uri="{FF2B5EF4-FFF2-40B4-BE49-F238E27FC236}">
                  <a16:creationId xmlns:a16="http://schemas.microsoft.com/office/drawing/2014/main" id="{89CC3EBC-855E-B502-8418-74D6C0518571}"/>
                </a:ext>
              </a:extLst>
            </p:cNvPr>
            <p:cNvSpPr txBox="1"/>
            <p:nvPr/>
          </p:nvSpPr>
          <p:spPr>
            <a:xfrm>
              <a:off x="3684139" y="3572476"/>
              <a:ext cx="1059651" cy="246221"/>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B1464"/>
                  </a:solidFill>
                  <a:effectLst/>
                  <a:uLnTx/>
                  <a:uFillTx/>
                  <a:latin typeface="Helvetica" panose="020B0403020202020204" pitchFamily="34" charset="0"/>
                  <a:ea typeface="Calibri" panose="020F0502020204030204" pitchFamily="34" charset="0"/>
                  <a:cs typeface="Arial" panose="020B0604020202020204" pitchFamily="34" charset="0"/>
                </a:rPr>
                <a:t>July 17, 2022</a:t>
              </a:r>
              <a:endParaRPr kumimoji="0" lang="en-US" sz="1000" b="0" i="0" u="none" strike="noStrike" kern="1200" cap="none" spc="0" normalizeH="0" baseline="0" noProof="0">
                <a:ln>
                  <a:noFill/>
                </a:ln>
                <a:solidFill>
                  <a:srgbClr val="1B1464"/>
                </a:solidFill>
                <a:effectLst/>
                <a:uLnTx/>
                <a:uFillTx/>
                <a:latin typeface="Calibri" panose="020F0502020204030204"/>
                <a:ea typeface="+mn-ea"/>
                <a:cs typeface="+mn-cs"/>
              </a:endParaRPr>
            </a:p>
          </p:txBody>
        </p:sp>
      </p:grpSp>
      <p:grpSp>
        <p:nvGrpSpPr>
          <p:cNvPr id="25" name="Group 24">
            <a:extLst>
              <a:ext uri="{FF2B5EF4-FFF2-40B4-BE49-F238E27FC236}">
                <a16:creationId xmlns:a16="http://schemas.microsoft.com/office/drawing/2014/main" id="{72434F44-2D34-AA68-5073-7644F35CFAF5}"/>
              </a:ext>
            </a:extLst>
          </p:cNvPr>
          <p:cNvGrpSpPr/>
          <p:nvPr/>
        </p:nvGrpSpPr>
        <p:grpSpPr>
          <a:xfrm>
            <a:off x="2220838" y="4625445"/>
            <a:ext cx="2641120" cy="1406745"/>
            <a:chOff x="2220838" y="4746671"/>
            <a:chExt cx="2641120" cy="1406745"/>
          </a:xfrm>
        </p:grpSpPr>
        <p:sp>
          <p:nvSpPr>
            <p:cNvPr id="82" name="Rectangle: Rounded Corners 81">
              <a:hlinkClick r:id="rId16"/>
              <a:extLst>
                <a:ext uri="{FF2B5EF4-FFF2-40B4-BE49-F238E27FC236}">
                  <a16:creationId xmlns:a16="http://schemas.microsoft.com/office/drawing/2014/main" id="{6111C8EE-C44B-ED8A-62D2-2382A33F82AE}"/>
                </a:ext>
              </a:extLst>
            </p:cNvPr>
            <p:cNvSpPr/>
            <p:nvPr/>
          </p:nvSpPr>
          <p:spPr>
            <a:xfrm>
              <a:off x="2220838" y="4746671"/>
              <a:ext cx="2641120" cy="1406745"/>
            </a:xfrm>
            <a:prstGeom prst="roundRect">
              <a:avLst/>
            </a:prstGeom>
            <a:solidFill>
              <a:schemeClr val="bg1"/>
            </a:solidFill>
            <a:ln w="19050">
              <a:solidFill>
                <a:srgbClr val="130F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4" name="Group 13">
              <a:extLst>
                <a:ext uri="{FF2B5EF4-FFF2-40B4-BE49-F238E27FC236}">
                  <a16:creationId xmlns:a16="http://schemas.microsoft.com/office/drawing/2014/main" id="{EA3972DC-ABFB-D0B0-BFA9-5CC29E7D9B18}"/>
                </a:ext>
              </a:extLst>
            </p:cNvPr>
            <p:cNvGrpSpPr/>
            <p:nvPr/>
          </p:nvGrpSpPr>
          <p:grpSpPr>
            <a:xfrm>
              <a:off x="2374327" y="5130273"/>
              <a:ext cx="2427469" cy="789110"/>
              <a:chOff x="2598529" y="4829897"/>
              <a:chExt cx="2427469" cy="789110"/>
            </a:xfrm>
          </p:grpSpPr>
          <p:pic>
            <p:nvPicPr>
              <p:cNvPr id="8" name="Picture 7">
                <a:hlinkClick r:id="rId16"/>
                <a:extLst>
                  <a:ext uri="{FF2B5EF4-FFF2-40B4-BE49-F238E27FC236}">
                    <a16:creationId xmlns:a16="http://schemas.microsoft.com/office/drawing/2014/main" id="{3219AF1A-CE9A-A31D-9F06-221C1EE7273B}"/>
                  </a:ext>
                </a:extLst>
              </p:cNvPr>
              <p:cNvPicPr>
                <a:picLocks noChangeAspect="1"/>
              </p:cNvPicPr>
              <p:nvPr/>
            </p:nvPicPr>
            <p:blipFill rotWithShape="1">
              <a:blip r:embed="rId17" cstate="hqprint">
                <a:extLst>
                  <a:ext uri="{28A0092B-C50C-407E-A947-70E740481C1C}">
                    <a14:useLocalDpi xmlns:a14="http://schemas.microsoft.com/office/drawing/2010/main"/>
                  </a:ext>
                </a:extLst>
              </a:blip>
              <a:srcRect/>
              <a:stretch/>
            </p:blipFill>
            <p:spPr>
              <a:xfrm>
                <a:off x="2598529" y="4829897"/>
                <a:ext cx="1621493" cy="213359"/>
              </a:xfrm>
              <a:prstGeom prst="rect">
                <a:avLst/>
              </a:prstGeom>
            </p:spPr>
          </p:pic>
          <p:pic>
            <p:nvPicPr>
              <p:cNvPr id="84" name="Picture 83">
                <a:hlinkClick r:id="rId16"/>
                <a:extLst>
                  <a:ext uri="{FF2B5EF4-FFF2-40B4-BE49-F238E27FC236}">
                    <a16:creationId xmlns:a16="http://schemas.microsoft.com/office/drawing/2014/main" id="{943A5A85-7A9B-ECB9-027F-D6A962BD17EC}"/>
                  </a:ext>
                </a:extLst>
              </p:cNvPr>
              <p:cNvPicPr>
                <a:picLocks noChangeAspect="1"/>
              </p:cNvPicPr>
              <p:nvPr/>
            </p:nvPicPr>
            <p:blipFill rotWithShape="1">
              <a:blip r:embed="rId18" cstate="hqprint">
                <a:extLst>
                  <a:ext uri="{28A0092B-C50C-407E-A947-70E740481C1C}">
                    <a14:useLocalDpi xmlns:a14="http://schemas.microsoft.com/office/drawing/2010/main"/>
                  </a:ext>
                </a:extLst>
              </a:blip>
              <a:srcRect/>
              <a:stretch/>
            </p:blipFill>
            <p:spPr>
              <a:xfrm>
                <a:off x="2612080" y="5137144"/>
                <a:ext cx="1379032" cy="215444"/>
              </a:xfrm>
              <a:prstGeom prst="rect">
                <a:avLst/>
              </a:prstGeom>
            </p:spPr>
          </p:pic>
          <p:pic>
            <p:nvPicPr>
              <p:cNvPr id="85" name="Picture 84">
                <a:hlinkClick r:id="rId16"/>
                <a:extLst>
                  <a:ext uri="{FF2B5EF4-FFF2-40B4-BE49-F238E27FC236}">
                    <a16:creationId xmlns:a16="http://schemas.microsoft.com/office/drawing/2014/main" id="{D64EC151-C7CB-BC80-B14A-5778DE80E516}"/>
                  </a:ext>
                </a:extLst>
              </p:cNvPr>
              <p:cNvPicPr>
                <a:picLocks noChangeAspect="1"/>
              </p:cNvPicPr>
              <p:nvPr/>
            </p:nvPicPr>
            <p:blipFill rotWithShape="1">
              <a:blip r:embed="rId19" cstate="hqprint">
                <a:extLst>
                  <a:ext uri="{28A0092B-C50C-407E-A947-70E740481C1C}">
                    <a14:useLocalDpi xmlns:a14="http://schemas.microsoft.com/office/drawing/2010/main"/>
                  </a:ext>
                </a:extLst>
              </a:blip>
              <a:srcRect/>
              <a:stretch/>
            </p:blipFill>
            <p:spPr>
              <a:xfrm>
                <a:off x="3936274" y="5136764"/>
                <a:ext cx="611080" cy="200443"/>
              </a:xfrm>
              <a:prstGeom prst="rect">
                <a:avLst/>
              </a:prstGeom>
            </p:spPr>
          </p:pic>
          <p:pic>
            <p:nvPicPr>
              <p:cNvPr id="86" name="Picture 85">
                <a:hlinkClick r:id="rId16"/>
                <a:extLst>
                  <a:ext uri="{FF2B5EF4-FFF2-40B4-BE49-F238E27FC236}">
                    <a16:creationId xmlns:a16="http://schemas.microsoft.com/office/drawing/2014/main" id="{E3368410-D500-4DC0-FD31-1E5C08EDB102}"/>
                  </a:ext>
                </a:extLst>
              </p:cNvPr>
              <p:cNvPicPr>
                <a:picLocks noChangeAspect="1"/>
              </p:cNvPicPr>
              <p:nvPr/>
            </p:nvPicPr>
            <p:blipFill rotWithShape="1">
              <a:blip r:embed="rId20" cstate="hqprint">
                <a:extLst>
                  <a:ext uri="{28A0092B-C50C-407E-A947-70E740481C1C}">
                    <a14:useLocalDpi xmlns:a14="http://schemas.microsoft.com/office/drawing/2010/main"/>
                  </a:ext>
                </a:extLst>
              </a:blip>
              <a:srcRect/>
              <a:stretch/>
            </p:blipFill>
            <p:spPr>
              <a:xfrm>
                <a:off x="2612080" y="5418564"/>
                <a:ext cx="2413918" cy="200443"/>
              </a:xfrm>
              <a:prstGeom prst="rect">
                <a:avLst/>
              </a:prstGeom>
            </p:spPr>
          </p:pic>
        </p:grpSp>
        <p:pic>
          <p:nvPicPr>
            <p:cNvPr id="18" name="Picture 17">
              <a:extLst>
                <a:ext uri="{FF2B5EF4-FFF2-40B4-BE49-F238E27FC236}">
                  <a16:creationId xmlns:a16="http://schemas.microsoft.com/office/drawing/2014/main" id="{7D34445D-1A26-8A20-AE8C-0EE18F6B1F1B}"/>
                </a:ext>
              </a:extLst>
            </p:cNvPr>
            <p:cNvPicPr>
              <a:picLocks noChangeAspect="1"/>
            </p:cNvPicPr>
            <p:nvPr/>
          </p:nvPicPr>
          <p:blipFill>
            <a:blip r:embed="rId21"/>
            <a:stretch>
              <a:fillRect/>
            </a:stretch>
          </p:blipFill>
          <p:spPr>
            <a:xfrm>
              <a:off x="2387224" y="4875923"/>
              <a:ext cx="730380" cy="160462"/>
            </a:xfrm>
            <a:prstGeom prst="rect">
              <a:avLst/>
            </a:prstGeom>
          </p:spPr>
        </p:pic>
        <p:sp>
          <p:nvSpPr>
            <p:cNvPr id="89" name="TextBox 88">
              <a:extLst>
                <a:ext uri="{FF2B5EF4-FFF2-40B4-BE49-F238E27FC236}">
                  <a16:creationId xmlns:a16="http://schemas.microsoft.com/office/drawing/2014/main" id="{E717DDC1-0BF1-65A1-7CD6-BB4A75E47B12}"/>
                </a:ext>
              </a:extLst>
            </p:cNvPr>
            <p:cNvSpPr txBox="1"/>
            <p:nvPr/>
          </p:nvSpPr>
          <p:spPr>
            <a:xfrm>
              <a:off x="3742145" y="4807805"/>
              <a:ext cx="1059651" cy="246221"/>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B1464"/>
                  </a:solidFill>
                  <a:effectLst/>
                  <a:uLnTx/>
                  <a:uFillTx/>
                  <a:latin typeface="Helvetica" panose="020B0403020202020204" pitchFamily="34" charset="0"/>
                  <a:ea typeface="Calibri" panose="020F0502020204030204" pitchFamily="34" charset="0"/>
                  <a:cs typeface="Arial" panose="020B0604020202020204" pitchFamily="34" charset="0"/>
                </a:rPr>
                <a:t>April 4, 2022</a:t>
              </a:r>
              <a:endParaRPr kumimoji="0" lang="en-US" sz="1000" b="0" i="0" u="none" strike="noStrike" kern="1200" cap="none" spc="0" normalizeH="0" baseline="0" noProof="0">
                <a:ln>
                  <a:noFill/>
                </a:ln>
                <a:solidFill>
                  <a:srgbClr val="1B1464"/>
                </a:solidFill>
                <a:effectLst/>
                <a:uLnTx/>
                <a:uFillTx/>
                <a:latin typeface="Calibri" panose="020F0502020204030204"/>
                <a:ea typeface="+mn-ea"/>
                <a:cs typeface="+mn-cs"/>
              </a:endParaRPr>
            </a:p>
          </p:txBody>
        </p:sp>
      </p:grpSp>
      <p:pic>
        <p:nvPicPr>
          <p:cNvPr id="2050" name="Picture 2" descr="Everything Everywhere All at Once - Wikipedia">
            <a:extLst>
              <a:ext uri="{FF2B5EF4-FFF2-40B4-BE49-F238E27FC236}">
                <a16:creationId xmlns:a16="http://schemas.microsoft.com/office/drawing/2014/main" id="{C6FF8137-4095-122C-5C60-EDA61D6B4314}"/>
              </a:ext>
            </a:extLst>
          </p:cNvPr>
          <p:cNvPicPr>
            <a:picLocks noChangeAspect="1" noChangeArrowheads="1"/>
          </p:cNvPicPr>
          <p:nvPr/>
        </p:nvPicPr>
        <p:blipFill>
          <a:blip r:embed="rId22">
            <a:extLst>
              <a:ext uri="{28A0092B-C50C-407E-A947-70E740481C1C}">
                <a14:useLocalDpi xmlns:a14="http://schemas.microsoft.com/office/drawing/2010/main"/>
              </a:ext>
            </a:extLst>
          </a:blip>
          <a:srcRect/>
          <a:stretch>
            <a:fillRect/>
          </a:stretch>
        </p:blipFill>
        <p:spPr bwMode="auto">
          <a:xfrm>
            <a:off x="6984258" y="2087159"/>
            <a:ext cx="743044" cy="110105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Where the Crawdads Sing (2022) - Tickets &amp; Showtimes Near You | Fandango">
            <a:extLst>
              <a:ext uri="{FF2B5EF4-FFF2-40B4-BE49-F238E27FC236}">
                <a16:creationId xmlns:a16="http://schemas.microsoft.com/office/drawing/2014/main" id="{E4554B55-1739-08FF-D709-535DF48FA8DB}"/>
              </a:ext>
            </a:extLst>
          </p:cNvPr>
          <p:cNvPicPr>
            <a:picLocks noChangeAspect="1" noChangeArrowheads="1"/>
          </p:cNvPicPr>
          <p:nvPr/>
        </p:nvPicPr>
        <p:blipFill>
          <a:blip r:embed="rId23" cstate="hqprint">
            <a:extLst>
              <a:ext uri="{28A0092B-C50C-407E-A947-70E740481C1C}">
                <a14:useLocalDpi xmlns:a14="http://schemas.microsoft.com/office/drawing/2010/main"/>
              </a:ext>
            </a:extLst>
          </a:blip>
          <a:srcRect/>
          <a:stretch>
            <a:fillRect/>
          </a:stretch>
        </p:blipFill>
        <p:spPr bwMode="auto">
          <a:xfrm>
            <a:off x="5628389" y="2087160"/>
            <a:ext cx="743957" cy="1101056"/>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The Northman (2022) - IMDb">
            <a:extLst>
              <a:ext uri="{FF2B5EF4-FFF2-40B4-BE49-F238E27FC236}">
                <a16:creationId xmlns:a16="http://schemas.microsoft.com/office/drawing/2014/main" id="{35969CC5-FFF1-253F-6D95-9E8869D43856}"/>
              </a:ext>
            </a:extLst>
          </p:cNvPr>
          <p:cNvPicPr>
            <a:picLocks noChangeAspect="1" noChangeArrowheads="1"/>
          </p:cNvPicPr>
          <p:nvPr/>
        </p:nvPicPr>
        <p:blipFill>
          <a:blip r:embed="rId24" cstate="hqprint">
            <a:extLst>
              <a:ext uri="{28A0092B-C50C-407E-A947-70E740481C1C}">
                <a14:useLocalDpi xmlns:a14="http://schemas.microsoft.com/office/drawing/2010/main"/>
              </a:ext>
            </a:extLst>
          </a:blip>
          <a:srcRect/>
          <a:stretch>
            <a:fillRect/>
          </a:stretch>
        </p:blipFill>
        <p:spPr bwMode="auto">
          <a:xfrm>
            <a:off x="8288837" y="2087159"/>
            <a:ext cx="825791" cy="1101055"/>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Father Stu (2022) - IMDb">
            <a:extLst>
              <a:ext uri="{FF2B5EF4-FFF2-40B4-BE49-F238E27FC236}">
                <a16:creationId xmlns:a16="http://schemas.microsoft.com/office/drawing/2014/main" id="{D39356FB-9FAA-DD54-7434-77CD86BD4E52}"/>
              </a:ext>
            </a:extLst>
          </p:cNvPr>
          <p:cNvPicPr>
            <a:picLocks noChangeAspect="1" noChangeArrowheads="1"/>
          </p:cNvPicPr>
          <p:nvPr/>
        </p:nvPicPr>
        <p:blipFill>
          <a:blip r:embed="rId25" cstate="hqprint">
            <a:extLst>
              <a:ext uri="{28A0092B-C50C-407E-A947-70E740481C1C}">
                <a14:useLocalDpi xmlns:a14="http://schemas.microsoft.com/office/drawing/2010/main"/>
              </a:ext>
            </a:extLst>
          </a:blip>
          <a:srcRect/>
          <a:stretch>
            <a:fillRect/>
          </a:stretch>
        </p:blipFill>
        <p:spPr bwMode="auto">
          <a:xfrm>
            <a:off x="9649581" y="2087160"/>
            <a:ext cx="719000" cy="1101057"/>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X (2022 film) - Wikipedia">
            <a:extLst>
              <a:ext uri="{FF2B5EF4-FFF2-40B4-BE49-F238E27FC236}">
                <a16:creationId xmlns:a16="http://schemas.microsoft.com/office/drawing/2014/main" id="{5B3A2342-1C87-6B57-A4E1-8F49CF8BCE3A}"/>
              </a:ext>
            </a:extLst>
          </p:cNvPr>
          <p:cNvPicPr>
            <a:picLocks noChangeAspect="1" noChangeArrowheads="1"/>
          </p:cNvPicPr>
          <p:nvPr/>
        </p:nvPicPr>
        <p:blipFill>
          <a:blip r:embed="rId26">
            <a:extLst>
              <a:ext uri="{28A0092B-C50C-407E-A947-70E740481C1C}">
                <a14:useLocalDpi xmlns:a14="http://schemas.microsoft.com/office/drawing/2010/main"/>
              </a:ext>
            </a:extLst>
          </a:blip>
          <a:srcRect/>
          <a:stretch>
            <a:fillRect/>
          </a:stretch>
        </p:blipFill>
        <p:spPr bwMode="auto">
          <a:xfrm>
            <a:off x="10903533" y="2087159"/>
            <a:ext cx="743044" cy="1114566"/>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Men (2022) - IMDb">
            <a:extLst>
              <a:ext uri="{FF2B5EF4-FFF2-40B4-BE49-F238E27FC236}">
                <a16:creationId xmlns:a16="http://schemas.microsoft.com/office/drawing/2014/main" id="{C59D5F3B-8AC1-3BF1-29F9-DD2444378B44}"/>
              </a:ext>
            </a:extLst>
          </p:cNvPr>
          <p:cNvPicPr>
            <a:picLocks noChangeAspect="1" noChangeArrowheads="1"/>
          </p:cNvPicPr>
          <p:nvPr/>
        </p:nvPicPr>
        <p:blipFill>
          <a:blip r:embed="rId27" cstate="hqprint">
            <a:extLst>
              <a:ext uri="{28A0092B-C50C-407E-A947-70E740481C1C}">
                <a14:useLocalDpi xmlns:a14="http://schemas.microsoft.com/office/drawing/2010/main"/>
              </a:ext>
            </a:extLst>
          </a:blip>
          <a:srcRect/>
          <a:stretch>
            <a:fillRect/>
          </a:stretch>
        </p:blipFill>
        <p:spPr bwMode="auto">
          <a:xfrm>
            <a:off x="6987165" y="4287022"/>
            <a:ext cx="743046" cy="1100810"/>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Amazon.com: Mrs. Harris Goes to Paris : Lesley Manville, Isabelle Huppert,  Lambert Wilson, Alba Baptista, Lucas Bravo, Ellen Thomas, Rose Williams,  Jason Isaacs, Anthony Fabian, Anthony Fabian, Xavier Marchand, Guillaume  Benski, Carroll">
            <a:extLst>
              <a:ext uri="{FF2B5EF4-FFF2-40B4-BE49-F238E27FC236}">
                <a16:creationId xmlns:a16="http://schemas.microsoft.com/office/drawing/2014/main" id="{ACC19BB2-A6B7-51FA-7ABE-F41203A8517F}"/>
              </a:ext>
            </a:extLst>
          </p:cNvPr>
          <p:cNvPicPr>
            <a:picLocks noChangeAspect="1" noChangeArrowheads="1"/>
          </p:cNvPicPr>
          <p:nvPr/>
        </p:nvPicPr>
        <p:blipFill>
          <a:blip r:embed="rId28" cstate="hqprint">
            <a:extLst>
              <a:ext uri="{28A0092B-C50C-407E-A947-70E740481C1C}">
                <a14:useLocalDpi xmlns:a14="http://schemas.microsoft.com/office/drawing/2010/main"/>
              </a:ext>
            </a:extLst>
          </a:blip>
          <a:srcRect/>
          <a:stretch>
            <a:fillRect/>
          </a:stretch>
        </p:blipFill>
        <p:spPr bwMode="auto">
          <a:xfrm>
            <a:off x="5604299" y="4287022"/>
            <a:ext cx="761194" cy="1114319"/>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Marcel the Shell with Shoes On (2021) - IMDb">
            <a:extLst>
              <a:ext uri="{FF2B5EF4-FFF2-40B4-BE49-F238E27FC236}">
                <a16:creationId xmlns:a16="http://schemas.microsoft.com/office/drawing/2014/main" id="{AB8F4C10-F1C5-E5DF-3C76-1554F71FFC48}"/>
              </a:ext>
            </a:extLst>
          </p:cNvPr>
          <p:cNvPicPr>
            <a:picLocks noChangeAspect="1" noChangeArrowheads="1"/>
          </p:cNvPicPr>
          <p:nvPr/>
        </p:nvPicPr>
        <p:blipFill>
          <a:blip r:embed="rId29" cstate="hqprint">
            <a:extLst>
              <a:ext uri="{28A0092B-C50C-407E-A947-70E740481C1C}">
                <a14:useLocalDpi xmlns:a14="http://schemas.microsoft.com/office/drawing/2010/main"/>
              </a:ext>
            </a:extLst>
          </a:blip>
          <a:srcRect/>
          <a:stretch>
            <a:fillRect/>
          </a:stretch>
        </p:blipFill>
        <p:spPr bwMode="auto">
          <a:xfrm>
            <a:off x="8355914" y="4287022"/>
            <a:ext cx="748914" cy="1123371"/>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22" descr="The Outfit (2022) - IMDb">
            <a:extLst>
              <a:ext uri="{FF2B5EF4-FFF2-40B4-BE49-F238E27FC236}">
                <a16:creationId xmlns:a16="http://schemas.microsoft.com/office/drawing/2014/main" id="{DA897637-44FC-565B-9699-63F4A7FDBE66}"/>
              </a:ext>
            </a:extLst>
          </p:cNvPr>
          <p:cNvPicPr>
            <a:picLocks noChangeAspect="1" noChangeArrowheads="1"/>
          </p:cNvPicPr>
          <p:nvPr/>
        </p:nvPicPr>
        <p:blipFill>
          <a:blip r:embed="rId30" cstate="hqprint">
            <a:extLst>
              <a:ext uri="{28A0092B-C50C-407E-A947-70E740481C1C}">
                <a14:useLocalDpi xmlns:a14="http://schemas.microsoft.com/office/drawing/2010/main"/>
              </a:ext>
            </a:extLst>
          </a:blip>
          <a:srcRect/>
          <a:stretch>
            <a:fillRect/>
          </a:stretch>
        </p:blipFill>
        <p:spPr bwMode="auto">
          <a:xfrm>
            <a:off x="9632658" y="4287022"/>
            <a:ext cx="743044" cy="1101182"/>
          </a:xfrm>
          <a:prstGeom prst="rect">
            <a:avLst/>
          </a:prstGeom>
          <a:noFill/>
          <a:extLst>
            <a:ext uri="{909E8E84-426E-40DD-AFC4-6F175D3DCCD1}">
              <a14:hiddenFill xmlns:a14="http://schemas.microsoft.com/office/drawing/2010/main">
                <a:solidFill>
                  <a:srgbClr val="FFFFFF"/>
                </a:solidFill>
              </a14:hiddenFill>
            </a:ext>
          </a:extLst>
        </p:spPr>
      </p:pic>
      <p:pic>
        <p:nvPicPr>
          <p:cNvPr id="2072" name="Picture 24" descr="The Worst Person in the World trailer: See the poster for Joachim Trier's  new feature">
            <a:extLst>
              <a:ext uri="{FF2B5EF4-FFF2-40B4-BE49-F238E27FC236}">
                <a16:creationId xmlns:a16="http://schemas.microsoft.com/office/drawing/2014/main" id="{733F6A50-01D4-C8D1-54DC-90067A235C5A}"/>
              </a:ext>
            </a:extLst>
          </p:cNvPr>
          <p:cNvPicPr>
            <a:picLocks noChangeAspect="1" noChangeArrowheads="1"/>
          </p:cNvPicPr>
          <p:nvPr/>
        </p:nvPicPr>
        <p:blipFill>
          <a:blip r:embed="rId31" cstate="hqprint">
            <a:extLst>
              <a:ext uri="{28A0092B-C50C-407E-A947-70E740481C1C}">
                <a14:useLocalDpi xmlns:a14="http://schemas.microsoft.com/office/drawing/2010/main"/>
              </a:ext>
            </a:extLst>
          </a:blip>
          <a:srcRect/>
          <a:stretch>
            <a:fillRect/>
          </a:stretch>
        </p:blipFill>
        <p:spPr bwMode="auto">
          <a:xfrm>
            <a:off x="10903533" y="4287022"/>
            <a:ext cx="743044" cy="1115729"/>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7DD28B90-DE17-0486-666D-6C0E23A7A837}"/>
              </a:ext>
            </a:extLst>
          </p:cNvPr>
          <p:cNvSpPr txBox="1"/>
          <p:nvPr/>
        </p:nvSpPr>
        <p:spPr>
          <a:xfrm>
            <a:off x="6484948" y="3194622"/>
            <a:ext cx="1762212" cy="6155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Everything Everywhere All at Once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($69.7MM)</a:t>
            </a:r>
          </a:p>
        </p:txBody>
      </p:sp>
      <p:sp>
        <p:nvSpPr>
          <p:cNvPr id="99" name="TextBox 98">
            <a:extLst>
              <a:ext uri="{FF2B5EF4-FFF2-40B4-BE49-F238E27FC236}">
                <a16:creationId xmlns:a16="http://schemas.microsoft.com/office/drawing/2014/main" id="{025FC4D5-EACB-6913-AC90-15F83FB96B99}"/>
              </a:ext>
            </a:extLst>
          </p:cNvPr>
          <p:cNvSpPr txBox="1"/>
          <p:nvPr/>
        </p:nvSpPr>
        <p:spPr>
          <a:xfrm>
            <a:off x="5230788" y="3194622"/>
            <a:ext cx="1621094" cy="6155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Where the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Crawdads Sing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($72.7MM)</a:t>
            </a:r>
          </a:p>
        </p:txBody>
      </p:sp>
      <p:sp>
        <p:nvSpPr>
          <p:cNvPr id="100" name="TextBox 99">
            <a:extLst>
              <a:ext uri="{FF2B5EF4-FFF2-40B4-BE49-F238E27FC236}">
                <a16:creationId xmlns:a16="http://schemas.microsoft.com/office/drawing/2014/main" id="{7FEC51B0-23CB-B128-391A-C3880C4F9107}"/>
              </a:ext>
            </a:extLst>
          </p:cNvPr>
          <p:cNvSpPr txBox="1"/>
          <p:nvPr/>
        </p:nvSpPr>
        <p:spPr>
          <a:xfrm>
            <a:off x="7885769" y="3194622"/>
            <a:ext cx="1621094" cy="4462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The Northman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($34.2 MM)</a:t>
            </a:r>
          </a:p>
        </p:txBody>
      </p:sp>
      <p:sp>
        <p:nvSpPr>
          <p:cNvPr id="101" name="TextBox 100">
            <a:extLst>
              <a:ext uri="{FF2B5EF4-FFF2-40B4-BE49-F238E27FC236}">
                <a16:creationId xmlns:a16="http://schemas.microsoft.com/office/drawing/2014/main" id="{BACB66EE-C9AF-A260-8175-19AB5D7F645E}"/>
              </a:ext>
            </a:extLst>
          </p:cNvPr>
          <p:cNvSpPr txBox="1"/>
          <p:nvPr/>
        </p:nvSpPr>
        <p:spPr>
          <a:xfrm>
            <a:off x="9228346" y="3194622"/>
            <a:ext cx="1621094" cy="4462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Father Stu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($20.9MM)</a:t>
            </a:r>
          </a:p>
        </p:txBody>
      </p:sp>
      <p:sp>
        <p:nvSpPr>
          <p:cNvPr id="102" name="TextBox 101">
            <a:extLst>
              <a:ext uri="{FF2B5EF4-FFF2-40B4-BE49-F238E27FC236}">
                <a16:creationId xmlns:a16="http://schemas.microsoft.com/office/drawing/2014/main" id="{FE6BBF14-ACE0-5F31-2A99-D8D9196FC1AF}"/>
              </a:ext>
            </a:extLst>
          </p:cNvPr>
          <p:cNvSpPr txBox="1"/>
          <p:nvPr/>
        </p:nvSpPr>
        <p:spPr>
          <a:xfrm>
            <a:off x="10484844" y="3194622"/>
            <a:ext cx="1621094" cy="4462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X</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($11.8MM)</a:t>
            </a:r>
          </a:p>
        </p:txBody>
      </p:sp>
      <p:sp>
        <p:nvSpPr>
          <p:cNvPr id="103" name="TextBox 102">
            <a:extLst>
              <a:ext uri="{FF2B5EF4-FFF2-40B4-BE49-F238E27FC236}">
                <a16:creationId xmlns:a16="http://schemas.microsoft.com/office/drawing/2014/main" id="{77E565F2-F7CC-8DA8-F4FA-5714874F7A9C}"/>
              </a:ext>
            </a:extLst>
          </p:cNvPr>
          <p:cNvSpPr txBox="1"/>
          <p:nvPr/>
        </p:nvSpPr>
        <p:spPr>
          <a:xfrm>
            <a:off x="6548966" y="5413712"/>
            <a:ext cx="1621094" cy="4462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Men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($7.6MM)</a:t>
            </a:r>
          </a:p>
        </p:txBody>
      </p:sp>
      <p:sp>
        <p:nvSpPr>
          <p:cNvPr id="104" name="TextBox 103">
            <a:extLst>
              <a:ext uri="{FF2B5EF4-FFF2-40B4-BE49-F238E27FC236}">
                <a16:creationId xmlns:a16="http://schemas.microsoft.com/office/drawing/2014/main" id="{12880D72-ACF5-888F-9C10-CBAE8CC89CDF}"/>
              </a:ext>
            </a:extLst>
          </p:cNvPr>
          <p:cNvSpPr txBox="1"/>
          <p:nvPr/>
        </p:nvSpPr>
        <p:spPr>
          <a:xfrm>
            <a:off x="5220856" y="5413712"/>
            <a:ext cx="1621094" cy="6155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Mrs. Harris Goes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to Paris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($8.9MM)</a:t>
            </a:r>
          </a:p>
        </p:txBody>
      </p:sp>
      <p:sp>
        <p:nvSpPr>
          <p:cNvPr id="105" name="TextBox 104">
            <a:extLst>
              <a:ext uri="{FF2B5EF4-FFF2-40B4-BE49-F238E27FC236}">
                <a16:creationId xmlns:a16="http://schemas.microsoft.com/office/drawing/2014/main" id="{12D66FD5-4FB7-D8F5-3520-D49C05DBEC98}"/>
              </a:ext>
            </a:extLst>
          </p:cNvPr>
          <p:cNvSpPr txBox="1"/>
          <p:nvPr/>
        </p:nvSpPr>
        <p:spPr>
          <a:xfrm>
            <a:off x="7885769" y="5413712"/>
            <a:ext cx="1621094" cy="6155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Marcel the Shell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with Shoes 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($5.4MM)</a:t>
            </a:r>
          </a:p>
        </p:txBody>
      </p:sp>
      <p:sp>
        <p:nvSpPr>
          <p:cNvPr id="106" name="TextBox 105">
            <a:extLst>
              <a:ext uri="{FF2B5EF4-FFF2-40B4-BE49-F238E27FC236}">
                <a16:creationId xmlns:a16="http://schemas.microsoft.com/office/drawing/2014/main" id="{EB2EF5BF-1539-9CF8-1C50-B37D25F0CEBB}"/>
              </a:ext>
            </a:extLst>
          </p:cNvPr>
          <p:cNvSpPr txBox="1"/>
          <p:nvPr/>
        </p:nvSpPr>
        <p:spPr>
          <a:xfrm>
            <a:off x="9228346" y="5413712"/>
            <a:ext cx="1621094" cy="4462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The Outfit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($3.3MM)</a:t>
            </a:r>
          </a:p>
        </p:txBody>
      </p:sp>
      <p:sp>
        <p:nvSpPr>
          <p:cNvPr id="107" name="TextBox 106">
            <a:extLst>
              <a:ext uri="{FF2B5EF4-FFF2-40B4-BE49-F238E27FC236}">
                <a16:creationId xmlns:a16="http://schemas.microsoft.com/office/drawing/2014/main" id="{3D4DD9B0-183F-0373-543A-756D72941257}"/>
              </a:ext>
            </a:extLst>
          </p:cNvPr>
          <p:cNvSpPr txBox="1"/>
          <p:nvPr/>
        </p:nvSpPr>
        <p:spPr>
          <a:xfrm>
            <a:off x="10484844" y="5413712"/>
            <a:ext cx="1621094" cy="6155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The Worst Person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in the World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($3.0MM)</a:t>
            </a:r>
          </a:p>
        </p:txBody>
      </p:sp>
      <p:sp>
        <p:nvSpPr>
          <p:cNvPr id="4" name="Rectangle 3">
            <a:extLst>
              <a:ext uri="{FF2B5EF4-FFF2-40B4-BE49-F238E27FC236}">
                <a16:creationId xmlns:a16="http://schemas.microsoft.com/office/drawing/2014/main" id="{0DAA6517-B32B-149D-C003-45013C9C20EE}"/>
              </a:ext>
            </a:extLst>
          </p:cNvPr>
          <p:cNvSpPr/>
          <p:nvPr/>
        </p:nvSpPr>
        <p:spPr>
          <a:xfrm>
            <a:off x="6649878" y="3787062"/>
            <a:ext cx="1392430" cy="383083"/>
          </a:xfrm>
          <a:prstGeom prst="rect">
            <a:avLst/>
          </a:prstGeom>
          <a:solidFill>
            <a:srgbClr val="FFE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Highest opening weekend per-screen average of any 2022 film so far ($51K)*</a:t>
            </a:r>
          </a:p>
        </p:txBody>
      </p:sp>
      <p:sp>
        <p:nvSpPr>
          <p:cNvPr id="7" name="Rectangle 6">
            <a:extLst>
              <a:ext uri="{FF2B5EF4-FFF2-40B4-BE49-F238E27FC236}">
                <a16:creationId xmlns:a16="http://schemas.microsoft.com/office/drawing/2014/main" id="{850E93AA-C4C3-C21E-01E5-A619FB1786F2}"/>
              </a:ext>
            </a:extLst>
          </p:cNvPr>
          <p:cNvSpPr/>
          <p:nvPr/>
        </p:nvSpPr>
        <p:spPr>
          <a:xfrm>
            <a:off x="10436204" y="5991898"/>
            <a:ext cx="1715090" cy="383083"/>
          </a:xfrm>
          <a:prstGeom prst="rect">
            <a:avLst/>
          </a:prstGeom>
          <a:solidFill>
            <a:srgbClr val="FFE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Highest opening weekend per-screen average of any foreign film on the last two years ($33.7K)*</a:t>
            </a:r>
          </a:p>
        </p:txBody>
      </p:sp>
      <p:sp>
        <p:nvSpPr>
          <p:cNvPr id="9" name="Rectangle 8">
            <a:extLst>
              <a:ext uri="{FF2B5EF4-FFF2-40B4-BE49-F238E27FC236}">
                <a16:creationId xmlns:a16="http://schemas.microsoft.com/office/drawing/2014/main" id="{002EE5DE-FCBE-4A94-1FA4-077E66249A51}"/>
              </a:ext>
            </a:extLst>
          </p:cNvPr>
          <p:cNvSpPr/>
          <p:nvPr/>
        </p:nvSpPr>
        <p:spPr>
          <a:xfrm>
            <a:off x="5230788" y="6183439"/>
            <a:ext cx="5183898" cy="338554"/>
          </a:xfrm>
          <a:prstGeom prst="rect">
            <a:avLst/>
          </a:prstGeom>
        </p:spPr>
        <p:txBody>
          <a:bodyPr wrap="square">
            <a:spAutoFit/>
          </a:body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Source: Spotlight Cinema </a:t>
            </a:r>
            <a:r>
              <a:rPr lang="en-US" sz="800">
                <a:solidFill>
                  <a:srgbClr val="1B1464"/>
                </a:solidFill>
                <a:latin typeface="Helvetica" panose="020B0403020202020204" pitchFamily="34" charset="0"/>
                <a:ea typeface="Open Sans" panose="020B0606030504020204" pitchFamily="34" charset="0"/>
                <a:cs typeface="Open Sans" panose="020B0606030504020204" pitchFamily="34" charset="0"/>
              </a:rPr>
              <a:t>Networks and </a:t>
            </a: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Box Office Mojo, ‘Domestic Box Office for 2022’ as of 8/15/22. Reflects films that open in less than 1K theater locations.</a:t>
            </a:r>
          </a:p>
        </p:txBody>
      </p:sp>
    </p:spTree>
    <p:extLst>
      <p:ext uri="{BB962C8B-B14F-4D97-AF65-F5344CB8AC3E}">
        <p14:creationId xmlns:p14="http://schemas.microsoft.com/office/powerpoint/2010/main" val="33331702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041A55C-93AB-41EC-AD6F-CA99FDD74F42}"/>
              </a:ext>
            </a:extLst>
          </p:cNvPr>
          <p:cNvSpPr/>
          <p:nvPr/>
        </p:nvSpPr>
        <p:spPr>
          <a:xfrm>
            <a:off x="0" y="1506969"/>
            <a:ext cx="12192000" cy="5351031"/>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A671F24C-A73C-4EEF-86FA-989884607FA5}"/>
              </a:ext>
            </a:extLst>
          </p:cNvPr>
          <p:cNvSpPr txBox="1"/>
          <p:nvPr/>
        </p:nvSpPr>
        <p:spPr>
          <a:xfrm>
            <a:off x="120928" y="125684"/>
            <a:ext cx="12061836" cy="12926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Between </a:t>
            </a:r>
            <a:r>
              <a:rPr lang="en-US" sz="2600" b="1">
                <a:solidFill>
                  <a:srgbClr val="1B1464"/>
                </a:solidFill>
                <a:latin typeface="Helvetica" panose="020B0403020202020204" pitchFamily="34" charset="0"/>
              </a:rPr>
              <a:t>blockbusters and specialty films, t</a:t>
            </a:r>
            <a:r>
              <a:rPr kumimoji="0" lang="en-US" sz="26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here was something for everyone at the movies </a:t>
            </a:r>
            <a:r>
              <a:rPr lang="en-US" sz="2600" b="1">
                <a:solidFill>
                  <a:srgbClr val="1B1464"/>
                </a:solidFill>
                <a:latin typeface="Helvetica" panose="020B0403020202020204" pitchFamily="34" charset="0"/>
              </a:rPr>
              <a:t>this summer with</a:t>
            </a:r>
            <a:r>
              <a:rPr kumimoji="0" lang="en-US" sz="26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 </a:t>
            </a:r>
            <a:r>
              <a:rPr lang="en-US" sz="2600" b="1">
                <a:solidFill>
                  <a:srgbClr val="1B1464"/>
                </a:solidFill>
                <a:latin typeface="Helvetica" panose="020B0403020202020204" pitchFamily="34" charset="0"/>
              </a:rPr>
              <a:t>a cross section of releases geared towards the ‘Elusives’ and ‘Sophisticates’ audiences</a:t>
            </a:r>
            <a:endParaRPr kumimoji="0" lang="en-US" sz="2600" b="1" i="0" u="none" strike="noStrike" kern="1200" cap="none" spc="0" normalizeH="0" baseline="0" noProof="0">
              <a:ln>
                <a:noFill/>
              </a:ln>
              <a:solidFill>
                <a:srgbClr val="FF0000"/>
              </a:solidFill>
              <a:effectLst/>
              <a:uLnTx/>
              <a:uFillTx/>
              <a:latin typeface="Helvetica" panose="020B0403020202020204" pitchFamily="34" charset="0"/>
              <a:ea typeface="+mn-ea"/>
              <a:cs typeface="+mn-cs"/>
            </a:endParaRPr>
          </a:p>
        </p:txBody>
      </p:sp>
      <p:pic>
        <p:nvPicPr>
          <p:cNvPr id="19" name="Picture 18">
            <a:extLst>
              <a:ext uri="{FF2B5EF4-FFF2-40B4-BE49-F238E27FC236}">
                <a16:creationId xmlns:a16="http://schemas.microsoft.com/office/drawing/2014/main" id="{7AE22543-E599-476E-9EEF-B74D5816E2EF}"/>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483207" y="6507893"/>
            <a:ext cx="11708793" cy="350107"/>
          </a:xfrm>
          <a:prstGeom prst="rect">
            <a:avLst/>
          </a:prstGeom>
        </p:spPr>
      </p:pic>
      <p:sp>
        <p:nvSpPr>
          <p:cNvPr id="28" name="Slide Number Placeholder 5">
            <a:extLst>
              <a:ext uri="{FF2B5EF4-FFF2-40B4-BE49-F238E27FC236}">
                <a16:creationId xmlns:a16="http://schemas.microsoft.com/office/drawing/2014/main" id="{2BEBD979-FF93-4C8D-8980-9DD23C77CF4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29" name="Rectangle 28">
            <a:extLst>
              <a:ext uri="{FF2B5EF4-FFF2-40B4-BE49-F238E27FC236}">
                <a16:creationId xmlns:a16="http://schemas.microsoft.com/office/drawing/2014/main" id="{1D1E9E69-9C1C-41C3-8851-D5747B2645E7}"/>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7" name="Rectangle: Rounded Corners 16">
            <a:extLst>
              <a:ext uri="{FF2B5EF4-FFF2-40B4-BE49-F238E27FC236}">
                <a16:creationId xmlns:a16="http://schemas.microsoft.com/office/drawing/2014/main" id="{C7EC930E-FCF6-1D77-4E0F-DC07DA4507A3}"/>
              </a:ext>
            </a:extLst>
          </p:cNvPr>
          <p:cNvSpPr/>
          <p:nvPr/>
        </p:nvSpPr>
        <p:spPr>
          <a:xfrm>
            <a:off x="299107" y="2201999"/>
            <a:ext cx="5573967" cy="3539303"/>
          </a:xfrm>
          <a:prstGeom prst="roundRect">
            <a:avLst/>
          </a:prstGeom>
          <a:solidFill>
            <a:schemeClr val="bg1"/>
          </a:solidFill>
          <a:ln w="38100">
            <a:solidFill>
              <a:srgbClr val="00BF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Rounded Corners 17">
            <a:extLst>
              <a:ext uri="{FF2B5EF4-FFF2-40B4-BE49-F238E27FC236}">
                <a16:creationId xmlns:a16="http://schemas.microsoft.com/office/drawing/2014/main" id="{17C2D1FE-F6BD-3EE9-9973-C1465FEE9A0F}"/>
              </a:ext>
            </a:extLst>
          </p:cNvPr>
          <p:cNvSpPr/>
          <p:nvPr/>
        </p:nvSpPr>
        <p:spPr>
          <a:xfrm>
            <a:off x="6210300" y="2201999"/>
            <a:ext cx="5573967" cy="3539303"/>
          </a:xfrm>
          <a:prstGeom prst="roundRect">
            <a:avLst/>
          </a:prstGeom>
          <a:solidFill>
            <a:schemeClr val="bg1"/>
          </a:solidFill>
          <a:ln w="38100">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6A062975-CF3B-91E9-C29B-C696B22AD332}"/>
              </a:ext>
            </a:extLst>
          </p:cNvPr>
          <p:cNvSpPr txBox="1"/>
          <p:nvPr/>
        </p:nvSpPr>
        <p:spPr>
          <a:xfrm>
            <a:off x="6210300" y="1525870"/>
            <a:ext cx="5573967"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‘Sophisticates’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(influential, cultured, adults 25-44)</a:t>
            </a:r>
          </a:p>
        </p:txBody>
      </p:sp>
      <p:sp>
        <p:nvSpPr>
          <p:cNvPr id="21" name="TextBox 20">
            <a:extLst>
              <a:ext uri="{FF2B5EF4-FFF2-40B4-BE49-F238E27FC236}">
                <a16:creationId xmlns:a16="http://schemas.microsoft.com/office/drawing/2014/main" id="{BF3E0D0E-693B-A4A4-6545-B88150AF743E}"/>
              </a:ext>
            </a:extLst>
          </p:cNvPr>
          <p:cNvSpPr txBox="1"/>
          <p:nvPr/>
        </p:nvSpPr>
        <p:spPr>
          <a:xfrm>
            <a:off x="299107" y="1525870"/>
            <a:ext cx="5573967"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BFF2"/>
                </a:solidFill>
                <a:effectLst/>
                <a:uLnTx/>
                <a:uFillTx/>
                <a:latin typeface="Helvetica" panose="020B0403020202020204" pitchFamily="34" charset="0"/>
                <a:ea typeface="+mn-ea"/>
                <a:cs typeface="+mn-cs"/>
              </a:rPr>
              <a:t>‘Elusives’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BFF2"/>
                </a:solidFill>
                <a:effectLst/>
                <a:uLnTx/>
                <a:uFillTx/>
                <a:latin typeface="Helvetica" panose="020B0403020202020204" pitchFamily="34" charset="0"/>
                <a:ea typeface="+mn-ea"/>
                <a:cs typeface="+mn-cs"/>
              </a:rPr>
              <a:t>(young, diverse, ‘cordless’)</a:t>
            </a:r>
          </a:p>
        </p:txBody>
      </p:sp>
      <p:pic>
        <p:nvPicPr>
          <p:cNvPr id="5" name="Picture 16" descr="Amazon.com: Mrs. Harris Goes to Paris : Lesley Manville, Isabelle Huppert,  Lambert Wilson, Alba Baptista, Lucas Bravo, Ellen Thomas, Rose Williams,  Jason Isaacs, Anthony Fabian, Anthony Fabian, Xavier Marchand, Guillaume  Benski, Carroll">
            <a:extLst>
              <a:ext uri="{FF2B5EF4-FFF2-40B4-BE49-F238E27FC236}">
                <a16:creationId xmlns:a16="http://schemas.microsoft.com/office/drawing/2014/main" id="{C6BEDB90-5F43-4A29-1D15-EF3009C27086}"/>
              </a:ext>
            </a:extLst>
          </p:cNvPr>
          <p:cNvPicPr>
            <a:picLocks noChangeAspect="1" noChangeArrowheads="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7713640" y="2822039"/>
            <a:ext cx="1186751" cy="1731316"/>
          </a:xfrm>
          <a:prstGeom prst="rect">
            <a:avLst/>
          </a:prstGeom>
          <a:noFill/>
          <a:ln>
            <a:solidFill>
              <a:srgbClr val="1B1464"/>
            </a:solidFill>
          </a:ln>
          <a:extLst>
            <a:ext uri="{909E8E84-426E-40DD-AFC4-6F175D3DCCD1}">
              <a14:hiddenFill xmlns:a14="http://schemas.microsoft.com/office/drawing/2010/main">
                <a:solidFill>
                  <a:srgbClr val="FFFFFF"/>
                </a:solidFill>
              </a14:hiddenFill>
            </a:ext>
          </a:extLst>
        </p:spPr>
      </p:pic>
      <p:pic>
        <p:nvPicPr>
          <p:cNvPr id="7" name="Picture 2" descr="Lightyear Trailer Debuts, Along With New Poster For Pixar Film">
            <a:extLst>
              <a:ext uri="{FF2B5EF4-FFF2-40B4-BE49-F238E27FC236}">
                <a16:creationId xmlns:a16="http://schemas.microsoft.com/office/drawing/2014/main" id="{12190428-1FD1-98F6-20B9-8282651AD48E}"/>
              </a:ext>
            </a:extLst>
          </p:cNvPr>
          <p:cNvPicPr>
            <a:picLocks noChangeAspect="1" noChangeArrowheads="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1737144" y="2822039"/>
            <a:ext cx="1173649" cy="1685050"/>
          </a:xfrm>
          <a:prstGeom prst="rect">
            <a:avLst/>
          </a:prstGeom>
          <a:noFill/>
          <a:ln>
            <a:solidFill>
              <a:srgbClr val="1B1464"/>
            </a:solidFill>
          </a:ln>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3AB635CA-6867-73F1-2274-6B99EB9E4FFD}"/>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099800" y="2822039"/>
            <a:ext cx="1173648" cy="1684602"/>
          </a:xfrm>
          <a:prstGeom prst="rect">
            <a:avLst/>
          </a:prstGeom>
          <a:noFill/>
          <a:ln>
            <a:solidFill>
              <a:srgbClr val="1B1464"/>
            </a:solidFill>
          </a:ln>
        </p:spPr>
      </p:pic>
      <p:pic>
        <p:nvPicPr>
          <p:cNvPr id="9" name="Picture 8" descr="Nope Poster Teases Jordan Peele&amp;amp;#39;s Latest Horror Film - ComingSoon.net">
            <a:extLst>
              <a:ext uri="{FF2B5EF4-FFF2-40B4-BE49-F238E27FC236}">
                <a16:creationId xmlns:a16="http://schemas.microsoft.com/office/drawing/2014/main" id="{75EC3098-7472-CACA-E200-9EA9855FEFAE}"/>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0466979" y="2822039"/>
            <a:ext cx="1211775" cy="1731316"/>
          </a:xfrm>
          <a:prstGeom prst="rect">
            <a:avLst/>
          </a:prstGeom>
          <a:noFill/>
          <a:ln>
            <a:solidFill>
              <a:srgbClr val="1B1464"/>
            </a:solidFill>
          </a:ln>
          <a:extLst>
            <a:ext uri="{909E8E84-426E-40DD-AFC4-6F175D3DCCD1}">
              <a14:hiddenFill xmlns:a14="http://schemas.microsoft.com/office/drawing/2010/main">
                <a:solidFill>
                  <a:srgbClr val="FFFFFF"/>
                </a:solidFill>
              </a14:hiddenFill>
            </a:ext>
          </a:extLst>
        </p:spPr>
      </p:pic>
      <p:pic>
        <p:nvPicPr>
          <p:cNvPr id="10" name="Picture 16" descr="Top Gun: Maverick (2022) - IMDb">
            <a:extLst>
              <a:ext uri="{FF2B5EF4-FFF2-40B4-BE49-F238E27FC236}">
                <a16:creationId xmlns:a16="http://schemas.microsoft.com/office/drawing/2014/main" id="{6D53620B-C453-77FF-C451-953699C99586}"/>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6308458" y="2822038"/>
            <a:ext cx="1186751" cy="1726613"/>
          </a:xfrm>
          <a:prstGeom prst="rect">
            <a:avLst/>
          </a:prstGeom>
          <a:noFill/>
          <a:ln>
            <a:solidFill>
              <a:srgbClr val="1B1464"/>
            </a:solidFill>
          </a:ln>
          <a:extLst>
            <a:ext uri="{909E8E84-426E-40DD-AFC4-6F175D3DCCD1}">
              <a14:hiddenFill xmlns:a14="http://schemas.microsoft.com/office/drawing/2010/main">
                <a:solidFill>
                  <a:srgbClr val="FFFFFF"/>
                </a:solidFill>
              </a14:hiddenFill>
            </a:ext>
          </a:extLst>
        </p:spPr>
      </p:pic>
      <p:pic>
        <p:nvPicPr>
          <p:cNvPr id="1028" name="Picture 4" descr="The Black Phone (2021) - IMDb">
            <a:extLst>
              <a:ext uri="{FF2B5EF4-FFF2-40B4-BE49-F238E27FC236}">
                <a16:creationId xmlns:a16="http://schemas.microsoft.com/office/drawing/2014/main" id="{3D06A8D9-E1F2-FF99-CACD-C9E2DB2BDC02}"/>
              </a:ext>
            </a:extLst>
          </p:cNvPr>
          <p:cNvPicPr>
            <a:picLocks noChangeAspect="1" noChangeArrowheads="1"/>
          </p:cNvPicPr>
          <p:nvPr/>
        </p:nvPicPr>
        <p:blipFill>
          <a:blip r:embed="rId9" cstate="hqprint">
            <a:extLst>
              <a:ext uri="{28A0092B-C50C-407E-A947-70E740481C1C}">
                <a14:useLocalDpi xmlns:a14="http://schemas.microsoft.com/office/drawing/2010/main"/>
              </a:ext>
            </a:extLst>
          </a:blip>
          <a:srcRect/>
          <a:stretch>
            <a:fillRect/>
          </a:stretch>
        </p:blipFill>
        <p:spPr bwMode="auto">
          <a:xfrm>
            <a:off x="507920" y="2822039"/>
            <a:ext cx="952682" cy="1693656"/>
          </a:xfrm>
          <a:prstGeom prst="rect">
            <a:avLst/>
          </a:prstGeom>
          <a:noFill/>
          <a:ln>
            <a:solidFill>
              <a:srgbClr val="1B1464"/>
            </a:solidFill>
          </a:ln>
          <a:extLst>
            <a:ext uri="{909E8E84-426E-40DD-AFC4-6F175D3DCCD1}">
              <a14:hiddenFill xmlns:a14="http://schemas.microsoft.com/office/drawing/2010/main">
                <a:solidFill>
                  <a:srgbClr val="FFFFFF"/>
                </a:solidFill>
              </a14:hiddenFill>
            </a:ext>
          </a:extLst>
        </p:spPr>
      </p:pic>
      <p:pic>
        <p:nvPicPr>
          <p:cNvPr id="1030" name="Picture 6" descr="Amazon.com: ELVIS MOVIE POSTER 2 Sided ORIGINAL 27x40 2022 - Baz Luhrmann:  Posters &amp; Prints">
            <a:extLst>
              <a:ext uri="{FF2B5EF4-FFF2-40B4-BE49-F238E27FC236}">
                <a16:creationId xmlns:a16="http://schemas.microsoft.com/office/drawing/2014/main" id="{D2AF9349-9254-F613-D8AB-1B0D4DE584B7}"/>
              </a:ext>
            </a:extLst>
          </p:cNvPr>
          <p:cNvPicPr>
            <a:picLocks noChangeAspect="1" noChangeArrowheads="1"/>
          </p:cNvPicPr>
          <p:nvPr/>
        </p:nvPicPr>
        <p:blipFill>
          <a:blip r:embed="rId10" cstate="hqprint">
            <a:extLst>
              <a:ext uri="{28A0092B-C50C-407E-A947-70E740481C1C}">
                <a14:useLocalDpi xmlns:a14="http://schemas.microsoft.com/office/drawing/2010/main"/>
              </a:ext>
            </a:extLst>
          </a:blip>
          <a:srcRect/>
          <a:stretch>
            <a:fillRect/>
          </a:stretch>
        </p:blipFill>
        <p:spPr bwMode="auto">
          <a:xfrm>
            <a:off x="9126675" y="2822038"/>
            <a:ext cx="1180327" cy="1720395"/>
          </a:xfrm>
          <a:prstGeom prst="rect">
            <a:avLst/>
          </a:prstGeom>
          <a:noFill/>
          <a:ln>
            <a:solidFill>
              <a:srgbClr val="1B1464"/>
            </a:solidFill>
          </a:ln>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11E6D9B8-C924-D06A-8784-CE4154069BE7}"/>
              </a:ext>
            </a:extLst>
          </p:cNvPr>
          <p:cNvSpPr txBox="1"/>
          <p:nvPr/>
        </p:nvSpPr>
        <p:spPr>
          <a:xfrm>
            <a:off x="577927" y="2307938"/>
            <a:ext cx="5189682"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srgbClr val="00BFF2"/>
                </a:solidFill>
                <a:effectLst/>
                <a:uLnTx/>
                <a:uFillTx/>
                <a:latin typeface="Helvetica" panose="020B0403020202020204" pitchFamily="34" charset="0"/>
                <a:ea typeface="Calibri" panose="020F0502020204030204" pitchFamily="34" charset="0"/>
                <a:cs typeface="Arial" panose="020B0604020202020204" pitchFamily="34" charset="0"/>
              </a:rPr>
              <a:t>% of P18-34 opening weekend attendance</a:t>
            </a:r>
            <a:endParaRPr kumimoji="0" lang="en-US" sz="1600" b="1" i="0" u="sng" strike="noStrike" kern="1200" cap="none" spc="0" normalizeH="0" baseline="0" noProof="0">
              <a:ln>
                <a:noFill/>
              </a:ln>
              <a:solidFill>
                <a:srgbClr val="00BFF2"/>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4A1ACD60-E368-8080-6625-7B55EE6AEF22}"/>
              </a:ext>
            </a:extLst>
          </p:cNvPr>
          <p:cNvSpPr txBox="1"/>
          <p:nvPr/>
        </p:nvSpPr>
        <p:spPr>
          <a:xfrm>
            <a:off x="6472573" y="2307938"/>
            <a:ext cx="5189682"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srgbClr val="ED3C8D"/>
                </a:solidFill>
                <a:effectLst/>
                <a:uLnTx/>
                <a:uFillTx/>
                <a:latin typeface="Helvetica" panose="020B0403020202020204" pitchFamily="34" charset="0"/>
                <a:ea typeface="Calibri" panose="020F0502020204030204" pitchFamily="34" charset="0"/>
                <a:cs typeface="Arial" panose="020B0604020202020204" pitchFamily="34" charset="0"/>
              </a:rPr>
              <a:t>% of P25+ opening weekend attendance</a:t>
            </a:r>
            <a:endParaRPr kumimoji="0" lang="en-US" sz="1600" b="1" i="0" u="sng" strike="noStrike" kern="1200" cap="none" spc="0" normalizeH="0" baseline="0" noProof="0">
              <a:ln>
                <a:noFill/>
              </a:ln>
              <a:solidFill>
                <a:srgbClr val="ED3C8D"/>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EB086B4D-0F50-D15D-661D-0B458F0BD64A}"/>
              </a:ext>
            </a:extLst>
          </p:cNvPr>
          <p:cNvSpPr txBox="1"/>
          <p:nvPr/>
        </p:nvSpPr>
        <p:spPr>
          <a:xfrm>
            <a:off x="1513421" y="4573473"/>
            <a:ext cx="162109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strike="noStrike" kern="1200" cap="none" spc="0" normalizeH="0" baseline="0" noProof="0">
                <a:ln>
                  <a:noFill/>
                </a:ln>
                <a:solidFill>
                  <a:srgbClr val="00BFF2"/>
                </a:solidFill>
                <a:effectLst/>
                <a:uLnTx/>
                <a:uFillTx/>
                <a:latin typeface="Helvetica" panose="020B0604020202020204" pitchFamily="34" charset="0"/>
                <a:ea typeface="+mn-ea"/>
                <a:cs typeface="Helvetica" panose="020B0604020202020204" pitchFamily="34" charset="0"/>
              </a:rPr>
              <a:t>Lightyear</a:t>
            </a:r>
            <a:br>
              <a:rPr kumimoji="0" lang="en-US" sz="1400" b="1" i="0" strike="noStrike" kern="1200" cap="none" spc="0" normalizeH="0" baseline="0" noProof="0">
                <a:ln>
                  <a:noFill/>
                </a:ln>
                <a:solidFill>
                  <a:srgbClr val="00BFF2"/>
                </a:solidFill>
                <a:effectLst/>
                <a:uLnTx/>
                <a:uFillTx/>
                <a:latin typeface="Helvetica" panose="020B0604020202020204" pitchFamily="34" charset="0"/>
                <a:ea typeface="+mn-ea"/>
                <a:cs typeface="Helvetica" panose="020B0604020202020204" pitchFamily="34" charset="0"/>
              </a:rPr>
            </a:br>
            <a:endParaRPr kumimoji="0" lang="en-US" sz="1400" b="1" i="0" strike="noStrike" kern="1200" cap="none" spc="0" normalizeH="0" baseline="0" noProof="0">
              <a:ln>
                <a:noFill/>
              </a:ln>
              <a:solidFill>
                <a:srgbClr val="00BFF2"/>
              </a:solidFill>
              <a:effectLst/>
              <a:uLnTx/>
              <a:uFillTx/>
              <a:latin typeface="Helvetica" panose="020B0604020202020204" pitchFamily="34" charset="0"/>
              <a:ea typeface="+mn-ea"/>
              <a:cs typeface="Helvetica" panose="020B0604020202020204" pitchFamily="34" charset="0"/>
            </a:endParaRPr>
          </a:p>
        </p:txBody>
      </p:sp>
      <p:sp>
        <p:nvSpPr>
          <p:cNvPr id="31" name="TextBox 30">
            <a:extLst>
              <a:ext uri="{FF2B5EF4-FFF2-40B4-BE49-F238E27FC236}">
                <a16:creationId xmlns:a16="http://schemas.microsoft.com/office/drawing/2014/main" id="{818E06A1-F485-3A6F-8E30-8038EE550BAB}"/>
              </a:ext>
            </a:extLst>
          </p:cNvPr>
          <p:cNvSpPr txBox="1"/>
          <p:nvPr/>
        </p:nvSpPr>
        <p:spPr>
          <a:xfrm>
            <a:off x="2748346" y="4573473"/>
            <a:ext cx="187655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strike="noStrike" kern="1200" cap="none" spc="0" normalizeH="0" baseline="0" noProof="0">
                <a:ln>
                  <a:noFill/>
                </a:ln>
                <a:solidFill>
                  <a:srgbClr val="00BFF2"/>
                </a:solidFill>
                <a:effectLst/>
                <a:uLnTx/>
                <a:uFillTx/>
                <a:latin typeface="Helvetica" panose="020B0604020202020204" pitchFamily="34" charset="0"/>
                <a:ea typeface="+mn-ea"/>
                <a:cs typeface="Helvetica" panose="020B0604020202020204" pitchFamily="34" charset="0"/>
              </a:rPr>
              <a:t>Doctor Strange:</a:t>
            </a:r>
            <a:br>
              <a:rPr kumimoji="0" lang="en-US" sz="1400" b="1" i="0" strike="noStrike" kern="1200" cap="none" spc="0" normalizeH="0" baseline="0" noProof="0">
                <a:ln>
                  <a:noFill/>
                </a:ln>
                <a:solidFill>
                  <a:srgbClr val="00BFF2"/>
                </a:solidFill>
                <a:effectLst/>
                <a:uLnTx/>
                <a:uFillTx/>
                <a:latin typeface="Helvetica" panose="020B0604020202020204" pitchFamily="34" charset="0"/>
                <a:ea typeface="+mn-ea"/>
                <a:cs typeface="Helvetica" panose="020B0604020202020204" pitchFamily="34" charset="0"/>
              </a:rPr>
            </a:br>
            <a:r>
              <a:rPr kumimoji="0" lang="en-US" sz="1400" b="1" i="0" strike="noStrike" kern="1200" cap="none" spc="0" normalizeH="0" baseline="0" noProof="0">
                <a:ln>
                  <a:noFill/>
                </a:ln>
                <a:solidFill>
                  <a:srgbClr val="00BFF2"/>
                </a:solidFill>
                <a:effectLst/>
                <a:uLnTx/>
                <a:uFillTx/>
                <a:latin typeface="Helvetica" panose="020B0604020202020204" pitchFamily="34" charset="0"/>
                <a:ea typeface="+mn-ea"/>
                <a:cs typeface="Helvetica" panose="020B0604020202020204" pitchFamily="34" charset="0"/>
              </a:rPr>
              <a:t>MoM</a:t>
            </a:r>
          </a:p>
        </p:txBody>
      </p:sp>
      <p:sp>
        <p:nvSpPr>
          <p:cNvPr id="33" name="TextBox 32">
            <a:extLst>
              <a:ext uri="{FF2B5EF4-FFF2-40B4-BE49-F238E27FC236}">
                <a16:creationId xmlns:a16="http://schemas.microsoft.com/office/drawing/2014/main" id="{8A6C704B-BC19-70BA-3EB7-E3A339A87A63}"/>
              </a:ext>
            </a:extLst>
          </p:cNvPr>
          <p:cNvSpPr txBox="1"/>
          <p:nvPr/>
        </p:nvSpPr>
        <p:spPr>
          <a:xfrm>
            <a:off x="1804014" y="5035113"/>
            <a:ext cx="1078820" cy="61555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a:ln>
                  <a:noFill/>
                </a:ln>
                <a:solidFill>
                  <a:srgbClr val="00BFF2"/>
                </a:solidFill>
                <a:effectLst/>
                <a:uLnTx/>
                <a:uFillTx/>
                <a:latin typeface="Helvetica" panose="020B0604020202020204" pitchFamily="34" charset="0"/>
                <a:ea typeface="+mn-ea"/>
                <a:cs typeface="Helvetica" panose="020B0604020202020204" pitchFamily="34" charset="0"/>
              </a:rPr>
              <a:t>61%</a:t>
            </a:r>
            <a:endParaRPr kumimoji="0" lang="en-US" sz="3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698DC3B7-87BD-0863-DD69-6709CB2EBC56}"/>
              </a:ext>
            </a:extLst>
          </p:cNvPr>
          <p:cNvSpPr txBox="1"/>
          <p:nvPr/>
        </p:nvSpPr>
        <p:spPr>
          <a:xfrm>
            <a:off x="3147214" y="5035113"/>
            <a:ext cx="1078820" cy="61555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a:ln>
                  <a:noFill/>
                </a:ln>
                <a:solidFill>
                  <a:srgbClr val="00BFF2"/>
                </a:solidFill>
                <a:effectLst/>
                <a:uLnTx/>
                <a:uFillTx/>
                <a:latin typeface="Helvetica" panose="020B0604020202020204" pitchFamily="34" charset="0"/>
                <a:ea typeface="+mn-ea"/>
                <a:cs typeface="Helvetica" panose="020B0604020202020204" pitchFamily="34" charset="0"/>
              </a:rPr>
              <a:t>61%</a:t>
            </a:r>
            <a:endParaRPr kumimoji="0" lang="en-US" sz="3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CE22BA0A-9C2A-F7B4-4BB5-5068EA028FC4}"/>
              </a:ext>
            </a:extLst>
          </p:cNvPr>
          <p:cNvSpPr txBox="1"/>
          <p:nvPr/>
        </p:nvSpPr>
        <p:spPr>
          <a:xfrm>
            <a:off x="4483731" y="4573473"/>
            <a:ext cx="128387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strike="noStrike" kern="1200" cap="none" spc="0" normalizeH="0" baseline="0" noProof="0">
                <a:ln>
                  <a:noFill/>
                </a:ln>
                <a:solidFill>
                  <a:srgbClr val="00BFF2"/>
                </a:solidFill>
                <a:effectLst/>
                <a:uLnTx/>
                <a:uFillTx/>
                <a:latin typeface="Helvetica" panose="020B0604020202020204" pitchFamily="34" charset="0"/>
                <a:ea typeface="+mn-ea"/>
                <a:cs typeface="Helvetica" panose="020B0604020202020204" pitchFamily="34" charset="0"/>
              </a:rPr>
              <a:t>Thor: Love</a:t>
            </a:r>
            <a:br>
              <a:rPr kumimoji="0" lang="en-US" sz="1400" b="1" i="0" strike="noStrike" kern="1200" cap="none" spc="0" normalizeH="0" baseline="0" noProof="0">
                <a:ln>
                  <a:noFill/>
                </a:ln>
                <a:solidFill>
                  <a:srgbClr val="00BFF2"/>
                </a:solidFill>
                <a:effectLst/>
                <a:uLnTx/>
                <a:uFillTx/>
                <a:latin typeface="Helvetica" panose="020B0604020202020204" pitchFamily="34" charset="0"/>
                <a:ea typeface="+mn-ea"/>
                <a:cs typeface="Helvetica" panose="020B0604020202020204" pitchFamily="34" charset="0"/>
              </a:rPr>
            </a:br>
            <a:r>
              <a:rPr kumimoji="0" lang="en-US" sz="1400" b="1" i="0" strike="noStrike" kern="1200" cap="none" spc="0" normalizeH="0" baseline="0" noProof="0">
                <a:ln>
                  <a:noFill/>
                </a:ln>
                <a:solidFill>
                  <a:srgbClr val="00BFF2"/>
                </a:solidFill>
                <a:effectLst/>
                <a:uLnTx/>
                <a:uFillTx/>
                <a:latin typeface="Helvetica" panose="020B0604020202020204" pitchFamily="34" charset="0"/>
                <a:ea typeface="+mn-ea"/>
                <a:cs typeface="Helvetica" panose="020B0604020202020204" pitchFamily="34" charset="0"/>
              </a:rPr>
              <a:t>and Thunder</a:t>
            </a:r>
          </a:p>
        </p:txBody>
      </p:sp>
      <p:sp>
        <p:nvSpPr>
          <p:cNvPr id="36" name="TextBox 35">
            <a:extLst>
              <a:ext uri="{FF2B5EF4-FFF2-40B4-BE49-F238E27FC236}">
                <a16:creationId xmlns:a16="http://schemas.microsoft.com/office/drawing/2014/main" id="{95501E8D-8834-7A3D-E04C-0B1E87085E53}"/>
              </a:ext>
            </a:extLst>
          </p:cNvPr>
          <p:cNvSpPr txBox="1"/>
          <p:nvPr/>
        </p:nvSpPr>
        <p:spPr>
          <a:xfrm>
            <a:off x="444656" y="4573473"/>
            <a:ext cx="107921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strike="noStrike" kern="1200" cap="none" spc="0" normalizeH="0" baseline="0" noProof="0">
                <a:ln>
                  <a:noFill/>
                </a:ln>
                <a:solidFill>
                  <a:srgbClr val="00BFF2"/>
                </a:solidFill>
                <a:effectLst/>
                <a:uLnTx/>
                <a:uFillTx/>
                <a:latin typeface="Helvetica" panose="020B0604020202020204" pitchFamily="34" charset="0"/>
                <a:ea typeface="+mn-ea"/>
                <a:cs typeface="Helvetica" panose="020B0604020202020204" pitchFamily="34" charset="0"/>
              </a:rPr>
              <a:t>The Black Phone</a:t>
            </a:r>
          </a:p>
        </p:txBody>
      </p:sp>
      <p:sp>
        <p:nvSpPr>
          <p:cNvPr id="37" name="TextBox 36">
            <a:extLst>
              <a:ext uri="{FF2B5EF4-FFF2-40B4-BE49-F238E27FC236}">
                <a16:creationId xmlns:a16="http://schemas.microsoft.com/office/drawing/2014/main" id="{5D78D14B-337E-5B9C-A2E5-015C3C650260}"/>
              </a:ext>
            </a:extLst>
          </p:cNvPr>
          <p:cNvSpPr txBox="1"/>
          <p:nvPr/>
        </p:nvSpPr>
        <p:spPr>
          <a:xfrm>
            <a:off x="4585845" y="5035113"/>
            <a:ext cx="1078820" cy="61555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a:ln>
                  <a:noFill/>
                </a:ln>
                <a:solidFill>
                  <a:srgbClr val="00BFF2"/>
                </a:solidFill>
                <a:effectLst/>
                <a:uLnTx/>
                <a:uFillTx/>
                <a:latin typeface="Helvetica" panose="020B0604020202020204" pitchFamily="34" charset="0"/>
                <a:ea typeface="+mn-ea"/>
                <a:cs typeface="Helvetica" panose="020B0604020202020204" pitchFamily="34" charset="0"/>
              </a:rPr>
              <a:t>53%</a:t>
            </a:r>
            <a:endParaRPr kumimoji="0" lang="en-US" sz="3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TextBox 37">
            <a:extLst>
              <a:ext uri="{FF2B5EF4-FFF2-40B4-BE49-F238E27FC236}">
                <a16:creationId xmlns:a16="http://schemas.microsoft.com/office/drawing/2014/main" id="{CF4A8D2F-E274-2466-DBD2-EA03A2119063}"/>
              </a:ext>
            </a:extLst>
          </p:cNvPr>
          <p:cNvSpPr txBox="1"/>
          <p:nvPr/>
        </p:nvSpPr>
        <p:spPr>
          <a:xfrm>
            <a:off x="444851" y="5035113"/>
            <a:ext cx="1078820" cy="61555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a:ln>
                  <a:noFill/>
                </a:ln>
                <a:solidFill>
                  <a:srgbClr val="00BFF2"/>
                </a:solidFill>
                <a:effectLst/>
                <a:uLnTx/>
                <a:uFillTx/>
                <a:latin typeface="Helvetica" panose="020B0604020202020204" pitchFamily="34" charset="0"/>
                <a:ea typeface="+mn-ea"/>
                <a:cs typeface="Helvetica" panose="020B0604020202020204" pitchFamily="34" charset="0"/>
              </a:rPr>
              <a:t>64%</a:t>
            </a:r>
            <a:endParaRPr kumimoji="0" lang="en-US" sz="3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TextBox 38">
            <a:extLst>
              <a:ext uri="{FF2B5EF4-FFF2-40B4-BE49-F238E27FC236}">
                <a16:creationId xmlns:a16="http://schemas.microsoft.com/office/drawing/2014/main" id="{B8A025AE-9CAF-D936-B4DE-8799A1D91BED}"/>
              </a:ext>
            </a:extLst>
          </p:cNvPr>
          <p:cNvSpPr txBox="1"/>
          <p:nvPr/>
        </p:nvSpPr>
        <p:spPr>
          <a:xfrm>
            <a:off x="8892344" y="4573473"/>
            <a:ext cx="162109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strike="noStrike" kern="1200" cap="none" spc="0" normalizeH="0" baseline="0" noProof="0">
                <a:ln>
                  <a:noFill/>
                </a:ln>
                <a:solidFill>
                  <a:srgbClr val="ED3C8D"/>
                </a:solidFill>
                <a:effectLst/>
                <a:uLnTx/>
                <a:uFillTx/>
                <a:latin typeface="Helvetica" panose="020B0604020202020204" pitchFamily="34" charset="0"/>
                <a:ea typeface="+mn-ea"/>
                <a:cs typeface="Helvetica" panose="020B0604020202020204" pitchFamily="34" charset="0"/>
              </a:rPr>
              <a:t>Elvis</a:t>
            </a:r>
          </a:p>
        </p:txBody>
      </p:sp>
      <p:sp>
        <p:nvSpPr>
          <p:cNvPr id="40" name="TextBox 39">
            <a:extLst>
              <a:ext uri="{FF2B5EF4-FFF2-40B4-BE49-F238E27FC236}">
                <a16:creationId xmlns:a16="http://schemas.microsoft.com/office/drawing/2014/main" id="{FD809F04-C952-97EB-6808-D65E6E1A01B2}"/>
              </a:ext>
            </a:extLst>
          </p:cNvPr>
          <p:cNvSpPr txBox="1"/>
          <p:nvPr/>
        </p:nvSpPr>
        <p:spPr>
          <a:xfrm>
            <a:off x="10137209" y="4573473"/>
            <a:ext cx="1876557"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strike="noStrike" kern="1200" cap="none" spc="0" normalizeH="0" baseline="0" noProof="0">
                <a:ln>
                  <a:noFill/>
                </a:ln>
                <a:solidFill>
                  <a:srgbClr val="ED3C8D"/>
                </a:solidFill>
                <a:effectLst/>
                <a:uLnTx/>
                <a:uFillTx/>
                <a:latin typeface="Helvetica" panose="020B0604020202020204" pitchFamily="34" charset="0"/>
                <a:ea typeface="+mn-ea"/>
                <a:cs typeface="Helvetica" panose="020B0604020202020204" pitchFamily="34" charset="0"/>
              </a:rPr>
              <a:t>Nope</a:t>
            </a:r>
          </a:p>
        </p:txBody>
      </p:sp>
      <p:sp>
        <p:nvSpPr>
          <p:cNvPr id="41" name="TextBox 40">
            <a:extLst>
              <a:ext uri="{FF2B5EF4-FFF2-40B4-BE49-F238E27FC236}">
                <a16:creationId xmlns:a16="http://schemas.microsoft.com/office/drawing/2014/main" id="{041DB7E0-C6F7-4D66-45D7-AC4A155DFF2A}"/>
              </a:ext>
            </a:extLst>
          </p:cNvPr>
          <p:cNvSpPr txBox="1"/>
          <p:nvPr/>
        </p:nvSpPr>
        <p:spPr>
          <a:xfrm>
            <a:off x="9163481" y="5035113"/>
            <a:ext cx="1078820" cy="61555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a:ln>
                  <a:noFill/>
                </a:ln>
                <a:solidFill>
                  <a:srgbClr val="ED3C8D"/>
                </a:solidFill>
                <a:effectLst/>
                <a:uLnTx/>
                <a:uFillTx/>
                <a:latin typeface="Helvetica" panose="020B0604020202020204" pitchFamily="34" charset="0"/>
                <a:ea typeface="+mn-ea"/>
                <a:cs typeface="Helvetica" panose="020B0604020202020204" pitchFamily="34" charset="0"/>
              </a:rPr>
              <a:t>80%</a:t>
            </a:r>
            <a:endParaRPr kumimoji="0" lang="en-US" sz="3400" b="0" i="0" u="none" strike="noStrike" kern="1200" cap="none" spc="0" normalizeH="0" baseline="0" noProof="0">
              <a:ln>
                <a:noFill/>
              </a:ln>
              <a:solidFill>
                <a:srgbClr val="ED3C8D"/>
              </a:solidFill>
              <a:effectLst/>
              <a:uLnTx/>
              <a:uFillTx/>
              <a:latin typeface="Calibri" panose="020F0502020204030204"/>
              <a:ea typeface="+mn-ea"/>
              <a:cs typeface="+mn-cs"/>
            </a:endParaRPr>
          </a:p>
        </p:txBody>
      </p:sp>
      <p:sp>
        <p:nvSpPr>
          <p:cNvPr id="42" name="TextBox 41">
            <a:extLst>
              <a:ext uri="{FF2B5EF4-FFF2-40B4-BE49-F238E27FC236}">
                <a16:creationId xmlns:a16="http://schemas.microsoft.com/office/drawing/2014/main" id="{3E3469B8-317F-ABEE-8A94-2BCF4CD511E7}"/>
              </a:ext>
            </a:extLst>
          </p:cNvPr>
          <p:cNvSpPr txBox="1"/>
          <p:nvPr/>
        </p:nvSpPr>
        <p:spPr>
          <a:xfrm>
            <a:off x="10536077" y="5035113"/>
            <a:ext cx="1078820" cy="61555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a:ln>
                  <a:noFill/>
                </a:ln>
                <a:solidFill>
                  <a:srgbClr val="ED3C8D"/>
                </a:solidFill>
                <a:effectLst/>
                <a:uLnTx/>
                <a:uFillTx/>
                <a:latin typeface="Helvetica" panose="020B0604020202020204" pitchFamily="34" charset="0"/>
                <a:ea typeface="+mn-ea"/>
                <a:cs typeface="Helvetica" panose="020B0604020202020204" pitchFamily="34" charset="0"/>
              </a:rPr>
              <a:t>63%</a:t>
            </a:r>
            <a:endParaRPr kumimoji="0" lang="en-US" sz="3400" b="0" i="0" u="none" strike="noStrike" kern="1200" cap="none" spc="0" normalizeH="0" baseline="0" noProof="0">
              <a:ln>
                <a:noFill/>
              </a:ln>
              <a:solidFill>
                <a:srgbClr val="ED3C8D"/>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AF7BE239-D95D-95AF-38AC-3929AF7653E7}"/>
              </a:ext>
            </a:extLst>
          </p:cNvPr>
          <p:cNvSpPr txBox="1"/>
          <p:nvPr/>
        </p:nvSpPr>
        <p:spPr>
          <a:xfrm>
            <a:off x="6343300" y="4573473"/>
            <a:ext cx="1079211"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strike="noStrike" kern="1200" cap="none" spc="0" normalizeH="0" baseline="0" noProof="0">
                <a:ln>
                  <a:noFill/>
                </a:ln>
                <a:solidFill>
                  <a:srgbClr val="ED3C8D"/>
                </a:solidFill>
                <a:effectLst/>
                <a:uLnTx/>
                <a:uFillTx/>
                <a:latin typeface="Helvetica" panose="020B0604020202020204" pitchFamily="34" charset="0"/>
                <a:ea typeface="+mn-ea"/>
                <a:cs typeface="Helvetica" panose="020B0604020202020204" pitchFamily="34" charset="0"/>
              </a:rPr>
              <a:t>Top Gun</a:t>
            </a:r>
          </a:p>
        </p:txBody>
      </p:sp>
      <p:sp>
        <p:nvSpPr>
          <p:cNvPr id="44" name="TextBox 43">
            <a:extLst>
              <a:ext uri="{FF2B5EF4-FFF2-40B4-BE49-F238E27FC236}">
                <a16:creationId xmlns:a16="http://schemas.microsoft.com/office/drawing/2014/main" id="{EAB82B95-040A-E343-5A1A-8F50E845FAC6}"/>
              </a:ext>
            </a:extLst>
          </p:cNvPr>
          <p:cNvSpPr txBox="1"/>
          <p:nvPr/>
        </p:nvSpPr>
        <p:spPr>
          <a:xfrm>
            <a:off x="7634432" y="4573473"/>
            <a:ext cx="134516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strike="noStrike" kern="1200" cap="none" spc="0" normalizeH="0" baseline="0" noProof="0">
                <a:ln>
                  <a:noFill/>
                </a:ln>
                <a:solidFill>
                  <a:srgbClr val="ED3C8D"/>
                </a:solidFill>
                <a:effectLst/>
                <a:uLnTx/>
                <a:uFillTx/>
                <a:latin typeface="Helvetica" panose="020B0604020202020204" pitchFamily="34" charset="0"/>
                <a:ea typeface="+mn-ea"/>
                <a:cs typeface="Helvetica" panose="020B0604020202020204" pitchFamily="34" charset="0"/>
              </a:rPr>
              <a:t>Mrs. Harris Goes to Paris</a:t>
            </a:r>
          </a:p>
        </p:txBody>
      </p:sp>
      <p:sp>
        <p:nvSpPr>
          <p:cNvPr id="45" name="TextBox 44">
            <a:extLst>
              <a:ext uri="{FF2B5EF4-FFF2-40B4-BE49-F238E27FC236}">
                <a16:creationId xmlns:a16="http://schemas.microsoft.com/office/drawing/2014/main" id="{7FC0D406-9FA0-D670-A264-B0ED92748173}"/>
              </a:ext>
            </a:extLst>
          </p:cNvPr>
          <p:cNvSpPr txBox="1"/>
          <p:nvPr/>
        </p:nvSpPr>
        <p:spPr>
          <a:xfrm>
            <a:off x="6372679" y="5035113"/>
            <a:ext cx="1078820" cy="61555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a:ln>
                  <a:noFill/>
                </a:ln>
                <a:solidFill>
                  <a:srgbClr val="ED3C8D"/>
                </a:solidFill>
                <a:effectLst/>
                <a:uLnTx/>
                <a:uFillTx/>
                <a:latin typeface="Helvetica" panose="020B0604020202020204" pitchFamily="34" charset="0"/>
                <a:ea typeface="+mn-ea"/>
                <a:cs typeface="Helvetica" panose="020B0604020202020204" pitchFamily="34" charset="0"/>
              </a:rPr>
              <a:t>87%</a:t>
            </a:r>
            <a:endParaRPr kumimoji="0" lang="en-US" sz="3400" b="0" i="0" u="none" strike="noStrike" kern="1200" cap="none" spc="0" normalizeH="0" baseline="0" noProof="0">
              <a:ln>
                <a:noFill/>
              </a:ln>
              <a:solidFill>
                <a:srgbClr val="ED3C8D"/>
              </a:solidFill>
              <a:effectLst/>
              <a:uLnTx/>
              <a:uFillTx/>
              <a:latin typeface="Calibri" panose="020F0502020204030204"/>
              <a:ea typeface="+mn-ea"/>
              <a:cs typeface="+mn-cs"/>
            </a:endParaRPr>
          </a:p>
        </p:txBody>
      </p:sp>
      <p:sp>
        <p:nvSpPr>
          <p:cNvPr id="46" name="TextBox 45">
            <a:extLst>
              <a:ext uri="{FF2B5EF4-FFF2-40B4-BE49-F238E27FC236}">
                <a16:creationId xmlns:a16="http://schemas.microsoft.com/office/drawing/2014/main" id="{F0F376BD-133A-9A6A-1FBE-EB9C60F1BD42}"/>
              </a:ext>
            </a:extLst>
          </p:cNvPr>
          <p:cNvSpPr txBox="1"/>
          <p:nvPr/>
        </p:nvSpPr>
        <p:spPr>
          <a:xfrm>
            <a:off x="7767605" y="5035113"/>
            <a:ext cx="1078820" cy="61555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a:ln>
                  <a:noFill/>
                </a:ln>
                <a:solidFill>
                  <a:srgbClr val="ED3C8D"/>
                </a:solidFill>
                <a:effectLst/>
                <a:uLnTx/>
                <a:uFillTx/>
                <a:latin typeface="Helvetica" panose="020B0604020202020204" pitchFamily="34" charset="0"/>
                <a:ea typeface="+mn-ea"/>
                <a:cs typeface="Helvetica" panose="020B0604020202020204" pitchFamily="34" charset="0"/>
              </a:rPr>
              <a:t>87%</a:t>
            </a:r>
            <a:endParaRPr kumimoji="0" lang="en-US" sz="3400" b="0" i="0" u="none" strike="noStrike" kern="1200" cap="none" spc="0" normalizeH="0" baseline="0" noProof="0">
              <a:ln>
                <a:noFill/>
              </a:ln>
              <a:solidFill>
                <a:srgbClr val="ED3C8D"/>
              </a:solidFill>
              <a:effectLst/>
              <a:uLnTx/>
              <a:uFillTx/>
              <a:latin typeface="Calibri" panose="020F0502020204030204"/>
              <a:ea typeface="+mn-ea"/>
              <a:cs typeface="+mn-cs"/>
            </a:endParaRPr>
          </a:p>
        </p:txBody>
      </p:sp>
      <p:sp>
        <p:nvSpPr>
          <p:cNvPr id="48" name="TextBox 47">
            <a:hlinkClick r:id="rId11"/>
            <a:extLst>
              <a:ext uri="{FF2B5EF4-FFF2-40B4-BE49-F238E27FC236}">
                <a16:creationId xmlns:a16="http://schemas.microsoft.com/office/drawing/2014/main" id="{5DBD8108-7E10-BF51-C036-6BBE63C52C9B}"/>
              </a:ext>
            </a:extLst>
          </p:cNvPr>
          <p:cNvSpPr txBox="1"/>
          <p:nvPr/>
        </p:nvSpPr>
        <p:spPr>
          <a:xfrm>
            <a:off x="530409" y="5800140"/>
            <a:ext cx="528471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Click here to download </a:t>
            </a:r>
            <a:r>
              <a:rPr kumimoji="0" lang="en-US" sz="1200" b="1" i="0" u="none" strike="noStrike" kern="1200" cap="none" spc="0" normalizeH="0" baseline="0" noProof="0">
                <a:ln>
                  <a:noFill/>
                </a:ln>
                <a:solidFill>
                  <a:srgbClr val="00BFF2"/>
                </a:solidFill>
                <a:effectLst/>
                <a:uLnTx/>
                <a:uFillTx/>
                <a:latin typeface="Helvetica" panose="020B0604020202020204" pitchFamily="34" charset="0"/>
                <a:ea typeface="+mn-ea"/>
                <a:cs typeface="+mn-cs"/>
                <a:hlinkClick r:id="rId11">
                  <a:extLst>
                    <a:ext uri="{A12FA001-AC4F-418D-AE19-62706E023703}">
                      <ahyp:hlinkClr xmlns:ahyp="http://schemas.microsoft.com/office/drawing/2018/hyperlinkcolor" val="tx"/>
                    </a:ext>
                  </a:extLst>
                </a:hlinkClick>
              </a:rPr>
              <a:t>“C</a:t>
            </a:r>
            <a:r>
              <a:rPr kumimoji="0" lang="en-US" sz="1200" b="1" i="0" u="none" strike="noStrike" kern="1200" cap="none" spc="0" normalizeH="0" baseline="0" noProof="0">
                <a:ln>
                  <a:noFill/>
                </a:ln>
                <a:solidFill>
                  <a:srgbClr val="00BFF2"/>
                </a:solidFill>
                <a:effectLst/>
                <a:uLnTx/>
                <a:uFillTx/>
                <a:latin typeface="Helvetica" panose="020B0604020202020204" pitchFamily="34" charset="0"/>
                <a:ea typeface="+mn-ea"/>
                <a:cs typeface="Helvetica" panose="020B0604020202020204" pitchFamily="34" charset="0"/>
                <a:hlinkClick r:id="rId11">
                  <a:extLst>
                    <a:ext uri="{A12FA001-AC4F-418D-AE19-62706E023703}">
                      <ahyp:hlinkClr xmlns:ahyp="http://schemas.microsoft.com/office/drawing/2018/hyperlinkcolor" val="tx"/>
                    </a:ext>
                  </a:extLst>
                </a:hlinkClick>
              </a:rPr>
              <a:t>apturing the ‘Elusives’ at the Cinema</a:t>
            </a:r>
            <a:r>
              <a:rPr kumimoji="0" lang="en-US" sz="1200" b="1" i="0" u="sng" strike="noStrike" kern="1200" cap="none" spc="0" normalizeH="0" baseline="0" noProof="0">
                <a:ln>
                  <a:noFill/>
                </a:ln>
                <a:solidFill>
                  <a:srgbClr val="00BFF2"/>
                </a:solidFill>
                <a:effectLst/>
                <a:uLnTx/>
                <a:uFillTx/>
                <a:latin typeface="Helvetica" panose="020B0604020202020204" pitchFamily="34" charset="0"/>
                <a:ea typeface="+mn-ea"/>
                <a:cs typeface="Helvetica" panose="020B0604020202020204" pitchFamily="34" charset="0"/>
                <a:hlinkClick r:id="rId11">
                  <a:extLst>
                    <a:ext uri="{A12FA001-AC4F-418D-AE19-62706E023703}">
                      <ahyp:hlinkClr xmlns:ahyp="http://schemas.microsoft.com/office/drawing/2018/hyperlinkcolor" val="tx"/>
                    </a:ext>
                  </a:extLst>
                </a:hlinkClick>
              </a:rPr>
              <a:t>”</a:t>
            </a:r>
            <a:r>
              <a:rPr kumimoji="0" lang="en-US" sz="1200" b="1" i="0" u="none" strike="noStrike" kern="1200" cap="none" spc="0" normalizeH="0" baseline="0" noProof="0">
                <a:ln>
                  <a:noFill/>
                </a:ln>
                <a:solidFill>
                  <a:srgbClr val="0563C1"/>
                </a:solidFill>
                <a:effectLst/>
                <a:uLnTx/>
                <a:uFillTx/>
                <a:latin typeface="Helvetica" panose="020B0604020202020204" pitchFamily="34" charset="0"/>
                <a:ea typeface="+mn-ea"/>
                <a:cs typeface="Helvetica" panose="020B0604020202020204" pitchFamily="34" charset="0"/>
              </a:rPr>
              <a:t> </a:t>
            </a:r>
            <a:r>
              <a:rPr kumimoji="0" lang="en-US" sz="12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to learn about the opportunities to reach this audience</a:t>
            </a:r>
          </a:p>
        </p:txBody>
      </p:sp>
      <p:sp>
        <p:nvSpPr>
          <p:cNvPr id="49" name="TextBox 48">
            <a:hlinkClick r:id="rId12"/>
            <a:extLst>
              <a:ext uri="{FF2B5EF4-FFF2-40B4-BE49-F238E27FC236}">
                <a16:creationId xmlns:a16="http://schemas.microsoft.com/office/drawing/2014/main" id="{ACA02E69-6189-B4CB-6BDB-B34916AA212F}"/>
              </a:ext>
            </a:extLst>
          </p:cNvPr>
          <p:cNvSpPr txBox="1"/>
          <p:nvPr/>
        </p:nvSpPr>
        <p:spPr>
          <a:xfrm>
            <a:off x="6292031" y="5800140"/>
            <a:ext cx="542306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Click here to download </a:t>
            </a:r>
            <a:r>
              <a:rPr kumimoji="0" lang="en-US" sz="1200" b="1" i="0" u="none" strike="noStrike" kern="1200" cap="none" spc="0" normalizeH="0" baseline="0" noProof="0">
                <a:ln>
                  <a:noFill/>
                </a:ln>
                <a:solidFill>
                  <a:srgbClr val="ED3C8D"/>
                </a:solidFill>
                <a:effectLst/>
                <a:uLnTx/>
                <a:uFillTx/>
                <a:latin typeface="Helvetica" panose="020B0604020202020204" pitchFamily="34" charset="0"/>
                <a:ea typeface="+mn-ea"/>
                <a:cs typeface="Helvetica" panose="020B0604020202020204" pitchFamily="34" charset="0"/>
                <a:hlinkClick r:id="rId12">
                  <a:extLst>
                    <a:ext uri="{A12FA001-AC4F-418D-AE19-62706E023703}">
                      <ahyp:hlinkClr xmlns:ahyp="http://schemas.microsoft.com/office/drawing/2018/hyperlinkcolor" val="tx"/>
                    </a:ext>
                  </a:extLst>
                </a:hlinkClick>
              </a:rPr>
              <a:t>“Engaging the ‘Sophisticates’ at the Cinema”</a:t>
            </a:r>
            <a:r>
              <a:rPr kumimoji="0" lang="en-US" sz="1200" b="1" i="0" u="none" strike="noStrike" kern="1200" cap="none" spc="0" normalizeH="0" baseline="0" noProof="0">
                <a:ln>
                  <a:noFill/>
                </a:ln>
                <a:solidFill>
                  <a:srgbClr val="ED3C8D"/>
                </a:solidFill>
                <a:effectLst/>
                <a:uLnTx/>
                <a:uFillTx/>
                <a:latin typeface="Helvetica" panose="020B0604020202020204" pitchFamily="34" charset="0"/>
                <a:ea typeface="+mn-ea"/>
                <a:cs typeface="Helvetica" panose="020B0604020202020204" pitchFamily="34" charset="0"/>
              </a:rPr>
              <a:t> </a:t>
            </a:r>
            <a:r>
              <a:rPr kumimoji="0" lang="en-US" sz="12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to learn about the opportunities to reach this audience</a:t>
            </a:r>
          </a:p>
        </p:txBody>
      </p:sp>
      <p:sp>
        <p:nvSpPr>
          <p:cNvPr id="3" name="Rectangle 2">
            <a:extLst>
              <a:ext uri="{FF2B5EF4-FFF2-40B4-BE49-F238E27FC236}">
                <a16:creationId xmlns:a16="http://schemas.microsoft.com/office/drawing/2014/main" id="{A60AC443-90A1-B78F-784A-947E05717BE2}"/>
              </a:ext>
            </a:extLst>
          </p:cNvPr>
          <p:cNvSpPr/>
          <p:nvPr/>
        </p:nvSpPr>
        <p:spPr>
          <a:xfrm>
            <a:off x="440635" y="6292844"/>
            <a:ext cx="11793936" cy="215444"/>
          </a:xfrm>
          <a:prstGeom prst="rect">
            <a:avLst/>
          </a:prstGeom>
        </p:spPr>
        <p:txBody>
          <a:bodyPr wrap="square">
            <a:spAutoFit/>
          </a:body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Source: 2022 Comscore Post-Trak reported box office demographics for opening weekend of above movies, with supplemental data from deadline.com.</a:t>
            </a:r>
            <a:endParaRPr kumimoji="0" lang="en-US" sz="800" b="0" i="0" u="none" strike="noStrike" kern="1200" cap="none" spc="0" normalizeH="0" baseline="0" noProof="0">
              <a:ln>
                <a:noFill/>
              </a:ln>
              <a:solidFill>
                <a:srgbClr val="FF0000"/>
              </a:solidFill>
              <a:effectLst/>
              <a:uLnTx/>
              <a:uFillTx/>
              <a:latin typeface="Helvetica" panose="020B0403020202020204" pitchFamily="34" charset="0"/>
              <a:ea typeface="Open Sans" panose="020B0606030504020204" pitchFamily="34" charset="0"/>
              <a:cs typeface="Open Sans" panose="020B0606030504020204" pitchFamily="34" charset="0"/>
            </a:endParaRPr>
          </a:p>
        </p:txBody>
      </p:sp>
      <p:pic>
        <p:nvPicPr>
          <p:cNvPr id="6" name="Picture 2">
            <a:extLst>
              <a:ext uri="{FF2B5EF4-FFF2-40B4-BE49-F238E27FC236}">
                <a16:creationId xmlns:a16="http://schemas.microsoft.com/office/drawing/2014/main" id="{F90258F6-CD86-BE67-943D-5570FFA5E094}"/>
              </a:ext>
            </a:extLst>
          </p:cNvPr>
          <p:cNvPicPr>
            <a:picLocks noChangeAspect="1" noChangeArrowheads="1"/>
          </p:cNvPicPr>
          <p:nvPr/>
        </p:nvPicPr>
        <p:blipFill>
          <a:blip r:embed="rId13" cstate="hqprint">
            <a:extLst>
              <a:ext uri="{28A0092B-C50C-407E-A947-70E740481C1C}">
                <a14:useLocalDpi xmlns:a14="http://schemas.microsoft.com/office/drawing/2010/main"/>
              </a:ext>
            </a:extLst>
          </a:blip>
          <a:srcRect/>
          <a:stretch>
            <a:fillRect/>
          </a:stretch>
        </p:blipFill>
        <p:spPr bwMode="auto">
          <a:xfrm>
            <a:off x="4456691" y="2822039"/>
            <a:ext cx="1298217" cy="1720395"/>
          </a:xfrm>
          <a:prstGeom prst="rect">
            <a:avLst/>
          </a:prstGeom>
          <a:noFill/>
          <a:ln>
            <a:solidFill>
              <a:srgbClr val="1B1464"/>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56538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041A55C-93AB-41EC-AD6F-CA99FDD74F42}"/>
              </a:ext>
            </a:extLst>
          </p:cNvPr>
          <p:cNvSpPr/>
          <p:nvPr/>
        </p:nvSpPr>
        <p:spPr>
          <a:xfrm>
            <a:off x="0" y="1496211"/>
            <a:ext cx="12192000" cy="5351031"/>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17" name="Chart 16">
            <a:extLst>
              <a:ext uri="{FF2B5EF4-FFF2-40B4-BE49-F238E27FC236}">
                <a16:creationId xmlns:a16="http://schemas.microsoft.com/office/drawing/2014/main" id="{37AB2C3C-9732-F9EB-A2E5-85E3641E641B}"/>
              </a:ext>
            </a:extLst>
          </p:cNvPr>
          <p:cNvGraphicFramePr/>
          <p:nvPr/>
        </p:nvGraphicFramePr>
        <p:xfrm>
          <a:off x="1233759" y="1967375"/>
          <a:ext cx="10230685" cy="4172607"/>
        </p:xfrm>
        <a:graphic>
          <a:graphicData uri="http://schemas.openxmlformats.org/drawingml/2006/chart">
            <c:chart xmlns:c="http://schemas.openxmlformats.org/drawingml/2006/chart" xmlns:r="http://schemas.openxmlformats.org/officeDocument/2006/relationships" r:id="rId3"/>
          </a:graphicData>
        </a:graphic>
      </p:graphicFrame>
      <p:sp>
        <p:nvSpPr>
          <p:cNvPr id="24" name="TextBox 23">
            <a:extLst>
              <a:ext uri="{FF2B5EF4-FFF2-40B4-BE49-F238E27FC236}">
                <a16:creationId xmlns:a16="http://schemas.microsoft.com/office/drawing/2014/main" id="{A671F24C-A73C-4EEF-86FA-989884607FA5}"/>
              </a:ext>
            </a:extLst>
          </p:cNvPr>
          <p:cNvSpPr txBox="1"/>
          <p:nvPr/>
        </p:nvSpPr>
        <p:spPr>
          <a:xfrm>
            <a:off x="120928" y="366960"/>
            <a:ext cx="12061836"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Diverse audiences who enjoy the fun, communal, ‘event-like’ feel of the cinema gravitated towards superhero, family and suspense/horror genres</a:t>
            </a:r>
            <a:endParaRPr kumimoji="0" lang="en-US" sz="2600" b="1" i="0" u="none" strike="noStrike" kern="1200" cap="none" spc="0" normalizeH="0" baseline="0" noProof="0">
              <a:ln>
                <a:noFill/>
              </a:ln>
              <a:solidFill>
                <a:srgbClr val="FF0000"/>
              </a:solidFill>
              <a:effectLst/>
              <a:uLnTx/>
              <a:uFillTx/>
              <a:latin typeface="Helvetica" panose="020B0403020202020204" pitchFamily="34" charset="0"/>
              <a:ea typeface="+mn-ea"/>
              <a:cs typeface="+mn-cs"/>
            </a:endParaRPr>
          </a:p>
        </p:txBody>
      </p:sp>
      <p:pic>
        <p:nvPicPr>
          <p:cNvPr id="19" name="Picture 18">
            <a:extLst>
              <a:ext uri="{FF2B5EF4-FFF2-40B4-BE49-F238E27FC236}">
                <a16:creationId xmlns:a16="http://schemas.microsoft.com/office/drawing/2014/main" id="{7AE22543-E599-476E-9EEF-B74D5816E2EF}"/>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r="-1"/>
          <a:stretch/>
        </p:blipFill>
        <p:spPr>
          <a:xfrm>
            <a:off x="483207" y="6507893"/>
            <a:ext cx="11708793" cy="350107"/>
          </a:xfrm>
          <a:prstGeom prst="rect">
            <a:avLst/>
          </a:prstGeom>
        </p:spPr>
      </p:pic>
      <p:sp>
        <p:nvSpPr>
          <p:cNvPr id="29" name="Rectangle 28">
            <a:extLst>
              <a:ext uri="{FF2B5EF4-FFF2-40B4-BE49-F238E27FC236}">
                <a16:creationId xmlns:a16="http://schemas.microsoft.com/office/drawing/2014/main" id="{1D1E9E69-9C1C-41C3-8851-D5747B2645E7}"/>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4" name="Rectangle 13">
            <a:extLst>
              <a:ext uri="{FF2B5EF4-FFF2-40B4-BE49-F238E27FC236}">
                <a16:creationId xmlns:a16="http://schemas.microsoft.com/office/drawing/2014/main" id="{B68613DD-9AF7-CB44-E9E0-202413730E1F}"/>
              </a:ext>
            </a:extLst>
          </p:cNvPr>
          <p:cNvSpPr/>
          <p:nvPr/>
        </p:nvSpPr>
        <p:spPr>
          <a:xfrm>
            <a:off x="440635" y="6176115"/>
            <a:ext cx="11193646" cy="338554"/>
          </a:xfrm>
          <a:prstGeom prst="rect">
            <a:avLst/>
          </a:prstGeom>
        </p:spPr>
        <p:txBody>
          <a:bodyPr wrap="square">
            <a:spAutoFit/>
          </a:body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Source: 2022 Comscore Post-Trak reported box office demographics for opening weekend of above movies, with supplemental data from deadline.com. </a:t>
            </a: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Ratings by Movie Genre: Superhero (PG-13), Action (PG-13 = Jurassic World, Top Gun; R = Bullet Train), Drama (PG = Mrs. Harris Goes to Paris, PG-13 = Elvis, R = Beast), Suspense (R), Family (PG). </a:t>
            </a:r>
            <a:endPar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D8682B90-FE84-844A-FC30-3D1403E0C3DD}"/>
              </a:ext>
            </a:extLst>
          </p:cNvPr>
          <p:cNvSpPr txBox="1"/>
          <p:nvPr/>
        </p:nvSpPr>
        <p:spPr>
          <a:xfrm>
            <a:off x="2028260" y="1506842"/>
            <a:ext cx="910284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srgbClr val="1B1464"/>
                </a:solidFill>
                <a:effectLst/>
                <a:uLnTx/>
                <a:uFillTx/>
                <a:latin typeface="Helvetica" panose="020B0403020202020204" pitchFamily="34" charset="0"/>
                <a:ea typeface="+mn-ea"/>
                <a:cs typeface="+mn-cs"/>
              </a:rPr>
              <a:t>Race/Ethnicity Composition by Movie</a:t>
            </a:r>
            <a:br>
              <a:rPr kumimoji="0" lang="en-US" sz="1600" b="1" i="0" u="sng" strike="noStrike" kern="1200" cap="none" spc="0" normalizeH="0" baseline="0" noProof="0">
                <a:ln>
                  <a:noFill/>
                </a:ln>
                <a:solidFill>
                  <a:srgbClr val="1B1464"/>
                </a:solidFill>
                <a:effectLst/>
                <a:uLnTx/>
                <a:uFillTx/>
                <a:latin typeface="Helvetica" panose="020B0403020202020204" pitchFamily="34" charset="0"/>
                <a:ea typeface="+mn-ea"/>
                <a:cs typeface="+mn-cs"/>
              </a:rPr>
            </a:br>
            <a:r>
              <a:rPr kumimoji="0" lang="en-US" sz="12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Based on Opening Weekend Audience</a:t>
            </a:r>
            <a:endParaRPr kumimoji="0" lang="en-US" sz="1600" b="0"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47" name="TextBox 46">
            <a:extLst>
              <a:ext uri="{FF2B5EF4-FFF2-40B4-BE49-F238E27FC236}">
                <a16:creationId xmlns:a16="http://schemas.microsoft.com/office/drawing/2014/main" id="{54FB507A-5593-4E11-9D0E-9F70D5918BE2}"/>
              </a:ext>
            </a:extLst>
          </p:cNvPr>
          <p:cNvSpPr txBox="1"/>
          <p:nvPr/>
        </p:nvSpPr>
        <p:spPr>
          <a:xfrm>
            <a:off x="9750431" y="2368146"/>
            <a:ext cx="621943"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65%</a:t>
            </a:r>
          </a:p>
        </p:txBody>
      </p:sp>
      <p:sp>
        <p:nvSpPr>
          <p:cNvPr id="48" name="TextBox 47">
            <a:extLst>
              <a:ext uri="{FF2B5EF4-FFF2-40B4-BE49-F238E27FC236}">
                <a16:creationId xmlns:a16="http://schemas.microsoft.com/office/drawing/2014/main" id="{4D8A5F6C-F45A-2923-32D8-DADF302A4728}"/>
              </a:ext>
            </a:extLst>
          </p:cNvPr>
          <p:cNvSpPr txBox="1"/>
          <p:nvPr/>
        </p:nvSpPr>
        <p:spPr>
          <a:xfrm>
            <a:off x="9404308" y="2662300"/>
            <a:ext cx="621943"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61%</a:t>
            </a:r>
          </a:p>
        </p:txBody>
      </p:sp>
      <p:sp>
        <p:nvSpPr>
          <p:cNvPr id="49" name="TextBox 48">
            <a:extLst>
              <a:ext uri="{FF2B5EF4-FFF2-40B4-BE49-F238E27FC236}">
                <a16:creationId xmlns:a16="http://schemas.microsoft.com/office/drawing/2014/main" id="{B0573890-37C2-44CC-3F93-0AA03683C8BE}"/>
              </a:ext>
            </a:extLst>
          </p:cNvPr>
          <p:cNvSpPr txBox="1"/>
          <p:nvPr/>
        </p:nvSpPr>
        <p:spPr>
          <a:xfrm>
            <a:off x="9315094" y="2959037"/>
            <a:ext cx="621943"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60%</a:t>
            </a:r>
          </a:p>
        </p:txBody>
      </p:sp>
      <p:sp>
        <p:nvSpPr>
          <p:cNvPr id="50" name="TextBox 49">
            <a:extLst>
              <a:ext uri="{FF2B5EF4-FFF2-40B4-BE49-F238E27FC236}">
                <a16:creationId xmlns:a16="http://schemas.microsoft.com/office/drawing/2014/main" id="{5F1FA58D-B62A-3EA1-CEF9-5800D957B88C}"/>
              </a:ext>
            </a:extLst>
          </p:cNvPr>
          <p:cNvSpPr txBox="1"/>
          <p:nvPr/>
        </p:nvSpPr>
        <p:spPr>
          <a:xfrm>
            <a:off x="7478431" y="3532676"/>
            <a:ext cx="621943"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40%</a:t>
            </a:r>
          </a:p>
        </p:txBody>
      </p:sp>
      <p:sp>
        <p:nvSpPr>
          <p:cNvPr id="52" name="TextBox 51">
            <a:extLst>
              <a:ext uri="{FF2B5EF4-FFF2-40B4-BE49-F238E27FC236}">
                <a16:creationId xmlns:a16="http://schemas.microsoft.com/office/drawing/2014/main" id="{163B8D71-D9E5-A0DE-F4E4-F39C11A6E584}"/>
              </a:ext>
            </a:extLst>
          </p:cNvPr>
          <p:cNvSpPr txBox="1"/>
          <p:nvPr/>
        </p:nvSpPr>
        <p:spPr>
          <a:xfrm>
            <a:off x="7378220" y="4097997"/>
            <a:ext cx="621943"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38%</a:t>
            </a:r>
          </a:p>
        </p:txBody>
      </p:sp>
      <p:sp>
        <p:nvSpPr>
          <p:cNvPr id="53" name="TextBox 52">
            <a:extLst>
              <a:ext uri="{FF2B5EF4-FFF2-40B4-BE49-F238E27FC236}">
                <a16:creationId xmlns:a16="http://schemas.microsoft.com/office/drawing/2014/main" id="{F48AC6BE-A844-E341-40E9-050C6D593793}"/>
              </a:ext>
            </a:extLst>
          </p:cNvPr>
          <p:cNvSpPr txBox="1"/>
          <p:nvPr/>
        </p:nvSpPr>
        <p:spPr>
          <a:xfrm>
            <a:off x="7118479" y="4390923"/>
            <a:ext cx="621943"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a:solidFill>
                  <a:srgbClr val="1B1464"/>
                </a:solidFill>
                <a:latin typeface="Helvetica" panose="020B0403020202020204" pitchFamily="34" charset="0"/>
              </a:rPr>
              <a:t>35</a:t>
            </a:r>
            <a:r>
              <a:rPr kumimoji="0" lang="en-US" sz="14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a:t>
            </a:r>
          </a:p>
        </p:txBody>
      </p:sp>
      <p:sp>
        <p:nvSpPr>
          <p:cNvPr id="54" name="TextBox 53">
            <a:extLst>
              <a:ext uri="{FF2B5EF4-FFF2-40B4-BE49-F238E27FC236}">
                <a16:creationId xmlns:a16="http://schemas.microsoft.com/office/drawing/2014/main" id="{92D8618B-3B01-2897-9E19-46FDB6B2E425}"/>
              </a:ext>
            </a:extLst>
          </p:cNvPr>
          <p:cNvSpPr txBox="1"/>
          <p:nvPr/>
        </p:nvSpPr>
        <p:spPr>
          <a:xfrm>
            <a:off x="9753308" y="4662508"/>
            <a:ext cx="621943"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65%</a:t>
            </a:r>
          </a:p>
        </p:txBody>
      </p:sp>
      <p:sp>
        <p:nvSpPr>
          <p:cNvPr id="57" name="TextBox 56">
            <a:extLst>
              <a:ext uri="{FF2B5EF4-FFF2-40B4-BE49-F238E27FC236}">
                <a16:creationId xmlns:a16="http://schemas.microsoft.com/office/drawing/2014/main" id="{92DEBD04-AE8D-799A-30C1-E00E47B039E0}"/>
              </a:ext>
            </a:extLst>
          </p:cNvPr>
          <p:cNvSpPr txBox="1"/>
          <p:nvPr/>
        </p:nvSpPr>
        <p:spPr>
          <a:xfrm>
            <a:off x="9318897" y="5251856"/>
            <a:ext cx="621943"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60%</a:t>
            </a:r>
          </a:p>
        </p:txBody>
      </p:sp>
      <p:sp>
        <p:nvSpPr>
          <p:cNvPr id="58" name="TextBox 57">
            <a:extLst>
              <a:ext uri="{FF2B5EF4-FFF2-40B4-BE49-F238E27FC236}">
                <a16:creationId xmlns:a16="http://schemas.microsoft.com/office/drawing/2014/main" id="{C24CFBAF-717D-47B7-C4B6-313A6935DF95}"/>
              </a:ext>
            </a:extLst>
          </p:cNvPr>
          <p:cNvSpPr txBox="1"/>
          <p:nvPr/>
        </p:nvSpPr>
        <p:spPr>
          <a:xfrm>
            <a:off x="9226082" y="5523795"/>
            <a:ext cx="621943"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59%</a:t>
            </a:r>
          </a:p>
        </p:txBody>
      </p:sp>
      <p:sp>
        <p:nvSpPr>
          <p:cNvPr id="59" name="TextBox 58">
            <a:extLst>
              <a:ext uri="{FF2B5EF4-FFF2-40B4-BE49-F238E27FC236}">
                <a16:creationId xmlns:a16="http://schemas.microsoft.com/office/drawing/2014/main" id="{34DC0C2E-DA99-97DF-32A8-ACDA34B261CD}"/>
              </a:ext>
            </a:extLst>
          </p:cNvPr>
          <p:cNvSpPr txBox="1"/>
          <p:nvPr/>
        </p:nvSpPr>
        <p:spPr>
          <a:xfrm>
            <a:off x="8790132" y="5831966"/>
            <a:ext cx="621943"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54%</a:t>
            </a:r>
          </a:p>
        </p:txBody>
      </p:sp>
      <p:sp>
        <p:nvSpPr>
          <p:cNvPr id="60" name="TextBox 59">
            <a:extLst>
              <a:ext uri="{FF2B5EF4-FFF2-40B4-BE49-F238E27FC236}">
                <a16:creationId xmlns:a16="http://schemas.microsoft.com/office/drawing/2014/main" id="{9C88B66A-F9ED-6FEA-09B1-AA9EFD893BF6}"/>
              </a:ext>
            </a:extLst>
          </p:cNvPr>
          <p:cNvSpPr txBox="1"/>
          <p:nvPr/>
        </p:nvSpPr>
        <p:spPr>
          <a:xfrm>
            <a:off x="703821" y="2541435"/>
            <a:ext cx="1330626"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Superhero</a:t>
            </a:r>
          </a:p>
        </p:txBody>
      </p:sp>
      <p:sp>
        <p:nvSpPr>
          <p:cNvPr id="61" name="Rectangle 60">
            <a:extLst>
              <a:ext uri="{FF2B5EF4-FFF2-40B4-BE49-F238E27FC236}">
                <a16:creationId xmlns:a16="http://schemas.microsoft.com/office/drawing/2014/main" id="{E7FD372D-85A5-4416-F500-8161E3E86E22}"/>
              </a:ext>
            </a:extLst>
          </p:cNvPr>
          <p:cNvSpPr/>
          <p:nvPr/>
        </p:nvSpPr>
        <p:spPr>
          <a:xfrm>
            <a:off x="2028260" y="2328801"/>
            <a:ext cx="9203770" cy="631007"/>
          </a:xfrm>
          <a:prstGeom prst="rect">
            <a:avLst/>
          </a:prstGeom>
          <a:noFill/>
          <a:ln w="19050">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 name="TextBox 63">
            <a:extLst>
              <a:ext uri="{FF2B5EF4-FFF2-40B4-BE49-F238E27FC236}">
                <a16:creationId xmlns:a16="http://schemas.microsoft.com/office/drawing/2014/main" id="{A8D01C70-E0AD-D408-79E6-0B4AEEC93F66}"/>
              </a:ext>
            </a:extLst>
          </p:cNvPr>
          <p:cNvSpPr txBox="1"/>
          <p:nvPr/>
        </p:nvSpPr>
        <p:spPr>
          <a:xfrm>
            <a:off x="703821" y="3243549"/>
            <a:ext cx="1330626"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BFF2"/>
                </a:solidFill>
                <a:effectLst/>
                <a:uLnTx/>
                <a:uFillTx/>
                <a:latin typeface="Helvetica" panose="020B0403020202020204" pitchFamily="34" charset="0"/>
                <a:ea typeface="+mn-ea"/>
                <a:cs typeface="+mn-cs"/>
              </a:rPr>
              <a:t>Action</a:t>
            </a:r>
          </a:p>
        </p:txBody>
      </p:sp>
      <p:sp>
        <p:nvSpPr>
          <p:cNvPr id="65" name="Rectangle 64">
            <a:extLst>
              <a:ext uri="{FF2B5EF4-FFF2-40B4-BE49-F238E27FC236}">
                <a16:creationId xmlns:a16="http://schemas.microsoft.com/office/drawing/2014/main" id="{42B8B55D-6432-7E31-C5AD-FE86AA7A663D}"/>
              </a:ext>
            </a:extLst>
          </p:cNvPr>
          <p:cNvSpPr/>
          <p:nvPr/>
        </p:nvSpPr>
        <p:spPr>
          <a:xfrm>
            <a:off x="2028260" y="2996657"/>
            <a:ext cx="9203770" cy="795573"/>
          </a:xfrm>
          <a:prstGeom prst="rect">
            <a:avLst/>
          </a:prstGeom>
          <a:noFill/>
          <a:ln w="19050">
            <a:solidFill>
              <a:srgbClr val="00BF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 name="TextBox 65">
            <a:extLst>
              <a:ext uri="{FF2B5EF4-FFF2-40B4-BE49-F238E27FC236}">
                <a16:creationId xmlns:a16="http://schemas.microsoft.com/office/drawing/2014/main" id="{43DE30DC-8335-6E34-42E9-3C6F62A730BE}"/>
              </a:ext>
            </a:extLst>
          </p:cNvPr>
          <p:cNvSpPr txBox="1"/>
          <p:nvPr/>
        </p:nvSpPr>
        <p:spPr>
          <a:xfrm>
            <a:off x="703821" y="4098502"/>
            <a:ext cx="1330626"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Drama</a:t>
            </a:r>
          </a:p>
        </p:txBody>
      </p:sp>
      <p:sp>
        <p:nvSpPr>
          <p:cNvPr id="67" name="Rectangle 66">
            <a:extLst>
              <a:ext uri="{FF2B5EF4-FFF2-40B4-BE49-F238E27FC236}">
                <a16:creationId xmlns:a16="http://schemas.microsoft.com/office/drawing/2014/main" id="{3EBD45D9-5C0E-5C42-3CB2-1C909C64332F}"/>
              </a:ext>
            </a:extLst>
          </p:cNvPr>
          <p:cNvSpPr/>
          <p:nvPr/>
        </p:nvSpPr>
        <p:spPr>
          <a:xfrm>
            <a:off x="2028260" y="3827151"/>
            <a:ext cx="9203770" cy="840346"/>
          </a:xfrm>
          <a:prstGeom prst="rect">
            <a:avLst/>
          </a:prstGeom>
          <a:noFill/>
          <a:ln w="19050">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0" name="TextBox 69">
            <a:extLst>
              <a:ext uri="{FF2B5EF4-FFF2-40B4-BE49-F238E27FC236}">
                <a16:creationId xmlns:a16="http://schemas.microsoft.com/office/drawing/2014/main" id="{78E337B3-6BE7-EAC3-B068-EB5DEA02B430}"/>
              </a:ext>
            </a:extLst>
          </p:cNvPr>
          <p:cNvSpPr txBox="1"/>
          <p:nvPr/>
        </p:nvSpPr>
        <p:spPr>
          <a:xfrm>
            <a:off x="875423" y="4687502"/>
            <a:ext cx="1159024"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66C5AD"/>
                </a:solidFill>
                <a:effectLst/>
                <a:uLnTx/>
                <a:uFillTx/>
                <a:latin typeface="Helvetica" panose="020B0403020202020204" pitchFamily="34" charset="0"/>
                <a:ea typeface="+mn-ea"/>
                <a:cs typeface="+mn-cs"/>
              </a:rPr>
              <a:t>Suspense</a:t>
            </a:r>
          </a:p>
        </p:txBody>
      </p:sp>
      <p:sp>
        <p:nvSpPr>
          <p:cNvPr id="71" name="Rectangle 70">
            <a:extLst>
              <a:ext uri="{FF2B5EF4-FFF2-40B4-BE49-F238E27FC236}">
                <a16:creationId xmlns:a16="http://schemas.microsoft.com/office/drawing/2014/main" id="{EB1C9FA0-A8B8-9DE2-CB87-339C1CB86E12}"/>
              </a:ext>
            </a:extLst>
          </p:cNvPr>
          <p:cNvSpPr/>
          <p:nvPr/>
        </p:nvSpPr>
        <p:spPr>
          <a:xfrm>
            <a:off x="2028260" y="4688150"/>
            <a:ext cx="9199722" cy="282844"/>
          </a:xfrm>
          <a:prstGeom prst="rect">
            <a:avLst/>
          </a:prstGeom>
          <a:noFill/>
          <a:ln w="19050">
            <a:solidFill>
              <a:srgbClr val="66C5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2" name="TextBox 71">
            <a:extLst>
              <a:ext uri="{FF2B5EF4-FFF2-40B4-BE49-F238E27FC236}">
                <a16:creationId xmlns:a16="http://schemas.microsoft.com/office/drawing/2014/main" id="{E5FEDE60-DDE0-5BED-0CB3-4C6E954EAAC7}"/>
              </a:ext>
            </a:extLst>
          </p:cNvPr>
          <p:cNvSpPr txBox="1"/>
          <p:nvPr/>
        </p:nvSpPr>
        <p:spPr>
          <a:xfrm>
            <a:off x="1034291" y="5383276"/>
            <a:ext cx="1000156"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6E30"/>
                </a:solidFill>
                <a:effectLst/>
                <a:uLnTx/>
                <a:uFillTx/>
                <a:latin typeface="Helvetica" panose="020B0403020202020204" pitchFamily="34" charset="0"/>
                <a:ea typeface="+mn-ea"/>
                <a:cs typeface="+mn-cs"/>
              </a:rPr>
              <a:t>Family</a:t>
            </a:r>
          </a:p>
        </p:txBody>
      </p:sp>
      <p:sp>
        <p:nvSpPr>
          <p:cNvPr id="73" name="Rectangle 72">
            <a:extLst>
              <a:ext uri="{FF2B5EF4-FFF2-40B4-BE49-F238E27FC236}">
                <a16:creationId xmlns:a16="http://schemas.microsoft.com/office/drawing/2014/main" id="{6D3EB984-B4A3-CD7C-2FC7-1F4CF7DF1113}"/>
              </a:ext>
            </a:extLst>
          </p:cNvPr>
          <p:cNvSpPr/>
          <p:nvPr/>
        </p:nvSpPr>
        <p:spPr>
          <a:xfrm>
            <a:off x="2028260" y="4994767"/>
            <a:ext cx="9199727" cy="1140452"/>
          </a:xfrm>
          <a:prstGeom prst="rect">
            <a:avLst/>
          </a:prstGeom>
          <a:noFill/>
          <a:ln w="19050">
            <a:solidFill>
              <a:srgbClr val="FF6E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A303F898-E938-6EB4-4482-CBABD939C671}"/>
              </a:ext>
            </a:extLst>
          </p:cNvPr>
          <p:cNvSpPr txBox="1"/>
          <p:nvPr/>
        </p:nvSpPr>
        <p:spPr>
          <a:xfrm>
            <a:off x="9759527" y="4957214"/>
            <a:ext cx="621943"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65%</a:t>
            </a:r>
          </a:p>
        </p:txBody>
      </p:sp>
      <p:sp>
        <p:nvSpPr>
          <p:cNvPr id="6" name="TextBox 5">
            <a:extLst>
              <a:ext uri="{FF2B5EF4-FFF2-40B4-BE49-F238E27FC236}">
                <a16:creationId xmlns:a16="http://schemas.microsoft.com/office/drawing/2014/main" id="{585534C3-A4DB-1C72-3D9C-EA8503CC09F7}"/>
              </a:ext>
            </a:extLst>
          </p:cNvPr>
          <p:cNvSpPr txBox="1"/>
          <p:nvPr/>
        </p:nvSpPr>
        <p:spPr>
          <a:xfrm>
            <a:off x="10625518" y="3798226"/>
            <a:ext cx="621943"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75%</a:t>
            </a:r>
          </a:p>
        </p:txBody>
      </p:sp>
      <p:sp>
        <p:nvSpPr>
          <p:cNvPr id="3" name="TextBox 2">
            <a:extLst>
              <a:ext uri="{FF2B5EF4-FFF2-40B4-BE49-F238E27FC236}">
                <a16:creationId xmlns:a16="http://schemas.microsoft.com/office/drawing/2014/main" id="{06971688-5145-D473-0F69-C4D99C4C7FB2}"/>
              </a:ext>
            </a:extLst>
          </p:cNvPr>
          <p:cNvSpPr txBox="1"/>
          <p:nvPr/>
        </p:nvSpPr>
        <p:spPr>
          <a:xfrm>
            <a:off x="8794257" y="3232016"/>
            <a:ext cx="621943"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54%</a:t>
            </a:r>
          </a:p>
        </p:txBody>
      </p:sp>
    </p:spTree>
    <p:extLst>
      <p:ext uri="{BB962C8B-B14F-4D97-AF65-F5344CB8AC3E}">
        <p14:creationId xmlns:p14="http://schemas.microsoft.com/office/powerpoint/2010/main" val="9424671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40044C-9B1B-7C46-936A-7B7F0D3926CB}"/>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0" y="-12699"/>
            <a:ext cx="12192000" cy="6870700"/>
          </a:xfrm>
          <a:prstGeom prst="rect">
            <a:avLst/>
          </a:prstGeom>
        </p:spPr>
      </p:pic>
      <p:cxnSp>
        <p:nvCxnSpPr>
          <p:cNvPr id="11" name="Straight Connector 10">
            <a:extLst>
              <a:ext uri="{FF2B5EF4-FFF2-40B4-BE49-F238E27FC236}">
                <a16:creationId xmlns:a16="http://schemas.microsoft.com/office/drawing/2014/main" id="{098A06ED-9D12-3B4C-B59C-10A0964513FE}"/>
              </a:ext>
            </a:extLst>
          </p:cNvPr>
          <p:cNvCxnSpPr/>
          <p:nvPr/>
        </p:nvCxnSpPr>
        <p:spPr>
          <a:xfrm>
            <a:off x="493843" y="2940040"/>
            <a:ext cx="521208" cy="0"/>
          </a:xfrm>
          <a:prstGeom prst="line">
            <a:avLst/>
          </a:prstGeom>
          <a:ln>
            <a:solidFill>
              <a:srgbClr val="1F1A62"/>
            </a:solidFill>
          </a:ln>
        </p:spPr>
        <p:style>
          <a:lnRef idx="3">
            <a:schemeClr val="accent1"/>
          </a:lnRef>
          <a:fillRef idx="0">
            <a:schemeClr val="accent1"/>
          </a:fillRef>
          <a:effectRef idx="2">
            <a:schemeClr val="accent1"/>
          </a:effectRef>
          <a:fontRef idx="minor">
            <a:schemeClr val="tx1"/>
          </a:fontRef>
        </p:style>
      </p:cxnSp>
      <p:sp>
        <p:nvSpPr>
          <p:cNvPr id="12" name="TextBox 11">
            <a:extLst>
              <a:ext uri="{FF2B5EF4-FFF2-40B4-BE49-F238E27FC236}">
                <a16:creationId xmlns:a16="http://schemas.microsoft.com/office/drawing/2014/main" id="{D3ED8F18-80E6-D449-A031-541661F2A42F}"/>
              </a:ext>
            </a:extLst>
          </p:cNvPr>
          <p:cNvSpPr txBox="1"/>
          <p:nvPr/>
        </p:nvSpPr>
        <p:spPr>
          <a:xfrm>
            <a:off x="352898" y="3434080"/>
            <a:ext cx="7244404" cy="166199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400" b="1">
                <a:solidFill>
                  <a:prstClr val="white"/>
                </a:solidFill>
                <a:latin typeface="Helvetica" pitchFamily="2" charset="0"/>
              </a:rPr>
              <a:t>Cinema’s momentum is driven largely by video streamers who are also frequent moviegoers</a:t>
            </a:r>
          </a:p>
        </p:txBody>
      </p:sp>
      <p:sp>
        <p:nvSpPr>
          <p:cNvPr id="5" name="TextBox 4">
            <a:extLst>
              <a:ext uri="{FF2B5EF4-FFF2-40B4-BE49-F238E27FC236}">
                <a16:creationId xmlns:a16="http://schemas.microsoft.com/office/drawing/2014/main" id="{FF40375D-11F1-4A7E-BDC0-741C7976094C}"/>
              </a:ext>
            </a:extLst>
          </p:cNvPr>
          <p:cNvSpPr txBox="1"/>
          <p:nvPr/>
        </p:nvSpPr>
        <p:spPr>
          <a:xfrm>
            <a:off x="536238" y="2254516"/>
            <a:ext cx="43641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E600"/>
                </a:solidFill>
                <a:effectLst/>
                <a:uLnTx/>
                <a:uFillTx/>
                <a:latin typeface="Helvetica" pitchFamily="2" charset="0"/>
                <a:ea typeface="+mn-ea"/>
                <a:cs typeface="+mn-cs"/>
              </a:rPr>
              <a:t>3</a:t>
            </a:r>
          </a:p>
        </p:txBody>
      </p:sp>
    </p:spTree>
    <p:extLst>
      <p:ext uri="{BB962C8B-B14F-4D97-AF65-F5344CB8AC3E}">
        <p14:creationId xmlns:p14="http://schemas.microsoft.com/office/powerpoint/2010/main" val="5713528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people clapping&#10;&#10;Description automatically generated with low confidence">
            <a:extLst>
              <a:ext uri="{FF2B5EF4-FFF2-40B4-BE49-F238E27FC236}">
                <a16:creationId xmlns:a16="http://schemas.microsoft.com/office/drawing/2014/main" id="{1FDD32E0-CEF9-17FF-7CC7-529DAD2CCCAE}"/>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0" y="0"/>
            <a:ext cx="4945604" cy="6858000"/>
          </a:xfrm>
          <a:prstGeom prst="rect">
            <a:avLst/>
          </a:prstGeom>
        </p:spPr>
      </p:pic>
      <p:sp>
        <p:nvSpPr>
          <p:cNvPr id="12" name="TextBox 11">
            <a:extLst>
              <a:ext uri="{FF2B5EF4-FFF2-40B4-BE49-F238E27FC236}">
                <a16:creationId xmlns:a16="http://schemas.microsoft.com/office/drawing/2014/main" id="{AF6B8EC0-46EF-4454-8F5C-DA73E47253BB}"/>
              </a:ext>
            </a:extLst>
          </p:cNvPr>
          <p:cNvSpPr txBox="1"/>
          <p:nvPr/>
        </p:nvSpPr>
        <p:spPr>
          <a:xfrm>
            <a:off x="5282121" y="1535973"/>
            <a:ext cx="6514644" cy="37548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1B1464"/>
                </a:solidFill>
                <a:effectLst/>
                <a:uLnTx/>
                <a:uFillTx/>
                <a:latin typeface="Helvetica" panose="020B0604020202020204" pitchFamily="2" charset="0"/>
                <a:ea typeface="Calibri" panose="020F0502020204030204" pitchFamily="34" charset="0"/>
                <a:cs typeface="Calibri" panose="020F0502020204030204" pitchFamily="34" charset="0"/>
              </a:rPr>
              <a:t>As we entered 2022, </a:t>
            </a:r>
            <a:r>
              <a:rPr lang="en-US" sz="2000">
                <a:solidFill>
                  <a:srgbClr val="1B1464"/>
                </a:solidFill>
                <a:latin typeface="Helvetica" panose="020B0604020202020204" pitchFamily="2" charset="0"/>
                <a:ea typeface="Calibri" panose="020F0502020204030204" pitchFamily="34" charset="0"/>
                <a:cs typeface="Calibri" panose="020F0502020204030204" pitchFamily="34" charset="0"/>
              </a:rPr>
              <a:t>consumers began to more confidently embrace a post-pandemic future, </a:t>
            </a:r>
            <a:br>
              <a:rPr lang="en-US" sz="2000">
                <a:solidFill>
                  <a:srgbClr val="1B1464"/>
                </a:solidFill>
                <a:latin typeface="Helvetica" panose="020B0604020202020204" pitchFamily="2" charset="0"/>
                <a:ea typeface="Calibri" panose="020F0502020204030204" pitchFamily="34" charset="0"/>
                <a:cs typeface="Calibri" panose="020F0502020204030204" pitchFamily="34" charset="0"/>
              </a:rPr>
            </a:br>
            <a:r>
              <a:rPr lang="en-US" sz="2000">
                <a:solidFill>
                  <a:srgbClr val="1B1464"/>
                </a:solidFill>
                <a:latin typeface="Helvetica" panose="020B0604020202020204" pitchFamily="2" charset="0"/>
                <a:ea typeface="Calibri" panose="020F0502020204030204" pitchFamily="34" charset="0"/>
                <a:cs typeface="Calibri" panose="020F0502020204030204" pitchFamily="34" charset="0"/>
              </a:rPr>
              <a:t>where they could once again satisfy their hunger </a:t>
            </a:r>
            <a:br>
              <a:rPr lang="en-US" sz="2000">
                <a:solidFill>
                  <a:srgbClr val="1B1464"/>
                </a:solidFill>
                <a:latin typeface="Helvetica" panose="020B0604020202020204" pitchFamily="2" charset="0"/>
                <a:ea typeface="Calibri" panose="020F0502020204030204" pitchFamily="34" charset="0"/>
                <a:cs typeface="Calibri" panose="020F0502020204030204" pitchFamily="34" charset="0"/>
              </a:rPr>
            </a:br>
            <a:r>
              <a:rPr lang="en-US" sz="2000">
                <a:solidFill>
                  <a:srgbClr val="1B1464"/>
                </a:solidFill>
                <a:latin typeface="Helvetica" panose="020B0604020202020204" pitchFamily="2" charset="0"/>
                <a:ea typeface="Calibri" panose="020F0502020204030204" pitchFamily="34" charset="0"/>
                <a:cs typeface="Calibri" panose="020F0502020204030204" pitchFamily="34" charset="0"/>
              </a:rPr>
              <a:t>for experiences – especially communal, social events.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1B1464"/>
              </a:solidFill>
              <a:effectLst/>
              <a:uLnTx/>
              <a:uFillTx/>
              <a:latin typeface="Helvetica" panose="020B0604020202020204" pitchFamily="2"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1B1464"/>
              </a:solidFill>
              <a:effectLst/>
              <a:uLnTx/>
              <a:uFillTx/>
              <a:latin typeface="Helvetica" panose="020B0604020202020204" pitchFamily="2" charset="0"/>
              <a:ea typeface="Calibri" panose="020F0502020204030204" pitchFamily="34" charset="0"/>
              <a:cs typeface="Calibri" panose="020F0502020204030204" pitchFamily="34" charset="0"/>
            </a:endParaRPr>
          </a:p>
          <a:p>
            <a:pPr lvl="0">
              <a:defRPr/>
            </a:pPr>
            <a:r>
              <a:rPr lang="en-US" sz="2000">
                <a:solidFill>
                  <a:srgbClr val="1B1464"/>
                </a:solidFill>
                <a:latin typeface="Helvetica" panose="020B0604020202020204" pitchFamily="2" charset="0"/>
                <a:ea typeface="Calibri" panose="020F0502020204030204" pitchFamily="34" charset="0"/>
                <a:cs typeface="Calibri" panose="020F0502020204030204" pitchFamily="34" charset="0"/>
              </a:rPr>
              <a:t>This ‘celebratory’ environment is seen in many places, but, most notably, at the Cinema. The movie-going experience offers marketers a unique opportunity to engage consumers who are energized, attentive and receptive.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solidFill>
                <a:srgbClr val="1B1464"/>
              </a:solidFill>
              <a:latin typeface="Helvetica" panose="020B0604020202020204" pitchFamily="2" charset="0"/>
              <a:ea typeface="Calibri" panose="020F0502020204030204" pitchFamily="34" charset="0"/>
              <a:cs typeface="Calibri" panose="020F0502020204030204" pitchFamily="34" charset="0"/>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pic>
        <p:nvPicPr>
          <p:cNvPr id="8" name="Picture 7">
            <a:extLst>
              <a:ext uri="{FF2B5EF4-FFF2-40B4-BE49-F238E27FC236}">
                <a16:creationId xmlns:a16="http://schemas.microsoft.com/office/drawing/2014/main" id="{69E3ED66-7D56-46D2-B2A0-139022AADE0F}"/>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9805446" y="0"/>
            <a:ext cx="2386554" cy="1389686"/>
          </a:xfrm>
          <a:prstGeom prst="rect">
            <a:avLst/>
          </a:prstGeom>
        </p:spPr>
      </p:pic>
      <p:sp>
        <p:nvSpPr>
          <p:cNvPr id="10" name="Slide Number Placeholder 5">
            <a:extLst>
              <a:ext uri="{FF2B5EF4-FFF2-40B4-BE49-F238E27FC236}">
                <a16:creationId xmlns:a16="http://schemas.microsoft.com/office/drawing/2014/main" id="{0C5525B2-12FF-4B45-9E47-4F270AB6EA1D}"/>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3" name="Rectangle 12">
            <a:extLst>
              <a:ext uri="{FF2B5EF4-FFF2-40B4-BE49-F238E27FC236}">
                <a16:creationId xmlns:a16="http://schemas.microsoft.com/office/drawing/2014/main" id="{035560F6-8F6C-4F1D-B156-1DA971C9B0BB}"/>
              </a:ext>
            </a:extLst>
          </p:cNvPr>
          <p:cNvSpPr/>
          <p:nvPr/>
        </p:nvSpPr>
        <p:spPr>
          <a:xfrm>
            <a:off x="483206" y="6586958"/>
            <a:ext cx="11730311"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2" name="TextBox 1">
            <a:extLst>
              <a:ext uri="{FF2B5EF4-FFF2-40B4-BE49-F238E27FC236}">
                <a16:creationId xmlns:a16="http://schemas.microsoft.com/office/drawing/2014/main" id="{05C2AFB2-44F4-0FFE-DC15-F942FC7D453D}"/>
              </a:ext>
            </a:extLst>
          </p:cNvPr>
          <p:cNvSpPr txBox="1"/>
          <p:nvPr/>
        </p:nvSpPr>
        <p:spPr>
          <a:xfrm>
            <a:off x="5282121" y="510177"/>
            <a:ext cx="4089581" cy="523220"/>
          </a:xfrm>
          <a:prstGeom prst="rect">
            <a:avLst/>
          </a:prstGeom>
          <a:noFill/>
        </p:spPr>
        <p:txBody>
          <a:bodyPr wrap="none" rtlCol="0">
            <a:spAutoFit/>
          </a:bodyPr>
          <a:lstStyle/>
          <a:p>
            <a:r>
              <a:rPr lang="en-US" sz="2800" b="1">
                <a:solidFill>
                  <a:srgbClr val="ED3C8D"/>
                </a:solidFill>
                <a:latin typeface="Helvetica" panose="020B0604020202020204" pitchFamily="2" charset="0"/>
              </a:rPr>
              <a:t>We crave experiences.</a:t>
            </a:r>
          </a:p>
        </p:txBody>
      </p:sp>
    </p:spTree>
    <p:extLst>
      <p:ext uri="{BB962C8B-B14F-4D97-AF65-F5344CB8AC3E}">
        <p14:creationId xmlns:p14="http://schemas.microsoft.com/office/powerpoint/2010/main" val="23486873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041A55C-93AB-41EC-AD6F-CA99FDD74F42}"/>
              </a:ext>
            </a:extLst>
          </p:cNvPr>
          <p:cNvSpPr/>
          <p:nvPr/>
        </p:nvSpPr>
        <p:spPr>
          <a:xfrm>
            <a:off x="0" y="1496211"/>
            <a:ext cx="12192000" cy="5351031"/>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A671F24C-A73C-4EEF-86FA-989884607FA5}"/>
              </a:ext>
            </a:extLst>
          </p:cNvPr>
          <p:cNvSpPr txBox="1"/>
          <p:nvPr/>
        </p:nvSpPr>
        <p:spPr>
          <a:xfrm>
            <a:off x="130164" y="135624"/>
            <a:ext cx="11922406" cy="12926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a:solidFill>
                  <a:srgbClr val="1B1464"/>
                </a:solidFill>
                <a:latin typeface="Helvetica" panose="020B0403020202020204" pitchFamily="34" charset="0"/>
              </a:rPr>
              <a:t>Cinema achieved summertime success even amid a backdrop of popular content released exclusively on streaming services, signifying that movie-going and home streaming is not an ‘either / or’ proposition, it’s ‘both’</a:t>
            </a:r>
            <a:endParaRPr kumimoji="0" lang="en-US" sz="2600" b="1" i="0" u="none" strike="noStrike" kern="1200" cap="none" spc="0" normalizeH="0" baseline="0" noProof="0">
              <a:ln>
                <a:noFill/>
              </a:ln>
              <a:solidFill>
                <a:srgbClr val="FF0000"/>
              </a:solidFill>
              <a:effectLst/>
              <a:uLnTx/>
              <a:uFillTx/>
              <a:latin typeface="Helvetica" panose="020B0403020202020204" pitchFamily="34" charset="0"/>
              <a:ea typeface="+mn-ea"/>
              <a:cs typeface="+mn-cs"/>
            </a:endParaRPr>
          </a:p>
        </p:txBody>
      </p:sp>
      <p:pic>
        <p:nvPicPr>
          <p:cNvPr id="19" name="Picture 18">
            <a:extLst>
              <a:ext uri="{FF2B5EF4-FFF2-40B4-BE49-F238E27FC236}">
                <a16:creationId xmlns:a16="http://schemas.microsoft.com/office/drawing/2014/main" id="{7AE22543-E599-476E-9EEF-B74D5816E2EF}"/>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483207" y="6507893"/>
            <a:ext cx="11708793" cy="350107"/>
          </a:xfrm>
          <a:prstGeom prst="rect">
            <a:avLst/>
          </a:prstGeom>
        </p:spPr>
      </p:pic>
      <p:sp>
        <p:nvSpPr>
          <p:cNvPr id="28" name="Slide Number Placeholder 5">
            <a:extLst>
              <a:ext uri="{FF2B5EF4-FFF2-40B4-BE49-F238E27FC236}">
                <a16:creationId xmlns:a16="http://schemas.microsoft.com/office/drawing/2014/main" id="{2BEBD979-FF93-4C8D-8980-9DD23C77CF4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29" name="Rectangle 28">
            <a:extLst>
              <a:ext uri="{FF2B5EF4-FFF2-40B4-BE49-F238E27FC236}">
                <a16:creationId xmlns:a16="http://schemas.microsoft.com/office/drawing/2014/main" id="{1D1E9E69-9C1C-41C3-8851-D5747B2645E7}"/>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2" name="Rectangle: Rounded Corners 1">
            <a:extLst>
              <a:ext uri="{FF2B5EF4-FFF2-40B4-BE49-F238E27FC236}">
                <a16:creationId xmlns:a16="http://schemas.microsoft.com/office/drawing/2014/main" id="{B679E24E-3247-069A-F43A-6A70EDCC80BF}"/>
              </a:ext>
            </a:extLst>
          </p:cNvPr>
          <p:cNvSpPr/>
          <p:nvPr/>
        </p:nvSpPr>
        <p:spPr>
          <a:xfrm>
            <a:off x="343105" y="2069490"/>
            <a:ext cx="5224396" cy="4255245"/>
          </a:xfrm>
          <a:prstGeom prst="roundRect">
            <a:avLst>
              <a:gd name="adj" fmla="val 6670"/>
            </a:avLst>
          </a:prstGeom>
          <a:solidFill>
            <a:schemeClr val="bg1"/>
          </a:solidFill>
          <a:ln w="28575">
            <a:solidFill>
              <a:srgbClr val="00BF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213FADD1-D459-D5D6-7897-5FF1A234A99E}"/>
              </a:ext>
            </a:extLst>
          </p:cNvPr>
          <p:cNvSpPr txBox="1"/>
          <p:nvPr/>
        </p:nvSpPr>
        <p:spPr>
          <a:xfrm>
            <a:off x="1112008" y="1543733"/>
            <a:ext cx="3686591" cy="553998"/>
          </a:xfrm>
          <a:prstGeom prst="rect">
            <a:avLst/>
          </a:prstGeom>
          <a:noFill/>
        </p:spPr>
        <p:txBody>
          <a:bodyPr wrap="square" rtlCol="0">
            <a:spAutoFit/>
          </a:bodyPr>
          <a:lstStyle/>
          <a:p>
            <a:pPr algn="ctr"/>
            <a:r>
              <a:rPr lang="en-US" b="1">
                <a:solidFill>
                  <a:srgbClr val="00BFF2"/>
                </a:solidFill>
                <a:latin typeface="Helvetica" panose="020B0403020202020204" pitchFamily="34" charset="0"/>
              </a:rPr>
              <a:t>Exclusive, Original Movies</a:t>
            </a:r>
          </a:p>
          <a:p>
            <a:pPr algn="ctr"/>
            <a:r>
              <a:rPr lang="en-US" sz="1200" i="1">
                <a:solidFill>
                  <a:srgbClr val="00BFF2"/>
                </a:solidFill>
                <a:latin typeface="Helvetica" panose="020B0403020202020204" pitchFamily="34" charset="0"/>
              </a:rPr>
              <a:t>(released during the summer)</a:t>
            </a:r>
          </a:p>
        </p:txBody>
      </p:sp>
      <p:pic>
        <p:nvPicPr>
          <p:cNvPr id="1026" name="Picture 2" descr="Hustle (Soundtrack From The Netflix Film) by Dan Deacon on Amazon Music -  Amazon.com">
            <a:extLst>
              <a:ext uri="{FF2B5EF4-FFF2-40B4-BE49-F238E27FC236}">
                <a16:creationId xmlns:a16="http://schemas.microsoft.com/office/drawing/2014/main" id="{5FD9DA45-82E1-21B5-8972-7F7620E8B3BD}"/>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76710" y="2334419"/>
            <a:ext cx="1161697" cy="116169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A497488-62B8-5850-30E4-45B1F0D0EB36}"/>
              </a:ext>
            </a:extLst>
          </p:cNvPr>
          <p:cNvSpPr txBox="1"/>
          <p:nvPr/>
        </p:nvSpPr>
        <p:spPr>
          <a:xfrm>
            <a:off x="546751" y="3583505"/>
            <a:ext cx="1421614" cy="553998"/>
          </a:xfrm>
          <a:prstGeom prst="rect">
            <a:avLst/>
          </a:prstGeom>
          <a:noFill/>
        </p:spPr>
        <p:txBody>
          <a:bodyPr wrap="square">
            <a:spAutoFit/>
          </a:bodyPr>
          <a:lstStyle>
            <a:defPPr>
              <a:defRPr lang="en-US"/>
            </a:defPPr>
            <a:lvl1pPr marL="342900" marR="0" lvl="0" indent="-342900">
              <a:spcBef>
                <a:spcPts val="0"/>
              </a:spcBef>
              <a:spcAft>
                <a:spcPts val="0"/>
              </a:spcAft>
              <a:buFont typeface="Symbol" panose="05050102010706020507" pitchFamily="18" charset="2"/>
              <a:buChar char=""/>
              <a:defRPr sz="1000">
                <a:solidFill>
                  <a:srgbClr val="002060"/>
                </a:solidFill>
                <a:effectLst/>
                <a:latin typeface="Helvetica" panose="020B0403020202020204" pitchFamily="34" charset="0"/>
                <a:ea typeface="Calibri" panose="020F0502020204030204" pitchFamily="34" charset="0"/>
                <a:cs typeface="Arial" panose="020B0604020202020204" pitchFamily="34" charset="0"/>
              </a:defRPr>
            </a:lvl1pPr>
            <a:lvl2pPr marL="742950" marR="0" lvl="1" indent="-285750">
              <a:spcBef>
                <a:spcPts val="0"/>
              </a:spcBef>
              <a:spcAft>
                <a:spcPts val="0"/>
              </a:spcAft>
              <a:buFont typeface="Courier New" panose="02070309020205020404" pitchFamily="49" charset="0"/>
              <a:buChar char="o"/>
              <a:defRPr sz="900">
                <a:solidFill>
                  <a:srgbClr val="002060"/>
                </a:solidFill>
                <a:effectLst/>
                <a:latin typeface="Helvetica" panose="020B0403020202020204" pitchFamily="34" charset="0"/>
                <a:ea typeface="Calibri" panose="020F0502020204030204" pitchFamily="34" charset="0"/>
                <a:cs typeface="Arial" panose="020B0604020202020204" pitchFamily="34" charset="0"/>
              </a:defRPr>
            </a:lvl2pPr>
          </a:lstStyle>
          <a:p>
            <a:pPr marL="0" indent="0" algn="ctr">
              <a:buNone/>
            </a:pPr>
            <a:r>
              <a:rPr lang="en-US" sz="1200" b="1"/>
              <a:t>Hustle</a:t>
            </a:r>
          </a:p>
          <a:p>
            <a:pPr marL="0" indent="0" algn="ctr">
              <a:buNone/>
            </a:pPr>
            <a:r>
              <a:rPr lang="en-US" sz="900" b="1"/>
              <a:t>Netflix</a:t>
            </a:r>
          </a:p>
          <a:p>
            <a:pPr marL="0" indent="0" algn="ctr">
              <a:buNone/>
            </a:pPr>
            <a:r>
              <a:rPr lang="en-US" sz="900"/>
              <a:t>(release date: 6/3/22)</a:t>
            </a:r>
          </a:p>
        </p:txBody>
      </p:sp>
      <p:pic>
        <p:nvPicPr>
          <p:cNvPr id="1028" name="Picture 4" descr="THE GRAY MAN | Official Trailer | Netflix - YouTube">
            <a:extLst>
              <a:ext uri="{FF2B5EF4-FFF2-40B4-BE49-F238E27FC236}">
                <a16:creationId xmlns:a16="http://schemas.microsoft.com/office/drawing/2014/main" id="{3E6BA7B4-361C-57EC-7545-D55CE9F0F31A}"/>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963929" y="4549227"/>
            <a:ext cx="1539309" cy="862013"/>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7508BE3B-9A02-84F1-F388-3C54BE1351BB}"/>
              </a:ext>
            </a:extLst>
          </p:cNvPr>
          <p:cNvSpPr txBox="1"/>
          <p:nvPr/>
        </p:nvSpPr>
        <p:spPr>
          <a:xfrm>
            <a:off x="2022776" y="5526319"/>
            <a:ext cx="1421614" cy="553998"/>
          </a:xfrm>
          <a:prstGeom prst="rect">
            <a:avLst/>
          </a:prstGeom>
          <a:noFill/>
        </p:spPr>
        <p:txBody>
          <a:bodyPr wrap="square">
            <a:spAutoFit/>
          </a:bodyPr>
          <a:lstStyle>
            <a:defPPr>
              <a:defRPr lang="en-US"/>
            </a:defPPr>
            <a:lvl1pPr marL="342900" marR="0" lvl="0" indent="-342900">
              <a:spcBef>
                <a:spcPts val="0"/>
              </a:spcBef>
              <a:spcAft>
                <a:spcPts val="0"/>
              </a:spcAft>
              <a:buFont typeface="Symbol" panose="05050102010706020507" pitchFamily="18" charset="2"/>
              <a:buChar char=""/>
              <a:defRPr sz="1000">
                <a:solidFill>
                  <a:srgbClr val="002060"/>
                </a:solidFill>
                <a:effectLst/>
                <a:latin typeface="Helvetica" panose="020B0403020202020204" pitchFamily="34" charset="0"/>
                <a:ea typeface="Calibri" panose="020F0502020204030204" pitchFamily="34" charset="0"/>
                <a:cs typeface="Arial" panose="020B0604020202020204" pitchFamily="34" charset="0"/>
              </a:defRPr>
            </a:lvl1pPr>
            <a:lvl2pPr marL="742950" marR="0" lvl="1" indent="-285750">
              <a:spcBef>
                <a:spcPts val="0"/>
              </a:spcBef>
              <a:spcAft>
                <a:spcPts val="0"/>
              </a:spcAft>
              <a:buFont typeface="Courier New" panose="02070309020205020404" pitchFamily="49" charset="0"/>
              <a:buChar char="o"/>
              <a:defRPr sz="900">
                <a:solidFill>
                  <a:srgbClr val="002060"/>
                </a:solidFill>
                <a:effectLst/>
                <a:latin typeface="Helvetica" panose="020B0403020202020204" pitchFamily="34" charset="0"/>
                <a:ea typeface="Calibri" panose="020F0502020204030204" pitchFamily="34" charset="0"/>
                <a:cs typeface="Arial" panose="020B0604020202020204" pitchFamily="34" charset="0"/>
              </a:defRPr>
            </a:lvl2pPr>
          </a:lstStyle>
          <a:p>
            <a:pPr marL="0" indent="0" algn="ctr">
              <a:buNone/>
            </a:pPr>
            <a:r>
              <a:rPr lang="en-US" sz="1200" b="1"/>
              <a:t>The Gray Man </a:t>
            </a:r>
          </a:p>
          <a:p>
            <a:pPr marL="0" indent="0" algn="ctr">
              <a:buNone/>
            </a:pPr>
            <a:r>
              <a:rPr lang="en-US" sz="900" b="1"/>
              <a:t>Netflix</a:t>
            </a:r>
          </a:p>
          <a:p>
            <a:pPr marL="0" indent="0" algn="ctr">
              <a:buNone/>
            </a:pPr>
            <a:r>
              <a:rPr lang="en-US" sz="900"/>
              <a:t>(release date: 7/22/22)</a:t>
            </a:r>
          </a:p>
        </p:txBody>
      </p:sp>
      <p:pic>
        <p:nvPicPr>
          <p:cNvPr id="1030" name="Picture 6" descr="Prey | Official Trailer | Hulu - YouTube">
            <a:extLst>
              <a:ext uri="{FF2B5EF4-FFF2-40B4-BE49-F238E27FC236}">
                <a16:creationId xmlns:a16="http://schemas.microsoft.com/office/drawing/2014/main" id="{459A57F9-0763-6BF6-09EC-69ED92558D31}"/>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753324" y="4538289"/>
            <a:ext cx="1578372" cy="883887"/>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82EDBA67-B8B3-B0F0-B693-AEE67708A16D}"/>
              </a:ext>
            </a:extLst>
          </p:cNvPr>
          <p:cNvSpPr txBox="1"/>
          <p:nvPr/>
        </p:nvSpPr>
        <p:spPr>
          <a:xfrm>
            <a:off x="3831703" y="5526319"/>
            <a:ext cx="1421614" cy="553998"/>
          </a:xfrm>
          <a:prstGeom prst="rect">
            <a:avLst/>
          </a:prstGeom>
          <a:noFill/>
        </p:spPr>
        <p:txBody>
          <a:bodyPr wrap="square">
            <a:spAutoFit/>
          </a:bodyPr>
          <a:lstStyle>
            <a:defPPr>
              <a:defRPr lang="en-US"/>
            </a:defPPr>
            <a:lvl1pPr marL="342900" marR="0" lvl="0" indent="-342900">
              <a:spcBef>
                <a:spcPts val="0"/>
              </a:spcBef>
              <a:spcAft>
                <a:spcPts val="0"/>
              </a:spcAft>
              <a:buFont typeface="Symbol" panose="05050102010706020507" pitchFamily="18" charset="2"/>
              <a:buChar char=""/>
              <a:defRPr sz="1000">
                <a:solidFill>
                  <a:srgbClr val="002060"/>
                </a:solidFill>
                <a:effectLst/>
                <a:latin typeface="Helvetica" panose="020B0403020202020204" pitchFamily="34" charset="0"/>
                <a:ea typeface="Calibri" panose="020F0502020204030204" pitchFamily="34" charset="0"/>
                <a:cs typeface="Arial" panose="020B0604020202020204" pitchFamily="34" charset="0"/>
              </a:defRPr>
            </a:lvl1pPr>
            <a:lvl2pPr marL="742950" marR="0" lvl="1" indent="-285750">
              <a:spcBef>
                <a:spcPts val="0"/>
              </a:spcBef>
              <a:spcAft>
                <a:spcPts val="0"/>
              </a:spcAft>
              <a:buFont typeface="Courier New" panose="02070309020205020404" pitchFamily="49" charset="0"/>
              <a:buChar char="o"/>
              <a:defRPr sz="900">
                <a:solidFill>
                  <a:srgbClr val="002060"/>
                </a:solidFill>
                <a:effectLst/>
                <a:latin typeface="Helvetica" panose="020B0403020202020204" pitchFamily="34" charset="0"/>
                <a:ea typeface="Calibri" panose="020F0502020204030204" pitchFamily="34" charset="0"/>
                <a:cs typeface="Arial" panose="020B0604020202020204" pitchFamily="34" charset="0"/>
              </a:defRPr>
            </a:lvl2pPr>
          </a:lstStyle>
          <a:p>
            <a:pPr marL="0" indent="0" algn="ctr">
              <a:buNone/>
            </a:pPr>
            <a:r>
              <a:rPr lang="en-US" sz="1200" b="1"/>
              <a:t>Prey</a:t>
            </a:r>
          </a:p>
          <a:p>
            <a:pPr marL="0" indent="0" algn="ctr">
              <a:buNone/>
            </a:pPr>
            <a:r>
              <a:rPr lang="en-US" sz="900" b="1"/>
              <a:t>Hulu</a:t>
            </a:r>
          </a:p>
          <a:p>
            <a:pPr marL="0" indent="0" algn="ctr">
              <a:buNone/>
            </a:pPr>
            <a:r>
              <a:rPr lang="en-US" sz="900"/>
              <a:t>(release date: 8/5/22)</a:t>
            </a:r>
          </a:p>
        </p:txBody>
      </p:sp>
      <p:sp>
        <p:nvSpPr>
          <p:cNvPr id="8" name="TextBox 7">
            <a:extLst>
              <a:ext uri="{FF2B5EF4-FFF2-40B4-BE49-F238E27FC236}">
                <a16:creationId xmlns:a16="http://schemas.microsoft.com/office/drawing/2014/main" id="{1CAF6418-82D0-2711-1F05-DDE239F778B3}"/>
              </a:ext>
            </a:extLst>
          </p:cNvPr>
          <p:cNvSpPr txBox="1"/>
          <p:nvPr/>
        </p:nvSpPr>
        <p:spPr>
          <a:xfrm>
            <a:off x="3669706" y="3588884"/>
            <a:ext cx="1678424" cy="553998"/>
          </a:xfrm>
          <a:prstGeom prst="rect">
            <a:avLst/>
          </a:prstGeom>
          <a:noFill/>
        </p:spPr>
        <p:txBody>
          <a:bodyPr wrap="square">
            <a:spAutoFit/>
          </a:bodyPr>
          <a:lstStyle>
            <a:defPPr>
              <a:defRPr lang="en-US"/>
            </a:defPPr>
            <a:lvl1pPr marL="342900" marR="0" lvl="0" indent="-342900">
              <a:spcBef>
                <a:spcPts val="0"/>
              </a:spcBef>
              <a:spcAft>
                <a:spcPts val="0"/>
              </a:spcAft>
              <a:buFont typeface="Symbol" panose="05050102010706020507" pitchFamily="18" charset="2"/>
              <a:buChar char=""/>
              <a:defRPr sz="1000">
                <a:solidFill>
                  <a:srgbClr val="002060"/>
                </a:solidFill>
                <a:effectLst/>
                <a:latin typeface="Helvetica" panose="020B0403020202020204" pitchFamily="34" charset="0"/>
                <a:ea typeface="Calibri" panose="020F0502020204030204" pitchFamily="34" charset="0"/>
                <a:cs typeface="Arial" panose="020B0604020202020204" pitchFamily="34" charset="0"/>
              </a:defRPr>
            </a:lvl1pPr>
            <a:lvl2pPr marL="742950" marR="0" lvl="1" indent="-285750">
              <a:spcBef>
                <a:spcPts val="0"/>
              </a:spcBef>
              <a:spcAft>
                <a:spcPts val="0"/>
              </a:spcAft>
              <a:buFont typeface="Courier New" panose="02070309020205020404" pitchFamily="49" charset="0"/>
              <a:buChar char="o"/>
              <a:defRPr sz="900">
                <a:solidFill>
                  <a:srgbClr val="002060"/>
                </a:solidFill>
                <a:effectLst/>
                <a:latin typeface="Helvetica" panose="020B0403020202020204" pitchFamily="34" charset="0"/>
                <a:ea typeface="Calibri" panose="020F0502020204030204" pitchFamily="34" charset="0"/>
                <a:cs typeface="Arial" panose="020B0604020202020204" pitchFamily="34" charset="0"/>
              </a:defRPr>
            </a:lvl2pPr>
          </a:lstStyle>
          <a:p>
            <a:pPr marL="0" indent="0" algn="ctr">
              <a:buNone/>
            </a:pPr>
            <a:r>
              <a:rPr lang="en-US" sz="1200" b="1"/>
              <a:t>Father of the Bride</a:t>
            </a:r>
          </a:p>
          <a:p>
            <a:pPr marL="0" indent="0" algn="ctr">
              <a:buNone/>
            </a:pPr>
            <a:r>
              <a:rPr lang="en-US" sz="900" b="1"/>
              <a:t>HBO Max</a:t>
            </a:r>
          </a:p>
          <a:p>
            <a:pPr marL="0" indent="0" algn="ctr">
              <a:buNone/>
            </a:pPr>
            <a:r>
              <a:rPr lang="en-US" sz="900"/>
              <a:t>(release date: 6/16/22)</a:t>
            </a:r>
          </a:p>
        </p:txBody>
      </p:sp>
      <p:pic>
        <p:nvPicPr>
          <p:cNvPr id="1032" name="Picture 8" descr="Father of the Bride | Official Trailer | HBO Max - YouTube">
            <a:extLst>
              <a:ext uri="{FF2B5EF4-FFF2-40B4-BE49-F238E27FC236}">
                <a16:creationId xmlns:a16="http://schemas.microsoft.com/office/drawing/2014/main" id="{0CB41967-4AA2-8399-D05D-FA9D94D2D987}"/>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3705801" y="2481983"/>
            <a:ext cx="1600038" cy="824591"/>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Rounded Corners 10">
            <a:extLst>
              <a:ext uri="{FF2B5EF4-FFF2-40B4-BE49-F238E27FC236}">
                <a16:creationId xmlns:a16="http://schemas.microsoft.com/office/drawing/2014/main" id="{50610605-915B-C8E2-C5BE-B64D1480619B}"/>
              </a:ext>
            </a:extLst>
          </p:cNvPr>
          <p:cNvSpPr/>
          <p:nvPr/>
        </p:nvSpPr>
        <p:spPr>
          <a:xfrm>
            <a:off x="5867715" y="2079959"/>
            <a:ext cx="5981181" cy="4244776"/>
          </a:xfrm>
          <a:prstGeom prst="roundRect">
            <a:avLst>
              <a:gd name="adj" fmla="val 7279"/>
            </a:avLst>
          </a:prstGeom>
          <a:solidFill>
            <a:schemeClr val="bg1"/>
          </a:solidFill>
          <a:ln w="28575">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42AE4C2-306B-8173-A246-262A5BC7F7E2}"/>
              </a:ext>
            </a:extLst>
          </p:cNvPr>
          <p:cNvSpPr txBox="1"/>
          <p:nvPr/>
        </p:nvSpPr>
        <p:spPr>
          <a:xfrm>
            <a:off x="6926588" y="1543733"/>
            <a:ext cx="3853371" cy="553998"/>
          </a:xfrm>
          <a:prstGeom prst="rect">
            <a:avLst/>
          </a:prstGeom>
          <a:noFill/>
        </p:spPr>
        <p:txBody>
          <a:bodyPr wrap="square" rtlCol="0">
            <a:spAutoFit/>
          </a:bodyPr>
          <a:lstStyle/>
          <a:p>
            <a:pPr algn="ctr"/>
            <a:r>
              <a:rPr lang="en-US" b="1">
                <a:solidFill>
                  <a:srgbClr val="ED3C8D"/>
                </a:solidFill>
                <a:latin typeface="Helvetica" panose="020B0403020202020204" pitchFamily="34" charset="0"/>
              </a:rPr>
              <a:t>Exclusive, Original TV Series</a:t>
            </a:r>
          </a:p>
          <a:p>
            <a:pPr algn="ctr"/>
            <a:r>
              <a:rPr lang="en-US" sz="1200" i="1">
                <a:solidFill>
                  <a:srgbClr val="ED3C8D"/>
                </a:solidFill>
                <a:latin typeface="Helvetica" panose="020B0403020202020204" pitchFamily="34" charset="0"/>
              </a:rPr>
              <a:t>(released during the summer)</a:t>
            </a:r>
          </a:p>
        </p:txBody>
      </p:sp>
      <p:pic>
        <p:nvPicPr>
          <p:cNvPr id="1038" name="Picture 14" descr="Stranger Things (TV Series 2016– ) - IMDb">
            <a:extLst>
              <a:ext uri="{FF2B5EF4-FFF2-40B4-BE49-F238E27FC236}">
                <a16:creationId xmlns:a16="http://schemas.microsoft.com/office/drawing/2014/main" id="{1E7B7E6D-1353-74A2-BFAF-E458CA29DA47}"/>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6226745" y="2185276"/>
            <a:ext cx="895776" cy="1164372"/>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Ms. Marvel (TV Mini Series 2022) - IMDb">
            <a:extLst>
              <a:ext uri="{FF2B5EF4-FFF2-40B4-BE49-F238E27FC236}">
                <a16:creationId xmlns:a16="http://schemas.microsoft.com/office/drawing/2014/main" id="{E8150D4D-EC64-73A3-1565-EABB826A8A7C}"/>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6294106" y="4231937"/>
            <a:ext cx="761054" cy="1175052"/>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455DBECD-0DB5-C104-059D-DA04B63CC0D2}"/>
              </a:ext>
            </a:extLst>
          </p:cNvPr>
          <p:cNvSpPr txBox="1"/>
          <p:nvPr/>
        </p:nvSpPr>
        <p:spPr>
          <a:xfrm>
            <a:off x="5953996" y="3333158"/>
            <a:ext cx="1441274" cy="769441"/>
          </a:xfrm>
          <a:prstGeom prst="rect">
            <a:avLst/>
          </a:prstGeom>
          <a:noFill/>
        </p:spPr>
        <p:txBody>
          <a:bodyPr wrap="square">
            <a:spAutoFit/>
          </a:bodyPr>
          <a:lstStyle>
            <a:defPPr>
              <a:defRPr lang="en-US"/>
            </a:defPPr>
            <a:lvl1pPr marL="342900" marR="0" lvl="0" indent="-342900">
              <a:spcBef>
                <a:spcPts val="0"/>
              </a:spcBef>
              <a:spcAft>
                <a:spcPts val="0"/>
              </a:spcAft>
              <a:buFont typeface="Symbol" panose="05050102010706020507" pitchFamily="18" charset="2"/>
              <a:buChar char=""/>
              <a:defRPr sz="1000">
                <a:solidFill>
                  <a:srgbClr val="002060"/>
                </a:solidFill>
                <a:effectLst/>
                <a:latin typeface="Helvetica" panose="020B0403020202020204" pitchFamily="34" charset="0"/>
                <a:ea typeface="Calibri" panose="020F0502020204030204" pitchFamily="34" charset="0"/>
                <a:cs typeface="Arial" panose="020B0604020202020204" pitchFamily="34" charset="0"/>
              </a:defRPr>
            </a:lvl1pPr>
            <a:lvl2pPr marL="742950" marR="0" lvl="1" indent="-285750">
              <a:spcBef>
                <a:spcPts val="0"/>
              </a:spcBef>
              <a:spcAft>
                <a:spcPts val="0"/>
              </a:spcAft>
              <a:buFont typeface="Courier New" panose="02070309020205020404" pitchFamily="49" charset="0"/>
              <a:buChar char="o"/>
              <a:defRPr sz="900">
                <a:solidFill>
                  <a:srgbClr val="002060"/>
                </a:solidFill>
                <a:effectLst/>
                <a:latin typeface="Helvetica" panose="020B0403020202020204" pitchFamily="34" charset="0"/>
                <a:ea typeface="Calibri" panose="020F0502020204030204" pitchFamily="34" charset="0"/>
                <a:cs typeface="Arial" panose="020B0604020202020204" pitchFamily="34" charset="0"/>
              </a:defRPr>
            </a:lvl2pPr>
          </a:lstStyle>
          <a:p>
            <a:pPr marL="0" indent="0" algn="ctr">
              <a:buNone/>
            </a:pPr>
            <a:r>
              <a:rPr lang="en-US" sz="1200" b="1"/>
              <a:t>Stranger Things</a:t>
            </a:r>
          </a:p>
          <a:p>
            <a:pPr marL="0" indent="0" algn="ctr">
              <a:buNone/>
            </a:pPr>
            <a:r>
              <a:rPr lang="en-US" sz="800" b="1"/>
              <a:t>Season 4 on Netflix</a:t>
            </a:r>
          </a:p>
          <a:p>
            <a:pPr marL="0" indent="0" algn="ctr">
              <a:buNone/>
            </a:pPr>
            <a:r>
              <a:rPr lang="en-US" sz="800"/>
              <a:t>(7 episodes released on 5/27/22 and 2 episodes released on 7/1/22)</a:t>
            </a:r>
          </a:p>
        </p:txBody>
      </p:sp>
      <p:sp>
        <p:nvSpPr>
          <p:cNvPr id="25" name="TextBox 24">
            <a:extLst>
              <a:ext uri="{FF2B5EF4-FFF2-40B4-BE49-F238E27FC236}">
                <a16:creationId xmlns:a16="http://schemas.microsoft.com/office/drawing/2014/main" id="{25098054-7731-1491-8222-E2897FDCF4E1}"/>
              </a:ext>
            </a:extLst>
          </p:cNvPr>
          <p:cNvSpPr txBox="1"/>
          <p:nvPr/>
        </p:nvSpPr>
        <p:spPr>
          <a:xfrm>
            <a:off x="5909518" y="5406989"/>
            <a:ext cx="1540627" cy="646331"/>
          </a:xfrm>
          <a:prstGeom prst="rect">
            <a:avLst/>
          </a:prstGeom>
          <a:noFill/>
        </p:spPr>
        <p:txBody>
          <a:bodyPr wrap="square">
            <a:spAutoFit/>
          </a:bodyPr>
          <a:lstStyle>
            <a:defPPr>
              <a:defRPr lang="en-US"/>
            </a:defPPr>
            <a:lvl1pPr marL="342900" marR="0" lvl="0" indent="-342900">
              <a:spcBef>
                <a:spcPts val="0"/>
              </a:spcBef>
              <a:spcAft>
                <a:spcPts val="0"/>
              </a:spcAft>
              <a:buFont typeface="Symbol" panose="05050102010706020507" pitchFamily="18" charset="2"/>
              <a:buChar char=""/>
              <a:defRPr sz="1000">
                <a:solidFill>
                  <a:srgbClr val="002060"/>
                </a:solidFill>
                <a:effectLst/>
                <a:latin typeface="Helvetica" panose="020B0403020202020204" pitchFamily="34" charset="0"/>
                <a:ea typeface="Calibri" panose="020F0502020204030204" pitchFamily="34" charset="0"/>
                <a:cs typeface="Arial" panose="020B0604020202020204" pitchFamily="34" charset="0"/>
              </a:defRPr>
            </a:lvl1pPr>
            <a:lvl2pPr marL="742950" marR="0" lvl="1" indent="-285750">
              <a:spcBef>
                <a:spcPts val="0"/>
              </a:spcBef>
              <a:spcAft>
                <a:spcPts val="0"/>
              </a:spcAft>
              <a:buFont typeface="Courier New" panose="02070309020205020404" pitchFamily="49" charset="0"/>
              <a:buChar char="o"/>
              <a:defRPr sz="900">
                <a:solidFill>
                  <a:srgbClr val="002060"/>
                </a:solidFill>
                <a:effectLst/>
                <a:latin typeface="Helvetica" panose="020B0403020202020204" pitchFamily="34" charset="0"/>
                <a:ea typeface="Calibri" panose="020F0502020204030204" pitchFamily="34" charset="0"/>
                <a:cs typeface="Arial" panose="020B0604020202020204" pitchFamily="34" charset="0"/>
              </a:defRPr>
            </a:lvl2pPr>
          </a:lstStyle>
          <a:p>
            <a:pPr marL="0" indent="0" algn="ctr">
              <a:buNone/>
            </a:pPr>
            <a:r>
              <a:rPr lang="en-US" sz="1200" b="1"/>
              <a:t>Ms. Marvel</a:t>
            </a:r>
          </a:p>
          <a:p>
            <a:pPr marL="0" indent="0" algn="ctr">
              <a:buNone/>
            </a:pPr>
            <a:r>
              <a:rPr lang="en-US" sz="800" b="1"/>
              <a:t>Season 1 on Disney+</a:t>
            </a:r>
          </a:p>
          <a:p>
            <a:pPr marL="0" indent="0" algn="ctr">
              <a:buNone/>
            </a:pPr>
            <a:r>
              <a:rPr lang="en-US" sz="800"/>
              <a:t>(6 episodes released between 6/8 - 7/13/22)</a:t>
            </a:r>
          </a:p>
        </p:txBody>
      </p:sp>
      <p:pic>
        <p:nvPicPr>
          <p:cNvPr id="1040" name="Picture 16" descr="The Boys (season 3) - Wikipedia">
            <a:extLst>
              <a:ext uri="{FF2B5EF4-FFF2-40B4-BE49-F238E27FC236}">
                <a16:creationId xmlns:a16="http://schemas.microsoft.com/office/drawing/2014/main" id="{E76397FE-2644-67E6-AD98-6BCDCB31F265}"/>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7735824" y="2185276"/>
            <a:ext cx="803203" cy="1153692"/>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Only Murders in the Building (TV Series 2021– ) - IMDb">
            <a:extLst>
              <a:ext uri="{FF2B5EF4-FFF2-40B4-BE49-F238E27FC236}">
                <a16:creationId xmlns:a16="http://schemas.microsoft.com/office/drawing/2014/main" id="{818C2D07-7323-1D41-C7C9-BEE66DF517FA}"/>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7578224" y="4231937"/>
            <a:ext cx="909134" cy="1185579"/>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00A7173A-5224-3707-C64E-DA9226D1DB76}"/>
              </a:ext>
            </a:extLst>
          </p:cNvPr>
          <p:cNvSpPr txBox="1"/>
          <p:nvPr/>
        </p:nvSpPr>
        <p:spPr>
          <a:xfrm>
            <a:off x="7369465" y="3345252"/>
            <a:ext cx="1540627" cy="769441"/>
          </a:xfrm>
          <a:prstGeom prst="rect">
            <a:avLst/>
          </a:prstGeom>
          <a:noFill/>
        </p:spPr>
        <p:txBody>
          <a:bodyPr wrap="square">
            <a:spAutoFit/>
          </a:bodyPr>
          <a:lstStyle>
            <a:defPPr>
              <a:defRPr lang="en-US"/>
            </a:defPPr>
            <a:lvl1pPr marL="342900" marR="0" lvl="0" indent="-342900">
              <a:spcBef>
                <a:spcPts val="0"/>
              </a:spcBef>
              <a:spcAft>
                <a:spcPts val="0"/>
              </a:spcAft>
              <a:buFont typeface="Symbol" panose="05050102010706020507" pitchFamily="18" charset="2"/>
              <a:buChar char=""/>
              <a:defRPr sz="1000">
                <a:solidFill>
                  <a:srgbClr val="002060"/>
                </a:solidFill>
                <a:effectLst/>
                <a:latin typeface="Helvetica" panose="020B0403020202020204" pitchFamily="34" charset="0"/>
                <a:ea typeface="Calibri" panose="020F0502020204030204" pitchFamily="34" charset="0"/>
                <a:cs typeface="Arial" panose="020B0604020202020204" pitchFamily="34" charset="0"/>
              </a:defRPr>
            </a:lvl1pPr>
            <a:lvl2pPr marL="742950" marR="0" lvl="1" indent="-285750">
              <a:spcBef>
                <a:spcPts val="0"/>
              </a:spcBef>
              <a:spcAft>
                <a:spcPts val="0"/>
              </a:spcAft>
              <a:buFont typeface="Courier New" panose="02070309020205020404" pitchFamily="49" charset="0"/>
              <a:buChar char="o"/>
              <a:defRPr sz="900">
                <a:solidFill>
                  <a:srgbClr val="002060"/>
                </a:solidFill>
                <a:effectLst/>
                <a:latin typeface="Helvetica" panose="020B0403020202020204" pitchFamily="34" charset="0"/>
                <a:ea typeface="Calibri" panose="020F0502020204030204" pitchFamily="34" charset="0"/>
                <a:cs typeface="Arial" panose="020B0604020202020204" pitchFamily="34" charset="0"/>
              </a:defRPr>
            </a:lvl2pPr>
          </a:lstStyle>
          <a:p>
            <a:pPr marL="0" indent="0" algn="ctr">
              <a:buNone/>
            </a:pPr>
            <a:r>
              <a:rPr lang="en-US" sz="1200" b="1"/>
              <a:t>The Boys</a:t>
            </a:r>
          </a:p>
          <a:p>
            <a:pPr marL="0" indent="0" algn="ctr">
              <a:buNone/>
            </a:pPr>
            <a:r>
              <a:rPr lang="en-US" sz="800" b="1"/>
              <a:t>Season 3 on Amazon Prime</a:t>
            </a:r>
          </a:p>
          <a:p>
            <a:pPr marL="0" indent="0" algn="ctr">
              <a:buNone/>
            </a:pPr>
            <a:r>
              <a:rPr lang="en-US" sz="800"/>
              <a:t>(3 episodes released on 6/3/22, next 5 episodes weekly through 7/8/22)</a:t>
            </a:r>
          </a:p>
        </p:txBody>
      </p:sp>
      <p:sp>
        <p:nvSpPr>
          <p:cNvPr id="26" name="TextBox 25">
            <a:extLst>
              <a:ext uri="{FF2B5EF4-FFF2-40B4-BE49-F238E27FC236}">
                <a16:creationId xmlns:a16="http://schemas.microsoft.com/office/drawing/2014/main" id="{DD882029-3EED-C860-45E4-92D3A39F34A4}"/>
              </a:ext>
            </a:extLst>
          </p:cNvPr>
          <p:cNvSpPr txBox="1"/>
          <p:nvPr/>
        </p:nvSpPr>
        <p:spPr>
          <a:xfrm>
            <a:off x="7281949" y="5427166"/>
            <a:ext cx="1505418" cy="830997"/>
          </a:xfrm>
          <a:prstGeom prst="rect">
            <a:avLst/>
          </a:prstGeom>
          <a:noFill/>
        </p:spPr>
        <p:txBody>
          <a:bodyPr wrap="square">
            <a:spAutoFit/>
          </a:bodyPr>
          <a:lstStyle>
            <a:defPPr>
              <a:defRPr lang="en-US"/>
            </a:defPPr>
            <a:lvl1pPr marL="342900" marR="0" lvl="0" indent="-342900">
              <a:spcBef>
                <a:spcPts val="0"/>
              </a:spcBef>
              <a:spcAft>
                <a:spcPts val="0"/>
              </a:spcAft>
              <a:buFont typeface="Symbol" panose="05050102010706020507" pitchFamily="18" charset="2"/>
              <a:buChar char=""/>
              <a:defRPr sz="1000">
                <a:solidFill>
                  <a:srgbClr val="002060"/>
                </a:solidFill>
                <a:effectLst/>
                <a:latin typeface="Helvetica" panose="020B0403020202020204" pitchFamily="34" charset="0"/>
                <a:ea typeface="Calibri" panose="020F0502020204030204" pitchFamily="34" charset="0"/>
                <a:cs typeface="Arial" panose="020B0604020202020204" pitchFamily="34" charset="0"/>
              </a:defRPr>
            </a:lvl1pPr>
            <a:lvl2pPr marL="742950" marR="0" lvl="1" indent="-285750">
              <a:spcBef>
                <a:spcPts val="0"/>
              </a:spcBef>
              <a:spcAft>
                <a:spcPts val="0"/>
              </a:spcAft>
              <a:buFont typeface="Courier New" panose="02070309020205020404" pitchFamily="49" charset="0"/>
              <a:buChar char="o"/>
              <a:defRPr sz="900">
                <a:solidFill>
                  <a:srgbClr val="002060"/>
                </a:solidFill>
                <a:effectLst/>
                <a:latin typeface="Helvetica" panose="020B0403020202020204" pitchFamily="34" charset="0"/>
                <a:ea typeface="Calibri" panose="020F0502020204030204" pitchFamily="34" charset="0"/>
                <a:cs typeface="Arial" panose="020B0604020202020204" pitchFamily="34" charset="0"/>
              </a:defRPr>
            </a:lvl2pPr>
          </a:lstStyle>
          <a:p>
            <a:pPr marL="0" indent="0" algn="ctr">
              <a:buNone/>
            </a:pPr>
            <a:r>
              <a:rPr lang="en-US" sz="1200" b="1"/>
              <a:t>Only Murders in the Building</a:t>
            </a:r>
            <a:endParaRPr lang="en-US" b="1"/>
          </a:p>
          <a:p>
            <a:pPr marL="0" indent="0" algn="ctr">
              <a:buNone/>
            </a:pPr>
            <a:r>
              <a:rPr lang="en-US" sz="800" b="1"/>
              <a:t>Season 2 on Hulu</a:t>
            </a:r>
          </a:p>
          <a:p>
            <a:pPr marL="0" indent="0" algn="ctr">
              <a:buNone/>
            </a:pPr>
            <a:r>
              <a:rPr lang="en-US" sz="800"/>
              <a:t>(10 episodes released between 6/28 - 8/23/22)</a:t>
            </a:r>
          </a:p>
        </p:txBody>
      </p:sp>
      <p:pic>
        <p:nvPicPr>
          <p:cNvPr id="1042" name="Picture 18" descr="Obi-Wan Kenobi (TV Mini Series 2022) - IMDb">
            <a:extLst>
              <a:ext uri="{FF2B5EF4-FFF2-40B4-BE49-F238E27FC236}">
                <a16:creationId xmlns:a16="http://schemas.microsoft.com/office/drawing/2014/main" id="{B2B773BC-3A0F-06F6-0B76-1E57BFDF3516}"/>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9212609" y="2185276"/>
            <a:ext cx="775216" cy="1148074"/>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The Summer I Turned Pretty (TV Series 2022– ) - IMDb">
            <a:extLst>
              <a:ext uri="{FF2B5EF4-FFF2-40B4-BE49-F238E27FC236}">
                <a16:creationId xmlns:a16="http://schemas.microsoft.com/office/drawing/2014/main" id="{57D958CD-E22E-1F21-9B00-17DBFDC9E608}"/>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9220546" y="4231937"/>
            <a:ext cx="668360" cy="1239596"/>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CD2CE11E-2960-6A8E-285A-170A60FB3D7F}"/>
              </a:ext>
            </a:extLst>
          </p:cNvPr>
          <p:cNvSpPr txBox="1"/>
          <p:nvPr/>
        </p:nvSpPr>
        <p:spPr>
          <a:xfrm>
            <a:off x="8853274" y="3338471"/>
            <a:ext cx="1493885" cy="769441"/>
          </a:xfrm>
          <a:prstGeom prst="rect">
            <a:avLst/>
          </a:prstGeom>
          <a:noFill/>
        </p:spPr>
        <p:txBody>
          <a:bodyPr wrap="square">
            <a:spAutoFit/>
          </a:bodyPr>
          <a:lstStyle>
            <a:defPPr>
              <a:defRPr lang="en-US"/>
            </a:defPPr>
            <a:lvl1pPr marL="342900" marR="0" lvl="0" indent="-342900">
              <a:spcBef>
                <a:spcPts val="0"/>
              </a:spcBef>
              <a:spcAft>
                <a:spcPts val="0"/>
              </a:spcAft>
              <a:buFont typeface="Symbol" panose="05050102010706020507" pitchFamily="18" charset="2"/>
              <a:buChar char=""/>
              <a:defRPr sz="1000">
                <a:solidFill>
                  <a:srgbClr val="002060"/>
                </a:solidFill>
                <a:effectLst/>
                <a:latin typeface="Helvetica" panose="020B0403020202020204" pitchFamily="34" charset="0"/>
                <a:ea typeface="Calibri" panose="020F0502020204030204" pitchFamily="34" charset="0"/>
                <a:cs typeface="Arial" panose="020B0604020202020204" pitchFamily="34" charset="0"/>
              </a:defRPr>
            </a:lvl1pPr>
            <a:lvl2pPr marL="742950" marR="0" lvl="1" indent="-285750">
              <a:spcBef>
                <a:spcPts val="0"/>
              </a:spcBef>
              <a:spcAft>
                <a:spcPts val="0"/>
              </a:spcAft>
              <a:buFont typeface="Courier New" panose="02070309020205020404" pitchFamily="49" charset="0"/>
              <a:buChar char="o"/>
              <a:defRPr sz="900">
                <a:solidFill>
                  <a:srgbClr val="002060"/>
                </a:solidFill>
                <a:effectLst/>
                <a:latin typeface="Helvetica" panose="020B0403020202020204" pitchFamily="34" charset="0"/>
                <a:ea typeface="Calibri" panose="020F0502020204030204" pitchFamily="34" charset="0"/>
                <a:cs typeface="Arial" panose="020B0604020202020204" pitchFamily="34" charset="0"/>
              </a:defRPr>
            </a:lvl2pPr>
          </a:lstStyle>
          <a:p>
            <a:pPr marL="0" indent="0" algn="ctr">
              <a:buNone/>
            </a:pPr>
            <a:r>
              <a:rPr lang="en-US" sz="1200" b="1"/>
              <a:t>Obi-Wan Kenobi</a:t>
            </a:r>
          </a:p>
          <a:p>
            <a:pPr marL="0" indent="0" algn="ctr">
              <a:buNone/>
            </a:pPr>
            <a:r>
              <a:rPr lang="en-US" sz="800" b="1"/>
              <a:t>Season 1 on Disney+</a:t>
            </a:r>
          </a:p>
          <a:p>
            <a:pPr marL="0" indent="0" algn="ctr">
              <a:buNone/>
            </a:pPr>
            <a:r>
              <a:rPr lang="en-US" sz="800"/>
              <a:t>(3 episodes released on 5/27/22, next 4 weekly through 6/22/22)</a:t>
            </a:r>
          </a:p>
        </p:txBody>
      </p:sp>
      <p:sp>
        <p:nvSpPr>
          <p:cNvPr id="27" name="TextBox 26">
            <a:extLst>
              <a:ext uri="{FF2B5EF4-FFF2-40B4-BE49-F238E27FC236}">
                <a16:creationId xmlns:a16="http://schemas.microsoft.com/office/drawing/2014/main" id="{3DA22E5A-17BD-E9AA-A86B-92C428569B95}"/>
              </a:ext>
            </a:extLst>
          </p:cNvPr>
          <p:cNvSpPr txBox="1"/>
          <p:nvPr/>
        </p:nvSpPr>
        <p:spPr>
          <a:xfrm>
            <a:off x="8772467" y="5461494"/>
            <a:ext cx="1564514" cy="830997"/>
          </a:xfrm>
          <a:prstGeom prst="rect">
            <a:avLst/>
          </a:prstGeom>
          <a:noFill/>
        </p:spPr>
        <p:txBody>
          <a:bodyPr wrap="square">
            <a:spAutoFit/>
          </a:bodyPr>
          <a:lstStyle>
            <a:defPPr>
              <a:defRPr lang="en-US"/>
            </a:defPPr>
            <a:lvl1pPr marL="342900" marR="0" lvl="0" indent="-342900">
              <a:spcBef>
                <a:spcPts val="0"/>
              </a:spcBef>
              <a:spcAft>
                <a:spcPts val="0"/>
              </a:spcAft>
              <a:buFont typeface="Symbol" panose="05050102010706020507" pitchFamily="18" charset="2"/>
              <a:buChar char=""/>
              <a:defRPr sz="1000">
                <a:solidFill>
                  <a:srgbClr val="002060"/>
                </a:solidFill>
                <a:effectLst/>
                <a:latin typeface="Helvetica" panose="020B0403020202020204" pitchFamily="34" charset="0"/>
                <a:ea typeface="Calibri" panose="020F0502020204030204" pitchFamily="34" charset="0"/>
                <a:cs typeface="Arial" panose="020B0604020202020204" pitchFamily="34" charset="0"/>
              </a:defRPr>
            </a:lvl1pPr>
            <a:lvl2pPr marL="742950" marR="0" lvl="1" indent="-285750">
              <a:spcBef>
                <a:spcPts val="0"/>
              </a:spcBef>
              <a:spcAft>
                <a:spcPts val="0"/>
              </a:spcAft>
              <a:buFont typeface="Courier New" panose="02070309020205020404" pitchFamily="49" charset="0"/>
              <a:buChar char="o"/>
              <a:defRPr sz="900">
                <a:solidFill>
                  <a:srgbClr val="002060"/>
                </a:solidFill>
                <a:effectLst/>
                <a:latin typeface="Helvetica" panose="020B0403020202020204" pitchFamily="34" charset="0"/>
                <a:ea typeface="Calibri" panose="020F0502020204030204" pitchFamily="34" charset="0"/>
                <a:cs typeface="Arial" panose="020B0604020202020204" pitchFamily="34" charset="0"/>
              </a:defRPr>
            </a:lvl2pPr>
          </a:lstStyle>
          <a:p>
            <a:pPr marL="0" indent="0" algn="ctr">
              <a:buNone/>
            </a:pPr>
            <a:r>
              <a:rPr lang="en-US" sz="1200" b="1"/>
              <a:t>The Summer </a:t>
            </a:r>
          </a:p>
          <a:p>
            <a:pPr marL="0" indent="0" algn="ctr">
              <a:buNone/>
            </a:pPr>
            <a:r>
              <a:rPr lang="en-US" sz="1200" b="1"/>
              <a:t>I Turned Pretty</a:t>
            </a:r>
          </a:p>
          <a:p>
            <a:pPr marL="0" indent="0" algn="ctr">
              <a:buNone/>
            </a:pPr>
            <a:r>
              <a:rPr lang="en-US" sz="800" b="1"/>
              <a:t>Season 1 on Amazon Prime</a:t>
            </a:r>
          </a:p>
          <a:p>
            <a:pPr marL="0" indent="0" algn="ctr">
              <a:buNone/>
            </a:pPr>
            <a:r>
              <a:rPr lang="en-US" sz="800"/>
              <a:t>(7 episodes released on 6/17/22)</a:t>
            </a:r>
          </a:p>
        </p:txBody>
      </p:sp>
      <p:pic>
        <p:nvPicPr>
          <p:cNvPr id="1044" name="Picture 20" descr="Westworld (TV Series 2016– ) - IMDb">
            <a:extLst>
              <a:ext uri="{FF2B5EF4-FFF2-40B4-BE49-F238E27FC236}">
                <a16:creationId xmlns:a16="http://schemas.microsoft.com/office/drawing/2014/main" id="{87B8B2B9-1497-B8B2-124D-AB273217B87A}"/>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10612308" y="2185276"/>
            <a:ext cx="775215" cy="1148073"/>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Black Bird (TV Mini Series 2022) - IMDb">
            <a:extLst>
              <a:ext uri="{FF2B5EF4-FFF2-40B4-BE49-F238E27FC236}">
                <a16:creationId xmlns:a16="http://schemas.microsoft.com/office/drawing/2014/main" id="{040AEB10-CCCA-8EEB-2CCF-D4F6F83E869E}"/>
              </a:ext>
            </a:extLst>
          </p:cNvPr>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10602033" y="4231937"/>
            <a:ext cx="792130" cy="1239596"/>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8F6CCF7A-F84B-7326-87B5-E948CEE9F963}"/>
              </a:ext>
            </a:extLst>
          </p:cNvPr>
          <p:cNvSpPr txBox="1"/>
          <p:nvPr/>
        </p:nvSpPr>
        <p:spPr>
          <a:xfrm>
            <a:off x="10222299" y="3331690"/>
            <a:ext cx="1589043" cy="646331"/>
          </a:xfrm>
          <a:prstGeom prst="rect">
            <a:avLst/>
          </a:prstGeom>
          <a:noFill/>
        </p:spPr>
        <p:txBody>
          <a:bodyPr wrap="square">
            <a:spAutoFit/>
          </a:bodyPr>
          <a:lstStyle>
            <a:defPPr>
              <a:defRPr lang="en-US"/>
            </a:defPPr>
            <a:lvl1pPr marL="342900" marR="0" lvl="0" indent="-342900">
              <a:spcBef>
                <a:spcPts val="0"/>
              </a:spcBef>
              <a:spcAft>
                <a:spcPts val="0"/>
              </a:spcAft>
              <a:buFont typeface="Symbol" panose="05050102010706020507" pitchFamily="18" charset="2"/>
              <a:buChar char=""/>
              <a:defRPr sz="1000">
                <a:solidFill>
                  <a:srgbClr val="002060"/>
                </a:solidFill>
                <a:effectLst/>
                <a:latin typeface="Helvetica" panose="020B0403020202020204" pitchFamily="34" charset="0"/>
                <a:ea typeface="Calibri" panose="020F0502020204030204" pitchFamily="34" charset="0"/>
                <a:cs typeface="Arial" panose="020B0604020202020204" pitchFamily="34" charset="0"/>
              </a:defRPr>
            </a:lvl1pPr>
            <a:lvl2pPr marL="742950" marR="0" lvl="1" indent="-285750">
              <a:spcBef>
                <a:spcPts val="0"/>
              </a:spcBef>
              <a:spcAft>
                <a:spcPts val="0"/>
              </a:spcAft>
              <a:buFont typeface="Courier New" panose="02070309020205020404" pitchFamily="49" charset="0"/>
              <a:buChar char="o"/>
              <a:defRPr sz="900">
                <a:solidFill>
                  <a:srgbClr val="002060"/>
                </a:solidFill>
                <a:effectLst/>
                <a:latin typeface="Helvetica" panose="020B0403020202020204" pitchFamily="34" charset="0"/>
                <a:ea typeface="Calibri" panose="020F0502020204030204" pitchFamily="34" charset="0"/>
                <a:cs typeface="Arial" panose="020B0604020202020204" pitchFamily="34" charset="0"/>
              </a:defRPr>
            </a:lvl2pPr>
          </a:lstStyle>
          <a:p>
            <a:pPr marL="0" indent="0" algn="ctr">
              <a:buNone/>
            </a:pPr>
            <a:r>
              <a:rPr lang="en-US" sz="1200" b="1"/>
              <a:t>Westworld</a:t>
            </a:r>
          </a:p>
          <a:p>
            <a:pPr marL="0" indent="0" algn="ctr">
              <a:buNone/>
            </a:pPr>
            <a:r>
              <a:rPr lang="en-US" sz="800" b="1"/>
              <a:t>Season 4 on HBO Max</a:t>
            </a:r>
          </a:p>
          <a:p>
            <a:pPr marL="0" indent="0" algn="ctr">
              <a:buNone/>
            </a:pPr>
            <a:r>
              <a:rPr lang="en-US" sz="800"/>
              <a:t>(8 episodes released between 6/26-8/14/22)</a:t>
            </a:r>
          </a:p>
        </p:txBody>
      </p:sp>
      <p:sp>
        <p:nvSpPr>
          <p:cNvPr id="30" name="TextBox 29">
            <a:extLst>
              <a:ext uri="{FF2B5EF4-FFF2-40B4-BE49-F238E27FC236}">
                <a16:creationId xmlns:a16="http://schemas.microsoft.com/office/drawing/2014/main" id="{51C69C35-9EF5-25DA-705A-5A4E1C7B2303}"/>
              </a:ext>
            </a:extLst>
          </p:cNvPr>
          <p:cNvSpPr txBox="1"/>
          <p:nvPr/>
        </p:nvSpPr>
        <p:spPr>
          <a:xfrm>
            <a:off x="10203576" y="5471533"/>
            <a:ext cx="1589043" cy="646331"/>
          </a:xfrm>
          <a:prstGeom prst="rect">
            <a:avLst/>
          </a:prstGeom>
          <a:noFill/>
        </p:spPr>
        <p:txBody>
          <a:bodyPr wrap="square">
            <a:spAutoFit/>
          </a:bodyPr>
          <a:lstStyle>
            <a:defPPr>
              <a:defRPr lang="en-US"/>
            </a:defPPr>
            <a:lvl1pPr marL="342900" marR="0" lvl="0" indent="-342900">
              <a:spcBef>
                <a:spcPts val="0"/>
              </a:spcBef>
              <a:spcAft>
                <a:spcPts val="0"/>
              </a:spcAft>
              <a:buFont typeface="Symbol" panose="05050102010706020507" pitchFamily="18" charset="2"/>
              <a:buChar char=""/>
              <a:defRPr sz="1000">
                <a:solidFill>
                  <a:srgbClr val="002060"/>
                </a:solidFill>
                <a:effectLst/>
                <a:latin typeface="Helvetica" panose="020B0403020202020204" pitchFamily="34" charset="0"/>
                <a:ea typeface="Calibri" panose="020F0502020204030204" pitchFamily="34" charset="0"/>
                <a:cs typeface="Arial" panose="020B0604020202020204" pitchFamily="34" charset="0"/>
              </a:defRPr>
            </a:lvl1pPr>
            <a:lvl2pPr marL="742950" marR="0" lvl="1" indent="-285750">
              <a:spcBef>
                <a:spcPts val="0"/>
              </a:spcBef>
              <a:spcAft>
                <a:spcPts val="0"/>
              </a:spcAft>
              <a:buFont typeface="Courier New" panose="02070309020205020404" pitchFamily="49" charset="0"/>
              <a:buChar char="o"/>
              <a:defRPr sz="900">
                <a:solidFill>
                  <a:srgbClr val="002060"/>
                </a:solidFill>
                <a:effectLst/>
                <a:latin typeface="Helvetica" panose="020B0403020202020204" pitchFamily="34" charset="0"/>
                <a:ea typeface="Calibri" panose="020F0502020204030204" pitchFamily="34" charset="0"/>
                <a:cs typeface="Arial" panose="020B0604020202020204" pitchFamily="34" charset="0"/>
              </a:defRPr>
            </a:lvl2pPr>
          </a:lstStyle>
          <a:p>
            <a:pPr marL="0" indent="0" algn="ctr">
              <a:buNone/>
            </a:pPr>
            <a:r>
              <a:rPr lang="en-US" sz="1200" b="1"/>
              <a:t>Black Bird</a:t>
            </a:r>
          </a:p>
          <a:p>
            <a:pPr marL="0" indent="0" algn="ctr">
              <a:buNone/>
            </a:pPr>
            <a:r>
              <a:rPr lang="en-US" sz="800" b="1"/>
              <a:t>Season 1 on Apple TV+</a:t>
            </a:r>
          </a:p>
          <a:p>
            <a:pPr marL="0" indent="0" algn="ctr">
              <a:buNone/>
            </a:pPr>
            <a:r>
              <a:rPr lang="en-US" sz="800"/>
              <a:t>(6 episodes released between 7/18 - 8/5/22)</a:t>
            </a:r>
          </a:p>
        </p:txBody>
      </p:sp>
      <p:sp>
        <p:nvSpPr>
          <p:cNvPr id="6" name="TextBox 5">
            <a:extLst>
              <a:ext uri="{FF2B5EF4-FFF2-40B4-BE49-F238E27FC236}">
                <a16:creationId xmlns:a16="http://schemas.microsoft.com/office/drawing/2014/main" id="{BE81B629-CB27-ADCA-3B78-B712160298D1}"/>
              </a:ext>
            </a:extLst>
          </p:cNvPr>
          <p:cNvSpPr txBox="1"/>
          <p:nvPr/>
        </p:nvSpPr>
        <p:spPr>
          <a:xfrm>
            <a:off x="1940818" y="3608552"/>
            <a:ext cx="1751031" cy="553998"/>
          </a:xfrm>
          <a:prstGeom prst="rect">
            <a:avLst/>
          </a:prstGeom>
          <a:noFill/>
        </p:spPr>
        <p:txBody>
          <a:bodyPr wrap="square">
            <a:spAutoFit/>
          </a:bodyPr>
          <a:lstStyle>
            <a:defPPr>
              <a:defRPr lang="en-US"/>
            </a:defPPr>
            <a:lvl1pPr marL="342900" marR="0" lvl="0" indent="-342900">
              <a:spcBef>
                <a:spcPts val="0"/>
              </a:spcBef>
              <a:spcAft>
                <a:spcPts val="0"/>
              </a:spcAft>
              <a:buFont typeface="Symbol" panose="05050102010706020507" pitchFamily="18" charset="2"/>
              <a:buChar char=""/>
              <a:defRPr sz="1000">
                <a:solidFill>
                  <a:srgbClr val="002060"/>
                </a:solidFill>
                <a:effectLst/>
                <a:latin typeface="Helvetica" panose="020B0403020202020204" pitchFamily="34" charset="0"/>
                <a:ea typeface="Calibri" panose="020F0502020204030204" pitchFamily="34" charset="0"/>
                <a:cs typeface="Arial" panose="020B0604020202020204" pitchFamily="34" charset="0"/>
              </a:defRPr>
            </a:lvl1pPr>
            <a:lvl2pPr marL="742950" marR="0" lvl="1" indent="-285750">
              <a:spcBef>
                <a:spcPts val="0"/>
              </a:spcBef>
              <a:spcAft>
                <a:spcPts val="0"/>
              </a:spcAft>
              <a:buFont typeface="Courier New" panose="02070309020205020404" pitchFamily="49" charset="0"/>
              <a:buChar char="o"/>
              <a:defRPr sz="900">
                <a:solidFill>
                  <a:srgbClr val="002060"/>
                </a:solidFill>
                <a:effectLst/>
                <a:latin typeface="Helvetica" panose="020B0403020202020204" pitchFamily="34" charset="0"/>
                <a:ea typeface="Calibri" panose="020F0502020204030204" pitchFamily="34" charset="0"/>
                <a:cs typeface="Arial" panose="020B0604020202020204" pitchFamily="34" charset="0"/>
              </a:defRPr>
            </a:lvl2pPr>
          </a:lstStyle>
          <a:p>
            <a:pPr marL="0" indent="0" algn="ctr">
              <a:buNone/>
            </a:pPr>
            <a:r>
              <a:rPr lang="en-US" sz="1200" b="1"/>
              <a:t>Spiderhead</a:t>
            </a:r>
          </a:p>
          <a:p>
            <a:pPr marL="0" indent="0" algn="ctr">
              <a:buNone/>
            </a:pPr>
            <a:r>
              <a:rPr lang="en-US" sz="900" b="1"/>
              <a:t>Netflix</a:t>
            </a:r>
          </a:p>
          <a:p>
            <a:pPr marL="0" indent="0" algn="ctr">
              <a:buNone/>
            </a:pPr>
            <a:r>
              <a:rPr lang="en-US" sz="900"/>
              <a:t>(release date: 6/11/22)</a:t>
            </a:r>
          </a:p>
        </p:txBody>
      </p:sp>
      <p:pic>
        <p:nvPicPr>
          <p:cNvPr id="17" name="Picture 6" descr="Spiderhead (2022) - IMDb">
            <a:extLst>
              <a:ext uri="{FF2B5EF4-FFF2-40B4-BE49-F238E27FC236}">
                <a16:creationId xmlns:a16="http://schemas.microsoft.com/office/drawing/2014/main" id="{E01DA01B-0DF1-1A64-A191-2B252643AB1D}"/>
              </a:ext>
            </a:extLst>
          </p:cNvPr>
          <p:cNvPicPr>
            <a:picLocks noChangeAspect="1" noChangeArrowheads="1"/>
          </p:cNvPicPr>
          <p:nvPr/>
        </p:nvPicPr>
        <p:blipFill>
          <a:blip r:embed="rId16" cstate="hqprint">
            <a:extLst>
              <a:ext uri="{28A0092B-C50C-407E-A947-70E740481C1C}">
                <a14:useLocalDpi xmlns:a14="http://schemas.microsoft.com/office/drawing/2010/main"/>
              </a:ext>
            </a:extLst>
          </a:blip>
          <a:srcRect/>
          <a:stretch>
            <a:fillRect/>
          </a:stretch>
        </p:blipFill>
        <p:spPr bwMode="auto">
          <a:xfrm>
            <a:off x="2361143" y="2248647"/>
            <a:ext cx="883285" cy="130857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2BD041D1-AB43-8984-DA30-3D147BDB3BE6}"/>
              </a:ext>
            </a:extLst>
          </p:cNvPr>
          <p:cNvSpPr txBox="1"/>
          <p:nvPr/>
        </p:nvSpPr>
        <p:spPr>
          <a:xfrm>
            <a:off x="284827" y="5526319"/>
            <a:ext cx="1902558" cy="553998"/>
          </a:xfrm>
          <a:prstGeom prst="rect">
            <a:avLst/>
          </a:prstGeom>
          <a:noFill/>
        </p:spPr>
        <p:txBody>
          <a:bodyPr wrap="square">
            <a:spAutoFit/>
          </a:bodyPr>
          <a:lstStyle>
            <a:defPPr>
              <a:defRPr lang="en-US"/>
            </a:defPPr>
            <a:lvl1pPr marL="342900" marR="0" lvl="0" indent="-342900">
              <a:spcBef>
                <a:spcPts val="0"/>
              </a:spcBef>
              <a:spcAft>
                <a:spcPts val="0"/>
              </a:spcAft>
              <a:buFont typeface="Symbol" panose="05050102010706020507" pitchFamily="18" charset="2"/>
              <a:buChar char=""/>
              <a:defRPr sz="1000">
                <a:solidFill>
                  <a:srgbClr val="002060"/>
                </a:solidFill>
                <a:effectLst/>
                <a:latin typeface="Helvetica" panose="020B0403020202020204" pitchFamily="34" charset="0"/>
                <a:ea typeface="Calibri" panose="020F0502020204030204" pitchFamily="34" charset="0"/>
                <a:cs typeface="Arial" panose="020B0604020202020204" pitchFamily="34" charset="0"/>
              </a:defRPr>
            </a:lvl1pPr>
            <a:lvl2pPr marL="742950" marR="0" lvl="1" indent="-285750">
              <a:spcBef>
                <a:spcPts val="0"/>
              </a:spcBef>
              <a:spcAft>
                <a:spcPts val="0"/>
              </a:spcAft>
              <a:buFont typeface="Courier New" panose="02070309020205020404" pitchFamily="49" charset="0"/>
              <a:buChar char="o"/>
              <a:defRPr sz="900">
                <a:solidFill>
                  <a:srgbClr val="002060"/>
                </a:solidFill>
                <a:effectLst/>
                <a:latin typeface="Helvetica" panose="020B0403020202020204" pitchFamily="34" charset="0"/>
                <a:ea typeface="Calibri" panose="020F0502020204030204" pitchFamily="34" charset="0"/>
                <a:cs typeface="Arial" panose="020B0604020202020204" pitchFamily="34" charset="0"/>
              </a:defRPr>
            </a:lvl2pPr>
          </a:lstStyle>
          <a:p>
            <a:pPr marL="0" indent="0" algn="ctr">
              <a:buNone/>
            </a:pPr>
            <a:r>
              <a:rPr lang="en-US" sz="1200" b="1"/>
              <a:t>Persuasion</a:t>
            </a:r>
          </a:p>
          <a:p>
            <a:pPr marL="0" indent="0" algn="ctr">
              <a:buNone/>
            </a:pPr>
            <a:r>
              <a:rPr lang="en-US" sz="900" b="1"/>
              <a:t>Netflix</a:t>
            </a:r>
          </a:p>
          <a:p>
            <a:pPr marL="0" indent="0" algn="ctr">
              <a:buNone/>
            </a:pPr>
            <a:r>
              <a:rPr lang="en-US" sz="900"/>
              <a:t>(release date: 7/5/22)</a:t>
            </a:r>
          </a:p>
        </p:txBody>
      </p:sp>
      <p:pic>
        <p:nvPicPr>
          <p:cNvPr id="1034" name="Picture 10" descr="Persuasion (2022) - IMDb">
            <a:extLst>
              <a:ext uri="{FF2B5EF4-FFF2-40B4-BE49-F238E27FC236}">
                <a16:creationId xmlns:a16="http://schemas.microsoft.com/office/drawing/2014/main" id="{6B4E445D-3C97-12C7-519D-955575A36C6E}"/>
              </a:ext>
            </a:extLst>
          </p:cNvPr>
          <p:cNvPicPr>
            <a:picLocks noChangeAspect="1" noChangeArrowheads="1"/>
          </p:cNvPicPr>
          <p:nvPr/>
        </p:nvPicPr>
        <p:blipFill>
          <a:blip r:embed="rId17" cstate="hqprint">
            <a:extLst>
              <a:ext uri="{28A0092B-C50C-407E-A947-70E740481C1C}">
                <a14:useLocalDpi xmlns:a14="http://schemas.microsoft.com/office/drawing/2010/main"/>
              </a:ext>
            </a:extLst>
          </a:blip>
          <a:srcRect/>
          <a:stretch>
            <a:fillRect/>
          </a:stretch>
        </p:blipFill>
        <p:spPr bwMode="auto">
          <a:xfrm>
            <a:off x="847215" y="4377946"/>
            <a:ext cx="777782" cy="11522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80757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041A55C-93AB-41EC-AD6F-CA99FDD74F42}"/>
              </a:ext>
            </a:extLst>
          </p:cNvPr>
          <p:cNvSpPr/>
          <p:nvPr/>
        </p:nvSpPr>
        <p:spPr>
          <a:xfrm>
            <a:off x="0" y="1496211"/>
            <a:ext cx="12192000" cy="5351031"/>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6" name="Chart 5">
            <a:extLst>
              <a:ext uri="{FF2B5EF4-FFF2-40B4-BE49-F238E27FC236}">
                <a16:creationId xmlns:a16="http://schemas.microsoft.com/office/drawing/2014/main" id="{0331ED16-D416-722C-5F08-FE38DE050902}"/>
              </a:ext>
            </a:extLst>
          </p:cNvPr>
          <p:cNvGraphicFramePr/>
          <p:nvPr>
            <p:extLst>
              <p:ext uri="{D42A27DB-BD31-4B8C-83A1-F6EECF244321}">
                <p14:modId xmlns:p14="http://schemas.microsoft.com/office/powerpoint/2010/main" val="3084503351"/>
              </p:ext>
            </p:extLst>
          </p:nvPr>
        </p:nvGraphicFramePr>
        <p:xfrm>
          <a:off x="483206" y="3491323"/>
          <a:ext cx="10835281" cy="2657045"/>
        </p:xfrm>
        <a:graphic>
          <a:graphicData uri="http://schemas.openxmlformats.org/drawingml/2006/chart">
            <c:chart xmlns:c="http://schemas.openxmlformats.org/drawingml/2006/chart" xmlns:r="http://schemas.openxmlformats.org/officeDocument/2006/relationships" r:id="rId3"/>
          </a:graphicData>
        </a:graphic>
      </p:graphicFrame>
      <p:sp>
        <p:nvSpPr>
          <p:cNvPr id="2" name="Rectangle 1">
            <a:extLst>
              <a:ext uri="{FF2B5EF4-FFF2-40B4-BE49-F238E27FC236}">
                <a16:creationId xmlns:a16="http://schemas.microsoft.com/office/drawing/2014/main" id="{CD6D0A09-967C-7E60-C8D2-697683A86529}"/>
              </a:ext>
            </a:extLst>
          </p:cNvPr>
          <p:cNvSpPr/>
          <p:nvPr/>
        </p:nvSpPr>
        <p:spPr>
          <a:xfrm>
            <a:off x="1724468" y="2348012"/>
            <a:ext cx="9017271" cy="1020530"/>
          </a:xfrm>
          <a:prstGeom prst="rect">
            <a:avLst/>
          </a:prstGeom>
          <a:solidFill>
            <a:schemeClr val="bg1"/>
          </a:solidFill>
          <a:ln w="19050">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A671F24C-A73C-4EEF-86FA-989884607FA5}"/>
              </a:ext>
            </a:extLst>
          </p:cNvPr>
          <p:cNvSpPr txBox="1"/>
          <p:nvPr/>
        </p:nvSpPr>
        <p:spPr>
          <a:xfrm>
            <a:off x="120928" y="370994"/>
            <a:ext cx="12092590"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a:solidFill>
                  <a:srgbClr val="1B1464"/>
                </a:solidFill>
                <a:latin typeface="Helvetica" panose="020B0403020202020204" pitchFamily="34" charset="0"/>
              </a:rPr>
              <a:t>Although we live in an ‘on-demand’ world, consumers </a:t>
            </a:r>
            <a:r>
              <a:rPr kumimoji="0" lang="en-US" sz="26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overwhelmingly support theatrical releases for new movies</a:t>
            </a:r>
          </a:p>
        </p:txBody>
      </p:sp>
      <p:pic>
        <p:nvPicPr>
          <p:cNvPr id="19" name="Picture 18">
            <a:extLst>
              <a:ext uri="{FF2B5EF4-FFF2-40B4-BE49-F238E27FC236}">
                <a16:creationId xmlns:a16="http://schemas.microsoft.com/office/drawing/2014/main" id="{7AE22543-E599-476E-9EEF-B74D5816E2EF}"/>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r="-1"/>
          <a:stretch/>
        </p:blipFill>
        <p:spPr>
          <a:xfrm>
            <a:off x="483207" y="6507893"/>
            <a:ext cx="11708793" cy="350107"/>
          </a:xfrm>
          <a:prstGeom prst="rect">
            <a:avLst/>
          </a:prstGeom>
        </p:spPr>
      </p:pic>
      <p:sp>
        <p:nvSpPr>
          <p:cNvPr id="28" name="Slide Number Placeholder 5">
            <a:extLst>
              <a:ext uri="{FF2B5EF4-FFF2-40B4-BE49-F238E27FC236}">
                <a16:creationId xmlns:a16="http://schemas.microsoft.com/office/drawing/2014/main" id="{2BEBD979-FF93-4C8D-8980-9DD23C77CF4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29" name="Rectangle 28">
            <a:extLst>
              <a:ext uri="{FF2B5EF4-FFF2-40B4-BE49-F238E27FC236}">
                <a16:creationId xmlns:a16="http://schemas.microsoft.com/office/drawing/2014/main" id="{1D1E9E69-9C1C-41C3-8851-D5747B2645E7}"/>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7" name="TextBox 6">
            <a:extLst>
              <a:ext uri="{FF2B5EF4-FFF2-40B4-BE49-F238E27FC236}">
                <a16:creationId xmlns:a16="http://schemas.microsoft.com/office/drawing/2014/main" id="{44C4311E-830E-DB95-1EEE-9C5F317AD144}"/>
              </a:ext>
            </a:extLst>
          </p:cNvPr>
          <p:cNvSpPr txBox="1"/>
          <p:nvPr/>
        </p:nvSpPr>
        <p:spPr>
          <a:xfrm>
            <a:off x="1274323" y="1640593"/>
            <a:ext cx="9575919" cy="572593"/>
          </a:xfrm>
          <a:prstGeom prst="rect">
            <a:avLst/>
          </a:prstGeom>
          <a:noFill/>
        </p:spPr>
        <p:txBody>
          <a:bodyPr wrap="square">
            <a:sp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600" b="1" i="0" u="none" strike="noStrike" kern="1200" cap="none" spc="0" normalizeH="0" baseline="0" noProof="0">
                <a:ln>
                  <a:noFill/>
                </a:ln>
                <a:solidFill>
                  <a:srgbClr val="1B1464"/>
                </a:solidFill>
                <a:effectLst/>
                <a:uLnTx/>
                <a:uFillTx/>
                <a:latin typeface="Helvetica" panose="020B0604020202020204" pitchFamily="34" charset="0"/>
                <a:ea typeface="Times New Roman" panose="02020603050405020304" pitchFamily="18" charset="0"/>
                <a:cs typeface="Helvetica" panose="020B0604020202020204" pitchFamily="34" charset="0"/>
              </a:rPr>
              <a:t>“</a:t>
            </a:r>
            <a:r>
              <a:rPr kumimoji="0" lang="en-US" sz="1600" b="1" i="0" u="sng" strike="noStrike" kern="1200" cap="none" spc="0" normalizeH="0" baseline="0" noProof="0">
                <a:ln>
                  <a:noFill/>
                </a:ln>
                <a:solidFill>
                  <a:srgbClr val="1B1464"/>
                </a:solidFill>
                <a:effectLst/>
                <a:uLnTx/>
                <a:uFillTx/>
                <a:latin typeface="Helvetica" panose="020B0604020202020204" pitchFamily="34" charset="0"/>
                <a:ea typeface="Times New Roman" panose="02020603050405020304" pitchFamily="18" charset="0"/>
                <a:cs typeface="Helvetica" panose="020B0604020202020204" pitchFamily="34" charset="0"/>
              </a:rPr>
              <a:t>How do you prefer movies to be released?</a:t>
            </a:r>
            <a:r>
              <a:rPr kumimoji="0" lang="en-US" sz="1600" b="1" i="0" u="none" strike="noStrike" kern="1200" cap="none" spc="0" normalizeH="0" baseline="0" noProof="0">
                <a:ln>
                  <a:noFill/>
                </a:ln>
                <a:solidFill>
                  <a:srgbClr val="1B1464"/>
                </a:solidFill>
                <a:effectLst/>
                <a:uLnTx/>
                <a:uFillTx/>
                <a:latin typeface="Helvetica" panose="020B0604020202020204" pitchFamily="34" charset="0"/>
                <a:ea typeface="Times New Roman" panose="02020603050405020304" pitchFamily="18" charset="0"/>
                <a:cs typeface="Helvetica" panose="020B0604020202020204" pitchFamily="34" charset="0"/>
              </a:rPr>
              <a:t>”</a:t>
            </a:r>
          </a:p>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400" b="0" i="0" u="none" strike="noStrike" kern="1200" cap="none" spc="0" normalizeH="0" baseline="0" noProof="0">
                <a:ln>
                  <a:noFill/>
                </a:ln>
                <a:solidFill>
                  <a:srgbClr val="1B1464"/>
                </a:solidFill>
                <a:effectLst/>
                <a:uLnTx/>
                <a:uFillTx/>
                <a:latin typeface="Helvetica" panose="020B0604020202020204" pitchFamily="34" charset="0"/>
                <a:ea typeface="Calibri" panose="020F0502020204030204" pitchFamily="34" charset="0"/>
                <a:cs typeface="Helvetica" panose="020B0604020202020204" pitchFamily="34" charset="0"/>
              </a:rPr>
              <a:t>Respondents had to choose one response</a:t>
            </a:r>
          </a:p>
        </p:txBody>
      </p:sp>
      <p:sp>
        <p:nvSpPr>
          <p:cNvPr id="8" name="Rectangle 7">
            <a:extLst>
              <a:ext uri="{FF2B5EF4-FFF2-40B4-BE49-F238E27FC236}">
                <a16:creationId xmlns:a16="http://schemas.microsoft.com/office/drawing/2014/main" id="{3D37E696-D493-1033-97EC-799B06C55151}"/>
              </a:ext>
            </a:extLst>
          </p:cNvPr>
          <p:cNvSpPr/>
          <p:nvPr/>
        </p:nvSpPr>
        <p:spPr>
          <a:xfrm>
            <a:off x="440087" y="6188389"/>
            <a:ext cx="11603230" cy="338554"/>
          </a:xfrm>
          <a:prstGeom prst="rect">
            <a:avLst/>
          </a:prstGeom>
        </p:spPr>
        <p:txBody>
          <a:bodyPr wrap="square">
            <a:spAutoFit/>
          </a:body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Source: Morning Consult, survey conducted April 30 – May 3, 2022, among a representative sample of 2,210 U.S. adults, with an unweighted margin of error of +/- 2 percentage points. The balance to 100% not included reflects respondents who answered, ‘don’t know / no opinion.’ ‘Any Movie’ represents ‘movies in general’</a:t>
            </a:r>
            <a:endParaRPr kumimoji="0" lang="en-US" sz="800" b="0" i="0" u="none" strike="noStrike" kern="1200" cap="none" spc="0" normalizeH="0" baseline="0" noProof="0">
              <a:ln>
                <a:noFill/>
              </a:ln>
              <a:solidFill>
                <a:srgbClr val="FF0000"/>
              </a:solidFill>
              <a:effectLst/>
              <a:uLnTx/>
              <a:uFillTx/>
              <a:latin typeface="Helvetica" panose="020B0403020202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A95B7D79-4D19-722C-C1BE-F195362C14B4}"/>
              </a:ext>
            </a:extLst>
          </p:cNvPr>
          <p:cNvSpPr txBox="1"/>
          <p:nvPr/>
        </p:nvSpPr>
        <p:spPr>
          <a:xfrm>
            <a:off x="1600605" y="3667711"/>
            <a:ext cx="8424341" cy="369332"/>
          </a:xfrm>
          <a:prstGeom prst="rect">
            <a:avLst/>
          </a:prstGeom>
          <a:noFill/>
        </p:spPr>
        <p:txBody>
          <a:bodyPr wrap="square" rtlCol="0">
            <a:spAutoFit/>
          </a:bodyPr>
          <a:lstStyle/>
          <a:p>
            <a:pPr algn="ctr"/>
            <a:r>
              <a:rPr lang="en-US" b="1">
                <a:solidFill>
                  <a:srgbClr val="1B1464"/>
                </a:solidFill>
                <a:latin typeface="Helvetica" panose="020B0403020202020204" pitchFamily="34" charset="0"/>
              </a:rPr>
              <a:t>78%</a:t>
            </a:r>
          </a:p>
        </p:txBody>
      </p:sp>
      <p:cxnSp>
        <p:nvCxnSpPr>
          <p:cNvPr id="38" name="Straight Arrow Connector 37">
            <a:extLst>
              <a:ext uri="{FF2B5EF4-FFF2-40B4-BE49-F238E27FC236}">
                <a16:creationId xmlns:a16="http://schemas.microsoft.com/office/drawing/2014/main" id="{EC0F3773-B9D6-A8D6-FAB8-A660ED68D207}"/>
              </a:ext>
            </a:extLst>
          </p:cNvPr>
          <p:cNvCxnSpPr>
            <a:cxnSpLocks/>
          </p:cNvCxnSpPr>
          <p:nvPr/>
        </p:nvCxnSpPr>
        <p:spPr>
          <a:xfrm>
            <a:off x="6096000" y="3852377"/>
            <a:ext cx="3882079" cy="0"/>
          </a:xfrm>
          <a:prstGeom prst="straightConnector1">
            <a:avLst/>
          </a:prstGeom>
          <a:ln w="28575">
            <a:solidFill>
              <a:srgbClr val="1B1464"/>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BF0728B8-D886-1C64-FCF4-06A74F11192A}"/>
              </a:ext>
            </a:extLst>
          </p:cNvPr>
          <p:cNvCxnSpPr>
            <a:cxnSpLocks/>
          </p:cNvCxnSpPr>
          <p:nvPr/>
        </p:nvCxnSpPr>
        <p:spPr>
          <a:xfrm flipH="1">
            <a:off x="1732025" y="3852377"/>
            <a:ext cx="3680501" cy="0"/>
          </a:xfrm>
          <a:prstGeom prst="straightConnector1">
            <a:avLst/>
          </a:prstGeom>
          <a:ln w="28575">
            <a:solidFill>
              <a:srgbClr val="1B1464"/>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C93E5731-0061-9E77-731E-C023C2CB49C1}"/>
              </a:ext>
            </a:extLst>
          </p:cNvPr>
          <p:cNvSpPr txBox="1"/>
          <p:nvPr/>
        </p:nvSpPr>
        <p:spPr>
          <a:xfrm>
            <a:off x="2072256" y="2486019"/>
            <a:ext cx="198941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a:ln>
                  <a:noFill/>
                </a:ln>
                <a:solidFill>
                  <a:srgbClr val="1B1464"/>
                </a:solidFill>
                <a:effectLst/>
                <a:uLnTx/>
                <a:uFillTx/>
                <a:latin typeface="Helvetica" panose="020B0403020202020204" pitchFamily="34" charset="0"/>
                <a:ea typeface="+mn-ea"/>
                <a:cs typeface="+mn-cs"/>
              </a:rPr>
              <a:t>Release exclusively in theaters, then available for streaming 90 days later</a:t>
            </a:r>
          </a:p>
        </p:txBody>
      </p:sp>
      <p:sp>
        <p:nvSpPr>
          <p:cNvPr id="11" name="TextBox 10">
            <a:extLst>
              <a:ext uri="{FF2B5EF4-FFF2-40B4-BE49-F238E27FC236}">
                <a16:creationId xmlns:a16="http://schemas.microsoft.com/office/drawing/2014/main" id="{D19A7238-67A9-CFCD-817C-5841066487FE}"/>
              </a:ext>
            </a:extLst>
          </p:cNvPr>
          <p:cNvSpPr txBox="1"/>
          <p:nvPr/>
        </p:nvSpPr>
        <p:spPr>
          <a:xfrm>
            <a:off x="4305831" y="2486019"/>
            <a:ext cx="203059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a:ln>
                  <a:noFill/>
                </a:ln>
                <a:solidFill>
                  <a:srgbClr val="1B1464"/>
                </a:solidFill>
                <a:effectLst/>
                <a:uLnTx/>
                <a:uFillTx/>
                <a:latin typeface="Helvetica" panose="020B0403020202020204" pitchFamily="34" charset="0"/>
                <a:ea typeface="+mn-ea"/>
                <a:cs typeface="+mn-cs"/>
              </a:rPr>
              <a:t>Release exclusively in theaters, then available for streaming 45 days later</a:t>
            </a:r>
          </a:p>
        </p:txBody>
      </p:sp>
      <p:sp>
        <p:nvSpPr>
          <p:cNvPr id="23" name="TextBox 22">
            <a:extLst>
              <a:ext uri="{FF2B5EF4-FFF2-40B4-BE49-F238E27FC236}">
                <a16:creationId xmlns:a16="http://schemas.microsoft.com/office/drawing/2014/main" id="{EB5CF203-4318-EEB4-8FD3-4363E82C5AD5}"/>
              </a:ext>
            </a:extLst>
          </p:cNvPr>
          <p:cNvSpPr txBox="1"/>
          <p:nvPr/>
        </p:nvSpPr>
        <p:spPr>
          <a:xfrm>
            <a:off x="6541056" y="2486019"/>
            <a:ext cx="203059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a:ln>
                  <a:noFill/>
                </a:ln>
                <a:solidFill>
                  <a:srgbClr val="1B1464"/>
                </a:solidFill>
                <a:effectLst/>
                <a:uLnTx/>
                <a:uFillTx/>
                <a:latin typeface="Helvetica" panose="020B0403020202020204" pitchFamily="34" charset="0"/>
                <a:ea typeface="+mn-ea"/>
                <a:cs typeface="+mn-cs"/>
              </a:rPr>
              <a:t>Release both in theaters and on streaming services at the same time</a:t>
            </a:r>
          </a:p>
        </p:txBody>
      </p:sp>
      <p:sp>
        <p:nvSpPr>
          <p:cNvPr id="25" name="TextBox 24">
            <a:extLst>
              <a:ext uri="{FF2B5EF4-FFF2-40B4-BE49-F238E27FC236}">
                <a16:creationId xmlns:a16="http://schemas.microsoft.com/office/drawing/2014/main" id="{C1006482-7182-8284-3E9D-11600451546B}"/>
              </a:ext>
            </a:extLst>
          </p:cNvPr>
          <p:cNvSpPr txBox="1"/>
          <p:nvPr/>
        </p:nvSpPr>
        <p:spPr>
          <a:xfrm>
            <a:off x="8752329" y="2486019"/>
            <a:ext cx="198941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a:ln>
                  <a:noFill/>
                </a:ln>
                <a:solidFill>
                  <a:srgbClr val="1B1464"/>
                </a:solidFill>
                <a:effectLst/>
                <a:uLnTx/>
                <a:uFillTx/>
                <a:latin typeface="Helvetica" panose="020B0403020202020204" pitchFamily="34" charset="0"/>
                <a:ea typeface="+mn-ea"/>
                <a:cs typeface="+mn-cs"/>
              </a:rPr>
              <a:t>Release exclusively on streaming services, </a:t>
            </a:r>
            <a:br>
              <a:rPr kumimoji="0" lang="en-US" sz="1200" i="0" u="none" strike="noStrike" kern="1200" cap="none" spc="0" normalizeH="0" baseline="0" noProof="0">
                <a:ln>
                  <a:noFill/>
                </a:ln>
                <a:solidFill>
                  <a:srgbClr val="1B1464"/>
                </a:solidFill>
                <a:effectLst/>
                <a:uLnTx/>
                <a:uFillTx/>
                <a:latin typeface="Helvetica" panose="020B0403020202020204" pitchFamily="34" charset="0"/>
                <a:ea typeface="+mn-ea"/>
                <a:cs typeface="+mn-cs"/>
              </a:rPr>
            </a:br>
            <a:r>
              <a:rPr kumimoji="0" lang="en-US" sz="1200" i="0" u="none" strike="noStrike" kern="1200" cap="none" spc="0" normalizeH="0" baseline="0" noProof="0">
                <a:ln>
                  <a:noFill/>
                </a:ln>
                <a:solidFill>
                  <a:srgbClr val="1B1464"/>
                </a:solidFill>
                <a:effectLst/>
                <a:uLnTx/>
                <a:uFillTx/>
                <a:latin typeface="Helvetica" panose="020B0403020202020204" pitchFamily="34" charset="0"/>
                <a:ea typeface="+mn-ea"/>
                <a:cs typeface="+mn-cs"/>
              </a:rPr>
              <a:t>and not in theaters at all</a:t>
            </a:r>
          </a:p>
        </p:txBody>
      </p:sp>
      <p:sp>
        <p:nvSpPr>
          <p:cNvPr id="31" name="Rectangle 30">
            <a:extLst>
              <a:ext uri="{FF2B5EF4-FFF2-40B4-BE49-F238E27FC236}">
                <a16:creationId xmlns:a16="http://schemas.microsoft.com/office/drawing/2014/main" id="{B9DEC1EE-01F2-173F-71C7-0371A5599669}"/>
              </a:ext>
            </a:extLst>
          </p:cNvPr>
          <p:cNvSpPr/>
          <p:nvPr/>
        </p:nvSpPr>
        <p:spPr>
          <a:xfrm>
            <a:off x="1879315" y="2676498"/>
            <a:ext cx="175957" cy="152000"/>
          </a:xfrm>
          <a:prstGeom prst="rect">
            <a:avLst/>
          </a:prstGeom>
          <a:solidFill>
            <a:srgbClr val="1B1464"/>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54DCD816-E3EC-8290-6758-0ECCCF061166}"/>
              </a:ext>
            </a:extLst>
          </p:cNvPr>
          <p:cNvSpPr/>
          <p:nvPr/>
        </p:nvSpPr>
        <p:spPr>
          <a:xfrm>
            <a:off x="4125991" y="2676498"/>
            <a:ext cx="175957" cy="152000"/>
          </a:xfrm>
          <a:prstGeom prst="rect">
            <a:avLst/>
          </a:prstGeom>
          <a:solidFill>
            <a:srgbClr val="00BFF2"/>
          </a:solidFill>
          <a:ln>
            <a:solidFill>
              <a:srgbClr val="00BF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2C92B85C-BCE1-E6C1-CFE0-40A5DF754B04}"/>
              </a:ext>
            </a:extLst>
          </p:cNvPr>
          <p:cNvSpPr/>
          <p:nvPr/>
        </p:nvSpPr>
        <p:spPr>
          <a:xfrm>
            <a:off x="6376951" y="2676498"/>
            <a:ext cx="175957" cy="152000"/>
          </a:xfrm>
          <a:prstGeom prst="rect">
            <a:avLst/>
          </a:prstGeom>
          <a:solidFill>
            <a:srgbClr val="ED3C8D"/>
          </a:solidFill>
          <a:ln>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B25C4B8A-8E44-2362-D0B3-71401D055AE6}"/>
              </a:ext>
            </a:extLst>
          </p:cNvPr>
          <p:cNvSpPr/>
          <p:nvPr/>
        </p:nvSpPr>
        <p:spPr>
          <a:xfrm>
            <a:off x="8613673" y="2676498"/>
            <a:ext cx="175957" cy="152000"/>
          </a:xfrm>
          <a:prstGeom prst="rect">
            <a:avLst/>
          </a:prstGeom>
          <a:solidFill>
            <a:srgbClr val="66C5AD"/>
          </a:solidFill>
          <a:ln>
            <a:solidFill>
              <a:srgbClr val="66C5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C1F5B1F1-E551-E92D-7B17-06C1B2B60EE3}"/>
              </a:ext>
            </a:extLst>
          </p:cNvPr>
          <p:cNvSpPr txBox="1"/>
          <p:nvPr/>
        </p:nvSpPr>
        <p:spPr>
          <a:xfrm>
            <a:off x="1600603" y="3911140"/>
            <a:ext cx="842434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i="1">
                <a:solidFill>
                  <a:srgbClr val="1B1464"/>
                </a:solidFill>
                <a:latin typeface="Helvetica" panose="020B0403020202020204" pitchFamily="34" charset="0"/>
              </a:rPr>
              <a:t>p</a:t>
            </a:r>
            <a:r>
              <a:rPr kumimoji="0" lang="en-US" sz="1200" i="1" u="none" strike="noStrike" kern="1200" cap="none" spc="0" normalizeH="0" baseline="0" noProof="0">
                <a:ln>
                  <a:noFill/>
                </a:ln>
                <a:solidFill>
                  <a:srgbClr val="1B1464"/>
                </a:solidFill>
                <a:effectLst/>
                <a:uLnTx/>
                <a:uFillTx/>
                <a:latin typeface="Helvetica" panose="020B0403020202020204" pitchFamily="34" charset="0"/>
                <a:ea typeface="+mn-ea"/>
                <a:cs typeface="+mn-cs"/>
              </a:rPr>
              <a:t>refer that movies receive a theatrical release vs. </a:t>
            </a:r>
            <a:br>
              <a:rPr kumimoji="0" lang="en-US" sz="1200" i="1" u="none" strike="noStrike" kern="1200" cap="none" spc="0" normalizeH="0" baseline="0" noProof="0">
                <a:ln>
                  <a:noFill/>
                </a:ln>
                <a:solidFill>
                  <a:srgbClr val="1B1464"/>
                </a:solidFill>
                <a:effectLst/>
                <a:uLnTx/>
                <a:uFillTx/>
                <a:latin typeface="Helvetica" panose="020B0403020202020204" pitchFamily="34" charset="0"/>
                <a:ea typeface="+mn-ea"/>
                <a:cs typeface="+mn-cs"/>
              </a:rPr>
            </a:br>
            <a:r>
              <a:rPr kumimoji="0" lang="en-US" sz="1200" i="1" u="none" strike="noStrike" kern="1200" cap="none" spc="0" normalizeH="0" baseline="0" noProof="0">
                <a:ln>
                  <a:noFill/>
                </a:ln>
                <a:solidFill>
                  <a:srgbClr val="1B1464"/>
                </a:solidFill>
                <a:effectLst/>
                <a:uLnTx/>
                <a:uFillTx/>
                <a:latin typeface="Helvetica" panose="020B0403020202020204" pitchFamily="34" charset="0"/>
                <a:ea typeface="+mn-ea"/>
                <a:cs typeface="+mn-cs"/>
              </a:rPr>
              <a:t>6% who think movies should be released exclusively through streaming</a:t>
            </a:r>
          </a:p>
        </p:txBody>
      </p:sp>
    </p:spTree>
    <p:extLst>
      <p:ext uri="{BB962C8B-B14F-4D97-AF65-F5344CB8AC3E}">
        <p14:creationId xmlns:p14="http://schemas.microsoft.com/office/powerpoint/2010/main" val="17493493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9D6121C-4CFF-4848-C011-DA26AF3294BF}"/>
              </a:ext>
            </a:extLst>
          </p:cNvPr>
          <p:cNvPicPr>
            <a:picLocks noChangeAspect="1"/>
          </p:cNvPicPr>
          <p:nvPr/>
        </p:nvPicPr>
        <p:blipFill rotWithShape="1">
          <a:blip r:embed="rId3">
            <a:extLst>
              <a:ext uri="{28A0092B-C50C-407E-A947-70E740481C1C}">
                <a14:useLocalDpi xmlns:a14="http://schemas.microsoft.com/office/drawing/2010/main" val="0"/>
              </a:ext>
            </a:extLst>
          </a:blip>
          <a:srcRect l="21524" r="4164"/>
          <a:stretch/>
        </p:blipFill>
        <p:spPr>
          <a:xfrm>
            <a:off x="6232353" y="1505733"/>
            <a:ext cx="5978697" cy="5361791"/>
          </a:xfrm>
          <a:prstGeom prst="rect">
            <a:avLst/>
          </a:prstGeom>
        </p:spPr>
      </p:pic>
      <p:sp>
        <p:nvSpPr>
          <p:cNvPr id="5" name="Rectangle 4">
            <a:extLst>
              <a:ext uri="{FF2B5EF4-FFF2-40B4-BE49-F238E27FC236}">
                <a16:creationId xmlns:a16="http://schemas.microsoft.com/office/drawing/2014/main" id="{B0CBEAE5-4293-BAD0-636E-4406222595BA}"/>
              </a:ext>
            </a:extLst>
          </p:cNvPr>
          <p:cNvSpPr/>
          <p:nvPr/>
        </p:nvSpPr>
        <p:spPr>
          <a:xfrm>
            <a:off x="-21518" y="1505734"/>
            <a:ext cx="6255657" cy="5361791"/>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panose="020B0403020202020204" pitchFamily="34" charset="0"/>
            </a:endParaRPr>
          </a:p>
        </p:txBody>
      </p:sp>
      <p:sp>
        <p:nvSpPr>
          <p:cNvPr id="24" name="TextBox 23">
            <a:extLst>
              <a:ext uri="{FF2B5EF4-FFF2-40B4-BE49-F238E27FC236}">
                <a16:creationId xmlns:a16="http://schemas.microsoft.com/office/drawing/2014/main" id="{A671F24C-A73C-4EEF-86FA-989884607FA5}"/>
              </a:ext>
            </a:extLst>
          </p:cNvPr>
          <p:cNvSpPr txBox="1"/>
          <p:nvPr/>
        </p:nvSpPr>
        <p:spPr>
          <a:xfrm>
            <a:off x="120928" y="300490"/>
            <a:ext cx="12061836"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Even with an option to stream a new release, people are prioritizing going to the movie theater over streaming at home</a:t>
            </a:r>
          </a:p>
        </p:txBody>
      </p:sp>
      <p:pic>
        <p:nvPicPr>
          <p:cNvPr id="19" name="Picture 18">
            <a:extLst>
              <a:ext uri="{FF2B5EF4-FFF2-40B4-BE49-F238E27FC236}">
                <a16:creationId xmlns:a16="http://schemas.microsoft.com/office/drawing/2014/main" id="{7AE22543-E599-476E-9EEF-B74D5816E2EF}"/>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r="-1"/>
          <a:stretch/>
        </p:blipFill>
        <p:spPr>
          <a:xfrm>
            <a:off x="483207" y="6507893"/>
            <a:ext cx="11708793" cy="350107"/>
          </a:xfrm>
          <a:prstGeom prst="rect">
            <a:avLst/>
          </a:prstGeom>
        </p:spPr>
      </p:pic>
      <p:sp>
        <p:nvSpPr>
          <p:cNvPr id="28" name="Slide Number Placeholder 5">
            <a:extLst>
              <a:ext uri="{FF2B5EF4-FFF2-40B4-BE49-F238E27FC236}">
                <a16:creationId xmlns:a16="http://schemas.microsoft.com/office/drawing/2014/main" id="{2BEBD979-FF93-4C8D-8980-9DD23C77CF4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29" name="Rectangle 28">
            <a:extLst>
              <a:ext uri="{FF2B5EF4-FFF2-40B4-BE49-F238E27FC236}">
                <a16:creationId xmlns:a16="http://schemas.microsoft.com/office/drawing/2014/main" id="{1D1E9E69-9C1C-41C3-8851-D5747B2645E7}"/>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4" name="Rectangle 3">
            <a:extLst>
              <a:ext uri="{FF2B5EF4-FFF2-40B4-BE49-F238E27FC236}">
                <a16:creationId xmlns:a16="http://schemas.microsoft.com/office/drawing/2014/main" id="{70806BD7-3852-DA68-F8B7-BCA196222144}"/>
              </a:ext>
            </a:extLst>
          </p:cNvPr>
          <p:cNvSpPr/>
          <p:nvPr/>
        </p:nvSpPr>
        <p:spPr>
          <a:xfrm>
            <a:off x="546752" y="6296867"/>
            <a:ext cx="5683134" cy="215444"/>
          </a:xfrm>
          <a:prstGeom prst="rect">
            <a:avLst/>
          </a:prstGeom>
        </p:spPr>
        <p:txBody>
          <a:bodyPr wrap="square">
            <a:spAutoFit/>
          </a:body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Source: NCM, ‘Behind The Screens’ Panel, August 2022. n=1,402, surveyed between August 3-8, 2022</a:t>
            </a:r>
            <a:r>
              <a:rPr lang="en-US" sz="800">
                <a:solidFill>
                  <a:srgbClr val="1B1464"/>
                </a:solidFill>
                <a:latin typeface="Helvetica" panose="020B0403020202020204" pitchFamily="34" charset="0"/>
                <a:ea typeface="Open Sans" panose="020B0606030504020204" pitchFamily="34" charset="0"/>
                <a:cs typeface="Open Sans" panose="020B0606030504020204" pitchFamily="34" charset="0"/>
              </a:rPr>
              <a:t>, A18+.</a:t>
            </a:r>
            <a:endPar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endParaRPr>
          </a:p>
        </p:txBody>
      </p:sp>
      <p:sp>
        <p:nvSpPr>
          <p:cNvPr id="6" name="TextBox 5">
            <a:extLst>
              <a:ext uri="{FF2B5EF4-FFF2-40B4-BE49-F238E27FC236}">
                <a16:creationId xmlns:a16="http://schemas.microsoft.com/office/drawing/2014/main" id="{C544BEF3-B222-5DA6-0B42-1C67D978E8E0}"/>
              </a:ext>
            </a:extLst>
          </p:cNvPr>
          <p:cNvSpPr txBox="1"/>
          <p:nvPr/>
        </p:nvSpPr>
        <p:spPr>
          <a:xfrm>
            <a:off x="603292" y="2332220"/>
            <a:ext cx="5006036" cy="1323439"/>
          </a:xfrm>
          <a:prstGeom prst="rect">
            <a:avLst/>
          </a:prstGeom>
          <a:noFill/>
        </p:spPr>
        <p:txBody>
          <a:bodyPr wrap="square" rtlCol="0">
            <a:spAutoFit/>
          </a:bodyPr>
          <a:lstStyle/>
          <a:p>
            <a:pPr algn="ctr"/>
            <a:r>
              <a:rPr lang="en-US" sz="8000" b="1">
                <a:solidFill>
                  <a:srgbClr val="ED3C8D"/>
                </a:solidFill>
                <a:latin typeface="Helvetica" panose="020B0403020202020204" pitchFamily="34" charset="0"/>
              </a:rPr>
              <a:t>98%</a:t>
            </a:r>
          </a:p>
        </p:txBody>
      </p:sp>
      <p:sp>
        <p:nvSpPr>
          <p:cNvPr id="7" name="TextBox 6">
            <a:extLst>
              <a:ext uri="{FF2B5EF4-FFF2-40B4-BE49-F238E27FC236}">
                <a16:creationId xmlns:a16="http://schemas.microsoft.com/office/drawing/2014/main" id="{E353D294-23F3-C62B-0930-DAFF0299AA0A}"/>
              </a:ext>
            </a:extLst>
          </p:cNvPr>
          <p:cNvSpPr txBox="1"/>
          <p:nvPr/>
        </p:nvSpPr>
        <p:spPr>
          <a:xfrm>
            <a:off x="289994" y="3724275"/>
            <a:ext cx="5630847" cy="1815882"/>
          </a:xfrm>
          <a:prstGeom prst="rect">
            <a:avLst/>
          </a:prstGeom>
          <a:noFill/>
        </p:spPr>
        <p:txBody>
          <a:bodyPr wrap="square" rtlCol="0">
            <a:spAutoFit/>
          </a:bodyPr>
          <a:lstStyle/>
          <a:p>
            <a:pPr algn="ctr"/>
            <a:r>
              <a:rPr lang="en-US" sz="2800">
                <a:solidFill>
                  <a:srgbClr val="1B1464"/>
                </a:solidFill>
                <a:latin typeface="Helvetica" panose="020B0403020202020204" pitchFamily="34" charset="0"/>
              </a:rPr>
              <a:t>of moviegoers say that </a:t>
            </a:r>
            <a:br>
              <a:rPr lang="en-US" sz="2800">
                <a:solidFill>
                  <a:srgbClr val="1B1464"/>
                </a:solidFill>
                <a:latin typeface="Helvetica" panose="020B0403020202020204" pitchFamily="34" charset="0"/>
              </a:rPr>
            </a:br>
            <a:r>
              <a:rPr lang="en-US" sz="2800">
                <a:solidFill>
                  <a:srgbClr val="1B1464"/>
                </a:solidFill>
                <a:latin typeface="Helvetica" panose="020B0403020202020204" pitchFamily="34" charset="0"/>
              </a:rPr>
              <a:t>new releases on streaming platforms </a:t>
            </a:r>
            <a:r>
              <a:rPr lang="en-US" sz="2800" b="1">
                <a:solidFill>
                  <a:srgbClr val="1B1464"/>
                </a:solidFill>
                <a:latin typeface="Helvetica" panose="020B0403020202020204" pitchFamily="34" charset="0"/>
              </a:rPr>
              <a:t>do not </a:t>
            </a:r>
            <a:r>
              <a:rPr lang="en-US" sz="2800">
                <a:solidFill>
                  <a:srgbClr val="1B1464"/>
                </a:solidFill>
                <a:latin typeface="Helvetica" panose="020B0403020202020204" pitchFamily="34" charset="0"/>
              </a:rPr>
              <a:t>hinder their plans to go to the movie theater</a:t>
            </a:r>
          </a:p>
        </p:txBody>
      </p:sp>
    </p:spTree>
    <p:extLst>
      <p:ext uri="{BB962C8B-B14F-4D97-AF65-F5344CB8AC3E}">
        <p14:creationId xmlns:p14="http://schemas.microsoft.com/office/powerpoint/2010/main" val="29710622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041A55C-93AB-41EC-AD6F-CA99FDD74F42}"/>
              </a:ext>
            </a:extLst>
          </p:cNvPr>
          <p:cNvSpPr/>
          <p:nvPr/>
        </p:nvSpPr>
        <p:spPr>
          <a:xfrm>
            <a:off x="0" y="1496211"/>
            <a:ext cx="12192000" cy="5351031"/>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Rectangle 55">
            <a:extLst>
              <a:ext uri="{FF2B5EF4-FFF2-40B4-BE49-F238E27FC236}">
                <a16:creationId xmlns:a16="http://schemas.microsoft.com/office/drawing/2014/main" id="{49DF06DB-0E04-43EB-906B-75F674482CF9}"/>
              </a:ext>
            </a:extLst>
          </p:cNvPr>
          <p:cNvSpPr/>
          <p:nvPr/>
        </p:nvSpPr>
        <p:spPr>
          <a:xfrm>
            <a:off x="440087" y="6303808"/>
            <a:ext cx="11793936" cy="215444"/>
          </a:xfrm>
          <a:prstGeom prst="rect">
            <a:avLst/>
          </a:prstGeom>
        </p:spPr>
        <p:txBody>
          <a:bodyPr wrap="square">
            <a:spAutoFit/>
          </a:body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Source: Morning Consult, ‘Why Video Streaming’s Impact on Theater Attendance Is Overblown’ 7/13/22. Numbers may not add up to 100% due to rounding.</a:t>
            </a:r>
          </a:p>
        </p:txBody>
      </p:sp>
      <p:sp>
        <p:nvSpPr>
          <p:cNvPr id="24" name="TextBox 23">
            <a:extLst>
              <a:ext uri="{FF2B5EF4-FFF2-40B4-BE49-F238E27FC236}">
                <a16:creationId xmlns:a16="http://schemas.microsoft.com/office/drawing/2014/main" id="{A671F24C-A73C-4EEF-86FA-989884607FA5}"/>
              </a:ext>
            </a:extLst>
          </p:cNvPr>
          <p:cNvSpPr txBox="1"/>
          <p:nvPr/>
        </p:nvSpPr>
        <p:spPr>
          <a:xfrm>
            <a:off x="120928" y="338748"/>
            <a:ext cx="12061836"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Streamers </a:t>
            </a:r>
            <a:r>
              <a:rPr lang="en-US" sz="2600" b="1">
                <a:solidFill>
                  <a:srgbClr val="1B1464"/>
                </a:solidFill>
                <a:latin typeface="Helvetica" panose="020B0403020202020204" pitchFamily="34" charset="0"/>
              </a:rPr>
              <a:t>crave video</a:t>
            </a:r>
            <a:r>
              <a:rPr kumimoji="0" lang="en-US" sz="26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 entertainment and heavy streamers are more likely to be frequent moviegoers</a:t>
            </a:r>
          </a:p>
        </p:txBody>
      </p:sp>
      <p:pic>
        <p:nvPicPr>
          <p:cNvPr id="19" name="Picture 18">
            <a:extLst>
              <a:ext uri="{FF2B5EF4-FFF2-40B4-BE49-F238E27FC236}">
                <a16:creationId xmlns:a16="http://schemas.microsoft.com/office/drawing/2014/main" id="{7AE22543-E599-476E-9EEF-B74D5816E2EF}"/>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483207" y="6507893"/>
            <a:ext cx="11708793" cy="350107"/>
          </a:xfrm>
          <a:prstGeom prst="rect">
            <a:avLst/>
          </a:prstGeom>
        </p:spPr>
      </p:pic>
      <p:sp>
        <p:nvSpPr>
          <p:cNvPr id="28" name="Slide Number Placeholder 5">
            <a:extLst>
              <a:ext uri="{FF2B5EF4-FFF2-40B4-BE49-F238E27FC236}">
                <a16:creationId xmlns:a16="http://schemas.microsoft.com/office/drawing/2014/main" id="{2BEBD979-FF93-4C8D-8980-9DD23C77CF4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29" name="Rectangle 28">
            <a:extLst>
              <a:ext uri="{FF2B5EF4-FFF2-40B4-BE49-F238E27FC236}">
                <a16:creationId xmlns:a16="http://schemas.microsoft.com/office/drawing/2014/main" id="{1D1E9E69-9C1C-41C3-8851-D5747B2645E7}"/>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graphicFrame>
        <p:nvGraphicFramePr>
          <p:cNvPr id="5" name="Chart 4">
            <a:extLst>
              <a:ext uri="{FF2B5EF4-FFF2-40B4-BE49-F238E27FC236}">
                <a16:creationId xmlns:a16="http://schemas.microsoft.com/office/drawing/2014/main" id="{21244F74-DEEE-C9E1-649D-24CEE69870CB}"/>
              </a:ext>
            </a:extLst>
          </p:cNvPr>
          <p:cNvGraphicFramePr/>
          <p:nvPr>
            <p:extLst>
              <p:ext uri="{D42A27DB-BD31-4B8C-83A1-F6EECF244321}">
                <p14:modId xmlns:p14="http://schemas.microsoft.com/office/powerpoint/2010/main" val="3931307069"/>
              </p:ext>
            </p:extLst>
          </p:nvPr>
        </p:nvGraphicFramePr>
        <p:xfrm>
          <a:off x="1001953" y="2209799"/>
          <a:ext cx="11013190" cy="3928533"/>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Box 5">
            <a:extLst>
              <a:ext uri="{FF2B5EF4-FFF2-40B4-BE49-F238E27FC236}">
                <a16:creationId xmlns:a16="http://schemas.microsoft.com/office/drawing/2014/main" id="{C7D93B0E-86A3-8E63-0B01-0F589591D607}"/>
              </a:ext>
            </a:extLst>
          </p:cNvPr>
          <p:cNvSpPr txBox="1"/>
          <p:nvPr/>
        </p:nvSpPr>
        <p:spPr>
          <a:xfrm>
            <a:off x="0" y="1588394"/>
            <a:ext cx="12192000" cy="523220"/>
          </a:xfrm>
          <a:prstGeom prst="rect">
            <a:avLst/>
          </a:prstGeom>
          <a:noFill/>
        </p:spPr>
        <p:txBody>
          <a:bodyPr wrap="square" rtlCol="0">
            <a:spAutoFit/>
          </a:bodyPr>
          <a:lstStyle/>
          <a:p>
            <a:pPr algn="ctr"/>
            <a:r>
              <a:rPr lang="en-US" sz="1600" b="1" u="sng">
                <a:solidFill>
                  <a:srgbClr val="1B1464"/>
                </a:solidFill>
                <a:latin typeface="Helvetica" panose="020B0403020202020204" pitchFamily="34" charset="0"/>
              </a:rPr>
              <a:t>Movie Theater Attendance Over The Last Month</a:t>
            </a:r>
            <a:br>
              <a:rPr lang="en-US" sz="1600" b="1" u="sng">
                <a:solidFill>
                  <a:srgbClr val="1B1464"/>
                </a:solidFill>
                <a:latin typeface="Helvetica" panose="020B0403020202020204" pitchFamily="34" charset="0"/>
              </a:rPr>
            </a:br>
            <a:r>
              <a:rPr lang="en-US" sz="1200">
                <a:solidFill>
                  <a:srgbClr val="1B1464"/>
                </a:solidFill>
                <a:latin typeface="Helvetica" panose="020B0403020202020204" pitchFamily="34" charset="0"/>
              </a:rPr>
              <a:t>By number of streaming services subscribed to</a:t>
            </a:r>
            <a:endParaRPr lang="en-US" sz="1600" b="1" u="sng">
              <a:solidFill>
                <a:srgbClr val="1B1464"/>
              </a:solidFill>
              <a:latin typeface="Helvetica" panose="020B0403020202020204" pitchFamily="34" charset="0"/>
            </a:endParaRPr>
          </a:p>
        </p:txBody>
      </p:sp>
      <p:sp>
        <p:nvSpPr>
          <p:cNvPr id="3" name="TextBox 2">
            <a:extLst>
              <a:ext uri="{FF2B5EF4-FFF2-40B4-BE49-F238E27FC236}">
                <a16:creationId xmlns:a16="http://schemas.microsoft.com/office/drawing/2014/main" id="{F689FAA8-F626-465C-0022-BF417FD34B7D}"/>
              </a:ext>
            </a:extLst>
          </p:cNvPr>
          <p:cNvSpPr txBox="1"/>
          <p:nvPr/>
        </p:nvSpPr>
        <p:spPr>
          <a:xfrm>
            <a:off x="10727203" y="2873178"/>
            <a:ext cx="715224" cy="400110"/>
          </a:xfrm>
          <a:prstGeom prst="rect">
            <a:avLst/>
          </a:prstGeom>
          <a:noFill/>
        </p:spPr>
        <p:txBody>
          <a:bodyPr wrap="square" rtlCol="0">
            <a:spAutoFit/>
          </a:bodyPr>
          <a:lstStyle/>
          <a:p>
            <a:r>
              <a:rPr lang="en-US" sz="2000" b="1">
                <a:solidFill>
                  <a:srgbClr val="130F4A"/>
                </a:solidFill>
                <a:latin typeface="Helvetica" panose="020B0403020202020204" pitchFamily="34" charset="0"/>
              </a:rPr>
              <a:t>67%</a:t>
            </a:r>
          </a:p>
        </p:txBody>
      </p:sp>
      <p:sp>
        <p:nvSpPr>
          <p:cNvPr id="14" name="TextBox 13">
            <a:extLst>
              <a:ext uri="{FF2B5EF4-FFF2-40B4-BE49-F238E27FC236}">
                <a16:creationId xmlns:a16="http://schemas.microsoft.com/office/drawing/2014/main" id="{C9A77013-EF4E-D3F1-C042-575FFBCD609F}"/>
              </a:ext>
            </a:extLst>
          </p:cNvPr>
          <p:cNvSpPr txBox="1"/>
          <p:nvPr/>
        </p:nvSpPr>
        <p:spPr>
          <a:xfrm>
            <a:off x="9512527" y="3758630"/>
            <a:ext cx="715224" cy="400110"/>
          </a:xfrm>
          <a:prstGeom prst="rect">
            <a:avLst/>
          </a:prstGeom>
          <a:noFill/>
        </p:spPr>
        <p:txBody>
          <a:bodyPr wrap="square" rtlCol="0">
            <a:spAutoFit/>
          </a:bodyPr>
          <a:lstStyle/>
          <a:p>
            <a:r>
              <a:rPr lang="en-US" sz="2000" b="1">
                <a:solidFill>
                  <a:srgbClr val="1B1464"/>
                </a:solidFill>
                <a:latin typeface="Helvetica" panose="020B0403020202020204" pitchFamily="34" charset="0"/>
              </a:rPr>
              <a:t>54%</a:t>
            </a:r>
          </a:p>
        </p:txBody>
      </p:sp>
      <p:sp>
        <p:nvSpPr>
          <p:cNvPr id="15" name="TextBox 14">
            <a:extLst>
              <a:ext uri="{FF2B5EF4-FFF2-40B4-BE49-F238E27FC236}">
                <a16:creationId xmlns:a16="http://schemas.microsoft.com/office/drawing/2014/main" id="{F3B704E7-4326-96B3-D319-2C9E4473D808}"/>
              </a:ext>
            </a:extLst>
          </p:cNvPr>
          <p:cNvSpPr txBox="1"/>
          <p:nvPr/>
        </p:nvSpPr>
        <p:spPr>
          <a:xfrm>
            <a:off x="8089622" y="4626255"/>
            <a:ext cx="715224" cy="400110"/>
          </a:xfrm>
          <a:prstGeom prst="rect">
            <a:avLst/>
          </a:prstGeom>
          <a:noFill/>
        </p:spPr>
        <p:txBody>
          <a:bodyPr wrap="square" rtlCol="0">
            <a:spAutoFit/>
          </a:bodyPr>
          <a:lstStyle/>
          <a:p>
            <a:r>
              <a:rPr lang="en-US" sz="2000" b="1">
                <a:solidFill>
                  <a:srgbClr val="130F4A"/>
                </a:solidFill>
                <a:latin typeface="Helvetica" panose="020B0403020202020204" pitchFamily="34" charset="0"/>
              </a:rPr>
              <a:t>39%</a:t>
            </a:r>
          </a:p>
        </p:txBody>
      </p:sp>
      <p:sp>
        <p:nvSpPr>
          <p:cNvPr id="16" name="TextBox 15">
            <a:extLst>
              <a:ext uri="{FF2B5EF4-FFF2-40B4-BE49-F238E27FC236}">
                <a16:creationId xmlns:a16="http://schemas.microsoft.com/office/drawing/2014/main" id="{FE8EFB44-916D-439A-E1DC-12C8693AD873}"/>
              </a:ext>
            </a:extLst>
          </p:cNvPr>
          <p:cNvSpPr txBox="1"/>
          <p:nvPr/>
        </p:nvSpPr>
        <p:spPr>
          <a:xfrm>
            <a:off x="6571142" y="5498281"/>
            <a:ext cx="715224" cy="400110"/>
          </a:xfrm>
          <a:prstGeom prst="rect">
            <a:avLst/>
          </a:prstGeom>
          <a:noFill/>
        </p:spPr>
        <p:txBody>
          <a:bodyPr wrap="square" rtlCol="0">
            <a:spAutoFit/>
          </a:bodyPr>
          <a:lstStyle/>
          <a:p>
            <a:r>
              <a:rPr lang="en-US" sz="2000" b="1">
                <a:solidFill>
                  <a:srgbClr val="130F4A"/>
                </a:solidFill>
                <a:latin typeface="Helvetica" panose="020B0403020202020204" pitchFamily="34" charset="0"/>
              </a:rPr>
              <a:t>24%</a:t>
            </a:r>
          </a:p>
        </p:txBody>
      </p:sp>
    </p:spTree>
    <p:extLst>
      <p:ext uri="{BB962C8B-B14F-4D97-AF65-F5344CB8AC3E}">
        <p14:creationId xmlns:p14="http://schemas.microsoft.com/office/powerpoint/2010/main" val="25161149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041A55C-93AB-41EC-AD6F-CA99FDD74F42}"/>
              </a:ext>
            </a:extLst>
          </p:cNvPr>
          <p:cNvSpPr/>
          <p:nvPr/>
        </p:nvSpPr>
        <p:spPr>
          <a:xfrm>
            <a:off x="0" y="1496211"/>
            <a:ext cx="12192000" cy="5351031"/>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A6AB7ABC-1BDF-BFDB-F860-8DDCBC474FFC}"/>
              </a:ext>
            </a:extLst>
          </p:cNvPr>
          <p:cNvSpPr/>
          <p:nvPr/>
        </p:nvSpPr>
        <p:spPr>
          <a:xfrm>
            <a:off x="1206127" y="4445019"/>
            <a:ext cx="10136827" cy="1545751"/>
          </a:xfrm>
          <a:prstGeom prst="rect">
            <a:avLst/>
          </a:prstGeom>
          <a:solidFill>
            <a:schemeClr val="bg1"/>
          </a:solidFill>
          <a:ln w="28575">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6C5AD"/>
              </a:solidFill>
            </a:endParaRPr>
          </a:p>
        </p:txBody>
      </p:sp>
      <p:sp>
        <p:nvSpPr>
          <p:cNvPr id="56" name="Rectangle 55">
            <a:extLst>
              <a:ext uri="{FF2B5EF4-FFF2-40B4-BE49-F238E27FC236}">
                <a16:creationId xmlns:a16="http://schemas.microsoft.com/office/drawing/2014/main" id="{49DF06DB-0E04-43EB-906B-75F674482CF9}"/>
              </a:ext>
            </a:extLst>
          </p:cNvPr>
          <p:cNvSpPr/>
          <p:nvPr/>
        </p:nvSpPr>
        <p:spPr>
          <a:xfrm>
            <a:off x="440087" y="6100201"/>
            <a:ext cx="11751911" cy="461665"/>
          </a:xfrm>
          <a:prstGeom prst="rect">
            <a:avLst/>
          </a:prstGeom>
        </p:spPr>
        <p:txBody>
          <a:bodyPr wrap="square">
            <a:spAutoFit/>
          </a:body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Source: Screenvision Custom Study; Screen Engine/ASI, LLC (www.screenengineasi.com), April-May 2022.</a:t>
            </a:r>
            <a:r>
              <a:rPr lang="en-US" sz="800">
                <a:solidFill>
                  <a:srgbClr val="1B1464"/>
                </a:solidFill>
                <a:latin typeface="Helvetica" panose="020B0403020202020204" pitchFamily="34" charset="0"/>
                <a:ea typeface="Open Sans" panose="020B0606030504020204" pitchFamily="34" charset="0"/>
                <a:cs typeface="Open Sans" panose="020B0606030504020204" pitchFamily="34" charset="0"/>
              </a:rPr>
              <a:t> ‘Heavy / Medium’ moviegoers is an average of the # of movies planned to see in 2022 between ‘Heavy’ and ‘Medium’ moviegoers. ‘Light’ streamers stream 5 hours per week (median average), ‘Medium’ streamers stream 10 hours per week (median average), ‘Heavy’ streamers stream 25 hours per week (median average) and ‘Heavy / Medium’ streamers stream 16 hours per week (median average).</a:t>
            </a:r>
            <a:endParaRPr kumimoji="0" lang="en-US" sz="800" b="0" i="0" u="none" strike="noStrike" kern="1200" cap="none" spc="0" normalizeH="0" baseline="0" noProof="0">
              <a:ln>
                <a:noFill/>
              </a:ln>
              <a:solidFill>
                <a:srgbClr val="FF0000"/>
              </a:solidFill>
              <a:effectLst/>
              <a:uLnTx/>
              <a:uFillTx/>
              <a:latin typeface="Helvetica" panose="020B0403020202020204" pitchFamily="34" charset="0"/>
              <a:ea typeface="Open Sans" panose="020B0606030504020204" pitchFamily="34" charset="0"/>
              <a:cs typeface="Open Sans" panose="020B0606030504020204" pitchFamily="34" charset="0"/>
            </a:endParaRPr>
          </a:p>
        </p:txBody>
      </p:sp>
      <p:sp>
        <p:nvSpPr>
          <p:cNvPr id="24" name="TextBox 23">
            <a:extLst>
              <a:ext uri="{FF2B5EF4-FFF2-40B4-BE49-F238E27FC236}">
                <a16:creationId xmlns:a16="http://schemas.microsoft.com/office/drawing/2014/main" id="{A671F24C-A73C-4EEF-86FA-989884607FA5}"/>
              </a:ext>
            </a:extLst>
          </p:cNvPr>
          <p:cNvSpPr txBox="1"/>
          <p:nvPr/>
        </p:nvSpPr>
        <p:spPr>
          <a:xfrm>
            <a:off x="130164" y="322176"/>
            <a:ext cx="11835095"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‘Frequent’ video streamers </a:t>
            </a:r>
            <a:r>
              <a:rPr lang="en-US" sz="2600" b="1">
                <a:solidFill>
                  <a:srgbClr val="1B1464"/>
                </a:solidFill>
                <a:latin typeface="Helvetica" panose="020B0403020202020204" pitchFamily="34" charset="0"/>
              </a:rPr>
              <a:t>plan to see as many movies in the theater as overall ‘frequent’ moviegoers</a:t>
            </a:r>
            <a:endParaRPr kumimoji="0" lang="en-US" sz="2600" b="1" i="0" u="none" strike="noStrike" kern="1200" cap="none" spc="0" normalizeH="0" baseline="0" noProof="0">
              <a:ln>
                <a:noFill/>
              </a:ln>
              <a:solidFill>
                <a:srgbClr val="FF0000"/>
              </a:solidFill>
              <a:effectLst/>
              <a:uLnTx/>
              <a:uFillTx/>
              <a:latin typeface="Helvetica" panose="020B0403020202020204" pitchFamily="34" charset="0"/>
              <a:ea typeface="+mn-ea"/>
              <a:cs typeface="+mn-cs"/>
            </a:endParaRPr>
          </a:p>
        </p:txBody>
      </p:sp>
      <p:pic>
        <p:nvPicPr>
          <p:cNvPr id="19" name="Picture 18">
            <a:extLst>
              <a:ext uri="{FF2B5EF4-FFF2-40B4-BE49-F238E27FC236}">
                <a16:creationId xmlns:a16="http://schemas.microsoft.com/office/drawing/2014/main" id="{7AE22543-E599-476E-9EEF-B74D5816E2EF}"/>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483207" y="6507893"/>
            <a:ext cx="11708793" cy="350107"/>
          </a:xfrm>
          <a:prstGeom prst="rect">
            <a:avLst/>
          </a:prstGeom>
        </p:spPr>
      </p:pic>
      <p:sp>
        <p:nvSpPr>
          <p:cNvPr id="28" name="Slide Number Placeholder 5">
            <a:extLst>
              <a:ext uri="{FF2B5EF4-FFF2-40B4-BE49-F238E27FC236}">
                <a16:creationId xmlns:a16="http://schemas.microsoft.com/office/drawing/2014/main" id="{2BEBD979-FF93-4C8D-8980-9DD23C77CF4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29" name="Rectangle 28">
            <a:extLst>
              <a:ext uri="{FF2B5EF4-FFF2-40B4-BE49-F238E27FC236}">
                <a16:creationId xmlns:a16="http://schemas.microsoft.com/office/drawing/2014/main" id="{1D1E9E69-9C1C-41C3-8851-D5747B2645E7}"/>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4" name="TextBox 3">
            <a:extLst>
              <a:ext uri="{FF2B5EF4-FFF2-40B4-BE49-F238E27FC236}">
                <a16:creationId xmlns:a16="http://schemas.microsoft.com/office/drawing/2014/main" id="{3B31728E-2857-622A-91DE-15069191067F}"/>
              </a:ext>
            </a:extLst>
          </p:cNvPr>
          <p:cNvSpPr txBox="1"/>
          <p:nvPr/>
        </p:nvSpPr>
        <p:spPr>
          <a:xfrm>
            <a:off x="0" y="1588394"/>
            <a:ext cx="12192000" cy="553998"/>
          </a:xfrm>
          <a:prstGeom prst="rect">
            <a:avLst/>
          </a:prstGeom>
          <a:noFill/>
        </p:spPr>
        <p:txBody>
          <a:bodyPr wrap="square" rtlCol="0">
            <a:spAutoFit/>
          </a:bodyPr>
          <a:lstStyle/>
          <a:p>
            <a:pPr algn="ctr"/>
            <a:r>
              <a:rPr lang="en-US" sz="1600" b="1" u="sng">
                <a:solidFill>
                  <a:srgbClr val="1B1464"/>
                </a:solidFill>
                <a:latin typeface="Helvetica" panose="020B0403020202020204" pitchFamily="34" charset="0"/>
              </a:rPr>
              <a:t># of Movies Planned to See in Theaters in 2022</a:t>
            </a:r>
            <a:br>
              <a:rPr lang="en-US" b="1" u="sng">
                <a:solidFill>
                  <a:srgbClr val="1B1464"/>
                </a:solidFill>
                <a:latin typeface="Helvetica" panose="020B0403020202020204" pitchFamily="34" charset="0"/>
              </a:rPr>
            </a:br>
            <a:r>
              <a:rPr lang="en-US" sz="1400">
                <a:solidFill>
                  <a:srgbClr val="1B1464"/>
                </a:solidFill>
                <a:latin typeface="Helvetica" panose="020B0403020202020204" pitchFamily="34" charset="0"/>
              </a:rPr>
              <a:t>median average by segment</a:t>
            </a:r>
            <a:endParaRPr lang="en-US" b="1" u="sng">
              <a:solidFill>
                <a:srgbClr val="1B1464"/>
              </a:solidFill>
              <a:latin typeface="Helvetica" panose="020B0403020202020204" pitchFamily="34" charset="0"/>
            </a:endParaRPr>
          </a:p>
        </p:txBody>
      </p:sp>
      <p:graphicFrame>
        <p:nvGraphicFramePr>
          <p:cNvPr id="2" name="Chart 1">
            <a:extLst>
              <a:ext uri="{FF2B5EF4-FFF2-40B4-BE49-F238E27FC236}">
                <a16:creationId xmlns:a16="http://schemas.microsoft.com/office/drawing/2014/main" id="{FDB5FE0D-811D-1BCC-7DA3-7968B0A0ED9A}"/>
              </a:ext>
            </a:extLst>
          </p:cNvPr>
          <p:cNvGraphicFramePr/>
          <p:nvPr>
            <p:extLst>
              <p:ext uri="{D42A27DB-BD31-4B8C-83A1-F6EECF244321}">
                <p14:modId xmlns:p14="http://schemas.microsoft.com/office/powerpoint/2010/main" val="3160168133"/>
              </p:ext>
            </p:extLst>
          </p:nvPr>
        </p:nvGraphicFramePr>
        <p:xfrm>
          <a:off x="1245248" y="2288823"/>
          <a:ext cx="10985872" cy="3701947"/>
        </p:xfrm>
        <a:graphic>
          <a:graphicData uri="http://schemas.openxmlformats.org/drawingml/2006/chart">
            <c:chart xmlns:c="http://schemas.openxmlformats.org/drawingml/2006/chart" xmlns:r="http://schemas.openxmlformats.org/officeDocument/2006/relationships" r:id="rId4"/>
          </a:graphicData>
        </a:graphic>
      </p:graphicFrame>
      <p:sp>
        <p:nvSpPr>
          <p:cNvPr id="15" name="TextBox 14">
            <a:extLst>
              <a:ext uri="{FF2B5EF4-FFF2-40B4-BE49-F238E27FC236}">
                <a16:creationId xmlns:a16="http://schemas.microsoft.com/office/drawing/2014/main" id="{CECFB6FA-A6CD-F26C-2D84-4C4F41DE3F55}"/>
              </a:ext>
            </a:extLst>
          </p:cNvPr>
          <p:cNvSpPr txBox="1"/>
          <p:nvPr/>
        </p:nvSpPr>
        <p:spPr>
          <a:xfrm rot="16200000">
            <a:off x="-93931" y="3079901"/>
            <a:ext cx="2105378" cy="523220"/>
          </a:xfrm>
          <a:prstGeom prst="rect">
            <a:avLst/>
          </a:prstGeom>
          <a:solidFill>
            <a:srgbClr val="66C5AD"/>
          </a:solidFill>
        </p:spPr>
        <p:txBody>
          <a:bodyPr wrap="square" rtlCol="0">
            <a:spAutoFit/>
          </a:bodyPr>
          <a:lstStyle/>
          <a:p>
            <a:pPr algn="ctr"/>
            <a:r>
              <a:rPr lang="en-US" sz="1400" b="1">
                <a:solidFill>
                  <a:schemeClr val="bg1"/>
                </a:solidFill>
                <a:latin typeface="Helvetica" panose="020B0403020202020204" pitchFamily="34" charset="0"/>
              </a:rPr>
              <a:t>Video Streamer Segments</a:t>
            </a:r>
          </a:p>
        </p:txBody>
      </p:sp>
      <p:sp>
        <p:nvSpPr>
          <p:cNvPr id="16" name="TextBox 15">
            <a:extLst>
              <a:ext uri="{FF2B5EF4-FFF2-40B4-BE49-F238E27FC236}">
                <a16:creationId xmlns:a16="http://schemas.microsoft.com/office/drawing/2014/main" id="{4D4DE217-B86A-F4D6-C5FB-53ED534FD35B}"/>
              </a:ext>
            </a:extLst>
          </p:cNvPr>
          <p:cNvSpPr txBox="1"/>
          <p:nvPr/>
        </p:nvSpPr>
        <p:spPr>
          <a:xfrm rot="16200000">
            <a:off x="176890" y="4958442"/>
            <a:ext cx="1563735" cy="523220"/>
          </a:xfrm>
          <a:prstGeom prst="rect">
            <a:avLst/>
          </a:prstGeom>
          <a:solidFill>
            <a:srgbClr val="1B1464"/>
          </a:solidFill>
          <a:ln>
            <a:solidFill>
              <a:srgbClr val="1B1464"/>
            </a:solidFill>
          </a:ln>
        </p:spPr>
        <p:txBody>
          <a:bodyPr wrap="square" rtlCol="0">
            <a:spAutoFit/>
          </a:bodyPr>
          <a:lstStyle/>
          <a:p>
            <a:pPr algn="ctr"/>
            <a:r>
              <a:rPr lang="en-US" sz="1400" b="1">
                <a:solidFill>
                  <a:schemeClr val="bg1"/>
                </a:solidFill>
                <a:latin typeface="Helvetica" panose="020B0403020202020204" pitchFamily="34" charset="0"/>
              </a:rPr>
              <a:t>Heavy / Medium Comparison</a:t>
            </a:r>
          </a:p>
        </p:txBody>
      </p:sp>
    </p:spTree>
    <p:extLst>
      <p:ext uri="{BB962C8B-B14F-4D97-AF65-F5344CB8AC3E}">
        <p14:creationId xmlns:p14="http://schemas.microsoft.com/office/powerpoint/2010/main" val="8615684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041A55C-93AB-41EC-AD6F-CA99FDD74F42}"/>
              </a:ext>
            </a:extLst>
          </p:cNvPr>
          <p:cNvSpPr/>
          <p:nvPr/>
        </p:nvSpPr>
        <p:spPr>
          <a:xfrm>
            <a:off x="0" y="1496211"/>
            <a:ext cx="12192000" cy="5351031"/>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A671F24C-A73C-4EEF-86FA-989884607FA5}"/>
              </a:ext>
            </a:extLst>
          </p:cNvPr>
          <p:cNvSpPr txBox="1"/>
          <p:nvPr/>
        </p:nvSpPr>
        <p:spPr>
          <a:xfrm>
            <a:off x="120928" y="164428"/>
            <a:ext cx="12061836" cy="12926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Frequent streamers </a:t>
            </a:r>
            <a:r>
              <a:rPr lang="en-US" sz="2600" b="1">
                <a:solidFill>
                  <a:srgbClr val="1B1464"/>
                </a:solidFill>
                <a:latin typeface="Helvetica" panose="020B0403020202020204" pitchFamily="34" charset="0"/>
              </a:rPr>
              <a:t>were</a:t>
            </a:r>
            <a:r>
              <a:rPr kumimoji="0" lang="en-US" sz="26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 just as excited as </a:t>
            </a:r>
            <a:r>
              <a:rPr lang="en-US" sz="2600" b="1">
                <a:solidFill>
                  <a:srgbClr val="1B1464"/>
                </a:solidFill>
                <a:latin typeface="Helvetica" panose="020B0403020202020204" pitchFamily="34" charset="0"/>
              </a:rPr>
              <a:t>frequent moviegoers to head out to their local cineplex to see </a:t>
            </a:r>
            <a:r>
              <a:rPr kumimoji="0" lang="en-US" sz="26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the latest summer movie during their first week of release</a:t>
            </a:r>
          </a:p>
        </p:txBody>
      </p:sp>
      <p:pic>
        <p:nvPicPr>
          <p:cNvPr id="19" name="Picture 18">
            <a:extLst>
              <a:ext uri="{FF2B5EF4-FFF2-40B4-BE49-F238E27FC236}">
                <a16:creationId xmlns:a16="http://schemas.microsoft.com/office/drawing/2014/main" id="{7AE22543-E599-476E-9EEF-B74D5816E2EF}"/>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483207" y="6507893"/>
            <a:ext cx="11708793" cy="350107"/>
          </a:xfrm>
          <a:prstGeom prst="rect">
            <a:avLst/>
          </a:prstGeom>
        </p:spPr>
      </p:pic>
      <p:sp>
        <p:nvSpPr>
          <p:cNvPr id="28" name="Slide Number Placeholder 5">
            <a:extLst>
              <a:ext uri="{FF2B5EF4-FFF2-40B4-BE49-F238E27FC236}">
                <a16:creationId xmlns:a16="http://schemas.microsoft.com/office/drawing/2014/main" id="{2BEBD979-FF93-4C8D-8980-9DD23C77CF4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29" name="Rectangle 28">
            <a:extLst>
              <a:ext uri="{FF2B5EF4-FFF2-40B4-BE49-F238E27FC236}">
                <a16:creationId xmlns:a16="http://schemas.microsoft.com/office/drawing/2014/main" id="{1D1E9E69-9C1C-41C3-8851-D5747B2645E7}"/>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7" name="TextBox 6">
            <a:extLst>
              <a:ext uri="{FF2B5EF4-FFF2-40B4-BE49-F238E27FC236}">
                <a16:creationId xmlns:a16="http://schemas.microsoft.com/office/drawing/2014/main" id="{44C4311E-830E-DB95-1EEE-9C5F317AD144}"/>
              </a:ext>
            </a:extLst>
          </p:cNvPr>
          <p:cNvSpPr txBox="1"/>
          <p:nvPr/>
        </p:nvSpPr>
        <p:spPr>
          <a:xfrm>
            <a:off x="10761" y="1640593"/>
            <a:ext cx="12191998" cy="541623"/>
          </a:xfrm>
          <a:prstGeom prst="rect">
            <a:avLst/>
          </a:prstGeom>
          <a:solidFill>
            <a:srgbClr val="E2E8F1"/>
          </a:solidFill>
        </p:spPr>
        <p:txBody>
          <a:bodyPr wrap="square">
            <a:sp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600" b="1" i="0" u="none" strike="noStrike" kern="1200" cap="none" spc="0" normalizeH="0" baseline="0" noProof="0">
                <a:ln>
                  <a:noFill/>
                </a:ln>
                <a:solidFill>
                  <a:srgbClr val="1B1464"/>
                </a:solidFill>
                <a:effectLst/>
                <a:uLnTx/>
                <a:uFillTx/>
                <a:latin typeface="Helvetica" panose="020B0604020202020204" pitchFamily="34" charset="0"/>
                <a:ea typeface="Times New Roman" panose="02020603050405020304" pitchFamily="18" charset="0"/>
                <a:cs typeface="Helvetica" panose="020B0604020202020204" pitchFamily="34" charset="0"/>
              </a:rPr>
              <a:t>“</a:t>
            </a:r>
            <a:r>
              <a:rPr kumimoji="0" lang="en-US" sz="1600" b="1" i="0" u="sng" strike="noStrike" kern="1200" cap="none" spc="0" normalizeH="0" baseline="0" noProof="0">
                <a:ln>
                  <a:noFill/>
                </a:ln>
                <a:solidFill>
                  <a:srgbClr val="1B1464"/>
                </a:solidFill>
                <a:effectLst/>
                <a:uLnTx/>
                <a:uFillTx/>
                <a:latin typeface="Helvetica" panose="020B0604020202020204" pitchFamily="34" charset="0"/>
                <a:ea typeface="Times New Roman" panose="02020603050405020304" pitchFamily="18" charset="0"/>
                <a:cs typeface="Helvetica" panose="020B0604020202020204" pitchFamily="34" charset="0"/>
              </a:rPr>
              <a:t>When do you typically see a movie you want to see in the theater?</a:t>
            </a:r>
            <a:r>
              <a:rPr kumimoji="0" lang="en-US" sz="1600" b="1" i="0" u="none" strike="noStrike" kern="1200" cap="none" spc="0" normalizeH="0" baseline="0" noProof="0">
                <a:ln>
                  <a:noFill/>
                </a:ln>
                <a:solidFill>
                  <a:srgbClr val="1B1464"/>
                </a:solidFill>
                <a:effectLst/>
                <a:uLnTx/>
                <a:uFillTx/>
                <a:latin typeface="Helvetica" panose="020B0604020202020204" pitchFamily="34" charset="0"/>
                <a:ea typeface="Times New Roman" panose="02020603050405020304" pitchFamily="18" charset="0"/>
                <a:cs typeface="Helvetica" panose="020B0604020202020204" pitchFamily="34" charset="0"/>
              </a:rPr>
              <a:t>”</a:t>
            </a:r>
          </a:p>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200" b="0" i="0" u="none" strike="noStrike" kern="1200" cap="none" spc="0" normalizeH="0" baseline="0" noProof="0">
                <a:ln>
                  <a:noFill/>
                </a:ln>
                <a:solidFill>
                  <a:srgbClr val="1B1464"/>
                </a:solidFill>
                <a:effectLst/>
                <a:uLnTx/>
                <a:uFillTx/>
                <a:latin typeface="Helvetica" panose="020B0604020202020204" pitchFamily="34" charset="0"/>
                <a:ea typeface="Calibri" panose="020F0502020204030204" pitchFamily="34" charset="0"/>
                <a:cs typeface="Helvetica" panose="020B0604020202020204" pitchFamily="34" charset="0"/>
              </a:rPr>
              <a:t>Respondents had to choose one response</a:t>
            </a:r>
          </a:p>
        </p:txBody>
      </p:sp>
      <p:graphicFrame>
        <p:nvGraphicFramePr>
          <p:cNvPr id="5" name="Chart 4">
            <a:extLst>
              <a:ext uri="{FF2B5EF4-FFF2-40B4-BE49-F238E27FC236}">
                <a16:creationId xmlns:a16="http://schemas.microsoft.com/office/drawing/2014/main" id="{DA02326F-C169-0CA2-5780-3AB98B606B17}"/>
              </a:ext>
            </a:extLst>
          </p:cNvPr>
          <p:cNvGraphicFramePr/>
          <p:nvPr>
            <p:extLst>
              <p:ext uri="{D42A27DB-BD31-4B8C-83A1-F6EECF244321}">
                <p14:modId xmlns:p14="http://schemas.microsoft.com/office/powerpoint/2010/main" val="151905015"/>
              </p:ext>
            </p:extLst>
          </p:nvPr>
        </p:nvGraphicFramePr>
        <p:xfrm>
          <a:off x="483207" y="2249245"/>
          <a:ext cx="11403993" cy="3889088"/>
        </p:xfrm>
        <a:graphic>
          <a:graphicData uri="http://schemas.openxmlformats.org/drawingml/2006/chart">
            <c:chart xmlns:c="http://schemas.openxmlformats.org/drawingml/2006/chart" xmlns:r="http://schemas.openxmlformats.org/officeDocument/2006/relationships" r:id="rId4"/>
          </a:graphicData>
        </a:graphic>
      </p:graphicFrame>
      <p:sp>
        <p:nvSpPr>
          <p:cNvPr id="13" name="Rectangle 12">
            <a:extLst>
              <a:ext uri="{FF2B5EF4-FFF2-40B4-BE49-F238E27FC236}">
                <a16:creationId xmlns:a16="http://schemas.microsoft.com/office/drawing/2014/main" id="{8544EB9A-2543-4B63-72A6-503E33EFA366}"/>
              </a:ext>
            </a:extLst>
          </p:cNvPr>
          <p:cNvSpPr/>
          <p:nvPr/>
        </p:nvSpPr>
        <p:spPr>
          <a:xfrm>
            <a:off x="440087" y="6080746"/>
            <a:ext cx="11612483" cy="461665"/>
          </a:xfrm>
          <a:prstGeom prst="rect">
            <a:avLst/>
          </a:prstGeom>
        </p:spPr>
        <p:txBody>
          <a:bodyPr wrap="square">
            <a:spAutoFit/>
          </a:body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Source: Screenvision Custom Study; Screen Engine/ASI, LLC (www.screenengineasi.com), April-May 2022. “Heavy / Medium’ moviegoers are planning to see 10 movies in the theater during 2022 (median average) vs. ‘Heavy / Medium’ </a:t>
            </a:r>
            <a:r>
              <a:rPr lang="en-US" sz="800">
                <a:solidFill>
                  <a:srgbClr val="1B1464"/>
                </a:solidFill>
                <a:latin typeface="Helvetica" panose="020B0403020202020204" pitchFamily="34" charset="0"/>
                <a:ea typeface="Open Sans" panose="020B0606030504020204" pitchFamily="34" charset="0"/>
                <a:cs typeface="Open Sans" panose="020B0606030504020204" pitchFamily="34" charset="0"/>
              </a:rPr>
              <a:t>streamers who are also planning to see 10 movies in the theater during</a:t>
            </a: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 2022 (median average). ‘Because I’m excited’ is the #1 reason why both ‘Heavy / Medium ‘ moviegoers and ‘Heavy / Medium’ streamers say they see a movie within the first couple weeks of release. </a:t>
            </a:r>
            <a:r>
              <a:rPr lang="en-US" sz="800">
                <a:solidFill>
                  <a:srgbClr val="1B1464"/>
                </a:solidFill>
                <a:latin typeface="Helvetica" panose="020B0403020202020204" pitchFamily="34" charset="0"/>
                <a:ea typeface="Open Sans" panose="020B0606030504020204" pitchFamily="34" charset="0"/>
                <a:cs typeface="Open Sans" panose="020B0606030504020204" pitchFamily="34" charset="0"/>
              </a:rPr>
              <a:t>‘Heavy / Medium’ streamers stream 16 hours per week (median average).</a:t>
            </a:r>
            <a:endPar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0E20E77C-C3A5-EE60-2148-1494F930B794}"/>
              </a:ext>
            </a:extLst>
          </p:cNvPr>
          <p:cNvSpPr txBox="1"/>
          <p:nvPr/>
        </p:nvSpPr>
        <p:spPr>
          <a:xfrm>
            <a:off x="3560002" y="2859936"/>
            <a:ext cx="5175115" cy="3060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76%</a:t>
            </a:r>
          </a:p>
        </p:txBody>
      </p:sp>
      <p:cxnSp>
        <p:nvCxnSpPr>
          <p:cNvPr id="17" name="Straight Arrow Connector 16">
            <a:extLst>
              <a:ext uri="{FF2B5EF4-FFF2-40B4-BE49-F238E27FC236}">
                <a16:creationId xmlns:a16="http://schemas.microsoft.com/office/drawing/2014/main" id="{1AA85AEE-27C0-6E02-92D3-306BAD37557A}"/>
              </a:ext>
            </a:extLst>
          </p:cNvPr>
          <p:cNvCxnSpPr>
            <a:cxnSpLocks/>
          </p:cNvCxnSpPr>
          <p:nvPr/>
        </p:nvCxnSpPr>
        <p:spPr>
          <a:xfrm flipV="1">
            <a:off x="6387512" y="3017066"/>
            <a:ext cx="2328153" cy="1750"/>
          </a:xfrm>
          <a:prstGeom prst="straightConnector1">
            <a:avLst/>
          </a:prstGeom>
          <a:ln>
            <a:solidFill>
              <a:srgbClr val="1B1464"/>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2DD69FE5-67D7-2FA8-9BF6-811F634AF1A6}"/>
              </a:ext>
            </a:extLst>
          </p:cNvPr>
          <p:cNvCxnSpPr>
            <a:cxnSpLocks/>
          </p:cNvCxnSpPr>
          <p:nvPr/>
        </p:nvCxnSpPr>
        <p:spPr>
          <a:xfrm flipH="1">
            <a:off x="3618370" y="3017941"/>
            <a:ext cx="2185473" cy="0"/>
          </a:xfrm>
          <a:prstGeom prst="straightConnector1">
            <a:avLst/>
          </a:prstGeom>
          <a:ln>
            <a:solidFill>
              <a:srgbClr val="1B1464"/>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9FADBD00-4669-051B-3FA3-F169DA3881CE}"/>
              </a:ext>
            </a:extLst>
          </p:cNvPr>
          <p:cNvSpPr txBox="1"/>
          <p:nvPr/>
        </p:nvSpPr>
        <p:spPr>
          <a:xfrm>
            <a:off x="3454921" y="4529852"/>
            <a:ext cx="5710136" cy="30602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73%</a:t>
            </a:r>
          </a:p>
        </p:txBody>
      </p:sp>
      <p:cxnSp>
        <p:nvCxnSpPr>
          <p:cNvPr id="22" name="Straight Arrow Connector 21">
            <a:extLst>
              <a:ext uri="{FF2B5EF4-FFF2-40B4-BE49-F238E27FC236}">
                <a16:creationId xmlns:a16="http://schemas.microsoft.com/office/drawing/2014/main" id="{8BED2C85-1032-5A9E-8304-1899BAE80A0E}"/>
              </a:ext>
            </a:extLst>
          </p:cNvPr>
          <p:cNvCxnSpPr>
            <a:cxnSpLocks/>
          </p:cNvCxnSpPr>
          <p:nvPr/>
        </p:nvCxnSpPr>
        <p:spPr>
          <a:xfrm>
            <a:off x="6561288" y="4688733"/>
            <a:ext cx="1949666" cy="0"/>
          </a:xfrm>
          <a:prstGeom prst="straightConnector1">
            <a:avLst/>
          </a:prstGeom>
          <a:ln>
            <a:solidFill>
              <a:srgbClr val="1B1464"/>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87A630F9-8ED0-A037-537C-65F4C5617031}"/>
              </a:ext>
            </a:extLst>
          </p:cNvPr>
          <p:cNvCxnSpPr>
            <a:cxnSpLocks/>
          </p:cNvCxnSpPr>
          <p:nvPr/>
        </p:nvCxnSpPr>
        <p:spPr>
          <a:xfrm flipH="1">
            <a:off x="3620290" y="4682866"/>
            <a:ext cx="2431916" cy="0"/>
          </a:xfrm>
          <a:prstGeom prst="straightConnector1">
            <a:avLst/>
          </a:prstGeom>
          <a:ln>
            <a:solidFill>
              <a:srgbClr val="1B1464"/>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17164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041A55C-93AB-41EC-AD6F-CA99FDD74F42}"/>
              </a:ext>
            </a:extLst>
          </p:cNvPr>
          <p:cNvSpPr/>
          <p:nvPr/>
        </p:nvSpPr>
        <p:spPr>
          <a:xfrm>
            <a:off x="0" y="1496211"/>
            <a:ext cx="12192000" cy="5351031"/>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Rounded Corners 9">
            <a:extLst>
              <a:ext uri="{FF2B5EF4-FFF2-40B4-BE49-F238E27FC236}">
                <a16:creationId xmlns:a16="http://schemas.microsoft.com/office/drawing/2014/main" id="{312487DA-0112-48B9-BAB9-E86763EBD8FE}"/>
              </a:ext>
            </a:extLst>
          </p:cNvPr>
          <p:cNvSpPr/>
          <p:nvPr/>
        </p:nvSpPr>
        <p:spPr>
          <a:xfrm>
            <a:off x="130164" y="2320532"/>
            <a:ext cx="11835585" cy="3684045"/>
          </a:xfrm>
          <a:prstGeom prst="roundRect">
            <a:avLst/>
          </a:prstGeom>
          <a:solidFill>
            <a:schemeClr val="bg1"/>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49DF06DB-0E04-43EB-906B-75F674482CF9}"/>
              </a:ext>
            </a:extLst>
          </p:cNvPr>
          <p:cNvSpPr/>
          <p:nvPr/>
        </p:nvSpPr>
        <p:spPr>
          <a:xfrm>
            <a:off x="440087" y="6187747"/>
            <a:ext cx="11751913" cy="338554"/>
          </a:xfrm>
          <a:prstGeom prst="rect">
            <a:avLst/>
          </a:prstGeom>
        </p:spPr>
        <p:txBody>
          <a:bodyPr wrap="square">
            <a:spAutoFit/>
          </a:body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Source: Screenvision Custom Study; Screen Engine/ASI, LLC (www.screenengineasi.com). April-May 2022. “Heavy / Medium’ moviegoers are planning to see 10 movies in the theater during 2022 (median average). </a:t>
            </a:r>
            <a:r>
              <a:rPr lang="en-US" sz="800">
                <a:solidFill>
                  <a:srgbClr val="1B1464"/>
                </a:solidFill>
                <a:latin typeface="Helvetica" panose="020B0403020202020204" pitchFamily="34" charset="0"/>
                <a:ea typeface="Open Sans" panose="020B0606030504020204" pitchFamily="34" charset="0"/>
                <a:cs typeface="Open Sans" panose="020B0606030504020204" pitchFamily="34" charset="0"/>
              </a:rPr>
              <a:t>‘Heavy / Medium’ streamers stream 16 hours per week (median average).</a:t>
            </a:r>
            <a:endParaRPr kumimoji="0" lang="en-US" sz="800" b="0" i="0" u="none" strike="noStrike" kern="1200" cap="none" spc="0" normalizeH="0" baseline="0" noProof="0">
              <a:ln>
                <a:noFill/>
              </a:ln>
              <a:solidFill>
                <a:srgbClr val="FF0000"/>
              </a:solidFill>
              <a:effectLst/>
              <a:uLnTx/>
              <a:uFillTx/>
              <a:latin typeface="Helvetica" panose="020B0403020202020204" pitchFamily="34" charset="0"/>
              <a:ea typeface="Open Sans" panose="020B0606030504020204" pitchFamily="34" charset="0"/>
              <a:cs typeface="Open Sans" panose="020B0606030504020204" pitchFamily="34" charset="0"/>
            </a:endParaRPr>
          </a:p>
        </p:txBody>
      </p:sp>
      <p:sp>
        <p:nvSpPr>
          <p:cNvPr id="24" name="TextBox 23">
            <a:extLst>
              <a:ext uri="{FF2B5EF4-FFF2-40B4-BE49-F238E27FC236}">
                <a16:creationId xmlns:a16="http://schemas.microsoft.com/office/drawing/2014/main" id="{A671F24C-A73C-4EEF-86FA-989884607FA5}"/>
              </a:ext>
            </a:extLst>
          </p:cNvPr>
          <p:cNvSpPr txBox="1"/>
          <p:nvPr/>
        </p:nvSpPr>
        <p:spPr>
          <a:xfrm>
            <a:off x="130164" y="142097"/>
            <a:ext cx="12061836" cy="12926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Frequent moviegoers and frequent streamers both agree that cinema creates the most immersive, exciting, memorable, attentive experiences which enables marketers to uniquely engage these consumers</a:t>
            </a:r>
            <a:endParaRPr kumimoji="0" lang="en-US" sz="2600" b="1" i="0" u="none" strike="noStrike" kern="1200" cap="none" spc="0" normalizeH="0" baseline="0" noProof="0">
              <a:ln>
                <a:noFill/>
              </a:ln>
              <a:solidFill>
                <a:srgbClr val="FF0000"/>
              </a:solidFill>
              <a:effectLst/>
              <a:uLnTx/>
              <a:uFillTx/>
              <a:latin typeface="Helvetica" panose="020B0403020202020204" pitchFamily="34" charset="0"/>
              <a:ea typeface="+mn-ea"/>
              <a:cs typeface="+mn-cs"/>
            </a:endParaRPr>
          </a:p>
        </p:txBody>
      </p:sp>
      <p:pic>
        <p:nvPicPr>
          <p:cNvPr id="19" name="Picture 18">
            <a:extLst>
              <a:ext uri="{FF2B5EF4-FFF2-40B4-BE49-F238E27FC236}">
                <a16:creationId xmlns:a16="http://schemas.microsoft.com/office/drawing/2014/main" id="{7AE22543-E599-476E-9EEF-B74D5816E2EF}"/>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483207" y="6507893"/>
            <a:ext cx="11708793" cy="350107"/>
          </a:xfrm>
          <a:prstGeom prst="rect">
            <a:avLst/>
          </a:prstGeom>
        </p:spPr>
      </p:pic>
      <p:sp>
        <p:nvSpPr>
          <p:cNvPr id="28" name="Slide Number Placeholder 5">
            <a:extLst>
              <a:ext uri="{FF2B5EF4-FFF2-40B4-BE49-F238E27FC236}">
                <a16:creationId xmlns:a16="http://schemas.microsoft.com/office/drawing/2014/main" id="{2BEBD979-FF93-4C8D-8980-9DD23C77CF4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29" name="Rectangle 28">
            <a:extLst>
              <a:ext uri="{FF2B5EF4-FFF2-40B4-BE49-F238E27FC236}">
                <a16:creationId xmlns:a16="http://schemas.microsoft.com/office/drawing/2014/main" id="{1D1E9E69-9C1C-41C3-8851-D5747B2645E7}"/>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4" name="TextBox 3">
            <a:extLst>
              <a:ext uri="{FF2B5EF4-FFF2-40B4-BE49-F238E27FC236}">
                <a16:creationId xmlns:a16="http://schemas.microsoft.com/office/drawing/2014/main" id="{3B31728E-2857-622A-91DE-15069191067F}"/>
              </a:ext>
            </a:extLst>
          </p:cNvPr>
          <p:cNvSpPr txBox="1"/>
          <p:nvPr/>
        </p:nvSpPr>
        <p:spPr>
          <a:xfrm>
            <a:off x="0" y="1666218"/>
            <a:ext cx="12192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u="sng">
                <a:solidFill>
                  <a:srgbClr val="1B1464"/>
                </a:solidFill>
                <a:latin typeface="Helvetica" panose="020B0403020202020204" pitchFamily="34" charset="0"/>
              </a:rPr>
              <a:t>% who said ‘watching movies in a theater’ best delivers on the following...</a:t>
            </a:r>
            <a:br>
              <a:rPr kumimoji="0" lang="en-US" sz="1800" b="1" i="0" u="sng" strike="noStrike" kern="1200" cap="none" spc="0" normalizeH="0" baseline="0" noProof="0">
                <a:ln>
                  <a:noFill/>
                </a:ln>
                <a:solidFill>
                  <a:srgbClr val="1B1464"/>
                </a:solidFill>
                <a:effectLst/>
                <a:uLnTx/>
                <a:uFillTx/>
                <a:latin typeface="Helvetica" panose="020B0403020202020204" pitchFamily="34" charset="0"/>
                <a:ea typeface="+mn-ea"/>
                <a:cs typeface="+mn-cs"/>
              </a:rPr>
            </a:br>
            <a:r>
              <a:rPr lang="en-US" sz="1200">
                <a:solidFill>
                  <a:srgbClr val="1B1464"/>
                </a:solidFill>
                <a:latin typeface="Helvetica" panose="020B0403020202020204" pitchFamily="34" charset="0"/>
              </a:rPr>
              <a:t>vs. ‘watching original movies / shows on streaming platforms (respondents </a:t>
            </a:r>
            <a:r>
              <a:rPr kumimoji="0" lang="en-US" sz="12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had </a:t>
            </a:r>
            <a:r>
              <a:rPr lang="en-US" sz="1200">
                <a:solidFill>
                  <a:srgbClr val="1B1464"/>
                </a:solidFill>
                <a:latin typeface="Helvetica" panose="020B0403020202020204" pitchFamily="34" charset="0"/>
              </a:rPr>
              <a:t>to select only one platform)</a:t>
            </a:r>
            <a:endParaRPr kumimoji="0" lang="en-US" sz="1400" b="0"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7" name="TextBox 6">
            <a:extLst>
              <a:ext uri="{FF2B5EF4-FFF2-40B4-BE49-F238E27FC236}">
                <a16:creationId xmlns:a16="http://schemas.microsoft.com/office/drawing/2014/main" id="{EC8FB4C2-C7C8-6AE8-C8C0-578FB5A8BA33}"/>
              </a:ext>
            </a:extLst>
          </p:cNvPr>
          <p:cNvSpPr txBox="1"/>
          <p:nvPr/>
        </p:nvSpPr>
        <p:spPr>
          <a:xfrm>
            <a:off x="233466" y="4241487"/>
            <a:ext cx="188560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‘Heavy / Medium’</a:t>
            </a:r>
            <a:br>
              <a:rPr kumimoji="0" lang="en-US" sz="16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br>
            <a:r>
              <a:rPr kumimoji="0" lang="en-US" sz="16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Moviegoers</a:t>
            </a:r>
          </a:p>
        </p:txBody>
      </p:sp>
      <p:sp>
        <p:nvSpPr>
          <p:cNvPr id="8" name="TextBox 7">
            <a:extLst>
              <a:ext uri="{FF2B5EF4-FFF2-40B4-BE49-F238E27FC236}">
                <a16:creationId xmlns:a16="http://schemas.microsoft.com/office/drawing/2014/main" id="{9C957594-D582-D3A4-BBAF-C2AF41727263}"/>
              </a:ext>
            </a:extLst>
          </p:cNvPr>
          <p:cNvSpPr txBox="1"/>
          <p:nvPr/>
        </p:nvSpPr>
        <p:spPr>
          <a:xfrm>
            <a:off x="233466" y="5243021"/>
            <a:ext cx="183647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BFF2"/>
                </a:solidFill>
                <a:effectLst/>
                <a:uLnTx/>
                <a:uFillTx/>
                <a:latin typeface="Helvetica" panose="020B0403020202020204" pitchFamily="34" charset="0"/>
                <a:ea typeface="+mn-ea"/>
                <a:cs typeface="+mn-cs"/>
              </a:rPr>
              <a:t>‘Heavy / Medium’ Streamers</a:t>
            </a:r>
          </a:p>
        </p:txBody>
      </p:sp>
      <p:sp>
        <p:nvSpPr>
          <p:cNvPr id="9" name="TextBox 8">
            <a:extLst>
              <a:ext uri="{FF2B5EF4-FFF2-40B4-BE49-F238E27FC236}">
                <a16:creationId xmlns:a16="http://schemas.microsoft.com/office/drawing/2014/main" id="{8876AD5C-18F4-3483-5B7C-0D8EF591D369}"/>
              </a:ext>
            </a:extLst>
          </p:cNvPr>
          <p:cNvSpPr txBox="1"/>
          <p:nvPr/>
        </p:nvSpPr>
        <p:spPr>
          <a:xfrm>
            <a:off x="2069943" y="3592366"/>
            <a:ext cx="163292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a:solidFill>
                  <a:srgbClr val="1B1464"/>
                </a:solidFill>
                <a:latin typeface="Helvetica" panose="020B0403020202020204" pitchFamily="34" charset="0"/>
              </a:rPr>
              <a:t>Most </a:t>
            </a:r>
            <a:r>
              <a:rPr lang="en-US" sz="1400" b="1" u="sng">
                <a:solidFill>
                  <a:srgbClr val="1B1464"/>
                </a:solidFill>
                <a:latin typeface="Helvetica" panose="020B0403020202020204" pitchFamily="34" charset="0"/>
              </a:rPr>
              <a:t>immersive</a:t>
            </a:r>
            <a:r>
              <a:rPr lang="en-US" sz="1400" b="1">
                <a:solidFill>
                  <a:srgbClr val="1B1464"/>
                </a:solidFill>
                <a:latin typeface="Helvetica" panose="020B0403020202020204" pitchFamily="34" charset="0"/>
              </a:rPr>
              <a:t> experience</a:t>
            </a:r>
            <a:endParaRPr kumimoji="0" lang="en-US" sz="1100" b="0" i="0"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11" name="TextBox 10">
            <a:extLst>
              <a:ext uri="{FF2B5EF4-FFF2-40B4-BE49-F238E27FC236}">
                <a16:creationId xmlns:a16="http://schemas.microsoft.com/office/drawing/2014/main" id="{0D1B6EB9-DE23-BE5C-12DA-E6C94FF98B0B}"/>
              </a:ext>
            </a:extLst>
          </p:cNvPr>
          <p:cNvSpPr txBox="1"/>
          <p:nvPr/>
        </p:nvSpPr>
        <p:spPr>
          <a:xfrm>
            <a:off x="2074011" y="4305244"/>
            <a:ext cx="163210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94%</a:t>
            </a:r>
          </a:p>
        </p:txBody>
      </p:sp>
      <p:sp>
        <p:nvSpPr>
          <p:cNvPr id="13" name="TextBox 12">
            <a:extLst>
              <a:ext uri="{FF2B5EF4-FFF2-40B4-BE49-F238E27FC236}">
                <a16:creationId xmlns:a16="http://schemas.microsoft.com/office/drawing/2014/main" id="{4E45C9A1-2C6D-1822-72DB-925700C8247C}"/>
              </a:ext>
            </a:extLst>
          </p:cNvPr>
          <p:cNvSpPr txBox="1"/>
          <p:nvPr/>
        </p:nvSpPr>
        <p:spPr>
          <a:xfrm>
            <a:off x="2070766" y="5306778"/>
            <a:ext cx="163210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BFF2"/>
                </a:solidFill>
                <a:effectLst/>
                <a:uLnTx/>
                <a:uFillTx/>
                <a:latin typeface="Helvetica" panose="020B0403020202020204" pitchFamily="34" charset="0"/>
                <a:ea typeface="+mn-ea"/>
                <a:cs typeface="+mn-cs"/>
              </a:rPr>
              <a:t>93%</a:t>
            </a:r>
          </a:p>
        </p:txBody>
      </p:sp>
      <p:sp>
        <p:nvSpPr>
          <p:cNvPr id="14" name="TextBox 13">
            <a:extLst>
              <a:ext uri="{FF2B5EF4-FFF2-40B4-BE49-F238E27FC236}">
                <a16:creationId xmlns:a16="http://schemas.microsoft.com/office/drawing/2014/main" id="{007FAB97-9A30-C3BA-F52D-A4B544DF710D}"/>
              </a:ext>
            </a:extLst>
          </p:cNvPr>
          <p:cNvSpPr txBox="1"/>
          <p:nvPr/>
        </p:nvSpPr>
        <p:spPr>
          <a:xfrm>
            <a:off x="4099786" y="3592366"/>
            <a:ext cx="163292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a:solidFill>
                  <a:srgbClr val="1B1464"/>
                </a:solidFill>
                <a:latin typeface="Helvetica" panose="020B0403020202020204" pitchFamily="34" charset="0"/>
              </a:rPr>
              <a:t>Most </a:t>
            </a:r>
            <a:r>
              <a:rPr lang="en-US" sz="1400" b="1" u="sng">
                <a:solidFill>
                  <a:srgbClr val="1B1464"/>
                </a:solidFill>
                <a:latin typeface="Helvetica" panose="020B0403020202020204" pitchFamily="34" charset="0"/>
              </a:rPr>
              <a:t>unique</a:t>
            </a:r>
            <a:r>
              <a:rPr lang="en-US" sz="1400" b="1">
                <a:solidFill>
                  <a:srgbClr val="1B1464"/>
                </a:solidFill>
                <a:latin typeface="Helvetica" panose="020B0403020202020204" pitchFamily="34" charset="0"/>
              </a:rPr>
              <a:t> experience</a:t>
            </a:r>
            <a:endParaRPr kumimoji="0" lang="en-US" sz="1100" b="0" i="0"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16" name="TextBox 15">
            <a:extLst>
              <a:ext uri="{FF2B5EF4-FFF2-40B4-BE49-F238E27FC236}">
                <a16:creationId xmlns:a16="http://schemas.microsoft.com/office/drawing/2014/main" id="{8532D214-DEBD-E53D-DCC4-9FF807F059E5}"/>
              </a:ext>
            </a:extLst>
          </p:cNvPr>
          <p:cNvSpPr txBox="1"/>
          <p:nvPr/>
        </p:nvSpPr>
        <p:spPr>
          <a:xfrm>
            <a:off x="4103854" y="4311729"/>
            <a:ext cx="163210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94%</a:t>
            </a:r>
          </a:p>
        </p:txBody>
      </p:sp>
      <p:sp>
        <p:nvSpPr>
          <p:cNvPr id="17" name="TextBox 16">
            <a:extLst>
              <a:ext uri="{FF2B5EF4-FFF2-40B4-BE49-F238E27FC236}">
                <a16:creationId xmlns:a16="http://schemas.microsoft.com/office/drawing/2014/main" id="{4F4086A1-DFBC-0ECD-755F-3168FCB39838}"/>
              </a:ext>
            </a:extLst>
          </p:cNvPr>
          <p:cNvSpPr txBox="1"/>
          <p:nvPr/>
        </p:nvSpPr>
        <p:spPr>
          <a:xfrm>
            <a:off x="4100609" y="5313263"/>
            <a:ext cx="163210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BFF2"/>
                </a:solidFill>
                <a:effectLst/>
                <a:uLnTx/>
                <a:uFillTx/>
                <a:latin typeface="Helvetica" panose="020B0403020202020204" pitchFamily="34" charset="0"/>
                <a:ea typeface="+mn-ea"/>
                <a:cs typeface="+mn-cs"/>
              </a:rPr>
              <a:t>93%</a:t>
            </a:r>
          </a:p>
        </p:txBody>
      </p:sp>
      <p:sp>
        <p:nvSpPr>
          <p:cNvPr id="18" name="TextBox 17">
            <a:extLst>
              <a:ext uri="{FF2B5EF4-FFF2-40B4-BE49-F238E27FC236}">
                <a16:creationId xmlns:a16="http://schemas.microsoft.com/office/drawing/2014/main" id="{70D6AF60-FA0E-5E43-A83A-9FA2B5357609}"/>
              </a:ext>
            </a:extLst>
          </p:cNvPr>
          <p:cNvSpPr txBox="1"/>
          <p:nvPr/>
        </p:nvSpPr>
        <p:spPr>
          <a:xfrm>
            <a:off x="6064779" y="3592366"/>
            <a:ext cx="1708690"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a:solidFill>
                  <a:srgbClr val="1B1464"/>
                </a:solidFill>
                <a:latin typeface="Helvetica" panose="020B0403020202020204" pitchFamily="34" charset="0"/>
              </a:rPr>
              <a:t>Most </a:t>
            </a:r>
            <a:r>
              <a:rPr lang="en-US" sz="1400" b="1" u="sng">
                <a:solidFill>
                  <a:srgbClr val="1B1464"/>
                </a:solidFill>
                <a:latin typeface="Helvetica" panose="020B0403020202020204" pitchFamily="34" charset="0"/>
              </a:rPr>
              <a:t>excitement </a:t>
            </a:r>
            <a:r>
              <a:rPr lang="en-US" sz="1400" b="1">
                <a:solidFill>
                  <a:srgbClr val="1B1464"/>
                </a:solidFill>
                <a:latin typeface="Helvetica" panose="020B0403020202020204" pitchFamily="34" charset="0"/>
              </a:rPr>
              <a:t>/ </a:t>
            </a:r>
            <a:r>
              <a:rPr lang="en-US" sz="1400" b="1" u="sng">
                <a:solidFill>
                  <a:srgbClr val="1B1464"/>
                </a:solidFill>
                <a:latin typeface="Helvetica" panose="020B0403020202020204" pitchFamily="34" charset="0"/>
              </a:rPr>
              <a:t>anticipation </a:t>
            </a:r>
            <a:br>
              <a:rPr lang="en-US" sz="1400" b="1" u="sng">
                <a:solidFill>
                  <a:srgbClr val="1B1464"/>
                </a:solidFill>
                <a:latin typeface="Helvetica" panose="020B0403020202020204" pitchFamily="34" charset="0"/>
              </a:rPr>
            </a:br>
            <a:r>
              <a:rPr lang="en-US" sz="1400" b="1">
                <a:solidFill>
                  <a:srgbClr val="1B1464"/>
                </a:solidFill>
                <a:latin typeface="Helvetica" panose="020B0403020202020204" pitchFamily="34" charset="0"/>
              </a:rPr>
              <a:t>of content</a:t>
            </a:r>
            <a:endParaRPr kumimoji="0" lang="en-US" sz="1100" b="0" i="0"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21" name="TextBox 20">
            <a:extLst>
              <a:ext uri="{FF2B5EF4-FFF2-40B4-BE49-F238E27FC236}">
                <a16:creationId xmlns:a16="http://schemas.microsoft.com/office/drawing/2014/main" id="{F0F1FA43-1D6D-DB04-2764-58AAC102BC22}"/>
              </a:ext>
            </a:extLst>
          </p:cNvPr>
          <p:cNvSpPr txBox="1"/>
          <p:nvPr/>
        </p:nvSpPr>
        <p:spPr>
          <a:xfrm>
            <a:off x="6098031" y="4311730"/>
            <a:ext cx="163210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89%</a:t>
            </a:r>
          </a:p>
        </p:txBody>
      </p:sp>
      <p:sp>
        <p:nvSpPr>
          <p:cNvPr id="22" name="TextBox 21">
            <a:extLst>
              <a:ext uri="{FF2B5EF4-FFF2-40B4-BE49-F238E27FC236}">
                <a16:creationId xmlns:a16="http://schemas.microsoft.com/office/drawing/2014/main" id="{AB5AF4D7-EC23-6EF9-52AA-166E0A7AFAA9}"/>
              </a:ext>
            </a:extLst>
          </p:cNvPr>
          <p:cNvSpPr txBox="1"/>
          <p:nvPr/>
        </p:nvSpPr>
        <p:spPr>
          <a:xfrm>
            <a:off x="6094786" y="5313264"/>
            <a:ext cx="163210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BFF2"/>
                </a:solidFill>
                <a:effectLst/>
                <a:uLnTx/>
                <a:uFillTx/>
                <a:latin typeface="Helvetica" panose="020B0403020202020204" pitchFamily="34" charset="0"/>
                <a:ea typeface="+mn-ea"/>
                <a:cs typeface="+mn-cs"/>
              </a:rPr>
              <a:t>87%</a:t>
            </a:r>
          </a:p>
        </p:txBody>
      </p:sp>
      <p:sp>
        <p:nvSpPr>
          <p:cNvPr id="23" name="TextBox 22">
            <a:extLst>
              <a:ext uri="{FF2B5EF4-FFF2-40B4-BE49-F238E27FC236}">
                <a16:creationId xmlns:a16="http://schemas.microsoft.com/office/drawing/2014/main" id="{BF77AC03-B5BA-B21A-C8F4-503A61FF5BB2}"/>
              </a:ext>
            </a:extLst>
          </p:cNvPr>
          <p:cNvSpPr txBox="1"/>
          <p:nvPr/>
        </p:nvSpPr>
        <p:spPr>
          <a:xfrm>
            <a:off x="8214599" y="3592366"/>
            <a:ext cx="163292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u="sng">
                <a:solidFill>
                  <a:srgbClr val="1B1464"/>
                </a:solidFill>
                <a:latin typeface="Helvetica" panose="020B0403020202020204" pitchFamily="34" charset="0"/>
              </a:rPr>
              <a:t>Memorability </a:t>
            </a:r>
            <a:br>
              <a:rPr lang="en-US" sz="1400" b="1" u="sng">
                <a:solidFill>
                  <a:srgbClr val="1B1464"/>
                </a:solidFill>
                <a:latin typeface="Helvetica" panose="020B0403020202020204" pitchFamily="34" charset="0"/>
              </a:rPr>
            </a:br>
            <a:r>
              <a:rPr lang="en-US" sz="1400" b="1">
                <a:solidFill>
                  <a:srgbClr val="1B1464"/>
                </a:solidFill>
                <a:latin typeface="Helvetica" panose="020B0403020202020204" pitchFamily="34" charset="0"/>
              </a:rPr>
              <a:t>of content</a:t>
            </a:r>
            <a:endParaRPr kumimoji="0" lang="en-US" sz="1100" b="0" i="0"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26" name="TextBox 25">
            <a:extLst>
              <a:ext uri="{FF2B5EF4-FFF2-40B4-BE49-F238E27FC236}">
                <a16:creationId xmlns:a16="http://schemas.microsoft.com/office/drawing/2014/main" id="{8B1C49E2-7A6A-B196-6A54-68AB611100A2}"/>
              </a:ext>
            </a:extLst>
          </p:cNvPr>
          <p:cNvSpPr txBox="1"/>
          <p:nvPr/>
        </p:nvSpPr>
        <p:spPr>
          <a:xfrm>
            <a:off x="8218667" y="4311729"/>
            <a:ext cx="163210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86%</a:t>
            </a:r>
          </a:p>
        </p:txBody>
      </p:sp>
      <p:sp>
        <p:nvSpPr>
          <p:cNvPr id="27" name="TextBox 26">
            <a:extLst>
              <a:ext uri="{FF2B5EF4-FFF2-40B4-BE49-F238E27FC236}">
                <a16:creationId xmlns:a16="http://schemas.microsoft.com/office/drawing/2014/main" id="{647EBD64-D4A1-765F-1037-CDF072C5D13B}"/>
              </a:ext>
            </a:extLst>
          </p:cNvPr>
          <p:cNvSpPr txBox="1"/>
          <p:nvPr/>
        </p:nvSpPr>
        <p:spPr>
          <a:xfrm>
            <a:off x="8215422" y="5313263"/>
            <a:ext cx="163210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BFF2"/>
                </a:solidFill>
                <a:effectLst/>
                <a:uLnTx/>
                <a:uFillTx/>
                <a:latin typeface="Helvetica" panose="020B0403020202020204" pitchFamily="34" charset="0"/>
                <a:ea typeface="+mn-ea"/>
                <a:cs typeface="+mn-cs"/>
              </a:rPr>
              <a:t>83%</a:t>
            </a:r>
          </a:p>
        </p:txBody>
      </p:sp>
      <p:sp>
        <p:nvSpPr>
          <p:cNvPr id="30" name="TextBox 29">
            <a:extLst>
              <a:ext uri="{FF2B5EF4-FFF2-40B4-BE49-F238E27FC236}">
                <a16:creationId xmlns:a16="http://schemas.microsoft.com/office/drawing/2014/main" id="{238A017F-F0B9-6F5B-EBB8-2621D47581D1}"/>
              </a:ext>
            </a:extLst>
          </p:cNvPr>
          <p:cNvSpPr txBox="1"/>
          <p:nvPr/>
        </p:nvSpPr>
        <p:spPr>
          <a:xfrm>
            <a:off x="10325512" y="3592366"/>
            <a:ext cx="163292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a:solidFill>
                  <a:srgbClr val="1B1464"/>
                </a:solidFill>
                <a:latin typeface="Helvetica" panose="020B0403020202020204" pitchFamily="34" charset="0"/>
              </a:rPr>
              <a:t>Most </a:t>
            </a:r>
            <a:r>
              <a:rPr lang="en-US" sz="1400" b="1" u="sng">
                <a:solidFill>
                  <a:srgbClr val="1B1464"/>
                </a:solidFill>
                <a:latin typeface="Helvetica" panose="020B0403020202020204" pitchFamily="34" charset="0"/>
              </a:rPr>
              <a:t>attention</a:t>
            </a:r>
            <a:r>
              <a:rPr lang="en-US" sz="1400" b="1">
                <a:solidFill>
                  <a:srgbClr val="1B1464"/>
                </a:solidFill>
                <a:latin typeface="Helvetica" panose="020B0403020202020204" pitchFamily="34" charset="0"/>
              </a:rPr>
              <a:t> paid to content</a:t>
            </a:r>
            <a:endParaRPr kumimoji="0" lang="en-US" sz="1100" b="0" i="0"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32" name="TextBox 31">
            <a:extLst>
              <a:ext uri="{FF2B5EF4-FFF2-40B4-BE49-F238E27FC236}">
                <a16:creationId xmlns:a16="http://schemas.microsoft.com/office/drawing/2014/main" id="{4FD9937C-0C0A-8472-7FA1-8890FCCE038E}"/>
              </a:ext>
            </a:extLst>
          </p:cNvPr>
          <p:cNvSpPr txBox="1"/>
          <p:nvPr/>
        </p:nvSpPr>
        <p:spPr>
          <a:xfrm>
            <a:off x="10329580" y="4321456"/>
            <a:ext cx="163210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83%</a:t>
            </a:r>
          </a:p>
        </p:txBody>
      </p:sp>
      <p:sp>
        <p:nvSpPr>
          <p:cNvPr id="33" name="TextBox 32">
            <a:extLst>
              <a:ext uri="{FF2B5EF4-FFF2-40B4-BE49-F238E27FC236}">
                <a16:creationId xmlns:a16="http://schemas.microsoft.com/office/drawing/2014/main" id="{B87F3709-3A8F-2D87-D8CD-0237F18A4AE0}"/>
              </a:ext>
            </a:extLst>
          </p:cNvPr>
          <p:cNvSpPr txBox="1"/>
          <p:nvPr/>
        </p:nvSpPr>
        <p:spPr>
          <a:xfrm>
            <a:off x="10326335" y="5322990"/>
            <a:ext cx="163210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BFF2"/>
                </a:solidFill>
                <a:effectLst/>
                <a:uLnTx/>
                <a:uFillTx/>
                <a:latin typeface="Helvetica" panose="020B0403020202020204" pitchFamily="34" charset="0"/>
                <a:ea typeface="+mn-ea"/>
                <a:cs typeface="+mn-cs"/>
              </a:rPr>
              <a:t>81%</a:t>
            </a:r>
          </a:p>
        </p:txBody>
      </p:sp>
      <p:pic>
        <p:nvPicPr>
          <p:cNvPr id="3" name="Picture 2" descr="Icon&#10;&#10;Description automatically generated">
            <a:extLst>
              <a:ext uri="{FF2B5EF4-FFF2-40B4-BE49-F238E27FC236}">
                <a16:creationId xmlns:a16="http://schemas.microsoft.com/office/drawing/2014/main" id="{CF7DDE2D-C50B-4563-C736-37B7D97EB539}"/>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2384697" y="2492944"/>
            <a:ext cx="1007326" cy="1007326"/>
          </a:xfrm>
          <a:prstGeom prst="rect">
            <a:avLst/>
          </a:prstGeom>
        </p:spPr>
      </p:pic>
      <p:pic>
        <p:nvPicPr>
          <p:cNvPr id="6" name="Picture 5" descr="A picture containing pool ball, dark&#10;&#10;Description automatically generated">
            <a:extLst>
              <a:ext uri="{FF2B5EF4-FFF2-40B4-BE49-F238E27FC236}">
                <a16:creationId xmlns:a16="http://schemas.microsoft.com/office/drawing/2014/main" id="{226120FE-8368-6B03-E1BB-12AA83695817}"/>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flipH="1">
            <a:off x="4429666" y="2492944"/>
            <a:ext cx="1007326" cy="1007326"/>
          </a:xfrm>
          <a:prstGeom prst="rect">
            <a:avLst/>
          </a:prstGeom>
        </p:spPr>
      </p:pic>
      <p:pic>
        <p:nvPicPr>
          <p:cNvPr id="38" name="Picture 37" descr="Icon&#10;&#10;Description automatically generated">
            <a:extLst>
              <a:ext uri="{FF2B5EF4-FFF2-40B4-BE49-F238E27FC236}">
                <a16:creationId xmlns:a16="http://schemas.microsoft.com/office/drawing/2014/main" id="{29D9022C-C000-422E-1BA1-BCADE277296F}"/>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8527398" y="2492944"/>
            <a:ext cx="1007326" cy="1007326"/>
          </a:xfrm>
          <a:prstGeom prst="rect">
            <a:avLst/>
          </a:prstGeom>
        </p:spPr>
      </p:pic>
      <p:pic>
        <p:nvPicPr>
          <p:cNvPr id="42" name="Picture 41" descr="Icon&#10;&#10;Description automatically generated">
            <a:extLst>
              <a:ext uri="{FF2B5EF4-FFF2-40B4-BE49-F238E27FC236}">
                <a16:creationId xmlns:a16="http://schemas.microsoft.com/office/drawing/2014/main" id="{08CE9991-4621-D295-5602-45AE2C9C1452}"/>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6407173" y="2482854"/>
            <a:ext cx="1007326" cy="1007326"/>
          </a:xfrm>
          <a:prstGeom prst="rect">
            <a:avLst/>
          </a:prstGeom>
        </p:spPr>
      </p:pic>
      <p:pic>
        <p:nvPicPr>
          <p:cNvPr id="44" name="Picture 43" descr="Icon&#10;&#10;Description automatically generated">
            <a:extLst>
              <a:ext uri="{FF2B5EF4-FFF2-40B4-BE49-F238E27FC236}">
                <a16:creationId xmlns:a16="http://schemas.microsoft.com/office/drawing/2014/main" id="{2A1DF136-BCDB-90B6-EB8C-AA08E5956407}"/>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10635309" y="2482853"/>
            <a:ext cx="1013330" cy="1013330"/>
          </a:xfrm>
          <a:prstGeom prst="rect">
            <a:avLst/>
          </a:prstGeom>
        </p:spPr>
      </p:pic>
    </p:spTree>
    <p:extLst>
      <p:ext uri="{BB962C8B-B14F-4D97-AF65-F5344CB8AC3E}">
        <p14:creationId xmlns:p14="http://schemas.microsoft.com/office/powerpoint/2010/main" val="20351389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0F4F074A-47E6-5334-CFA0-8D2646CF16A1}"/>
              </a:ext>
            </a:extLst>
          </p:cNvPr>
          <p:cNvSpPr txBox="1"/>
          <p:nvPr/>
        </p:nvSpPr>
        <p:spPr>
          <a:xfrm>
            <a:off x="130164" y="183989"/>
            <a:ext cx="12061836" cy="123110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Why do people prioritize the theater over the home? </a:t>
            </a:r>
            <a:br>
              <a:rPr kumimoji="0" lang="en-US" sz="26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br>
            <a:r>
              <a:rPr kumimoji="0" lang="en-US" sz="24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The social currency provided by cinema – the exclusiveness and </a:t>
            </a:r>
            <a:r>
              <a:rPr lang="en-US" sz="2400" b="1">
                <a:solidFill>
                  <a:srgbClr val="1B1464"/>
                </a:solidFill>
                <a:latin typeface="Helvetica" panose="020B0403020202020204" pitchFamily="34" charset="0"/>
              </a:rPr>
              <a:t>FOMO – the communal atmosphere and the viewing experience on the largest screen possible </a:t>
            </a:r>
            <a:endParaRPr kumimoji="0" lang="en-US" sz="2400" b="1" i="0" u="none" strike="noStrike" kern="1200" cap="none" spc="0" normalizeH="0" baseline="0" noProof="0">
              <a:ln>
                <a:noFill/>
              </a:ln>
              <a:solidFill>
                <a:srgbClr val="FF0000"/>
              </a:solidFill>
              <a:effectLst/>
              <a:uLnTx/>
              <a:uFillTx/>
              <a:latin typeface="Helvetica" panose="020B0403020202020204" pitchFamily="34" charset="0"/>
              <a:ea typeface="+mn-ea"/>
              <a:cs typeface="+mn-cs"/>
            </a:endParaRPr>
          </a:p>
        </p:txBody>
      </p:sp>
      <p:sp>
        <p:nvSpPr>
          <p:cNvPr id="12" name="Rectangle 11">
            <a:extLst>
              <a:ext uri="{FF2B5EF4-FFF2-40B4-BE49-F238E27FC236}">
                <a16:creationId xmlns:a16="http://schemas.microsoft.com/office/drawing/2014/main" id="{B041A55C-93AB-41EC-AD6F-CA99FDD74F42}"/>
              </a:ext>
            </a:extLst>
          </p:cNvPr>
          <p:cNvSpPr>
            <a:spLocks noGrp="1" noRot="1" noMove="1" noResize="1" noEditPoints="1" noAdjustHandles="1" noChangeArrowheads="1" noChangeShapeType="1"/>
          </p:cNvSpPr>
          <p:nvPr/>
        </p:nvSpPr>
        <p:spPr>
          <a:xfrm>
            <a:off x="0" y="1496211"/>
            <a:ext cx="12192000" cy="5351031"/>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 name="Picture 18">
            <a:extLst>
              <a:ext uri="{FF2B5EF4-FFF2-40B4-BE49-F238E27FC236}">
                <a16:creationId xmlns:a16="http://schemas.microsoft.com/office/drawing/2014/main" id="{7AE22543-E599-476E-9EEF-B74D5816E2EF}"/>
              </a:ext>
            </a:extLst>
          </p:cNvPr>
          <p:cNvPicPr>
            <a:picLocks noGrp="1" noRot="1" noChangeAspect="1" noMove="1" noResize="1" noEditPoints="1" noAdjustHandles="1" noChangeArrowheads="1" noChangeShapeType="1" noCrop="1"/>
          </p:cNvPicPr>
          <p:nvPr/>
        </p:nvPicPr>
        <p:blipFill rotWithShape="1">
          <a:blip r:embed="rId3" cstate="hqprint">
            <a:extLst>
              <a:ext uri="{28A0092B-C50C-407E-A947-70E740481C1C}">
                <a14:useLocalDpi xmlns:a14="http://schemas.microsoft.com/office/drawing/2010/main"/>
              </a:ext>
            </a:extLst>
          </a:blip>
          <a:srcRect r="-1"/>
          <a:stretch/>
        </p:blipFill>
        <p:spPr>
          <a:xfrm>
            <a:off x="483207" y="6507893"/>
            <a:ext cx="11708793" cy="350107"/>
          </a:xfrm>
          <a:prstGeom prst="rect">
            <a:avLst/>
          </a:prstGeom>
        </p:spPr>
      </p:pic>
      <p:sp>
        <p:nvSpPr>
          <p:cNvPr id="28" name="Slide Number Placeholder 5">
            <a:extLst>
              <a:ext uri="{FF2B5EF4-FFF2-40B4-BE49-F238E27FC236}">
                <a16:creationId xmlns:a16="http://schemas.microsoft.com/office/drawing/2014/main" id="{2BEBD979-FF93-4C8D-8980-9DD23C77CF4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29" name="Rectangle 28">
            <a:extLst>
              <a:ext uri="{FF2B5EF4-FFF2-40B4-BE49-F238E27FC236}">
                <a16:creationId xmlns:a16="http://schemas.microsoft.com/office/drawing/2014/main" id="{1D1E9E69-9C1C-41C3-8851-D5747B2645E7}"/>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3" name="Speech Bubble: Rectangle with Corners Rounded 2">
            <a:extLst>
              <a:ext uri="{FF2B5EF4-FFF2-40B4-BE49-F238E27FC236}">
                <a16:creationId xmlns:a16="http://schemas.microsoft.com/office/drawing/2014/main" id="{CE357588-AD2F-AFFB-2047-352B925810F8}"/>
              </a:ext>
            </a:extLst>
          </p:cNvPr>
          <p:cNvSpPr/>
          <p:nvPr/>
        </p:nvSpPr>
        <p:spPr>
          <a:xfrm>
            <a:off x="546751" y="2824574"/>
            <a:ext cx="4913960" cy="1382245"/>
          </a:xfrm>
          <a:prstGeom prst="wedgeRoundRectCallout">
            <a:avLst>
              <a:gd name="adj1" fmla="val 37401"/>
              <a:gd name="adj2" fmla="val 69465"/>
              <a:gd name="adj3" fmla="val 16667"/>
            </a:avLst>
          </a:prstGeom>
          <a:solidFill>
            <a:srgbClr val="ED3C8D"/>
          </a:solidFill>
          <a:ln w="19050">
            <a:solidFill>
              <a:srgbClr val="ED3C8D"/>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“Because I want to experience it with all the other people excited for the movie. I love the </a:t>
            </a:r>
            <a:r>
              <a:rPr kumimoji="0" lang="en-US" sz="1400" b="1"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camaraderie of us fans </a:t>
            </a:r>
            <a:r>
              <a:rPr kumimoji="0" lang="en-US" sz="1400" b="0"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at opening night!”</a:t>
            </a:r>
          </a:p>
        </p:txBody>
      </p:sp>
      <p:sp>
        <p:nvSpPr>
          <p:cNvPr id="5" name="Speech Bubble: Rectangle with Corners Rounded 4">
            <a:extLst>
              <a:ext uri="{FF2B5EF4-FFF2-40B4-BE49-F238E27FC236}">
                <a16:creationId xmlns:a16="http://schemas.microsoft.com/office/drawing/2014/main" id="{4FF9F2AE-98A9-022F-2092-DC7F1208149F}"/>
              </a:ext>
            </a:extLst>
          </p:cNvPr>
          <p:cNvSpPr/>
          <p:nvPr/>
        </p:nvSpPr>
        <p:spPr>
          <a:xfrm>
            <a:off x="3288933" y="4606929"/>
            <a:ext cx="2667336" cy="1117393"/>
          </a:xfrm>
          <a:prstGeom prst="wedgeRoundRectCallout">
            <a:avLst>
              <a:gd name="adj1" fmla="val -37131"/>
              <a:gd name="adj2" fmla="val 71529"/>
              <a:gd name="adj3" fmla="val 16667"/>
            </a:avLst>
          </a:prstGeom>
          <a:solidFill>
            <a:srgbClr val="ED3C8D"/>
          </a:solidFill>
          <a:ln w="19050">
            <a:solidFill>
              <a:srgbClr val="ED3C8D"/>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“I like to be the </a:t>
            </a:r>
            <a:r>
              <a:rPr kumimoji="0" lang="en-US" sz="1400" b="1"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first one </a:t>
            </a:r>
            <a:r>
              <a:rPr kumimoji="0" lang="en-US" sz="1400" b="0"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to see a movie </a:t>
            </a:r>
            <a:r>
              <a:rPr kumimoji="0" lang="en-US" sz="1400" b="1"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without having anything spoiled</a:t>
            </a:r>
            <a:r>
              <a:rPr kumimoji="0" lang="en-US" sz="1400" b="0"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a:t>
            </a:r>
          </a:p>
        </p:txBody>
      </p:sp>
      <p:sp>
        <p:nvSpPr>
          <p:cNvPr id="6" name="Speech Bubble: Rectangle with Corners Rounded 5">
            <a:extLst>
              <a:ext uri="{FF2B5EF4-FFF2-40B4-BE49-F238E27FC236}">
                <a16:creationId xmlns:a16="http://schemas.microsoft.com/office/drawing/2014/main" id="{209A27B2-98DC-F427-32C0-EFCF647ABD0F}"/>
              </a:ext>
            </a:extLst>
          </p:cNvPr>
          <p:cNvSpPr/>
          <p:nvPr/>
        </p:nvSpPr>
        <p:spPr>
          <a:xfrm>
            <a:off x="6708929" y="2841661"/>
            <a:ext cx="5170121" cy="1394196"/>
          </a:xfrm>
          <a:prstGeom prst="wedgeRoundRectCallout">
            <a:avLst>
              <a:gd name="adj1" fmla="val -37121"/>
              <a:gd name="adj2" fmla="val 63384"/>
              <a:gd name="adj3" fmla="val 16667"/>
            </a:avLst>
          </a:prstGeom>
          <a:solidFill>
            <a:srgbClr val="00BFF2"/>
          </a:solidFill>
          <a:ln w="19050">
            <a:solidFill>
              <a:srgbClr val="00BFF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“I can always watch the show that’s streaming at home any time. I am a </a:t>
            </a:r>
            <a:r>
              <a:rPr kumimoji="0" lang="en-US" sz="1400" b="1"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huge fan of movies </a:t>
            </a:r>
            <a:r>
              <a:rPr kumimoji="0" lang="en-US" sz="1400" b="0"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and love to be at the premiere the exact night it hits theaters and </a:t>
            </a:r>
            <a:r>
              <a:rPr kumimoji="0" lang="en-US" sz="1400" b="1"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I love the atmosphere of the audience</a:t>
            </a:r>
            <a:r>
              <a:rPr kumimoji="0" lang="en-US" sz="1400" b="0"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 </a:t>
            </a:r>
          </a:p>
        </p:txBody>
      </p:sp>
      <p:sp>
        <p:nvSpPr>
          <p:cNvPr id="7" name="Speech Bubble: Rectangle with Corners Rounded 6">
            <a:extLst>
              <a:ext uri="{FF2B5EF4-FFF2-40B4-BE49-F238E27FC236}">
                <a16:creationId xmlns:a16="http://schemas.microsoft.com/office/drawing/2014/main" id="{F371A4EC-F771-92A0-B2B6-950C54E8B6A4}"/>
              </a:ext>
            </a:extLst>
          </p:cNvPr>
          <p:cNvSpPr/>
          <p:nvPr/>
        </p:nvSpPr>
        <p:spPr>
          <a:xfrm>
            <a:off x="6252769" y="4684328"/>
            <a:ext cx="2647027" cy="1310813"/>
          </a:xfrm>
          <a:prstGeom prst="wedgeRoundRectCallout">
            <a:avLst>
              <a:gd name="adj1" fmla="val 38907"/>
              <a:gd name="adj2" fmla="val 61925"/>
              <a:gd name="adj3" fmla="val 16667"/>
            </a:avLst>
          </a:prstGeom>
          <a:solidFill>
            <a:srgbClr val="00BFF2"/>
          </a:solidFill>
          <a:ln w="19050">
            <a:solidFill>
              <a:srgbClr val="00BFF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“There's just something </a:t>
            </a:r>
            <a:r>
              <a:rPr kumimoji="0" lang="en-US" sz="1400" b="1"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magical</a:t>
            </a:r>
            <a:r>
              <a:rPr kumimoji="0" lang="en-US" sz="1400" b="0"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 about the big screen and seeing it with a crowd is better because of the </a:t>
            </a:r>
            <a:r>
              <a:rPr kumimoji="0" lang="en-US" sz="1400" b="1"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shared reactions</a:t>
            </a:r>
            <a:r>
              <a:rPr kumimoji="0" lang="en-US" sz="1400" b="0"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a:t>
            </a:r>
          </a:p>
        </p:txBody>
      </p:sp>
      <p:sp>
        <p:nvSpPr>
          <p:cNvPr id="9" name="Speech Bubble: Rectangle with Corners Rounded 8">
            <a:extLst>
              <a:ext uri="{FF2B5EF4-FFF2-40B4-BE49-F238E27FC236}">
                <a16:creationId xmlns:a16="http://schemas.microsoft.com/office/drawing/2014/main" id="{8760023A-98BE-931F-11CF-211AB0677B7C}"/>
              </a:ext>
            </a:extLst>
          </p:cNvPr>
          <p:cNvSpPr/>
          <p:nvPr/>
        </p:nvSpPr>
        <p:spPr>
          <a:xfrm>
            <a:off x="172187" y="4416596"/>
            <a:ext cx="2977016" cy="1482431"/>
          </a:xfrm>
          <a:prstGeom prst="wedgeRoundRectCallout">
            <a:avLst>
              <a:gd name="adj1" fmla="val 34744"/>
              <a:gd name="adj2" fmla="val 62747"/>
              <a:gd name="adj3" fmla="val 16667"/>
            </a:avLst>
          </a:prstGeom>
          <a:solidFill>
            <a:srgbClr val="ED3C8D"/>
          </a:solidFill>
          <a:ln w="19050">
            <a:solidFill>
              <a:srgbClr val="ED3C8D"/>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“I can stream whenever I feel like it. </a:t>
            </a:r>
            <a:r>
              <a:rPr kumimoji="0" lang="en-US" sz="1400" b="1"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Movies are limited-time offers</a:t>
            </a:r>
            <a:r>
              <a:rPr kumimoji="0" lang="en-US" sz="1400" b="0"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 They are also just more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of an experience, </a:t>
            </a:r>
            <a:r>
              <a:rPr kumimoji="0" lang="en-US" sz="1400" b="1"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more exciting</a:t>
            </a:r>
            <a:r>
              <a:rPr kumimoji="0" lang="en-US" sz="1400" b="0"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 </a:t>
            </a:r>
          </a:p>
        </p:txBody>
      </p:sp>
      <p:sp>
        <p:nvSpPr>
          <p:cNvPr id="10" name="Speech Bubble: Rectangle with Corners Rounded 9">
            <a:extLst>
              <a:ext uri="{FF2B5EF4-FFF2-40B4-BE49-F238E27FC236}">
                <a16:creationId xmlns:a16="http://schemas.microsoft.com/office/drawing/2014/main" id="{FF693BA1-A125-DC7D-EE32-6A4F03EA7C57}"/>
              </a:ext>
            </a:extLst>
          </p:cNvPr>
          <p:cNvSpPr/>
          <p:nvPr/>
        </p:nvSpPr>
        <p:spPr>
          <a:xfrm>
            <a:off x="9005393" y="4418114"/>
            <a:ext cx="3139275" cy="1537420"/>
          </a:xfrm>
          <a:prstGeom prst="wedgeRoundRectCallout">
            <a:avLst>
              <a:gd name="adj1" fmla="val -38780"/>
              <a:gd name="adj2" fmla="val 60612"/>
              <a:gd name="adj3" fmla="val 16667"/>
            </a:avLst>
          </a:prstGeom>
          <a:solidFill>
            <a:srgbClr val="00BFF2"/>
          </a:solidFill>
          <a:ln w="19050">
            <a:solidFill>
              <a:srgbClr val="00BFF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“I prefer new movies at the theater because of the theater experience. I love the </a:t>
            </a:r>
            <a:r>
              <a:rPr kumimoji="0" lang="en-US" sz="1400" b="1"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bigger screens </a:t>
            </a:r>
            <a:r>
              <a:rPr kumimoji="0" lang="en-US" sz="1400" b="0"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and </a:t>
            </a:r>
            <a:r>
              <a:rPr kumimoji="0" lang="en-US" sz="1400" b="1"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surround sounds</a:t>
            </a:r>
            <a:r>
              <a:rPr kumimoji="0" lang="en-US" sz="1400" b="0"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 Also, the </a:t>
            </a:r>
            <a:r>
              <a:rPr kumimoji="0" lang="en-US" sz="1400" b="1"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interaction</a:t>
            </a:r>
            <a:r>
              <a:rPr kumimoji="0" lang="en-US" sz="1400" b="0"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 with other moviegoers can be </a:t>
            </a:r>
            <a:r>
              <a:rPr kumimoji="0" lang="en-US" sz="1400" b="1"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exciting</a:t>
            </a:r>
            <a:r>
              <a:rPr kumimoji="0" lang="en-US" sz="1400" b="0"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 </a:t>
            </a:r>
          </a:p>
        </p:txBody>
      </p:sp>
      <p:sp>
        <p:nvSpPr>
          <p:cNvPr id="15" name="TextBox 14">
            <a:extLst>
              <a:ext uri="{FF2B5EF4-FFF2-40B4-BE49-F238E27FC236}">
                <a16:creationId xmlns:a16="http://schemas.microsoft.com/office/drawing/2014/main" id="{18F29984-9A39-907C-0863-2A18FE547363}"/>
              </a:ext>
            </a:extLst>
          </p:cNvPr>
          <p:cNvSpPr txBox="1"/>
          <p:nvPr/>
        </p:nvSpPr>
        <p:spPr>
          <a:xfrm>
            <a:off x="6096000" y="2354303"/>
            <a:ext cx="6096000" cy="275653"/>
          </a:xfrm>
          <a:prstGeom prst="rect">
            <a:avLst/>
          </a:prstGeom>
          <a:noFill/>
        </p:spPr>
        <p:txBody>
          <a:bodyPr wrap="square">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200" b="1" i="0" u="sng" strike="noStrike" kern="1200" cap="none" spc="0" normalizeH="0" baseline="0" noProof="0">
                <a:ln>
                  <a:noFill/>
                </a:ln>
                <a:solidFill>
                  <a:srgbClr val="1B1464"/>
                </a:solidFill>
                <a:effectLst/>
                <a:uLnTx/>
                <a:uFillTx/>
                <a:latin typeface="Helvetica" panose="020B0604020202020204" pitchFamily="34" charset="0"/>
                <a:ea typeface="Calibri" panose="020F0502020204030204" pitchFamily="34" charset="0"/>
                <a:cs typeface="Helvetica" panose="020B0604020202020204" pitchFamily="34" charset="0"/>
              </a:rPr>
              <a:t>Answers relating to the experience</a:t>
            </a:r>
            <a:endParaRPr kumimoji="0" lang="en-US" sz="1200" b="0" i="0" u="sng" strike="noStrike" kern="1200" cap="none" spc="0" normalizeH="0" baseline="0" noProof="0">
              <a:ln>
                <a:noFill/>
              </a:ln>
              <a:solidFill>
                <a:srgbClr val="1B1464"/>
              </a:solidFill>
              <a:effectLst/>
              <a:uLnTx/>
              <a:uFillTx/>
              <a:latin typeface="Helvetica" panose="020B0604020202020204" pitchFamily="34" charset="0"/>
              <a:ea typeface="Calibri" panose="020F0502020204030204" pitchFamily="34" charset="0"/>
              <a:cs typeface="Helvetica" panose="020B0604020202020204" pitchFamily="34" charset="0"/>
            </a:endParaRPr>
          </a:p>
        </p:txBody>
      </p:sp>
      <p:sp>
        <p:nvSpPr>
          <p:cNvPr id="17" name="TextBox 16">
            <a:extLst>
              <a:ext uri="{FF2B5EF4-FFF2-40B4-BE49-F238E27FC236}">
                <a16:creationId xmlns:a16="http://schemas.microsoft.com/office/drawing/2014/main" id="{F4E24104-070C-C4C2-F723-5D34A9EF6E94}"/>
              </a:ext>
            </a:extLst>
          </p:cNvPr>
          <p:cNvSpPr txBox="1"/>
          <p:nvPr/>
        </p:nvSpPr>
        <p:spPr>
          <a:xfrm>
            <a:off x="-21517" y="2354303"/>
            <a:ext cx="6117518" cy="275653"/>
          </a:xfrm>
          <a:prstGeom prst="rect">
            <a:avLst/>
          </a:prstGeom>
          <a:noFill/>
        </p:spPr>
        <p:txBody>
          <a:bodyPr wrap="square">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200" b="1" i="0" u="sng" strike="noStrike" kern="1200" cap="none" spc="0" normalizeH="0" baseline="0" noProof="0">
                <a:ln>
                  <a:noFill/>
                </a:ln>
                <a:solidFill>
                  <a:srgbClr val="1B1464"/>
                </a:solidFill>
                <a:effectLst/>
                <a:uLnTx/>
                <a:uFillTx/>
                <a:latin typeface="Helvetica" panose="020B0604020202020204" pitchFamily="34" charset="0"/>
                <a:ea typeface="Calibri" panose="020F0502020204030204" pitchFamily="34" charset="0"/>
                <a:cs typeface="Helvetica" panose="020B0604020202020204" pitchFamily="34" charset="0"/>
              </a:rPr>
              <a:t>Answers relating to having a limited time in-theaters or a fear of missing out</a:t>
            </a:r>
            <a:endParaRPr kumimoji="0" lang="en-US" sz="1200" b="0" i="0" u="sng" strike="noStrike" kern="1200" cap="none" spc="0" normalizeH="0" baseline="0" noProof="0">
              <a:ln>
                <a:noFill/>
              </a:ln>
              <a:solidFill>
                <a:srgbClr val="1B1464"/>
              </a:solidFill>
              <a:effectLst/>
              <a:uLnTx/>
              <a:uFillTx/>
              <a:latin typeface="Helvetica" panose="020B0604020202020204" pitchFamily="34" charset="0"/>
              <a:ea typeface="Calibri" panose="020F0502020204030204" pitchFamily="34" charset="0"/>
              <a:cs typeface="Helvetica" panose="020B0604020202020204" pitchFamily="34" charset="0"/>
            </a:endParaRPr>
          </a:p>
        </p:txBody>
      </p:sp>
      <p:cxnSp>
        <p:nvCxnSpPr>
          <p:cNvPr id="25" name="Straight Connector 24">
            <a:extLst>
              <a:ext uri="{FF2B5EF4-FFF2-40B4-BE49-F238E27FC236}">
                <a16:creationId xmlns:a16="http://schemas.microsoft.com/office/drawing/2014/main" id="{CF412A8A-0649-4C85-66D5-3C5028E8B9B0}"/>
              </a:ext>
            </a:extLst>
          </p:cNvPr>
          <p:cNvCxnSpPr>
            <a:cxnSpLocks/>
          </p:cNvCxnSpPr>
          <p:nvPr/>
        </p:nvCxnSpPr>
        <p:spPr>
          <a:xfrm>
            <a:off x="6096000" y="2420470"/>
            <a:ext cx="0" cy="3872756"/>
          </a:xfrm>
          <a:prstGeom prst="line">
            <a:avLst/>
          </a:prstGeom>
          <a:ln w="12700">
            <a:solidFill>
              <a:srgbClr val="1B1464"/>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B0608807-2522-26F1-0300-D27FA943DC04}"/>
              </a:ext>
            </a:extLst>
          </p:cNvPr>
          <p:cNvSpPr txBox="1"/>
          <p:nvPr/>
        </p:nvSpPr>
        <p:spPr>
          <a:xfrm>
            <a:off x="0" y="1609931"/>
            <a:ext cx="12192000" cy="736677"/>
          </a:xfrm>
          <a:prstGeom prst="rect">
            <a:avLst/>
          </a:prstGeom>
          <a:noFill/>
        </p:spPr>
        <p:txBody>
          <a:bodyPr wrap="square">
            <a:sp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400" b="1" strike="noStrike" kern="1200" cap="none" spc="0" normalizeH="0" baseline="0" noProof="0">
                <a:ln>
                  <a:noFill/>
                </a:ln>
                <a:solidFill>
                  <a:srgbClr val="1B1464"/>
                </a:solidFill>
                <a:effectLst/>
                <a:uLnTx/>
                <a:uFillTx/>
                <a:latin typeface="Helvetica" panose="020B0604020202020204" pitchFamily="34" charset="0"/>
                <a:ea typeface="Calibri" panose="020F0502020204030204" pitchFamily="34" charset="0"/>
                <a:cs typeface="Helvetica" panose="020B0604020202020204" pitchFamily="34" charset="0"/>
              </a:rPr>
              <a:t>“If a new show debuts on a streaming platform at the same time a new movie debuts in theaters, </a:t>
            </a:r>
          </a:p>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400" b="1" strike="noStrike" kern="1200" cap="none" spc="0" normalizeH="0" baseline="0" noProof="0">
                <a:ln>
                  <a:noFill/>
                </a:ln>
                <a:solidFill>
                  <a:srgbClr val="1B1464"/>
                </a:solidFill>
                <a:effectLst/>
                <a:uLnTx/>
                <a:uFillTx/>
                <a:latin typeface="Helvetica" panose="020B0604020202020204" pitchFamily="34" charset="0"/>
                <a:ea typeface="Calibri" panose="020F0502020204030204" pitchFamily="34" charset="0"/>
                <a:cs typeface="Helvetica" panose="020B0604020202020204" pitchFamily="34" charset="0"/>
              </a:rPr>
              <a:t>which are you likely to prioritize seeing and why?”</a:t>
            </a:r>
          </a:p>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200" b="0" i="0" strike="noStrike" kern="1200" cap="none" spc="0" normalizeH="0" baseline="0" noProof="0">
                <a:ln>
                  <a:noFill/>
                </a:ln>
                <a:solidFill>
                  <a:srgbClr val="1B1464"/>
                </a:solidFill>
                <a:effectLst/>
                <a:uLnTx/>
                <a:uFillTx/>
                <a:latin typeface="Helvetica" panose="020B0604020202020204" pitchFamily="34" charset="0"/>
                <a:ea typeface="Calibri" panose="020F0502020204030204" pitchFamily="34" charset="0"/>
                <a:cs typeface="Helvetica" panose="020B0604020202020204" pitchFamily="34" charset="0"/>
              </a:rPr>
              <a:t>Respondents who prioritize seeing a new movie in theaters</a:t>
            </a:r>
          </a:p>
        </p:txBody>
      </p:sp>
      <p:sp>
        <p:nvSpPr>
          <p:cNvPr id="11" name="Rectangle 10">
            <a:extLst>
              <a:ext uri="{FF2B5EF4-FFF2-40B4-BE49-F238E27FC236}">
                <a16:creationId xmlns:a16="http://schemas.microsoft.com/office/drawing/2014/main" id="{CD2389FD-04E4-BE39-E292-BA2BDD194AA8}"/>
              </a:ext>
            </a:extLst>
          </p:cNvPr>
          <p:cNvSpPr/>
          <p:nvPr/>
        </p:nvSpPr>
        <p:spPr>
          <a:xfrm>
            <a:off x="440087" y="6333060"/>
            <a:ext cx="11793936" cy="215444"/>
          </a:xfrm>
          <a:prstGeom prst="rect">
            <a:avLst/>
          </a:prstGeom>
        </p:spPr>
        <p:txBody>
          <a:bodyPr wrap="square">
            <a:spAutoFit/>
          </a:body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Source: </a:t>
            </a:r>
            <a:r>
              <a:rPr lang="en-US" sz="800">
                <a:solidFill>
                  <a:srgbClr val="1B1464"/>
                </a:solidFill>
                <a:latin typeface="Helvetica" panose="020B0403020202020204" pitchFamily="34" charset="0"/>
                <a:ea typeface="Open Sans" panose="020B0606030504020204" pitchFamily="34" charset="0"/>
                <a:cs typeface="Open Sans" panose="020B0606030504020204" pitchFamily="34" charset="0"/>
              </a:rPr>
              <a:t>NCM, ‘Behind The Screens’ Survey, June 2022. n=528, surveyed between June 7-13, 2022. Verbatims based on answers to the open-ended question ‘why are you likely to prioritize going to see a new movie at the movie theater?’</a:t>
            </a:r>
            <a:endPar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5188923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40044C-9B1B-7C46-936A-7B7F0D3926CB}"/>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0" y="-12699"/>
            <a:ext cx="12192000" cy="6870700"/>
          </a:xfrm>
          <a:prstGeom prst="rect">
            <a:avLst/>
          </a:prstGeom>
        </p:spPr>
      </p:pic>
      <p:cxnSp>
        <p:nvCxnSpPr>
          <p:cNvPr id="11" name="Straight Connector 10">
            <a:extLst>
              <a:ext uri="{FF2B5EF4-FFF2-40B4-BE49-F238E27FC236}">
                <a16:creationId xmlns:a16="http://schemas.microsoft.com/office/drawing/2014/main" id="{098A06ED-9D12-3B4C-B59C-10A0964513FE}"/>
              </a:ext>
            </a:extLst>
          </p:cNvPr>
          <p:cNvCxnSpPr/>
          <p:nvPr/>
        </p:nvCxnSpPr>
        <p:spPr>
          <a:xfrm>
            <a:off x="493843" y="2940040"/>
            <a:ext cx="521208" cy="0"/>
          </a:xfrm>
          <a:prstGeom prst="line">
            <a:avLst/>
          </a:prstGeom>
          <a:ln>
            <a:solidFill>
              <a:srgbClr val="1F1A62"/>
            </a:solidFill>
          </a:ln>
        </p:spPr>
        <p:style>
          <a:lnRef idx="3">
            <a:schemeClr val="accent1"/>
          </a:lnRef>
          <a:fillRef idx="0">
            <a:schemeClr val="accent1"/>
          </a:fillRef>
          <a:effectRef idx="2">
            <a:schemeClr val="accent1"/>
          </a:effectRef>
          <a:fontRef idx="minor">
            <a:schemeClr val="tx1"/>
          </a:fontRef>
        </p:style>
      </p:cxnSp>
      <p:sp>
        <p:nvSpPr>
          <p:cNvPr id="12" name="TextBox 11">
            <a:extLst>
              <a:ext uri="{FF2B5EF4-FFF2-40B4-BE49-F238E27FC236}">
                <a16:creationId xmlns:a16="http://schemas.microsoft.com/office/drawing/2014/main" id="{D3ED8F18-80E6-D449-A031-541661F2A42F}"/>
              </a:ext>
            </a:extLst>
          </p:cNvPr>
          <p:cNvSpPr txBox="1"/>
          <p:nvPr/>
        </p:nvSpPr>
        <p:spPr>
          <a:xfrm>
            <a:off x="352898" y="3434080"/>
            <a:ext cx="7623782" cy="166199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a:ln>
                  <a:noFill/>
                </a:ln>
                <a:solidFill>
                  <a:prstClr val="white"/>
                </a:solidFill>
                <a:effectLst/>
                <a:uLnTx/>
                <a:uFillTx/>
                <a:latin typeface="Helvetica" pitchFamily="2" charset="0"/>
                <a:ea typeface="+mn-ea"/>
                <a:cs typeface="+mn-cs"/>
              </a:rPr>
              <a:t>A consistent pipeline of new movie releases coming soon to a theater near you</a:t>
            </a:r>
            <a:endParaRPr kumimoji="0" lang="en-US" sz="32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5" name="TextBox 4">
            <a:extLst>
              <a:ext uri="{FF2B5EF4-FFF2-40B4-BE49-F238E27FC236}">
                <a16:creationId xmlns:a16="http://schemas.microsoft.com/office/drawing/2014/main" id="{FF40375D-11F1-4A7E-BDC0-741C7976094C}"/>
              </a:ext>
            </a:extLst>
          </p:cNvPr>
          <p:cNvSpPr txBox="1"/>
          <p:nvPr/>
        </p:nvSpPr>
        <p:spPr>
          <a:xfrm>
            <a:off x="536238" y="2254516"/>
            <a:ext cx="43641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E600"/>
                </a:solidFill>
                <a:effectLst/>
                <a:uLnTx/>
                <a:uFillTx/>
                <a:latin typeface="Helvetica" pitchFamily="2" charset="0"/>
                <a:ea typeface="+mn-ea"/>
                <a:cs typeface="+mn-cs"/>
              </a:rPr>
              <a:t>4</a:t>
            </a:r>
          </a:p>
        </p:txBody>
      </p:sp>
    </p:spTree>
    <p:extLst>
      <p:ext uri="{BB962C8B-B14F-4D97-AF65-F5344CB8AC3E}">
        <p14:creationId xmlns:p14="http://schemas.microsoft.com/office/powerpoint/2010/main" val="23258777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041A55C-93AB-41EC-AD6F-CA99FDD74F42}"/>
              </a:ext>
            </a:extLst>
          </p:cNvPr>
          <p:cNvSpPr>
            <a:spLocks/>
          </p:cNvSpPr>
          <p:nvPr/>
        </p:nvSpPr>
        <p:spPr>
          <a:xfrm>
            <a:off x="0" y="1496211"/>
            <a:ext cx="12192000" cy="5351031"/>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A671F24C-A73C-4EEF-86FA-989884607FA5}"/>
              </a:ext>
            </a:extLst>
          </p:cNvPr>
          <p:cNvSpPr txBox="1"/>
          <p:nvPr/>
        </p:nvSpPr>
        <p:spPr>
          <a:xfrm>
            <a:off x="120928" y="221043"/>
            <a:ext cx="12061836"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The theatrical release schedule is filled with high-profile, buzzed-about movies and familiar favorite franchises upcoming in 4Q ’22 and beyond…</a:t>
            </a:r>
            <a:endParaRPr kumimoji="0" lang="en-US" sz="2600" b="1" i="0" u="none" strike="noStrike" kern="1200" cap="none" spc="0" normalizeH="0" baseline="0" noProof="0">
              <a:ln>
                <a:noFill/>
              </a:ln>
              <a:solidFill>
                <a:srgbClr val="FF0000"/>
              </a:solidFill>
              <a:effectLst/>
              <a:uLnTx/>
              <a:uFillTx/>
              <a:latin typeface="Helvetica" panose="020B0403020202020204" pitchFamily="34" charset="0"/>
              <a:ea typeface="+mn-ea"/>
              <a:cs typeface="+mn-cs"/>
            </a:endParaRPr>
          </a:p>
        </p:txBody>
      </p:sp>
      <p:pic>
        <p:nvPicPr>
          <p:cNvPr id="19" name="Picture 18">
            <a:extLst>
              <a:ext uri="{FF2B5EF4-FFF2-40B4-BE49-F238E27FC236}">
                <a16:creationId xmlns:a16="http://schemas.microsoft.com/office/drawing/2014/main" id="{7AE22543-E599-476E-9EEF-B74D5816E2EF}"/>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483207" y="6507893"/>
            <a:ext cx="11708793" cy="350107"/>
          </a:xfrm>
          <a:prstGeom prst="rect">
            <a:avLst/>
          </a:prstGeom>
        </p:spPr>
      </p:pic>
      <p:sp>
        <p:nvSpPr>
          <p:cNvPr id="28" name="Slide Number Placeholder 5">
            <a:extLst>
              <a:ext uri="{FF2B5EF4-FFF2-40B4-BE49-F238E27FC236}">
                <a16:creationId xmlns:a16="http://schemas.microsoft.com/office/drawing/2014/main" id="{2BEBD979-FF93-4C8D-8980-9DD23C77CF4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29" name="Rectangle 28">
            <a:extLst>
              <a:ext uri="{FF2B5EF4-FFF2-40B4-BE49-F238E27FC236}">
                <a16:creationId xmlns:a16="http://schemas.microsoft.com/office/drawing/2014/main" id="{1D1E9E69-9C1C-41C3-8851-D5747B2645E7}"/>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grpSp>
        <p:nvGrpSpPr>
          <p:cNvPr id="67" name="Group 66">
            <a:extLst>
              <a:ext uri="{FF2B5EF4-FFF2-40B4-BE49-F238E27FC236}">
                <a16:creationId xmlns:a16="http://schemas.microsoft.com/office/drawing/2014/main" id="{359F9100-8B68-C1AD-83ED-5FE04FF2AD79}"/>
              </a:ext>
            </a:extLst>
          </p:cNvPr>
          <p:cNvGrpSpPr/>
          <p:nvPr/>
        </p:nvGrpSpPr>
        <p:grpSpPr>
          <a:xfrm>
            <a:off x="1927024" y="1803592"/>
            <a:ext cx="1382592" cy="2030225"/>
            <a:chOff x="6964863" y="1803592"/>
            <a:chExt cx="1382592" cy="2030225"/>
          </a:xfrm>
        </p:grpSpPr>
        <p:sp>
          <p:nvSpPr>
            <p:cNvPr id="1025" name="Rectangle: Rounded Corners 1024">
              <a:extLst>
                <a:ext uri="{FF2B5EF4-FFF2-40B4-BE49-F238E27FC236}">
                  <a16:creationId xmlns:a16="http://schemas.microsoft.com/office/drawing/2014/main" id="{6D59E20C-5B21-A53D-368D-FBBD362E91F8}"/>
                </a:ext>
              </a:extLst>
            </p:cNvPr>
            <p:cNvSpPr/>
            <p:nvPr/>
          </p:nvSpPr>
          <p:spPr>
            <a:xfrm>
              <a:off x="6964863" y="1803592"/>
              <a:ext cx="1382592" cy="2030225"/>
            </a:xfrm>
            <a:prstGeom prst="roundRect">
              <a:avLst>
                <a:gd name="adj" fmla="val 8692"/>
              </a:avLst>
            </a:prstGeom>
            <a:solidFill>
              <a:schemeClr val="bg1"/>
            </a:solidFill>
            <a:ln>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7" name="Picture 2" descr="Black Adam (2022) - IMDb">
              <a:extLst>
                <a:ext uri="{FF2B5EF4-FFF2-40B4-BE49-F238E27FC236}">
                  <a16:creationId xmlns:a16="http://schemas.microsoft.com/office/drawing/2014/main" id="{A457F1EC-2BED-3DF2-8CE1-273E9078FB3E}"/>
                </a:ext>
              </a:extLst>
            </p:cNvPr>
            <p:cNvPicPr>
              <a:picLocks noChangeAspect="1" noChangeArrowheads="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7176662" y="1884102"/>
              <a:ext cx="958995" cy="142122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04175B1-4BD4-64B4-5ABD-615918B77898}"/>
                </a:ext>
              </a:extLst>
            </p:cNvPr>
            <p:cNvSpPr txBox="1"/>
            <p:nvPr/>
          </p:nvSpPr>
          <p:spPr>
            <a:xfrm>
              <a:off x="6964863" y="3349068"/>
              <a:ext cx="1382592" cy="400110"/>
            </a:xfrm>
            <a:prstGeom prst="rect">
              <a:avLst/>
            </a:prstGeom>
            <a:noFill/>
          </p:spPr>
          <p:txBody>
            <a:bodyPr wrap="square">
              <a:spAutoFit/>
            </a:bodyPr>
            <a:lstStyle/>
            <a:p>
              <a:pPr algn="ctr"/>
              <a:r>
                <a:rPr lang="en-US" sz="1100" b="1">
                  <a:solidFill>
                    <a:srgbClr val="1B1464"/>
                  </a:solidFill>
                  <a:effectLst/>
                  <a:latin typeface="Helvetica" panose="020B0403020202020204" pitchFamily="34" charset="0"/>
                  <a:ea typeface="Calibri" panose="020F0502020204030204" pitchFamily="34" charset="0"/>
                  <a:cs typeface="Arial" panose="020B0604020202020204" pitchFamily="34" charset="0"/>
                </a:rPr>
                <a:t>Black Adam</a:t>
              </a:r>
            </a:p>
            <a:p>
              <a:pPr algn="ctr"/>
              <a:r>
                <a:rPr lang="en-US" sz="900">
                  <a:solidFill>
                    <a:srgbClr val="1B1464"/>
                  </a:solidFill>
                  <a:latin typeface="Helvetica" panose="020B0403020202020204" pitchFamily="34" charset="0"/>
                  <a:cs typeface="Arial" panose="020B0604020202020204" pitchFamily="34" charset="0"/>
                </a:rPr>
                <a:t>October 21, 2022</a:t>
              </a:r>
              <a:endParaRPr lang="en-US" sz="900">
                <a:solidFill>
                  <a:srgbClr val="1B1464"/>
                </a:solidFill>
              </a:endParaRPr>
            </a:p>
          </p:txBody>
        </p:sp>
      </p:grpSp>
      <p:grpSp>
        <p:nvGrpSpPr>
          <p:cNvPr id="68" name="Group 67">
            <a:extLst>
              <a:ext uri="{FF2B5EF4-FFF2-40B4-BE49-F238E27FC236}">
                <a16:creationId xmlns:a16="http://schemas.microsoft.com/office/drawing/2014/main" id="{96E92320-FA9E-7AE4-504C-704B8D2757B4}"/>
              </a:ext>
            </a:extLst>
          </p:cNvPr>
          <p:cNvGrpSpPr/>
          <p:nvPr/>
        </p:nvGrpSpPr>
        <p:grpSpPr>
          <a:xfrm>
            <a:off x="240805" y="1803592"/>
            <a:ext cx="1382592" cy="2030225"/>
            <a:chOff x="5380515" y="1803592"/>
            <a:chExt cx="1382592" cy="2030225"/>
          </a:xfrm>
        </p:grpSpPr>
        <p:sp>
          <p:nvSpPr>
            <p:cNvPr id="1024" name="Rectangle: Rounded Corners 1023">
              <a:extLst>
                <a:ext uri="{FF2B5EF4-FFF2-40B4-BE49-F238E27FC236}">
                  <a16:creationId xmlns:a16="http://schemas.microsoft.com/office/drawing/2014/main" id="{556B71B5-F899-25CC-65F8-E2F6142031B1}"/>
                </a:ext>
              </a:extLst>
            </p:cNvPr>
            <p:cNvSpPr/>
            <p:nvPr/>
          </p:nvSpPr>
          <p:spPr>
            <a:xfrm>
              <a:off x="5380515" y="1803592"/>
              <a:ext cx="1382592" cy="2030225"/>
            </a:xfrm>
            <a:prstGeom prst="roundRect">
              <a:avLst>
                <a:gd name="adj" fmla="val 8692"/>
              </a:avLst>
            </a:prstGeom>
            <a:solidFill>
              <a:schemeClr val="bg1"/>
            </a:solidFill>
            <a:ln>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Halloween Ends (2022) - IMDb">
              <a:extLst>
                <a:ext uri="{FF2B5EF4-FFF2-40B4-BE49-F238E27FC236}">
                  <a16:creationId xmlns:a16="http://schemas.microsoft.com/office/drawing/2014/main" id="{DF098685-1EA3-8158-9CC3-6F54C2AEE102}"/>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542355" y="1878195"/>
              <a:ext cx="1058913" cy="141370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B1DE952-7244-6019-9A01-B4284253660B}"/>
                </a:ext>
              </a:extLst>
            </p:cNvPr>
            <p:cNvSpPr txBox="1"/>
            <p:nvPr/>
          </p:nvSpPr>
          <p:spPr>
            <a:xfrm>
              <a:off x="5408843" y="3341374"/>
              <a:ext cx="1325937" cy="415498"/>
            </a:xfrm>
            <a:prstGeom prst="rect">
              <a:avLst/>
            </a:prstGeom>
            <a:noFill/>
          </p:spPr>
          <p:txBody>
            <a:bodyPr wrap="square">
              <a:spAutoFit/>
            </a:bodyPr>
            <a:lstStyle/>
            <a:p>
              <a:pPr algn="ctr"/>
              <a:r>
                <a:rPr lang="en-US" sz="1100" b="1">
                  <a:solidFill>
                    <a:srgbClr val="1B1464"/>
                  </a:solidFill>
                  <a:effectLst/>
                  <a:latin typeface="Helvetica" panose="020B0403020202020204" pitchFamily="34" charset="0"/>
                  <a:ea typeface="Calibri" panose="020F0502020204030204" pitchFamily="34" charset="0"/>
                  <a:cs typeface="Arial" panose="020B0604020202020204" pitchFamily="34" charset="0"/>
                </a:rPr>
                <a:t>Halloween Ends</a:t>
              </a:r>
            </a:p>
            <a:p>
              <a:pPr algn="ctr"/>
              <a:r>
                <a:rPr lang="en-US" sz="900">
                  <a:solidFill>
                    <a:srgbClr val="1B1464"/>
                  </a:solidFill>
                  <a:latin typeface="Helvetica" panose="020B0403020202020204" pitchFamily="34" charset="0"/>
                  <a:cs typeface="Arial" panose="020B0604020202020204" pitchFamily="34" charset="0"/>
                </a:rPr>
                <a:t>October 14, 2022</a:t>
              </a:r>
              <a:endParaRPr lang="en-US" sz="900">
                <a:solidFill>
                  <a:srgbClr val="1B1464"/>
                </a:solidFill>
              </a:endParaRPr>
            </a:p>
          </p:txBody>
        </p:sp>
      </p:grpSp>
      <p:sp>
        <p:nvSpPr>
          <p:cNvPr id="58" name="Rectangle 57">
            <a:extLst>
              <a:ext uri="{FF2B5EF4-FFF2-40B4-BE49-F238E27FC236}">
                <a16:creationId xmlns:a16="http://schemas.microsoft.com/office/drawing/2014/main" id="{A7B58C2F-4BF0-6437-63FF-D9BC0F85F11D}"/>
              </a:ext>
            </a:extLst>
          </p:cNvPr>
          <p:cNvSpPr/>
          <p:nvPr/>
        </p:nvSpPr>
        <p:spPr>
          <a:xfrm>
            <a:off x="440087" y="6294755"/>
            <a:ext cx="11793936" cy="215444"/>
          </a:xfrm>
          <a:prstGeom prst="rect">
            <a:avLst/>
          </a:prstGeom>
        </p:spPr>
        <p:txBody>
          <a:bodyPr wrap="square">
            <a:spAutoFit/>
          </a:body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Note: Release dates as of 8/23/22 per Comscore Release Calendar, dates are subject to change</a:t>
            </a:r>
          </a:p>
        </p:txBody>
      </p:sp>
      <p:grpSp>
        <p:nvGrpSpPr>
          <p:cNvPr id="66" name="Group 65">
            <a:extLst>
              <a:ext uri="{FF2B5EF4-FFF2-40B4-BE49-F238E27FC236}">
                <a16:creationId xmlns:a16="http://schemas.microsoft.com/office/drawing/2014/main" id="{E3DB3D6E-163D-C59D-A19C-BCA430F4D594}"/>
              </a:ext>
            </a:extLst>
          </p:cNvPr>
          <p:cNvGrpSpPr/>
          <p:nvPr/>
        </p:nvGrpSpPr>
        <p:grpSpPr>
          <a:xfrm>
            <a:off x="3391497" y="1803591"/>
            <a:ext cx="1721457" cy="2030225"/>
            <a:chOff x="8436182" y="1803591"/>
            <a:chExt cx="1721457" cy="2030225"/>
          </a:xfrm>
        </p:grpSpPr>
        <p:sp>
          <p:nvSpPr>
            <p:cNvPr id="1030" name="Rectangle: Rounded Corners 1029">
              <a:extLst>
                <a:ext uri="{FF2B5EF4-FFF2-40B4-BE49-F238E27FC236}">
                  <a16:creationId xmlns:a16="http://schemas.microsoft.com/office/drawing/2014/main" id="{F8DE12F9-42DD-4736-8AF0-0C2D5A2CE2C7}"/>
                </a:ext>
              </a:extLst>
            </p:cNvPr>
            <p:cNvSpPr/>
            <p:nvPr/>
          </p:nvSpPr>
          <p:spPr>
            <a:xfrm>
              <a:off x="8605614" y="1803591"/>
              <a:ext cx="1382592" cy="2030225"/>
            </a:xfrm>
            <a:prstGeom prst="roundRect">
              <a:avLst>
                <a:gd name="adj" fmla="val 8692"/>
              </a:avLst>
            </a:prstGeom>
            <a:solidFill>
              <a:schemeClr val="bg1"/>
            </a:solidFill>
            <a:ln>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71201EF-EF6E-1A7E-01F2-C8F761A2857D}"/>
                </a:ext>
              </a:extLst>
            </p:cNvPr>
            <p:cNvSpPr txBox="1"/>
            <p:nvPr/>
          </p:nvSpPr>
          <p:spPr>
            <a:xfrm>
              <a:off x="8436182" y="3349068"/>
              <a:ext cx="1721457" cy="400110"/>
            </a:xfrm>
            <a:prstGeom prst="rect">
              <a:avLst/>
            </a:prstGeom>
            <a:noFill/>
          </p:spPr>
          <p:txBody>
            <a:bodyPr wrap="square">
              <a:spAutoFit/>
            </a:bodyPr>
            <a:lstStyle/>
            <a:p>
              <a:pPr algn="ctr"/>
              <a:r>
                <a:rPr lang="en-US" sz="1100" b="1">
                  <a:solidFill>
                    <a:srgbClr val="1B1464"/>
                  </a:solidFill>
                  <a:effectLst/>
                  <a:latin typeface="Helvetica" panose="020B0403020202020204" pitchFamily="34" charset="0"/>
                  <a:ea typeface="Calibri" panose="020F0502020204030204" pitchFamily="34" charset="0"/>
                  <a:cs typeface="Arial" panose="020B0604020202020204" pitchFamily="34" charset="0"/>
                </a:rPr>
                <a:t>Black Panther 2</a:t>
              </a:r>
            </a:p>
            <a:p>
              <a:pPr algn="ctr"/>
              <a:r>
                <a:rPr lang="en-US" sz="900">
                  <a:solidFill>
                    <a:srgbClr val="1B1464"/>
                  </a:solidFill>
                  <a:latin typeface="Helvetica" panose="020B0403020202020204" pitchFamily="34" charset="0"/>
                  <a:cs typeface="Arial" panose="020B0604020202020204" pitchFamily="34" charset="0"/>
                </a:rPr>
                <a:t>November 11, 2022</a:t>
              </a:r>
              <a:endParaRPr lang="en-US" sz="900">
                <a:solidFill>
                  <a:srgbClr val="1B1464"/>
                </a:solidFill>
              </a:endParaRPr>
            </a:p>
          </p:txBody>
        </p:sp>
        <p:pic>
          <p:nvPicPr>
            <p:cNvPr id="1028" name="Picture 4" descr="Black Panther 2 poster, SDCC">
              <a:extLst>
                <a:ext uri="{FF2B5EF4-FFF2-40B4-BE49-F238E27FC236}">
                  <a16:creationId xmlns:a16="http://schemas.microsoft.com/office/drawing/2014/main" id="{F9360D01-A9F6-82A4-F933-B7E545739041}"/>
                </a:ext>
              </a:extLst>
            </p:cNvPr>
            <p:cNvPicPr>
              <a:picLocks noChangeAspect="1" noChangeArrowheads="1"/>
            </p:cNvPicPr>
            <p:nvPr/>
          </p:nvPicPr>
          <p:blipFill>
            <a:blip r:embed="rId6" cstate="hqprint">
              <a:extLst>
                <a:ext uri="{28A0092B-C50C-407E-A947-70E740481C1C}">
                  <a14:useLocalDpi xmlns:a14="http://schemas.microsoft.com/office/drawing/2010/main"/>
                </a:ext>
              </a:extLst>
            </a:blip>
            <a:srcRect/>
            <a:stretch>
              <a:fillRect/>
            </a:stretch>
          </p:blipFill>
          <p:spPr bwMode="auto">
            <a:xfrm>
              <a:off x="8812427" y="1878195"/>
              <a:ext cx="968966" cy="142913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5" name="Group 64">
            <a:extLst>
              <a:ext uri="{FF2B5EF4-FFF2-40B4-BE49-F238E27FC236}">
                <a16:creationId xmlns:a16="http://schemas.microsoft.com/office/drawing/2014/main" id="{D9660769-C711-9748-89D6-D655C4E2AC97}"/>
              </a:ext>
            </a:extLst>
          </p:cNvPr>
          <p:cNvGrpSpPr/>
          <p:nvPr/>
        </p:nvGrpSpPr>
        <p:grpSpPr>
          <a:xfrm>
            <a:off x="5282388" y="1756661"/>
            <a:ext cx="1519149" cy="2033783"/>
            <a:chOff x="10161769" y="1803590"/>
            <a:chExt cx="1369459" cy="2033783"/>
          </a:xfrm>
        </p:grpSpPr>
        <p:sp>
          <p:nvSpPr>
            <p:cNvPr id="1032" name="Rectangle: Rounded Corners 1031">
              <a:extLst>
                <a:ext uri="{FF2B5EF4-FFF2-40B4-BE49-F238E27FC236}">
                  <a16:creationId xmlns:a16="http://schemas.microsoft.com/office/drawing/2014/main" id="{5AF6C0EE-A91D-88A5-5DCC-F3E6C1C8A354}"/>
                </a:ext>
              </a:extLst>
            </p:cNvPr>
            <p:cNvSpPr/>
            <p:nvPr/>
          </p:nvSpPr>
          <p:spPr>
            <a:xfrm>
              <a:off x="10161769" y="1803590"/>
              <a:ext cx="1284493" cy="2030225"/>
            </a:xfrm>
            <a:prstGeom prst="roundRect">
              <a:avLst>
                <a:gd name="adj" fmla="val 8692"/>
              </a:avLst>
            </a:prstGeom>
            <a:solidFill>
              <a:schemeClr val="bg1"/>
            </a:solidFill>
            <a:ln>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14D748C4-1F6A-DB3D-2447-81334A01A299}"/>
                </a:ext>
              </a:extLst>
            </p:cNvPr>
            <p:cNvSpPr txBox="1"/>
            <p:nvPr/>
          </p:nvSpPr>
          <p:spPr>
            <a:xfrm>
              <a:off x="10174902" y="3267986"/>
              <a:ext cx="1356326" cy="569387"/>
            </a:xfrm>
            <a:prstGeom prst="rect">
              <a:avLst/>
            </a:prstGeom>
            <a:noFill/>
          </p:spPr>
          <p:txBody>
            <a:bodyPr wrap="square">
              <a:spAutoFit/>
            </a:bodyPr>
            <a:lstStyle/>
            <a:p>
              <a:pPr algn="ctr"/>
              <a:r>
                <a:rPr lang="en-US" sz="1100" b="1">
                  <a:solidFill>
                    <a:srgbClr val="1B1464"/>
                  </a:solidFill>
                  <a:effectLst/>
                  <a:latin typeface="Helvetica" panose="020B0403020202020204" pitchFamily="34" charset="0"/>
                  <a:ea typeface="Calibri" panose="020F0502020204030204" pitchFamily="34" charset="0"/>
                  <a:cs typeface="Arial" panose="020B0604020202020204" pitchFamily="34" charset="0"/>
                </a:rPr>
                <a:t>Avatar: </a:t>
              </a:r>
              <a:br>
                <a:rPr lang="en-US" sz="1100" b="1">
                  <a:solidFill>
                    <a:srgbClr val="1B1464"/>
                  </a:solidFill>
                  <a:effectLst/>
                  <a:latin typeface="Helvetica" panose="020B0403020202020204" pitchFamily="34" charset="0"/>
                  <a:ea typeface="Calibri" panose="020F0502020204030204" pitchFamily="34" charset="0"/>
                  <a:cs typeface="Arial" panose="020B0604020202020204" pitchFamily="34" charset="0"/>
                </a:rPr>
              </a:br>
              <a:r>
                <a:rPr lang="en-US" sz="1100" b="1">
                  <a:solidFill>
                    <a:srgbClr val="1B1464"/>
                  </a:solidFill>
                  <a:effectLst/>
                  <a:latin typeface="Helvetica" panose="020B0403020202020204" pitchFamily="34" charset="0"/>
                  <a:ea typeface="Calibri" panose="020F0502020204030204" pitchFamily="34" charset="0"/>
                  <a:cs typeface="Arial" panose="020B0604020202020204" pitchFamily="34" charset="0"/>
                </a:rPr>
                <a:t>The Way of Water</a:t>
              </a:r>
            </a:p>
            <a:p>
              <a:pPr algn="ctr"/>
              <a:r>
                <a:rPr lang="en-US" sz="900">
                  <a:solidFill>
                    <a:srgbClr val="1B1464"/>
                  </a:solidFill>
                  <a:latin typeface="Helvetica" panose="020B0403020202020204" pitchFamily="34" charset="0"/>
                  <a:cs typeface="Arial" panose="020B0604020202020204" pitchFamily="34" charset="0"/>
                </a:rPr>
                <a:t>December 16, 2022</a:t>
              </a:r>
              <a:endParaRPr lang="en-US" sz="900">
                <a:solidFill>
                  <a:srgbClr val="1B1464"/>
                </a:solidFill>
              </a:endParaRPr>
            </a:p>
          </p:txBody>
        </p:sp>
        <p:pic>
          <p:nvPicPr>
            <p:cNvPr id="1031" name="Picture 6" descr="A Na'vi underwater">
              <a:extLst>
                <a:ext uri="{FF2B5EF4-FFF2-40B4-BE49-F238E27FC236}">
                  <a16:creationId xmlns:a16="http://schemas.microsoft.com/office/drawing/2014/main" id="{C6BC79AC-3EE0-B337-8001-DFBFAD7A34A5}"/>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0330896" y="1876425"/>
              <a:ext cx="956645" cy="141757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3" name="Group 72">
            <a:extLst>
              <a:ext uri="{FF2B5EF4-FFF2-40B4-BE49-F238E27FC236}">
                <a16:creationId xmlns:a16="http://schemas.microsoft.com/office/drawing/2014/main" id="{26E88074-3835-18BC-60D2-4D6B4D18A928}"/>
              </a:ext>
            </a:extLst>
          </p:cNvPr>
          <p:cNvGrpSpPr/>
          <p:nvPr/>
        </p:nvGrpSpPr>
        <p:grpSpPr>
          <a:xfrm>
            <a:off x="7004515" y="1752358"/>
            <a:ext cx="1539677" cy="2030225"/>
            <a:chOff x="302133" y="3999454"/>
            <a:chExt cx="1539677" cy="2030225"/>
          </a:xfrm>
        </p:grpSpPr>
        <p:sp>
          <p:nvSpPr>
            <p:cNvPr id="80" name="Rectangle: Rounded Corners 79">
              <a:extLst>
                <a:ext uri="{FF2B5EF4-FFF2-40B4-BE49-F238E27FC236}">
                  <a16:creationId xmlns:a16="http://schemas.microsoft.com/office/drawing/2014/main" id="{2F6AAEB0-FA28-2DEF-BC15-CAD0686F7FF1}"/>
                </a:ext>
              </a:extLst>
            </p:cNvPr>
            <p:cNvSpPr/>
            <p:nvPr/>
          </p:nvSpPr>
          <p:spPr>
            <a:xfrm>
              <a:off x="335068" y="3999454"/>
              <a:ext cx="1473806" cy="2030225"/>
            </a:xfrm>
            <a:prstGeom prst="roundRect">
              <a:avLst>
                <a:gd name="adj" fmla="val 8692"/>
              </a:avLst>
            </a:prstGeom>
            <a:solidFill>
              <a:schemeClr val="bg1"/>
            </a:solidFill>
            <a:ln>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69DA2C0A-FA30-C640-D6E2-2C8877BF3FD0}"/>
                </a:ext>
              </a:extLst>
            </p:cNvPr>
            <p:cNvSpPr txBox="1"/>
            <p:nvPr/>
          </p:nvSpPr>
          <p:spPr>
            <a:xfrm>
              <a:off x="302133" y="5449531"/>
              <a:ext cx="1539677" cy="569387"/>
            </a:xfrm>
            <a:prstGeom prst="rect">
              <a:avLst/>
            </a:prstGeom>
            <a:noFill/>
          </p:spPr>
          <p:txBody>
            <a:bodyPr wrap="square">
              <a:spAutoFit/>
            </a:bodyPr>
            <a:lstStyle/>
            <a:p>
              <a:pPr algn="ctr"/>
              <a:r>
                <a:rPr lang="en-US" sz="1100" b="1">
                  <a:solidFill>
                    <a:srgbClr val="1B1464"/>
                  </a:solidFill>
                  <a:effectLst/>
                  <a:latin typeface="Helvetica" panose="020B0403020202020204" pitchFamily="34" charset="0"/>
                  <a:ea typeface="Calibri" panose="020F0502020204030204" pitchFamily="34" charset="0"/>
                  <a:cs typeface="Arial" panose="020B0604020202020204" pitchFamily="34" charset="0"/>
                </a:rPr>
                <a:t>Ant-Man and the Wasp: Quantumania</a:t>
              </a:r>
            </a:p>
            <a:p>
              <a:pPr algn="ctr"/>
              <a:r>
                <a:rPr lang="en-US" sz="900">
                  <a:solidFill>
                    <a:srgbClr val="1B1464"/>
                  </a:solidFill>
                  <a:latin typeface="Helvetica" panose="020B0403020202020204" pitchFamily="34" charset="0"/>
                  <a:cs typeface="Arial" panose="020B0604020202020204" pitchFamily="34" charset="0"/>
                </a:rPr>
                <a:t>February 17, 2023</a:t>
              </a:r>
              <a:endParaRPr lang="en-US" sz="900">
                <a:solidFill>
                  <a:srgbClr val="1B1464"/>
                </a:solidFill>
              </a:endParaRPr>
            </a:p>
          </p:txBody>
        </p:sp>
        <p:pic>
          <p:nvPicPr>
            <p:cNvPr id="1035" name="Picture 1034">
              <a:extLst>
                <a:ext uri="{FF2B5EF4-FFF2-40B4-BE49-F238E27FC236}">
                  <a16:creationId xmlns:a16="http://schemas.microsoft.com/office/drawing/2014/main" id="{232D4814-7CE1-B7DA-171B-AE6C984C021A}"/>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590213" y="4057487"/>
              <a:ext cx="963516" cy="1403612"/>
            </a:xfrm>
            <a:prstGeom prst="rect">
              <a:avLst/>
            </a:prstGeom>
          </p:spPr>
        </p:pic>
      </p:grpSp>
      <p:grpSp>
        <p:nvGrpSpPr>
          <p:cNvPr id="79" name="Group 78">
            <a:extLst>
              <a:ext uri="{FF2B5EF4-FFF2-40B4-BE49-F238E27FC236}">
                <a16:creationId xmlns:a16="http://schemas.microsoft.com/office/drawing/2014/main" id="{582B3F56-18FB-305F-FC80-26443A404659}"/>
              </a:ext>
            </a:extLst>
          </p:cNvPr>
          <p:cNvGrpSpPr/>
          <p:nvPr/>
        </p:nvGrpSpPr>
        <p:grpSpPr>
          <a:xfrm>
            <a:off x="8624792" y="1793434"/>
            <a:ext cx="1939011" cy="2031295"/>
            <a:chOff x="1834857" y="3991890"/>
            <a:chExt cx="1939011" cy="2031295"/>
          </a:xfrm>
        </p:grpSpPr>
        <p:sp>
          <p:nvSpPr>
            <p:cNvPr id="82" name="Rectangle: Rounded Corners 81">
              <a:extLst>
                <a:ext uri="{FF2B5EF4-FFF2-40B4-BE49-F238E27FC236}">
                  <a16:creationId xmlns:a16="http://schemas.microsoft.com/office/drawing/2014/main" id="{D962281B-AC18-9A90-E497-5BC3EBAFF79E}"/>
                </a:ext>
              </a:extLst>
            </p:cNvPr>
            <p:cNvSpPr/>
            <p:nvPr/>
          </p:nvSpPr>
          <p:spPr>
            <a:xfrm>
              <a:off x="2002673" y="3991890"/>
              <a:ext cx="1516193" cy="2004135"/>
            </a:xfrm>
            <a:prstGeom prst="roundRect">
              <a:avLst>
                <a:gd name="adj" fmla="val 8692"/>
              </a:avLst>
            </a:prstGeom>
            <a:solidFill>
              <a:schemeClr val="bg1"/>
            </a:solidFill>
            <a:ln>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782040E8-EC50-4447-3783-B2773ABCDF84}"/>
                </a:ext>
              </a:extLst>
            </p:cNvPr>
            <p:cNvSpPr txBox="1"/>
            <p:nvPr/>
          </p:nvSpPr>
          <p:spPr>
            <a:xfrm>
              <a:off x="1834857" y="5453798"/>
              <a:ext cx="1939011" cy="569387"/>
            </a:xfrm>
            <a:prstGeom prst="rect">
              <a:avLst/>
            </a:prstGeom>
            <a:noFill/>
          </p:spPr>
          <p:txBody>
            <a:bodyPr wrap="square">
              <a:spAutoFit/>
            </a:bodyPr>
            <a:lstStyle/>
            <a:p>
              <a:pPr algn="ctr"/>
              <a:r>
                <a:rPr lang="en-US" sz="1100" b="1">
                  <a:solidFill>
                    <a:srgbClr val="1B1464"/>
                  </a:solidFill>
                  <a:effectLst/>
                  <a:latin typeface="Helvetica" panose="020B0403020202020204" pitchFamily="34" charset="0"/>
                  <a:ea typeface="Calibri" panose="020F0502020204030204" pitchFamily="34" charset="0"/>
                  <a:cs typeface="Arial" panose="020B0604020202020204" pitchFamily="34" charset="0"/>
                </a:rPr>
                <a:t>Dungeons and</a:t>
              </a:r>
              <a:br>
                <a:rPr lang="en-US" sz="1100" b="1">
                  <a:solidFill>
                    <a:srgbClr val="1B1464"/>
                  </a:solidFill>
                  <a:effectLst/>
                  <a:latin typeface="Helvetica" panose="020B0403020202020204" pitchFamily="34" charset="0"/>
                  <a:ea typeface="Calibri" panose="020F0502020204030204" pitchFamily="34" charset="0"/>
                  <a:cs typeface="Arial" panose="020B0604020202020204" pitchFamily="34" charset="0"/>
                </a:rPr>
              </a:br>
              <a:r>
                <a:rPr lang="en-US" sz="1100" b="1">
                  <a:solidFill>
                    <a:srgbClr val="1B1464"/>
                  </a:solidFill>
                  <a:effectLst/>
                  <a:latin typeface="Helvetica" panose="020B0403020202020204" pitchFamily="34" charset="0"/>
                  <a:ea typeface="Calibri" panose="020F0502020204030204" pitchFamily="34" charset="0"/>
                  <a:cs typeface="Arial" panose="020B0604020202020204" pitchFamily="34" charset="0"/>
                </a:rPr>
                <a:t> Dragons</a:t>
              </a:r>
            </a:p>
            <a:p>
              <a:pPr algn="ctr"/>
              <a:r>
                <a:rPr lang="en-US" sz="900">
                  <a:solidFill>
                    <a:srgbClr val="1B1464"/>
                  </a:solidFill>
                  <a:latin typeface="Helvetica" panose="020B0403020202020204" pitchFamily="34" charset="0"/>
                  <a:cs typeface="Arial" panose="020B0604020202020204" pitchFamily="34" charset="0"/>
                </a:rPr>
                <a:t>March 3, 2023</a:t>
              </a:r>
              <a:endParaRPr lang="en-US" sz="900">
                <a:solidFill>
                  <a:srgbClr val="1B1464"/>
                </a:solidFill>
              </a:endParaRPr>
            </a:p>
          </p:txBody>
        </p:sp>
        <p:pic>
          <p:nvPicPr>
            <p:cNvPr id="1037" name="Picture 1036">
              <a:extLst>
                <a:ext uri="{FF2B5EF4-FFF2-40B4-BE49-F238E27FC236}">
                  <a16:creationId xmlns:a16="http://schemas.microsoft.com/office/drawing/2014/main" id="{FA8F2EB3-C549-F7CD-E0EE-B590740495C6}"/>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2324816" y="4070715"/>
              <a:ext cx="966035" cy="1419640"/>
            </a:xfrm>
            <a:prstGeom prst="rect">
              <a:avLst/>
            </a:prstGeom>
          </p:spPr>
        </p:pic>
      </p:grpSp>
      <p:grpSp>
        <p:nvGrpSpPr>
          <p:cNvPr id="11" name="Group 10">
            <a:extLst>
              <a:ext uri="{FF2B5EF4-FFF2-40B4-BE49-F238E27FC236}">
                <a16:creationId xmlns:a16="http://schemas.microsoft.com/office/drawing/2014/main" id="{5519EEFE-66AB-B57F-8009-FB56195C73BA}"/>
              </a:ext>
            </a:extLst>
          </p:cNvPr>
          <p:cNvGrpSpPr/>
          <p:nvPr/>
        </p:nvGrpSpPr>
        <p:grpSpPr>
          <a:xfrm>
            <a:off x="10525593" y="1775669"/>
            <a:ext cx="1508687" cy="2030225"/>
            <a:chOff x="10447772" y="1775669"/>
            <a:chExt cx="1336788" cy="2030225"/>
          </a:xfrm>
        </p:grpSpPr>
        <p:sp>
          <p:nvSpPr>
            <p:cNvPr id="83" name="Rectangle: Rounded Corners 82">
              <a:extLst>
                <a:ext uri="{FF2B5EF4-FFF2-40B4-BE49-F238E27FC236}">
                  <a16:creationId xmlns:a16="http://schemas.microsoft.com/office/drawing/2014/main" id="{CC6BA2DE-86A0-6F04-B92E-D42D2BBB16DE}"/>
                </a:ext>
              </a:extLst>
            </p:cNvPr>
            <p:cNvSpPr/>
            <p:nvPr/>
          </p:nvSpPr>
          <p:spPr>
            <a:xfrm>
              <a:off x="10447772" y="1775669"/>
              <a:ext cx="1336788" cy="2030225"/>
            </a:xfrm>
            <a:prstGeom prst="roundRect">
              <a:avLst>
                <a:gd name="adj" fmla="val 8692"/>
              </a:avLst>
            </a:prstGeom>
            <a:solidFill>
              <a:schemeClr val="bg1"/>
            </a:solidFill>
            <a:ln>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2BF499B1-07A3-3888-EB31-0542853C4935}"/>
                </a:ext>
              </a:extLst>
            </p:cNvPr>
            <p:cNvSpPr txBox="1"/>
            <p:nvPr/>
          </p:nvSpPr>
          <p:spPr>
            <a:xfrm>
              <a:off x="10447772" y="3347132"/>
              <a:ext cx="1336788" cy="400110"/>
            </a:xfrm>
            <a:prstGeom prst="rect">
              <a:avLst/>
            </a:prstGeom>
            <a:noFill/>
          </p:spPr>
          <p:txBody>
            <a:bodyPr wrap="square">
              <a:spAutoFit/>
            </a:bodyPr>
            <a:lstStyle/>
            <a:p>
              <a:pPr algn="ctr"/>
              <a:r>
                <a:rPr lang="en-US" sz="1100" b="1">
                  <a:solidFill>
                    <a:srgbClr val="1B1464"/>
                  </a:solidFill>
                  <a:effectLst/>
                  <a:latin typeface="Helvetica" panose="020B0403020202020204" pitchFamily="34" charset="0"/>
                  <a:ea typeface="Calibri" panose="020F0502020204030204" pitchFamily="34" charset="0"/>
                  <a:cs typeface="Arial" panose="020B0604020202020204" pitchFamily="34" charset="0"/>
                </a:rPr>
                <a:t>Creed III</a:t>
              </a:r>
            </a:p>
            <a:p>
              <a:pPr algn="ctr"/>
              <a:r>
                <a:rPr lang="en-US" sz="900">
                  <a:solidFill>
                    <a:srgbClr val="1B1464"/>
                  </a:solidFill>
                  <a:latin typeface="Helvetica" panose="020B0403020202020204" pitchFamily="34" charset="0"/>
                  <a:cs typeface="Arial" panose="020B0604020202020204" pitchFamily="34" charset="0"/>
                </a:rPr>
                <a:t>March 3, 2023</a:t>
              </a:r>
              <a:endParaRPr lang="en-US" sz="900">
                <a:solidFill>
                  <a:srgbClr val="1B1464"/>
                </a:solidFill>
              </a:endParaRPr>
            </a:p>
          </p:txBody>
        </p:sp>
        <p:pic>
          <p:nvPicPr>
            <p:cNvPr id="1039" name="Picture 1038">
              <a:extLst>
                <a:ext uri="{FF2B5EF4-FFF2-40B4-BE49-F238E27FC236}">
                  <a16:creationId xmlns:a16="http://schemas.microsoft.com/office/drawing/2014/main" id="{5A9FC7C5-8386-5A0A-737E-2F6EE35C9856}"/>
                </a:ext>
              </a:extLst>
            </p:cNvPr>
            <p:cNvPicPr>
              <a:picLocks noChangeAspect="1"/>
            </p:cNvPicPr>
            <p:nvPr/>
          </p:nvPicPr>
          <p:blipFill>
            <a:blip r:embed="rId10" cstate="hqprint">
              <a:extLst>
                <a:ext uri="{28A0092B-C50C-407E-A947-70E740481C1C}">
                  <a14:useLocalDpi xmlns:a14="http://schemas.microsoft.com/office/drawing/2010/main"/>
                </a:ext>
              </a:extLst>
            </a:blip>
            <a:srcRect/>
            <a:stretch/>
          </p:blipFill>
          <p:spPr>
            <a:xfrm>
              <a:off x="10630281" y="1889920"/>
              <a:ext cx="971771" cy="1372574"/>
            </a:xfrm>
            <a:prstGeom prst="rect">
              <a:avLst/>
            </a:prstGeom>
          </p:spPr>
        </p:pic>
      </p:grpSp>
      <p:grpSp>
        <p:nvGrpSpPr>
          <p:cNvPr id="77" name="Group 76">
            <a:extLst>
              <a:ext uri="{FF2B5EF4-FFF2-40B4-BE49-F238E27FC236}">
                <a16:creationId xmlns:a16="http://schemas.microsoft.com/office/drawing/2014/main" id="{F66235E8-BE39-50E9-BF33-A34C14D856FC}"/>
              </a:ext>
            </a:extLst>
          </p:cNvPr>
          <p:cNvGrpSpPr/>
          <p:nvPr/>
        </p:nvGrpSpPr>
        <p:grpSpPr>
          <a:xfrm>
            <a:off x="97131" y="3994901"/>
            <a:ext cx="1721457" cy="2106053"/>
            <a:chOff x="5165260" y="3994901"/>
            <a:chExt cx="1721457" cy="2106053"/>
          </a:xfrm>
        </p:grpSpPr>
        <p:grpSp>
          <p:nvGrpSpPr>
            <p:cNvPr id="53" name="Group 52">
              <a:extLst>
                <a:ext uri="{FF2B5EF4-FFF2-40B4-BE49-F238E27FC236}">
                  <a16:creationId xmlns:a16="http://schemas.microsoft.com/office/drawing/2014/main" id="{F1DF465D-A731-3441-2E79-DB30F0C7512E}"/>
                </a:ext>
              </a:extLst>
            </p:cNvPr>
            <p:cNvGrpSpPr/>
            <p:nvPr/>
          </p:nvGrpSpPr>
          <p:grpSpPr>
            <a:xfrm>
              <a:off x="5317725" y="3994901"/>
              <a:ext cx="1382593" cy="2106053"/>
              <a:chOff x="5801407" y="3984267"/>
              <a:chExt cx="1382593" cy="2106053"/>
            </a:xfrm>
          </p:grpSpPr>
          <p:sp>
            <p:nvSpPr>
              <p:cNvPr id="84" name="Rectangle: Rounded Corners 83">
                <a:extLst>
                  <a:ext uri="{FF2B5EF4-FFF2-40B4-BE49-F238E27FC236}">
                    <a16:creationId xmlns:a16="http://schemas.microsoft.com/office/drawing/2014/main" id="{EC900EA3-78D0-7DE3-E836-16E03F14F341}"/>
                  </a:ext>
                </a:extLst>
              </p:cNvPr>
              <p:cNvSpPr/>
              <p:nvPr/>
            </p:nvSpPr>
            <p:spPr>
              <a:xfrm>
                <a:off x="5801407" y="3984267"/>
                <a:ext cx="1382593" cy="2106053"/>
              </a:xfrm>
              <a:prstGeom prst="roundRect">
                <a:avLst>
                  <a:gd name="adj" fmla="val 8692"/>
                </a:avLst>
              </a:prstGeom>
              <a:solidFill>
                <a:schemeClr val="bg1"/>
              </a:solidFill>
              <a:ln>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descr="▪️John Wick: Chapter 4 Blackout. The story of Johnathan Wick continues! Who  is looking forward to Chapter 4… | Keanu reeves, Keanu reeves john wick, John  wick movie">
                <a:extLst>
                  <a:ext uri="{FF2B5EF4-FFF2-40B4-BE49-F238E27FC236}">
                    <a16:creationId xmlns:a16="http://schemas.microsoft.com/office/drawing/2014/main" id="{BD362585-DE70-D6D4-C5A9-924D9CE0A4E5}"/>
                  </a:ext>
                </a:extLst>
              </p:cNvPr>
              <p:cNvPicPr>
                <a:picLocks noChangeAspect="1" noChangeArrowheads="1"/>
              </p:cNvPicPr>
              <p:nvPr/>
            </p:nvPicPr>
            <p:blipFill>
              <a:blip r:embed="rId11" cstate="hqprint">
                <a:extLst>
                  <a:ext uri="{28A0092B-C50C-407E-A947-70E740481C1C}">
                    <a14:useLocalDpi xmlns:a14="http://schemas.microsoft.com/office/drawing/2010/main"/>
                  </a:ext>
                </a:extLst>
              </a:blip>
              <a:srcRect/>
              <a:stretch>
                <a:fillRect/>
              </a:stretch>
            </p:blipFill>
            <p:spPr bwMode="auto">
              <a:xfrm>
                <a:off x="5930369" y="4173055"/>
                <a:ext cx="1124669" cy="1404212"/>
              </a:xfrm>
              <a:prstGeom prst="rect">
                <a:avLst/>
              </a:prstGeom>
              <a:noFill/>
              <a:extLst>
                <a:ext uri="{909E8E84-426E-40DD-AFC4-6F175D3DCCD1}">
                  <a14:hiddenFill xmlns:a14="http://schemas.microsoft.com/office/drawing/2010/main">
                    <a:solidFill>
                      <a:srgbClr val="FFFFFF"/>
                    </a:solidFill>
                  </a14:hiddenFill>
                </a:ext>
              </a:extLst>
            </p:spPr>
          </p:pic>
        </p:grpSp>
        <p:sp>
          <p:nvSpPr>
            <p:cNvPr id="50" name="TextBox 49">
              <a:extLst>
                <a:ext uri="{FF2B5EF4-FFF2-40B4-BE49-F238E27FC236}">
                  <a16:creationId xmlns:a16="http://schemas.microsoft.com/office/drawing/2014/main" id="{A448ACA6-DA52-7F50-BB23-50E0E2BE40B7}"/>
                </a:ext>
              </a:extLst>
            </p:cNvPr>
            <p:cNvSpPr txBox="1"/>
            <p:nvPr/>
          </p:nvSpPr>
          <p:spPr>
            <a:xfrm>
              <a:off x="5165260" y="5555659"/>
              <a:ext cx="1721457" cy="415498"/>
            </a:xfrm>
            <a:prstGeom prst="rect">
              <a:avLst/>
            </a:prstGeom>
            <a:noFill/>
          </p:spPr>
          <p:txBody>
            <a:bodyPr wrap="square">
              <a:spAutoFit/>
            </a:bodyPr>
            <a:lstStyle/>
            <a:p>
              <a:pPr algn="ctr"/>
              <a:r>
                <a:rPr lang="en-US" sz="1100" b="1">
                  <a:solidFill>
                    <a:srgbClr val="1B1464"/>
                  </a:solidFill>
                  <a:latin typeface="Helvetica" panose="020B0403020202020204" pitchFamily="34" charset="0"/>
                  <a:ea typeface="Calibri" panose="020F0502020204030204" pitchFamily="34" charset="0"/>
                  <a:cs typeface="Arial" panose="020B0604020202020204" pitchFamily="34" charset="0"/>
                </a:rPr>
                <a:t>John Wick 4</a:t>
              </a:r>
              <a:endParaRPr lang="en-US" sz="1100" b="1">
                <a:solidFill>
                  <a:srgbClr val="1B1464"/>
                </a:solidFill>
                <a:effectLst/>
                <a:latin typeface="Helvetica" panose="020B0403020202020204" pitchFamily="34" charset="0"/>
                <a:ea typeface="Calibri" panose="020F0502020204030204" pitchFamily="34" charset="0"/>
                <a:cs typeface="Arial" panose="020B0604020202020204" pitchFamily="34" charset="0"/>
              </a:endParaRPr>
            </a:p>
            <a:p>
              <a:pPr algn="ctr"/>
              <a:r>
                <a:rPr lang="en-US" sz="900">
                  <a:solidFill>
                    <a:srgbClr val="1B1464"/>
                  </a:solidFill>
                  <a:latin typeface="Helvetica" panose="020B0403020202020204" pitchFamily="34" charset="0"/>
                  <a:cs typeface="Arial" panose="020B0604020202020204" pitchFamily="34" charset="0"/>
                </a:rPr>
                <a:t>March 24, 2023</a:t>
              </a:r>
              <a:endParaRPr lang="en-US" sz="900">
                <a:solidFill>
                  <a:srgbClr val="1B1464"/>
                </a:solidFill>
              </a:endParaRPr>
            </a:p>
          </p:txBody>
        </p:sp>
      </p:grpSp>
      <p:grpSp>
        <p:nvGrpSpPr>
          <p:cNvPr id="76" name="Group 75">
            <a:extLst>
              <a:ext uri="{FF2B5EF4-FFF2-40B4-BE49-F238E27FC236}">
                <a16:creationId xmlns:a16="http://schemas.microsoft.com/office/drawing/2014/main" id="{ADC66B0A-C66A-2F30-83EA-CD666C1C56D3}"/>
              </a:ext>
            </a:extLst>
          </p:cNvPr>
          <p:cNvGrpSpPr/>
          <p:nvPr/>
        </p:nvGrpSpPr>
        <p:grpSpPr>
          <a:xfrm>
            <a:off x="1910272" y="4003047"/>
            <a:ext cx="1420466" cy="2117254"/>
            <a:chOff x="6950210" y="4003047"/>
            <a:chExt cx="1420466" cy="2117254"/>
          </a:xfrm>
        </p:grpSpPr>
        <p:sp>
          <p:nvSpPr>
            <p:cNvPr id="85" name="Rectangle: Rounded Corners 84">
              <a:extLst>
                <a:ext uri="{FF2B5EF4-FFF2-40B4-BE49-F238E27FC236}">
                  <a16:creationId xmlns:a16="http://schemas.microsoft.com/office/drawing/2014/main" id="{C18A6B7A-3C58-4F21-749E-8F96BDFD68DB}"/>
                </a:ext>
              </a:extLst>
            </p:cNvPr>
            <p:cNvSpPr/>
            <p:nvPr/>
          </p:nvSpPr>
          <p:spPr>
            <a:xfrm>
              <a:off x="6950210" y="4003047"/>
              <a:ext cx="1382593" cy="2117254"/>
            </a:xfrm>
            <a:prstGeom prst="roundRect">
              <a:avLst>
                <a:gd name="adj" fmla="val 8692"/>
              </a:avLst>
            </a:prstGeom>
            <a:solidFill>
              <a:schemeClr val="bg1"/>
            </a:solidFill>
            <a:ln>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86" name="Picture 14" descr="Guardians Of The Galaxy Vol. 3 Has Officially Entered Pre-Production - We  Got This Covered">
              <a:extLst>
                <a:ext uri="{FF2B5EF4-FFF2-40B4-BE49-F238E27FC236}">
                  <a16:creationId xmlns:a16="http://schemas.microsoft.com/office/drawing/2014/main" id="{42E08BFD-7104-E4B2-40CC-733CC48F90A2}"/>
                </a:ext>
              </a:extLst>
            </p:cNvPr>
            <p:cNvPicPr>
              <a:picLocks noChangeAspect="1" noChangeArrowheads="1"/>
            </p:cNvPicPr>
            <p:nvPr/>
          </p:nvPicPr>
          <p:blipFill>
            <a:blip r:embed="rId12" cstate="hqprint">
              <a:extLst>
                <a:ext uri="{28A0092B-C50C-407E-A947-70E740481C1C}">
                  <a14:useLocalDpi xmlns:a14="http://schemas.microsoft.com/office/drawing/2010/main"/>
                </a:ext>
              </a:extLst>
            </a:blip>
            <a:srcRect/>
            <a:stretch>
              <a:fillRect/>
            </a:stretch>
          </p:blipFill>
          <p:spPr bwMode="auto">
            <a:xfrm>
              <a:off x="7162008" y="4085120"/>
              <a:ext cx="958995" cy="136872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A54E5365-254A-6B1F-5AFC-D7946DF24DD4}"/>
                </a:ext>
              </a:extLst>
            </p:cNvPr>
            <p:cNvSpPr txBox="1"/>
            <p:nvPr/>
          </p:nvSpPr>
          <p:spPr>
            <a:xfrm>
              <a:off x="6965373" y="5478715"/>
              <a:ext cx="1405303" cy="569387"/>
            </a:xfrm>
            <a:prstGeom prst="rect">
              <a:avLst/>
            </a:prstGeom>
            <a:noFill/>
          </p:spPr>
          <p:txBody>
            <a:bodyPr wrap="square">
              <a:spAutoFit/>
            </a:bodyPr>
            <a:lstStyle/>
            <a:p>
              <a:pPr algn="ctr"/>
              <a:r>
                <a:rPr lang="en-US" sz="1100" b="1">
                  <a:solidFill>
                    <a:srgbClr val="1B1464"/>
                  </a:solidFill>
                  <a:effectLst/>
                  <a:latin typeface="Helvetica" panose="020B0403020202020204" pitchFamily="34" charset="0"/>
                  <a:ea typeface="Calibri" panose="020F0502020204030204" pitchFamily="34" charset="0"/>
                  <a:cs typeface="Arial" panose="020B0604020202020204" pitchFamily="34" charset="0"/>
                </a:rPr>
                <a:t>Guardians of the Galaxy, Vol 3</a:t>
              </a:r>
            </a:p>
            <a:p>
              <a:pPr algn="ctr"/>
              <a:r>
                <a:rPr lang="en-US" sz="900">
                  <a:solidFill>
                    <a:srgbClr val="1B1464"/>
                  </a:solidFill>
                  <a:latin typeface="Helvetica" panose="020B0403020202020204" pitchFamily="34" charset="0"/>
                  <a:cs typeface="Arial" panose="020B0604020202020204" pitchFamily="34" charset="0"/>
                </a:rPr>
                <a:t>May 5, 2023</a:t>
              </a:r>
              <a:endParaRPr lang="en-US" sz="900">
                <a:solidFill>
                  <a:srgbClr val="1B1464"/>
                </a:solidFill>
              </a:endParaRPr>
            </a:p>
          </p:txBody>
        </p:sp>
      </p:grpSp>
      <p:grpSp>
        <p:nvGrpSpPr>
          <p:cNvPr id="75" name="Group 74">
            <a:extLst>
              <a:ext uri="{FF2B5EF4-FFF2-40B4-BE49-F238E27FC236}">
                <a16:creationId xmlns:a16="http://schemas.microsoft.com/office/drawing/2014/main" id="{60FA0F1B-483C-5271-7660-6D570B70E226}"/>
              </a:ext>
            </a:extLst>
          </p:cNvPr>
          <p:cNvGrpSpPr/>
          <p:nvPr/>
        </p:nvGrpSpPr>
        <p:grpSpPr>
          <a:xfrm>
            <a:off x="3570663" y="4005015"/>
            <a:ext cx="1382593" cy="2117254"/>
            <a:chOff x="8677692" y="4005015"/>
            <a:chExt cx="1382593" cy="2117254"/>
          </a:xfrm>
        </p:grpSpPr>
        <p:sp>
          <p:nvSpPr>
            <p:cNvPr id="86" name="Rectangle: Rounded Corners 85">
              <a:extLst>
                <a:ext uri="{FF2B5EF4-FFF2-40B4-BE49-F238E27FC236}">
                  <a16:creationId xmlns:a16="http://schemas.microsoft.com/office/drawing/2014/main" id="{ECE5EC52-DC43-2507-59E7-3781039905DD}"/>
                </a:ext>
              </a:extLst>
            </p:cNvPr>
            <p:cNvSpPr/>
            <p:nvPr/>
          </p:nvSpPr>
          <p:spPr>
            <a:xfrm>
              <a:off x="8677692" y="4005015"/>
              <a:ext cx="1382593" cy="2117254"/>
            </a:xfrm>
            <a:prstGeom prst="roundRect">
              <a:avLst>
                <a:gd name="adj" fmla="val 8692"/>
              </a:avLst>
            </a:prstGeom>
            <a:solidFill>
              <a:schemeClr val="bg1"/>
            </a:solidFill>
            <a:ln>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819DD50F-9727-4616-364E-A19FFECF3895}"/>
                </a:ext>
              </a:extLst>
            </p:cNvPr>
            <p:cNvSpPr txBox="1"/>
            <p:nvPr/>
          </p:nvSpPr>
          <p:spPr>
            <a:xfrm>
              <a:off x="8805805" y="5514713"/>
              <a:ext cx="1126366" cy="400110"/>
            </a:xfrm>
            <a:prstGeom prst="rect">
              <a:avLst/>
            </a:prstGeom>
            <a:noFill/>
          </p:spPr>
          <p:txBody>
            <a:bodyPr wrap="square">
              <a:spAutoFit/>
            </a:bodyPr>
            <a:lstStyle/>
            <a:p>
              <a:pPr algn="ctr"/>
              <a:r>
                <a:rPr lang="en-US" sz="1100" b="1">
                  <a:solidFill>
                    <a:srgbClr val="1B1464"/>
                  </a:solidFill>
                  <a:effectLst/>
                  <a:latin typeface="Helvetica" panose="020B0403020202020204" pitchFamily="34" charset="0"/>
                  <a:ea typeface="Calibri" panose="020F0502020204030204" pitchFamily="34" charset="0"/>
                  <a:cs typeface="Arial" panose="020B0604020202020204" pitchFamily="34" charset="0"/>
                </a:rPr>
                <a:t>Fast X</a:t>
              </a:r>
            </a:p>
            <a:p>
              <a:pPr algn="ctr"/>
              <a:r>
                <a:rPr lang="en-US" sz="900">
                  <a:solidFill>
                    <a:srgbClr val="1B1464"/>
                  </a:solidFill>
                  <a:latin typeface="Helvetica" panose="020B0403020202020204" pitchFamily="34" charset="0"/>
                  <a:cs typeface="Arial" panose="020B0604020202020204" pitchFamily="34" charset="0"/>
                </a:rPr>
                <a:t>May 19, 2023</a:t>
              </a:r>
              <a:endParaRPr lang="en-US" sz="900">
                <a:solidFill>
                  <a:srgbClr val="1B1464"/>
                </a:solidFill>
              </a:endParaRPr>
            </a:p>
          </p:txBody>
        </p:sp>
        <p:pic>
          <p:nvPicPr>
            <p:cNvPr id="1043" name="Picture 1042">
              <a:extLst>
                <a:ext uri="{FF2B5EF4-FFF2-40B4-BE49-F238E27FC236}">
                  <a16:creationId xmlns:a16="http://schemas.microsoft.com/office/drawing/2014/main" id="{2BFD209F-887C-E497-11D6-8CE508A21E7A}"/>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8861044" y="4106141"/>
              <a:ext cx="1021499" cy="1355229"/>
            </a:xfrm>
            <a:prstGeom prst="rect">
              <a:avLst/>
            </a:prstGeom>
          </p:spPr>
        </p:pic>
      </p:grpSp>
      <p:grpSp>
        <p:nvGrpSpPr>
          <p:cNvPr id="74" name="Group 73">
            <a:extLst>
              <a:ext uri="{FF2B5EF4-FFF2-40B4-BE49-F238E27FC236}">
                <a16:creationId xmlns:a16="http://schemas.microsoft.com/office/drawing/2014/main" id="{4088F6F8-9089-09D3-65BC-90D6296A8F82}"/>
              </a:ext>
            </a:extLst>
          </p:cNvPr>
          <p:cNvGrpSpPr/>
          <p:nvPr/>
        </p:nvGrpSpPr>
        <p:grpSpPr>
          <a:xfrm>
            <a:off x="6801947" y="4003047"/>
            <a:ext cx="1939011" cy="2117254"/>
            <a:chOff x="10206641" y="4003047"/>
            <a:chExt cx="1939011" cy="2117254"/>
          </a:xfrm>
        </p:grpSpPr>
        <p:sp>
          <p:nvSpPr>
            <p:cNvPr id="87" name="Rectangle: Rounded Corners 86">
              <a:extLst>
                <a:ext uri="{FF2B5EF4-FFF2-40B4-BE49-F238E27FC236}">
                  <a16:creationId xmlns:a16="http://schemas.microsoft.com/office/drawing/2014/main" id="{E94A2A02-8EF9-4FAC-A86C-986E2B2CF691}"/>
                </a:ext>
              </a:extLst>
            </p:cNvPr>
            <p:cNvSpPr/>
            <p:nvPr/>
          </p:nvSpPr>
          <p:spPr>
            <a:xfrm>
              <a:off x="10428244" y="4003047"/>
              <a:ext cx="1495805" cy="2117254"/>
            </a:xfrm>
            <a:prstGeom prst="roundRect">
              <a:avLst>
                <a:gd name="adj" fmla="val 8692"/>
              </a:avLst>
            </a:prstGeom>
            <a:solidFill>
              <a:schemeClr val="bg1"/>
            </a:solidFill>
            <a:ln>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a:extLst>
                <a:ext uri="{FF2B5EF4-FFF2-40B4-BE49-F238E27FC236}">
                  <a16:creationId xmlns:a16="http://schemas.microsoft.com/office/drawing/2014/main" id="{87BF52D6-F9C6-80FE-551D-B20985345400}"/>
                </a:ext>
              </a:extLst>
            </p:cNvPr>
            <p:cNvSpPr txBox="1"/>
            <p:nvPr/>
          </p:nvSpPr>
          <p:spPr>
            <a:xfrm>
              <a:off x="10206641" y="5478715"/>
              <a:ext cx="1939011" cy="569387"/>
            </a:xfrm>
            <a:prstGeom prst="rect">
              <a:avLst/>
            </a:prstGeom>
            <a:noFill/>
          </p:spPr>
          <p:txBody>
            <a:bodyPr wrap="square">
              <a:spAutoFit/>
            </a:bodyPr>
            <a:lstStyle/>
            <a:p>
              <a:pPr algn="ctr"/>
              <a:r>
                <a:rPr lang="en-US" sz="1100" b="1">
                  <a:solidFill>
                    <a:srgbClr val="1B1464"/>
                  </a:solidFill>
                  <a:effectLst/>
                  <a:latin typeface="Helvetica" panose="020B0403020202020204" pitchFamily="34" charset="0"/>
                  <a:ea typeface="Calibri" panose="020F0502020204030204" pitchFamily="34" charset="0"/>
                  <a:cs typeface="Arial" panose="020B0604020202020204" pitchFamily="34" charset="0"/>
                </a:rPr>
                <a:t>Transformers: </a:t>
              </a:r>
            </a:p>
            <a:p>
              <a:pPr algn="ctr"/>
              <a:r>
                <a:rPr lang="en-US" sz="1100" b="1">
                  <a:solidFill>
                    <a:srgbClr val="1B1464"/>
                  </a:solidFill>
                  <a:effectLst/>
                  <a:latin typeface="Helvetica" panose="020B0403020202020204" pitchFamily="34" charset="0"/>
                  <a:ea typeface="Calibri" panose="020F0502020204030204" pitchFamily="34" charset="0"/>
                  <a:cs typeface="Arial" panose="020B0604020202020204" pitchFamily="34" charset="0"/>
                </a:rPr>
                <a:t>Rise of the Beasts</a:t>
              </a:r>
            </a:p>
            <a:p>
              <a:pPr algn="ctr"/>
              <a:r>
                <a:rPr lang="en-US" sz="900">
                  <a:solidFill>
                    <a:srgbClr val="1B1464"/>
                  </a:solidFill>
                  <a:latin typeface="Helvetica" panose="020B0403020202020204" pitchFamily="34" charset="0"/>
                  <a:cs typeface="Arial" panose="020B0604020202020204" pitchFamily="34" charset="0"/>
                </a:rPr>
                <a:t>June 9, 2023</a:t>
              </a:r>
              <a:endParaRPr lang="en-US" sz="900">
                <a:solidFill>
                  <a:srgbClr val="1B1464"/>
                </a:solidFill>
              </a:endParaRPr>
            </a:p>
          </p:txBody>
        </p:sp>
        <p:pic>
          <p:nvPicPr>
            <p:cNvPr id="1041" name="Picture 1040">
              <a:extLst>
                <a:ext uri="{FF2B5EF4-FFF2-40B4-BE49-F238E27FC236}">
                  <a16:creationId xmlns:a16="http://schemas.microsoft.com/office/drawing/2014/main" id="{EA1EBAFC-3026-4F01-86C0-2387F3EB53F5}"/>
                </a:ext>
              </a:extLst>
            </p:cNvPr>
            <p:cNvPicPr>
              <a:picLocks noChangeAspect="1"/>
            </p:cNvPicPr>
            <p:nvPr/>
          </p:nvPicPr>
          <p:blipFill>
            <a:blip r:embed="rId14" cstate="hqprint">
              <a:extLst>
                <a:ext uri="{28A0092B-C50C-407E-A947-70E740481C1C}">
                  <a14:useLocalDpi xmlns:a14="http://schemas.microsoft.com/office/drawing/2010/main"/>
                </a:ext>
              </a:extLst>
            </a:blip>
            <a:stretch>
              <a:fillRect/>
            </a:stretch>
          </p:blipFill>
          <p:spPr>
            <a:xfrm>
              <a:off x="10678135" y="4086287"/>
              <a:ext cx="996021" cy="1376614"/>
            </a:xfrm>
            <a:prstGeom prst="rect">
              <a:avLst/>
            </a:prstGeom>
          </p:spPr>
        </p:pic>
      </p:grpSp>
      <p:grpSp>
        <p:nvGrpSpPr>
          <p:cNvPr id="18" name="Group 17">
            <a:extLst>
              <a:ext uri="{FF2B5EF4-FFF2-40B4-BE49-F238E27FC236}">
                <a16:creationId xmlns:a16="http://schemas.microsoft.com/office/drawing/2014/main" id="{32BAAD18-6172-4111-EE38-BADB3EB3DFD7}"/>
              </a:ext>
            </a:extLst>
          </p:cNvPr>
          <p:cNvGrpSpPr/>
          <p:nvPr/>
        </p:nvGrpSpPr>
        <p:grpSpPr>
          <a:xfrm>
            <a:off x="8608051" y="3999804"/>
            <a:ext cx="1939011" cy="2117254"/>
            <a:chOff x="6798703" y="3999804"/>
            <a:chExt cx="1939011" cy="2117254"/>
          </a:xfrm>
        </p:grpSpPr>
        <p:grpSp>
          <p:nvGrpSpPr>
            <p:cNvPr id="13" name="Group 12">
              <a:extLst>
                <a:ext uri="{FF2B5EF4-FFF2-40B4-BE49-F238E27FC236}">
                  <a16:creationId xmlns:a16="http://schemas.microsoft.com/office/drawing/2014/main" id="{F7EB6E1E-E451-BEA7-7221-00C17597CCBE}"/>
                </a:ext>
              </a:extLst>
            </p:cNvPr>
            <p:cNvGrpSpPr/>
            <p:nvPr/>
          </p:nvGrpSpPr>
          <p:grpSpPr>
            <a:xfrm>
              <a:off x="6798703" y="3999804"/>
              <a:ext cx="1939011" cy="2117254"/>
              <a:chOff x="10206641" y="4003047"/>
              <a:chExt cx="1939011" cy="2117254"/>
            </a:xfrm>
          </p:grpSpPr>
          <p:sp>
            <p:nvSpPr>
              <p:cNvPr id="14" name="Rectangle: Rounded Corners 13">
                <a:extLst>
                  <a:ext uri="{FF2B5EF4-FFF2-40B4-BE49-F238E27FC236}">
                    <a16:creationId xmlns:a16="http://schemas.microsoft.com/office/drawing/2014/main" id="{59EE31B2-178D-B278-A12A-3134810D0995}"/>
                  </a:ext>
                </a:extLst>
              </p:cNvPr>
              <p:cNvSpPr/>
              <p:nvPr/>
            </p:nvSpPr>
            <p:spPr>
              <a:xfrm>
                <a:off x="10428244" y="4003047"/>
                <a:ext cx="1495805" cy="2117254"/>
              </a:xfrm>
              <a:prstGeom prst="roundRect">
                <a:avLst>
                  <a:gd name="adj" fmla="val 8692"/>
                </a:avLst>
              </a:prstGeom>
              <a:solidFill>
                <a:schemeClr val="bg1"/>
              </a:solidFill>
              <a:ln>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2BB8404A-6398-5381-9613-453AD4EB44F8}"/>
                  </a:ext>
                </a:extLst>
              </p:cNvPr>
              <p:cNvSpPr txBox="1"/>
              <p:nvPr/>
            </p:nvSpPr>
            <p:spPr>
              <a:xfrm>
                <a:off x="10206641" y="5478715"/>
                <a:ext cx="1939011" cy="569387"/>
              </a:xfrm>
              <a:prstGeom prst="rect">
                <a:avLst/>
              </a:prstGeom>
              <a:noFill/>
            </p:spPr>
            <p:txBody>
              <a:bodyPr wrap="square">
                <a:spAutoFit/>
              </a:bodyPr>
              <a:lstStyle/>
              <a:p>
                <a:pPr algn="ctr"/>
                <a:r>
                  <a:rPr lang="en-US" sz="1100" b="1" i="1">
                    <a:solidFill>
                      <a:srgbClr val="1B1464"/>
                    </a:solidFill>
                    <a:effectLst/>
                    <a:latin typeface="Helvetica" panose="020B0403020202020204" pitchFamily="34" charset="0"/>
                    <a:ea typeface="Calibri" panose="020F0502020204030204" pitchFamily="34" charset="0"/>
                    <a:cs typeface="Arial" panose="020B0604020202020204" pitchFamily="34" charset="0"/>
                  </a:rPr>
                  <a:t>Untitled</a:t>
                </a:r>
                <a:r>
                  <a:rPr lang="en-US" sz="1100" b="1">
                    <a:solidFill>
                      <a:srgbClr val="1B1464"/>
                    </a:solidFill>
                    <a:effectLst/>
                    <a:latin typeface="Helvetica" panose="020B0403020202020204" pitchFamily="34" charset="0"/>
                    <a:ea typeface="Calibri" panose="020F0502020204030204" pitchFamily="34" charset="0"/>
                    <a:cs typeface="Arial" panose="020B0604020202020204" pitchFamily="34" charset="0"/>
                  </a:rPr>
                  <a:t> </a:t>
                </a:r>
                <a:br>
                  <a:rPr lang="en-US" sz="1100" b="1">
                    <a:solidFill>
                      <a:srgbClr val="1B1464"/>
                    </a:solidFill>
                    <a:effectLst/>
                    <a:latin typeface="Helvetica" panose="020B0403020202020204" pitchFamily="34" charset="0"/>
                    <a:ea typeface="Calibri" panose="020F0502020204030204" pitchFamily="34" charset="0"/>
                    <a:cs typeface="Arial" panose="020B0604020202020204" pitchFamily="34" charset="0"/>
                  </a:rPr>
                </a:br>
                <a:r>
                  <a:rPr lang="en-US" sz="1100" b="1">
                    <a:solidFill>
                      <a:srgbClr val="1B1464"/>
                    </a:solidFill>
                    <a:effectLst/>
                    <a:latin typeface="Helvetica" panose="020B0403020202020204" pitchFamily="34" charset="0"/>
                    <a:ea typeface="Calibri" panose="020F0502020204030204" pitchFamily="34" charset="0"/>
                    <a:cs typeface="Arial" panose="020B0604020202020204" pitchFamily="34" charset="0"/>
                  </a:rPr>
                  <a:t>Indiana Jones</a:t>
                </a:r>
              </a:p>
              <a:p>
                <a:pPr algn="ctr"/>
                <a:r>
                  <a:rPr lang="en-US" sz="900">
                    <a:solidFill>
                      <a:srgbClr val="1B1464"/>
                    </a:solidFill>
                    <a:latin typeface="Helvetica" panose="020B0403020202020204" pitchFamily="34" charset="0"/>
                    <a:cs typeface="Arial" panose="020B0604020202020204" pitchFamily="34" charset="0"/>
                  </a:rPr>
                  <a:t>June 30, 2023</a:t>
                </a:r>
                <a:endParaRPr lang="en-US" sz="900">
                  <a:solidFill>
                    <a:srgbClr val="1B1464"/>
                  </a:solidFill>
                </a:endParaRPr>
              </a:p>
            </p:txBody>
          </p:sp>
        </p:grpSp>
        <p:pic>
          <p:nvPicPr>
            <p:cNvPr id="17" name="Picture 16">
              <a:extLst>
                <a:ext uri="{FF2B5EF4-FFF2-40B4-BE49-F238E27FC236}">
                  <a16:creationId xmlns:a16="http://schemas.microsoft.com/office/drawing/2014/main" id="{E3CB0C0F-9233-4BA4-2016-B1D01DF9B637}"/>
                </a:ext>
              </a:extLst>
            </p:cNvPr>
            <p:cNvPicPr>
              <a:picLocks noChangeAspect="1"/>
            </p:cNvPicPr>
            <p:nvPr/>
          </p:nvPicPr>
          <p:blipFill>
            <a:blip r:embed="rId15" cstate="hqprint">
              <a:extLst>
                <a:ext uri="{28A0092B-C50C-407E-A947-70E740481C1C}">
                  <a14:useLocalDpi xmlns:a14="http://schemas.microsoft.com/office/drawing/2010/main"/>
                </a:ext>
              </a:extLst>
            </a:blip>
            <a:stretch>
              <a:fillRect/>
            </a:stretch>
          </p:blipFill>
          <p:spPr>
            <a:xfrm>
              <a:off x="7295334" y="4103409"/>
              <a:ext cx="945748" cy="1347751"/>
            </a:xfrm>
            <a:prstGeom prst="rect">
              <a:avLst/>
            </a:prstGeom>
          </p:spPr>
        </p:pic>
      </p:grpSp>
      <p:grpSp>
        <p:nvGrpSpPr>
          <p:cNvPr id="27" name="Group 26">
            <a:extLst>
              <a:ext uri="{FF2B5EF4-FFF2-40B4-BE49-F238E27FC236}">
                <a16:creationId xmlns:a16="http://schemas.microsoft.com/office/drawing/2014/main" id="{DBCE8B40-02FA-9845-6A19-3FB1EE664C97}"/>
              </a:ext>
            </a:extLst>
          </p:cNvPr>
          <p:cNvGrpSpPr/>
          <p:nvPr/>
        </p:nvGrpSpPr>
        <p:grpSpPr>
          <a:xfrm>
            <a:off x="10316873" y="3996563"/>
            <a:ext cx="1939011" cy="2117254"/>
            <a:chOff x="8526981" y="3996563"/>
            <a:chExt cx="1939011" cy="2117254"/>
          </a:xfrm>
        </p:grpSpPr>
        <p:grpSp>
          <p:nvGrpSpPr>
            <p:cNvPr id="21" name="Group 20">
              <a:extLst>
                <a:ext uri="{FF2B5EF4-FFF2-40B4-BE49-F238E27FC236}">
                  <a16:creationId xmlns:a16="http://schemas.microsoft.com/office/drawing/2014/main" id="{6DD2CB6A-CE84-8217-5B69-685727C78D2B}"/>
                </a:ext>
              </a:extLst>
            </p:cNvPr>
            <p:cNvGrpSpPr/>
            <p:nvPr/>
          </p:nvGrpSpPr>
          <p:grpSpPr>
            <a:xfrm>
              <a:off x="8526981" y="3996563"/>
              <a:ext cx="1939011" cy="2117254"/>
              <a:chOff x="10206641" y="4003047"/>
              <a:chExt cx="1939011" cy="2117254"/>
            </a:xfrm>
          </p:grpSpPr>
          <p:sp>
            <p:nvSpPr>
              <p:cNvPr id="23" name="Rectangle: Rounded Corners 22">
                <a:extLst>
                  <a:ext uri="{FF2B5EF4-FFF2-40B4-BE49-F238E27FC236}">
                    <a16:creationId xmlns:a16="http://schemas.microsoft.com/office/drawing/2014/main" id="{57768DBA-551B-5D53-EB5A-A1FD398E2BF0}"/>
                  </a:ext>
                </a:extLst>
              </p:cNvPr>
              <p:cNvSpPr/>
              <p:nvPr/>
            </p:nvSpPr>
            <p:spPr>
              <a:xfrm>
                <a:off x="10428244" y="4003047"/>
                <a:ext cx="1495805" cy="2117254"/>
              </a:xfrm>
              <a:prstGeom prst="roundRect">
                <a:avLst>
                  <a:gd name="adj" fmla="val 8692"/>
                </a:avLst>
              </a:prstGeom>
              <a:solidFill>
                <a:schemeClr val="bg1"/>
              </a:solidFill>
              <a:ln>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98C7B27B-D7AD-A0A4-AC8D-EEEC8917393D}"/>
                  </a:ext>
                </a:extLst>
              </p:cNvPr>
              <p:cNvSpPr txBox="1"/>
              <p:nvPr/>
            </p:nvSpPr>
            <p:spPr>
              <a:xfrm>
                <a:off x="10206641" y="5478715"/>
                <a:ext cx="1939011" cy="569387"/>
              </a:xfrm>
              <a:prstGeom prst="rect">
                <a:avLst/>
              </a:prstGeom>
              <a:noFill/>
            </p:spPr>
            <p:txBody>
              <a:bodyPr wrap="square">
                <a:spAutoFit/>
              </a:bodyPr>
              <a:lstStyle/>
              <a:p>
                <a:pPr algn="ctr"/>
                <a:r>
                  <a:rPr lang="en-US" sz="1100" b="1">
                    <a:solidFill>
                      <a:srgbClr val="1B1464"/>
                    </a:solidFill>
                    <a:effectLst/>
                    <a:latin typeface="Helvetica" panose="020B0403020202020204" pitchFamily="34" charset="0"/>
                    <a:ea typeface="Calibri" panose="020F0502020204030204" pitchFamily="34" charset="0"/>
                    <a:cs typeface="Arial" panose="020B0604020202020204" pitchFamily="34" charset="0"/>
                  </a:rPr>
                  <a:t>Mission: Impossible</a:t>
                </a:r>
              </a:p>
              <a:p>
                <a:pPr algn="ctr"/>
                <a:r>
                  <a:rPr lang="en-US" sz="1100" b="1">
                    <a:solidFill>
                      <a:srgbClr val="1B1464"/>
                    </a:solidFill>
                    <a:latin typeface="Helvetica" panose="020B0403020202020204" pitchFamily="34" charset="0"/>
                    <a:ea typeface="Calibri" panose="020F0502020204030204" pitchFamily="34" charset="0"/>
                    <a:cs typeface="Arial" panose="020B0604020202020204" pitchFamily="34" charset="0"/>
                  </a:rPr>
                  <a:t>Dead Reckoning</a:t>
                </a:r>
                <a:endParaRPr lang="en-US" sz="1100" b="1">
                  <a:solidFill>
                    <a:srgbClr val="1B1464"/>
                  </a:solidFill>
                  <a:effectLst/>
                  <a:latin typeface="Helvetica" panose="020B0403020202020204" pitchFamily="34" charset="0"/>
                  <a:ea typeface="Calibri" panose="020F0502020204030204" pitchFamily="34" charset="0"/>
                  <a:cs typeface="Arial" panose="020B0604020202020204" pitchFamily="34" charset="0"/>
                </a:endParaRPr>
              </a:p>
              <a:p>
                <a:pPr algn="ctr"/>
                <a:r>
                  <a:rPr lang="en-US" sz="900">
                    <a:solidFill>
                      <a:srgbClr val="1B1464"/>
                    </a:solidFill>
                    <a:latin typeface="Helvetica" panose="020B0403020202020204" pitchFamily="34" charset="0"/>
                    <a:cs typeface="Arial" panose="020B0604020202020204" pitchFamily="34" charset="0"/>
                  </a:rPr>
                  <a:t>July 14, 2023</a:t>
                </a:r>
                <a:endParaRPr lang="en-US" sz="900">
                  <a:solidFill>
                    <a:srgbClr val="1B1464"/>
                  </a:solidFill>
                </a:endParaRPr>
              </a:p>
            </p:txBody>
          </p:sp>
        </p:grpSp>
        <p:pic>
          <p:nvPicPr>
            <p:cNvPr id="26" name="Picture 25">
              <a:extLst>
                <a:ext uri="{FF2B5EF4-FFF2-40B4-BE49-F238E27FC236}">
                  <a16:creationId xmlns:a16="http://schemas.microsoft.com/office/drawing/2014/main" id="{8E8A0E0E-D801-E1BD-4122-64EF1BCFC955}"/>
                </a:ext>
              </a:extLst>
            </p:cNvPr>
            <p:cNvPicPr>
              <a:picLocks noChangeAspect="1"/>
            </p:cNvPicPr>
            <p:nvPr/>
          </p:nvPicPr>
          <p:blipFill>
            <a:blip r:embed="rId16" cstate="hqprint">
              <a:extLst>
                <a:ext uri="{28A0092B-C50C-407E-A947-70E740481C1C}">
                  <a14:useLocalDpi xmlns:a14="http://schemas.microsoft.com/office/drawing/2010/main"/>
                </a:ext>
              </a:extLst>
            </a:blip>
            <a:stretch>
              <a:fillRect/>
            </a:stretch>
          </p:blipFill>
          <p:spPr>
            <a:xfrm>
              <a:off x="9029045" y="4071658"/>
              <a:ext cx="930166" cy="1395646"/>
            </a:xfrm>
            <a:prstGeom prst="rect">
              <a:avLst/>
            </a:prstGeom>
          </p:spPr>
        </p:pic>
      </p:grpSp>
      <p:grpSp>
        <p:nvGrpSpPr>
          <p:cNvPr id="30" name="Group 29">
            <a:extLst>
              <a:ext uri="{FF2B5EF4-FFF2-40B4-BE49-F238E27FC236}">
                <a16:creationId xmlns:a16="http://schemas.microsoft.com/office/drawing/2014/main" id="{2B08E2AB-BB43-2B09-22E9-F071D66442BA}"/>
              </a:ext>
            </a:extLst>
          </p:cNvPr>
          <p:cNvGrpSpPr/>
          <p:nvPr/>
        </p:nvGrpSpPr>
        <p:grpSpPr>
          <a:xfrm>
            <a:off x="5248725" y="4009531"/>
            <a:ext cx="1516927" cy="2117254"/>
            <a:chOff x="10417372" y="4003047"/>
            <a:chExt cx="1516927" cy="2117254"/>
          </a:xfrm>
        </p:grpSpPr>
        <p:sp>
          <p:nvSpPr>
            <p:cNvPr id="31" name="Rectangle: Rounded Corners 30">
              <a:extLst>
                <a:ext uri="{FF2B5EF4-FFF2-40B4-BE49-F238E27FC236}">
                  <a16:creationId xmlns:a16="http://schemas.microsoft.com/office/drawing/2014/main" id="{C66105AE-A1FA-820A-20B6-71EB2A2870A1}"/>
                </a:ext>
              </a:extLst>
            </p:cNvPr>
            <p:cNvSpPr/>
            <p:nvPr/>
          </p:nvSpPr>
          <p:spPr>
            <a:xfrm>
              <a:off x="10428244" y="4003047"/>
              <a:ext cx="1495805" cy="2117254"/>
            </a:xfrm>
            <a:prstGeom prst="roundRect">
              <a:avLst>
                <a:gd name="adj" fmla="val 8692"/>
              </a:avLst>
            </a:prstGeom>
            <a:solidFill>
              <a:schemeClr val="bg1"/>
            </a:solidFill>
            <a:ln>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D36FC894-96C8-628B-3160-856D820C29BC}"/>
                </a:ext>
              </a:extLst>
            </p:cNvPr>
            <p:cNvSpPr txBox="1"/>
            <p:nvPr/>
          </p:nvSpPr>
          <p:spPr>
            <a:xfrm>
              <a:off x="10417372" y="5478715"/>
              <a:ext cx="1516927" cy="569387"/>
            </a:xfrm>
            <a:prstGeom prst="rect">
              <a:avLst/>
            </a:prstGeom>
            <a:noFill/>
          </p:spPr>
          <p:txBody>
            <a:bodyPr wrap="square">
              <a:spAutoFit/>
            </a:bodyPr>
            <a:lstStyle/>
            <a:p>
              <a:pPr algn="ctr"/>
              <a:r>
                <a:rPr lang="en-US" sz="1100" b="1">
                  <a:solidFill>
                    <a:srgbClr val="1B1464"/>
                  </a:solidFill>
                  <a:effectLst/>
                  <a:latin typeface="Helvetica" panose="020B0403020202020204" pitchFamily="34" charset="0"/>
                  <a:ea typeface="Calibri" panose="020F0502020204030204" pitchFamily="34" charset="0"/>
                  <a:cs typeface="Arial" panose="020B0604020202020204" pitchFamily="34" charset="0"/>
                </a:rPr>
                <a:t>Spider-Man: Across the Spider-Verse</a:t>
              </a:r>
            </a:p>
            <a:p>
              <a:pPr algn="ctr"/>
              <a:r>
                <a:rPr lang="en-US" sz="900">
                  <a:solidFill>
                    <a:srgbClr val="1B1464"/>
                  </a:solidFill>
                  <a:latin typeface="Helvetica" panose="020B0403020202020204" pitchFamily="34" charset="0"/>
                  <a:cs typeface="Arial" panose="020B0604020202020204" pitchFamily="34" charset="0"/>
                </a:rPr>
                <a:t>June 2, 2023</a:t>
              </a:r>
              <a:endParaRPr lang="en-US" sz="900">
                <a:solidFill>
                  <a:srgbClr val="1B1464"/>
                </a:solidFill>
              </a:endParaRPr>
            </a:p>
          </p:txBody>
        </p:sp>
      </p:grpSp>
      <p:pic>
        <p:nvPicPr>
          <p:cNvPr id="2050" name="Picture 2" descr="Spider-Man: Across the Spider-Verse (2023) - IMDb">
            <a:extLst>
              <a:ext uri="{FF2B5EF4-FFF2-40B4-BE49-F238E27FC236}">
                <a16:creationId xmlns:a16="http://schemas.microsoft.com/office/drawing/2014/main" id="{3B6EF406-33A2-FBDB-AEA1-10F907ABBB2E}"/>
              </a:ext>
            </a:extLst>
          </p:cNvPr>
          <p:cNvPicPr>
            <a:picLocks noChangeAspect="1" noChangeArrowheads="1"/>
          </p:cNvPicPr>
          <p:nvPr/>
        </p:nvPicPr>
        <p:blipFill>
          <a:blip r:embed="rId17" cstate="hqprint">
            <a:extLst>
              <a:ext uri="{28A0092B-C50C-407E-A947-70E740481C1C}">
                <a14:useLocalDpi xmlns:a14="http://schemas.microsoft.com/office/drawing/2010/main"/>
              </a:ext>
            </a:extLst>
          </a:blip>
          <a:srcRect/>
          <a:stretch>
            <a:fillRect/>
          </a:stretch>
        </p:blipFill>
        <p:spPr bwMode="auto">
          <a:xfrm>
            <a:off x="5541612" y="4095420"/>
            <a:ext cx="963516" cy="13557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4462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40044C-9B1B-7C46-936A-7B7F0D3926CB}"/>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0" y="-12699"/>
            <a:ext cx="12192000" cy="6870700"/>
          </a:xfrm>
          <a:prstGeom prst="rect">
            <a:avLst/>
          </a:prstGeom>
        </p:spPr>
      </p:pic>
      <p:cxnSp>
        <p:nvCxnSpPr>
          <p:cNvPr id="11" name="Straight Connector 10">
            <a:extLst>
              <a:ext uri="{FF2B5EF4-FFF2-40B4-BE49-F238E27FC236}">
                <a16:creationId xmlns:a16="http://schemas.microsoft.com/office/drawing/2014/main" id="{098A06ED-9D12-3B4C-B59C-10A0964513FE}"/>
              </a:ext>
            </a:extLst>
          </p:cNvPr>
          <p:cNvCxnSpPr/>
          <p:nvPr/>
        </p:nvCxnSpPr>
        <p:spPr>
          <a:xfrm>
            <a:off x="493843" y="2940040"/>
            <a:ext cx="521208" cy="0"/>
          </a:xfrm>
          <a:prstGeom prst="line">
            <a:avLst/>
          </a:prstGeom>
          <a:ln>
            <a:solidFill>
              <a:srgbClr val="1F1A62"/>
            </a:solidFill>
          </a:ln>
        </p:spPr>
        <p:style>
          <a:lnRef idx="3">
            <a:schemeClr val="accent1"/>
          </a:lnRef>
          <a:fillRef idx="0">
            <a:schemeClr val="accent1"/>
          </a:fillRef>
          <a:effectRef idx="2">
            <a:schemeClr val="accent1"/>
          </a:effectRef>
          <a:fontRef idx="minor">
            <a:schemeClr val="tx1"/>
          </a:fontRef>
        </p:style>
      </p:cxnSp>
      <p:sp>
        <p:nvSpPr>
          <p:cNvPr id="12" name="TextBox 11">
            <a:extLst>
              <a:ext uri="{FF2B5EF4-FFF2-40B4-BE49-F238E27FC236}">
                <a16:creationId xmlns:a16="http://schemas.microsoft.com/office/drawing/2014/main" id="{D3ED8F18-80E6-D449-A031-541661F2A42F}"/>
              </a:ext>
            </a:extLst>
          </p:cNvPr>
          <p:cNvSpPr txBox="1"/>
          <p:nvPr/>
        </p:nvSpPr>
        <p:spPr>
          <a:xfrm>
            <a:off x="352898" y="3434080"/>
            <a:ext cx="7623782" cy="166199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a:ln>
                  <a:noFill/>
                </a:ln>
                <a:solidFill>
                  <a:prstClr val="white"/>
                </a:solidFill>
                <a:effectLst/>
                <a:uLnTx/>
                <a:uFillTx/>
                <a:latin typeface="Helvetica" pitchFamily="2" charset="0"/>
                <a:ea typeface="+mn-ea"/>
                <a:cs typeface="+mn-cs"/>
              </a:rPr>
              <a:t>Cinema delivers on people’s </a:t>
            </a:r>
            <a:br>
              <a:rPr kumimoji="0" lang="en-US" sz="3400" b="1" i="0" u="none" strike="noStrike" kern="1200" cap="none" spc="0" normalizeH="0" baseline="0" noProof="0">
                <a:ln>
                  <a:noFill/>
                </a:ln>
                <a:solidFill>
                  <a:prstClr val="white"/>
                </a:solidFill>
                <a:effectLst/>
                <a:uLnTx/>
                <a:uFillTx/>
                <a:latin typeface="Helvetica" pitchFamily="2" charset="0"/>
                <a:ea typeface="+mn-ea"/>
                <a:cs typeface="+mn-cs"/>
              </a:rPr>
            </a:br>
            <a:r>
              <a:rPr kumimoji="0" lang="en-US" sz="3400" b="1" i="0" u="none" strike="noStrike" kern="1200" cap="none" spc="0" normalizeH="0" baseline="0" noProof="0">
                <a:ln>
                  <a:noFill/>
                </a:ln>
                <a:solidFill>
                  <a:prstClr val="white"/>
                </a:solidFill>
                <a:effectLst/>
                <a:uLnTx/>
                <a:uFillTx/>
                <a:latin typeface="Helvetica" pitchFamily="2" charset="0"/>
                <a:ea typeface="+mn-ea"/>
                <a:cs typeface="+mn-cs"/>
              </a:rPr>
              <a:t>‘post-pandemic’ need for shared, communal</a:t>
            </a:r>
            <a:r>
              <a:rPr lang="en-US" sz="3400" b="1">
                <a:solidFill>
                  <a:prstClr val="white"/>
                </a:solidFill>
                <a:latin typeface="Helvetica" pitchFamily="2" charset="0"/>
              </a:rPr>
              <a:t> experiences</a:t>
            </a:r>
            <a:r>
              <a:rPr kumimoji="0" lang="en-US" sz="3400" b="1" i="0" u="none" strike="noStrike" kern="1200" cap="none" spc="0" normalizeH="0" baseline="0" noProof="0">
                <a:ln>
                  <a:noFill/>
                </a:ln>
                <a:solidFill>
                  <a:prstClr val="white"/>
                </a:solidFill>
                <a:effectLst/>
                <a:uLnTx/>
                <a:uFillTx/>
                <a:latin typeface="Helvetica" pitchFamily="2" charset="0"/>
                <a:ea typeface="+mn-ea"/>
                <a:cs typeface="+mn-cs"/>
              </a:rPr>
              <a:t> </a:t>
            </a:r>
            <a:endParaRPr kumimoji="0" lang="en-US" sz="32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5" name="TextBox 4">
            <a:extLst>
              <a:ext uri="{FF2B5EF4-FFF2-40B4-BE49-F238E27FC236}">
                <a16:creationId xmlns:a16="http://schemas.microsoft.com/office/drawing/2014/main" id="{FF40375D-11F1-4A7E-BDC0-741C7976094C}"/>
              </a:ext>
            </a:extLst>
          </p:cNvPr>
          <p:cNvSpPr txBox="1"/>
          <p:nvPr/>
        </p:nvSpPr>
        <p:spPr>
          <a:xfrm>
            <a:off x="536238" y="2254516"/>
            <a:ext cx="43641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E600"/>
                </a:solidFill>
                <a:effectLst/>
                <a:uLnTx/>
                <a:uFillTx/>
                <a:latin typeface="Helvetica" pitchFamily="2" charset="0"/>
                <a:ea typeface="+mn-ea"/>
                <a:cs typeface="+mn-cs"/>
              </a:rPr>
              <a:t>1</a:t>
            </a:r>
          </a:p>
        </p:txBody>
      </p:sp>
    </p:spTree>
    <p:extLst>
      <p:ext uri="{BB962C8B-B14F-4D97-AF65-F5344CB8AC3E}">
        <p14:creationId xmlns:p14="http://schemas.microsoft.com/office/powerpoint/2010/main" val="20676242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041A55C-93AB-41EC-AD6F-CA99FDD74F42}"/>
              </a:ext>
            </a:extLst>
          </p:cNvPr>
          <p:cNvSpPr/>
          <p:nvPr/>
        </p:nvSpPr>
        <p:spPr>
          <a:xfrm>
            <a:off x="0" y="1496211"/>
            <a:ext cx="12192000" cy="5351031"/>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6" name="Picture 45">
            <a:extLst>
              <a:ext uri="{FF2B5EF4-FFF2-40B4-BE49-F238E27FC236}">
                <a16:creationId xmlns:a16="http://schemas.microsoft.com/office/drawing/2014/main" id="{1BEB627E-D1C9-645D-CFC3-C638F3D8ACE8}"/>
              </a:ext>
            </a:extLst>
          </p:cNvPr>
          <p:cNvPicPr>
            <a:picLocks noChangeAspect="1"/>
          </p:cNvPicPr>
          <p:nvPr/>
        </p:nvPicPr>
        <p:blipFill>
          <a:blip r:embed="rId3"/>
          <a:stretch>
            <a:fillRect/>
          </a:stretch>
        </p:blipFill>
        <p:spPr>
          <a:xfrm>
            <a:off x="10571361" y="1565595"/>
            <a:ext cx="1227421" cy="1555398"/>
          </a:xfrm>
          <a:prstGeom prst="rect">
            <a:avLst/>
          </a:prstGeom>
        </p:spPr>
      </p:pic>
      <p:sp>
        <p:nvSpPr>
          <p:cNvPr id="56" name="Rectangle 55">
            <a:extLst>
              <a:ext uri="{FF2B5EF4-FFF2-40B4-BE49-F238E27FC236}">
                <a16:creationId xmlns:a16="http://schemas.microsoft.com/office/drawing/2014/main" id="{49DF06DB-0E04-43EB-906B-75F674482CF9}"/>
              </a:ext>
            </a:extLst>
          </p:cNvPr>
          <p:cNvSpPr/>
          <p:nvPr/>
        </p:nvSpPr>
        <p:spPr>
          <a:xfrm>
            <a:off x="440087" y="6314633"/>
            <a:ext cx="11793936" cy="215444"/>
          </a:xfrm>
          <a:prstGeom prst="rect">
            <a:avLst/>
          </a:prstGeom>
        </p:spPr>
        <p:txBody>
          <a:bodyPr wrap="square">
            <a:spAutoFit/>
          </a:body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Source: Release dates as of 8/23/22 per Comscore Release Calendar, subject to change. Reflects films that are projected to open in less than 1K theater locations. </a:t>
            </a:r>
          </a:p>
        </p:txBody>
      </p:sp>
      <p:sp>
        <p:nvSpPr>
          <p:cNvPr id="24" name="TextBox 23">
            <a:extLst>
              <a:ext uri="{FF2B5EF4-FFF2-40B4-BE49-F238E27FC236}">
                <a16:creationId xmlns:a16="http://schemas.microsoft.com/office/drawing/2014/main" id="{A671F24C-A73C-4EEF-86FA-989884607FA5}"/>
              </a:ext>
            </a:extLst>
          </p:cNvPr>
          <p:cNvSpPr txBox="1"/>
          <p:nvPr/>
        </p:nvSpPr>
        <p:spPr>
          <a:xfrm>
            <a:off x="120928" y="221043"/>
            <a:ext cx="12061836"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…And theaters will also feature a steady mix of award-winning, </a:t>
            </a:r>
            <a:br>
              <a:rPr kumimoji="0" lang="en-US" sz="26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br>
            <a:r>
              <a:rPr kumimoji="0" lang="en-US" sz="26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high-quality, sophisticated, specialty films with compelling storylines</a:t>
            </a:r>
            <a:endParaRPr kumimoji="0" lang="en-US" sz="2600" b="1" i="0" u="none" strike="noStrike" kern="1200" cap="none" spc="0" normalizeH="0" baseline="0" noProof="0">
              <a:ln>
                <a:noFill/>
              </a:ln>
              <a:solidFill>
                <a:srgbClr val="FF0000"/>
              </a:solidFill>
              <a:effectLst/>
              <a:uLnTx/>
              <a:uFillTx/>
              <a:latin typeface="Helvetica" panose="020B0403020202020204" pitchFamily="34" charset="0"/>
              <a:ea typeface="+mn-ea"/>
              <a:cs typeface="+mn-cs"/>
            </a:endParaRPr>
          </a:p>
        </p:txBody>
      </p:sp>
      <p:pic>
        <p:nvPicPr>
          <p:cNvPr id="19" name="Picture 18">
            <a:extLst>
              <a:ext uri="{FF2B5EF4-FFF2-40B4-BE49-F238E27FC236}">
                <a16:creationId xmlns:a16="http://schemas.microsoft.com/office/drawing/2014/main" id="{7AE22543-E599-476E-9EEF-B74D5816E2EF}"/>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r="-1"/>
          <a:stretch/>
        </p:blipFill>
        <p:spPr>
          <a:xfrm>
            <a:off x="483207" y="6507893"/>
            <a:ext cx="11708793" cy="350107"/>
          </a:xfrm>
          <a:prstGeom prst="rect">
            <a:avLst/>
          </a:prstGeom>
        </p:spPr>
      </p:pic>
      <p:sp>
        <p:nvSpPr>
          <p:cNvPr id="28" name="Slide Number Placeholder 5">
            <a:extLst>
              <a:ext uri="{FF2B5EF4-FFF2-40B4-BE49-F238E27FC236}">
                <a16:creationId xmlns:a16="http://schemas.microsoft.com/office/drawing/2014/main" id="{2BEBD979-FF93-4C8D-8980-9DD23C77CF4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29" name="Rectangle 28">
            <a:extLst>
              <a:ext uri="{FF2B5EF4-FFF2-40B4-BE49-F238E27FC236}">
                <a16:creationId xmlns:a16="http://schemas.microsoft.com/office/drawing/2014/main" id="{1D1E9E69-9C1C-41C3-8851-D5747B2645E7}"/>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pic>
        <p:nvPicPr>
          <p:cNvPr id="2052" name="Picture 4" descr="Park Chan-Wook's Decision To Leave (2022) [English Poster]&quot; Poster for Sale  by LucasGranado | Redbubble">
            <a:extLst>
              <a:ext uri="{FF2B5EF4-FFF2-40B4-BE49-F238E27FC236}">
                <a16:creationId xmlns:a16="http://schemas.microsoft.com/office/drawing/2014/main" id="{6B2EDB7E-AB4E-E386-16B3-610E735642E4}"/>
              </a:ext>
            </a:extLst>
          </p:cNvPr>
          <p:cNvPicPr>
            <a:picLocks noChangeAspect="1" noChangeArrowheads="1"/>
          </p:cNvPicPr>
          <p:nvPr/>
        </p:nvPicPr>
        <p:blipFill rotWithShape="1">
          <a:blip r:embed="rId5" cstate="hqprint">
            <a:extLst>
              <a:ext uri="{28A0092B-C50C-407E-A947-70E740481C1C}">
                <a14:useLocalDpi xmlns:a14="http://schemas.microsoft.com/office/drawing/2010/main"/>
              </a:ext>
            </a:extLst>
          </a:blip>
          <a:srcRect/>
          <a:stretch/>
        </p:blipFill>
        <p:spPr bwMode="auto">
          <a:xfrm>
            <a:off x="4569833" y="1560920"/>
            <a:ext cx="1105940" cy="154400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E4EB96C-BE53-B61E-C759-8036D84C6939}"/>
              </a:ext>
            </a:extLst>
          </p:cNvPr>
          <p:cNvSpPr txBox="1"/>
          <p:nvPr/>
        </p:nvSpPr>
        <p:spPr>
          <a:xfrm>
            <a:off x="4153298" y="3104922"/>
            <a:ext cx="1939011" cy="430887"/>
          </a:xfrm>
          <a:prstGeom prst="rect">
            <a:avLst/>
          </a:prstGeom>
          <a:noFill/>
        </p:spPr>
        <p:txBody>
          <a:bodyPr wrap="square">
            <a:spAutoFit/>
          </a:bodyPr>
          <a:lstStyle/>
          <a:p>
            <a:pPr algn="ctr"/>
            <a:r>
              <a:rPr lang="en-US" sz="1200" b="1">
                <a:solidFill>
                  <a:srgbClr val="1B1464"/>
                </a:solidFill>
                <a:effectLst/>
                <a:latin typeface="Helvetica" panose="020B0403020202020204" pitchFamily="34" charset="0"/>
                <a:ea typeface="Calibri" panose="020F0502020204030204" pitchFamily="34" charset="0"/>
                <a:cs typeface="Arial" panose="020B0604020202020204" pitchFamily="34" charset="0"/>
              </a:rPr>
              <a:t>Decision to Leave</a:t>
            </a:r>
          </a:p>
          <a:p>
            <a:pPr algn="ctr"/>
            <a:r>
              <a:rPr lang="en-US" sz="1000">
                <a:solidFill>
                  <a:srgbClr val="1B1464"/>
                </a:solidFill>
                <a:latin typeface="Helvetica" panose="020B0403020202020204" pitchFamily="34" charset="0"/>
                <a:cs typeface="Arial" panose="020B0604020202020204" pitchFamily="34" charset="0"/>
              </a:rPr>
              <a:t>October 14, 2022</a:t>
            </a:r>
            <a:endParaRPr lang="en-US" sz="1000">
              <a:solidFill>
                <a:srgbClr val="1B1464"/>
              </a:solidFill>
            </a:endParaRPr>
          </a:p>
        </p:txBody>
      </p:sp>
      <p:pic>
        <p:nvPicPr>
          <p:cNvPr id="2060" name="Picture 12" descr="Triangle of Sadness (2022) - Filmaffinity">
            <a:extLst>
              <a:ext uri="{FF2B5EF4-FFF2-40B4-BE49-F238E27FC236}">
                <a16:creationId xmlns:a16="http://schemas.microsoft.com/office/drawing/2014/main" id="{488AA01A-A86B-10CC-C1FA-773C02A09194}"/>
              </a:ext>
            </a:extLst>
          </p:cNvPr>
          <p:cNvPicPr>
            <a:picLocks noChangeAspect="1" noChangeArrowheads="1"/>
          </p:cNvPicPr>
          <p:nvPr/>
        </p:nvPicPr>
        <p:blipFill rotWithShape="1">
          <a:blip r:embed="rId6" cstate="hqprint">
            <a:extLst>
              <a:ext uri="{28A0092B-C50C-407E-A947-70E740481C1C}">
                <a14:useLocalDpi xmlns:a14="http://schemas.microsoft.com/office/drawing/2010/main"/>
              </a:ext>
            </a:extLst>
          </a:blip>
          <a:srcRect/>
          <a:stretch/>
        </p:blipFill>
        <p:spPr bwMode="auto">
          <a:xfrm>
            <a:off x="761330" y="1563238"/>
            <a:ext cx="1049323" cy="153364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44317FA4-A635-BCE6-73B8-3493310AAC3C}"/>
              </a:ext>
            </a:extLst>
          </p:cNvPr>
          <p:cNvSpPr txBox="1"/>
          <p:nvPr/>
        </p:nvSpPr>
        <p:spPr>
          <a:xfrm>
            <a:off x="316486" y="3124376"/>
            <a:ext cx="1939011" cy="430887"/>
          </a:xfrm>
          <a:prstGeom prst="rect">
            <a:avLst/>
          </a:prstGeom>
          <a:noFill/>
        </p:spPr>
        <p:txBody>
          <a:bodyPr wrap="square">
            <a:spAutoFit/>
          </a:bodyPr>
          <a:lstStyle/>
          <a:p>
            <a:pPr algn="ctr"/>
            <a:r>
              <a:rPr lang="en-US" sz="1200" b="1">
                <a:solidFill>
                  <a:srgbClr val="1B1464"/>
                </a:solidFill>
                <a:latin typeface="Helvetica" panose="020B0403020202020204" pitchFamily="34" charset="0"/>
                <a:ea typeface="Calibri" panose="020F0502020204030204" pitchFamily="34" charset="0"/>
                <a:cs typeface="Arial" panose="020B0604020202020204" pitchFamily="34" charset="0"/>
              </a:rPr>
              <a:t>Triangle of Sadness</a:t>
            </a:r>
            <a:endParaRPr lang="en-US" sz="1200" b="1">
              <a:solidFill>
                <a:srgbClr val="1B1464"/>
              </a:solidFill>
              <a:effectLst/>
              <a:latin typeface="Helvetica" panose="020B0403020202020204" pitchFamily="34" charset="0"/>
              <a:ea typeface="Calibri" panose="020F0502020204030204" pitchFamily="34" charset="0"/>
              <a:cs typeface="Arial" panose="020B0604020202020204" pitchFamily="34" charset="0"/>
            </a:endParaRPr>
          </a:p>
          <a:p>
            <a:pPr algn="ctr"/>
            <a:r>
              <a:rPr lang="en-US" sz="1000">
                <a:solidFill>
                  <a:srgbClr val="1B1464"/>
                </a:solidFill>
                <a:latin typeface="Helvetica" panose="020B0403020202020204" pitchFamily="34" charset="0"/>
                <a:cs typeface="Arial" panose="020B0604020202020204" pitchFamily="34" charset="0"/>
              </a:rPr>
              <a:t>October 7, 2022</a:t>
            </a:r>
          </a:p>
        </p:txBody>
      </p:sp>
      <p:sp>
        <p:nvSpPr>
          <p:cNvPr id="11" name="TextBox 10">
            <a:extLst>
              <a:ext uri="{FF2B5EF4-FFF2-40B4-BE49-F238E27FC236}">
                <a16:creationId xmlns:a16="http://schemas.microsoft.com/office/drawing/2014/main" id="{8B18556C-C204-22CE-30C7-ECB409B537CD}"/>
              </a:ext>
            </a:extLst>
          </p:cNvPr>
          <p:cNvSpPr txBox="1"/>
          <p:nvPr/>
        </p:nvSpPr>
        <p:spPr>
          <a:xfrm>
            <a:off x="10410622" y="5559211"/>
            <a:ext cx="1548899" cy="430887"/>
          </a:xfrm>
          <a:prstGeom prst="rect">
            <a:avLst/>
          </a:prstGeom>
          <a:noFill/>
        </p:spPr>
        <p:txBody>
          <a:bodyPr wrap="square">
            <a:spAutoFit/>
          </a:bodyPr>
          <a:lstStyle/>
          <a:p>
            <a:pPr algn="ctr"/>
            <a:r>
              <a:rPr lang="en-US" sz="1200" b="1">
                <a:solidFill>
                  <a:srgbClr val="1B1464"/>
                </a:solidFill>
                <a:latin typeface="Helvetica" panose="020B0403020202020204" pitchFamily="34" charset="0"/>
                <a:ea typeface="Calibri" panose="020F0502020204030204" pitchFamily="34" charset="0"/>
                <a:cs typeface="Arial" panose="020B0604020202020204" pitchFamily="34" charset="0"/>
              </a:rPr>
              <a:t>Corsage</a:t>
            </a:r>
            <a:endParaRPr lang="en-US" sz="1200" b="1">
              <a:solidFill>
                <a:srgbClr val="1B1464"/>
              </a:solidFill>
              <a:effectLst/>
              <a:latin typeface="Helvetica" panose="020B0403020202020204" pitchFamily="34" charset="0"/>
              <a:ea typeface="Calibri" panose="020F0502020204030204" pitchFamily="34" charset="0"/>
              <a:cs typeface="Arial" panose="020B0604020202020204" pitchFamily="34" charset="0"/>
            </a:endParaRPr>
          </a:p>
          <a:p>
            <a:pPr algn="ctr"/>
            <a:r>
              <a:rPr lang="en-US" sz="1000">
                <a:solidFill>
                  <a:srgbClr val="1B1464"/>
                </a:solidFill>
                <a:latin typeface="Helvetica" panose="020B0403020202020204" pitchFamily="34" charset="0"/>
                <a:cs typeface="Arial" panose="020B0604020202020204" pitchFamily="34" charset="0"/>
              </a:rPr>
              <a:t>December 23, 2022</a:t>
            </a:r>
          </a:p>
        </p:txBody>
      </p:sp>
      <p:pic>
        <p:nvPicPr>
          <p:cNvPr id="6" name="Picture 5">
            <a:extLst>
              <a:ext uri="{FF2B5EF4-FFF2-40B4-BE49-F238E27FC236}">
                <a16:creationId xmlns:a16="http://schemas.microsoft.com/office/drawing/2014/main" id="{3F4CAD1C-B65D-261E-5C4E-F60A38AB77A4}"/>
              </a:ext>
            </a:extLst>
          </p:cNvPr>
          <p:cNvPicPr>
            <a:picLocks noChangeAspect="1"/>
          </p:cNvPicPr>
          <p:nvPr/>
        </p:nvPicPr>
        <p:blipFill>
          <a:blip r:embed="rId7"/>
          <a:stretch>
            <a:fillRect/>
          </a:stretch>
        </p:blipFill>
        <p:spPr>
          <a:xfrm>
            <a:off x="2708743" y="3993993"/>
            <a:ext cx="1049324" cy="1558681"/>
          </a:xfrm>
          <a:prstGeom prst="rect">
            <a:avLst/>
          </a:prstGeom>
        </p:spPr>
      </p:pic>
      <p:sp>
        <p:nvSpPr>
          <p:cNvPr id="9" name="TextBox 8">
            <a:extLst>
              <a:ext uri="{FF2B5EF4-FFF2-40B4-BE49-F238E27FC236}">
                <a16:creationId xmlns:a16="http://schemas.microsoft.com/office/drawing/2014/main" id="{F67657DD-7107-E4F5-7AC0-0EB74B6522B4}"/>
              </a:ext>
            </a:extLst>
          </p:cNvPr>
          <p:cNvSpPr txBox="1"/>
          <p:nvPr/>
        </p:nvSpPr>
        <p:spPr>
          <a:xfrm>
            <a:off x="2263900" y="5556840"/>
            <a:ext cx="1939011" cy="438582"/>
          </a:xfrm>
          <a:prstGeom prst="rect">
            <a:avLst/>
          </a:prstGeom>
          <a:noFill/>
        </p:spPr>
        <p:txBody>
          <a:bodyPr wrap="square">
            <a:spAutoFit/>
          </a:bodyPr>
          <a:lstStyle/>
          <a:p>
            <a:pPr algn="ctr"/>
            <a:r>
              <a:rPr lang="en-US" sz="1200" b="1">
                <a:solidFill>
                  <a:srgbClr val="1B1464"/>
                </a:solidFill>
                <a:latin typeface="Helvetica" panose="020B0403020202020204" pitchFamily="34" charset="0"/>
                <a:ea typeface="Calibri" panose="020F0502020204030204" pitchFamily="34" charset="0"/>
                <a:cs typeface="Arial" panose="020B0604020202020204" pitchFamily="34" charset="0"/>
              </a:rPr>
              <a:t>She Said</a:t>
            </a:r>
            <a:endParaRPr lang="en-US" sz="1200" b="1">
              <a:solidFill>
                <a:srgbClr val="1B1464"/>
              </a:solidFill>
              <a:effectLst/>
              <a:latin typeface="Helvetica" panose="020B0403020202020204" pitchFamily="34" charset="0"/>
              <a:ea typeface="Calibri" panose="020F0502020204030204" pitchFamily="34" charset="0"/>
              <a:cs typeface="Arial" panose="020B0604020202020204" pitchFamily="34" charset="0"/>
            </a:endParaRPr>
          </a:p>
          <a:p>
            <a:pPr algn="ctr"/>
            <a:r>
              <a:rPr lang="en-US" sz="1000">
                <a:solidFill>
                  <a:srgbClr val="1B1464"/>
                </a:solidFill>
                <a:latin typeface="Helvetica" panose="020B0403020202020204" pitchFamily="34" charset="0"/>
                <a:cs typeface="Arial" panose="020B0604020202020204" pitchFamily="34" charset="0"/>
              </a:rPr>
              <a:t>November 18, 2022</a:t>
            </a:r>
            <a:endParaRPr lang="en-US" sz="1000">
              <a:solidFill>
                <a:srgbClr val="1B1464"/>
              </a:solidFill>
            </a:endParaRPr>
          </a:p>
        </p:txBody>
      </p:sp>
      <p:sp>
        <p:nvSpPr>
          <p:cNvPr id="16" name="Rectangle 15">
            <a:extLst>
              <a:ext uri="{FF2B5EF4-FFF2-40B4-BE49-F238E27FC236}">
                <a16:creationId xmlns:a16="http://schemas.microsoft.com/office/drawing/2014/main" id="{2E2309C9-1E41-6697-5725-16CB6791DB99}"/>
              </a:ext>
            </a:extLst>
          </p:cNvPr>
          <p:cNvSpPr/>
          <p:nvPr/>
        </p:nvSpPr>
        <p:spPr>
          <a:xfrm>
            <a:off x="2537190" y="5950198"/>
            <a:ext cx="1392430" cy="319807"/>
          </a:xfrm>
          <a:prstGeom prst="rect">
            <a:avLst/>
          </a:prstGeom>
          <a:solidFill>
            <a:srgbClr val="FFE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b="1">
                <a:solidFill>
                  <a:srgbClr val="1B1464"/>
                </a:solidFill>
                <a:latin typeface="Helvetica" panose="020B0403020202020204" pitchFamily="34" charset="0"/>
              </a:rPr>
              <a:t>Based on a New York Times best-selling book</a:t>
            </a:r>
          </a:p>
        </p:txBody>
      </p:sp>
      <p:pic>
        <p:nvPicPr>
          <p:cNvPr id="2056" name="Picture 8" descr="Nanny (2022) - IMDb">
            <a:extLst>
              <a:ext uri="{FF2B5EF4-FFF2-40B4-BE49-F238E27FC236}">
                <a16:creationId xmlns:a16="http://schemas.microsoft.com/office/drawing/2014/main" id="{5F1583CC-1556-89EB-EDCB-9A8A9C5C48AB}"/>
              </a:ext>
            </a:extLst>
          </p:cNvPr>
          <p:cNvPicPr>
            <a:picLocks noChangeAspect="1" noChangeArrowheads="1"/>
          </p:cNvPicPr>
          <p:nvPr/>
        </p:nvPicPr>
        <p:blipFill>
          <a:blip r:embed="rId8" cstate="hqprint">
            <a:extLst>
              <a:ext uri="{28A0092B-C50C-407E-A947-70E740481C1C}">
                <a14:useLocalDpi xmlns:a14="http://schemas.microsoft.com/office/drawing/2010/main"/>
              </a:ext>
            </a:extLst>
          </a:blip>
          <a:srcRect/>
          <a:stretch>
            <a:fillRect/>
          </a:stretch>
        </p:blipFill>
        <p:spPr bwMode="auto">
          <a:xfrm>
            <a:off x="4570178" y="3993993"/>
            <a:ext cx="1105251" cy="1555590"/>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7FDC9AF7-79C1-F3A7-1FFC-A6828F777D83}"/>
              </a:ext>
            </a:extLst>
          </p:cNvPr>
          <p:cNvSpPr txBox="1"/>
          <p:nvPr/>
        </p:nvSpPr>
        <p:spPr>
          <a:xfrm>
            <a:off x="4033347" y="5554108"/>
            <a:ext cx="2178912" cy="430887"/>
          </a:xfrm>
          <a:prstGeom prst="rect">
            <a:avLst/>
          </a:prstGeom>
          <a:noFill/>
        </p:spPr>
        <p:txBody>
          <a:bodyPr wrap="square">
            <a:spAutoFit/>
          </a:bodyPr>
          <a:lstStyle/>
          <a:p>
            <a:pPr algn="ctr"/>
            <a:r>
              <a:rPr lang="en-US" sz="1200" b="1">
                <a:solidFill>
                  <a:srgbClr val="1B1464"/>
                </a:solidFill>
                <a:effectLst/>
                <a:latin typeface="Helvetica" panose="020B0403020202020204" pitchFamily="34" charset="0"/>
                <a:ea typeface="Calibri" panose="020F0502020204030204" pitchFamily="34" charset="0"/>
                <a:cs typeface="Arial" panose="020B0604020202020204" pitchFamily="34" charset="0"/>
              </a:rPr>
              <a:t>Nanny</a:t>
            </a:r>
          </a:p>
          <a:p>
            <a:pPr algn="ctr"/>
            <a:r>
              <a:rPr lang="en-US" sz="1000">
                <a:solidFill>
                  <a:srgbClr val="1B1464"/>
                </a:solidFill>
                <a:latin typeface="Helvetica" panose="020B0403020202020204" pitchFamily="34" charset="0"/>
                <a:cs typeface="Arial" panose="020B0604020202020204" pitchFamily="34" charset="0"/>
              </a:rPr>
              <a:t>November 25, 2022</a:t>
            </a:r>
            <a:endParaRPr lang="en-US" sz="1000">
              <a:solidFill>
                <a:srgbClr val="1B1464"/>
              </a:solidFill>
            </a:endParaRPr>
          </a:p>
        </p:txBody>
      </p:sp>
      <p:sp>
        <p:nvSpPr>
          <p:cNvPr id="2" name="Rectangle 1">
            <a:extLst>
              <a:ext uri="{FF2B5EF4-FFF2-40B4-BE49-F238E27FC236}">
                <a16:creationId xmlns:a16="http://schemas.microsoft.com/office/drawing/2014/main" id="{4D5C566B-5692-5451-FD18-B4228FDCCFD0}"/>
              </a:ext>
            </a:extLst>
          </p:cNvPr>
          <p:cNvSpPr/>
          <p:nvPr/>
        </p:nvSpPr>
        <p:spPr>
          <a:xfrm>
            <a:off x="589776" y="3504313"/>
            <a:ext cx="1392430" cy="319807"/>
          </a:xfrm>
          <a:prstGeom prst="rect">
            <a:avLst/>
          </a:prstGeom>
          <a:solidFill>
            <a:srgbClr val="FFE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b="1">
                <a:solidFill>
                  <a:srgbClr val="1B1464"/>
                </a:solidFill>
                <a:latin typeface="Helvetica" panose="020B0403020202020204" pitchFamily="34" charset="0"/>
              </a:rPr>
              <a:t>Winner of the Palme d’Or at the Cannes Film Festival</a:t>
            </a:r>
          </a:p>
        </p:txBody>
      </p:sp>
      <p:pic>
        <p:nvPicPr>
          <p:cNvPr id="7" name="Picture 6">
            <a:extLst>
              <a:ext uri="{FF2B5EF4-FFF2-40B4-BE49-F238E27FC236}">
                <a16:creationId xmlns:a16="http://schemas.microsoft.com/office/drawing/2014/main" id="{49556989-F4BD-484C-F471-D28AD7D2FAE3}"/>
              </a:ext>
            </a:extLst>
          </p:cNvPr>
          <p:cNvPicPr>
            <a:picLocks noChangeAspect="1"/>
          </p:cNvPicPr>
          <p:nvPr/>
        </p:nvPicPr>
        <p:blipFill>
          <a:blip r:embed="rId9"/>
          <a:stretch>
            <a:fillRect/>
          </a:stretch>
        </p:blipFill>
        <p:spPr>
          <a:xfrm>
            <a:off x="2710005" y="1557489"/>
            <a:ext cx="1046801" cy="1551893"/>
          </a:xfrm>
          <a:prstGeom prst="rect">
            <a:avLst/>
          </a:prstGeom>
        </p:spPr>
      </p:pic>
      <p:sp>
        <p:nvSpPr>
          <p:cNvPr id="13" name="TextBox 12">
            <a:extLst>
              <a:ext uri="{FF2B5EF4-FFF2-40B4-BE49-F238E27FC236}">
                <a16:creationId xmlns:a16="http://schemas.microsoft.com/office/drawing/2014/main" id="{04EB4604-B34A-A3CE-DA13-75C068E5F9AE}"/>
              </a:ext>
            </a:extLst>
          </p:cNvPr>
          <p:cNvSpPr txBox="1"/>
          <p:nvPr/>
        </p:nvSpPr>
        <p:spPr>
          <a:xfrm>
            <a:off x="2263900" y="3121133"/>
            <a:ext cx="1939011" cy="430887"/>
          </a:xfrm>
          <a:prstGeom prst="rect">
            <a:avLst/>
          </a:prstGeom>
          <a:noFill/>
        </p:spPr>
        <p:txBody>
          <a:bodyPr wrap="square">
            <a:spAutoFit/>
          </a:bodyPr>
          <a:lstStyle/>
          <a:p>
            <a:pPr algn="ctr"/>
            <a:r>
              <a:rPr lang="en-US" sz="1200" b="1">
                <a:solidFill>
                  <a:srgbClr val="1B1464"/>
                </a:solidFill>
                <a:latin typeface="Helvetica" panose="020B0403020202020204" pitchFamily="34" charset="0"/>
                <a:ea typeface="Calibri" panose="020F0502020204030204" pitchFamily="34" charset="0"/>
                <a:cs typeface="Arial" panose="020B0604020202020204" pitchFamily="34" charset="0"/>
              </a:rPr>
              <a:t>Tar</a:t>
            </a:r>
            <a:endParaRPr lang="en-US" sz="1200" b="1">
              <a:solidFill>
                <a:srgbClr val="1B1464"/>
              </a:solidFill>
              <a:effectLst/>
              <a:latin typeface="Helvetica" panose="020B0403020202020204" pitchFamily="34" charset="0"/>
              <a:ea typeface="Calibri" panose="020F0502020204030204" pitchFamily="34" charset="0"/>
              <a:cs typeface="Arial" panose="020B0604020202020204" pitchFamily="34" charset="0"/>
            </a:endParaRPr>
          </a:p>
          <a:p>
            <a:pPr algn="ctr"/>
            <a:r>
              <a:rPr lang="en-US" sz="1000">
                <a:solidFill>
                  <a:srgbClr val="1B1464"/>
                </a:solidFill>
                <a:latin typeface="Helvetica" panose="020B0403020202020204" pitchFamily="34" charset="0"/>
                <a:cs typeface="Arial" panose="020B0604020202020204" pitchFamily="34" charset="0"/>
              </a:rPr>
              <a:t>October 7, 2022</a:t>
            </a:r>
          </a:p>
        </p:txBody>
      </p:sp>
      <p:sp>
        <p:nvSpPr>
          <p:cNvPr id="30" name="Rectangle 29">
            <a:extLst>
              <a:ext uri="{FF2B5EF4-FFF2-40B4-BE49-F238E27FC236}">
                <a16:creationId xmlns:a16="http://schemas.microsoft.com/office/drawing/2014/main" id="{58E33EC4-74BD-E2F5-6A14-D0FD94F9DF92}"/>
              </a:ext>
            </a:extLst>
          </p:cNvPr>
          <p:cNvSpPr/>
          <p:nvPr/>
        </p:nvSpPr>
        <p:spPr>
          <a:xfrm>
            <a:off x="2488252" y="3510793"/>
            <a:ext cx="1490306" cy="319807"/>
          </a:xfrm>
          <a:prstGeom prst="rect">
            <a:avLst/>
          </a:prstGeom>
          <a:solidFill>
            <a:srgbClr val="FFE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b="1">
                <a:solidFill>
                  <a:srgbClr val="1B1464"/>
                </a:solidFill>
                <a:latin typeface="Helvetica" panose="020B0403020202020204" pitchFamily="34" charset="0"/>
              </a:rPr>
              <a:t>Best Picture Oscar contender according to </a:t>
            </a:r>
            <a:r>
              <a:rPr lang="en-US" sz="700" b="1" i="1">
                <a:solidFill>
                  <a:srgbClr val="1B1464"/>
                </a:solidFill>
                <a:latin typeface="Helvetica" panose="020B0403020202020204" pitchFamily="34" charset="0"/>
              </a:rPr>
              <a:t>Variety</a:t>
            </a:r>
          </a:p>
        </p:txBody>
      </p:sp>
      <p:pic>
        <p:nvPicPr>
          <p:cNvPr id="32" name="Picture 31">
            <a:extLst>
              <a:ext uri="{FF2B5EF4-FFF2-40B4-BE49-F238E27FC236}">
                <a16:creationId xmlns:a16="http://schemas.microsoft.com/office/drawing/2014/main" id="{4A0AAB86-36C3-6D01-F506-54068934E0F4}"/>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767462" y="3989878"/>
            <a:ext cx="1037059" cy="1555589"/>
          </a:xfrm>
          <a:prstGeom prst="rect">
            <a:avLst/>
          </a:prstGeom>
        </p:spPr>
      </p:pic>
      <p:sp>
        <p:nvSpPr>
          <p:cNvPr id="33" name="TextBox 32">
            <a:extLst>
              <a:ext uri="{FF2B5EF4-FFF2-40B4-BE49-F238E27FC236}">
                <a16:creationId xmlns:a16="http://schemas.microsoft.com/office/drawing/2014/main" id="{33B59645-19F5-2831-17D7-0C7186A52325}"/>
              </a:ext>
            </a:extLst>
          </p:cNvPr>
          <p:cNvSpPr txBox="1"/>
          <p:nvPr/>
        </p:nvSpPr>
        <p:spPr>
          <a:xfrm>
            <a:off x="316486" y="5561527"/>
            <a:ext cx="1939011" cy="430887"/>
          </a:xfrm>
          <a:prstGeom prst="rect">
            <a:avLst/>
          </a:prstGeom>
          <a:noFill/>
        </p:spPr>
        <p:txBody>
          <a:bodyPr wrap="square">
            <a:spAutoFit/>
          </a:bodyPr>
          <a:lstStyle/>
          <a:p>
            <a:pPr algn="ctr"/>
            <a:r>
              <a:rPr lang="en-US" sz="1200" b="1">
                <a:solidFill>
                  <a:srgbClr val="1B1464"/>
                </a:solidFill>
                <a:latin typeface="Helvetica" panose="020B0403020202020204" pitchFamily="34" charset="0"/>
                <a:ea typeface="Calibri" panose="020F0502020204030204" pitchFamily="34" charset="0"/>
                <a:cs typeface="Arial" panose="020B0604020202020204" pitchFamily="34" charset="0"/>
              </a:rPr>
              <a:t>The Fabelmans</a:t>
            </a:r>
            <a:endParaRPr lang="en-US" sz="1200" b="1">
              <a:solidFill>
                <a:srgbClr val="1B1464"/>
              </a:solidFill>
              <a:effectLst/>
              <a:latin typeface="Helvetica" panose="020B0403020202020204" pitchFamily="34" charset="0"/>
              <a:ea typeface="Calibri" panose="020F0502020204030204" pitchFamily="34" charset="0"/>
              <a:cs typeface="Arial" panose="020B0604020202020204" pitchFamily="34" charset="0"/>
            </a:endParaRPr>
          </a:p>
          <a:p>
            <a:pPr algn="ctr"/>
            <a:r>
              <a:rPr lang="en-US" sz="1000">
                <a:solidFill>
                  <a:srgbClr val="1B1464"/>
                </a:solidFill>
                <a:latin typeface="Helvetica" panose="020B0403020202020204" pitchFamily="34" charset="0"/>
                <a:cs typeface="Arial" panose="020B0604020202020204" pitchFamily="34" charset="0"/>
              </a:rPr>
              <a:t>November 11, 2022</a:t>
            </a:r>
          </a:p>
        </p:txBody>
      </p:sp>
      <p:sp>
        <p:nvSpPr>
          <p:cNvPr id="34" name="Rectangle 33">
            <a:extLst>
              <a:ext uri="{FF2B5EF4-FFF2-40B4-BE49-F238E27FC236}">
                <a16:creationId xmlns:a16="http://schemas.microsoft.com/office/drawing/2014/main" id="{647D9C26-CB27-787A-3D20-6058662E2C9F}"/>
              </a:ext>
            </a:extLst>
          </p:cNvPr>
          <p:cNvSpPr/>
          <p:nvPr/>
        </p:nvSpPr>
        <p:spPr>
          <a:xfrm>
            <a:off x="540838" y="5951187"/>
            <a:ext cx="1490306" cy="319807"/>
          </a:xfrm>
          <a:prstGeom prst="rect">
            <a:avLst/>
          </a:prstGeom>
          <a:solidFill>
            <a:srgbClr val="FFE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b="1">
                <a:solidFill>
                  <a:srgbClr val="1B1464"/>
                </a:solidFill>
                <a:latin typeface="Helvetica" panose="020B0403020202020204" pitchFamily="34" charset="0"/>
              </a:rPr>
              <a:t>Best Picture Oscar contender according to </a:t>
            </a:r>
            <a:r>
              <a:rPr lang="en-US" sz="700" b="1" i="1">
                <a:solidFill>
                  <a:srgbClr val="1B1464"/>
                </a:solidFill>
                <a:latin typeface="Helvetica" panose="020B0403020202020204" pitchFamily="34" charset="0"/>
              </a:rPr>
              <a:t>Variety</a:t>
            </a:r>
          </a:p>
        </p:txBody>
      </p:sp>
      <p:sp>
        <p:nvSpPr>
          <p:cNvPr id="36" name="TextBox 35">
            <a:extLst>
              <a:ext uri="{FF2B5EF4-FFF2-40B4-BE49-F238E27FC236}">
                <a16:creationId xmlns:a16="http://schemas.microsoft.com/office/drawing/2014/main" id="{FCA57F57-874F-9053-495D-C5000C5711EA}"/>
              </a:ext>
            </a:extLst>
          </p:cNvPr>
          <p:cNvSpPr txBox="1"/>
          <p:nvPr/>
        </p:nvSpPr>
        <p:spPr>
          <a:xfrm>
            <a:off x="6075818" y="3127618"/>
            <a:ext cx="2081681" cy="430887"/>
          </a:xfrm>
          <a:prstGeom prst="rect">
            <a:avLst/>
          </a:prstGeom>
          <a:noFill/>
        </p:spPr>
        <p:txBody>
          <a:bodyPr wrap="square">
            <a:spAutoFit/>
          </a:bodyPr>
          <a:lstStyle/>
          <a:p>
            <a:pPr algn="ctr"/>
            <a:r>
              <a:rPr lang="en-US" sz="1200" b="1">
                <a:solidFill>
                  <a:srgbClr val="1B1464"/>
                </a:solidFill>
                <a:latin typeface="Helvetica" panose="020B0403020202020204" pitchFamily="34" charset="0"/>
                <a:ea typeface="Calibri" panose="020F0502020204030204" pitchFamily="34" charset="0"/>
                <a:cs typeface="Arial" panose="020B0604020202020204" pitchFamily="34" charset="0"/>
              </a:rPr>
              <a:t>The Banshees of Inisherin</a:t>
            </a:r>
            <a:endParaRPr lang="en-US" sz="1200" b="1">
              <a:solidFill>
                <a:srgbClr val="1B1464"/>
              </a:solidFill>
              <a:effectLst/>
              <a:latin typeface="Helvetica" panose="020B0403020202020204" pitchFamily="34" charset="0"/>
              <a:ea typeface="Calibri" panose="020F0502020204030204" pitchFamily="34" charset="0"/>
              <a:cs typeface="Arial" panose="020B0604020202020204" pitchFamily="34" charset="0"/>
            </a:endParaRPr>
          </a:p>
          <a:p>
            <a:pPr algn="ctr"/>
            <a:r>
              <a:rPr lang="en-US" sz="1000">
                <a:solidFill>
                  <a:srgbClr val="1B1464"/>
                </a:solidFill>
                <a:latin typeface="Helvetica" panose="020B0403020202020204" pitchFamily="34" charset="0"/>
                <a:cs typeface="Arial" panose="020B0604020202020204" pitchFamily="34" charset="0"/>
              </a:rPr>
              <a:t>October 21, 2022</a:t>
            </a:r>
          </a:p>
        </p:txBody>
      </p:sp>
      <p:sp>
        <p:nvSpPr>
          <p:cNvPr id="37" name="Rectangle 36">
            <a:extLst>
              <a:ext uri="{FF2B5EF4-FFF2-40B4-BE49-F238E27FC236}">
                <a16:creationId xmlns:a16="http://schemas.microsoft.com/office/drawing/2014/main" id="{545DEAE7-D52C-DE31-CDAF-A78254F787F4}"/>
              </a:ext>
            </a:extLst>
          </p:cNvPr>
          <p:cNvSpPr/>
          <p:nvPr/>
        </p:nvSpPr>
        <p:spPr>
          <a:xfrm>
            <a:off x="6371505" y="3517278"/>
            <a:ext cx="1490306" cy="319807"/>
          </a:xfrm>
          <a:prstGeom prst="rect">
            <a:avLst/>
          </a:prstGeom>
          <a:solidFill>
            <a:srgbClr val="FFE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b="1">
                <a:solidFill>
                  <a:srgbClr val="1B1464"/>
                </a:solidFill>
                <a:latin typeface="Helvetica" panose="020B0403020202020204" pitchFamily="34" charset="0"/>
              </a:rPr>
              <a:t>Best Picture Oscar contender according to </a:t>
            </a:r>
            <a:r>
              <a:rPr lang="en-US" sz="700" b="1" i="1">
                <a:solidFill>
                  <a:srgbClr val="1B1464"/>
                </a:solidFill>
                <a:latin typeface="Helvetica" panose="020B0403020202020204" pitchFamily="34" charset="0"/>
              </a:rPr>
              <a:t>Variety</a:t>
            </a:r>
          </a:p>
        </p:txBody>
      </p:sp>
      <p:pic>
        <p:nvPicPr>
          <p:cNvPr id="40" name="Picture 39">
            <a:extLst>
              <a:ext uri="{FF2B5EF4-FFF2-40B4-BE49-F238E27FC236}">
                <a16:creationId xmlns:a16="http://schemas.microsoft.com/office/drawing/2014/main" id="{53C1BE19-A849-955B-4C69-3DB27844E912}"/>
              </a:ext>
            </a:extLst>
          </p:cNvPr>
          <p:cNvPicPr>
            <a:picLocks noChangeAspect="1"/>
          </p:cNvPicPr>
          <p:nvPr/>
        </p:nvPicPr>
        <p:blipFill>
          <a:blip r:embed="rId11"/>
          <a:stretch>
            <a:fillRect/>
          </a:stretch>
        </p:blipFill>
        <p:spPr>
          <a:xfrm>
            <a:off x="6495350" y="1565595"/>
            <a:ext cx="1242617" cy="1555538"/>
          </a:xfrm>
          <a:prstGeom prst="rect">
            <a:avLst/>
          </a:prstGeom>
        </p:spPr>
      </p:pic>
      <p:sp>
        <p:nvSpPr>
          <p:cNvPr id="43" name="TextBox 42">
            <a:extLst>
              <a:ext uri="{FF2B5EF4-FFF2-40B4-BE49-F238E27FC236}">
                <a16:creationId xmlns:a16="http://schemas.microsoft.com/office/drawing/2014/main" id="{CB8CE6A0-1344-A889-9EE2-83D774E9FBEF}"/>
              </a:ext>
            </a:extLst>
          </p:cNvPr>
          <p:cNvSpPr txBox="1"/>
          <p:nvPr/>
        </p:nvSpPr>
        <p:spPr>
          <a:xfrm>
            <a:off x="10144231" y="3120993"/>
            <a:ext cx="2081681" cy="430887"/>
          </a:xfrm>
          <a:prstGeom prst="rect">
            <a:avLst/>
          </a:prstGeom>
          <a:noFill/>
        </p:spPr>
        <p:txBody>
          <a:bodyPr wrap="square">
            <a:spAutoFit/>
          </a:bodyPr>
          <a:lstStyle/>
          <a:p>
            <a:pPr algn="ctr"/>
            <a:r>
              <a:rPr lang="en-US" sz="1200" b="1">
                <a:solidFill>
                  <a:srgbClr val="1B1464"/>
                </a:solidFill>
                <a:latin typeface="Helvetica" panose="020B0403020202020204" pitchFamily="34" charset="0"/>
                <a:ea typeface="Calibri" panose="020F0502020204030204" pitchFamily="34" charset="0"/>
                <a:cs typeface="Arial" panose="020B0604020202020204" pitchFamily="34" charset="0"/>
              </a:rPr>
              <a:t>Armageddon Time</a:t>
            </a:r>
            <a:endParaRPr lang="en-US" sz="1200" b="1">
              <a:solidFill>
                <a:srgbClr val="1B1464"/>
              </a:solidFill>
              <a:effectLst/>
              <a:latin typeface="Helvetica" panose="020B0403020202020204" pitchFamily="34" charset="0"/>
              <a:ea typeface="Calibri" panose="020F0502020204030204" pitchFamily="34" charset="0"/>
              <a:cs typeface="Arial" panose="020B0604020202020204" pitchFamily="34" charset="0"/>
            </a:endParaRPr>
          </a:p>
          <a:p>
            <a:pPr algn="ctr"/>
            <a:r>
              <a:rPr lang="en-US" sz="1000">
                <a:solidFill>
                  <a:srgbClr val="1B1464"/>
                </a:solidFill>
                <a:latin typeface="Helvetica" panose="020B0403020202020204" pitchFamily="34" charset="0"/>
                <a:cs typeface="Arial" panose="020B0604020202020204" pitchFamily="34" charset="0"/>
              </a:rPr>
              <a:t>October 28, 2022</a:t>
            </a:r>
          </a:p>
        </p:txBody>
      </p:sp>
      <p:sp>
        <p:nvSpPr>
          <p:cNvPr id="44" name="Rectangle 43">
            <a:extLst>
              <a:ext uri="{FF2B5EF4-FFF2-40B4-BE49-F238E27FC236}">
                <a16:creationId xmlns:a16="http://schemas.microsoft.com/office/drawing/2014/main" id="{F5968FA3-F2B9-81DF-8500-B405A968C81A}"/>
              </a:ext>
            </a:extLst>
          </p:cNvPr>
          <p:cNvSpPr/>
          <p:nvPr/>
        </p:nvSpPr>
        <p:spPr>
          <a:xfrm>
            <a:off x="10439918" y="3510653"/>
            <a:ext cx="1490306" cy="319807"/>
          </a:xfrm>
          <a:prstGeom prst="rect">
            <a:avLst/>
          </a:prstGeom>
          <a:solidFill>
            <a:srgbClr val="FFE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b="1">
                <a:solidFill>
                  <a:srgbClr val="1B1464"/>
                </a:solidFill>
                <a:latin typeface="Helvetica" panose="020B0403020202020204" pitchFamily="34" charset="0"/>
              </a:rPr>
              <a:t>Best Picture Oscar contender according to </a:t>
            </a:r>
            <a:r>
              <a:rPr lang="en-US" sz="700" b="1" i="1">
                <a:solidFill>
                  <a:srgbClr val="1B1464"/>
                </a:solidFill>
                <a:latin typeface="Helvetica" panose="020B0403020202020204" pitchFamily="34" charset="0"/>
              </a:rPr>
              <a:t>Variety</a:t>
            </a:r>
          </a:p>
        </p:txBody>
      </p:sp>
      <p:pic>
        <p:nvPicPr>
          <p:cNvPr id="47" name="Picture 46">
            <a:extLst>
              <a:ext uri="{FF2B5EF4-FFF2-40B4-BE49-F238E27FC236}">
                <a16:creationId xmlns:a16="http://schemas.microsoft.com/office/drawing/2014/main" id="{620D74AA-252A-5C8D-4F4C-4B1423B3B8CF}"/>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6591996" y="3989827"/>
            <a:ext cx="1049324" cy="1555590"/>
          </a:xfrm>
          <a:prstGeom prst="rect">
            <a:avLst/>
          </a:prstGeom>
        </p:spPr>
      </p:pic>
      <p:sp>
        <p:nvSpPr>
          <p:cNvPr id="49" name="TextBox 48">
            <a:extLst>
              <a:ext uri="{FF2B5EF4-FFF2-40B4-BE49-F238E27FC236}">
                <a16:creationId xmlns:a16="http://schemas.microsoft.com/office/drawing/2014/main" id="{2CFA55EB-24C7-6C43-A82A-F83216719769}"/>
              </a:ext>
            </a:extLst>
          </p:cNvPr>
          <p:cNvSpPr txBox="1"/>
          <p:nvPr/>
        </p:nvSpPr>
        <p:spPr>
          <a:xfrm>
            <a:off x="6279162" y="5552252"/>
            <a:ext cx="1674992" cy="438582"/>
          </a:xfrm>
          <a:prstGeom prst="rect">
            <a:avLst/>
          </a:prstGeom>
          <a:noFill/>
        </p:spPr>
        <p:txBody>
          <a:bodyPr wrap="square">
            <a:spAutoFit/>
          </a:bodyPr>
          <a:lstStyle/>
          <a:p>
            <a:pPr algn="ctr"/>
            <a:r>
              <a:rPr lang="en-US" sz="1200" b="1">
                <a:solidFill>
                  <a:srgbClr val="1B1464"/>
                </a:solidFill>
                <a:latin typeface="Helvetica" panose="020B0403020202020204" pitchFamily="34" charset="0"/>
                <a:ea typeface="Calibri" panose="020F0502020204030204" pitchFamily="34" charset="0"/>
                <a:cs typeface="Arial" panose="020B0604020202020204" pitchFamily="34" charset="0"/>
              </a:rPr>
              <a:t>Women Talking</a:t>
            </a:r>
            <a:endParaRPr lang="en-US" sz="1200" b="1">
              <a:solidFill>
                <a:srgbClr val="1B1464"/>
              </a:solidFill>
              <a:effectLst/>
              <a:latin typeface="Helvetica" panose="020B0403020202020204" pitchFamily="34" charset="0"/>
              <a:ea typeface="Calibri" panose="020F0502020204030204" pitchFamily="34" charset="0"/>
              <a:cs typeface="Arial" panose="020B0604020202020204" pitchFamily="34" charset="0"/>
            </a:endParaRPr>
          </a:p>
          <a:p>
            <a:pPr algn="ctr"/>
            <a:r>
              <a:rPr lang="en-US" sz="1000">
                <a:solidFill>
                  <a:srgbClr val="1B1464"/>
                </a:solidFill>
                <a:latin typeface="Helvetica" panose="020B0403020202020204" pitchFamily="34" charset="0"/>
                <a:cs typeface="Arial" panose="020B0604020202020204" pitchFamily="34" charset="0"/>
              </a:rPr>
              <a:t>December 2, 2022</a:t>
            </a:r>
            <a:endParaRPr lang="en-US" sz="1000">
              <a:solidFill>
                <a:srgbClr val="1B1464"/>
              </a:solidFill>
            </a:endParaRPr>
          </a:p>
        </p:txBody>
      </p:sp>
      <p:sp>
        <p:nvSpPr>
          <p:cNvPr id="51" name="Rectangle 50">
            <a:extLst>
              <a:ext uri="{FF2B5EF4-FFF2-40B4-BE49-F238E27FC236}">
                <a16:creationId xmlns:a16="http://schemas.microsoft.com/office/drawing/2014/main" id="{86EDB8B8-89F1-6E2A-DC00-5245200C0A68}"/>
              </a:ext>
            </a:extLst>
          </p:cNvPr>
          <p:cNvSpPr/>
          <p:nvPr/>
        </p:nvSpPr>
        <p:spPr>
          <a:xfrm>
            <a:off x="6371505" y="5965616"/>
            <a:ext cx="1490306" cy="319807"/>
          </a:xfrm>
          <a:prstGeom prst="rect">
            <a:avLst/>
          </a:prstGeom>
          <a:solidFill>
            <a:srgbClr val="FFE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b="1">
                <a:solidFill>
                  <a:srgbClr val="1B1464"/>
                </a:solidFill>
                <a:latin typeface="Helvetica" panose="020B0403020202020204" pitchFamily="34" charset="0"/>
              </a:rPr>
              <a:t>Best Picture Oscar contender according to </a:t>
            </a:r>
            <a:r>
              <a:rPr lang="en-US" sz="700" b="1" i="1">
                <a:solidFill>
                  <a:srgbClr val="1B1464"/>
                </a:solidFill>
                <a:latin typeface="Helvetica" panose="020B0403020202020204" pitchFamily="34" charset="0"/>
              </a:rPr>
              <a:t>Variety</a:t>
            </a:r>
          </a:p>
        </p:txBody>
      </p:sp>
      <p:pic>
        <p:nvPicPr>
          <p:cNvPr id="52" name="Picture 51">
            <a:extLst>
              <a:ext uri="{FF2B5EF4-FFF2-40B4-BE49-F238E27FC236}">
                <a16:creationId xmlns:a16="http://schemas.microsoft.com/office/drawing/2014/main" id="{95297EE8-DD1A-EA24-FE02-E164FB4C489A}"/>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8673757" y="1574067"/>
            <a:ext cx="1066864" cy="1546820"/>
          </a:xfrm>
          <a:prstGeom prst="rect">
            <a:avLst/>
          </a:prstGeom>
        </p:spPr>
      </p:pic>
      <p:sp>
        <p:nvSpPr>
          <p:cNvPr id="53" name="TextBox 52">
            <a:extLst>
              <a:ext uri="{FF2B5EF4-FFF2-40B4-BE49-F238E27FC236}">
                <a16:creationId xmlns:a16="http://schemas.microsoft.com/office/drawing/2014/main" id="{64492CE4-0312-7948-8818-C3ADAEDA7B53}"/>
              </a:ext>
            </a:extLst>
          </p:cNvPr>
          <p:cNvSpPr txBox="1"/>
          <p:nvPr/>
        </p:nvSpPr>
        <p:spPr>
          <a:xfrm>
            <a:off x="8166349" y="3120994"/>
            <a:ext cx="2081681" cy="430887"/>
          </a:xfrm>
          <a:prstGeom prst="rect">
            <a:avLst/>
          </a:prstGeom>
          <a:noFill/>
        </p:spPr>
        <p:txBody>
          <a:bodyPr wrap="square">
            <a:spAutoFit/>
          </a:bodyPr>
          <a:lstStyle/>
          <a:p>
            <a:pPr algn="ctr"/>
            <a:r>
              <a:rPr lang="en-US" sz="1200" b="1">
                <a:solidFill>
                  <a:srgbClr val="1B1464"/>
                </a:solidFill>
                <a:latin typeface="Helvetica" panose="020B0403020202020204" pitchFamily="34" charset="0"/>
                <a:ea typeface="Calibri" panose="020F0502020204030204" pitchFamily="34" charset="0"/>
                <a:cs typeface="Arial" panose="020B0604020202020204" pitchFamily="34" charset="0"/>
              </a:rPr>
              <a:t>My Policeman</a:t>
            </a:r>
            <a:endParaRPr lang="en-US" sz="1200" b="1">
              <a:solidFill>
                <a:srgbClr val="1B1464"/>
              </a:solidFill>
              <a:effectLst/>
              <a:latin typeface="Helvetica" panose="020B0403020202020204" pitchFamily="34" charset="0"/>
              <a:ea typeface="Calibri" panose="020F0502020204030204" pitchFamily="34" charset="0"/>
              <a:cs typeface="Arial" panose="020B0604020202020204" pitchFamily="34" charset="0"/>
            </a:endParaRPr>
          </a:p>
          <a:p>
            <a:pPr algn="ctr"/>
            <a:r>
              <a:rPr lang="en-US" sz="1000">
                <a:solidFill>
                  <a:srgbClr val="1B1464"/>
                </a:solidFill>
                <a:latin typeface="Helvetica" panose="020B0403020202020204" pitchFamily="34" charset="0"/>
                <a:cs typeface="Arial" panose="020B0604020202020204" pitchFamily="34" charset="0"/>
              </a:rPr>
              <a:t>October 21, 2022</a:t>
            </a:r>
          </a:p>
        </p:txBody>
      </p:sp>
      <p:sp>
        <p:nvSpPr>
          <p:cNvPr id="54" name="Rectangle 53">
            <a:extLst>
              <a:ext uri="{FF2B5EF4-FFF2-40B4-BE49-F238E27FC236}">
                <a16:creationId xmlns:a16="http://schemas.microsoft.com/office/drawing/2014/main" id="{E3D02A7F-DD08-592C-84FF-17495B3BF4F8}"/>
              </a:ext>
            </a:extLst>
          </p:cNvPr>
          <p:cNvSpPr/>
          <p:nvPr/>
        </p:nvSpPr>
        <p:spPr>
          <a:xfrm>
            <a:off x="8462036" y="3510654"/>
            <a:ext cx="1490306" cy="319807"/>
          </a:xfrm>
          <a:prstGeom prst="rect">
            <a:avLst/>
          </a:prstGeom>
          <a:solidFill>
            <a:srgbClr val="FFE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b="1">
                <a:solidFill>
                  <a:srgbClr val="1B1464"/>
                </a:solidFill>
                <a:latin typeface="Helvetica" panose="020B0403020202020204" pitchFamily="34" charset="0"/>
              </a:rPr>
              <a:t>Toronto Film Festival’s Tribute Award for Performance</a:t>
            </a:r>
            <a:endParaRPr lang="en-US" sz="700" b="1" i="1">
              <a:solidFill>
                <a:srgbClr val="1B1464"/>
              </a:solidFill>
              <a:latin typeface="Helvetica" panose="020B0403020202020204" pitchFamily="34" charset="0"/>
            </a:endParaRPr>
          </a:p>
        </p:txBody>
      </p:sp>
      <p:sp>
        <p:nvSpPr>
          <p:cNvPr id="58" name="Rectangle 57">
            <a:extLst>
              <a:ext uri="{FF2B5EF4-FFF2-40B4-BE49-F238E27FC236}">
                <a16:creationId xmlns:a16="http://schemas.microsoft.com/office/drawing/2014/main" id="{9D896E56-2224-2A36-8D39-8AD7B158DCC1}"/>
              </a:ext>
            </a:extLst>
          </p:cNvPr>
          <p:cNvSpPr/>
          <p:nvPr/>
        </p:nvSpPr>
        <p:spPr>
          <a:xfrm>
            <a:off x="4426588" y="5952324"/>
            <a:ext cx="1392430" cy="319807"/>
          </a:xfrm>
          <a:prstGeom prst="rect">
            <a:avLst/>
          </a:prstGeom>
          <a:solidFill>
            <a:srgbClr val="FFE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b="1">
                <a:solidFill>
                  <a:srgbClr val="1B1464"/>
                </a:solidFill>
                <a:latin typeface="Helvetica" panose="020B0403020202020204" pitchFamily="34" charset="0"/>
              </a:rPr>
              <a:t>Sundance Film Festival U.S Grand Jury Prize: Dramatic</a:t>
            </a:r>
          </a:p>
        </p:txBody>
      </p:sp>
      <p:sp>
        <p:nvSpPr>
          <p:cNvPr id="59" name="Rectangle 58">
            <a:extLst>
              <a:ext uri="{FF2B5EF4-FFF2-40B4-BE49-F238E27FC236}">
                <a16:creationId xmlns:a16="http://schemas.microsoft.com/office/drawing/2014/main" id="{C1C10636-102C-270A-A9A3-6BB8254918AB}"/>
              </a:ext>
            </a:extLst>
          </p:cNvPr>
          <p:cNvSpPr/>
          <p:nvPr/>
        </p:nvSpPr>
        <p:spPr>
          <a:xfrm>
            <a:off x="4426588" y="3495774"/>
            <a:ext cx="1392430" cy="319807"/>
          </a:xfrm>
          <a:prstGeom prst="rect">
            <a:avLst/>
          </a:prstGeom>
          <a:solidFill>
            <a:srgbClr val="FFE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b="1">
                <a:solidFill>
                  <a:srgbClr val="1B1464"/>
                </a:solidFill>
                <a:latin typeface="Helvetica" panose="020B0403020202020204" pitchFamily="34" charset="0"/>
              </a:rPr>
              <a:t>Cannes Film Festival Best Director Winner</a:t>
            </a:r>
          </a:p>
        </p:txBody>
      </p:sp>
      <p:sp>
        <p:nvSpPr>
          <p:cNvPr id="60" name="Rectangle 59">
            <a:extLst>
              <a:ext uri="{FF2B5EF4-FFF2-40B4-BE49-F238E27FC236}">
                <a16:creationId xmlns:a16="http://schemas.microsoft.com/office/drawing/2014/main" id="{88F3975B-0DAF-E950-1513-C7103BA08DF4}"/>
              </a:ext>
            </a:extLst>
          </p:cNvPr>
          <p:cNvSpPr/>
          <p:nvPr/>
        </p:nvSpPr>
        <p:spPr>
          <a:xfrm>
            <a:off x="10488856" y="5963452"/>
            <a:ext cx="1392430" cy="319807"/>
          </a:xfrm>
          <a:prstGeom prst="rect">
            <a:avLst/>
          </a:prstGeom>
          <a:solidFill>
            <a:srgbClr val="FFE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b="1">
                <a:solidFill>
                  <a:srgbClr val="1B1464"/>
                </a:solidFill>
                <a:latin typeface="Helvetica" panose="020B0403020202020204" pitchFamily="34" charset="0"/>
              </a:rPr>
              <a:t>Cannes Film Festival Best Performance Winner</a:t>
            </a:r>
          </a:p>
        </p:txBody>
      </p:sp>
      <p:pic>
        <p:nvPicPr>
          <p:cNvPr id="2062" name="Picture 14" descr="Corsage (2022) - IMDb">
            <a:extLst>
              <a:ext uri="{FF2B5EF4-FFF2-40B4-BE49-F238E27FC236}">
                <a16:creationId xmlns:a16="http://schemas.microsoft.com/office/drawing/2014/main" id="{D06E6D30-A7F7-82C8-6B38-DA654337BE82}"/>
              </a:ext>
            </a:extLst>
          </p:cNvPr>
          <p:cNvPicPr>
            <a:picLocks noChangeAspect="1" noChangeArrowheads="1"/>
          </p:cNvPicPr>
          <p:nvPr/>
        </p:nvPicPr>
        <p:blipFill>
          <a:blip r:embed="rId14" cstate="hqprint">
            <a:extLst>
              <a:ext uri="{28A0092B-C50C-407E-A947-70E740481C1C}">
                <a14:useLocalDpi xmlns:a14="http://schemas.microsoft.com/office/drawing/2010/main"/>
              </a:ext>
            </a:extLst>
          </a:blip>
          <a:srcRect/>
          <a:stretch>
            <a:fillRect/>
          </a:stretch>
        </p:blipFill>
        <p:spPr bwMode="auto">
          <a:xfrm>
            <a:off x="10665880" y="4001716"/>
            <a:ext cx="1038382" cy="1541062"/>
          </a:xfrm>
          <a:prstGeom prst="rect">
            <a:avLst/>
          </a:prstGeom>
          <a:noFill/>
          <a:extLst>
            <a:ext uri="{909E8E84-426E-40DD-AFC4-6F175D3DCCD1}">
              <a14:hiddenFill xmlns:a14="http://schemas.microsoft.com/office/drawing/2010/main">
                <a:solidFill>
                  <a:srgbClr val="FFFFFF"/>
                </a:solidFill>
              </a14:hiddenFill>
            </a:ext>
          </a:extLst>
        </p:spPr>
      </p:pic>
      <p:sp>
        <p:nvSpPr>
          <p:cNvPr id="61" name="Rectangle 60">
            <a:extLst>
              <a:ext uri="{FF2B5EF4-FFF2-40B4-BE49-F238E27FC236}">
                <a16:creationId xmlns:a16="http://schemas.microsoft.com/office/drawing/2014/main" id="{AAE5C5C0-1442-FBA0-D9C1-D24A59E0304B}"/>
              </a:ext>
            </a:extLst>
          </p:cNvPr>
          <p:cNvSpPr/>
          <p:nvPr/>
        </p:nvSpPr>
        <p:spPr>
          <a:xfrm>
            <a:off x="8485104" y="5975518"/>
            <a:ext cx="1444170" cy="319807"/>
          </a:xfrm>
          <a:prstGeom prst="rect">
            <a:avLst/>
          </a:prstGeom>
          <a:solidFill>
            <a:srgbClr val="FFE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b="1">
                <a:solidFill>
                  <a:srgbClr val="1B1464"/>
                </a:solidFill>
                <a:latin typeface="Helvetica" panose="020B0403020202020204" pitchFamily="34" charset="0"/>
              </a:rPr>
              <a:t>Toronto Film Festival’s Ebert Director Award Winner</a:t>
            </a:r>
          </a:p>
        </p:txBody>
      </p:sp>
      <p:sp>
        <p:nvSpPr>
          <p:cNvPr id="62" name="TextBox 61">
            <a:extLst>
              <a:ext uri="{FF2B5EF4-FFF2-40B4-BE49-F238E27FC236}">
                <a16:creationId xmlns:a16="http://schemas.microsoft.com/office/drawing/2014/main" id="{83762964-20CD-362E-AD97-8BE6AD1AC4CD}"/>
              </a:ext>
            </a:extLst>
          </p:cNvPr>
          <p:cNvSpPr txBox="1"/>
          <p:nvPr/>
        </p:nvSpPr>
        <p:spPr>
          <a:xfrm>
            <a:off x="8369693" y="5545628"/>
            <a:ext cx="1674992" cy="438582"/>
          </a:xfrm>
          <a:prstGeom prst="rect">
            <a:avLst/>
          </a:prstGeom>
          <a:noFill/>
        </p:spPr>
        <p:txBody>
          <a:bodyPr wrap="square">
            <a:spAutoFit/>
          </a:bodyPr>
          <a:lstStyle/>
          <a:p>
            <a:pPr algn="ctr"/>
            <a:r>
              <a:rPr lang="en-US" sz="1200" b="1">
                <a:solidFill>
                  <a:srgbClr val="1B1464"/>
                </a:solidFill>
                <a:latin typeface="Helvetica" panose="020B0403020202020204" pitchFamily="34" charset="0"/>
                <a:ea typeface="Calibri" panose="020F0502020204030204" pitchFamily="34" charset="0"/>
                <a:cs typeface="Arial" panose="020B0604020202020204" pitchFamily="34" charset="0"/>
              </a:rPr>
              <a:t>Empire of Light</a:t>
            </a:r>
            <a:endParaRPr lang="en-US" sz="1200" b="1">
              <a:solidFill>
                <a:srgbClr val="1B1464"/>
              </a:solidFill>
              <a:effectLst/>
              <a:latin typeface="Helvetica" panose="020B0403020202020204" pitchFamily="34" charset="0"/>
              <a:ea typeface="Calibri" panose="020F0502020204030204" pitchFamily="34" charset="0"/>
              <a:cs typeface="Arial" panose="020B0604020202020204" pitchFamily="34" charset="0"/>
            </a:endParaRPr>
          </a:p>
          <a:p>
            <a:pPr algn="ctr"/>
            <a:r>
              <a:rPr lang="en-US" sz="1000">
                <a:solidFill>
                  <a:srgbClr val="1B1464"/>
                </a:solidFill>
                <a:latin typeface="Helvetica" panose="020B0403020202020204" pitchFamily="34" charset="0"/>
                <a:cs typeface="Arial" panose="020B0604020202020204" pitchFamily="34" charset="0"/>
              </a:rPr>
              <a:t>December 9, 2022</a:t>
            </a:r>
            <a:endParaRPr lang="en-US" sz="1000">
              <a:solidFill>
                <a:srgbClr val="1B1464"/>
              </a:solidFill>
            </a:endParaRPr>
          </a:p>
        </p:txBody>
      </p:sp>
      <p:pic>
        <p:nvPicPr>
          <p:cNvPr id="2051" name="Picture 2050">
            <a:extLst>
              <a:ext uri="{FF2B5EF4-FFF2-40B4-BE49-F238E27FC236}">
                <a16:creationId xmlns:a16="http://schemas.microsoft.com/office/drawing/2014/main" id="{C0DEDBFD-43F3-76A6-2EAB-5F06F943E798}"/>
              </a:ext>
            </a:extLst>
          </p:cNvPr>
          <p:cNvPicPr>
            <a:picLocks noChangeAspect="1"/>
          </p:cNvPicPr>
          <p:nvPr/>
        </p:nvPicPr>
        <p:blipFill rotWithShape="1">
          <a:blip r:embed="rId15" cstate="hqprint">
            <a:extLst>
              <a:ext uri="{28A0092B-C50C-407E-A947-70E740481C1C}">
                <a14:useLocalDpi xmlns:a14="http://schemas.microsoft.com/office/drawing/2010/main"/>
              </a:ext>
            </a:extLst>
          </a:blip>
          <a:srcRect/>
          <a:stretch/>
        </p:blipFill>
        <p:spPr>
          <a:xfrm>
            <a:off x="8685303" y="3983687"/>
            <a:ext cx="1043772" cy="1575524"/>
          </a:xfrm>
          <a:prstGeom prst="rect">
            <a:avLst/>
          </a:prstGeom>
        </p:spPr>
      </p:pic>
    </p:spTree>
    <p:extLst>
      <p:ext uri="{BB962C8B-B14F-4D97-AF65-F5344CB8AC3E}">
        <p14:creationId xmlns:p14="http://schemas.microsoft.com/office/powerpoint/2010/main" val="10517547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041A55C-93AB-41EC-AD6F-CA99FDD74F42}"/>
              </a:ext>
            </a:extLst>
          </p:cNvPr>
          <p:cNvSpPr/>
          <p:nvPr/>
        </p:nvSpPr>
        <p:spPr>
          <a:xfrm>
            <a:off x="0" y="1496211"/>
            <a:ext cx="12192000" cy="5351031"/>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A671F24C-A73C-4EEF-86FA-989884607FA5}"/>
              </a:ext>
            </a:extLst>
          </p:cNvPr>
          <p:cNvSpPr txBox="1"/>
          <p:nvPr/>
        </p:nvSpPr>
        <p:spPr>
          <a:xfrm>
            <a:off x="91744" y="133491"/>
            <a:ext cx="12061836" cy="12926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A consistent pipeline of upcoming major theatrical releases, complemented by a steady release of specialty films, will continue the movie momentum with a projected return to pre-pandemic box office grosses by 2024</a:t>
            </a:r>
          </a:p>
        </p:txBody>
      </p:sp>
      <p:pic>
        <p:nvPicPr>
          <p:cNvPr id="19" name="Picture 18">
            <a:extLst>
              <a:ext uri="{FF2B5EF4-FFF2-40B4-BE49-F238E27FC236}">
                <a16:creationId xmlns:a16="http://schemas.microsoft.com/office/drawing/2014/main" id="{7AE22543-E599-476E-9EEF-B74D5816E2EF}"/>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483207" y="6507893"/>
            <a:ext cx="11708793" cy="350107"/>
          </a:xfrm>
          <a:prstGeom prst="rect">
            <a:avLst/>
          </a:prstGeom>
        </p:spPr>
      </p:pic>
      <p:sp>
        <p:nvSpPr>
          <p:cNvPr id="28" name="Slide Number Placeholder 5">
            <a:extLst>
              <a:ext uri="{FF2B5EF4-FFF2-40B4-BE49-F238E27FC236}">
                <a16:creationId xmlns:a16="http://schemas.microsoft.com/office/drawing/2014/main" id="{2BEBD979-FF93-4C8D-8980-9DD23C77CF4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29" name="Rectangle 28">
            <a:extLst>
              <a:ext uri="{FF2B5EF4-FFF2-40B4-BE49-F238E27FC236}">
                <a16:creationId xmlns:a16="http://schemas.microsoft.com/office/drawing/2014/main" id="{1D1E9E69-9C1C-41C3-8851-D5747B2645E7}"/>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4" name="TextBox 3">
            <a:extLst>
              <a:ext uri="{FF2B5EF4-FFF2-40B4-BE49-F238E27FC236}">
                <a16:creationId xmlns:a16="http://schemas.microsoft.com/office/drawing/2014/main" id="{CFE1D40F-EBC7-F594-72B1-4F5A78511B45}"/>
              </a:ext>
            </a:extLst>
          </p:cNvPr>
          <p:cNvSpPr txBox="1"/>
          <p:nvPr/>
        </p:nvSpPr>
        <p:spPr>
          <a:xfrm>
            <a:off x="0" y="1566183"/>
            <a:ext cx="121920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srgbClr val="1B1464"/>
                </a:solidFill>
                <a:effectLst/>
                <a:uLnTx/>
                <a:uFillTx/>
                <a:latin typeface="Helvetica" panose="020B0403020202020204" pitchFamily="34" charset="0"/>
                <a:ea typeface="+mn-ea"/>
                <a:cs typeface="+mn-cs"/>
              </a:rPr>
              <a:t>U.S. Cinema Box Office Ticket Sales with Projections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 in Billions</a:t>
            </a:r>
          </a:p>
        </p:txBody>
      </p:sp>
      <p:graphicFrame>
        <p:nvGraphicFramePr>
          <p:cNvPr id="6" name="Chart 5">
            <a:extLst>
              <a:ext uri="{FF2B5EF4-FFF2-40B4-BE49-F238E27FC236}">
                <a16:creationId xmlns:a16="http://schemas.microsoft.com/office/drawing/2014/main" id="{E7EF04BB-5BD9-7924-8800-32485421FBD0}"/>
              </a:ext>
            </a:extLst>
          </p:cNvPr>
          <p:cNvGraphicFramePr/>
          <p:nvPr/>
        </p:nvGraphicFramePr>
        <p:xfrm>
          <a:off x="120928" y="2150958"/>
          <a:ext cx="11958001" cy="398737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 name="Chart 4">
            <a:extLst>
              <a:ext uri="{FF2B5EF4-FFF2-40B4-BE49-F238E27FC236}">
                <a16:creationId xmlns:a16="http://schemas.microsoft.com/office/drawing/2014/main" id="{C7704856-8C15-916F-7A5D-2C08EFBDD418}"/>
              </a:ext>
            </a:extLst>
          </p:cNvPr>
          <p:cNvGraphicFramePr/>
          <p:nvPr/>
        </p:nvGraphicFramePr>
        <p:xfrm>
          <a:off x="273328" y="2167169"/>
          <a:ext cx="11958001" cy="3844525"/>
        </p:xfrm>
        <a:graphic>
          <a:graphicData uri="http://schemas.openxmlformats.org/drawingml/2006/chart">
            <c:chart xmlns:c="http://schemas.openxmlformats.org/drawingml/2006/chart" xmlns:r="http://schemas.openxmlformats.org/officeDocument/2006/relationships" r:id="rId5"/>
          </a:graphicData>
        </a:graphic>
      </p:graphicFrame>
      <p:sp>
        <p:nvSpPr>
          <p:cNvPr id="3" name="Rectangle 2">
            <a:extLst>
              <a:ext uri="{FF2B5EF4-FFF2-40B4-BE49-F238E27FC236}">
                <a16:creationId xmlns:a16="http://schemas.microsoft.com/office/drawing/2014/main" id="{FC6DCD70-039D-299F-521A-D298E85DBFF2}"/>
              </a:ext>
            </a:extLst>
          </p:cNvPr>
          <p:cNvSpPr/>
          <p:nvPr/>
        </p:nvSpPr>
        <p:spPr>
          <a:xfrm>
            <a:off x="483207" y="6295178"/>
            <a:ext cx="11588819" cy="215444"/>
          </a:xfrm>
          <a:prstGeom prst="rect">
            <a:avLst/>
          </a:prstGeom>
        </p:spPr>
        <p:txBody>
          <a:bodyPr wrap="square">
            <a:spAutoFit/>
          </a:body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Source: Kagan, a media research group within the TMT offering of S&amp;P Global Market Intelligence</a:t>
            </a:r>
            <a:r>
              <a:rPr lang="en-US" sz="800">
                <a:solidFill>
                  <a:srgbClr val="1B1464"/>
                </a:solidFill>
                <a:latin typeface="Helvetica" panose="020B0403020202020204" pitchFamily="34" charset="0"/>
                <a:ea typeface="Open Sans" panose="020B0606030504020204" pitchFamily="34" charset="0"/>
                <a:cs typeface="Open Sans" panose="020B0606030504020204" pitchFamily="34" charset="0"/>
              </a:rPr>
              <a:t>, Exhibition Market Projections, estimates as of July 15, 2022.</a:t>
            </a: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 </a:t>
            </a:r>
          </a:p>
        </p:txBody>
      </p:sp>
    </p:spTree>
    <p:extLst>
      <p:ext uri="{BB962C8B-B14F-4D97-AF65-F5344CB8AC3E}">
        <p14:creationId xmlns:p14="http://schemas.microsoft.com/office/powerpoint/2010/main" val="5844844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2812D1-C2E7-6145-8C2A-95A25EFCD80C}"/>
              </a:ext>
            </a:extLst>
          </p:cNvPr>
          <p:cNvSpPr/>
          <p:nvPr/>
        </p:nvSpPr>
        <p:spPr>
          <a:xfrm>
            <a:off x="2898" y="-4807"/>
            <a:ext cx="6096000" cy="6869150"/>
          </a:xfrm>
          <a:prstGeom prst="rect">
            <a:avLst/>
          </a:prstGeom>
          <a:solidFill>
            <a:srgbClr val="00C0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ED54650-E124-0942-8B03-A438165B55A6}"/>
              </a:ext>
            </a:extLst>
          </p:cNvPr>
          <p:cNvSpPr/>
          <p:nvPr/>
        </p:nvSpPr>
        <p:spPr>
          <a:xfrm>
            <a:off x="379965" y="2851550"/>
            <a:ext cx="5306460" cy="584775"/>
          </a:xfrm>
          <a:prstGeom prst="rect">
            <a:avLst/>
          </a:prstGeom>
        </p:spPr>
        <p:txBody>
          <a:bodyPr wrap="square">
            <a:spAutoFit/>
          </a:bodyPr>
          <a:lstStyle/>
          <a:p>
            <a:r>
              <a:rPr lang="en-US" sz="3200" b="1">
                <a:solidFill>
                  <a:srgbClr val="002060"/>
                </a:solidFill>
                <a:latin typeface="Helvetica" pitchFamily="2" charset="0"/>
              </a:rPr>
              <a:t>Key Marketer Takeaways</a:t>
            </a:r>
          </a:p>
        </p:txBody>
      </p:sp>
      <p:pic>
        <p:nvPicPr>
          <p:cNvPr id="8" name="Picture 7">
            <a:extLst>
              <a:ext uri="{FF2B5EF4-FFF2-40B4-BE49-F238E27FC236}">
                <a16:creationId xmlns:a16="http://schemas.microsoft.com/office/drawing/2014/main" id="{1E7FE2D7-ACC6-4F08-AF24-BE2283312B50}"/>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9805446" y="0"/>
            <a:ext cx="2386554" cy="1389686"/>
          </a:xfrm>
          <a:prstGeom prst="rect">
            <a:avLst/>
          </a:prstGeom>
        </p:spPr>
      </p:pic>
      <p:pic>
        <p:nvPicPr>
          <p:cNvPr id="17" name="Picture 16">
            <a:extLst>
              <a:ext uri="{FF2B5EF4-FFF2-40B4-BE49-F238E27FC236}">
                <a16:creationId xmlns:a16="http://schemas.microsoft.com/office/drawing/2014/main" id="{454E5EB0-4B1D-4947-9F75-7C8EFF88A347}"/>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pic>
        <p:nvPicPr>
          <p:cNvPr id="18" name="Picture 17">
            <a:extLst>
              <a:ext uri="{FF2B5EF4-FFF2-40B4-BE49-F238E27FC236}">
                <a16:creationId xmlns:a16="http://schemas.microsoft.com/office/drawing/2014/main" id="{0DD27EAA-503B-4753-AE4C-F40779BDF6A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9" name="Slide Number Placeholder 5">
            <a:extLst>
              <a:ext uri="{FF2B5EF4-FFF2-40B4-BE49-F238E27FC236}">
                <a16:creationId xmlns:a16="http://schemas.microsoft.com/office/drawing/2014/main" id="{A006F4A5-111A-4439-93D1-A48F56D5A98F}"/>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20" name="Rectangle 19">
            <a:extLst>
              <a:ext uri="{FF2B5EF4-FFF2-40B4-BE49-F238E27FC236}">
                <a16:creationId xmlns:a16="http://schemas.microsoft.com/office/drawing/2014/main" id="{1FE82F11-3D9B-46F6-8ECD-9BCD0D7CC3A1}"/>
              </a:ext>
            </a:extLst>
          </p:cNvPr>
          <p:cNvSpPr/>
          <p:nvPr/>
        </p:nvSpPr>
        <p:spPr>
          <a:xfrm>
            <a:off x="483206" y="6586958"/>
            <a:ext cx="11730311"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5" name="Rectangle 14">
            <a:extLst>
              <a:ext uri="{FF2B5EF4-FFF2-40B4-BE49-F238E27FC236}">
                <a16:creationId xmlns:a16="http://schemas.microsoft.com/office/drawing/2014/main" id="{FB95FAB7-B9CF-408A-A338-EDBA41131D7D}"/>
              </a:ext>
            </a:extLst>
          </p:cNvPr>
          <p:cNvSpPr/>
          <p:nvPr/>
        </p:nvSpPr>
        <p:spPr>
          <a:xfrm>
            <a:off x="6351999" y="1481944"/>
            <a:ext cx="5460036" cy="4154984"/>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lnSpc>
                <a:spcPct val="100000"/>
              </a:lnSpc>
              <a:spcBef>
                <a:spcPts val="0"/>
              </a:spcBef>
              <a:spcAft>
                <a:spcPts val="0"/>
              </a:spcAft>
              <a:buClrTx/>
              <a:buSzTx/>
              <a:buFontTx/>
              <a:buBlip>
                <a:blip r:embed="rId4"/>
              </a:buBlip>
              <a:tabLst/>
              <a:defRPr/>
            </a:pPr>
            <a:r>
              <a:rPr kumimoji="0" lang="en-US" sz="1600" b="0" strike="noStrike" kern="1200" cap="none" spc="0" normalizeH="0" baseline="0" noProof="0">
                <a:ln>
                  <a:noFill/>
                </a:ln>
                <a:solidFill>
                  <a:srgbClr val="1B1464"/>
                </a:solidFill>
                <a:effectLst/>
                <a:uLnTx/>
                <a:uFillTx/>
                <a:latin typeface="Helvetica"/>
                <a:ea typeface="+mn-ea"/>
                <a:cs typeface="Helvetica"/>
              </a:rPr>
              <a:t>Cinema offers marketers an opportunity to align their brands with </a:t>
            </a:r>
            <a:r>
              <a:rPr lang="en-US" sz="1600">
                <a:solidFill>
                  <a:srgbClr val="1B1464"/>
                </a:solidFill>
                <a:latin typeface="Helvetica"/>
                <a:cs typeface="Helvetica"/>
              </a:rPr>
              <a:t>an energized, lean-in, </a:t>
            </a:r>
            <a:r>
              <a:rPr lang="en-US" sz="1600">
                <a:solidFill>
                  <a:srgbClr val="ED3C8D"/>
                </a:solidFill>
                <a:latin typeface="Helvetica"/>
                <a:cs typeface="Helvetica"/>
              </a:rPr>
              <a:t>equity-building content environment </a:t>
            </a:r>
            <a:r>
              <a:rPr lang="en-US" sz="1600">
                <a:solidFill>
                  <a:srgbClr val="1B1464"/>
                </a:solidFill>
                <a:latin typeface="Helvetica"/>
                <a:cs typeface="Helvetica"/>
              </a:rPr>
              <a:t>for </a:t>
            </a:r>
            <a:r>
              <a:rPr kumimoji="0" lang="en-US" sz="1600" b="0" strike="noStrike" kern="1200" cap="none" spc="0" normalizeH="0" baseline="0" noProof="0">
                <a:ln>
                  <a:noFill/>
                </a:ln>
                <a:solidFill>
                  <a:srgbClr val="1B1464"/>
                </a:solidFill>
                <a:effectLst/>
                <a:uLnTx/>
                <a:uFillTx/>
                <a:latin typeface="Helvetica"/>
                <a:ea typeface="+mn-ea"/>
                <a:cs typeface="Helvetica"/>
              </a:rPr>
              <a:t>diverse audiences of all ages</a:t>
            </a:r>
          </a:p>
          <a:p>
            <a:pPr marL="285750" marR="0" lvl="0" indent="-285750" algn="l" defTabSz="914400" rtl="0" eaLnBrk="1" fontAlgn="auto" latinLnBrk="0" hangingPunct="1">
              <a:lnSpc>
                <a:spcPct val="100000"/>
              </a:lnSpc>
              <a:spcBef>
                <a:spcPts val="0"/>
              </a:spcBef>
              <a:spcAft>
                <a:spcPts val="0"/>
              </a:spcAft>
              <a:buClrTx/>
              <a:buSzTx/>
              <a:buFontTx/>
              <a:buBlip>
                <a:blip r:embed="rId4"/>
              </a:buBlip>
              <a:tabLst/>
              <a:defRPr/>
            </a:pPr>
            <a:endParaRPr kumimoji="0" lang="en-US" sz="2800" b="0" strike="noStrike" kern="1200" cap="none" spc="0" normalizeH="0" baseline="0" noProof="0">
              <a:ln>
                <a:noFill/>
              </a:ln>
              <a:solidFill>
                <a:srgbClr val="1F1A62"/>
              </a:solidFill>
              <a:effectLst/>
              <a:uLnTx/>
              <a:uFillTx/>
              <a:latin typeface="Helvetica"/>
              <a:ea typeface="+mn-ea"/>
              <a:cs typeface="Helvetica"/>
            </a:endParaRPr>
          </a:p>
          <a:p>
            <a:pPr marL="285750" marR="0" lvl="0" indent="-285750" algn="l" defTabSz="914400" rtl="0" eaLnBrk="1" fontAlgn="auto" latinLnBrk="0" hangingPunct="1">
              <a:lnSpc>
                <a:spcPct val="100000"/>
              </a:lnSpc>
              <a:spcBef>
                <a:spcPts val="0"/>
              </a:spcBef>
              <a:spcAft>
                <a:spcPts val="0"/>
              </a:spcAft>
              <a:buClrTx/>
              <a:buSzTx/>
              <a:buFontTx/>
              <a:buBlip>
                <a:blip r:embed="rId4"/>
              </a:buBlip>
              <a:tabLst/>
              <a:defRPr/>
            </a:pPr>
            <a:r>
              <a:rPr kumimoji="0" lang="en-US" sz="1600" b="0" strike="noStrike" kern="1200" cap="none" spc="0" normalizeH="0" baseline="0" noProof="0">
                <a:ln>
                  <a:noFill/>
                </a:ln>
                <a:solidFill>
                  <a:srgbClr val="1F1A62"/>
                </a:solidFill>
                <a:effectLst/>
                <a:uLnTx/>
                <a:uFillTx/>
                <a:latin typeface="Helvetica"/>
                <a:ea typeface="+mn-ea"/>
                <a:cs typeface="Helvetica"/>
              </a:rPr>
              <a:t>Marketers looking for </a:t>
            </a:r>
            <a:r>
              <a:rPr kumimoji="0" lang="en-US" sz="1600" b="0" strike="noStrike" kern="1200" cap="none" spc="0" normalizeH="0" baseline="0" noProof="0">
                <a:ln>
                  <a:noFill/>
                </a:ln>
                <a:solidFill>
                  <a:srgbClr val="ED3C8D"/>
                </a:solidFill>
                <a:effectLst/>
                <a:uLnTx/>
                <a:uFillTx/>
                <a:latin typeface="Helvetica"/>
                <a:ea typeface="+mn-ea"/>
                <a:cs typeface="Helvetica"/>
              </a:rPr>
              <a:t>immediate audience reach </a:t>
            </a:r>
            <a:br>
              <a:rPr kumimoji="0" lang="en-US" sz="1600" b="0" strike="noStrike" kern="1200" cap="none" spc="0" normalizeH="0" baseline="0" noProof="0">
                <a:ln>
                  <a:noFill/>
                </a:ln>
                <a:solidFill>
                  <a:srgbClr val="ED3C8D"/>
                </a:solidFill>
                <a:effectLst/>
                <a:uLnTx/>
                <a:uFillTx/>
                <a:latin typeface="Helvetica"/>
                <a:ea typeface="+mn-ea"/>
                <a:cs typeface="Helvetica"/>
              </a:rPr>
            </a:br>
            <a:r>
              <a:rPr kumimoji="0" lang="en-US" sz="1600" b="0" strike="noStrike" kern="1200" cap="none" spc="0" normalizeH="0" baseline="0" noProof="0">
                <a:ln>
                  <a:noFill/>
                </a:ln>
                <a:solidFill>
                  <a:srgbClr val="1F1A62"/>
                </a:solidFill>
                <a:effectLst/>
                <a:uLnTx/>
                <a:uFillTx/>
                <a:latin typeface="Helvetica"/>
                <a:ea typeface="+mn-ea"/>
                <a:cs typeface="Helvetica"/>
              </a:rPr>
              <a:t>(e.g., new product launch, a consumer promotion, seasonal campaign) would benefit from the proven ability of cinema to </a:t>
            </a:r>
            <a:r>
              <a:rPr kumimoji="0" lang="en-US" sz="1600" b="0" strike="noStrike" kern="1200" cap="none" spc="0" normalizeH="0" baseline="0" noProof="0">
                <a:ln>
                  <a:noFill/>
                </a:ln>
                <a:solidFill>
                  <a:srgbClr val="ED3C8D"/>
                </a:solidFill>
                <a:effectLst/>
                <a:uLnTx/>
                <a:uFillTx/>
                <a:latin typeface="Helvetica"/>
                <a:ea typeface="+mn-ea"/>
                <a:cs typeface="Helvetica"/>
              </a:rPr>
              <a:t>quickly amass scale </a:t>
            </a:r>
            <a:r>
              <a:rPr kumimoji="0" lang="en-US" sz="1600" b="0" strike="noStrike" kern="1200" cap="none" spc="0" normalizeH="0" baseline="0" noProof="0">
                <a:ln>
                  <a:noFill/>
                </a:ln>
                <a:solidFill>
                  <a:srgbClr val="1B1464"/>
                </a:solidFill>
                <a:effectLst/>
                <a:uLnTx/>
                <a:uFillTx/>
                <a:latin typeface="Helvetica"/>
                <a:ea typeface="+mn-ea"/>
                <a:cs typeface="Helvetica"/>
              </a:rPr>
              <a:t>and reach </a:t>
            </a:r>
            <a:br>
              <a:rPr kumimoji="0" lang="en-US" sz="1600" b="0" strike="noStrike" kern="1200" cap="none" spc="0" normalizeH="0" baseline="0" noProof="0">
                <a:ln>
                  <a:noFill/>
                </a:ln>
                <a:solidFill>
                  <a:srgbClr val="1B1464"/>
                </a:solidFill>
                <a:effectLst/>
                <a:uLnTx/>
                <a:uFillTx/>
                <a:latin typeface="Helvetica"/>
                <a:ea typeface="+mn-ea"/>
                <a:cs typeface="Helvetica"/>
              </a:rPr>
            </a:br>
            <a:r>
              <a:rPr kumimoji="0" lang="en-US" sz="1600" b="0" strike="noStrike" kern="1200" cap="none" spc="0" normalizeH="0" baseline="0" noProof="0">
                <a:ln>
                  <a:noFill/>
                </a:ln>
                <a:solidFill>
                  <a:srgbClr val="1F1A62"/>
                </a:solidFill>
                <a:effectLst/>
                <a:uLnTx/>
                <a:uFillTx/>
                <a:latin typeface="Helvetica"/>
                <a:ea typeface="+mn-ea"/>
                <a:cs typeface="Helvetica"/>
              </a:rPr>
              <a:t>of a campaign</a:t>
            </a:r>
          </a:p>
          <a:p>
            <a:pPr marL="285750" marR="0" lvl="0" indent="-285750" algn="l" defTabSz="914400" rtl="0" eaLnBrk="1" fontAlgn="auto" latinLnBrk="0" hangingPunct="1">
              <a:lnSpc>
                <a:spcPct val="100000"/>
              </a:lnSpc>
              <a:spcBef>
                <a:spcPts val="0"/>
              </a:spcBef>
              <a:spcAft>
                <a:spcPts val="0"/>
              </a:spcAft>
              <a:buClrTx/>
              <a:buSzTx/>
              <a:buFontTx/>
              <a:buBlip>
                <a:blip r:embed="rId4"/>
              </a:buBlip>
              <a:tabLst/>
              <a:defRPr/>
            </a:pPr>
            <a:endParaRPr lang="en-US" sz="2800">
              <a:solidFill>
                <a:srgbClr val="1F1A62"/>
              </a:solidFill>
              <a:latin typeface="Helvetica"/>
              <a:cs typeface="Helvetica"/>
            </a:endParaRPr>
          </a:p>
          <a:p>
            <a:pPr marL="285750" marR="0" lvl="0" indent="-285750" algn="l" defTabSz="914400" rtl="0" eaLnBrk="1" fontAlgn="auto" latinLnBrk="0" hangingPunct="1">
              <a:lnSpc>
                <a:spcPct val="100000"/>
              </a:lnSpc>
              <a:spcBef>
                <a:spcPts val="0"/>
              </a:spcBef>
              <a:spcAft>
                <a:spcPts val="0"/>
              </a:spcAft>
              <a:buClrTx/>
              <a:buSzTx/>
              <a:buFontTx/>
              <a:buBlip>
                <a:blip r:embed="rId4"/>
              </a:buBlip>
              <a:tabLst/>
              <a:defRPr/>
            </a:pPr>
            <a:r>
              <a:rPr kumimoji="0" lang="en-US" sz="1600" b="0" strike="noStrike" kern="1200" cap="none" spc="0" normalizeH="0" baseline="0" noProof="0">
                <a:ln>
                  <a:noFill/>
                </a:ln>
                <a:solidFill>
                  <a:srgbClr val="1B1464"/>
                </a:solidFill>
                <a:effectLst/>
                <a:uLnTx/>
                <a:uFillTx/>
                <a:latin typeface="Helvetica"/>
                <a:ea typeface="+mn-ea"/>
                <a:cs typeface="Helvetica"/>
              </a:rPr>
              <a:t>Cinema</a:t>
            </a:r>
            <a:r>
              <a:rPr kumimoji="0" lang="en-US" sz="1600" b="0" strike="noStrike" kern="1200" cap="none" spc="0" normalizeH="0" baseline="0" noProof="0">
                <a:ln>
                  <a:noFill/>
                </a:ln>
                <a:solidFill>
                  <a:srgbClr val="ED3C8D"/>
                </a:solidFill>
                <a:effectLst/>
                <a:uLnTx/>
                <a:uFillTx/>
                <a:latin typeface="Helvetica"/>
                <a:ea typeface="+mn-ea"/>
                <a:cs typeface="Helvetica"/>
              </a:rPr>
              <a:t> </a:t>
            </a:r>
            <a:r>
              <a:rPr kumimoji="0" lang="en-US" sz="1600" b="0" strike="noStrike" kern="1200" cap="none" spc="0" normalizeH="0" baseline="0" noProof="0">
                <a:ln>
                  <a:noFill/>
                </a:ln>
                <a:solidFill>
                  <a:srgbClr val="1F1A62"/>
                </a:solidFill>
                <a:effectLst/>
                <a:uLnTx/>
                <a:uFillTx/>
                <a:latin typeface="Helvetica"/>
                <a:ea typeface="+mn-ea"/>
                <a:cs typeface="Helvetica"/>
              </a:rPr>
              <a:t>campaigns offer marketers a way to reach </a:t>
            </a:r>
            <a:r>
              <a:rPr lang="en-US" sz="1600">
                <a:solidFill>
                  <a:srgbClr val="1F1A62"/>
                </a:solidFill>
                <a:latin typeface="Helvetica"/>
                <a:cs typeface="Helvetica"/>
              </a:rPr>
              <a:t>frequent video streamers, who are also frequent moviegoers, at unique moments when they are </a:t>
            </a:r>
            <a:r>
              <a:rPr lang="en-US" sz="1600">
                <a:solidFill>
                  <a:srgbClr val="ED3C8D"/>
                </a:solidFill>
                <a:latin typeface="Helvetica"/>
                <a:cs typeface="Helvetica"/>
              </a:rPr>
              <a:t>fully immersed</a:t>
            </a:r>
            <a:r>
              <a:rPr lang="en-US" sz="1600">
                <a:solidFill>
                  <a:srgbClr val="1F1A62"/>
                </a:solidFill>
                <a:latin typeface="Helvetica"/>
                <a:cs typeface="Helvetica"/>
              </a:rPr>
              <a:t> in, and </a:t>
            </a:r>
            <a:r>
              <a:rPr lang="en-US" sz="1600">
                <a:solidFill>
                  <a:srgbClr val="ED3C8D"/>
                </a:solidFill>
                <a:latin typeface="Helvetica"/>
                <a:cs typeface="Helvetica"/>
              </a:rPr>
              <a:t>highly attentive</a:t>
            </a:r>
            <a:r>
              <a:rPr lang="en-US" sz="1600">
                <a:solidFill>
                  <a:srgbClr val="1F1A62"/>
                </a:solidFill>
                <a:latin typeface="Helvetica"/>
                <a:cs typeface="Helvetica"/>
              </a:rPr>
              <a:t> to, video content outside of the home</a:t>
            </a:r>
            <a:endParaRPr kumimoji="0" lang="en-US" sz="1600" b="0" strike="noStrike" kern="1200" cap="none" spc="0" normalizeH="0" baseline="0" noProof="0">
              <a:ln>
                <a:noFill/>
              </a:ln>
              <a:solidFill>
                <a:srgbClr val="ED3C8D"/>
              </a:solidFill>
              <a:effectLst/>
              <a:uLnTx/>
              <a:uFillTx/>
              <a:latin typeface="Helvetica"/>
              <a:ea typeface="+mn-ea"/>
              <a:cs typeface="Helvetica"/>
            </a:endParaRPr>
          </a:p>
        </p:txBody>
      </p:sp>
    </p:spTree>
    <p:extLst>
      <p:ext uri="{BB962C8B-B14F-4D97-AF65-F5344CB8AC3E}">
        <p14:creationId xmlns:p14="http://schemas.microsoft.com/office/powerpoint/2010/main" val="26160889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2812D1-C2E7-6145-8C2A-95A25EFCD80C}"/>
              </a:ext>
            </a:extLst>
          </p:cNvPr>
          <p:cNvSpPr/>
          <p:nvPr/>
        </p:nvSpPr>
        <p:spPr>
          <a:xfrm>
            <a:off x="-14514" y="0"/>
            <a:ext cx="6096000" cy="6869150"/>
          </a:xfrm>
          <a:prstGeom prst="rect">
            <a:avLst/>
          </a:prstGeom>
          <a:solidFill>
            <a:srgbClr val="00C0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33B3C66-BB54-4899-9837-0457B0BFA117}"/>
              </a:ext>
            </a:extLst>
          </p:cNvPr>
          <p:cNvSpPr/>
          <p:nvPr/>
        </p:nvSpPr>
        <p:spPr>
          <a:xfrm>
            <a:off x="6426239" y="6000048"/>
            <a:ext cx="5651801"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2060"/>
                </a:solidFill>
                <a:effectLst/>
                <a:uLnTx/>
                <a:uFillTx/>
                <a:latin typeface="Helvetica" pitchFamily="2" charset="0"/>
                <a:ea typeface="+mn-ea"/>
                <a:cs typeface="+mn-cs"/>
              </a:rPr>
              <a:t>VAB Members, brand marketers and agencies get free and immediate access to VAB’s content library. Get access at</a:t>
            </a:r>
            <a:r>
              <a:rPr kumimoji="0" lang="en-US" sz="1200" b="0" i="0" u="none" strike="noStrike" kern="1200" cap="none" spc="0" normalizeH="0" baseline="0" noProof="0">
                <a:ln>
                  <a:noFill/>
                </a:ln>
                <a:solidFill>
                  <a:srgbClr val="002060"/>
                </a:solidFill>
                <a:effectLst/>
                <a:uLnTx/>
                <a:uFillTx/>
                <a:latin typeface="Helvetica" pitchFamily="2" charset="0"/>
                <a:ea typeface="+mn-ea"/>
                <a:cs typeface="+mn-cs"/>
              </a:rPr>
              <a:t> </a:t>
            </a:r>
            <a:r>
              <a:rPr kumimoji="0" lang="en-US" sz="1200" b="1" i="0" u="none" strike="noStrike" kern="1200" cap="none" spc="0" normalizeH="0" baseline="0" noProof="0">
                <a:ln>
                  <a:noFill/>
                </a:ln>
                <a:solidFill>
                  <a:srgbClr val="002060"/>
                </a:solidFill>
                <a:effectLst/>
                <a:uLnTx/>
                <a:uFillTx/>
                <a:latin typeface="Helvetica" pitchFamily="2" charset="0"/>
                <a:ea typeface="+mn-ea"/>
                <a:cs typeface="+mn-cs"/>
                <a:hlinkClick r:id="rId2"/>
              </a:rPr>
              <a:t>theVAB.com</a:t>
            </a:r>
            <a:endParaRPr kumimoji="0" lang="en-US" sz="1200" b="0" i="0" u="none" strike="noStrike" kern="1200" cap="none" spc="0" normalizeH="0" baseline="0" noProof="0">
              <a:ln>
                <a:noFill/>
              </a:ln>
              <a:solidFill>
                <a:srgbClr val="002060"/>
              </a:solidFill>
              <a:effectLst/>
              <a:uLnTx/>
              <a:uFillTx/>
              <a:latin typeface="Calibri" panose="020F0502020204030204"/>
              <a:ea typeface="+mn-ea"/>
              <a:cs typeface="+mn-cs"/>
            </a:endParaRPr>
          </a:p>
        </p:txBody>
      </p:sp>
      <p:pic>
        <p:nvPicPr>
          <p:cNvPr id="18" name="Picture 17">
            <a:extLst>
              <a:ext uri="{FF2B5EF4-FFF2-40B4-BE49-F238E27FC236}">
                <a16:creationId xmlns:a16="http://schemas.microsoft.com/office/drawing/2014/main" id="{69E4FB1F-CFCC-42D2-9A77-4D418120F0F2}"/>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9848483" y="522"/>
            <a:ext cx="2386554" cy="1389686"/>
          </a:xfrm>
          <a:prstGeom prst="rect">
            <a:avLst/>
          </a:prstGeom>
        </p:spPr>
      </p:pic>
      <p:pic>
        <p:nvPicPr>
          <p:cNvPr id="31" name="Picture 30">
            <a:extLst>
              <a:ext uri="{FF2B5EF4-FFF2-40B4-BE49-F238E27FC236}">
                <a16:creationId xmlns:a16="http://schemas.microsoft.com/office/drawing/2014/main" id="{FA9E9509-C150-4A49-A9CE-B73CED574DB8}"/>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pic>
        <p:nvPicPr>
          <p:cNvPr id="32" name="Picture 31">
            <a:extLst>
              <a:ext uri="{FF2B5EF4-FFF2-40B4-BE49-F238E27FC236}">
                <a16:creationId xmlns:a16="http://schemas.microsoft.com/office/drawing/2014/main" id="{5E73ED4B-22CA-490F-840A-9BF0A56FA657}"/>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33" name="Slide Number Placeholder 5">
            <a:extLst>
              <a:ext uri="{FF2B5EF4-FFF2-40B4-BE49-F238E27FC236}">
                <a16:creationId xmlns:a16="http://schemas.microsoft.com/office/drawing/2014/main" id="{0B596846-53AC-4177-8CD1-B63ED1E32B3E}"/>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33</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34" name="Rectangle 33">
            <a:extLst>
              <a:ext uri="{FF2B5EF4-FFF2-40B4-BE49-F238E27FC236}">
                <a16:creationId xmlns:a16="http://schemas.microsoft.com/office/drawing/2014/main" id="{5974FD45-5850-4900-B516-72563D292F9B}"/>
              </a:ext>
            </a:extLst>
          </p:cNvPr>
          <p:cNvSpPr/>
          <p:nvPr/>
        </p:nvSpPr>
        <p:spPr>
          <a:xfrm>
            <a:off x="483206" y="6586958"/>
            <a:ext cx="11730311"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30" name="Rectangle 29">
            <a:extLst>
              <a:ext uri="{FF2B5EF4-FFF2-40B4-BE49-F238E27FC236}">
                <a16:creationId xmlns:a16="http://schemas.microsoft.com/office/drawing/2014/main" id="{270E214D-E292-45CE-8EFE-BEC233FDFD71}"/>
              </a:ext>
            </a:extLst>
          </p:cNvPr>
          <p:cNvSpPr/>
          <p:nvPr/>
        </p:nvSpPr>
        <p:spPr>
          <a:xfrm>
            <a:off x="289383" y="220694"/>
            <a:ext cx="4953992"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ED3C8D"/>
                </a:solidFill>
                <a:effectLst/>
                <a:uLnTx/>
                <a:uFillTx/>
                <a:latin typeface="Helvetica" pitchFamily="2" charset="0"/>
                <a:ea typeface="+mn-ea"/>
                <a:cs typeface="+mn-cs"/>
              </a:rPr>
              <a:t>Creators</a:t>
            </a:r>
          </a:p>
        </p:txBody>
      </p:sp>
      <p:grpSp>
        <p:nvGrpSpPr>
          <p:cNvPr id="39" name="Group 38">
            <a:extLst>
              <a:ext uri="{FF2B5EF4-FFF2-40B4-BE49-F238E27FC236}">
                <a16:creationId xmlns:a16="http://schemas.microsoft.com/office/drawing/2014/main" id="{00014FFF-1817-4389-ADD8-A7BDC32FC9A3}"/>
              </a:ext>
            </a:extLst>
          </p:cNvPr>
          <p:cNvGrpSpPr/>
          <p:nvPr/>
        </p:nvGrpSpPr>
        <p:grpSpPr>
          <a:xfrm>
            <a:off x="2904789" y="682222"/>
            <a:ext cx="1880099" cy="914270"/>
            <a:chOff x="198561" y="542425"/>
            <a:chExt cx="1453627" cy="914270"/>
          </a:xfrm>
        </p:grpSpPr>
        <p:sp>
          <p:nvSpPr>
            <p:cNvPr id="40" name="TextBox 39">
              <a:extLst>
                <a:ext uri="{FF2B5EF4-FFF2-40B4-BE49-F238E27FC236}">
                  <a16:creationId xmlns:a16="http://schemas.microsoft.com/office/drawing/2014/main" id="{97838EBB-2A69-4126-A577-E2A3DD1CE846}"/>
                </a:ext>
              </a:extLst>
            </p:cNvPr>
            <p:cNvSpPr txBox="1"/>
            <p:nvPr/>
          </p:nvSpPr>
          <p:spPr>
            <a:xfrm>
              <a:off x="198561" y="542425"/>
              <a:ext cx="1182509"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1F1A62"/>
                  </a:solidFill>
                  <a:effectLst/>
                  <a:uLnTx/>
                  <a:uFillTx/>
                  <a:latin typeface="Helvetica" pitchFamily="2" charset="0"/>
                  <a:ea typeface="+mn-ea"/>
                  <a:cs typeface="+mn-cs"/>
                  <a:hlinkClick r:id="rId5">
                    <a:extLst>
                      <a:ext uri="{A12FA001-AC4F-418D-AE19-62706E023703}">
                        <ahyp:hlinkClr xmlns:ahyp="http://schemas.microsoft.com/office/drawing/2018/hyperlinkcolor" val="tx"/>
                      </a:ext>
                    </a:extLst>
                  </a:hlinkClick>
                </a:rPr>
                <a:t>Reed Kiely</a:t>
              </a:r>
              <a:endParaRPr kumimoji="0" lang="en-US" sz="1100" b="1" i="0" u="none" strike="noStrike" kern="1200" cap="none" spc="0" normalizeH="0" baseline="0" noProof="0">
                <a:ln>
                  <a:noFill/>
                </a:ln>
                <a:solidFill>
                  <a:srgbClr val="1F1A62"/>
                </a:solidFill>
                <a:effectLst/>
                <a:uLnTx/>
                <a:uFillTx/>
                <a:latin typeface="Helvetica" pitchFamily="2" charset="0"/>
                <a:ea typeface="+mn-ea"/>
                <a:cs typeface="+mn-cs"/>
              </a:endParaRPr>
            </a:p>
          </p:txBody>
        </p:sp>
        <p:sp>
          <p:nvSpPr>
            <p:cNvPr id="41" name="TextBox 40">
              <a:extLst>
                <a:ext uri="{FF2B5EF4-FFF2-40B4-BE49-F238E27FC236}">
                  <a16:creationId xmlns:a16="http://schemas.microsoft.com/office/drawing/2014/main" id="{AE2AC74D-3D28-470D-B828-01A31D5FD9BD}"/>
                </a:ext>
              </a:extLst>
            </p:cNvPr>
            <p:cNvSpPr txBox="1"/>
            <p:nvPr/>
          </p:nvSpPr>
          <p:spPr>
            <a:xfrm>
              <a:off x="198562" y="856531"/>
              <a:ext cx="1453626" cy="6001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1F1A62"/>
                  </a:solidFill>
                  <a:effectLst/>
                  <a:uLnTx/>
                  <a:uFillTx/>
                  <a:latin typeface="Helvetica Light" panose="020B0403020202020204" pitchFamily="34" charset="0"/>
                  <a:ea typeface="+mn-ea"/>
                  <a:cs typeface="+mn-cs"/>
                </a:rPr>
                <a:t>Associate Insights Director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1F1A62"/>
                  </a:solidFill>
                  <a:effectLst/>
                  <a:uLnTx/>
                  <a:uFillTx/>
                  <a:latin typeface="Helvetica Light" panose="020B0403020202020204" pitchFamily="34" charset="0"/>
                  <a:ea typeface="+mn-ea"/>
                  <a:cs typeface="+mn-cs"/>
                </a:rPr>
                <a:t>reedk@thevab.com</a:t>
              </a:r>
            </a:p>
          </p:txBody>
        </p:sp>
      </p:grpSp>
      <p:grpSp>
        <p:nvGrpSpPr>
          <p:cNvPr id="42" name="Group 41">
            <a:extLst>
              <a:ext uri="{FF2B5EF4-FFF2-40B4-BE49-F238E27FC236}">
                <a16:creationId xmlns:a16="http://schemas.microsoft.com/office/drawing/2014/main" id="{5C2419ED-7024-4C45-8E6C-B9388F848151}"/>
              </a:ext>
            </a:extLst>
          </p:cNvPr>
          <p:cNvGrpSpPr/>
          <p:nvPr/>
        </p:nvGrpSpPr>
        <p:grpSpPr>
          <a:xfrm>
            <a:off x="332794" y="688719"/>
            <a:ext cx="2433585" cy="744993"/>
            <a:chOff x="2529807" y="542425"/>
            <a:chExt cx="1962494" cy="744993"/>
          </a:xfrm>
        </p:grpSpPr>
        <p:sp>
          <p:nvSpPr>
            <p:cNvPr id="43" name="TextBox 42">
              <a:extLst>
                <a:ext uri="{FF2B5EF4-FFF2-40B4-BE49-F238E27FC236}">
                  <a16:creationId xmlns:a16="http://schemas.microsoft.com/office/drawing/2014/main" id="{628E97AD-7859-4E8E-AE5F-E094C92E4317}"/>
                </a:ext>
              </a:extLst>
            </p:cNvPr>
            <p:cNvSpPr txBox="1"/>
            <p:nvPr/>
          </p:nvSpPr>
          <p:spPr>
            <a:xfrm>
              <a:off x="2529808" y="542425"/>
              <a:ext cx="157392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sng" strike="noStrike" kern="1200" cap="none" spc="0" normalizeH="0" baseline="0" noProof="0">
                  <a:ln>
                    <a:noFill/>
                  </a:ln>
                  <a:solidFill>
                    <a:srgbClr val="1F1A62"/>
                  </a:solidFill>
                  <a:effectLst/>
                  <a:uLnTx/>
                  <a:uFillTx/>
                  <a:latin typeface="Helvetica" pitchFamily="2" charset="0"/>
                  <a:ea typeface="+mn-ea"/>
                  <a:cs typeface="+mn-cs"/>
                </a:rPr>
                <a:t>Jason Wiese</a:t>
              </a:r>
            </a:p>
          </p:txBody>
        </p:sp>
        <p:sp>
          <p:nvSpPr>
            <p:cNvPr id="44" name="TextBox 43">
              <a:extLst>
                <a:ext uri="{FF2B5EF4-FFF2-40B4-BE49-F238E27FC236}">
                  <a16:creationId xmlns:a16="http://schemas.microsoft.com/office/drawing/2014/main" id="{3026664E-461F-4A0F-BA7C-C1F1BFC5D4F5}"/>
                </a:ext>
              </a:extLst>
            </p:cNvPr>
            <p:cNvSpPr txBox="1"/>
            <p:nvPr/>
          </p:nvSpPr>
          <p:spPr>
            <a:xfrm>
              <a:off x="2529807" y="856531"/>
              <a:ext cx="1962494"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1F1A62"/>
                  </a:solidFill>
                  <a:effectLst/>
                  <a:uLnTx/>
                  <a:uFillTx/>
                  <a:latin typeface="Helvetica Light" panose="020B0403020202020204" pitchFamily="34" charset="0"/>
                  <a:ea typeface="+mn-ea"/>
                  <a:cs typeface="+mn-cs"/>
                </a:rPr>
                <a:t>SVP, Director of Strategic Insights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1F1A62"/>
                  </a:solidFill>
                  <a:effectLst/>
                  <a:uLnTx/>
                  <a:uFillTx/>
                  <a:latin typeface="Helvetica Light" panose="020B0403020202020204" pitchFamily="34" charset="0"/>
                  <a:ea typeface="+mn-ea"/>
                  <a:cs typeface="+mn-cs"/>
                </a:rPr>
                <a:t>jasonw@thevab.com</a:t>
              </a:r>
            </a:p>
          </p:txBody>
        </p:sp>
      </p:grpSp>
      <p:pic>
        <p:nvPicPr>
          <p:cNvPr id="27" name="Picture 26">
            <a:hlinkClick r:id="rId6"/>
            <a:extLst>
              <a:ext uri="{FF2B5EF4-FFF2-40B4-BE49-F238E27FC236}">
                <a16:creationId xmlns:a16="http://schemas.microsoft.com/office/drawing/2014/main" id="{2174A884-9B9A-C216-CEA3-3C8E51F509CA}"/>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6682199" y="1518470"/>
            <a:ext cx="2354225" cy="1281184"/>
          </a:xfrm>
          <a:prstGeom prst="rect">
            <a:avLst/>
          </a:prstGeom>
          <a:ln>
            <a:solidFill>
              <a:srgbClr val="1B1464"/>
            </a:solidFill>
          </a:ln>
        </p:spPr>
      </p:pic>
      <p:pic>
        <p:nvPicPr>
          <p:cNvPr id="28" name="Picture 27">
            <a:hlinkClick r:id="rId8"/>
            <a:extLst>
              <a:ext uri="{FF2B5EF4-FFF2-40B4-BE49-F238E27FC236}">
                <a16:creationId xmlns:a16="http://schemas.microsoft.com/office/drawing/2014/main" id="{955AC7DD-F4F2-1836-EF82-D940E1C0C394}"/>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9386498" y="3834824"/>
            <a:ext cx="2327825" cy="1307223"/>
          </a:xfrm>
          <a:prstGeom prst="rect">
            <a:avLst/>
          </a:prstGeom>
          <a:ln>
            <a:solidFill>
              <a:srgbClr val="1B1464"/>
            </a:solidFill>
          </a:ln>
        </p:spPr>
      </p:pic>
      <p:pic>
        <p:nvPicPr>
          <p:cNvPr id="29" name="Picture 28">
            <a:hlinkClick r:id="rId10"/>
            <a:extLst>
              <a:ext uri="{FF2B5EF4-FFF2-40B4-BE49-F238E27FC236}">
                <a16:creationId xmlns:a16="http://schemas.microsoft.com/office/drawing/2014/main" id="{AD201A95-7F4D-214C-2F57-08D20AC62DF4}"/>
              </a:ext>
            </a:extLst>
          </p:cNvPr>
          <p:cNvPicPr>
            <a:picLocks noChangeAspect="1"/>
          </p:cNvPicPr>
          <p:nvPr/>
        </p:nvPicPr>
        <p:blipFill rotWithShape="1">
          <a:blip r:embed="rId11" cstate="hqprint">
            <a:extLst>
              <a:ext uri="{28A0092B-C50C-407E-A947-70E740481C1C}">
                <a14:useLocalDpi xmlns:a14="http://schemas.microsoft.com/office/drawing/2010/main"/>
              </a:ext>
            </a:extLst>
          </a:blip>
          <a:srcRect/>
          <a:stretch/>
        </p:blipFill>
        <p:spPr>
          <a:xfrm>
            <a:off x="6686622" y="3798723"/>
            <a:ext cx="2327825" cy="1343324"/>
          </a:xfrm>
          <a:prstGeom prst="rect">
            <a:avLst/>
          </a:prstGeom>
          <a:ln>
            <a:solidFill>
              <a:srgbClr val="1B1464"/>
            </a:solidFill>
          </a:ln>
        </p:spPr>
      </p:pic>
      <p:sp>
        <p:nvSpPr>
          <p:cNvPr id="35" name="Rectangle 34">
            <a:hlinkClick r:id="rId10"/>
            <a:extLst>
              <a:ext uri="{FF2B5EF4-FFF2-40B4-BE49-F238E27FC236}">
                <a16:creationId xmlns:a16="http://schemas.microsoft.com/office/drawing/2014/main" id="{22B00A71-0894-8F25-3B88-97FCD4C4BE43}"/>
              </a:ext>
            </a:extLst>
          </p:cNvPr>
          <p:cNvSpPr/>
          <p:nvPr/>
        </p:nvSpPr>
        <p:spPr>
          <a:xfrm>
            <a:off x="6573194" y="5135585"/>
            <a:ext cx="2554680" cy="56938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4EBEA4"/>
                </a:solidFill>
                <a:effectLst/>
                <a:uLnTx/>
                <a:uFillTx/>
                <a:latin typeface="Helvetica" panose="020B0403020202020204" pitchFamily="34" charset="0"/>
                <a:ea typeface="+mn-ea"/>
                <a:cs typeface="+mn-cs"/>
              </a:rPr>
              <a:t>The Power of Super Cinema Goers</a:t>
            </a:r>
            <a:endParaRPr kumimoji="0" lang="en-US" sz="1100" b="0" i="0" u="none" strike="noStrike" kern="1200" cap="none" spc="0" normalizeH="0" baseline="0" noProof="0">
              <a:ln>
                <a:noFill/>
              </a:ln>
              <a:solidFill>
                <a:srgbClr val="4EBEA4"/>
              </a:solidFill>
              <a:effectLst/>
              <a:uLnTx/>
              <a:uFillTx/>
              <a:latin typeface="Helvetica" panose="020B04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Super Spenders, Social and Active Consumers</a:t>
            </a:r>
          </a:p>
        </p:txBody>
      </p:sp>
      <p:sp>
        <p:nvSpPr>
          <p:cNvPr id="36" name="TextBox 35">
            <a:hlinkClick r:id="rId6"/>
            <a:extLst>
              <a:ext uri="{FF2B5EF4-FFF2-40B4-BE49-F238E27FC236}">
                <a16:creationId xmlns:a16="http://schemas.microsoft.com/office/drawing/2014/main" id="{E9CC5B6A-400E-12F5-12A4-D40F3421602B}"/>
              </a:ext>
            </a:extLst>
          </p:cNvPr>
          <p:cNvSpPr txBox="1"/>
          <p:nvPr/>
        </p:nvSpPr>
        <p:spPr>
          <a:xfrm>
            <a:off x="6682198" y="2813660"/>
            <a:ext cx="2401695"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4EBEA4"/>
                </a:solidFill>
                <a:effectLst/>
                <a:uLnTx/>
                <a:uFillTx/>
                <a:latin typeface="Helvetica" panose="020B0403020202020204" pitchFamily="34" charset="0"/>
                <a:ea typeface="+mn-ea"/>
                <a:cs typeface="+mn-cs"/>
              </a:rPr>
              <a:t>Capturing the ‘Elusives’ </a:t>
            </a:r>
            <a:br>
              <a:rPr kumimoji="0" lang="en-US" sz="1100" b="1" i="0" u="none" strike="noStrike" kern="1200" cap="none" spc="0" normalizeH="0" baseline="0" noProof="0">
                <a:ln>
                  <a:noFill/>
                </a:ln>
                <a:solidFill>
                  <a:srgbClr val="4EBEA4"/>
                </a:solidFill>
                <a:effectLst/>
                <a:uLnTx/>
                <a:uFillTx/>
                <a:latin typeface="Helvetica" panose="020B0403020202020204" pitchFamily="34" charset="0"/>
                <a:ea typeface="+mn-ea"/>
                <a:cs typeface="+mn-cs"/>
              </a:rPr>
            </a:br>
            <a:r>
              <a:rPr kumimoji="0" lang="en-US" sz="1100" b="1" i="0" u="none" strike="noStrike" kern="1200" cap="none" spc="0" normalizeH="0" baseline="0" noProof="0">
                <a:ln>
                  <a:noFill/>
                </a:ln>
                <a:solidFill>
                  <a:srgbClr val="4EBEA4"/>
                </a:solidFill>
                <a:effectLst/>
                <a:uLnTx/>
                <a:uFillTx/>
                <a:latin typeface="Helvetica" panose="020B0403020202020204" pitchFamily="34" charset="0"/>
                <a:ea typeface="+mn-ea"/>
                <a:cs typeface="+mn-cs"/>
              </a:rPr>
              <a:t>at the Cinema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How Brands Can Reach Young, Diverse and Cordless Consumers</a:t>
            </a:r>
          </a:p>
        </p:txBody>
      </p:sp>
      <p:sp>
        <p:nvSpPr>
          <p:cNvPr id="46" name="Rectangle 45">
            <a:hlinkClick r:id="rId8"/>
            <a:extLst>
              <a:ext uri="{FF2B5EF4-FFF2-40B4-BE49-F238E27FC236}">
                <a16:creationId xmlns:a16="http://schemas.microsoft.com/office/drawing/2014/main" id="{703E65AF-2791-EF5D-E217-E92A2903D73E}"/>
              </a:ext>
            </a:extLst>
          </p:cNvPr>
          <p:cNvSpPr/>
          <p:nvPr/>
        </p:nvSpPr>
        <p:spPr>
          <a:xfrm>
            <a:off x="9238262" y="5134300"/>
            <a:ext cx="2624296" cy="43088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4EBEA4"/>
                </a:solidFill>
                <a:effectLst/>
                <a:uLnTx/>
                <a:uFillTx/>
                <a:latin typeface="Helvetica" panose="020B0403020202020204" pitchFamily="34" charset="0"/>
                <a:ea typeface="+mn-ea"/>
                <a:cs typeface="+mn-cs"/>
              </a:rPr>
              <a:t>A Fresh Take On Engaging Frequent Video Streamers Through Cinema</a:t>
            </a:r>
          </a:p>
        </p:txBody>
      </p:sp>
      <p:pic>
        <p:nvPicPr>
          <p:cNvPr id="5" name="Picture 4">
            <a:hlinkClick r:id="rId12"/>
            <a:extLst>
              <a:ext uri="{FF2B5EF4-FFF2-40B4-BE49-F238E27FC236}">
                <a16:creationId xmlns:a16="http://schemas.microsoft.com/office/drawing/2014/main" id="{18AFB06F-6226-1C1B-433C-C892929DA748}"/>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9415680" y="1518470"/>
            <a:ext cx="2318591" cy="1286059"/>
          </a:xfrm>
          <a:prstGeom prst="rect">
            <a:avLst/>
          </a:prstGeom>
          <a:ln>
            <a:solidFill>
              <a:srgbClr val="1B1464"/>
            </a:solidFill>
          </a:ln>
        </p:spPr>
      </p:pic>
      <p:sp>
        <p:nvSpPr>
          <p:cNvPr id="52" name="TextBox 51">
            <a:hlinkClick r:id="rId12"/>
            <a:extLst>
              <a:ext uri="{FF2B5EF4-FFF2-40B4-BE49-F238E27FC236}">
                <a16:creationId xmlns:a16="http://schemas.microsoft.com/office/drawing/2014/main" id="{F054A44C-02EB-BF7B-1D65-8BBC63FC1978}"/>
              </a:ext>
            </a:extLst>
          </p:cNvPr>
          <p:cNvSpPr txBox="1"/>
          <p:nvPr/>
        </p:nvSpPr>
        <p:spPr>
          <a:xfrm>
            <a:off x="9386498" y="2810418"/>
            <a:ext cx="2347773"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4EBEA4"/>
                </a:solidFill>
                <a:effectLst/>
                <a:uLnTx/>
                <a:uFillTx/>
                <a:latin typeface="Helvetica" panose="020B0403020202020204" pitchFamily="34" charset="0"/>
                <a:ea typeface="+mn-ea"/>
                <a:cs typeface="+mn-cs"/>
              </a:rPr>
              <a:t>Engaging the ‘Sophisticates’ </a:t>
            </a:r>
            <a:br>
              <a:rPr kumimoji="0" lang="en-US" sz="1100" b="1" i="0" u="none" strike="noStrike" kern="1200" cap="none" spc="0" normalizeH="0" baseline="0" noProof="0">
                <a:ln>
                  <a:noFill/>
                </a:ln>
                <a:solidFill>
                  <a:srgbClr val="4EBEA4"/>
                </a:solidFill>
                <a:effectLst/>
                <a:uLnTx/>
                <a:uFillTx/>
                <a:latin typeface="Helvetica" panose="020B0403020202020204" pitchFamily="34" charset="0"/>
                <a:ea typeface="+mn-ea"/>
                <a:cs typeface="+mn-cs"/>
              </a:rPr>
            </a:br>
            <a:r>
              <a:rPr kumimoji="0" lang="en-US" sz="1100" b="1" i="0" u="none" strike="noStrike" kern="1200" cap="none" spc="0" normalizeH="0" baseline="0" noProof="0">
                <a:ln>
                  <a:noFill/>
                </a:ln>
                <a:solidFill>
                  <a:srgbClr val="4EBEA4"/>
                </a:solidFill>
                <a:effectLst/>
                <a:uLnTx/>
                <a:uFillTx/>
                <a:latin typeface="Helvetica" panose="020B0403020202020204" pitchFamily="34" charset="0"/>
                <a:ea typeface="+mn-ea"/>
                <a:cs typeface="+mn-cs"/>
              </a:rPr>
              <a:t>at the Cinema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How Brands Can Reach Adults 25-44 </a:t>
            </a:r>
            <a:r>
              <a:rPr lang="en-US" sz="1000">
                <a:solidFill>
                  <a:srgbClr val="1B1464"/>
                </a:solidFill>
                <a:latin typeface="Helvetica" panose="020B0403020202020204" pitchFamily="34" charset="0"/>
              </a:rPr>
              <a:t>That Value Premium Experiences</a:t>
            </a:r>
            <a:endParaRPr kumimoji="0" lang="en-US" sz="1000" b="0"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53" name="Rectangle 52">
            <a:extLst>
              <a:ext uri="{FF2B5EF4-FFF2-40B4-BE49-F238E27FC236}">
                <a16:creationId xmlns:a16="http://schemas.microsoft.com/office/drawing/2014/main" id="{C2B422BA-B563-997E-7AF1-1A4C8656C115}"/>
              </a:ext>
            </a:extLst>
          </p:cNvPr>
          <p:cNvSpPr/>
          <p:nvPr/>
        </p:nvSpPr>
        <p:spPr>
          <a:xfrm>
            <a:off x="289383" y="2774867"/>
            <a:ext cx="5637951"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Helvetica" pitchFamily="2" charset="0"/>
                <a:ea typeface="+mn-ea"/>
                <a:cs typeface="+mn-cs"/>
              </a:rPr>
              <a:t>Discover more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2060"/>
                </a:solidFill>
                <a:effectLst/>
                <a:uLnTx/>
                <a:uFillTx/>
                <a:latin typeface="Helvetica" pitchFamily="2" charset="0"/>
                <a:ea typeface="+mn-ea"/>
                <a:cs typeface="+mn-cs"/>
              </a:rPr>
              <a:t>Looking for more data, insights and takeaways? Check out this related VAB content</a:t>
            </a:r>
          </a:p>
        </p:txBody>
      </p:sp>
      <p:sp>
        <p:nvSpPr>
          <p:cNvPr id="4" name="TextBox 3">
            <a:hlinkClick r:id="rId5"/>
            <a:extLst>
              <a:ext uri="{FF2B5EF4-FFF2-40B4-BE49-F238E27FC236}">
                <a16:creationId xmlns:a16="http://schemas.microsoft.com/office/drawing/2014/main" id="{2926A448-4B34-6070-36B0-1C176B6F7F55}"/>
              </a:ext>
            </a:extLst>
          </p:cNvPr>
          <p:cNvSpPr txBox="1"/>
          <p:nvPr/>
        </p:nvSpPr>
        <p:spPr>
          <a:xfrm>
            <a:off x="289383" y="1784888"/>
            <a:ext cx="2304376"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2060"/>
                </a:solidFill>
                <a:effectLst/>
                <a:uLnTx/>
                <a:uFillTx/>
                <a:latin typeface="Helvetica" pitchFamily="2" charset="0"/>
                <a:ea typeface="+mn-ea"/>
                <a:cs typeface="+mn-cs"/>
                <a:hlinkClick r:id="rId5">
                  <a:extLst>
                    <a:ext uri="{A12FA001-AC4F-418D-AE19-62706E023703}">
                      <ahyp:hlinkClr xmlns:ahyp="http://schemas.microsoft.com/office/drawing/2018/hyperlinkcolor" val="tx"/>
                    </a:ext>
                  </a:extLst>
                </a:hlinkClick>
              </a:rPr>
              <a:t>Karolina Guillen</a:t>
            </a:r>
            <a:endParaRPr kumimoji="0" lang="en-US" sz="1100" b="1" i="0" u="none" strike="noStrike" kern="1200" cap="none" spc="0" normalizeH="0" baseline="0" noProof="0">
              <a:ln>
                <a:noFill/>
              </a:ln>
              <a:solidFill>
                <a:srgbClr val="002060"/>
              </a:solidFill>
              <a:effectLst/>
              <a:uLnTx/>
              <a:uFillTx/>
              <a:latin typeface="Helvetica" pitchFamily="2" charset="0"/>
              <a:ea typeface="+mn-ea"/>
              <a:cs typeface="+mn-cs"/>
            </a:endParaRPr>
          </a:p>
        </p:txBody>
      </p:sp>
      <p:sp>
        <p:nvSpPr>
          <p:cNvPr id="6" name="TextBox 5">
            <a:extLst>
              <a:ext uri="{FF2B5EF4-FFF2-40B4-BE49-F238E27FC236}">
                <a16:creationId xmlns:a16="http://schemas.microsoft.com/office/drawing/2014/main" id="{7A6AB4D3-7EBF-3961-F2AF-809AE8B98BDD}"/>
              </a:ext>
            </a:extLst>
          </p:cNvPr>
          <p:cNvSpPr txBox="1"/>
          <p:nvPr/>
        </p:nvSpPr>
        <p:spPr>
          <a:xfrm>
            <a:off x="289383" y="2097752"/>
            <a:ext cx="230437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1F1A62"/>
                </a:solidFill>
                <a:effectLst/>
                <a:uLnTx/>
                <a:uFillTx/>
                <a:latin typeface="Helvetica Light" panose="020B0403020202020204" pitchFamily="34" charset="0"/>
                <a:ea typeface="+mn-ea"/>
                <a:cs typeface="+mn-cs"/>
              </a:rPr>
              <a:t>Insights Manager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1F1A62"/>
                </a:solidFill>
                <a:effectLst/>
                <a:uLnTx/>
                <a:uFillTx/>
                <a:latin typeface="Helvetica Light" panose="020B0403020202020204" pitchFamily="34" charset="0"/>
                <a:ea typeface="+mn-ea"/>
                <a:cs typeface="+mn-cs"/>
              </a:rPr>
              <a:t>karolinag@thevab.com</a:t>
            </a:r>
          </a:p>
        </p:txBody>
      </p:sp>
    </p:spTree>
    <p:extLst>
      <p:ext uri="{BB962C8B-B14F-4D97-AF65-F5344CB8AC3E}">
        <p14:creationId xmlns:p14="http://schemas.microsoft.com/office/powerpoint/2010/main" val="13345728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0D49DEB-7177-4C53-A63F-C8DEAEFFD3CD}"/>
              </a:ext>
            </a:extLst>
          </p:cNvPr>
          <p:cNvSpPr/>
          <p:nvPr/>
        </p:nvSpPr>
        <p:spPr>
          <a:xfrm>
            <a:off x="449869" y="221925"/>
            <a:ext cx="9576364"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BFF2"/>
                </a:solidFill>
                <a:effectLst/>
                <a:uLnTx/>
                <a:uFillTx/>
                <a:latin typeface="Helvetica" pitchFamily="2" charset="0"/>
                <a:ea typeface="+mn-ea"/>
                <a:cs typeface="+mn-cs"/>
              </a:rPr>
              <a:t>About VAB</a:t>
            </a:r>
          </a:p>
        </p:txBody>
      </p:sp>
      <p:sp>
        <p:nvSpPr>
          <p:cNvPr id="2" name="TextBox 1">
            <a:extLst>
              <a:ext uri="{FF2B5EF4-FFF2-40B4-BE49-F238E27FC236}">
                <a16:creationId xmlns:a16="http://schemas.microsoft.com/office/drawing/2014/main" id="{6FB14815-07B9-42AB-B09B-0447810891B3}"/>
              </a:ext>
            </a:extLst>
          </p:cNvPr>
          <p:cNvSpPr txBox="1"/>
          <p:nvPr/>
        </p:nvSpPr>
        <p:spPr>
          <a:xfrm>
            <a:off x="449869" y="1259934"/>
            <a:ext cx="5997575" cy="16004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1F1A62"/>
                </a:solidFill>
                <a:effectLst/>
                <a:uLnTx/>
                <a:uFillTx/>
                <a:latin typeface="Helvetica" pitchFamily="2" charset="0"/>
                <a:ea typeface="+mn-ea"/>
                <a:cs typeface="+mn-cs"/>
              </a:rPr>
              <a:t>VAB is an insights-driven organization that inspires marketers to reimagine their media strategies resulting in fully informed decisions.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1F1A62"/>
              </a:solidFill>
              <a:effectLst/>
              <a:uLnTx/>
              <a:uFillTx/>
              <a:latin typeface="Helvetica"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lvetica" panose="020B0604020202020204" pitchFamily="34" charset="0"/>
              <a:ea typeface="+mn-ea"/>
              <a:cs typeface="Helvetica" panose="020B0604020202020204" pitchFamily="34" charset="0"/>
            </a:endParaRPr>
          </a:p>
        </p:txBody>
      </p:sp>
      <p:sp>
        <p:nvSpPr>
          <p:cNvPr id="12" name="TextBox 11">
            <a:extLst>
              <a:ext uri="{FF2B5EF4-FFF2-40B4-BE49-F238E27FC236}">
                <a16:creationId xmlns:a16="http://schemas.microsoft.com/office/drawing/2014/main" id="{B362BAA6-0F79-41FA-BE2A-F7E8FDCF791E}"/>
              </a:ext>
            </a:extLst>
          </p:cNvPr>
          <p:cNvSpPr txBox="1"/>
          <p:nvPr/>
        </p:nvSpPr>
        <p:spPr>
          <a:xfrm>
            <a:off x="449869" y="2699760"/>
            <a:ext cx="880366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1F1A62"/>
                </a:solidFill>
                <a:effectLst/>
                <a:uLnTx/>
                <a:uFillTx/>
                <a:latin typeface="Helvetica" panose="020B0604020202020204" pitchFamily="2" charset="0"/>
                <a:ea typeface="+mn-ea"/>
                <a:cs typeface="+mn-cs"/>
              </a:rPr>
              <a:t>Drawing on our marketing expertise, we </a:t>
            </a:r>
            <a:r>
              <a:rPr kumimoji="0" lang="en-US" sz="1800" b="1" i="0" u="none" strike="noStrike" kern="1200" cap="none" spc="0" normalizeH="0" baseline="0" noProof="0">
                <a:ln>
                  <a:noFill/>
                </a:ln>
                <a:solidFill>
                  <a:srgbClr val="66C5AD"/>
                </a:solidFill>
                <a:effectLst/>
                <a:uLnTx/>
                <a:uFillTx/>
                <a:latin typeface="Helvetica" panose="020B0604020202020204" pitchFamily="2" charset="0"/>
                <a:ea typeface="+mn-ea"/>
                <a:cs typeface="+mn-cs"/>
              </a:rPr>
              <a:t>simplify</a:t>
            </a:r>
            <a:r>
              <a:rPr kumimoji="0" lang="en-US" sz="2000" b="0" i="0" u="none" strike="noStrike" kern="1200" cap="none" spc="0" normalizeH="0" baseline="0" noProof="0">
                <a:ln>
                  <a:noFill/>
                </a:ln>
                <a:solidFill>
                  <a:srgbClr val="1F1A62"/>
                </a:solidFill>
                <a:effectLst/>
                <a:uLnTx/>
                <a:uFillTx/>
                <a:latin typeface="Helvetica" panose="020B0604020202020204" pitchFamily="2" charset="0"/>
                <a:ea typeface="+mn-ea"/>
                <a:cs typeface="+mn-cs"/>
              </a:rPr>
              <a:t> the complexities in our industry and </a:t>
            </a:r>
            <a:r>
              <a:rPr kumimoji="0" lang="en-US" sz="2000" b="1" i="0" u="none" strike="noStrike" kern="1200" cap="none" spc="0" normalizeH="0" baseline="0" noProof="0">
                <a:ln>
                  <a:noFill/>
                </a:ln>
                <a:solidFill>
                  <a:srgbClr val="00BFF2"/>
                </a:solidFill>
                <a:effectLst/>
                <a:uLnTx/>
                <a:uFillTx/>
                <a:latin typeface="Helvetica" panose="020B0604020202020204" pitchFamily="2" charset="0"/>
                <a:ea typeface="+mn-ea"/>
                <a:cs typeface="+mn-cs"/>
              </a:rPr>
              <a:t>discover </a:t>
            </a:r>
            <a:r>
              <a:rPr kumimoji="0" lang="en-US" sz="2000" b="0" i="0" u="none" strike="noStrike" kern="1200" cap="none" spc="0" normalizeH="0" baseline="0" noProof="0">
                <a:ln>
                  <a:noFill/>
                </a:ln>
                <a:solidFill>
                  <a:srgbClr val="1F1A62"/>
                </a:solidFill>
                <a:effectLst/>
                <a:uLnTx/>
                <a:uFillTx/>
                <a:latin typeface="Helvetica" panose="020B0604020202020204" pitchFamily="2" charset="0"/>
                <a:ea typeface="+mn-ea"/>
                <a:cs typeface="+mn-cs"/>
              </a:rPr>
              <a:t>new insights that </a:t>
            </a:r>
            <a:r>
              <a:rPr kumimoji="0" lang="en-US" sz="2000" b="1" i="0" u="none" strike="noStrike" kern="1200" cap="none" spc="0" normalizeH="0" baseline="0" noProof="0">
                <a:ln>
                  <a:noFill/>
                </a:ln>
                <a:solidFill>
                  <a:srgbClr val="ED3C8D"/>
                </a:solidFill>
                <a:effectLst/>
                <a:uLnTx/>
                <a:uFillTx/>
                <a:latin typeface="Helvetica" panose="020B0604020202020204" pitchFamily="2" charset="0"/>
                <a:ea typeface="+mn-ea"/>
                <a:cs typeface="+mn-cs"/>
              </a:rPr>
              <a:t>transform</a:t>
            </a:r>
            <a:r>
              <a:rPr kumimoji="0" lang="en-US" sz="2000" b="0" i="0" u="none" strike="noStrike" kern="1200" cap="none" spc="0" normalizeH="0" baseline="0" noProof="0">
                <a:ln>
                  <a:noFill/>
                </a:ln>
                <a:solidFill>
                  <a:srgbClr val="1F1A62"/>
                </a:solidFill>
                <a:effectLst/>
                <a:uLnTx/>
                <a:uFillTx/>
                <a:latin typeface="Helvetica" panose="020B0604020202020204" pitchFamily="2" charset="0"/>
                <a:ea typeface="+mn-ea"/>
                <a:cs typeface="+mn-cs"/>
              </a:rPr>
              <a:t> the way marketers look at their media strategy.  </a:t>
            </a:r>
          </a:p>
        </p:txBody>
      </p:sp>
      <p:sp>
        <p:nvSpPr>
          <p:cNvPr id="15" name="TextBox 14">
            <a:extLst>
              <a:ext uri="{FF2B5EF4-FFF2-40B4-BE49-F238E27FC236}">
                <a16:creationId xmlns:a16="http://schemas.microsoft.com/office/drawing/2014/main" id="{875C49CF-247D-4943-AF3F-A3CBCDB56DAC}"/>
              </a:ext>
            </a:extLst>
          </p:cNvPr>
          <p:cNvSpPr txBox="1"/>
          <p:nvPr/>
        </p:nvSpPr>
        <p:spPr>
          <a:xfrm>
            <a:off x="2136968" y="4285640"/>
            <a:ext cx="9507739"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F1A62"/>
                </a:solidFill>
                <a:effectLst/>
                <a:uLnTx/>
                <a:uFillTx/>
                <a:latin typeface="Helvetica" panose="020B0604020202020204" pitchFamily="2" charset="0"/>
                <a:ea typeface="+mn-ea"/>
                <a:cs typeface="+mn-cs"/>
              </a:rPr>
              <a:t>We are committed to your business growth and proud to offer VAB members, brand marketers and agencies </a:t>
            </a:r>
            <a:r>
              <a:rPr kumimoji="0" lang="en-US" sz="1800" b="1" i="1" u="none" strike="noStrike" kern="1200" cap="none" spc="0" normalizeH="0" baseline="0" noProof="0">
                <a:ln>
                  <a:noFill/>
                </a:ln>
                <a:solidFill>
                  <a:srgbClr val="1F1A62"/>
                </a:solidFill>
                <a:effectLst/>
                <a:uLnTx/>
                <a:uFillTx/>
                <a:latin typeface="Helvetica" panose="020B0604020202020204" pitchFamily="2" charset="0"/>
                <a:ea typeface="+mn-ea"/>
                <a:cs typeface="+mn-cs"/>
              </a:rPr>
              <a:t>complimentary access </a:t>
            </a:r>
            <a:r>
              <a:rPr kumimoji="0" lang="en-US" sz="1800" b="0" i="0" u="none" strike="noStrike" kern="1200" cap="none" spc="0" normalizeH="0" baseline="0" noProof="0">
                <a:ln>
                  <a:noFill/>
                </a:ln>
                <a:solidFill>
                  <a:srgbClr val="1F1A62"/>
                </a:solidFill>
                <a:effectLst/>
                <a:uLnTx/>
                <a:uFillTx/>
                <a:latin typeface="Helvetica" panose="020B0604020202020204" pitchFamily="2" charset="0"/>
                <a:ea typeface="+mn-ea"/>
                <a:cs typeface="+mn-cs"/>
              </a:rPr>
              <a:t>to our continuously-growing Insights library.  </a:t>
            </a:r>
            <a:r>
              <a:rPr kumimoji="0" lang="en-US" sz="1800" b="1" i="0" u="none" strike="noStrike" kern="1200" cap="none" spc="0" normalizeH="0" baseline="0" noProof="0">
                <a:ln>
                  <a:noFill/>
                </a:ln>
                <a:solidFill>
                  <a:srgbClr val="1B1464"/>
                </a:solidFill>
                <a:effectLst/>
                <a:uLnTx/>
                <a:uFillTx/>
                <a:latin typeface="Helvetica" panose="020B0604020202020204" pitchFamily="2" charset="0"/>
                <a:ea typeface="+mn-ea"/>
                <a:cs typeface="+mn-cs"/>
              </a:rPr>
              <a:t>Get immediate access at theVAB.com.</a:t>
            </a:r>
          </a:p>
        </p:txBody>
      </p:sp>
      <p:pic>
        <p:nvPicPr>
          <p:cNvPr id="3" name="Picture 2">
            <a:extLst>
              <a:ext uri="{FF2B5EF4-FFF2-40B4-BE49-F238E27FC236}">
                <a16:creationId xmlns:a16="http://schemas.microsoft.com/office/drawing/2014/main" id="{B00359E5-558D-4CFF-9331-8C374E19D57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03689" y="4177157"/>
            <a:ext cx="934320" cy="934320"/>
          </a:xfrm>
          <a:prstGeom prst="rect">
            <a:avLst/>
          </a:prstGeom>
        </p:spPr>
      </p:pic>
      <p:sp>
        <p:nvSpPr>
          <p:cNvPr id="17" name="TextBox 15">
            <a:extLst>
              <a:ext uri="{FF2B5EF4-FFF2-40B4-BE49-F238E27FC236}">
                <a16:creationId xmlns:a16="http://schemas.microsoft.com/office/drawing/2014/main" id="{403F38AA-AAD1-410D-BCAB-2DE98701921E}"/>
              </a:ext>
            </a:extLst>
          </p:cNvPr>
          <p:cNvSpPr txBox="1"/>
          <p:nvPr/>
        </p:nvSpPr>
        <p:spPr>
          <a:xfrm>
            <a:off x="589946" y="5519837"/>
            <a:ext cx="11012107" cy="646331"/>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srgbClr val="1F1A62"/>
                </a:solidFill>
                <a:effectLst/>
                <a:uLnTx/>
                <a:uFillTx/>
                <a:latin typeface="Helvetica" panose="020B0604020202020204" pitchFamily="34" charset="0"/>
                <a:ea typeface="Calibri" panose="020F0502020204030204" pitchFamily="34" charset="0"/>
                <a:cs typeface="+mn-cs"/>
              </a:rPr>
              <a:t>Curious to learn more about VAB? </a:t>
            </a:r>
            <a:r>
              <a:rPr kumimoji="0" lang="en-US" sz="1800" b="0" i="0" u="none" strike="noStrike" kern="1200" cap="none" spc="0" normalizeH="0" baseline="0" noProof="0">
                <a:ln>
                  <a:noFill/>
                </a:ln>
                <a:solidFill>
                  <a:srgbClr val="1F1A62"/>
                </a:solidFill>
                <a:effectLst/>
                <a:uLnTx/>
                <a:uFillTx/>
                <a:latin typeface="Helvetica" panose="020B0604020202020204" pitchFamily="34" charset="0"/>
                <a:ea typeface="Calibri" panose="020F0502020204030204" pitchFamily="34" charset="0"/>
                <a:cs typeface="+mn-cs"/>
              </a:rPr>
              <a:t>Check out this </a:t>
            </a:r>
            <a:r>
              <a:rPr kumimoji="0" lang="en-US" sz="1800" b="1" i="0" u="none" strike="noStrike" kern="1200" cap="none" spc="0" normalizeH="0" baseline="0" noProof="0">
                <a:ln>
                  <a:noFill/>
                </a:ln>
                <a:solidFill>
                  <a:srgbClr val="00BFF2"/>
                </a:solidFill>
                <a:effectLst/>
                <a:uLnTx/>
                <a:uFillTx/>
                <a:latin typeface="Helvetica" panose="020B0604020202020204" pitchFamily="34" charset="0"/>
                <a:ea typeface="Calibri" panose="020F0502020204030204" pitchFamily="34" charset="0"/>
                <a:cs typeface="+mn-cs"/>
                <a:hlinkClick r:id="rId3">
                  <a:extLst>
                    <a:ext uri="{A12FA001-AC4F-418D-AE19-62706E023703}">
                      <ahyp:hlinkClr xmlns:ahyp="http://schemas.microsoft.com/office/drawing/2018/hyperlinkcolor" val="tx"/>
                    </a:ext>
                  </a:extLst>
                </a:hlinkClick>
              </a:rPr>
              <a:t>quick video</a:t>
            </a:r>
            <a:r>
              <a:rPr kumimoji="0" lang="en-US" sz="1800" b="1" i="0" u="none" strike="noStrike" kern="1200" cap="none" spc="0" normalizeH="0" baseline="0" noProof="0">
                <a:ln>
                  <a:noFill/>
                </a:ln>
                <a:solidFill>
                  <a:srgbClr val="00BFF2"/>
                </a:solidFill>
                <a:effectLst/>
                <a:uLnTx/>
                <a:uFillTx/>
                <a:latin typeface="Helvetica" panose="020B0604020202020204" pitchFamily="34" charset="0"/>
                <a:ea typeface="Calibri" panose="020F0502020204030204" pitchFamily="34" charset="0"/>
                <a:cs typeface="+mn-cs"/>
              </a:rPr>
              <a:t> </a:t>
            </a:r>
            <a:r>
              <a:rPr kumimoji="0" lang="en-US" sz="1800" b="0" i="0" u="none" strike="noStrike" kern="1200" cap="none" spc="0" normalizeH="0" baseline="0" noProof="0">
                <a:ln>
                  <a:noFill/>
                </a:ln>
                <a:solidFill>
                  <a:srgbClr val="1F1A62"/>
                </a:solidFill>
                <a:effectLst/>
                <a:uLnTx/>
                <a:uFillTx/>
                <a:latin typeface="Helvetica" panose="020B0604020202020204" pitchFamily="34" charset="0"/>
                <a:ea typeface="Calibri" panose="020F0502020204030204" pitchFamily="34" charset="0"/>
                <a:cs typeface="+mn-cs"/>
              </a:rPr>
              <a:t>to see what we do and how we can help you develop business-driving marketing strategies.</a:t>
            </a: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mn-cs"/>
            </a:endParaRPr>
          </a:p>
        </p:txBody>
      </p:sp>
      <p:pic>
        <p:nvPicPr>
          <p:cNvPr id="16" name="Picture 15">
            <a:extLst>
              <a:ext uri="{FF2B5EF4-FFF2-40B4-BE49-F238E27FC236}">
                <a16:creationId xmlns:a16="http://schemas.microsoft.com/office/drawing/2014/main" id="{79B3113B-7CF4-4E9A-AD57-5EA33416DAB4}"/>
              </a:ext>
            </a:extLst>
          </p:cNvPr>
          <p:cNvPicPr>
            <a:picLocks noChangeAspect="1"/>
          </p:cNvPicPr>
          <p:nvPr/>
        </p:nvPicPr>
        <p:blipFill rotWithShape="1">
          <a:blip r:embed="rId4" cstate="screen">
            <a:clrChange>
              <a:clrFrom>
                <a:srgbClr val="00BFF2"/>
              </a:clrFrom>
              <a:clrTo>
                <a:srgbClr val="00BFF2">
                  <a:alpha val="0"/>
                </a:srgbClr>
              </a:clrTo>
            </a:clrChange>
            <a:extLst>
              <a:ext uri="{28A0092B-C50C-407E-A947-70E740481C1C}">
                <a14:useLocalDpi xmlns:a14="http://schemas.microsoft.com/office/drawing/2010/main"/>
              </a:ext>
            </a:extLst>
          </a:blip>
          <a:srcRect/>
          <a:stretch/>
        </p:blipFill>
        <p:spPr>
          <a:xfrm>
            <a:off x="7038878" y="0"/>
            <a:ext cx="5153121" cy="3021922"/>
          </a:xfrm>
          <a:prstGeom prst="rect">
            <a:avLst/>
          </a:prstGeom>
        </p:spPr>
      </p:pic>
      <p:pic>
        <p:nvPicPr>
          <p:cNvPr id="13" name="Picture 12">
            <a:extLst>
              <a:ext uri="{FF2B5EF4-FFF2-40B4-BE49-F238E27FC236}">
                <a16:creationId xmlns:a16="http://schemas.microsoft.com/office/drawing/2014/main" id="{2DF631D5-C4C4-4A95-9FAE-0FCB8B8673AA}"/>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20" name="Slide Number Placeholder 5">
            <a:extLst>
              <a:ext uri="{FF2B5EF4-FFF2-40B4-BE49-F238E27FC236}">
                <a16:creationId xmlns:a16="http://schemas.microsoft.com/office/drawing/2014/main" id="{1AC0FF7A-3D3F-455D-99F8-6844740999D5}"/>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21" name="Rectangle 20">
            <a:extLst>
              <a:ext uri="{FF2B5EF4-FFF2-40B4-BE49-F238E27FC236}">
                <a16:creationId xmlns:a16="http://schemas.microsoft.com/office/drawing/2014/main" id="{A20AB118-D5EC-4D78-A5C7-CE72C724036D}"/>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36036047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041A55C-93AB-41EC-AD6F-CA99FDD74F42}"/>
              </a:ext>
            </a:extLst>
          </p:cNvPr>
          <p:cNvSpPr>
            <a:spLocks noGrp="1" noRot="1" noMove="1" noResize="1" noEditPoints="1" noAdjustHandles="1" noChangeArrowheads="1" noChangeShapeType="1"/>
          </p:cNvSpPr>
          <p:nvPr/>
        </p:nvSpPr>
        <p:spPr>
          <a:xfrm>
            <a:off x="-9236" y="1506969"/>
            <a:ext cx="12192000" cy="5351031"/>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Rectangle 55">
            <a:extLst>
              <a:ext uri="{FF2B5EF4-FFF2-40B4-BE49-F238E27FC236}">
                <a16:creationId xmlns:a16="http://schemas.microsoft.com/office/drawing/2014/main" id="{49DF06DB-0E04-43EB-906B-75F674482CF9}"/>
              </a:ext>
            </a:extLst>
          </p:cNvPr>
          <p:cNvSpPr/>
          <p:nvPr/>
        </p:nvSpPr>
        <p:spPr>
          <a:xfrm>
            <a:off x="440087" y="6323939"/>
            <a:ext cx="11563845" cy="215444"/>
          </a:xfrm>
          <a:prstGeom prst="rect">
            <a:avLst/>
          </a:prstGeom>
        </p:spPr>
        <p:txBody>
          <a:bodyPr wrap="square">
            <a:spAutoFit/>
          </a:body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Source: Pew Research Center, ‘Increasing Public Criticism, Confusion Over COVID-19 Response in U.S.’. Survey conducted January 24-30, 2022. *Screenvision Custom Study; Screen Engine/ASI, LLC (www.screenengineasi.com), April-May 2022.</a:t>
            </a:r>
          </a:p>
        </p:txBody>
      </p:sp>
      <p:sp>
        <p:nvSpPr>
          <p:cNvPr id="24" name="TextBox 23">
            <a:extLst>
              <a:ext uri="{FF2B5EF4-FFF2-40B4-BE49-F238E27FC236}">
                <a16:creationId xmlns:a16="http://schemas.microsoft.com/office/drawing/2014/main" id="{A671F24C-A73C-4EEF-86FA-989884607FA5}"/>
              </a:ext>
            </a:extLst>
          </p:cNvPr>
          <p:cNvSpPr txBox="1"/>
          <p:nvPr/>
        </p:nvSpPr>
        <p:spPr>
          <a:xfrm>
            <a:off x="120928" y="133498"/>
            <a:ext cx="12061836"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a:solidFill>
                  <a:srgbClr val="1B1464"/>
                </a:solidFill>
                <a:latin typeface="Helvetica" panose="020B0403020202020204" pitchFamily="34" charset="0"/>
              </a:rPr>
              <a:t>After two years of the pandemic, Americans have become increasingly comfortable with communal experiences and activities</a:t>
            </a:r>
            <a:endParaRPr kumimoji="0" lang="en-US" sz="2600" b="1" i="0" u="none" strike="noStrike" kern="1200" cap="none" spc="0" normalizeH="0" baseline="0" noProof="0">
              <a:ln>
                <a:noFill/>
              </a:ln>
              <a:solidFill>
                <a:srgbClr val="FF0000"/>
              </a:solidFill>
              <a:effectLst/>
              <a:uLnTx/>
              <a:uFillTx/>
              <a:latin typeface="Helvetica" panose="020B0403020202020204" pitchFamily="34" charset="0"/>
              <a:ea typeface="+mn-ea"/>
              <a:cs typeface="+mn-cs"/>
            </a:endParaRPr>
          </a:p>
        </p:txBody>
      </p:sp>
      <p:pic>
        <p:nvPicPr>
          <p:cNvPr id="19" name="Picture 18">
            <a:extLst>
              <a:ext uri="{FF2B5EF4-FFF2-40B4-BE49-F238E27FC236}">
                <a16:creationId xmlns:a16="http://schemas.microsoft.com/office/drawing/2014/main" id="{7AE22543-E599-476E-9EEF-B74D5816E2EF}"/>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483207" y="6507893"/>
            <a:ext cx="11708793" cy="350107"/>
          </a:xfrm>
          <a:prstGeom prst="rect">
            <a:avLst/>
          </a:prstGeom>
        </p:spPr>
      </p:pic>
      <p:sp>
        <p:nvSpPr>
          <p:cNvPr id="28" name="Slide Number Placeholder 5">
            <a:extLst>
              <a:ext uri="{FF2B5EF4-FFF2-40B4-BE49-F238E27FC236}">
                <a16:creationId xmlns:a16="http://schemas.microsoft.com/office/drawing/2014/main" id="{2BEBD979-FF93-4C8D-8980-9DD23C77CF4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29" name="Rectangle 28">
            <a:extLst>
              <a:ext uri="{FF2B5EF4-FFF2-40B4-BE49-F238E27FC236}">
                <a16:creationId xmlns:a16="http://schemas.microsoft.com/office/drawing/2014/main" id="{1D1E9E69-9C1C-41C3-8851-D5747B2645E7}"/>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graphicFrame>
        <p:nvGraphicFramePr>
          <p:cNvPr id="6" name="Chart 5">
            <a:extLst>
              <a:ext uri="{FF2B5EF4-FFF2-40B4-BE49-F238E27FC236}">
                <a16:creationId xmlns:a16="http://schemas.microsoft.com/office/drawing/2014/main" id="{1BF7C4D9-364B-FC11-4446-86F9D5FC8B41}"/>
              </a:ext>
            </a:extLst>
          </p:cNvPr>
          <p:cNvGraphicFramePr/>
          <p:nvPr>
            <p:extLst>
              <p:ext uri="{D42A27DB-BD31-4B8C-83A1-F6EECF244321}">
                <p14:modId xmlns:p14="http://schemas.microsoft.com/office/powerpoint/2010/main" val="2285408670"/>
              </p:ext>
            </p:extLst>
          </p:nvPr>
        </p:nvGraphicFramePr>
        <p:xfrm>
          <a:off x="483207" y="1973179"/>
          <a:ext cx="10985872" cy="4321576"/>
        </p:xfrm>
        <a:graphic>
          <a:graphicData uri="http://schemas.openxmlformats.org/drawingml/2006/chart">
            <c:chart xmlns:c="http://schemas.openxmlformats.org/drawingml/2006/chart" xmlns:r="http://schemas.openxmlformats.org/officeDocument/2006/relationships" r:id="rId4"/>
          </a:graphicData>
        </a:graphic>
      </p:graphicFrame>
      <p:sp>
        <p:nvSpPr>
          <p:cNvPr id="15" name="TextBox 14">
            <a:extLst>
              <a:ext uri="{FF2B5EF4-FFF2-40B4-BE49-F238E27FC236}">
                <a16:creationId xmlns:a16="http://schemas.microsoft.com/office/drawing/2014/main" id="{F6AFD6CA-B48D-2356-D41B-5B6FB8B395FA}"/>
              </a:ext>
            </a:extLst>
          </p:cNvPr>
          <p:cNvSpPr txBox="1"/>
          <p:nvPr/>
        </p:nvSpPr>
        <p:spPr>
          <a:xfrm>
            <a:off x="1" y="1640593"/>
            <a:ext cx="12191998" cy="306109"/>
          </a:xfrm>
          <a:prstGeom prst="rect">
            <a:avLst/>
          </a:prstGeom>
          <a:noFill/>
        </p:spPr>
        <p:txBody>
          <a:bodyPr wrap="square">
            <a:spAutoFit/>
          </a:bodyPr>
          <a:lstStyle/>
          <a:p>
            <a:pPr marL="0" marR="0" algn="ctr">
              <a:lnSpc>
                <a:spcPct val="107000"/>
              </a:lnSpc>
              <a:spcBef>
                <a:spcPts val="0"/>
              </a:spcBef>
              <a:spcAft>
                <a:spcPts val="0"/>
              </a:spcAft>
            </a:pPr>
            <a:r>
              <a:rPr lang="en-US" sz="1400" b="1" u="sng">
                <a:solidFill>
                  <a:srgbClr val="1B1464"/>
                </a:solidFill>
                <a:effectLst/>
                <a:latin typeface="Helvetica" panose="020B0604020202020204" pitchFamily="34" charset="0"/>
                <a:ea typeface="Times New Roman" panose="02020603050405020304" pitchFamily="18" charset="0"/>
                <a:cs typeface="Helvetica" panose="020B0604020202020204" pitchFamily="34" charset="0"/>
              </a:rPr>
              <a:t>% of U.S. adults who say, given the current situation with the coronavirus outbreak, they feel comfortable doing each of the following</a:t>
            </a:r>
            <a:endParaRPr lang="en-US" sz="1200" b="1" u="sng">
              <a:solidFill>
                <a:srgbClr val="1B1464"/>
              </a:solidFill>
              <a:effectLst/>
              <a:latin typeface="Helvetica" panose="020B0604020202020204" pitchFamily="34" charset="0"/>
              <a:ea typeface="Calibri" panose="020F0502020204030204" pitchFamily="34" charset="0"/>
              <a:cs typeface="Helvetica" panose="020B0604020202020204" pitchFamily="34" charset="0"/>
            </a:endParaRPr>
          </a:p>
        </p:txBody>
      </p:sp>
      <p:sp>
        <p:nvSpPr>
          <p:cNvPr id="2" name="TextBox 1">
            <a:extLst>
              <a:ext uri="{FF2B5EF4-FFF2-40B4-BE49-F238E27FC236}">
                <a16:creationId xmlns:a16="http://schemas.microsoft.com/office/drawing/2014/main" id="{AC915796-D7A1-67DE-6786-4D86FF6F3B09}"/>
              </a:ext>
            </a:extLst>
          </p:cNvPr>
          <p:cNvSpPr txBox="1"/>
          <p:nvPr/>
        </p:nvSpPr>
        <p:spPr>
          <a:xfrm>
            <a:off x="172187" y="1140977"/>
            <a:ext cx="11534089" cy="27699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Blip>
                <a:blip r:embed="rId5"/>
              </a:buBlip>
              <a:tabLst/>
              <a:defRPr/>
            </a:pPr>
            <a:r>
              <a:rPr lang="en-US" sz="1200">
                <a:solidFill>
                  <a:srgbClr val="ED3C8D"/>
                </a:solidFill>
                <a:latin typeface="Helvetica" panose="020B0403020202020204" pitchFamily="34" charset="0"/>
              </a:rPr>
              <a:t>72%</a:t>
            </a:r>
            <a:r>
              <a:rPr lang="en-US" sz="1200">
                <a:solidFill>
                  <a:srgbClr val="1B1464"/>
                </a:solidFill>
                <a:latin typeface="Helvetica" panose="020B0403020202020204" pitchFamily="34" charset="0"/>
              </a:rPr>
              <a:t> of adults 18-34 and </a:t>
            </a:r>
            <a:r>
              <a:rPr lang="en-US" sz="1200">
                <a:solidFill>
                  <a:srgbClr val="ED3C8D"/>
                </a:solidFill>
                <a:latin typeface="Helvetica" panose="020B0403020202020204" pitchFamily="34" charset="0"/>
              </a:rPr>
              <a:t>66%</a:t>
            </a:r>
            <a:r>
              <a:rPr lang="en-US" sz="1200">
                <a:solidFill>
                  <a:srgbClr val="1B1464"/>
                </a:solidFill>
                <a:latin typeface="Helvetica" panose="020B0403020202020204" pitchFamily="34" charset="0"/>
              </a:rPr>
              <a:t> of adults 18-49 are seeking out opportunities for live in-person events and experiences now more than ever before*</a:t>
            </a:r>
            <a:endParaRPr kumimoji="0" lang="en-US" sz="1200"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Tree>
    <p:extLst>
      <p:ext uri="{BB962C8B-B14F-4D97-AF65-F5344CB8AC3E}">
        <p14:creationId xmlns:p14="http://schemas.microsoft.com/office/powerpoint/2010/main" val="7375420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041A55C-93AB-41EC-AD6F-CA99FDD74F42}"/>
              </a:ext>
            </a:extLst>
          </p:cNvPr>
          <p:cNvSpPr/>
          <p:nvPr/>
        </p:nvSpPr>
        <p:spPr>
          <a:xfrm>
            <a:off x="0" y="1496211"/>
            <a:ext cx="12192000" cy="5351031"/>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79E0E567-9628-4503-8CC7-BAEA7A51409A}"/>
              </a:ext>
            </a:extLst>
          </p:cNvPr>
          <p:cNvSpPr/>
          <p:nvPr/>
        </p:nvSpPr>
        <p:spPr>
          <a:xfrm>
            <a:off x="9017540" y="4561295"/>
            <a:ext cx="2983875" cy="1340558"/>
          </a:xfrm>
          <a:prstGeom prst="rect">
            <a:avLst/>
          </a:prstGeom>
          <a:solidFill>
            <a:srgbClr val="66C5AD"/>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56" name="Rectangle 55">
            <a:extLst>
              <a:ext uri="{FF2B5EF4-FFF2-40B4-BE49-F238E27FC236}">
                <a16:creationId xmlns:a16="http://schemas.microsoft.com/office/drawing/2014/main" id="{49DF06DB-0E04-43EB-906B-75F674482CF9}"/>
              </a:ext>
            </a:extLst>
          </p:cNvPr>
          <p:cNvSpPr/>
          <p:nvPr/>
        </p:nvSpPr>
        <p:spPr>
          <a:xfrm>
            <a:off x="440087" y="6178026"/>
            <a:ext cx="11751913" cy="338554"/>
          </a:xfrm>
          <a:prstGeom prst="rect">
            <a:avLst/>
          </a:prstGeom>
        </p:spPr>
        <p:txBody>
          <a:bodyPr wrap="square">
            <a:spAutoFit/>
          </a:body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Source: Morning Consult, ‘Tracking the Return to Normal: Entertainment’, April ‘20 = 4/30/20, June ‘20 = 6/26/20, April ‘21 = 4/25/21, June ‘21 = 6/20/21, April ‘22 = 4/23/22, June ‘22 = 6/20/22. *Screenvision Custom Study; Screen Engine/ASI, LLC (www.screenengineasi.com), April-May 2022. </a:t>
            </a:r>
            <a:r>
              <a:rPr lang="en-US" sz="800">
                <a:solidFill>
                  <a:srgbClr val="1B1464"/>
                </a:solidFill>
                <a:latin typeface="Helvetica" panose="020B0403020202020204" pitchFamily="34" charset="0"/>
                <a:ea typeface="Open Sans" panose="020B0606030504020204" pitchFamily="34" charset="0"/>
                <a:cs typeface="Open Sans" panose="020B0606030504020204" pitchFamily="34" charset="0"/>
              </a:rPr>
              <a:t>How comfortable are you attending the movies in the movie theater currently? (very / somewhat / not very / not at all comfortable); %’s reflect ‘very’ or ‘somewhat’ comfortable.</a:t>
            </a:r>
            <a:endPar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endParaRPr>
          </a:p>
        </p:txBody>
      </p:sp>
      <p:sp>
        <p:nvSpPr>
          <p:cNvPr id="24" name="TextBox 23">
            <a:extLst>
              <a:ext uri="{FF2B5EF4-FFF2-40B4-BE49-F238E27FC236}">
                <a16:creationId xmlns:a16="http://schemas.microsoft.com/office/drawing/2014/main" id="{A671F24C-A73C-4EEF-86FA-989884607FA5}"/>
              </a:ext>
            </a:extLst>
          </p:cNvPr>
          <p:cNvSpPr txBox="1"/>
          <p:nvPr/>
        </p:nvSpPr>
        <p:spPr>
          <a:xfrm>
            <a:off x="87552" y="319092"/>
            <a:ext cx="12000370"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a:solidFill>
                  <a:srgbClr val="1B1464"/>
                </a:solidFill>
                <a:latin typeface="Helvetica" panose="020B0403020202020204" pitchFamily="34" charset="0"/>
              </a:rPr>
              <a:t>Their comfort with returning to normalcy is also extending to movie-going</a:t>
            </a:r>
            <a:endParaRPr kumimoji="0" lang="en-US" sz="2600" b="1" i="0" u="none" strike="noStrike" kern="1200" cap="none" spc="0" normalizeH="0" baseline="0" noProof="0">
              <a:ln>
                <a:noFill/>
              </a:ln>
              <a:solidFill>
                <a:srgbClr val="FF0000"/>
              </a:solidFill>
              <a:effectLst/>
              <a:uLnTx/>
              <a:uFillTx/>
              <a:latin typeface="Helvetica" panose="020B0403020202020204" pitchFamily="34" charset="0"/>
              <a:ea typeface="+mn-ea"/>
              <a:cs typeface="+mn-cs"/>
            </a:endParaRPr>
          </a:p>
        </p:txBody>
      </p:sp>
      <p:pic>
        <p:nvPicPr>
          <p:cNvPr id="19" name="Picture 18">
            <a:extLst>
              <a:ext uri="{FF2B5EF4-FFF2-40B4-BE49-F238E27FC236}">
                <a16:creationId xmlns:a16="http://schemas.microsoft.com/office/drawing/2014/main" id="{7AE22543-E599-476E-9EEF-B74D5816E2EF}"/>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483207" y="6507893"/>
            <a:ext cx="11708793" cy="350107"/>
          </a:xfrm>
          <a:prstGeom prst="rect">
            <a:avLst/>
          </a:prstGeom>
        </p:spPr>
      </p:pic>
      <p:sp>
        <p:nvSpPr>
          <p:cNvPr id="28" name="Slide Number Placeholder 5">
            <a:extLst>
              <a:ext uri="{FF2B5EF4-FFF2-40B4-BE49-F238E27FC236}">
                <a16:creationId xmlns:a16="http://schemas.microsoft.com/office/drawing/2014/main" id="{2BEBD979-FF93-4C8D-8980-9DD23C77CF4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29" name="Rectangle 28">
            <a:extLst>
              <a:ext uri="{FF2B5EF4-FFF2-40B4-BE49-F238E27FC236}">
                <a16:creationId xmlns:a16="http://schemas.microsoft.com/office/drawing/2014/main" id="{1D1E9E69-9C1C-41C3-8851-D5747B2645E7}"/>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4" name="TextBox 3">
            <a:extLst>
              <a:ext uri="{FF2B5EF4-FFF2-40B4-BE49-F238E27FC236}">
                <a16:creationId xmlns:a16="http://schemas.microsoft.com/office/drawing/2014/main" id="{66ACE6FB-DB63-DBDD-ABB9-823EB461E7B3}"/>
              </a:ext>
            </a:extLst>
          </p:cNvPr>
          <p:cNvSpPr txBox="1"/>
          <p:nvPr/>
        </p:nvSpPr>
        <p:spPr>
          <a:xfrm>
            <a:off x="1" y="1767053"/>
            <a:ext cx="12191998" cy="336631"/>
          </a:xfrm>
          <a:prstGeom prst="rect">
            <a:avLst/>
          </a:prstGeom>
          <a:noFill/>
        </p:spPr>
        <p:txBody>
          <a:bodyPr wrap="square">
            <a:sp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600" b="1" i="0" u="sng" strike="noStrike" kern="1200" cap="none" spc="0" normalizeH="0" baseline="0" noProof="0">
                <a:ln>
                  <a:noFill/>
                </a:ln>
                <a:solidFill>
                  <a:srgbClr val="1B1464"/>
                </a:solidFill>
                <a:effectLst/>
                <a:uLnTx/>
                <a:uFillTx/>
                <a:latin typeface="Helvetica" panose="020B0604020202020204" pitchFamily="34" charset="0"/>
                <a:ea typeface="Times New Roman" panose="02020603050405020304" pitchFamily="18" charset="0"/>
                <a:cs typeface="Helvetica" panose="020B0604020202020204" pitchFamily="34" charset="0"/>
              </a:rPr>
              <a:t>% of U.S. adults who said they feel comfortable ‘going to the movies’</a:t>
            </a:r>
            <a:endParaRPr kumimoji="0" lang="en-US" sz="1400" b="1" i="0" u="sng" strike="noStrike" kern="1200" cap="none" spc="0" normalizeH="0" baseline="0" noProof="0">
              <a:ln>
                <a:noFill/>
              </a:ln>
              <a:solidFill>
                <a:srgbClr val="1B1464"/>
              </a:solidFill>
              <a:effectLst/>
              <a:uLnTx/>
              <a:uFillTx/>
              <a:latin typeface="Helvetica" panose="020B0604020202020204" pitchFamily="34" charset="0"/>
              <a:ea typeface="Calibri" panose="020F0502020204030204" pitchFamily="34" charset="0"/>
              <a:cs typeface="Helvetica" panose="020B0604020202020204" pitchFamily="34" charset="0"/>
            </a:endParaRPr>
          </a:p>
        </p:txBody>
      </p:sp>
      <p:sp>
        <p:nvSpPr>
          <p:cNvPr id="2" name="Oval 1">
            <a:extLst>
              <a:ext uri="{FF2B5EF4-FFF2-40B4-BE49-F238E27FC236}">
                <a16:creationId xmlns:a16="http://schemas.microsoft.com/office/drawing/2014/main" id="{0D4355EA-686A-4BB0-67BF-0E4F4FC49430}"/>
              </a:ext>
            </a:extLst>
          </p:cNvPr>
          <p:cNvSpPr/>
          <p:nvPr/>
        </p:nvSpPr>
        <p:spPr>
          <a:xfrm>
            <a:off x="396271" y="3162050"/>
            <a:ext cx="914912" cy="780807"/>
          </a:xfrm>
          <a:prstGeom prst="ellipse">
            <a:avLst/>
          </a:prstGeom>
          <a:solidFill>
            <a:srgbClr val="ED3C8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Helvetica" panose="020B0403020202020204" pitchFamily="34" charset="0"/>
              </a:rPr>
              <a:t>12%</a:t>
            </a:r>
          </a:p>
        </p:txBody>
      </p:sp>
      <p:sp>
        <p:nvSpPr>
          <p:cNvPr id="10" name="Oval 9">
            <a:extLst>
              <a:ext uri="{FF2B5EF4-FFF2-40B4-BE49-F238E27FC236}">
                <a16:creationId xmlns:a16="http://schemas.microsoft.com/office/drawing/2014/main" id="{FC79468D-B01B-97F3-DB13-3BB88FFB309B}"/>
              </a:ext>
            </a:extLst>
          </p:cNvPr>
          <p:cNvSpPr/>
          <p:nvPr/>
        </p:nvSpPr>
        <p:spPr>
          <a:xfrm>
            <a:off x="2083481" y="3089946"/>
            <a:ext cx="1083888" cy="925014"/>
          </a:xfrm>
          <a:prstGeom prst="ellipse">
            <a:avLst/>
          </a:prstGeom>
          <a:solidFill>
            <a:srgbClr val="ED3C8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latin typeface="Helvetica" panose="020B0403020202020204" pitchFamily="34" charset="0"/>
              </a:rPr>
              <a:t>22%</a:t>
            </a:r>
          </a:p>
        </p:txBody>
      </p:sp>
      <p:sp>
        <p:nvSpPr>
          <p:cNvPr id="11" name="Oval 10">
            <a:extLst>
              <a:ext uri="{FF2B5EF4-FFF2-40B4-BE49-F238E27FC236}">
                <a16:creationId xmlns:a16="http://schemas.microsoft.com/office/drawing/2014/main" id="{DA27FC66-F320-CDC0-0089-2A248C07E58A}"/>
              </a:ext>
            </a:extLst>
          </p:cNvPr>
          <p:cNvSpPr/>
          <p:nvPr/>
        </p:nvSpPr>
        <p:spPr>
          <a:xfrm>
            <a:off x="3771411" y="2891817"/>
            <a:ext cx="1548205" cy="1321273"/>
          </a:xfrm>
          <a:prstGeom prst="ellipse">
            <a:avLst/>
          </a:prstGeom>
          <a:solidFill>
            <a:srgbClr val="ED3C8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Helvetica" panose="020B0403020202020204" pitchFamily="34" charset="0"/>
              </a:rPr>
              <a:t>41%</a:t>
            </a:r>
          </a:p>
        </p:txBody>
      </p:sp>
      <p:sp>
        <p:nvSpPr>
          <p:cNvPr id="13" name="Oval 12">
            <a:extLst>
              <a:ext uri="{FF2B5EF4-FFF2-40B4-BE49-F238E27FC236}">
                <a16:creationId xmlns:a16="http://schemas.microsoft.com/office/drawing/2014/main" id="{05472682-0861-799F-C461-F4EC5E4AFC36}"/>
              </a:ext>
            </a:extLst>
          </p:cNvPr>
          <p:cNvSpPr/>
          <p:nvPr/>
        </p:nvSpPr>
        <p:spPr>
          <a:xfrm>
            <a:off x="5731935" y="2790516"/>
            <a:ext cx="1785604" cy="1523875"/>
          </a:xfrm>
          <a:prstGeom prst="ellipse">
            <a:avLst/>
          </a:prstGeom>
          <a:solidFill>
            <a:srgbClr val="66C5A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Helvetica" panose="020B0403020202020204" pitchFamily="34" charset="0"/>
              </a:rPr>
              <a:t>51%</a:t>
            </a:r>
          </a:p>
        </p:txBody>
      </p:sp>
      <p:sp>
        <p:nvSpPr>
          <p:cNvPr id="14" name="Oval 13">
            <a:extLst>
              <a:ext uri="{FF2B5EF4-FFF2-40B4-BE49-F238E27FC236}">
                <a16:creationId xmlns:a16="http://schemas.microsoft.com/office/drawing/2014/main" id="{E8F97505-EA61-BBB6-891E-319D6B434110}"/>
              </a:ext>
            </a:extLst>
          </p:cNvPr>
          <p:cNvSpPr/>
          <p:nvPr/>
        </p:nvSpPr>
        <p:spPr>
          <a:xfrm>
            <a:off x="7835550" y="2728194"/>
            <a:ext cx="1931655" cy="1648518"/>
          </a:xfrm>
          <a:prstGeom prst="ellipse">
            <a:avLst/>
          </a:prstGeom>
          <a:solidFill>
            <a:srgbClr val="66C5A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Helvetica" panose="020B0403020202020204" pitchFamily="34" charset="0"/>
              </a:rPr>
              <a:t>60%</a:t>
            </a:r>
          </a:p>
        </p:txBody>
      </p:sp>
      <p:sp>
        <p:nvSpPr>
          <p:cNvPr id="15" name="Oval 14">
            <a:extLst>
              <a:ext uri="{FF2B5EF4-FFF2-40B4-BE49-F238E27FC236}">
                <a16:creationId xmlns:a16="http://schemas.microsoft.com/office/drawing/2014/main" id="{D9F6B414-0849-6695-D03A-68DE577D7778}"/>
              </a:ext>
            </a:extLst>
          </p:cNvPr>
          <p:cNvSpPr/>
          <p:nvPr/>
        </p:nvSpPr>
        <p:spPr>
          <a:xfrm>
            <a:off x="10004422" y="2700314"/>
            <a:ext cx="1996993" cy="1704279"/>
          </a:xfrm>
          <a:prstGeom prst="ellipse">
            <a:avLst/>
          </a:prstGeom>
          <a:solidFill>
            <a:srgbClr val="66C5A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Helvetica" panose="020B0403020202020204" pitchFamily="34" charset="0"/>
              </a:rPr>
              <a:t>63%</a:t>
            </a:r>
          </a:p>
        </p:txBody>
      </p:sp>
      <p:sp>
        <p:nvSpPr>
          <p:cNvPr id="16" name="TextBox 15">
            <a:extLst>
              <a:ext uri="{FF2B5EF4-FFF2-40B4-BE49-F238E27FC236}">
                <a16:creationId xmlns:a16="http://schemas.microsoft.com/office/drawing/2014/main" id="{2BA081D0-23D4-591D-18BD-8A2E45E80280}"/>
              </a:ext>
            </a:extLst>
          </p:cNvPr>
          <p:cNvSpPr txBox="1"/>
          <p:nvPr/>
        </p:nvSpPr>
        <p:spPr>
          <a:xfrm>
            <a:off x="-21767" y="2353955"/>
            <a:ext cx="1810261" cy="336631"/>
          </a:xfrm>
          <a:prstGeom prst="rect">
            <a:avLst/>
          </a:prstGeom>
          <a:noFill/>
        </p:spPr>
        <p:txBody>
          <a:bodyPr wrap="square">
            <a:sp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600" b="1" i="0" strike="noStrike" kern="1200" cap="none" spc="0" normalizeH="0" baseline="0" noProof="0">
                <a:ln>
                  <a:noFill/>
                </a:ln>
                <a:solidFill>
                  <a:srgbClr val="1B1464"/>
                </a:solidFill>
                <a:effectLst/>
                <a:uLnTx/>
                <a:uFillTx/>
                <a:latin typeface="Helvetica" panose="020B0604020202020204" pitchFamily="34" charset="0"/>
                <a:ea typeface="Times New Roman" panose="02020603050405020304" pitchFamily="18" charset="0"/>
                <a:cs typeface="Helvetica" panose="020B0604020202020204" pitchFamily="34" charset="0"/>
              </a:rPr>
              <a:t>April ‘20</a:t>
            </a:r>
            <a:endParaRPr kumimoji="0" lang="en-US" sz="1400" b="1" i="0" strike="noStrike" kern="1200" cap="none" spc="0" normalizeH="0" baseline="0" noProof="0">
              <a:ln>
                <a:noFill/>
              </a:ln>
              <a:solidFill>
                <a:srgbClr val="1B1464"/>
              </a:solidFill>
              <a:effectLst/>
              <a:uLnTx/>
              <a:uFillTx/>
              <a:latin typeface="Helvetica" panose="020B0604020202020204" pitchFamily="34" charset="0"/>
              <a:ea typeface="Calibri" panose="020F0502020204030204" pitchFamily="34" charset="0"/>
              <a:cs typeface="Helvetica" panose="020B0604020202020204" pitchFamily="34" charset="0"/>
            </a:endParaRPr>
          </a:p>
        </p:txBody>
      </p:sp>
      <p:sp>
        <p:nvSpPr>
          <p:cNvPr id="17" name="TextBox 16">
            <a:extLst>
              <a:ext uri="{FF2B5EF4-FFF2-40B4-BE49-F238E27FC236}">
                <a16:creationId xmlns:a16="http://schemas.microsoft.com/office/drawing/2014/main" id="{F1C0DA27-CEBA-F080-176E-780A536A6D4B}"/>
              </a:ext>
            </a:extLst>
          </p:cNvPr>
          <p:cNvSpPr txBox="1"/>
          <p:nvPr/>
        </p:nvSpPr>
        <p:spPr>
          <a:xfrm>
            <a:off x="1705306" y="2353955"/>
            <a:ext cx="1810261" cy="336631"/>
          </a:xfrm>
          <a:prstGeom prst="rect">
            <a:avLst/>
          </a:prstGeom>
          <a:noFill/>
        </p:spPr>
        <p:txBody>
          <a:bodyPr wrap="square">
            <a:sp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600" b="1" i="0" strike="noStrike" kern="1200" cap="none" spc="0" normalizeH="0" baseline="0" noProof="0">
                <a:ln>
                  <a:noFill/>
                </a:ln>
                <a:solidFill>
                  <a:srgbClr val="1B1464"/>
                </a:solidFill>
                <a:effectLst/>
                <a:uLnTx/>
                <a:uFillTx/>
                <a:latin typeface="Helvetica" panose="020B0604020202020204" pitchFamily="34" charset="0"/>
                <a:ea typeface="Times New Roman" panose="02020603050405020304" pitchFamily="18" charset="0"/>
                <a:cs typeface="Helvetica" panose="020B0604020202020204" pitchFamily="34" charset="0"/>
              </a:rPr>
              <a:t>June ‘20</a:t>
            </a:r>
            <a:endParaRPr kumimoji="0" lang="en-US" sz="1400" b="1" i="0" strike="noStrike" kern="1200" cap="none" spc="0" normalizeH="0" baseline="0" noProof="0">
              <a:ln>
                <a:noFill/>
              </a:ln>
              <a:solidFill>
                <a:srgbClr val="1B1464"/>
              </a:solidFill>
              <a:effectLst/>
              <a:uLnTx/>
              <a:uFillTx/>
              <a:latin typeface="Helvetica" panose="020B0604020202020204" pitchFamily="34" charset="0"/>
              <a:ea typeface="Calibri" panose="020F0502020204030204" pitchFamily="34" charset="0"/>
              <a:cs typeface="Helvetica" panose="020B0604020202020204" pitchFamily="34" charset="0"/>
            </a:endParaRPr>
          </a:p>
        </p:txBody>
      </p:sp>
      <p:sp>
        <p:nvSpPr>
          <p:cNvPr id="18" name="TextBox 17">
            <a:extLst>
              <a:ext uri="{FF2B5EF4-FFF2-40B4-BE49-F238E27FC236}">
                <a16:creationId xmlns:a16="http://schemas.microsoft.com/office/drawing/2014/main" id="{2C6CADCE-0769-DF92-A081-5B3E59B328C1}"/>
              </a:ext>
            </a:extLst>
          </p:cNvPr>
          <p:cNvSpPr txBox="1"/>
          <p:nvPr/>
        </p:nvSpPr>
        <p:spPr>
          <a:xfrm>
            <a:off x="3656453" y="2353955"/>
            <a:ext cx="1810261" cy="336631"/>
          </a:xfrm>
          <a:prstGeom prst="rect">
            <a:avLst/>
          </a:prstGeom>
          <a:noFill/>
        </p:spPr>
        <p:txBody>
          <a:bodyPr wrap="square">
            <a:sp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600" b="1" i="0" strike="noStrike" kern="1200" cap="none" spc="0" normalizeH="0" baseline="0" noProof="0">
                <a:ln>
                  <a:noFill/>
                </a:ln>
                <a:solidFill>
                  <a:srgbClr val="1B1464"/>
                </a:solidFill>
                <a:effectLst/>
                <a:uLnTx/>
                <a:uFillTx/>
                <a:latin typeface="Helvetica" panose="020B0604020202020204" pitchFamily="34" charset="0"/>
                <a:ea typeface="Times New Roman" panose="02020603050405020304" pitchFamily="18" charset="0"/>
                <a:cs typeface="Helvetica" panose="020B0604020202020204" pitchFamily="34" charset="0"/>
              </a:rPr>
              <a:t>April ‘21</a:t>
            </a:r>
            <a:endParaRPr kumimoji="0" lang="en-US" sz="1400" b="1" i="0" strike="noStrike" kern="1200" cap="none" spc="0" normalizeH="0" baseline="0" noProof="0">
              <a:ln>
                <a:noFill/>
              </a:ln>
              <a:solidFill>
                <a:srgbClr val="1B1464"/>
              </a:solidFill>
              <a:effectLst/>
              <a:uLnTx/>
              <a:uFillTx/>
              <a:latin typeface="Helvetica" panose="020B0604020202020204" pitchFamily="34" charset="0"/>
              <a:ea typeface="Calibri" panose="020F0502020204030204" pitchFamily="34" charset="0"/>
              <a:cs typeface="Helvetica" panose="020B0604020202020204" pitchFamily="34" charset="0"/>
            </a:endParaRPr>
          </a:p>
        </p:txBody>
      </p:sp>
      <p:sp>
        <p:nvSpPr>
          <p:cNvPr id="20" name="TextBox 19">
            <a:extLst>
              <a:ext uri="{FF2B5EF4-FFF2-40B4-BE49-F238E27FC236}">
                <a16:creationId xmlns:a16="http://schemas.microsoft.com/office/drawing/2014/main" id="{867FC116-73F3-5C58-28A3-5A8278AC0887}"/>
              </a:ext>
            </a:extLst>
          </p:cNvPr>
          <p:cNvSpPr txBox="1"/>
          <p:nvPr/>
        </p:nvSpPr>
        <p:spPr>
          <a:xfrm>
            <a:off x="5731935" y="2353955"/>
            <a:ext cx="1810261" cy="336631"/>
          </a:xfrm>
          <a:prstGeom prst="rect">
            <a:avLst/>
          </a:prstGeom>
          <a:noFill/>
        </p:spPr>
        <p:txBody>
          <a:bodyPr wrap="square">
            <a:sp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600" b="1" i="0" strike="noStrike" kern="1200" cap="none" spc="0" normalizeH="0" baseline="0" noProof="0">
                <a:ln>
                  <a:noFill/>
                </a:ln>
                <a:solidFill>
                  <a:srgbClr val="1B1464"/>
                </a:solidFill>
                <a:effectLst/>
                <a:uLnTx/>
                <a:uFillTx/>
                <a:latin typeface="Helvetica" panose="020B0604020202020204" pitchFamily="34" charset="0"/>
                <a:ea typeface="Times New Roman" panose="02020603050405020304" pitchFamily="18" charset="0"/>
                <a:cs typeface="Helvetica" panose="020B0604020202020204" pitchFamily="34" charset="0"/>
              </a:rPr>
              <a:t>June ‘21</a:t>
            </a:r>
            <a:endParaRPr kumimoji="0" lang="en-US" sz="1400" b="1" i="0" strike="noStrike" kern="1200" cap="none" spc="0" normalizeH="0" baseline="0" noProof="0">
              <a:ln>
                <a:noFill/>
              </a:ln>
              <a:solidFill>
                <a:srgbClr val="1B1464"/>
              </a:solidFill>
              <a:effectLst/>
              <a:uLnTx/>
              <a:uFillTx/>
              <a:latin typeface="Helvetica" panose="020B0604020202020204" pitchFamily="34" charset="0"/>
              <a:ea typeface="Calibri" panose="020F0502020204030204" pitchFamily="34" charset="0"/>
              <a:cs typeface="Helvetica" panose="020B0604020202020204" pitchFamily="34" charset="0"/>
            </a:endParaRPr>
          </a:p>
        </p:txBody>
      </p:sp>
      <p:sp>
        <p:nvSpPr>
          <p:cNvPr id="21" name="TextBox 20">
            <a:extLst>
              <a:ext uri="{FF2B5EF4-FFF2-40B4-BE49-F238E27FC236}">
                <a16:creationId xmlns:a16="http://schemas.microsoft.com/office/drawing/2014/main" id="{38A3D93F-DCFD-157E-0101-7159CC1AC36D}"/>
              </a:ext>
            </a:extLst>
          </p:cNvPr>
          <p:cNvSpPr txBox="1"/>
          <p:nvPr/>
        </p:nvSpPr>
        <p:spPr>
          <a:xfrm>
            <a:off x="7915642" y="2353955"/>
            <a:ext cx="1810261" cy="336631"/>
          </a:xfrm>
          <a:prstGeom prst="rect">
            <a:avLst/>
          </a:prstGeom>
          <a:noFill/>
        </p:spPr>
        <p:txBody>
          <a:bodyPr wrap="square">
            <a:sp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600" b="1" i="0" strike="noStrike" kern="1200" cap="none" spc="0" normalizeH="0" baseline="0" noProof="0">
                <a:ln>
                  <a:noFill/>
                </a:ln>
                <a:solidFill>
                  <a:srgbClr val="1B1464"/>
                </a:solidFill>
                <a:effectLst/>
                <a:uLnTx/>
                <a:uFillTx/>
                <a:latin typeface="Helvetica" panose="020B0604020202020204" pitchFamily="34" charset="0"/>
                <a:ea typeface="Times New Roman" panose="02020603050405020304" pitchFamily="18" charset="0"/>
                <a:cs typeface="Helvetica" panose="020B0604020202020204" pitchFamily="34" charset="0"/>
              </a:rPr>
              <a:t>April ‘22</a:t>
            </a:r>
            <a:endParaRPr kumimoji="0" lang="en-US" sz="1400" b="1" i="0" strike="noStrike" kern="1200" cap="none" spc="0" normalizeH="0" baseline="0" noProof="0">
              <a:ln>
                <a:noFill/>
              </a:ln>
              <a:solidFill>
                <a:srgbClr val="1B1464"/>
              </a:solidFill>
              <a:effectLst/>
              <a:uLnTx/>
              <a:uFillTx/>
              <a:latin typeface="Helvetica" panose="020B0604020202020204" pitchFamily="34" charset="0"/>
              <a:ea typeface="Calibri" panose="020F0502020204030204" pitchFamily="34" charset="0"/>
              <a:cs typeface="Helvetica" panose="020B0604020202020204" pitchFamily="34" charset="0"/>
            </a:endParaRPr>
          </a:p>
        </p:txBody>
      </p:sp>
      <p:sp>
        <p:nvSpPr>
          <p:cNvPr id="22" name="TextBox 21">
            <a:extLst>
              <a:ext uri="{FF2B5EF4-FFF2-40B4-BE49-F238E27FC236}">
                <a16:creationId xmlns:a16="http://schemas.microsoft.com/office/drawing/2014/main" id="{946B1B1B-F8FD-BD1E-D910-32DD2E59C4B0}"/>
              </a:ext>
            </a:extLst>
          </p:cNvPr>
          <p:cNvSpPr txBox="1"/>
          <p:nvPr/>
        </p:nvSpPr>
        <p:spPr>
          <a:xfrm>
            <a:off x="10120522" y="2353955"/>
            <a:ext cx="1810261" cy="336631"/>
          </a:xfrm>
          <a:prstGeom prst="rect">
            <a:avLst/>
          </a:prstGeom>
          <a:noFill/>
        </p:spPr>
        <p:txBody>
          <a:bodyPr wrap="square">
            <a:sp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600" b="1" i="0" strike="noStrike" kern="1200" cap="none" spc="0" normalizeH="0" baseline="0" noProof="0">
                <a:ln>
                  <a:noFill/>
                </a:ln>
                <a:solidFill>
                  <a:srgbClr val="1B1464"/>
                </a:solidFill>
                <a:effectLst/>
                <a:uLnTx/>
                <a:uFillTx/>
                <a:latin typeface="Helvetica" panose="020B0604020202020204" pitchFamily="34" charset="0"/>
                <a:ea typeface="Times New Roman" panose="02020603050405020304" pitchFamily="18" charset="0"/>
                <a:cs typeface="Helvetica" panose="020B0604020202020204" pitchFamily="34" charset="0"/>
              </a:rPr>
              <a:t>June ‘22</a:t>
            </a:r>
            <a:endParaRPr kumimoji="0" lang="en-US" sz="1400" b="1" i="0" strike="noStrike" kern="1200" cap="none" spc="0" normalizeH="0" baseline="0" noProof="0">
              <a:ln>
                <a:noFill/>
              </a:ln>
              <a:solidFill>
                <a:srgbClr val="1B1464"/>
              </a:solidFill>
              <a:effectLst/>
              <a:uLnTx/>
              <a:uFillTx/>
              <a:latin typeface="Helvetica" panose="020B0604020202020204" pitchFamily="34" charset="0"/>
              <a:ea typeface="Calibri" panose="020F0502020204030204" pitchFamily="34" charset="0"/>
              <a:cs typeface="Helvetica" panose="020B0604020202020204" pitchFamily="34" charset="0"/>
            </a:endParaRPr>
          </a:p>
        </p:txBody>
      </p:sp>
      <p:sp>
        <p:nvSpPr>
          <p:cNvPr id="23" name="TextBox 22">
            <a:extLst>
              <a:ext uri="{FF2B5EF4-FFF2-40B4-BE49-F238E27FC236}">
                <a16:creationId xmlns:a16="http://schemas.microsoft.com/office/drawing/2014/main" id="{BCF759D6-FD58-4F41-C882-67BF27E614B0}"/>
              </a:ext>
            </a:extLst>
          </p:cNvPr>
          <p:cNvSpPr txBox="1"/>
          <p:nvPr/>
        </p:nvSpPr>
        <p:spPr>
          <a:xfrm>
            <a:off x="8643575" y="4646569"/>
            <a:ext cx="1810261" cy="336631"/>
          </a:xfrm>
          <a:prstGeom prst="rect">
            <a:avLst/>
          </a:prstGeom>
          <a:noFill/>
        </p:spPr>
        <p:txBody>
          <a:bodyPr wrap="square">
            <a:spAutoFit/>
          </a:bodyPr>
          <a:lstStyle/>
          <a:p>
            <a:pPr marL="0" marR="0" lvl="0" indent="0" algn="r" defTabSz="914400" rtl="0" eaLnBrk="1" fontAlgn="auto" latinLnBrk="0" hangingPunct="1">
              <a:lnSpc>
                <a:spcPct val="107000"/>
              </a:lnSpc>
              <a:spcBef>
                <a:spcPts val="0"/>
              </a:spcBef>
              <a:spcAft>
                <a:spcPts val="0"/>
              </a:spcAft>
              <a:buClrTx/>
              <a:buSzTx/>
              <a:buFontTx/>
              <a:buNone/>
              <a:tabLst/>
              <a:defRPr/>
            </a:pPr>
            <a:r>
              <a:rPr lang="en-US" sz="1600" b="1">
                <a:solidFill>
                  <a:schemeClr val="bg1"/>
                </a:solidFill>
                <a:latin typeface="Helvetica" panose="020B0604020202020204" pitchFamily="34" charset="0"/>
                <a:ea typeface="Calibri" panose="020F0502020204030204" pitchFamily="34" charset="0"/>
                <a:cs typeface="Helvetica" panose="020B0604020202020204" pitchFamily="34" charset="0"/>
              </a:rPr>
              <a:t>Gen Z:</a:t>
            </a:r>
            <a:endParaRPr kumimoji="0" lang="en-US" sz="1400" b="1" i="0" strike="noStrike" kern="1200" cap="none" spc="0" normalizeH="0" baseline="0" noProof="0">
              <a:ln>
                <a:noFill/>
              </a:ln>
              <a:solidFill>
                <a:schemeClr val="bg1"/>
              </a:solidFill>
              <a:effectLst/>
              <a:uLnTx/>
              <a:uFillTx/>
              <a:latin typeface="Helvetica" panose="020B0604020202020204" pitchFamily="34" charset="0"/>
              <a:ea typeface="Calibri" panose="020F0502020204030204" pitchFamily="34" charset="0"/>
              <a:cs typeface="Helvetica" panose="020B0604020202020204" pitchFamily="34" charset="0"/>
            </a:endParaRPr>
          </a:p>
        </p:txBody>
      </p:sp>
      <p:sp>
        <p:nvSpPr>
          <p:cNvPr id="25" name="TextBox 24">
            <a:extLst>
              <a:ext uri="{FF2B5EF4-FFF2-40B4-BE49-F238E27FC236}">
                <a16:creationId xmlns:a16="http://schemas.microsoft.com/office/drawing/2014/main" id="{15C8DEBB-83B7-CB4C-EA67-F9FEF39CF8EF}"/>
              </a:ext>
            </a:extLst>
          </p:cNvPr>
          <p:cNvSpPr txBox="1"/>
          <p:nvPr/>
        </p:nvSpPr>
        <p:spPr>
          <a:xfrm>
            <a:off x="8640331" y="5076206"/>
            <a:ext cx="1810261" cy="336631"/>
          </a:xfrm>
          <a:prstGeom prst="rect">
            <a:avLst/>
          </a:prstGeom>
          <a:noFill/>
        </p:spPr>
        <p:txBody>
          <a:bodyPr wrap="square">
            <a:spAutoFit/>
          </a:bodyPr>
          <a:lstStyle/>
          <a:p>
            <a:pPr marL="0" marR="0" lvl="0" indent="0" algn="r" defTabSz="914400" rtl="0" eaLnBrk="1" fontAlgn="auto" latinLnBrk="0" hangingPunct="1">
              <a:lnSpc>
                <a:spcPct val="107000"/>
              </a:lnSpc>
              <a:spcBef>
                <a:spcPts val="0"/>
              </a:spcBef>
              <a:spcAft>
                <a:spcPts val="0"/>
              </a:spcAft>
              <a:buClrTx/>
              <a:buSzTx/>
              <a:buFontTx/>
              <a:buNone/>
              <a:tabLst/>
              <a:defRPr/>
            </a:pPr>
            <a:r>
              <a:rPr lang="en-US" sz="1600" b="1">
                <a:solidFill>
                  <a:schemeClr val="bg1"/>
                </a:solidFill>
                <a:latin typeface="Helvetica" panose="020B0604020202020204" pitchFamily="34" charset="0"/>
                <a:ea typeface="Calibri" panose="020F0502020204030204" pitchFamily="34" charset="0"/>
                <a:cs typeface="Helvetica" panose="020B0604020202020204" pitchFamily="34" charset="0"/>
              </a:rPr>
              <a:t>Millennials:</a:t>
            </a:r>
            <a:endParaRPr kumimoji="0" lang="en-US" sz="1400" b="1" i="0" strike="noStrike" kern="1200" cap="none" spc="0" normalizeH="0" baseline="0" noProof="0">
              <a:ln>
                <a:noFill/>
              </a:ln>
              <a:solidFill>
                <a:schemeClr val="bg1"/>
              </a:solidFill>
              <a:effectLst/>
              <a:uLnTx/>
              <a:uFillTx/>
              <a:latin typeface="Helvetica" panose="020B0604020202020204" pitchFamily="34" charset="0"/>
              <a:ea typeface="Calibri" panose="020F0502020204030204" pitchFamily="34" charset="0"/>
              <a:cs typeface="Helvetica" panose="020B0604020202020204" pitchFamily="34" charset="0"/>
            </a:endParaRPr>
          </a:p>
        </p:txBody>
      </p:sp>
      <p:sp>
        <p:nvSpPr>
          <p:cNvPr id="26" name="TextBox 25">
            <a:extLst>
              <a:ext uri="{FF2B5EF4-FFF2-40B4-BE49-F238E27FC236}">
                <a16:creationId xmlns:a16="http://schemas.microsoft.com/office/drawing/2014/main" id="{51335745-0D52-AB57-C30A-CEA3DBA66A10}"/>
              </a:ext>
            </a:extLst>
          </p:cNvPr>
          <p:cNvSpPr txBox="1"/>
          <p:nvPr/>
        </p:nvSpPr>
        <p:spPr>
          <a:xfrm>
            <a:off x="8650060" y="5538273"/>
            <a:ext cx="1810261" cy="336631"/>
          </a:xfrm>
          <a:prstGeom prst="rect">
            <a:avLst/>
          </a:prstGeom>
          <a:noFill/>
        </p:spPr>
        <p:txBody>
          <a:bodyPr wrap="square">
            <a:spAutoFit/>
          </a:bodyPr>
          <a:lstStyle/>
          <a:p>
            <a:pPr marL="0" marR="0" lvl="0" indent="0" algn="r" defTabSz="914400" rtl="0" eaLnBrk="1" fontAlgn="auto" latinLnBrk="0" hangingPunct="1">
              <a:lnSpc>
                <a:spcPct val="107000"/>
              </a:lnSpc>
              <a:spcBef>
                <a:spcPts val="0"/>
              </a:spcBef>
              <a:spcAft>
                <a:spcPts val="0"/>
              </a:spcAft>
              <a:buClrTx/>
              <a:buSzTx/>
              <a:buFontTx/>
              <a:buNone/>
              <a:tabLst/>
              <a:defRPr/>
            </a:pPr>
            <a:r>
              <a:rPr lang="en-US" sz="1600" b="1">
                <a:solidFill>
                  <a:schemeClr val="bg1"/>
                </a:solidFill>
                <a:latin typeface="Helvetica" panose="020B0604020202020204" pitchFamily="34" charset="0"/>
                <a:ea typeface="Calibri" panose="020F0502020204030204" pitchFamily="34" charset="0"/>
                <a:cs typeface="Helvetica" panose="020B0604020202020204" pitchFamily="34" charset="0"/>
              </a:rPr>
              <a:t>Gen Xers:</a:t>
            </a:r>
            <a:endParaRPr kumimoji="0" lang="en-US" sz="1400" b="1" i="0" strike="noStrike" kern="1200" cap="none" spc="0" normalizeH="0" baseline="0" noProof="0">
              <a:ln>
                <a:noFill/>
              </a:ln>
              <a:solidFill>
                <a:schemeClr val="bg1"/>
              </a:solidFill>
              <a:effectLst/>
              <a:uLnTx/>
              <a:uFillTx/>
              <a:latin typeface="Helvetica" panose="020B0604020202020204" pitchFamily="34" charset="0"/>
              <a:ea typeface="Calibri" panose="020F0502020204030204" pitchFamily="34" charset="0"/>
              <a:cs typeface="Helvetica" panose="020B0604020202020204" pitchFamily="34" charset="0"/>
            </a:endParaRPr>
          </a:p>
        </p:txBody>
      </p:sp>
      <p:sp>
        <p:nvSpPr>
          <p:cNvPr id="27" name="TextBox 26">
            <a:extLst>
              <a:ext uri="{FF2B5EF4-FFF2-40B4-BE49-F238E27FC236}">
                <a16:creationId xmlns:a16="http://schemas.microsoft.com/office/drawing/2014/main" id="{7608DFE9-8028-4270-82C7-B77D0C7ABEB8}"/>
              </a:ext>
            </a:extLst>
          </p:cNvPr>
          <p:cNvSpPr txBox="1"/>
          <p:nvPr/>
        </p:nvSpPr>
        <p:spPr>
          <a:xfrm>
            <a:off x="10589098" y="4646569"/>
            <a:ext cx="824534" cy="336631"/>
          </a:xfrm>
          <a:prstGeom prst="rect">
            <a:avLst/>
          </a:prstGeom>
          <a:noFill/>
        </p:spPr>
        <p:txBody>
          <a:bodyPr wrap="square">
            <a:spAutoFit/>
          </a:bodyPr>
          <a:lstStyle/>
          <a:p>
            <a:pPr marL="0" marR="0" lvl="0" indent="0" algn="r" defTabSz="914400" rtl="0" eaLnBrk="1" fontAlgn="auto" latinLnBrk="0" hangingPunct="1">
              <a:lnSpc>
                <a:spcPct val="107000"/>
              </a:lnSpc>
              <a:spcBef>
                <a:spcPts val="0"/>
              </a:spcBef>
              <a:spcAft>
                <a:spcPts val="0"/>
              </a:spcAft>
              <a:buClrTx/>
              <a:buSzTx/>
              <a:buFontTx/>
              <a:buNone/>
              <a:tabLst/>
              <a:defRPr/>
            </a:pPr>
            <a:r>
              <a:rPr lang="en-US" sz="1600" b="1">
                <a:solidFill>
                  <a:schemeClr val="bg1"/>
                </a:solidFill>
                <a:latin typeface="Helvetica" panose="020B0604020202020204" pitchFamily="34" charset="0"/>
                <a:ea typeface="Calibri" panose="020F0502020204030204" pitchFamily="34" charset="0"/>
                <a:cs typeface="Helvetica" panose="020B0604020202020204" pitchFamily="34" charset="0"/>
              </a:rPr>
              <a:t>77%</a:t>
            </a:r>
            <a:endParaRPr kumimoji="0" lang="en-US" sz="1400" b="1" i="0" strike="noStrike" kern="1200" cap="none" spc="0" normalizeH="0" baseline="0" noProof="0">
              <a:ln>
                <a:noFill/>
              </a:ln>
              <a:solidFill>
                <a:schemeClr val="bg1"/>
              </a:solidFill>
              <a:effectLst/>
              <a:uLnTx/>
              <a:uFillTx/>
              <a:latin typeface="Helvetica" panose="020B0604020202020204" pitchFamily="34" charset="0"/>
              <a:ea typeface="Calibri" panose="020F0502020204030204" pitchFamily="34" charset="0"/>
              <a:cs typeface="Helvetica" panose="020B0604020202020204" pitchFamily="34" charset="0"/>
            </a:endParaRPr>
          </a:p>
        </p:txBody>
      </p:sp>
      <p:sp>
        <p:nvSpPr>
          <p:cNvPr id="30" name="TextBox 29">
            <a:extLst>
              <a:ext uri="{FF2B5EF4-FFF2-40B4-BE49-F238E27FC236}">
                <a16:creationId xmlns:a16="http://schemas.microsoft.com/office/drawing/2014/main" id="{00B61240-7B7C-0778-6B23-0A7B2722D270}"/>
              </a:ext>
            </a:extLst>
          </p:cNvPr>
          <p:cNvSpPr txBox="1"/>
          <p:nvPr/>
        </p:nvSpPr>
        <p:spPr>
          <a:xfrm>
            <a:off x="10595582" y="5076206"/>
            <a:ext cx="824534" cy="336631"/>
          </a:xfrm>
          <a:prstGeom prst="rect">
            <a:avLst/>
          </a:prstGeom>
          <a:noFill/>
        </p:spPr>
        <p:txBody>
          <a:bodyPr wrap="square">
            <a:spAutoFit/>
          </a:bodyPr>
          <a:lstStyle/>
          <a:p>
            <a:pPr marL="0" marR="0" lvl="0" indent="0" algn="r" defTabSz="914400" rtl="0" eaLnBrk="1" fontAlgn="auto" latinLnBrk="0" hangingPunct="1">
              <a:lnSpc>
                <a:spcPct val="107000"/>
              </a:lnSpc>
              <a:spcBef>
                <a:spcPts val="0"/>
              </a:spcBef>
              <a:spcAft>
                <a:spcPts val="0"/>
              </a:spcAft>
              <a:buClrTx/>
              <a:buSzTx/>
              <a:buFontTx/>
              <a:buNone/>
              <a:tabLst/>
              <a:defRPr/>
            </a:pPr>
            <a:r>
              <a:rPr lang="en-US" sz="1600" b="1">
                <a:solidFill>
                  <a:schemeClr val="bg1"/>
                </a:solidFill>
                <a:latin typeface="Helvetica" panose="020B0604020202020204" pitchFamily="34" charset="0"/>
                <a:ea typeface="Calibri" panose="020F0502020204030204" pitchFamily="34" charset="0"/>
                <a:cs typeface="Helvetica" panose="020B0604020202020204" pitchFamily="34" charset="0"/>
              </a:rPr>
              <a:t>70%</a:t>
            </a:r>
            <a:endParaRPr kumimoji="0" lang="en-US" sz="1400" b="1" i="0" strike="noStrike" kern="1200" cap="none" spc="0" normalizeH="0" baseline="0" noProof="0">
              <a:ln>
                <a:noFill/>
              </a:ln>
              <a:solidFill>
                <a:schemeClr val="bg1"/>
              </a:solidFill>
              <a:effectLst/>
              <a:uLnTx/>
              <a:uFillTx/>
              <a:latin typeface="Helvetica" panose="020B0604020202020204" pitchFamily="34" charset="0"/>
              <a:ea typeface="Calibri" panose="020F0502020204030204" pitchFamily="34" charset="0"/>
              <a:cs typeface="Helvetica" panose="020B0604020202020204" pitchFamily="34" charset="0"/>
            </a:endParaRPr>
          </a:p>
        </p:txBody>
      </p:sp>
      <p:sp>
        <p:nvSpPr>
          <p:cNvPr id="31" name="TextBox 30">
            <a:extLst>
              <a:ext uri="{FF2B5EF4-FFF2-40B4-BE49-F238E27FC236}">
                <a16:creationId xmlns:a16="http://schemas.microsoft.com/office/drawing/2014/main" id="{4DE70FBC-D8C8-314B-FED5-AB4CFEA7CE99}"/>
              </a:ext>
            </a:extLst>
          </p:cNvPr>
          <p:cNvSpPr txBox="1"/>
          <p:nvPr/>
        </p:nvSpPr>
        <p:spPr>
          <a:xfrm>
            <a:off x="10595582" y="5538273"/>
            <a:ext cx="824534" cy="336631"/>
          </a:xfrm>
          <a:prstGeom prst="rect">
            <a:avLst/>
          </a:prstGeom>
          <a:noFill/>
        </p:spPr>
        <p:txBody>
          <a:bodyPr wrap="square">
            <a:spAutoFit/>
          </a:bodyPr>
          <a:lstStyle/>
          <a:p>
            <a:pPr marL="0" marR="0" lvl="0" indent="0" algn="r" defTabSz="914400" rtl="0" eaLnBrk="1" fontAlgn="auto" latinLnBrk="0" hangingPunct="1">
              <a:lnSpc>
                <a:spcPct val="107000"/>
              </a:lnSpc>
              <a:spcBef>
                <a:spcPts val="0"/>
              </a:spcBef>
              <a:spcAft>
                <a:spcPts val="0"/>
              </a:spcAft>
              <a:buClrTx/>
              <a:buSzTx/>
              <a:buFontTx/>
              <a:buNone/>
              <a:tabLst/>
              <a:defRPr/>
            </a:pPr>
            <a:r>
              <a:rPr lang="en-US" sz="1600" b="1">
                <a:solidFill>
                  <a:schemeClr val="bg1"/>
                </a:solidFill>
                <a:latin typeface="Helvetica" panose="020B0604020202020204" pitchFamily="34" charset="0"/>
                <a:ea typeface="Calibri" panose="020F0502020204030204" pitchFamily="34" charset="0"/>
                <a:cs typeface="Helvetica" panose="020B0604020202020204" pitchFamily="34" charset="0"/>
              </a:rPr>
              <a:t>65%</a:t>
            </a:r>
            <a:endParaRPr kumimoji="0" lang="en-US" sz="1400" b="1" i="0" strike="noStrike" kern="1200" cap="none" spc="0" normalizeH="0" baseline="0" noProof="0">
              <a:ln>
                <a:noFill/>
              </a:ln>
              <a:solidFill>
                <a:schemeClr val="bg1"/>
              </a:solidFill>
              <a:effectLst/>
              <a:uLnTx/>
              <a:uFillTx/>
              <a:latin typeface="Helvetica" panose="020B0604020202020204" pitchFamily="34" charset="0"/>
              <a:ea typeface="Calibri" panose="020F0502020204030204" pitchFamily="34" charset="0"/>
              <a:cs typeface="Helvetica" panose="020B0604020202020204" pitchFamily="34" charset="0"/>
            </a:endParaRPr>
          </a:p>
        </p:txBody>
      </p:sp>
      <p:sp>
        <p:nvSpPr>
          <p:cNvPr id="3" name="TextBox 2">
            <a:extLst>
              <a:ext uri="{FF2B5EF4-FFF2-40B4-BE49-F238E27FC236}">
                <a16:creationId xmlns:a16="http://schemas.microsoft.com/office/drawing/2014/main" id="{348CAE8A-793F-8372-D876-063A1764FFF6}"/>
              </a:ext>
            </a:extLst>
          </p:cNvPr>
          <p:cNvSpPr txBox="1"/>
          <p:nvPr/>
        </p:nvSpPr>
        <p:spPr>
          <a:xfrm>
            <a:off x="172187" y="956147"/>
            <a:ext cx="11758596" cy="46166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Blip>
                <a:blip r:embed="rId4"/>
              </a:buBlip>
              <a:tabLst/>
              <a:defRPr/>
            </a:pPr>
            <a:r>
              <a:rPr lang="en-US" sz="1200">
                <a:solidFill>
                  <a:srgbClr val="1B1464"/>
                </a:solidFill>
                <a:latin typeface="Helvetica" panose="020B0403020202020204" pitchFamily="34" charset="0"/>
              </a:rPr>
              <a:t>Furthermore, there is nearly universal satisfaction from moviegoers specifically - </a:t>
            </a:r>
            <a:r>
              <a:rPr lang="en-US" sz="1200">
                <a:solidFill>
                  <a:srgbClr val="ED3C8D"/>
                </a:solidFill>
                <a:latin typeface="Helvetica" panose="020B0403020202020204" pitchFamily="34" charset="0"/>
              </a:rPr>
              <a:t>89%</a:t>
            </a:r>
            <a:r>
              <a:rPr lang="en-US" sz="1200">
                <a:solidFill>
                  <a:srgbClr val="1B1464"/>
                </a:solidFill>
                <a:latin typeface="Helvetica" panose="020B0403020202020204" pitchFamily="34" charset="0"/>
              </a:rPr>
              <a:t> of adult 18+ moviegoers and </a:t>
            </a:r>
            <a:r>
              <a:rPr lang="en-US" sz="1200">
                <a:solidFill>
                  <a:srgbClr val="ED3C8D"/>
                </a:solidFill>
                <a:latin typeface="Helvetica" panose="020B0403020202020204" pitchFamily="34" charset="0"/>
              </a:rPr>
              <a:t>93%</a:t>
            </a:r>
            <a:r>
              <a:rPr lang="en-US" sz="1200">
                <a:solidFill>
                  <a:srgbClr val="1B1464"/>
                </a:solidFill>
                <a:latin typeface="Helvetica" panose="020B0403020202020204" pitchFamily="34" charset="0"/>
              </a:rPr>
              <a:t> of adult 18-34 moviegoers are comfortable with attending movie theaters*</a:t>
            </a:r>
            <a:endParaRPr kumimoji="0" lang="en-US" sz="1200"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Tree>
    <p:extLst>
      <p:ext uri="{BB962C8B-B14F-4D97-AF65-F5344CB8AC3E}">
        <p14:creationId xmlns:p14="http://schemas.microsoft.com/office/powerpoint/2010/main" val="6249095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B1464"/>
        </a:solidFill>
        <a:effectLst/>
      </p:bgPr>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83B3379D-83C8-2885-4E79-EF4BF92C28E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075906" y="1"/>
            <a:ext cx="3116094" cy="1814496"/>
          </a:xfrm>
          <a:prstGeom prst="rect">
            <a:avLst/>
          </a:prstGeom>
        </p:spPr>
      </p:pic>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11" name="Slide Number Placeholder 5">
            <a:extLst>
              <a:ext uri="{FF2B5EF4-FFF2-40B4-BE49-F238E27FC236}">
                <a16:creationId xmlns:a16="http://schemas.microsoft.com/office/drawing/2014/main" id="{9D79A3BA-44F7-4138-A0A8-3A12506A500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5" name="Rectangle 14">
            <a:extLst>
              <a:ext uri="{FF2B5EF4-FFF2-40B4-BE49-F238E27FC236}">
                <a16:creationId xmlns:a16="http://schemas.microsoft.com/office/drawing/2014/main" id="{CED9186F-5E83-4D49-830F-5289517B09DE}"/>
              </a:ext>
            </a:extLst>
          </p:cNvPr>
          <p:cNvSpPr/>
          <p:nvPr/>
        </p:nvSpPr>
        <p:spPr>
          <a:xfrm>
            <a:off x="526244"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grpSp>
        <p:nvGrpSpPr>
          <p:cNvPr id="40" name="Group 39">
            <a:extLst>
              <a:ext uri="{FF2B5EF4-FFF2-40B4-BE49-F238E27FC236}">
                <a16:creationId xmlns:a16="http://schemas.microsoft.com/office/drawing/2014/main" id="{7B146417-3A42-4BC1-8172-E26106665BDB}"/>
              </a:ext>
            </a:extLst>
          </p:cNvPr>
          <p:cNvGrpSpPr/>
          <p:nvPr/>
        </p:nvGrpSpPr>
        <p:grpSpPr>
          <a:xfrm>
            <a:off x="1296249" y="1814497"/>
            <a:ext cx="9444738" cy="2725242"/>
            <a:chOff x="2726100" y="1659890"/>
            <a:chExt cx="8307794" cy="3297545"/>
          </a:xfrm>
        </p:grpSpPr>
        <p:sp>
          <p:nvSpPr>
            <p:cNvPr id="41" name="Speech Bubble: Rectangle 40">
              <a:extLst>
                <a:ext uri="{FF2B5EF4-FFF2-40B4-BE49-F238E27FC236}">
                  <a16:creationId xmlns:a16="http://schemas.microsoft.com/office/drawing/2014/main" id="{811FC3E0-9FD1-4B00-BC70-E13698D7C6F1}"/>
                </a:ext>
              </a:extLst>
            </p:cNvPr>
            <p:cNvSpPr/>
            <p:nvPr/>
          </p:nvSpPr>
          <p:spPr>
            <a:xfrm>
              <a:off x="2726100" y="1659890"/>
              <a:ext cx="8307794" cy="3297545"/>
            </a:xfrm>
            <a:prstGeom prst="wedgeRectCallout">
              <a:avLst>
                <a:gd name="adj1" fmla="val -10809"/>
                <a:gd name="adj2" fmla="val 60978"/>
              </a:avLst>
            </a:prstGeom>
            <a:solidFill>
              <a:schemeClr val="bg1"/>
            </a:solidFill>
            <a:ln w="38100">
              <a:solidFill>
                <a:srgbClr val="ED3C8D"/>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D8F0AEF1-89D6-4008-A26D-954198072C0E}"/>
                </a:ext>
              </a:extLst>
            </p:cNvPr>
            <p:cNvSpPr/>
            <p:nvPr/>
          </p:nvSpPr>
          <p:spPr>
            <a:xfrm>
              <a:off x="2908758" y="1971169"/>
              <a:ext cx="8020195" cy="2680730"/>
            </a:xfrm>
            <a:prstGeom prst="rect">
              <a:avLst/>
            </a:prstGeom>
          </p:spPr>
          <p:txBody>
            <a:bodyPr wrap="square">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2800" b="0" i="0" u="none" strike="noStrike" kern="1200" cap="none" spc="0" normalizeH="0" baseline="0" noProof="0">
                  <a:ln>
                    <a:noFill/>
                  </a:ln>
                  <a:solidFill>
                    <a:srgbClr val="1B1464"/>
                  </a:solidFill>
                  <a:effectLst/>
                  <a:uLnTx/>
                  <a:uFillTx/>
                  <a:latin typeface="Helvetica" panose="020B0403020202020204" pitchFamily="34" charset="0"/>
                  <a:ea typeface="Times New Roman" panose="02020603050405020304" pitchFamily="18" charset="0"/>
                  <a:cs typeface="Times New Roman" panose="02020603050405020304" pitchFamily="18" charset="0"/>
                </a:rPr>
                <a:t>“The </a:t>
              </a:r>
              <a:r>
                <a:rPr kumimoji="0" lang="en-US" sz="2800" b="1" i="0" u="none" strike="noStrike" kern="1200" cap="none" spc="0" normalizeH="0" baseline="0" noProof="0">
                  <a:ln>
                    <a:noFill/>
                  </a:ln>
                  <a:solidFill>
                    <a:srgbClr val="ED3C8D"/>
                  </a:solidFill>
                  <a:effectLst/>
                  <a:uLnTx/>
                  <a:uFillTx/>
                  <a:latin typeface="Helvetica" panose="020B0403020202020204" pitchFamily="34" charset="0"/>
                  <a:ea typeface="Times New Roman" panose="02020603050405020304" pitchFamily="18" charset="0"/>
                  <a:cs typeface="Times New Roman" panose="02020603050405020304" pitchFamily="18" charset="0"/>
                </a:rPr>
                <a:t>cinema is a magical place </a:t>
              </a:r>
              <a:r>
                <a:rPr kumimoji="0" lang="en-US" sz="2800" b="0" i="0" u="none" strike="noStrike" kern="1200" cap="none" spc="0" normalizeH="0" baseline="0" noProof="0">
                  <a:ln>
                    <a:noFill/>
                  </a:ln>
                  <a:solidFill>
                    <a:srgbClr val="1B1464"/>
                  </a:solidFill>
                  <a:effectLst/>
                  <a:uLnTx/>
                  <a:uFillTx/>
                  <a:latin typeface="Helvetica" panose="020B0403020202020204" pitchFamily="34" charset="0"/>
                  <a:ea typeface="Times New Roman" panose="02020603050405020304" pitchFamily="18" charset="0"/>
                  <a:cs typeface="Times New Roman" panose="02020603050405020304" pitchFamily="18" charset="0"/>
                </a:rPr>
                <a:t>to escape. </a:t>
              </a:r>
            </a:p>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2800" b="0" i="0" u="none" strike="noStrike" kern="1200" cap="none" spc="0" normalizeH="0" baseline="0" noProof="0">
                  <a:ln>
                    <a:noFill/>
                  </a:ln>
                  <a:solidFill>
                    <a:srgbClr val="1B1464"/>
                  </a:solidFill>
                  <a:effectLst/>
                  <a:uLnTx/>
                  <a:uFillTx/>
                  <a:latin typeface="Helvetica" panose="020B0403020202020204" pitchFamily="34" charset="0"/>
                  <a:ea typeface="Times New Roman" panose="02020603050405020304" pitchFamily="18" charset="0"/>
                  <a:cs typeface="Times New Roman" panose="02020603050405020304" pitchFamily="18" charset="0"/>
                </a:rPr>
                <a:t>Total immersion in the film, nobody interrupts me. </a:t>
              </a:r>
            </a:p>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2800" b="0" i="0" u="none" strike="noStrike" kern="1200" cap="none" spc="0" normalizeH="0" baseline="0" noProof="0">
                  <a:ln>
                    <a:noFill/>
                  </a:ln>
                  <a:solidFill>
                    <a:srgbClr val="1B1464"/>
                  </a:solidFill>
                  <a:effectLst/>
                  <a:uLnTx/>
                  <a:uFillTx/>
                  <a:latin typeface="Helvetica" panose="020B0403020202020204" pitchFamily="34" charset="0"/>
                  <a:ea typeface="Times New Roman" panose="02020603050405020304" pitchFamily="18" charset="0"/>
                  <a:cs typeface="Times New Roman" panose="02020603050405020304" pitchFamily="18" charset="0"/>
                </a:rPr>
                <a:t>I get to have my favorite movie popcorn and Coke Zero.</a:t>
              </a:r>
            </a:p>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2800" b="1" i="0" u="none" strike="noStrike" kern="1200" cap="none" spc="0" normalizeH="0" baseline="0" noProof="0">
                  <a:ln>
                    <a:noFill/>
                  </a:ln>
                  <a:solidFill>
                    <a:srgbClr val="ED3C8D"/>
                  </a:solidFill>
                  <a:effectLst/>
                  <a:uLnTx/>
                  <a:uFillTx/>
                  <a:latin typeface="Helvetica" panose="020B0403020202020204" pitchFamily="34" charset="0"/>
                  <a:ea typeface="Times New Roman" panose="02020603050405020304" pitchFamily="18" charset="0"/>
                  <a:cs typeface="Times New Roman" panose="02020603050405020304" pitchFamily="18" charset="0"/>
                </a:rPr>
                <a:t>I get to laugh with friends. Nothing compares!</a:t>
              </a:r>
              <a:r>
                <a:rPr kumimoji="0" lang="en-US" sz="2800" b="0" i="0" u="none" strike="noStrike" kern="1200" cap="none" spc="0" normalizeH="0" baseline="0" noProof="0">
                  <a:ln>
                    <a:noFill/>
                  </a:ln>
                  <a:solidFill>
                    <a:srgbClr val="1B1464"/>
                  </a:solidFill>
                  <a:effectLst/>
                  <a:uLnTx/>
                  <a:uFillTx/>
                  <a:latin typeface="Helvetica" panose="020B0403020202020204" pitchFamily="34" charset="0"/>
                  <a:ea typeface="Times New Roman" panose="02020603050405020304" pitchFamily="18" charset="0"/>
                  <a:cs typeface="Times New Roman" panose="02020603050405020304" pitchFamily="18" charset="0"/>
                </a:rPr>
                <a:t>”</a:t>
              </a:r>
            </a:p>
          </p:txBody>
        </p:sp>
      </p:grpSp>
      <p:sp>
        <p:nvSpPr>
          <p:cNvPr id="2" name="Rectangle 1">
            <a:extLst>
              <a:ext uri="{FF2B5EF4-FFF2-40B4-BE49-F238E27FC236}">
                <a16:creationId xmlns:a16="http://schemas.microsoft.com/office/drawing/2014/main" id="{832AD6E9-2021-DCC4-DA15-9FDE26861CD3}"/>
              </a:ext>
            </a:extLst>
          </p:cNvPr>
          <p:cNvSpPr/>
          <p:nvPr/>
        </p:nvSpPr>
        <p:spPr>
          <a:xfrm>
            <a:off x="440087" y="6333060"/>
            <a:ext cx="11793936" cy="215444"/>
          </a:xfrm>
          <a:prstGeom prst="rect">
            <a:avLst/>
          </a:prstGeom>
        </p:spPr>
        <p:txBody>
          <a:bodyPr wrap="square">
            <a:spAutoFit/>
          </a:body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800" b="0" i="0" u="none" strike="noStrike" kern="1200" cap="none" spc="0" normalizeH="0" baseline="0" noProof="0">
                <a:ln>
                  <a:noFill/>
                </a:ln>
                <a:solidFill>
                  <a:prstClr val="white"/>
                </a:solidFill>
                <a:effectLst/>
                <a:uLnTx/>
                <a:uFillTx/>
                <a:latin typeface="Helvetica" panose="020B0403020202020204" pitchFamily="34" charset="0"/>
                <a:ea typeface="Open Sans" panose="020B0606030504020204" pitchFamily="34" charset="0"/>
                <a:cs typeface="Open Sans" panose="020B0606030504020204" pitchFamily="34" charset="0"/>
              </a:rPr>
              <a:t>Source: NCM, ‘Behind The Screens’ Survey, June 2022. n=528, surveyed between June 7-13, 2022. Verbatims based on answers to the open-ended question ‘why are you likely to prioritize going to see a new movie at the movie theater?’</a:t>
            </a:r>
          </a:p>
        </p:txBody>
      </p:sp>
      <p:sp>
        <p:nvSpPr>
          <p:cNvPr id="4" name="TextBox 3">
            <a:extLst>
              <a:ext uri="{FF2B5EF4-FFF2-40B4-BE49-F238E27FC236}">
                <a16:creationId xmlns:a16="http://schemas.microsoft.com/office/drawing/2014/main" id="{9C8AF323-1D2F-9E32-2755-5B7D7B1ACCA2}"/>
              </a:ext>
            </a:extLst>
          </p:cNvPr>
          <p:cNvSpPr txBox="1"/>
          <p:nvPr/>
        </p:nvSpPr>
        <p:spPr>
          <a:xfrm>
            <a:off x="2299827" y="4905339"/>
            <a:ext cx="5784807" cy="6155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D3C8D"/>
                </a:solidFill>
                <a:effectLst/>
                <a:uLnTx/>
                <a:uFillTx/>
                <a:latin typeface="Helvetica" panose="020B0403020202020204" pitchFamily="34" charset="0"/>
                <a:ea typeface="+mn-ea"/>
                <a:cs typeface="+mn-cs"/>
              </a:rPr>
              <a:t>-</a:t>
            </a:r>
            <a:r>
              <a:rPr kumimoji="0" lang="en-US" sz="20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 A verbatim from</a:t>
            </a:r>
            <a:r>
              <a:rPr lang="en-US" sz="2000" b="1">
                <a:solidFill>
                  <a:srgbClr val="ED3C8D"/>
                </a:solidFill>
                <a:latin typeface="Helvetica" panose="020B0403020202020204" pitchFamily="34" charset="0"/>
              </a:rPr>
              <a:t> a current moviegoer</a:t>
            </a:r>
            <a:br>
              <a:rPr kumimoji="0" lang="en-US" sz="1800" b="0" i="0" u="none" strike="noStrike" kern="1200" cap="none" spc="0" normalizeH="0" baseline="0" noProof="0">
                <a:ln>
                  <a:noFill/>
                </a:ln>
                <a:solidFill>
                  <a:prstClr val="white"/>
                </a:solidFill>
                <a:effectLst/>
                <a:uLnTx/>
                <a:uFillTx/>
                <a:latin typeface="Helvetica" panose="020B0403020202020204" pitchFamily="34" charset="0"/>
                <a:ea typeface="+mn-ea"/>
                <a:cs typeface="+mn-cs"/>
              </a:rPr>
            </a:br>
            <a:r>
              <a:rPr kumimoji="0" lang="en-US" sz="1400" b="0" i="1" u="none" strike="noStrike" kern="1200" cap="none" spc="0" normalizeH="0" baseline="0" noProof="0">
                <a:ln>
                  <a:noFill/>
                </a:ln>
                <a:solidFill>
                  <a:prstClr val="white"/>
                </a:solidFill>
                <a:effectLst/>
                <a:uLnTx/>
                <a:uFillTx/>
                <a:latin typeface="Helvetica" panose="020B0403020202020204" pitchFamily="34" charset="0"/>
                <a:ea typeface="+mn-ea"/>
                <a:cs typeface="+mn-cs"/>
              </a:rPr>
              <a:t>(in response to ‘why they prioritize seeing a movie at a movie theater’)</a:t>
            </a:r>
          </a:p>
        </p:txBody>
      </p:sp>
    </p:spTree>
    <p:extLst>
      <p:ext uri="{BB962C8B-B14F-4D97-AF65-F5344CB8AC3E}">
        <p14:creationId xmlns:p14="http://schemas.microsoft.com/office/powerpoint/2010/main" val="2131524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041A55C-93AB-41EC-AD6F-CA99FDD74F42}"/>
              </a:ext>
            </a:extLst>
          </p:cNvPr>
          <p:cNvSpPr/>
          <p:nvPr/>
        </p:nvSpPr>
        <p:spPr>
          <a:xfrm>
            <a:off x="0" y="1496211"/>
            <a:ext cx="12192000" cy="5351031"/>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A671F24C-A73C-4EEF-86FA-989884607FA5}"/>
              </a:ext>
            </a:extLst>
          </p:cNvPr>
          <p:cNvSpPr txBox="1"/>
          <p:nvPr/>
        </p:nvSpPr>
        <p:spPr>
          <a:xfrm>
            <a:off x="120928" y="115789"/>
            <a:ext cx="12061836"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By summer, movie-going was by far the preferred entertainment ‘celebration’ across all key audiences</a:t>
            </a:r>
          </a:p>
        </p:txBody>
      </p:sp>
      <p:pic>
        <p:nvPicPr>
          <p:cNvPr id="19" name="Picture 18">
            <a:extLst>
              <a:ext uri="{FF2B5EF4-FFF2-40B4-BE49-F238E27FC236}">
                <a16:creationId xmlns:a16="http://schemas.microsoft.com/office/drawing/2014/main" id="{7AE22543-E599-476E-9EEF-B74D5816E2EF}"/>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483207" y="6507893"/>
            <a:ext cx="11708793" cy="350107"/>
          </a:xfrm>
          <a:prstGeom prst="rect">
            <a:avLst/>
          </a:prstGeom>
        </p:spPr>
      </p:pic>
      <p:sp>
        <p:nvSpPr>
          <p:cNvPr id="28" name="Slide Number Placeholder 5">
            <a:extLst>
              <a:ext uri="{FF2B5EF4-FFF2-40B4-BE49-F238E27FC236}">
                <a16:creationId xmlns:a16="http://schemas.microsoft.com/office/drawing/2014/main" id="{2BEBD979-FF93-4C8D-8980-9DD23C77CF4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29" name="Rectangle 28">
            <a:extLst>
              <a:ext uri="{FF2B5EF4-FFF2-40B4-BE49-F238E27FC236}">
                <a16:creationId xmlns:a16="http://schemas.microsoft.com/office/drawing/2014/main" id="{1D1E9E69-9C1C-41C3-8851-D5747B2645E7}"/>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7" name="TextBox 6">
            <a:extLst>
              <a:ext uri="{FF2B5EF4-FFF2-40B4-BE49-F238E27FC236}">
                <a16:creationId xmlns:a16="http://schemas.microsoft.com/office/drawing/2014/main" id="{44C4311E-830E-DB95-1EEE-9C5F317AD144}"/>
              </a:ext>
            </a:extLst>
          </p:cNvPr>
          <p:cNvSpPr txBox="1"/>
          <p:nvPr/>
        </p:nvSpPr>
        <p:spPr>
          <a:xfrm>
            <a:off x="10761" y="1640593"/>
            <a:ext cx="12191998" cy="541623"/>
          </a:xfrm>
          <a:prstGeom prst="rect">
            <a:avLst/>
          </a:prstGeom>
          <a:noFill/>
        </p:spPr>
        <p:txBody>
          <a:bodyPr wrap="square">
            <a:sp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600" b="1" i="0" u="none" strike="noStrike" kern="1200" cap="none" spc="0" normalizeH="0" baseline="0" noProof="0">
                <a:ln>
                  <a:noFill/>
                </a:ln>
                <a:solidFill>
                  <a:srgbClr val="1B1464"/>
                </a:solidFill>
                <a:effectLst/>
                <a:uLnTx/>
                <a:uFillTx/>
                <a:latin typeface="Helvetica" panose="020B0604020202020204" pitchFamily="34" charset="0"/>
                <a:ea typeface="Times New Roman" panose="02020603050405020304" pitchFamily="18" charset="0"/>
                <a:cs typeface="Helvetica" panose="020B0604020202020204" pitchFamily="34" charset="0"/>
              </a:rPr>
              <a:t>“</a:t>
            </a:r>
            <a:r>
              <a:rPr kumimoji="0" lang="en-US" sz="1600" b="1" i="0" u="sng" strike="noStrike" kern="1200" cap="none" spc="0" normalizeH="0" baseline="0" noProof="0">
                <a:ln>
                  <a:noFill/>
                </a:ln>
                <a:solidFill>
                  <a:srgbClr val="1B1464"/>
                </a:solidFill>
                <a:effectLst/>
                <a:uLnTx/>
                <a:uFillTx/>
                <a:latin typeface="Helvetica" panose="020B0604020202020204" pitchFamily="34" charset="0"/>
                <a:ea typeface="Times New Roman" panose="02020603050405020304" pitchFamily="18" charset="0"/>
                <a:cs typeface="Helvetica" panose="020B0604020202020204" pitchFamily="34" charset="0"/>
              </a:rPr>
              <a:t>Which </a:t>
            </a:r>
            <a:r>
              <a:rPr lang="en-US" sz="1600" b="1" u="sng">
                <a:solidFill>
                  <a:srgbClr val="1B1464"/>
                </a:solidFill>
                <a:latin typeface="Helvetica" panose="020B0604020202020204" pitchFamily="34" charset="0"/>
                <a:ea typeface="Times New Roman" panose="02020603050405020304" pitchFamily="18" charset="0"/>
                <a:cs typeface="Helvetica" panose="020B0604020202020204" pitchFamily="34" charset="0"/>
              </a:rPr>
              <a:t>of the following are among your favorite leisure activities?</a:t>
            </a:r>
            <a:r>
              <a:rPr kumimoji="0" lang="en-US" sz="1600" b="1" i="0" u="none" strike="noStrike" kern="1200" cap="none" spc="0" normalizeH="0" baseline="0" noProof="0">
                <a:ln>
                  <a:noFill/>
                </a:ln>
                <a:solidFill>
                  <a:srgbClr val="1B1464"/>
                </a:solidFill>
                <a:effectLst/>
                <a:uLnTx/>
                <a:uFillTx/>
                <a:latin typeface="Helvetica" panose="020B0604020202020204" pitchFamily="34" charset="0"/>
                <a:ea typeface="Times New Roman" panose="02020603050405020304" pitchFamily="18" charset="0"/>
                <a:cs typeface="Helvetica" panose="020B0604020202020204" pitchFamily="34" charset="0"/>
              </a:rPr>
              <a:t>”</a:t>
            </a:r>
          </a:p>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200" b="0" i="0" u="none" strike="noStrike" kern="1200" cap="none" spc="0" normalizeH="0" baseline="0" noProof="0">
                <a:ln>
                  <a:noFill/>
                </a:ln>
                <a:solidFill>
                  <a:srgbClr val="1B1464"/>
                </a:solidFill>
                <a:effectLst/>
                <a:uLnTx/>
                <a:uFillTx/>
                <a:latin typeface="Helvetica" panose="020B0604020202020204" pitchFamily="34" charset="0"/>
                <a:ea typeface="Calibri" panose="020F0502020204030204" pitchFamily="34" charset="0"/>
                <a:cs typeface="Helvetica" panose="020B0604020202020204" pitchFamily="34" charset="0"/>
              </a:rPr>
              <a:t>Respondents could choose multiple activities</a:t>
            </a:r>
          </a:p>
        </p:txBody>
      </p:sp>
      <p:sp>
        <p:nvSpPr>
          <p:cNvPr id="8" name="Rectangle 7">
            <a:extLst>
              <a:ext uri="{FF2B5EF4-FFF2-40B4-BE49-F238E27FC236}">
                <a16:creationId xmlns:a16="http://schemas.microsoft.com/office/drawing/2014/main" id="{3D37E696-D493-1033-97EC-799B06C55151}"/>
              </a:ext>
            </a:extLst>
          </p:cNvPr>
          <p:cNvSpPr/>
          <p:nvPr/>
        </p:nvSpPr>
        <p:spPr>
          <a:xfrm>
            <a:off x="440087" y="6304485"/>
            <a:ext cx="11793936" cy="215444"/>
          </a:xfrm>
          <a:prstGeom prst="rect">
            <a:avLst/>
          </a:prstGeom>
        </p:spPr>
        <p:txBody>
          <a:bodyPr wrap="square">
            <a:spAutoFit/>
          </a:body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Source: NCM, ‘Behind The Screens’ Panel, August 2022. n=1,402, surveyed between August 3-8, 2022.</a:t>
            </a:r>
            <a:endParaRPr kumimoji="0" lang="en-US" sz="800" b="0" i="0" u="none" strike="noStrike" kern="1200" cap="none" spc="0" normalizeH="0" baseline="0" noProof="0">
              <a:ln>
                <a:noFill/>
              </a:ln>
              <a:solidFill>
                <a:srgbClr val="FF0000"/>
              </a:solidFill>
              <a:effectLst/>
              <a:uLnTx/>
              <a:uFillTx/>
              <a:latin typeface="Helvetica" panose="020B0403020202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C97793E8-DBE4-2880-4CAE-006A215F9349}"/>
              </a:ext>
            </a:extLst>
          </p:cNvPr>
          <p:cNvSpPr txBox="1"/>
          <p:nvPr/>
        </p:nvSpPr>
        <p:spPr>
          <a:xfrm>
            <a:off x="172187" y="1024243"/>
            <a:ext cx="11534089" cy="46166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Tx/>
              <a:buBlip>
                <a:blip r:embed="rId4"/>
              </a:buBlip>
              <a:tabLst/>
              <a:defRPr/>
            </a:pPr>
            <a:r>
              <a:rPr kumimoji="0" lang="en-US" sz="12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The communal aspect and accessibility of movie theaters also resonates with diverse audiences as </a:t>
            </a:r>
            <a:r>
              <a:rPr kumimoji="0" lang="en-US" sz="1200" b="0" i="0" u="none" strike="noStrike" kern="1200" cap="none" spc="0" normalizeH="0" baseline="0" noProof="0">
                <a:ln>
                  <a:noFill/>
                </a:ln>
                <a:solidFill>
                  <a:srgbClr val="ED3C8D"/>
                </a:solidFill>
                <a:effectLst/>
                <a:uLnTx/>
                <a:uFillTx/>
                <a:latin typeface="Helvetica" panose="020B0403020202020204" pitchFamily="34" charset="0"/>
                <a:ea typeface="+mn-ea"/>
                <a:cs typeface="+mn-cs"/>
              </a:rPr>
              <a:t>93%</a:t>
            </a:r>
            <a:r>
              <a:rPr kumimoji="0" lang="en-US" sz="12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 of Black, </a:t>
            </a:r>
            <a:r>
              <a:rPr kumimoji="0" lang="en-US" sz="1200" b="0" i="0" u="none" strike="noStrike" kern="1200" cap="none" spc="0" normalizeH="0" baseline="0" noProof="0">
                <a:ln>
                  <a:noFill/>
                </a:ln>
                <a:solidFill>
                  <a:srgbClr val="ED3C8D"/>
                </a:solidFill>
                <a:effectLst/>
                <a:uLnTx/>
                <a:uFillTx/>
                <a:latin typeface="Helvetica" panose="020B0403020202020204" pitchFamily="34" charset="0"/>
                <a:ea typeface="+mn-ea"/>
                <a:cs typeface="+mn-cs"/>
              </a:rPr>
              <a:t>91%</a:t>
            </a:r>
            <a:r>
              <a:rPr kumimoji="0" lang="en-US" sz="12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 of Hispanic and </a:t>
            </a:r>
            <a:r>
              <a:rPr lang="en-US" sz="1200">
                <a:solidFill>
                  <a:srgbClr val="ED3C8D"/>
                </a:solidFill>
                <a:latin typeface="Helvetica" panose="020B0403020202020204" pitchFamily="34" charset="0"/>
              </a:rPr>
              <a:t>93</a:t>
            </a:r>
            <a:r>
              <a:rPr kumimoji="0" lang="en-US" sz="1200" b="0" i="0" u="none" strike="noStrike" kern="1200" cap="none" spc="0" normalizeH="0" baseline="0" noProof="0">
                <a:ln>
                  <a:noFill/>
                </a:ln>
                <a:solidFill>
                  <a:srgbClr val="ED3C8D"/>
                </a:solidFill>
                <a:effectLst/>
                <a:uLnTx/>
                <a:uFillTx/>
                <a:latin typeface="Helvetica" panose="020B0403020202020204" pitchFamily="34" charset="0"/>
                <a:ea typeface="+mn-ea"/>
                <a:cs typeface="+mn-cs"/>
              </a:rPr>
              <a:t>%</a:t>
            </a:r>
            <a:r>
              <a:rPr kumimoji="0" lang="en-US" sz="12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 of Asian audiences say that ‘going to the movies’ is one of their favorite leisure activities</a:t>
            </a:r>
          </a:p>
        </p:txBody>
      </p:sp>
      <p:graphicFrame>
        <p:nvGraphicFramePr>
          <p:cNvPr id="4" name="Chart 3">
            <a:extLst>
              <a:ext uri="{FF2B5EF4-FFF2-40B4-BE49-F238E27FC236}">
                <a16:creationId xmlns:a16="http://schemas.microsoft.com/office/drawing/2014/main" id="{B248C57B-C132-1ED5-2856-F04841288992}"/>
              </a:ext>
            </a:extLst>
          </p:cNvPr>
          <p:cNvGraphicFramePr/>
          <p:nvPr>
            <p:extLst>
              <p:ext uri="{D42A27DB-BD31-4B8C-83A1-F6EECF244321}">
                <p14:modId xmlns:p14="http://schemas.microsoft.com/office/powerpoint/2010/main" val="3929954043"/>
              </p:ext>
            </p:extLst>
          </p:nvPr>
        </p:nvGraphicFramePr>
        <p:xfrm>
          <a:off x="787940" y="2288158"/>
          <a:ext cx="10651788" cy="3889088"/>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2687902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041A55C-93AB-41EC-AD6F-CA99FDD74F42}"/>
              </a:ext>
            </a:extLst>
          </p:cNvPr>
          <p:cNvSpPr/>
          <p:nvPr/>
        </p:nvSpPr>
        <p:spPr>
          <a:xfrm>
            <a:off x="0" y="1496211"/>
            <a:ext cx="12192000" cy="5351031"/>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A671F24C-A73C-4EEF-86FA-989884607FA5}"/>
              </a:ext>
            </a:extLst>
          </p:cNvPr>
          <p:cNvSpPr txBox="1"/>
          <p:nvPr/>
        </p:nvSpPr>
        <p:spPr>
          <a:xfrm>
            <a:off x="200967" y="164428"/>
            <a:ext cx="11981797" cy="12926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Excited for returning to an activity that they enjoyed pre-pandemic, </a:t>
            </a:r>
            <a:br>
              <a:rPr kumimoji="0" lang="en-US" sz="26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br>
            <a:r>
              <a:rPr kumimoji="0" lang="en-US" sz="26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most moviegoers headed out to see the latest summer movie during </a:t>
            </a:r>
            <a:br>
              <a:rPr kumimoji="0" lang="en-US" sz="26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br>
            <a:r>
              <a:rPr kumimoji="0" lang="en-US" sz="26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their first week of release</a:t>
            </a:r>
          </a:p>
        </p:txBody>
      </p:sp>
      <p:pic>
        <p:nvPicPr>
          <p:cNvPr id="19" name="Picture 18">
            <a:extLst>
              <a:ext uri="{FF2B5EF4-FFF2-40B4-BE49-F238E27FC236}">
                <a16:creationId xmlns:a16="http://schemas.microsoft.com/office/drawing/2014/main" id="{7AE22543-E599-476E-9EEF-B74D5816E2EF}"/>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483207" y="6507893"/>
            <a:ext cx="11708793" cy="350107"/>
          </a:xfrm>
          <a:prstGeom prst="rect">
            <a:avLst/>
          </a:prstGeom>
        </p:spPr>
      </p:pic>
      <p:sp>
        <p:nvSpPr>
          <p:cNvPr id="28" name="Slide Number Placeholder 5">
            <a:extLst>
              <a:ext uri="{FF2B5EF4-FFF2-40B4-BE49-F238E27FC236}">
                <a16:creationId xmlns:a16="http://schemas.microsoft.com/office/drawing/2014/main" id="{2BEBD979-FF93-4C8D-8980-9DD23C77CF4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29" name="Rectangle 28">
            <a:extLst>
              <a:ext uri="{FF2B5EF4-FFF2-40B4-BE49-F238E27FC236}">
                <a16:creationId xmlns:a16="http://schemas.microsoft.com/office/drawing/2014/main" id="{1D1E9E69-9C1C-41C3-8851-D5747B2645E7}"/>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7" name="TextBox 6">
            <a:extLst>
              <a:ext uri="{FF2B5EF4-FFF2-40B4-BE49-F238E27FC236}">
                <a16:creationId xmlns:a16="http://schemas.microsoft.com/office/drawing/2014/main" id="{44C4311E-830E-DB95-1EEE-9C5F317AD144}"/>
              </a:ext>
            </a:extLst>
          </p:cNvPr>
          <p:cNvSpPr txBox="1"/>
          <p:nvPr/>
        </p:nvSpPr>
        <p:spPr>
          <a:xfrm>
            <a:off x="10761" y="1640593"/>
            <a:ext cx="12191998" cy="541623"/>
          </a:xfrm>
          <a:prstGeom prst="rect">
            <a:avLst/>
          </a:prstGeom>
          <a:noFill/>
        </p:spPr>
        <p:txBody>
          <a:bodyPr wrap="square">
            <a:sp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600" b="1" i="0" u="none" strike="noStrike" kern="1200" cap="none" spc="0" normalizeH="0" baseline="0" noProof="0">
                <a:ln>
                  <a:noFill/>
                </a:ln>
                <a:solidFill>
                  <a:srgbClr val="1B1464"/>
                </a:solidFill>
                <a:effectLst/>
                <a:uLnTx/>
                <a:uFillTx/>
                <a:latin typeface="Helvetica" panose="020B0604020202020204" pitchFamily="34" charset="0"/>
                <a:ea typeface="Times New Roman" panose="02020603050405020304" pitchFamily="18" charset="0"/>
                <a:cs typeface="Helvetica" panose="020B0604020202020204" pitchFamily="34" charset="0"/>
              </a:rPr>
              <a:t>“</a:t>
            </a:r>
            <a:r>
              <a:rPr kumimoji="0" lang="en-US" sz="1600" b="1" i="0" u="sng" strike="noStrike" kern="1200" cap="none" spc="0" normalizeH="0" baseline="0" noProof="0">
                <a:ln>
                  <a:noFill/>
                </a:ln>
                <a:solidFill>
                  <a:srgbClr val="1B1464"/>
                </a:solidFill>
                <a:effectLst/>
                <a:uLnTx/>
                <a:uFillTx/>
                <a:latin typeface="Helvetica" panose="020B0604020202020204" pitchFamily="34" charset="0"/>
                <a:ea typeface="Times New Roman" panose="02020603050405020304" pitchFamily="18" charset="0"/>
                <a:cs typeface="Helvetica" panose="020B0604020202020204" pitchFamily="34" charset="0"/>
              </a:rPr>
              <a:t>When do you typically see a movie you want to see in the theater?</a:t>
            </a:r>
            <a:r>
              <a:rPr kumimoji="0" lang="en-US" sz="1600" b="1" i="0" u="none" strike="noStrike" kern="1200" cap="none" spc="0" normalizeH="0" baseline="0" noProof="0">
                <a:ln>
                  <a:noFill/>
                </a:ln>
                <a:solidFill>
                  <a:srgbClr val="1B1464"/>
                </a:solidFill>
                <a:effectLst/>
                <a:uLnTx/>
                <a:uFillTx/>
                <a:latin typeface="Helvetica" panose="020B0604020202020204" pitchFamily="34" charset="0"/>
                <a:ea typeface="Times New Roman" panose="02020603050405020304" pitchFamily="18" charset="0"/>
                <a:cs typeface="Helvetica" panose="020B0604020202020204" pitchFamily="34" charset="0"/>
              </a:rPr>
              <a:t>”</a:t>
            </a:r>
          </a:p>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200" b="0" i="0" u="none" strike="noStrike" kern="1200" cap="none" spc="0" normalizeH="0" baseline="0" noProof="0">
                <a:ln>
                  <a:noFill/>
                </a:ln>
                <a:solidFill>
                  <a:srgbClr val="1B1464"/>
                </a:solidFill>
                <a:effectLst/>
                <a:uLnTx/>
                <a:uFillTx/>
                <a:latin typeface="Helvetica" panose="020B0604020202020204" pitchFamily="34" charset="0"/>
                <a:ea typeface="Calibri" panose="020F0502020204030204" pitchFamily="34" charset="0"/>
                <a:cs typeface="Helvetica" panose="020B0604020202020204" pitchFamily="34" charset="0"/>
              </a:rPr>
              <a:t>Respondents had to choose one response</a:t>
            </a:r>
          </a:p>
        </p:txBody>
      </p:sp>
      <p:graphicFrame>
        <p:nvGraphicFramePr>
          <p:cNvPr id="5" name="Chart 4">
            <a:extLst>
              <a:ext uri="{FF2B5EF4-FFF2-40B4-BE49-F238E27FC236}">
                <a16:creationId xmlns:a16="http://schemas.microsoft.com/office/drawing/2014/main" id="{DA02326F-C169-0CA2-5780-3AB98B606B17}"/>
              </a:ext>
            </a:extLst>
          </p:cNvPr>
          <p:cNvGraphicFramePr/>
          <p:nvPr>
            <p:extLst>
              <p:ext uri="{D42A27DB-BD31-4B8C-83A1-F6EECF244321}">
                <p14:modId xmlns:p14="http://schemas.microsoft.com/office/powerpoint/2010/main" val="2523280350"/>
              </p:ext>
            </p:extLst>
          </p:nvPr>
        </p:nvGraphicFramePr>
        <p:xfrm>
          <a:off x="1050587" y="2249245"/>
          <a:ext cx="10836613" cy="3889088"/>
        </p:xfrm>
        <a:graphic>
          <a:graphicData uri="http://schemas.openxmlformats.org/drawingml/2006/chart">
            <c:chart xmlns:c="http://schemas.openxmlformats.org/drawingml/2006/chart" xmlns:r="http://schemas.openxmlformats.org/officeDocument/2006/relationships" r:id="rId4"/>
          </a:graphicData>
        </a:graphic>
      </p:graphicFrame>
      <p:sp>
        <p:nvSpPr>
          <p:cNvPr id="13" name="Rectangle 12">
            <a:extLst>
              <a:ext uri="{FF2B5EF4-FFF2-40B4-BE49-F238E27FC236}">
                <a16:creationId xmlns:a16="http://schemas.microsoft.com/office/drawing/2014/main" id="{8544EB9A-2543-4B63-72A6-503E33EFA366}"/>
              </a:ext>
            </a:extLst>
          </p:cNvPr>
          <p:cNvSpPr/>
          <p:nvPr/>
        </p:nvSpPr>
        <p:spPr>
          <a:xfrm>
            <a:off x="440087" y="6188214"/>
            <a:ext cx="11670849" cy="338554"/>
          </a:xfrm>
          <a:prstGeom prst="rect">
            <a:avLst/>
          </a:prstGeom>
        </p:spPr>
        <p:txBody>
          <a:bodyPr wrap="square">
            <a:spAutoFit/>
          </a:body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Source: Screenvision Custom Study; Screen Engine/ASI, LLC (www.screenengineasi.com), April-May 2022.</a:t>
            </a:r>
            <a:r>
              <a:rPr lang="en-US" sz="800">
                <a:solidFill>
                  <a:srgbClr val="1B1464"/>
                </a:solidFill>
                <a:latin typeface="Helvetica" panose="020B0403020202020204" pitchFamily="34" charset="0"/>
                <a:ea typeface="Open Sans" panose="020B0606030504020204" pitchFamily="34" charset="0"/>
                <a:cs typeface="Open Sans" panose="020B0606030504020204" pitchFamily="34" charset="0"/>
              </a:rPr>
              <a:t> “Heavy’ moviegoers are planning to see 14 movies in the theater during 2022 (median average) vs. ‘all adult moviegoers’ who are planning to see eight movies in the theater during 2022 (median average).</a:t>
            </a:r>
            <a:endPar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0E20E77C-C3A5-EE60-2148-1494F930B794}"/>
              </a:ext>
            </a:extLst>
          </p:cNvPr>
          <p:cNvSpPr txBox="1"/>
          <p:nvPr/>
        </p:nvSpPr>
        <p:spPr>
          <a:xfrm>
            <a:off x="3404681" y="2859935"/>
            <a:ext cx="5019472" cy="307777"/>
          </a:xfrm>
          <a:prstGeom prst="rect">
            <a:avLst/>
          </a:prstGeom>
          <a:noFill/>
        </p:spPr>
        <p:txBody>
          <a:bodyPr wrap="square" rtlCol="0">
            <a:spAutoFit/>
          </a:bodyPr>
          <a:lstStyle/>
          <a:p>
            <a:pPr algn="ctr"/>
            <a:r>
              <a:rPr lang="en-US" sz="1400" b="1">
                <a:solidFill>
                  <a:srgbClr val="1B1464"/>
                </a:solidFill>
                <a:latin typeface="Helvetica" panose="020B0403020202020204" pitchFamily="34" charset="0"/>
              </a:rPr>
              <a:t>72%</a:t>
            </a:r>
          </a:p>
        </p:txBody>
      </p:sp>
      <p:cxnSp>
        <p:nvCxnSpPr>
          <p:cNvPr id="17" name="Straight Arrow Connector 16">
            <a:extLst>
              <a:ext uri="{FF2B5EF4-FFF2-40B4-BE49-F238E27FC236}">
                <a16:creationId xmlns:a16="http://schemas.microsoft.com/office/drawing/2014/main" id="{1AA85AEE-27C0-6E02-92D3-306BAD37557A}"/>
              </a:ext>
            </a:extLst>
          </p:cNvPr>
          <p:cNvCxnSpPr>
            <a:cxnSpLocks/>
          </p:cNvCxnSpPr>
          <p:nvPr/>
        </p:nvCxnSpPr>
        <p:spPr>
          <a:xfrm flipV="1">
            <a:off x="6096000" y="3017066"/>
            <a:ext cx="2328153" cy="1750"/>
          </a:xfrm>
          <a:prstGeom prst="straightConnector1">
            <a:avLst/>
          </a:prstGeom>
          <a:ln>
            <a:solidFill>
              <a:srgbClr val="1B1464"/>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2DD69FE5-67D7-2FA8-9BF6-811F634AF1A6}"/>
              </a:ext>
            </a:extLst>
          </p:cNvPr>
          <p:cNvCxnSpPr>
            <a:cxnSpLocks/>
          </p:cNvCxnSpPr>
          <p:nvPr/>
        </p:nvCxnSpPr>
        <p:spPr>
          <a:xfrm flipH="1">
            <a:off x="3482501" y="3017941"/>
            <a:ext cx="2185473" cy="0"/>
          </a:xfrm>
          <a:prstGeom prst="straightConnector1">
            <a:avLst/>
          </a:prstGeom>
          <a:ln>
            <a:solidFill>
              <a:srgbClr val="1B1464"/>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9FADBD00-4669-051B-3FA3-F169DA3881CE}"/>
              </a:ext>
            </a:extLst>
          </p:cNvPr>
          <p:cNvSpPr txBox="1"/>
          <p:nvPr/>
        </p:nvSpPr>
        <p:spPr>
          <a:xfrm>
            <a:off x="3404681" y="4529852"/>
            <a:ext cx="5710136" cy="306027"/>
          </a:xfrm>
          <a:prstGeom prst="rect">
            <a:avLst/>
          </a:prstGeom>
          <a:noFill/>
        </p:spPr>
        <p:txBody>
          <a:bodyPr wrap="square" rtlCol="0">
            <a:spAutoFit/>
          </a:bodyPr>
          <a:lstStyle/>
          <a:p>
            <a:pPr algn="ctr"/>
            <a:r>
              <a:rPr lang="en-US" sz="1400" b="1">
                <a:solidFill>
                  <a:srgbClr val="1B1464"/>
                </a:solidFill>
                <a:latin typeface="Helvetica" panose="020B0403020202020204" pitchFamily="34" charset="0"/>
              </a:rPr>
              <a:t>82%</a:t>
            </a:r>
          </a:p>
        </p:txBody>
      </p:sp>
      <p:cxnSp>
        <p:nvCxnSpPr>
          <p:cNvPr id="22" name="Straight Arrow Connector 21">
            <a:extLst>
              <a:ext uri="{FF2B5EF4-FFF2-40B4-BE49-F238E27FC236}">
                <a16:creationId xmlns:a16="http://schemas.microsoft.com/office/drawing/2014/main" id="{8BED2C85-1032-5A9E-8304-1899BAE80A0E}"/>
              </a:ext>
            </a:extLst>
          </p:cNvPr>
          <p:cNvCxnSpPr>
            <a:cxnSpLocks/>
            <a:endCxn id="21" idx="3"/>
          </p:cNvCxnSpPr>
          <p:nvPr/>
        </p:nvCxnSpPr>
        <p:spPr>
          <a:xfrm flipV="1">
            <a:off x="6511048" y="4682866"/>
            <a:ext cx="2603769" cy="5867"/>
          </a:xfrm>
          <a:prstGeom prst="straightConnector1">
            <a:avLst/>
          </a:prstGeom>
          <a:ln>
            <a:solidFill>
              <a:srgbClr val="1B1464"/>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87A630F9-8ED0-A037-537C-65F4C5617031}"/>
              </a:ext>
            </a:extLst>
          </p:cNvPr>
          <p:cNvCxnSpPr>
            <a:cxnSpLocks/>
          </p:cNvCxnSpPr>
          <p:nvPr/>
        </p:nvCxnSpPr>
        <p:spPr>
          <a:xfrm flipH="1">
            <a:off x="3482501" y="4682866"/>
            <a:ext cx="2519465" cy="5867"/>
          </a:xfrm>
          <a:prstGeom prst="straightConnector1">
            <a:avLst/>
          </a:prstGeom>
          <a:ln>
            <a:solidFill>
              <a:srgbClr val="1B1464"/>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88600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 ceiling&#10;&#10;Description automatically generated">
            <a:extLst>
              <a:ext uri="{FF2B5EF4-FFF2-40B4-BE49-F238E27FC236}">
                <a16:creationId xmlns:a16="http://schemas.microsoft.com/office/drawing/2014/main" id="{CC08F618-0654-6115-895F-8902032FDC49}"/>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1519" y="1496207"/>
            <a:ext cx="5126188" cy="5361792"/>
          </a:xfrm>
          <a:prstGeom prst="rect">
            <a:avLst/>
          </a:prstGeom>
        </p:spPr>
      </p:pic>
      <p:sp>
        <p:nvSpPr>
          <p:cNvPr id="26" name="Rectangle 25">
            <a:extLst>
              <a:ext uri="{FF2B5EF4-FFF2-40B4-BE49-F238E27FC236}">
                <a16:creationId xmlns:a16="http://schemas.microsoft.com/office/drawing/2014/main" id="{D5F6831F-B598-4C95-A9F6-A643A0B57D22}"/>
              </a:ext>
            </a:extLst>
          </p:cNvPr>
          <p:cNvSpPr/>
          <p:nvPr/>
        </p:nvSpPr>
        <p:spPr>
          <a:xfrm>
            <a:off x="5104669" y="1496209"/>
            <a:ext cx="7087333" cy="5260423"/>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Rectangle 55">
            <a:extLst>
              <a:ext uri="{FF2B5EF4-FFF2-40B4-BE49-F238E27FC236}">
                <a16:creationId xmlns:a16="http://schemas.microsoft.com/office/drawing/2014/main" id="{49DF06DB-0E04-43EB-906B-75F674482CF9}"/>
              </a:ext>
            </a:extLst>
          </p:cNvPr>
          <p:cNvSpPr/>
          <p:nvPr/>
        </p:nvSpPr>
        <p:spPr>
          <a:xfrm>
            <a:off x="5104668" y="6107193"/>
            <a:ext cx="7075956" cy="415498"/>
          </a:xfrm>
          <a:prstGeom prst="rect">
            <a:avLst/>
          </a:prstGeom>
        </p:spPr>
        <p:txBody>
          <a:bodyPr wrap="square">
            <a:spAutoFit/>
          </a:body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700" b="0" i="0" u="none" strike="noStrike" kern="1200" cap="none" spc="0" normalizeH="0" baseline="0" noProof="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Source: </a:t>
            </a:r>
            <a:r>
              <a:rPr lang="en-US" sz="700">
                <a:solidFill>
                  <a:srgbClr val="1B1464"/>
                </a:solidFill>
                <a:latin typeface="Helvetica" panose="020B0403020202020204" pitchFamily="34" charset="0"/>
                <a:ea typeface="Open Sans" panose="020B0606030504020204" pitchFamily="34" charset="0"/>
                <a:cs typeface="Open Sans" panose="020B0606030504020204" pitchFamily="34" charset="0"/>
              </a:rPr>
              <a:t>Screendollars Newsletter, average based attendance figures reported by Screendollars for the following movies: Dr. Strange in the Multiverse of Madness (Screendollars, 5/9/22), Jurassic World: Dominion (Screendollars – 6/12/22), Lightyear (Screendollars – 6/19/22), Minions: The Rise of Gru (Screendollars – 7/3/22), Thor: Love and Thunder (Screendollars – 7/10/22), Nope (Screendollars – 7/24/22). </a:t>
            </a:r>
            <a:endParaRPr kumimoji="0" lang="en-US" sz="700" b="0" i="0" u="none" strike="noStrike" kern="1200" cap="none" spc="0" normalizeH="0" baseline="0" noProof="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endParaRPr>
          </a:p>
        </p:txBody>
      </p:sp>
      <p:sp>
        <p:nvSpPr>
          <p:cNvPr id="24" name="TextBox 23">
            <a:extLst>
              <a:ext uri="{FF2B5EF4-FFF2-40B4-BE49-F238E27FC236}">
                <a16:creationId xmlns:a16="http://schemas.microsoft.com/office/drawing/2014/main" id="{A671F24C-A73C-4EEF-86FA-989884607FA5}"/>
              </a:ext>
            </a:extLst>
          </p:cNvPr>
          <p:cNvSpPr txBox="1"/>
          <p:nvPr/>
        </p:nvSpPr>
        <p:spPr>
          <a:xfrm>
            <a:off x="26126" y="265827"/>
            <a:ext cx="12154498"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a:solidFill>
                  <a:srgbClr val="1B1464"/>
                </a:solidFill>
                <a:latin typeface="Helvetica" panose="020B0403020202020204" pitchFamily="34" charset="0"/>
              </a:rPr>
              <a:t>People clamor to see the latest releases whenever they can, with audiences heading to the movies throughout the weekend</a:t>
            </a:r>
            <a:endParaRPr kumimoji="0" lang="en-US" sz="2600" b="1"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pic>
        <p:nvPicPr>
          <p:cNvPr id="19" name="Picture 18">
            <a:extLst>
              <a:ext uri="{FF2B5EF4-FFF2-40B4-BE49-F238E27FC236}">
                <a16:creationId xmlns:a16="http://schemas.microsoft.com/office/drawing/2014/main" id="{7AE22543-E599-476E-9EEF-B74D5816E2EF}"/>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r="-1"/>
          <a:stretch/>
        </p:blipFill>
        <p:spPr>
          <a:xfrm>
            <a:off x="483207" y="6507893"/>
            <a:ext cx="11708793" cy="350107"/>
          </a:xfrm>
          <a:prstGeom prst="rect">
            <a:avLst/>
          </a:prstGeom>
        </p:spPr>
      </p:pic>
      <p:sp>
        <p:nvSpPr>
          <p:cNvPr id="28" name="Slide Number Placeholder 5">
            <a:extLst>
              <a:ext uri="{FF2B5EF4-FFF2-40B4-BE49-F238E27FC236}">
                <a16:creationId xmlns:a16="http://schemas.microsoft.com/office/drawing/2014/main" id="{2BEBD979-FF93-4C8D-8980-9DD23C77CF4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29" name="Rectangle 28">
            <a:extLst>
              <a:ext uri="{FF2B5EF4-FFF2-40B4-BE49-F238E27FC236}">
                <a16:creationId xmlns:a16="http://schemas.microsoft.com/office/drawing/2014/main" id="{1D1E9E69-9C1C-41C3-8851-D5747B2645E7}"/>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3" name="TextBox 2">
            <a:extLst>
              <a:ext uri="{FF2B5EF4-FFF2-40B4-BE49-F238E27FC236}">
                <a16:creationId xmlns:a16="http://schemas.microsoft.com/office/drawing/2014/main" id="{3A3510FD-6765-C987-3E08-DBA81BCBFB74}"/>
              </a:ext>
            </a:extLst>
          </p:cNvPr>
          <p:cNvSpPr txBox="1"/>
          <p:nvPr/>
        </p:nvSpPr>
        <p:spPr>
          <a:xfrm>
            <a:off x="5520507" y="1731231"/>
            <a:ext cx="625565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u="sng">
                <a:solidFill>
                  <a:srgbClr val="1B1464"/>
                </a:solidFill>
                <a:latin typeface="Helvetica" panose="020B0403020202020204" pitchFamily="34" charset="0"/>
              </a:rPr>
              <a:t>Share of Cinema Attendance by Time Period</a:t>
            </a:r>
            <a:endParaRPr kumimoji="0" lang="en-US" sz="1600" b="1" i="0" u="sng" strike="noStrike" kern="1200" cap="none" spc="0" normalizeH="0" baseline="0" noProof="0">
              <a:ln>
                <a:noFill/>
              </a:ln>
              <a:solidFill>
                <a:srgbClr val="1B1464"/>
              </a:solidFill>
              <a:effectLst/>
              <a:uLnTx/>
              <a:uFillTx/>
              <a:latin typeface="Helvetica" panose="020B04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solidFill>
                  <a:srgbClr val="1B1464"/>
                </a:solidFill>
                <a:latin typeface="Helvetica" panose="020B0403020202020204" pitchFamily="34" charset="0"/>
              </a:rPr>
              <a:t>based on the Saturday of opening weekend for select major summer releases*</a:t>
            </a:r>
            <a:endParaRPr kumimoji="0" lang="en-US" sz="1200" i="0"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graphicFrame>
        <p:nvGraphicFramePr>
          <p:cNvPr id="7" name="Chart 6">
            <a:extLst>
              <a:ext uri="{FF2B5EF4-FFF2-40B4-BE49-F238E27FC236}">
                <a16:creationId xmlns:a16="http://schemas.microsoft.com/office/drawing/2014/main" id="{76BD6868-0D58-9E84-6A2B-6000A01608D3}"/>
              </a:ext>
            </a:extLst>
          </p:cNvPr>
          <p:cNvGraphicFramePr/>
          <p:nvPr>
            <p:extLst>
              <p:ext uri="{D42A27DB-BD31-4B8C-83A1-F6EECF244321}">
                <p14:modId xmlns:p14="http://schemas.microsoft.com/office/powerpoint/2010/main" val="617205223"/>
              </p:ext>
            </p:extLst>
          </p:nvPr>
        </p:nvGraphicFramePr>
        <p:xfrm>
          <a:off x="5828750" y="2390801"/>
          <a:ext cx="5639171" cy="3794213"/>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419088181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Office Theme">
  <a:themeElements>
    <a:clrScheme name="Custom 91">
      <a:dk1>
        <a:srgbClr val="1B1464"/>
      </a:dk1>
      <a:lt1>
        <a:srgbClr val="FFFFFF"/>
      </a:lt1>
      <a:dk2>
        <a:srgbClr val="4EBEA4"/>
      </a:dk2>
      <a:lt2>
        <a:srgbClr val="E2E8F0"/>
      </a:lt2>
      <a:accent1>
        <a:srgbClr val="ED3C8D"/>
      </a:accent1>
      <a:accent2>
        <a:srgbClr val="00BFF2"/>
      </a:accent2>
      <a:accent3>
        <a:srgbClr val="A343FF"/>
      </a:accent3>
      <a:accent4>
        <a:srgbClr val="2C82FF"/>
      </a:accent4>
      <a:accent5>
        <a:srgbClr val="55AD00"/>
      </a:accent5>
      <a:accent6>
        <a:srgbClr val="FF6E30"/>
      </a:accent6>
      <a:hlink>
        <a:srgbClr val="201A62"/>
      </a:hlink>
      <a:folHlink>
        <a:srgbClr val="6D6DE2"/>
      </a:folHlink>
    </a:clrScheme>
    <a:fontScheme name="Custom 76">
      <a:majorFont>
        <a:latin typeface="Helvetica Bold"/>
        <a:ea typeface=""/>
        <a:cs typeface=""/>
      </a:majorFont>
      <a:minorFont>
        <a:latin typeface="Helvetica-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B Template.potx" id="{3DD536BC-B625-41C1-AB76-B98A44A9663C}" vid="{56A22213-A2D8-43BF-9B02-486376CC65A3}"/>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D0AAE1E4240B941A4C52734E19288AB" ma:contentTypeVersion="15" ma:contentTypeDescription="Create a new document." ma:contentTypeScope="" ma:versionID="a466b9157af1ce0310746701f63ffce1">
  <xsd:schema xmlns:xsd="http://www.w3.org/2001/XMLSchema" xmlns:xs="http://www.w3.org/2001/XMLSchema" xmlns:p="http://schemas.microsoft.com/office/2006/metadata/properties" xmlns:ns2="a86b28e8-29a6-4ab8-af18-2a7f61acfad2" xmlns:ns3="9f6166fe-9f5b-43aa-b8a9-b4d7ad530bda" targetNamespace="http://schemas.microsoft.com/office/2006/metadata/properties" ma:root="true" ma:fieldsID="baee444f3b59eaeedc5a740e00a18818" ns2:_="" ns3:_="">
    <xsd:import namespace="a86b28e8-29a6-4ab8-af18-2a7f61acfad2"/>
    <xsd:import namespace="9f6166fe-9f5b-43aa-b8a9-b4d7ad530bd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86b28e8-29a6-4ab8-af18-2a7f61acfad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8c637ead-fd64-45b4-abde-ec2d09ec1026"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9f6166fe-9f5b-43aa-b8a9-b4d7ad530bda"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d696b49f-56d7-4f85-8b04-e2e66f1bdb7c}" ma:internalName="TaxCatchAll" ma:showField="CatchAllData" ma:web="9f6166fe-9f5b-43aa-b8a9-b4d7ad530bd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9f6166fe-9f5b-43aa-b8a9-b4d7ad530bda">
      <UserInfo>
        <DisplayName>Jason Wiese</DisplayName>
        <AccountId>13</AccountId>
        <AccountType/>
      </UserInfo>
      <UserInfo>
        <DisplayName>Karolina Guillen</DisplayName>
        <AccountId>14</AccountId>
        <AccountType/>
      </UserInfo>
      <UserInfo>
        <DisplayName>Danielle Delauro</DisplayName>
        <AccountId>38</AccountId>
        <AccountType/>
      </UserInfo>
      <UserInfo>
        <DisplayName>Marianne Vita</DisplayName>
        <AccountId>43</AccountId>
        <AccountType/>
      </UserInfo>
      <UserInfo>
        <DisplayName>Reed Kiely</DisplayName>
        <AccountId>39</AccountId>
        <AccountType/>
      </UserInfo>
      <UserInfo>
        <DisplayName>Dylan Breger</DisplayName>
        <AccountId>93</AccountId>
        <AccountType/>
      </UserInfo>
      <UserInfo>
        <DisplayName>Nellie Chung</DisplayName>
        <AccountId>63</AccountId>
        <AccountType/>
      </UserInfo>
    </SharedWithUsers>
    <TaxCatchAll xmlns="9f6166fe-9f5b-43aa-b8a9-b4d7ad530bda" xsi:nil="true"/>
    <lcf76f155ced4ddcb4097134ff3c332f xmlns="a86b28e8-29a6-4ab8-af18-2a7f61acfad2">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2CB637F-F239-48CF-A395-0C0E8801BA70}">
  <ds:schemaRefs>
    <ds:schemaRef ds:uri="9f6166fe-9f5b-43aa-b8a9-b4d7ad530bda"/>
    <ds:schemaRef ds:uri="a86b28e8-29a6-4ab8-af18-2a7f61acfad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8653F105-5EA6-4DEE-8A79-99500119FB72}">
  <ds:schemaRefs>
    <ds:schemaRef ds:uri="9f6166fe-9f5b-43aa-b8a9-b4d7ad530bda"/>
    <ds:schemaRef ds:uri="a86b28e8-29a6-4ab8-af18-2a7f61acfad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104B8162-7963-4D80-A0C4-AB755D5DAFB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34</Slides>
  <Notes>26</Notes>
  <HiddenSlides>0</HiddenSlides>
  <ScaleCrop>false</ScaleCrop>
  <HeadingPairs>
    <vt:vector size="4" baseType="variant">
      <vt:variant>
        <vt:lpstr>Theme</vt:lpstr>
      </vt:variant>
      <vt:variant>
        <vt:i4>4</vt:i4>
      </vt:variant>
      <vt:variant>
        <vt:lpstr>Slide Titles</vt:lpstr>
      </vt:variant>
      <vt:variant>
        <vt:i4>34</vt:i4>
      </vt:variant>
    </vt:vector>
  </HeadingPairs>
  <TitlesOfParts>
    <vt:vector size="38" baseType="lpstr">
      <vt:lpstr>Office Theme</vt:lpstr>
      <vt:lpstr>1_Custom Design</vt:lpstr>
      <vt:lpstr>3_Custom Design</vt:lpstr>
      <vt:lpstr>1_Office Theme</vt:lpstr>
      <vt:lpstr>I Know What You Did This Summer Harnessing consumer momentum at the movies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Karolina Guillen</dc:creator>
  <cp:revision>1</cp:revision>
  <cp:lastPrinted>2021-12-09T15:09:55Z</cp:lastPrinted>
  <dcterms:created xsi:type="dcterms:W3CDTF">2021-06-10T19:55:25Z</dcterms:created>
  <dcterms:modified xsi:type="dcterms:W3CDTF">2022-09-12T14:35:56Z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0x010100AD0AAE1E4240B941A4C52734E19288AB</vt:lpwstr>
  </property>
  <property fmtid="{D5CDD505-2E9C-101B-9397-08002B2CF9AE}" pid="3" name="MediaServiceImageTags">
    <vt:lpwstr/>
  </property>
</Properties>
</file>