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9" r:id="rId6"/>
    <p:sldMasterId id="2147483684" r:id="rId7"/>
  </p:sldMasterIdLst>
  <p:notesMasterIdLst>
    <p:notesMasterId r:id="rId15"/>
  </p:notesMasterIdLst>
  <p:sldIdLst>
    <p:sldId id="2144328194" r:id="rId8"/>
    <p:sldId id="2144328202" r:id="rId9"/>
    <p:sldId id="2144328195" r:id="rId10"/>
    <p:sldId id="2144328250" r:id="rId11"/>
    <p:sldId id="2144328247" r:id="rId12"/>
    <p:sldId id="2144328244" r:id="rId13"/>
    <p:sldId id="2144328251" r:id="rId14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3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Danielle Delauro" initials="DD" lastIdx="4" clrIdx="1">
    <p:extLst>
      <p:ext uri="{19B8F6BF-5375-455C-9EA6-DF929625EA0E}">
        <p15:presenceInfo xmlns:p15="http://schemas.microsoft.com/office/powerpoint/2012/main" userId="S-1-5-21-196352387-3830531953-789369879-1177" providerId="AD"/>
      </p:ext>
    </p:extLst>
  </p:cmAuthor>
  <p:cmAuthor id="3" name="Jason Wiese" initials="JW" lastIdx="27" clrIdx="2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4" name="Leah Montner Dixon" initials="LMD" lastIdx="2" clrIdx="3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5" name="Danielle Delauro" initials="DD [2]" lastIdx="14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Marianne Vita" initials="MV" lastIdx="6" clrIdx="5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ED3C8D"/>
    <a:srgbClr val="E2E8F1"/>
    <a:srgbClr val="1B1464"/>
    <a:srgbClr val="FFE600"/>
    <a:srgbClr val="4EBEA4"/>
    <a:srgbClr val="7ED2F6"/>
    <a:srgbClr val="201A62"/>
    <a:srgbClr val="FFB3FF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979EF3-86B8-4E07-8AF8-F7070C41C74E}" v="2" dt="2022-01-20T20:31:24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7A979EF3-86B8-4E07-8AF8-F7070C41C74E}"/>
    <pc:docChg chg="custSel addSld delSld modSld">
      <pc:chgData name="Karolina Guillen" userId="c1c08796-a0be-47c6-af52-5d31fd96ec50" providerId="ADAL" clId="{7A979EF3-86B8-4E07-8AF8-F7070C41C74E}" dt="2022-01-20T20:31:28.737" v="65" actId="1036"/>
      <pc:docMkLst>
        <pc:docMk/>
      </pc:docMkLst>
      <pc:sldChg chg="del">
        <pc:chgData name="Karolina Guillen" userId="c1c08796-a0be-47c6-af52-5d31fd96ec50" providerId="ADAL" clId="{7A979EF3-86B8-4E07-8AF8-F7070C41C74E}" dt="2022-01-19T21:37:46.698" v="1" actId="47"/>
        <pc:sldMkLst>
          <pc:docMk/>
          <pc:sldMk cId="1885916816" sldId="2144327406"/>
        </pc:sldMkLst>
      </pc:sldChg>
      <pc:sldChg chg="addSp delSp modSp add mod">
        <pc:chgData name="Karolina Guillen" userId="c1c08796-a0be-47c6-af52-5d31fd96ec50" providerId="ADAL" clId="{7A979EF3-86B8-4E07-8AF8-F7070C41C74E}" dt="2022-01-20T20:31:28.737" v="65" actId="1036"/>
        <pc:sldMkLst>
          <pc:docMk/>
          <pc:sldMk cId="1443546915" sldId="2144328251"/>
        </pc:sldMkLst>
        <pc:spChg chg="del">
          <ac:chgData name="Karolina Guillen" userId="c1c08796-a0be-47c6-af52-5d31fd96ec50" providerId="ADAL" clId="{7A979EF3-86B8-4E07-8AF8-F7070C41C74E}" dt="2022-01-20T20:31:23.649" v="2" actId="478"/>
          <ac:spMkLst>
            <pc:docMk/>
            <pc:sldMk cId="1443546915" sldId="2144328251"/>
            <ac:spMk id="16" creationId="{403F38AA-AAD1-410D-BCAB-2DE98701921E}"/>
          </ac:spMkLst>
        </pc:spChg>
        <pc:spChg chg="add mod">
          <ac:chgData name="Karolina Guillen" userId="c1c08796-a0be-47c6-af52-5d31fd96ec50" providerId="ADAL" clId="{7A979EF3-86B8-4E07-8AF8-F7070C41C74E}" dt="2022-01-20T20:31:28.737" v="65" actId="1036"/>
          <ac:spMkLst>
            <pc:docMk/>
            <pc:sldMk cId="1443546915" sldId="2144328251"/>
            <ac:spMk id="17" creationId="{403F38AA-AAD1-410D-BCAB-2DE98701921E}"/>
          </ac:spMkLst>
        </pc:spChg>
      </pc:sldChg>
    </pc:docChg>
  </pc:docChgLst>
  <pc:docChgLst>
    <pc:chgData name="Marianne Vita" userId="35b1102d-d340-4a85-a709-12ee727aa48b" providerId="ADAL" clId="{5C846943-7C94-4BCA-811C-93E2D6C6E334}"/>
    <pc:docChg chg="undo custSel delSld modSld">
      <pc:chgData name="Marianne Vita" userId="35b1102d-d340-4a85-a709-12ee727aa48b" providerId="ADAL" clId="{5C846943-7C94-4BCA-811C-93E2D6C6E334}" dt="2021-12-23T16:28:58.851" v="23" actId="47"/>
      <pc:docMkLst>
        <pc:docMk/>
      </pc:docMkLst>
      <pc:sldChg chg="modSp mod">
        <pc:chgData name="Marianne Vita" userId="35b1102d-d340-4a85-a709-12ee727aa48b" providerId="ADAL" clId="{5C846943-7C94-4BCA-811C-93E2D6C6E334}" dt="2021-12-23T16:28:41.098" v="22" actId="20577"/>
        <pc:sldMkLst>
          <pc:docMk/>
          <pc:sldMk cId="1264291073" sldId="2144328194"/>
        </pc:sldMkLst>
        <pc:spChg chg="mod">
          <ac:chgData name="Marianne Vita" userId="35b1102d-d340-4a85-a709-12ee727aa48b" providerId="ADAL" clId="{5C846943-7C94-4BCA-811C-93E2D6C6E334}" dt="2021-12-23T16:28:41.098" v="22" actId="20577"/>
          <ac:spMkLst>
            <pc:docMk/>
            <pc:sldMk cId="1264291073" sldId="2144328194"/>
            <ac:spMk id="12" creationId="{D3ED8F18-80E6-D449-A031-541661F2A42F}"/>
          </ac:spMkLst>
        </pc:spChg>
      </pc:sldChg>
      <pc:sldChg chg="modSp mod">
        <pc:chgData name="Marianne Vita" userId="35b1102d-d340-4a85-a709-12ee727aa48b" providerId="ADAL" clId="{5C846943-7C94-4BCA-811C-93E2D6C6E334}" dt="2021-12-23T16:28:12.553" v="12" actId="1076"/>
        <pc:sldMkLst>
          <pc:docMk/>
          <pc:sldMk cId="2785629392" sldId="2144328195"/>
        </pc:sldMkLst>
        <pc:spChg chg="mod">
          <ac:chgData name="Marianne Vita" userId="35b1102d-d340-4a85-a709-12ee727aa48b" providerId="ADAL" clId="{5C846943-7C94-4BCA-811C-93E2D6C6E334}" dt="2021-12-23T16:28:12.553" v="12" actId="1076"/>
          <ac:spMkLst>
            <pc:docMk/>
            <pc:sldMk cId="2785629392" sldId="2144328195"/>
            <ac:spMk id="23" creationId="{18D041A5-3C83-4F6E-BD6C-27DE597A4630}"/>
          </ac:spMkLst>
        </pc:spChg>
        <pc:spChg chg="mod">
          <ac:chgData name="Marianne Vita" userId="35b1102d-d340-4a85-a709-12ee727aa48b" providerId="ADAL" clId="{5C846943-7C94-4BCA-811C-93E2D6C6E334}" dt="2021-12-23T16:28:06.026" v="11" actId="2085"/>
          <ac:spMkLst>
            <pc:docMk/>
            <pc:sldMk cId="2785629392" sldId="2144328195"/>
            <ac:spMk id="75" creationId="{0A5522B7-937C-4BEA-B473-39BB43F31AD0}"/>
          </ac:spMkLst>
        </pc:spChg>
        <pc:spChg chg="mod">
          <ac:chgData name="Marianne Vita" userId="35b1102d-d340-4a85-a709-12ee727aa48b" providerId="ADAL" clId="{5C846943-7C94-4BCA-811C-93E2D6C6E334}" dt="2021-12-23T16:27:49.745" v="8" actId="1582"/>
          <ac:spMkLst>
            <pc:docMk/>
            <pc:sldMk cId="2785629392" sldId="2144328195"/>
            <ac:spMk id="79" creationId="{1BFDC290-B14B-4CB7-AB58-568B1E8816A6}"/>
          </ac:spMkLst>
        </pc:spChg>
        <pc:spChg chg="mod">
          <ac:chgData name="Marianne Vita" userId="35b1102d-d340-4a85-a709-12ee727aa48b" providerId="ADAL" clId="{5C846943-7C94-4BCA-811C-93E2D6C6E334}" dt="2021-12-23T16:27:59.661" v="10" actId="2085"/>
          <ac:spMkLst>
            <pc:docMk/>
            <pc:sldMk cId="2785629392" sldId="2144328195"/>
            <ac:spMk id="82" creationId="{9B73084F-DEB2-4E9F-972F-C44EEFFF0E5C}"/>
          </ac:spMkLst>
        </pc:spChg>
        <pc:spChg chg="mod">
          <ac:chgData name="Marianne Vita" userId="35b1102d-d340-4a85-a709-12ee727aa48b" providerId="ADAL" clId="{5C846943-7C94-4BCA-811C-93E2D6C6E334}" dt="2021-12-23T16:27:55.620" v="9" actId="2085"/>
          <ac:spMkLst>
            <pc:docMk/>
            <pc:sldMk cId="2785629392" sldId="2144328195"/>
            <ac:spMk id="84" creationId="{200C54B2-00DB-4C7E-BB5B-F64E6747CCEB}"/>
          </ac:spMkLst>
        </pc:spChg>
      </pc:sldChg>
      <pc:sldChg chg="del">
        <pc:chgData name="Marianne Vita" userId="35b1102d-d340-4a85-a709-12ee727aa48b" providerId="ADAL" clId="{5C846943-7C94-4BCA-811C-93E2D6C6E334}" dt="2021-12-23T16:28:58.851" v="23" actId="47"/>
        <pc:sldMkLst>
          <pc:docMk/>
          <pc:sldMk cId="2448759396" sldId="2144328234"/>
        </pc:sldMkLst>
      </pc:sldChg>
      <pc:sldChg chg="del">
        <pc:chgData name="Marianne Vita" userId="35b1102d-d340-4a85-a709-12ee727aa48b" providerId="ADAL" clId="{5C846943-7C94-4BCA-811C-93E2D6C6E334}" dt="2021-12-23T16:28:58.851" v="23" actId="47"/>
        <pc:sldMkLst>
          <pc:docMk/>
          <pc:sldMk cId="2155866994" sldId="2144328239"/>
        </pc:sldMkLst>
      </pc:sldChg>
      <pc:sldChg chg="del">
        <pc:chgData name="Marianne Vita" userId="35b1102d-d340-4a85-a709-12ee727aa48b" providerId="ADAL" clId="{5C846943-7C94-4BCA-811C-93E2D6C6E334}" dt="2021-12-23T16:28:58.851" v="23" actId="47"/>
        <pc:sldMkLst>
          <pc:docMk/>
          <pc:sldMk cId="3712655279" sldId="2144328240"/>
        </pc:sldMkLst>
      </pc:sldChg>
      <pc:sldChg chg="del">
        <pc:chgData name="Marianne Vita" userId="35b1102d-d340-4a85-a709-12ee727aa48b" providerId="ADAL" clId="{5C846943-7C94-4BCA-811C-93E2D6C6E334}" dt="2021-12-23T16:28:58.851" v="23" actId="47"/>
        <pc:sldMkLst>
          <pc:docMk/>
          <pc:sldMk cId="2860206483" sldId="2144328241"/>
        </pc:sldMkLst>
      </pc:sldChg>
      <pc:sldChg chg="del">
        <pc:chgData name="Marianne Vita" userId="35b1102d-d340-4a85-a709-12ee727aa48b" providerId="ADAL" clId="{5C846943-7C94-4BCA-811C-93E2D6C6E334}" dt="2021-12-23T16:28:58.851" v="23" actId="47"/>
        <pc:sldMkLst>
          <pc:docMk/>
          <pc:sldMk cId="2624397217" sldId="2144328242"/>
        </pc:sldMkLst>
      </pc:sldChg>
    </pc:docChg>
  </pc:docChgLst>
  <pc:docChgLst>
    <pc:chgData name="Leah Montner Dixon" userId="d5b2ae9e-9213-4442-b7df-4db8cbe51e5d" providerId="ADAL" clId="{BE5C5B0F-6B00-4690-B77E-A927B1C3EA4D}"/>
    <pc:docChg chg="custSel modSld">
      <pc:chgData name="Leah Montner Dixon" userId="d5b2ae9e-9213-4442-b7df-4db8cbe51e5d" providerId="ADAL" clId="{BE5C5B0F-6B00-4690-B77E-A927B1C3EA4D}" dt="2022-01-14T18:54:40.107" v="14" actId="3626"/>
      <pc:docMkLst>
        <pc:docMk/>
      </pc:docMkLst>
      <pc:sldChg chg="modSp mod">
        <pc:chgData name="Leah Montner Dixon" userId="d5b2ae9e-9213-4442-b7df-4db8cbe51e5d" providerId="ADAL" clId="{BE5C5B0F-6B00-4690-B77E-A927B1C3EA4D}" dt="2022-01-14T18:29:58.513" v="13" actId="20577"/>
        <pc:sldMkLst>
          <pc:docMk/>
          <pc:sldMk cId="1264291073" sldId="2144328194"/>
        </pc:sldMkLst>
        <pc:spChg chg="mod">
          <ac:chgData name="Leah Montner Dixon" userId="d5b2ae9e-9213-4442-b7df-4db8cbe51e5d" providerId="ADAL" clId="{BE5C5B0F-6B00-4690-B77E-A927B1C3EA4D}" dt="2022-01-14T18:29:58.513" v="13" actId="20577"/>
          <ac:spMkLst>
            <pc:docMk/>
            <pc:sldMk cId="1264291073" sldId="2144328194"/>
            <ac:spMk id="12" creationId="{D3ED8F18-80E6-D449-A031-541661F2A42F}"/>
          </ac:spMkLst>
        </pc:spChg>
      </pc:sldChg>
      <pc:sldChg chg="modSp mod">
        <pc:chgData name="Leah Montner Dixon" userId="d5b2ae9e-9213-4442-b7df-4db8cbe51e5d" providerId="ADAL" clId="{BE5C5B0F-6B00-4690-B77E-A927B1C3EA4D}" dt="2022-01-14T18:54:40.107" v="14" actId="3626"/>
        <pc:sldMkLst>
          <pc:docMk/>
          <pc:sldMk cId="2785629392" sldId="2144328195"/>
        </pc:sldMkLst>
        <pc:spChg chg="mod">
          <ac:chgData name="Leah Montner Dixon" userId="d5b2ae9e-9213-4442-b7df-4db8cbe51e5d" providerId="ADAL" clId="{BE5C5B0F-6B00-4690-B77E-A927B1C3EA4D}" dt="2022-01-14T18:23:40.704" v="1" actId="207"/>
          <ac:spMkLst>
            <pc:docMk/>
            <pc:sldMk cId="2785629392" sldId="2144328195"/>
            <ac:spMk id="24" creationId="{329F6B4F-3C94-4FE5-A256-57F81CA162D0}"/>
          </ac:spMkLst>
        </pc:spChg>
        <pc:spChg chg="mod">
          <ac:chgData name="Leah Montner Dixon" userId="d5b2ae9e-9213-4442-b7df-4db8cbe51e5d" providerId="ADAL" clId="{BE5C5B0F-6B00-4690-B77E-A927B1C3EA4D}" dt="2022-01-14T18:54:40.107" v="14" actId="3626"/>
          <ac:spMkLst>
            <pc:docMk/>
            <pc:sldMk cId="2785629392" sldId="2144328195"/>
            <ac:spMk id="66" creationId="{D8D3A33D-1EE9-46E2-B440-52C2DF087D31}"/>
          </ac:spMkLst>
        </pc:spChg>
        <pc:spChg chg="mod">
          <ac:chgData name="Leah Montner Dixon" userId="d5b2ae9e-9213-4442-b7df-4db8cbe51e5d" providerId="ADAL" clId="{BE5C5B0F-6B00-4690-B77E-A927B1C3EA4D}" dt="2022-01-14T18:23:48.819" v="11" actId="20577"/>
          <ac:spMkLst>
            <pc:docMk/>
            <pc:sldMk cId="2785629392" sldId="2144328195"/>
            <ac:spMk id="71" creationId="{7B0E4EB1-AC01-4C4E-8266-3294F69AF3F9}"/>
          </ac:spMkLst>
        </pc:spChg>
      </pc:sldChg>
    </pc:docChg>
  </pc:docChgLst>
  <pc:docChgLst>
    <pc:chgData name="Marianne Vita" userId="35b1102d-d340-4a85-a709-12ee727aa48b" providerId="ADAL" clId="{A3E9D33B-9418-44A2-A2F0-DC5ED7F61865}"/>
    <pc:docChg chg="custSel modSld">
      <pc:chgData name="Marianne Vita" userId="35b1102d-d340-4a85-a709-12ee727aa48b" providerId="ADAL" clId="{A3E9D33B-9418-44A2-A2F0-DC5ED7F61865}" dt="2022-01-14T17:13:48.109" v="1"/>
      <pc:docMkLst>
        <pc:docMk/>
      </pc:docMkLst>
      <pc:sldChg chg="addSp delSp modSp mod">
        <pc:chgData name="Marianne Vita" userId="35b1102d-d340-4a85-a709-12ee727aa48b" providerId="ADAL" clId="{A3E9D33B-9418-44A2-A2F0-DC5ED7F61865}" dt="2022-01-14T17:13:48.109" v="1"/>
        <pc:sldMkLst>
          <pc:docMk/>
          <pc:sldMk cId="2785629392" sldId="2144328195"/>
        </pc:sldMkLst>
        <pc:spChg chg="del">
          <ac:chgData name="Marianne Vita" userId="35b1102d-d340-4a85-a709-12ee727aa48b" providerId="ADAL" clId="{A3E9D33B-9418-44A2-A2F0-DC5ED7F61865}" dt="2022-01-14T17:13:45.918" v="0" actId="478"/>
          <ac:spMkLst>
            <pc:docMk/>
            <pc:sldMk cId="2785629392" sldId="2144328195"/>
            <ac:spMk id="3" creationId="{A8591E8A-2108-4222-8BC0-B4D559F5CD52}"/>
          </ac:spMkLst>
        </pc:spChg>
        <pc:spChg chg="del">
          <ac:chgData name="Marianne Vita" userId="35b1102d-d340-4a85-a709-12ee727aa48b" providerId="ADAL" clId="{A3E9D33B-9418-44A2-A2F0-DC5ED7F61865}" dt="2022-01-14T17:13:45.918" v="0" actId="478"/>
          <ac:spMkLst>
            <pc:docMk/>
            <pc:sldMk cId="2785629392" sldId="2144328195"/>
            <ac:spMk id="22" creationId="{313BAC65-8209-4803-988D-F365D4FD0210}"/>
          </ac:spMkLst>
        </pc:spChg>
        <pc:spChg chg="del">
          <ac:chgData name="Marianne Vita" userId="35b1102d-d340-4a85-a709-12ee727aa48b" providerId="ADAL" clId="{A3E9D33B-9418-44A2-A2F0-DC5ED7F61865}" dt="2022-01-14T17:13:45.918" v="0" actId="478"/>
          <ac:spMkLst>
            <pc:docMk/>
            <pc:sldMk cId="2785629392" sldId="2144328195"/>
            <ac:spMk id="23" creationId="{18D041A5-3C83-4F6E-BD6C-27DE597A4630}"/>
          </ac:spMkLst>
        </pc:spChg>
        <pc:spChg chg="add mod">
          <ac:chgData name="Marianne Vita" userId="35b1102d-d340-4a85-a709-12ee727aa48b" providerId="ADAL" clId="{A3E9D33B-9418-44A2-A2F0-DC5ED7F61865}" dt="2022-01-14T17:13:48.109" v="1"/>
          <ac:spMkLst>
            <pc:docMk/>
            <pc:sldMk cId="2785629392" sldId="2144328195"/>
            <ac:spMk id="24" creationId="{329F6B4F-3C94-4FE5-A256-57F81CA162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70895"/>
          </a:xfrm>
          <a:prstGeom prst="rect">
            <a:avLst/>
          </a:prstGeom>
        </p:spPr>
        <p:txBody>
          <a:bodyPr vert="horz" lIns="94183" tIns="47092" rIns="94183" bIns="47092" rtlCol="0"/>
          <a:lstStyle>
            <a:lvl1pPr algn="r">
              <a:defRPr sz="1200"/>
            </a:lvl1pPr>
          </a:lstStyle>
          <a:p>
            <a:fld id="{BC769033-CC82-0C4F-9180-62F036320BDF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3" tIns="47092" rIns="94183" bIns="47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3"/>
          </a:xfrm>
          <a:prstGeom prst="rect">
            <a:avLst/>
          </a:prstGeom>
        </p:spPr>
        <p:txBody>
          <a:bodyPr vert="horz" lIns="94183" tIns="47092" rIns="94183" bIns="470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8"/>
            <a:ext cx="3076363" cy="470894"/>
          </a:xfrm>
          <a:prstGeom prst="rect">
            <a:avLst/>
          </a:prstGeom>
        </p:spPr>
        <p:txBody>
          <a:bodyPr vert="horz" lIns="94183" tIns="47092" rIns="94183" bIns="47092" rtlCol="0" anchor="b"/>
          <a:lstStyle>
            <a:lvl1pPr algn="r">
              <a:defRPr sz="1200"/>
            </a:lvl1pPr>
          </a:lstStyle>
          <a:p>
            <a:fld id="{F3615BE2-BB6E-D846-B0CB-BE207E4BB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8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3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71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5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963-7DC2-D94F-A776-D72442CE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95044-A36F-3B4B-8BA3-3C27671B2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DA1-868E-B749-B61A-968C73D1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28A1-C7DE-2548-8BAF-A0B4D6BF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42A2B-8250-2D4D-83A7-AA083647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7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DD58-5913-9144-9055-725483E9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E1B56-BB11-754B-B3EF-0DD699412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1952A-17CC-F34A-AC73-C84E3784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6CF2-CC1D-EA46-ACE5-C5D08783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987B6-427B-FF48-8A70-282A629F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3D0B3-7FE9-DE40-8627-47994C5B4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233210-1708-F442-B808-1EF0F8677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18370-BBC5-5A44-8247-9E05209E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C70C5-251A-8A4C-BFF0-87029DC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F350-606F-594A-B445-47618EC0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831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7" y="460185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799"/>
              </a:lnSpc>
              <a:defRPr sz="2599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41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6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9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109" indent="0">
              <a:buNone/>
              <a:defRPr/>
            </a:lvl2pPr>
            <a:lvl3pPr marL="914217" indent="0">
              <a:buNone/>
              <a:defRPr/>
            </a:lvl3pPr>
            <a:lvl4pPr marL="1371326" indent="0">
              <a:buNone/>
              <a:defRPr/>
            </a:lvl4pPr>
            <a:lvl5pPr marL="1828434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6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228554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434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70533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3952" y="5002207"/>
            <a:ext cx="7247473" cy="1517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3799"/>
              </a:lnSpc>
              <a:defRPr sz="3599" b="1" cap="none" spc="-100"/>
            </a:lvl1pPr>
          </a:lstStyle>
          <a:p>
            <a:r>
              <a:rPr lang="en-US"/>
              <a:t>Insert Copy Here </a:t>
            </a:r>
            <a:br>
              <a:rPr lang="en-US"/>
            </a:br>
            <a:r>
              <a:rPr lang="en-US"/>
              <a:t>For The Break Slide</a:t>
            </a:r>
          </a:p>
        </p:txBody>
      </p:sp>
    </p:spTree>
    <p:extLst>
      <p:ext uri="{BB962C8B-B14F-4D97-AF65-F5344CB8AC3E}">
        <p14:creationId xmlns:p14="http://schemas.microsoft.com/office/powerpoint/2010/main" val="38724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421115" y="2788257"/>
            <a:ext cx="6874356" cy="1286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499"/>
              </a:lnSpc>
              <a:spcBef>
                <a:spcPts val="0"/>
              </a:spcBef>
              <a:buFontTx/>
              <a:buNone/>
              <a:defRPr sz="5499" b="1" cap="none"/>
            </a:lvl1pPr>
            <a:lvl2pPr marL="457109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2pPr>
            <a:lvl3pPr marL="914217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3pPr>
            <a:lvl4pPr marL="1371326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4pPr>
            <a:lvl5pPr marL="1828434" indent="0">
              <a:lnSpc>
                <a:spcPts val="4499"/>
              </a:lnSpc>
              <a:spcBef>
                <a:spcPts val="0"/>
              </a:spcBef>
              <a:buFontTx/>
              <a:buNone/>
              <a:defRPr sz="5499" cap="all"/>
            </a:lvl5pPr>
          </a:lstStyle>
          <a:p>
            <a:pPr lvl="0"/>
            <a:r>
              <a:rPr lang="en-US"/>
              <a:t>Insert Report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80770" y="3960348"/>
            <a:ext cx="8282253" cy="15853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3199" b="1" cap="none" baseline="0">
                <a:solidFill>
                  <a:srgbClr val="508ABA"/>
                </a:solidFill>
              </a:defRPr>
            </a:lvl1pPr>
            <a:lvl2pPr marL="457109" indent="0">
              <a:buFontTx/>
              <a:buNone/>
              <a:defRPr/>
            </a:lvl2pPr>
            <a:lvl3pPr marL="914217" indent="0">
              <a:buFontTx/>
              <a:buNone/>
              <a:defRPr/>
            </a:lvl3pPr>
            <a:lvl4pPr marL="1371326" indent="0">
              <a:buFontTx/>
              <a:buNone/>
              <a:defRPr/>
            </a:lvl4pPr>
            <a:lvl5pPr marL="1828434" indent="0">
              <a:buFontTx/>
              <a:buNone/>
              <a:defRPr/>
            </a:lvl5pPr>
          </a:lstStyle>
          <a:p>
            <a:r>
              <a:rPr lang="en-US" sz="2599">
                <a:latin typeface="+mn-lt"/>
                <a:cs typeface="Trebuchet MS"/>
              </a:rPr>
              <a:t>Insert 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327080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89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682BC4-D643-438E-88A2-BD4E5D90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68B83D-6865-49CC-B709-7F50201F2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79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F45CF4-26E2-4644-BA6D-8BEECDC27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9E59-C3FC-204E-85CC-317362AC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47EF-D6BD-E145-A9EF-61D40231D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84CD0-A62C-3D4E-ADDB-0276DBB7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BCD41-370D-044C-897A-559815EF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46B7-5F31-DB43-B955-4BE9B8D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96678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15515" y="460183"/>
            <a:ext cx="11740445" cy="128395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2600" spc="-100" baseline="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Insert Chart Title Here </a:t>
            </a:r>
            <a:br>
              <a:rPr lang="en-US"/>
            </a:br>
            <a:r>
              <a:rPr lang="en-US"/>
              <a:t>Insert Long Chart Title Here</a:t>
            </a:r>
            <a:br>
              <a:rPr lang="en-US"/>
            </a:br>
            <a:r>
              <a:rPr lang="en-US"/>
              <a:t>Insert Chart Title Here 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3939" y="1806854"/>
            <a:ext cx="11740445" cy="36868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800" cap="none"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Chart Subtitle Goes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28979" y="6621464"/>
            <a:ext cx="7416800" cy="23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800"/>
              <a:t>Source: Insert Source Line Text 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8857" y="6189666"/>
            <a:ext cx="2293055" cy="4317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Small Report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6485" y="5335064"/>
            <a:ext cx="11728449" cy="888470"/>
          </a:xfrm>
          <a:prstGeom prst="rect">
            <a:avLst/>
          </a:prstGeom>
        </p:spPr>
        <p:txBody>
          <a:bodyPr vert="horz"/>
          <a:lstStyle>
            <a:lvl1pPr marL="0" indent="0" algn="ctr" defTabSz="45720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/>
            </a:lvl1pPr>
            <a:lvl5pPr marL="1828800" indent="0">
              <a:buFontTx/>
              <a:buNone/>
              <a:defRPr sz="1200"/>
            </a:lvl5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Less than a third of likely buyers found out about their local dealership through online search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>
                <a:solidFill>
                  <a:prstClr val="black"/>
                </a:solidFill>
                <a:latin typeface="Trebuchet MS" pitchFamily="34" charset="0"/>
              </a:rPr>
              <a:t>Direct mail/email marketing has a nominal effect on informing buyers about their local dealership </a:t>
            </a:r>
          </a:p>
        </p:txBody>
      </p:sp>
    </p:spTree>
    <p:extLst>
      <p:ext uri="{BB962C8B-B14F-4D97-AF65-F5344CB8AC3E}">
        <p14:creationId xmlns:p14="http://schemas.microsoft.com/office/powerpoint/2010/main" val="15853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2197-EA75-7C43-A891-3E34D66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0571-AFBE-7C4C-A2F3-761335BCE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1F708-0D8A-FE4D-BFDD-990819C4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4C672-9FA9-2E46-9721-1933E1C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02321-B7DD-9241-AF4F-0B56185C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03B8-98E1-614D-A4FA-0012412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B9A7-18E9-3E43-AB98-22C0813C1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5814-1FE6-CF4A-88E9-202CBDA7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6D911-5035-494E-ACBA-385D31F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6857-4EB6-C54D-B723-BE35A29C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0BF94-92A5-8349-A6BF-78D65C34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5AA4-CE49-4346-B1E9-39366FBD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6BEF7-AD6B-9145-A11A-DFBBA018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2D76D-7244-174D-B330-4751D3A3B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70D02-414E-FC4F-98F7-663BA18A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C5D75-B033-D84B-BDC2-E1DE69A76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B9DDE-0844-7B40-960B-0B593FEB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42282-7BD7-E54A-9094-D59C8B38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6ED25-DC8B-A84C-B611-ED7DFCF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187C-E429-CD49-B58A-CB8E090F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F36D0-BFE4-9949-9E89-09906B4F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C319F-F805-6E4E-8D3C-3F4676E1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641F0-9B6D-E94F-A979-91F56A4C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EA5EC-AF0C-494D-AE60-629E8198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6BDBD-DB55-CD48-A260-77AF4981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D73C-B8F4-FA40-B1C2-BCC55C1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AF58-FC7B-1541-98FB-DF0ECECA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1D9D-6B49-3343-B0DC-1826A0A8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1A1FB-75E3-BE44-B4F1-61F798CDC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D33D-B14A-1E4D-8C2E-9CB7704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53C3C-948F-704A-ADCA-862364F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01E1-4B2C-5848-8BB6-DCA07C94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CA18-21A7-4F4F-AE92-7693302A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799FB2-811D-BB4E-A3BD-0A54421CD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802F-649D-D04C-AA36-1801F2E4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C28A1-74D0-0148-90F9-DC233F31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BCA-2FC4-9C46-BCA4-0B00D3E0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BC0A-8886-A044-9D2E-E44EE7E3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5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3807-8083-E946-9568-F5DA5E3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21B6F-4AE4-CC48-AE78-093FC5E5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2C3D-56C5-B443-9039-55850F122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75F10-90BA-9A4B-97C5-0F6D45F15F43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B4FE-21FC-9249-87CF-23D44CEF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5D03-AC5A-6F4D-91F4-FD920EF7E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434052" y="63678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F49A766-55E6-489B-9F87-9CA196D9A6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45710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1" indent="-342831" algn="l" defTabSz="457109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defTabSz="457109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7865DE-6A0A-4148-A6DF-D56C69C97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076" y="6469448"/>
            <a:ext cx="2844800" cy="365125"/>
          </a:xfrm>
          <a:prstGeom prst="rect">
            <a:avLst/>
          </a:prstGeom>
        </p:spPr>
        <p:txBody>
          <a:bodyPr vert="horz" lIns="234480" tIns="117240" rIns="234480" bIns="117240" rtlCol="0" anchor="ctr"/>
          <a:lstStyle>
            <a:lvl1pPr algn="r">
              <a:defRPr sz="15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3D9C-B141-0E44-9A0E-426DA6A04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FF9373-5B95-4E54-BA9A-04A79311AD27}"/>
              </a:ext>
            </a:extLst>
          </p:cNvPr>
          <p:cNvSpPr/>
          <p:nvPr userDrawn="1"/>
        </p:nvSpPr>
        <p:spPr>
          <a:xfrm>
            <a:off x="9942786" y="6064469"/>
            <a:ext cx="2013174" cy="590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2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insight/streaming-video-brand-case-studies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hyperlink" Target="https://thevab.com/vab-happenings/8-best-practices-driving-business-success-your-streaming-video-campaigns" TargetMode="External"/><Relationship Id="rId4" Type="http://schemas.openxmlformats.org/officeDocument/2006/relationships/hyperlink" Target="https://thevab.com/insight/stream-on-case-stud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evab.com/vab-happenings/vab-brand-video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C4954E43-9E3F-4A3D-8632-740E29715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3000803-F3DD-4104-990B-8BD65DDEF3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0"/>
            <a:ext cx="121905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1FEB-E7DA-6544-BD8E-06D2CB674FBA}"/>
              </a:ext>
            </a:extLst>
          </p:cNvPr>
          <p:cNvSpPr txBox="1"/>
          <p:nvPr/>
        </p:nvSpPr>
        <p:spPr>
          <a:xfrm>
            <a:off x="280234" y="4959714"/>
            <a:ext cx="2298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>
                <a:solidFill>
                  <a:srgbClr val="1F1A6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337761" y="4879435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33785" y="3622793"/>
            <a:ext cx="4700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I drive in-store traffic with streaming?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A77990-F94D-4680-B5D8-D89B5390D8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973" y="6190251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993249-8116-4980-9011-FFB71CC312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9" y="6044310"/>
            <a:ext cx="2085727" cy="660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3042B3-34AE-4F86-AB1E-EB2E9B6F7BAD}"/>
              </a:ext>
            </a:extLst>
          </p:cNvPr>
          <p:cNvSpPr txBox="1"/>
          <p:nvPr/>
        </p:nvSpPr>
        <p:spPr>
          <a:xfrm>
            <a:off x="6753326" y="6190251"/>
            <a:ext cx="311815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Marketer FAQs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01A7D7-076F-4A6B-A264-06872EC4B546}"/>
              </a:ext>
            </a:extLst>
          </p:cNvPr>
          <p:cNvGrpSpPr/>
          <p:nvPr/>
        </p:nvGrpSpPr>
        <p:grpSpPr>
          <a:xfrm>
            <a:off x="5611014" y="6181778"/>
            <a:ext cx="969971" cy="650010"/>
            <a:chOff x="-1465061" y="4043691"/>
            <a:chExt cx="1061369" cy="7803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5D176D-81A5-40CB-BAA8-F437B05150A1}"/>
                </a:ext>
              </a:extLst>
            </p:cNvPr>
            <p:cNvSpPr/>
            <p:nvPr/>
          </p:nvSpPr>
          <p:spPr>
            <a:xfrm>
              <a:off x="-1465061" y="4043691"/>
              <a:ext cx="1061369" cy="728824"/>
            </a:xfrm>
            <a:prstGeom prst="rect">
              <a:avLst/>
            </a:prstGeom>
            <a:solidFill>
              <a:srgbClr val="E2E8F1"/>
            </a:solidFill>
            <a:ln>
              <a:solidFill>
                <a:srgbClr val="E2E8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7C137B71-C228-4CAB-BC8E-6AAB4609D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95082" y="4095180"/>
              <a:ext cx="728824" cy="72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29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1463B0DA-2E0E-47DD-9ECB-85501DAF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8640" cy="686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6AE42-6054-4893-B425-AA72E8D2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35D28E-1CAE-47B7-86CE-C3A7197137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4AE55-E23C-4A6C-8E06-B682A4B45618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462A3-F666-443C-AC51-5B0415163139}"/>
              </a:ext>
            </a:extLst>
          </p:cNvPr>
          <p:cNvSpPr txBox="1"/>
          <p:nvPr/>
        </p:nvSpPr>
        <p:spPr>
          <a:xfrm>
            <a:off x="4556801" y="1023708"/>
            <a:ext cx="741551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  <a:t>We scoured the industry for real-world examples of how today's most innovative marketers are using streaming within their video campaigns to deliver on their business objectives. </a:t>
            </a:r>
          </a:p>
          <a:p>
            <a:endParaRPr lang="en-US" sz="26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6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600">
                <a:solidFill>
                  <a:srgbClr val="1F1A62"/>
                </a:solidFill>
                <a:latin typeface="Helvetica" panose="020B0403020202020204" pitchFamily="34" charset="0"/>
              </a:rPr>
              <a:t>In these Marketer FAQs, you will find </a:t>
            </a:r>
            <a:r>
              <a:rPr lang="en-US" sz="2600" b="1">
                <a:solidFill>
                  <a:srgbClr val="1F1A62"/>
                </a:solidFill>
                <a:latin typeface="Helvetica" panose="020B0403020202020204" pitchFamily="34" charset="0"/>
              </a:rPr>
              <a:t>real-world guidance </a:t>
            </a:r>
            <a:r>
              <a:rPr lang="en-US" sz="2600">
                <a:solidFill>
                  <a:srgbClr val="1F1A62"/>
                </a:solidFill>
                <a:latin typeface="Helvetica" panose="020B0403020202020204" pitchFamily="34" charset="0"/>
              </a:rPr>
              <a:t>on </a:t>
            </a:r>
            <a:r>
              <a:rPr lang="en-US" sz="2600" b="1">
                <a:solidFill>
                  <a:srgbClr val="1F1A62"/>
                </a:solidFill>
                <a:latin typeface="Helvetica" panose="020B0403020202020204" pitchFamily="34" charset="0"/>
              </a:rPr>
              <a:t>common questions</a:t>
            </a:r>
            <a:r>
              <a:rPr lang="en-US" sz="2600">
                <a:solidFill>
                  <a:srgbClr val="1F1A62"/>
                </a:solidFill>
                <a:latin typeface="Helvetica" panose="020B0403020202020204" pitchFamily="34" charset="0"/>
              </a:rPr>
              <a:t> marketers have when developing streaming video campaigns.</a:t>
            </a:r>
          </a:p>
          <a:p>
            <a:endParaRPr lang="en-US" sz="26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br>
              <a:rPr lang="en-US" sz="260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</a:br>
            <a:endParaRPr lang="en-US" sz="2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9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60617" y="258898"/>
            <a:ext cx="10853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this Marketer FAQ series, you’ll find answers to these often-asked questions on the impact of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streamin</a:t>
            </a:r>
            <a:r>
              <a:rPr lang="en-US" sz="3000" b="1">
                <a:solidFill>
                  <a:srgbClr val="1F1A62"/>
                </a:solidFill>
                <a:latin typeface="Helvetica" pitchFamily="2" charset="0"/>
              </a:rPr>
              <a:t>g video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37B066-C35A-4592-B503-23AFB2B88096}"/>
              </a:ext>
            </a:extLst>
          </p:cNvPr>
          <p:cNvGrpSpPr/>
          <p:nvPr/>
        </p:nvGrpSpPr>
        <p:grpSpPr>
          <a:xfrm>
            <a:off x="9194954" y="2774955"/>
            <a:ext cx="2179471" cy="2020443"/>
            <a:chOff x="9078760" y="1919613"/>
            <a:chExt cx="2179471" cy="2020443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BFDC290-B14B-4CB7-AB58-568B1E8816A6}"/>
                </a:ext>
              </a:extLst>
            </p:cNvPr>
            <p:cNvSpPr/>
            <p:nvPr/>
          </p:nvSpPr>
          <p:spPr>
            <a:xfrm>
              <a:off x="9083340" y="1919613"/>
              <a:ext cx="2165155" cy="202044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D3C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B73084F-DEB2-4E9F-972F-C44EEFFF0E5C}"/>
                </a:ext>
              </a:extLst>
            </p:cNvPr>
            <p:cNvSpPr txBox="1"/>
            <p:nvPr/>
          </p:nvSpPr>
          <p:spPr>
            <a:xfrm>
              <a:off x="9078760" y="1934008"/>
              <a:ext cx="436418" cy="67710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rgbClr val="00C0F3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4" name="TextBox 83">
              <a:hlinkClick r:id="" action="ppaction://noaction"/>
              <a:extLst>
                <a:ext uri="{FF2B5EF4-FFF2-40B4-BE49-F238E27FC236}">
                  <a16:creationId xmlns:a16="http://schemas.microsoft.com/office/drawing/2014/main" id="{200C54B2-00DB-4C7E-BB5B-F64E6747CCEB}"/>
                </a:ext>
              </a:extLst>
            </p:cNvPr>
            <p:cNvSpPr txBox="1"/>
            <p:nvPr/>
          </p:nvSpPr>
          <p:spPr>
            <a:xfrm>
              <a:off x="9093076" y="2548533"/>
              <a:ext cx="2165155" cy="830997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cap="none" spc="0" normalizeH="0" baseline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How can I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drive in-store traffic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with streaming?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4FB8ACF-AE7D-4D5E-8116-7BE82199A02C}"/>
              </a:ext>
            </a:extLst>
          </p:cNvPr>
          <p:cNvSpPr/>
          <p:nvPr/>
        </p:nvSpPr>
        <p:spPr>
          <a:xfrm>
            <a:off x="3395423" y="2774955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D39659-962E-4C90-AEF6-6A69B8C17A0A}"/>
              </a:ext>
            </a:extLst>
          </p:cNvPr>
          <p:cNvSpPr txBox="1"/>
          <p:nvPr/>
        </p:nvSpPr>
        <p:spPr>
          <a:xfrm>
            <a:off x="3368544" y="2781211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71" name="Rectangle 70">
            <a:hlinkClick r:id="" action="ppaction://noaction"/>
            <a:extLst>
              <a:ext uri="{FF2B5EF4-FFF2-40B4-BE49-F238E27FC236}">
                <a16:creationId xmlns:a16="http://schemas.microsoft.com/office/drawing/2014/main" id="{7B0E4EB1-AC01-4C4E-8266-3294F69AF3F9}"/>
              </a:ext>
            </a:extLst>
          </p:cNvPr>
          <p:cNvSpPr/>
          <p:nvPr/>
        </p:nvSpPr>
        <p:spPr>
          <a:xfrm>
            <a:off x="3375180" y="3400543"/>
            <a:ext cx="2211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I use streaming video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boost sales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1018FD-8F90-4248-85A2-836A1A014DEA}"/>
              </a:ext>
            </a:extLst>
          </p:cNvPr>
          <p:cNvSpPr/>
          <p:nvPr/>
        </p:nvSpPr>
        <p:spPr>
          <a:xfrm>
            <a:off x="591804" y="2774955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7A3580-D43B-4161-9601-4010AB83170D}"/>
              </a:ext>
            </a:extLst>
          </p:cNvPr>
          <p:cNvSpPr txBox="1"/>
          <p:nvPr/>
        </p:nvSpPr>
        <p:spPr>
          <a:xfrm>
            <a:off x="587224" y="2789350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8D3A33D-1EE9-46E2-B440-52C2DF087D31}"/>
              </a:ext>
            </a:extLst>
          </p:cNvPr>
          <p:cNvSpPr/>
          <p:nvPr/>
        </p:nvSpPr>
        <p:spPr>
          <a:xfrm>
            <a:off x="590086" y="3400543"/>
            <a:ext cx="2191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I use streaming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extend the reach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my video campaign beyond linear TV?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5522B7-937C-4BEA-B473-39BB43F31AD0}"/>
              </a:ext>
            </a:extLst>
          </p:cNvPr>
          <p:cNvSpPr/>
          <p:nvPr/>
        </p:nvSpPr>
        <p:spPr>
          <a:xfrm>
            <a:off x="6263637" y="2774955"/>
            <a:ext cx="2165155" cy="20204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509C319-3AD5-4BF0-B1DF-0FA51AD58846}"/>
              </a:ext>
            </a:extLst>
          </p:cNvPr>
          <p:cNvSpPr txBox="1"/>
          <p:nvPr/>
        </p:nvSpPr>
        <p:spPr>
          <a:xfrm>
            <a:off x="6259057" y="2789350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88" name="Rectangle 87">
            <a:hlinkClick r:id="" action="ppaction://noaction"/>
            <a:extLst>
              <a:ext uri="{FF2B5EF4-FFF2-40B4-BE49-F238E27FC236}">
                <a16:creationId xmlns:a16="http://schemas.microsoft.com/office/drawing/2014/main" id="{068566A5-7446-4C01-B179-EDD71F85B1F5}"/>
              </a:ext>
            </a:extLst>
          </p:cNvPr>
          <p:cNvSpPr/>
          <p:nvPr/>
        </p:nvSpPr>
        <p:spPr>
          <a:xfrm>
            <a:off x="6263548" y="3403875"/>
            <a:ext cx="2114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can I make an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impact on a local level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streaming?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D68C857-F844-429D-8024-61012DD414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18C4F8-3856-45C3-8547-6ECF3A2FA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44899740-9A82-468A-B216-85EA7A9E262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35931F-C485-44B0-AC55-F7986F6F920B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F6B4F-3C94-4FE5-A256-57F81CA162D0}"/>
              </a:ext>
            </a:extLst>
          </p:cNvPr>
          <p:cNvSpPr txBox="1"/>
          <p:nvPr/>
        </p:nvSpPr>
        <p:spPr>
          <a:xfrm>
            <a:off x="3707369" y="5797138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D3C8D"/>
                </a:solidFill>
                <a:latin typeface="Helvetica" panose="020B0403020202020204" pitchFamily="34" charset="0"/>
              </a:rPr>
              <a:t>Click </a:t>
            </a:r>
            <a:r>
              <a:rPr lang="en-US" u="sng">
                <a:solidFill>
                  <a:srgbClr val="00BFF2"/>
                </a:solidFill>
                <a:latin typeface="Helvetica" panose="020B04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>
                <a:solidFill>
                  <a:srgbClr val="ED3C8D"/>
                </a:solidFill>
                <a:latin typeface="Helvetica" panose="020B0403020202020204" pitchFamily="34" charset="0"/>
              </a:rPr>
              <a:t> to download the other pieces in this series</a:t>
            </a:r>
          </a:p>
        </p:txBody>
      </p:sp>
    </p:spTree>
    <p:extLst>
      <p:ext uri="{BB962C8B-B14F-4D97-AF65-F5344CB8AC3E}">
        <p14:creationId xmlns:p14="http://schemas.microsoft.com/office/powerpoint/2010/main" val="27856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A34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C2F740-C34E-4972-8DF4-0F0D86B0D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5215B19-BF92-4CA6-89C6-7EF09E467E2A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4C68D8-D883-4059-8F97-51211E0A2530}"/>
              </a:ext>
            </a:extLst>
          </p:cNvPr>
          <p:cNvSpPr/>
          <p:nvPr/>
        </p:nvSpPr>
        <p:spPr>
          <a:xfrm>
            <a:off x="483206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5144"/>
            <a:ext cx="3764757" cy="739177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QSR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76122" y="1016509"/>
            <a:ext cx="3904144" cy="51860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QSR brand sought to bring awareness to a new product offering and drive in-store visits through a convergent, audience-based campaign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ViacomCBS’ as-run and impression-level delivery data, combined with Foursquare’s location data &amp; attribution methodology, enabled measurement of incremental foot traffic compared to concurrent non-targeted inventory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High Value QSR Custom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Vantage-targeted inventory exceeded Foursquare’s performance benchmarks, driving greater reach and in-store visits, with 1:1 environments yielding the most significant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ViacomCBS Vantage, Foursquare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+ Multiscreen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Linear TV, STB live linear addressable and VOD,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EyeQ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** [CTV/OTT (desktop, mobile)]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84628" y="119926"/>
            <a:ext cx="64669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QSR brand drove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incremental visitation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through a convergent, audience-based campaign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4018366" y="5827051"/>
            <a:ext cx="634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ViacomCBS, Attribution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ViacomCBS and Foursquare show increased media impact by measuring multi channel campaign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Segmentation source: MRI-Simmons. Attribution partner: Foursquare. Optimizer: ViacomCBS’ Vantage (proprietary). Comparable benchmarks: non-targeted media on same platforms. Campaign time period: Q3 2020. *Total campaign delivered 87% cost efficiency on incremental visits, with streaming showing the greatest efficiency. **Encompasses Pluto TV and all ViacomCBS O&amp;O apps including CBS All Access. ***1:1 environments: STB live linear addressable and VOD, CTV, OTT.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074" name="Picture 2" descr="ViacomCBS Appoints Raffaele Annecchino President and CEO, ViacomCBS  Networks International | Business Wire">
            <a:extLst>
              <a:ext uri="{FF2B5EF4-FFF2-40B4-BE49-F238E27FC236}">
                <a16:creationId xmlns:a16="http://schemas.microsoft.com/office/drawing/2014/main" id="{4C481327-A8B7-4394-89C9-DA6DACF4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614" y="6248961"/>
            <a:ext cx="1812264" cy="2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99CA663-8E05-4F23-8D4E-7654EC06420A}"/>
              </a:ext>
            </a:extLst>
          </p:cNvPr>
          <p:cNvSpPr txBox="1"/>
          <p:nvPr/>
        </p:nvSpPr>
        <p:spPr>
          <a:xfrm>
            <a:off x="4555893" y="1320527"/>
            <a:ext cx="7106872" cy="273280"/>
          </a:xfrm>
          <a:prstGeom prst="rect">
            <a:avLst/>
          </a:prstGeom>
          <a:solidFill>
            <a:srgbClr val="00BFF2"/>
          </a:solidFill>
          <a:ln>
            <a:solidFill>
              <a:srgbClr val="1F1A62"/>
            </a:solidFill>
          </a:ln>
        </p:spPr>
        <p:txBody>
          <a:bodyPr wrap="square" lIns="91440" tIns="91440" rIns="91440" bIns="9144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Vantage-targeted campaign drove…..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9EE428-0BF0-4A6E-9F94-3981CD2F7978}"/>
              </a:ext>
            </a:extLst>
          </p:cNvPr>
          <p:cNvSpPr txBox="1"/>
          <p:nvPr/>
        </p:nvSpPr>
        <p:spPr>
          <a:xfrm>
            <a:off x="4555891" y="4424278"/>
            <a:ext cx="7106877" cy="273280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txBody>
          <a:bodyPr wrap="square" lIns="91440" tIns="91440" rIns="91440" bIns="9144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1:1 exposure yielded most significant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5881A6-F549-48EB-A2FE-ED92F752271F}"/>
              </a:ext>
            </a:extLst>
          </p:cNvPr>
          <p:cNvSpPr txBox="1"/>
          <p:nvPr/>
        </p:nvSpPr>
        <p:spPr>
          <a:xfrm>
            <a:off x="4333602" y="5223667"/>
            <a:ext cx="7551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Vantage live linear addressable &amp; targeted OTT media together drove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34%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lift, a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10x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increase over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linear alone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and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3x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over the </a:t>
            </a:r>
            <a:r>
              <a:rPr kumimoji="0" lang="en-US" sz="14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non-targeted digital media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campaign.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1EE666-1760-4294-8F9C-E56CB9D23E4F}"/>
              </a:ext>
            </a:extLst>
          </p:cNvPr>
          <p:cNvSpPr txBox="1"/>
          <p:nvPr/>
        </p:nvSpPr>
        <p:spPr>
          <a:xfrm>
            <a:off x="4535458" y="2371302"/>
            <a:ext cx="7147743" cy="504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Incremental Visits: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Across all platforms, Vantage inventory drove a statistically significant lift of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4.3%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1EC35E-4369-443B-81BB-209D4B75E374}"/>
              </a:ext>
            </a:extLst>
          </p:cNvPr>
          <p:cNvSpPr txBox="1"/>
          <p:nvPr/>
        </p:nvSpPr>
        <p:spPr>
          <a:xfrm>
            <a:off x="4460894" y="3040987"/>
            <a:ext cx="7296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Increased Store Visitation: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Vantage cross-platform campaign outperformed non-targeted media by more than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7D0336-2EE6-48C9-9103-F53DAD8DBA87}"/>
              </a:ext>
            </a:extLst>
          </p:cNvPr>
          <p:cNvSpPr txBox="1"/>
          <p:nvPr/>
        </p:nvSpPr>
        <p:spPr>
          <a:xfrm>
            <a:off x="4069131" y="3729375"/>
            <a:ext cx="80803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Better Performance Than Category Benchmarks: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Overall campaign performance exceeded Foursquare’s omnichannel campaign behavioral lift benchmark by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+50%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2EF4EB-7E2C-42E4-AE44-0A277EE8AA8A}"/>
              </a:ext>
            </a:extLst>
          </p:cNvPr>
          <p:cNvSpPr txBox="1"/>
          <p:nvPr/>
        </p:nvSpPr>
        <p:spPr>
          <a:xfrm>
            <a:off x="4178071" y="1701617"/>
            <a:ext cx="78625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Target Segment Delivery: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Campaign achieved a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38%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gain in impressions delivered in target segment vs. vs non-targeted concurrent buy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CCFA1F-5D5C-4833-8B29-B7F4411DF8E4}"/>
              </a:ext>
            </a:extLst>
          </p:cNvPr>
          <p:cNvSpPr txBox="1"/>
          <p:nvPr/>
        </p:nvSpPr>
        <p:spPr>
          <a:xfrm>
            <a:off x="5050040" y="4750722"/>
            <a:ext cx="6118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solidFill>
                  <a:srgbClr val="1F1A62"/>
                </a:solidFill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1:1 environments*** delivered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24%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lift in target segment reach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352226-A806-4129-B73F-33F8D51EB4A2}"/>
              </a:ext>
            </a:extLst>
          </p:cNvPr>
          <p:cNvCxnSpPr>
            <a:cxnSpLocks/>
          </p:cNvCxnSpPr>
          <p:nvPr/>
        </p:nvCxnSpPr>
        <p:spPr>
          <a:xfrm>
            <a:off x="5016481" y="2288718"/>
            <a:ext cx="6185697" cy="0"/>
          </a:xfrm>
          <a:prstGeom prst="line">
            <a:avLst/>
          </a:prstGeom>
          <a:ln w="12700">
            <a:solidFill>
              <a:srgbClr val="ED3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507A11-92AB-40C6-AA55-99180DF1E0E4}"/>
              </a:ext>
            </a:extLst>
          </p:cNvPr>
          <p:cNvCxnSpPr>
            <a:cxnSpLocks/>
          </p:cNvCxnSpPr>
          <p:nvPr/>
        </p:nvCxnSpPr>
        <p:spPr>
          <a:xfrm>
            <a:off x="5016481" y="2958403"/>
            <a:ext cx="6185697" cy="0"/>
          </a:xfrm>
          <a:prstGeom prst="line">
            <a:avLst/>
          </a:prstGeom>
          <a:ln w="12700">
            <a:solidFill>
              <a:srgbClr val="ED3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4D7C63F-6AC5-4680-8096-11670395B888}"/>
              </a:ext>
            </a:extLst>
          </p:cNvPr>
          <p:cNvCxnSpPr>
            <a:cxnSpLocks/>
          </p:cNvCxnSpPr>
          <p:nvPr/>
        </p:nvCxnSpPr>
        <p:spPr>
          <a:xfrm>
            <a:off x="5016481" y="3646791"/>
            <a:ext cx="6185697" cy="0"/>
          </a:xfrm>
          <a:prstGeom prst="line">
            <a:avLst/>
          </a:prstGeom>
          <a:ln w="12700">
            <a:solidFill>
              <a:srgbClr val="ED3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F041A8E-8F10-413C-A5AA-3C995444D3AE}"/>
              </a:ext>
            </a:extLst>
          </p:cNvPr>
          <p:cNvCxnSpPr>
            <a:cxnSpLocks/>
          </p:cNvCxnSpPr>
          <p:nvPr/>
        </p:nvCxnSpPr>
        <p:spPr>
          <a:xfrm>
            <a:off x="5016481" y="5141083"/>
            <a:ext cx="6185697" cy="0"/>
          </a:xfrm>
          <a:prstGeom prst="line">
            <a:avLst/>
          </a:prstGeom>
          <a:ln w="12700">
            <a:solidFill>
              <a:srgbClr val="ED3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A7F4E0D-8B40-4431-B5E4-D003CF6B2C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771" y="81814"/>
            <a:ext cx="659005" cy="65900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96F1DC4-094A-4333-AEC4-95D389681D29}"/>
              </a:ext>
            </a:extLst>
          </p:cNvPr>
          <p:cNvSpPr/>
          <p:nvPr/>
        </p:nvSpPr>
        <p:spPr>
          <a:xfrm>
            <a:off x="10746557" y="0"/>
            <a:ext cx="1445443" cy="414779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Multiscreen TV</a:t>
            </a:r>
          </a:p>
        </p:txBody>
      </p:sp>
    </p:spTree>
    <p:extLst>
      <p:ext uri="{BB962C8B-B14F-4D97-AF65-F5344CB8AC3E}">
        <p14:creationId xmlns:p14="http://schemas.microsoft.com/office/powerpoint/2010/main" val="114243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52561D8-EB93-4EB2-926C-B9BB759250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593" y="1640200"/>
            <a:ext cx="2109323" cy="208389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A34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5144"/>
            <a:ext cx="3764757" cy="739177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Tax Services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76122" y="944388"/>
            <a:ext cx="3904144" cy="54014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leading tax services provider wanted to improve conversions for their services online and in their retail locations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Using addressable advertising, powered by AdSmart, an audience-targeted campaign launched aiming to reach a custom competitor target modeled from the client’s 1st-party data across NBCU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Targeted impressions were delivered dynamically as viewers watched NBCU’s FEP content across their O&amp;O CTV apps, STB VOD, and Hulu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Segment*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 lookalike target modeled from client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party data made up of retail tax filers and online/DIY tax filers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Results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Campaign drove lift for tax filings overall, delivering lift in conversion rates and more efficient costs-per-conversion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NBCU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&amp; Multiscreen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NBCU O&amp;O apps on Connected Devices, NBCU on Hulu (CTV, Desktop, Mobile), NBCU STB VOD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64307" y="60035"/>
            <a:ext cx="67504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Utilizing audience-based OTT strategies, a tax services provider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drove tax filing conversion rates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for both their online services and retail locations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3973856" y="6311325"/>
            <a:ext cx="6246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NBCU, Financial (Tax Services) Case Study. Campaign time period: Q1 2020. *Based on TransUnion data.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51E24B-4F42-4BD5-80D0-2D25CDB2A168}"/>
              </a:ext>
            </a:extLst>
          </p:cNvPr>
          <p:cNvSpPr/>
          <p:nvPr/>
        </p:nvSpPr>
        <p:spPr>
          <a:xfrm>
            <a:off x="4014788" y="1258352"/>
            <a:ext cx="81772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113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Overall lift for tax filings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8FC746-DAF8-4517-B5A2-8002B9E14A71}"/>
              </a:ext>
            </a:extLst>
          </p:cNvPr>
          <p:cNvSpPr/>
          <p:nvPr/>
        </p:nvSpPr>
        <p:spPr>
          <a:xfrm>
            <a:off x="5558611" y="3824208"/>
            <a:ext cx="508956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1113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2020 campaign results vs. 2019 campaign results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DEC144-3D96-4EBF-AA08-F81BDF75BE10}"/>
              </a:ext>
            </a:extLst>
          </p:cNvPr>
          <p:cNvSpPr/>
          <p:nvPr/>
        </p:nvSpPr>
        <p:spPr>
          <a:xfrm>
            <a:off x="4488047" y="2088963"/>
            <a:ext cx="1868415" cy="113415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+10%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tax filing conversion rate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5065932-7388-492B-8D53-406534724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32" y="1640200"/>
            <a:ext cx="2109323" cy="20838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D6051A9-292D-46C5-AE80-07BA7C65B220}"/>
              </a:ext>
            </a:extLst>
          </p:cNvPr>
          <p:cNvSpPr/>
          <p:nvPr/>
        </p:nvSpPr>
        <p:spPr>
          <a:xfrm>
            <a:off x="7100342" y="2115068"/>
            <a:ext cx="2006104" cy="113415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+10%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online/DIY tax filing conversion rate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DF52887-3C56-489D-AD21-E2C108D84A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872" y="1640200"/>
            <a:ext cx="2109323" cy="208389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0FAD96C-57ED-44E6-A06C-3BEF475F1BCD}"/>
              </a:ext>
            </a:extLst>
          </p:cNvPr>
          <p:cNvSpPr/>
          <p:nvPr/>
        </p:nvSpPr>
        <p:spPr>
          <a:xfrm>
            <a:off x="9729872" y="2115068"/>
            <a:ext cx="2109323" cy="113415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+10%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lift in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retail tax filing conversion rate</a:t>
            </a:r>
          </a:p>
        </p:txBody>
      </p:sp>
      <p:pic>
        <p:nvPicPr>
          <p:cNvPr id="45" name="Picture 44" descr="Shape, circle&#10;&#10;Description automatically generated">
            <a:extLst>
              <a:ext uri="{FF2B5EF4-FFF2-40B4-BE49-F238E27FC236}">
                <a16:creationId xmlns:a16="http://schemas.microsoft.com/office/drawing/2014/main" id="{73262E90-92E5-40B0-962C-EB5B75A3E7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359" y="4143910"/>
            <a:ext cx="2010070" cy="196281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D024C9F1-684F-4002-AA95-826B6D68E1AC}"/>
              </a:ext>
            </a:extLst>
          </p:cNvPr>
          <p:cNvSpPr/>
          <p:nvPr/>
        </p:nvSpPr>
        <p:spPr>
          <a:xfrm>
            <a:off x="5835994" y="4609790"/>
            <a:ext cx="1714801" cy="10310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+66%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efficient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cost per conversion</a:t>
            </a:r>
          </a:p>
        </p:txBody>
      </p:sp>
      <p:pic>
        <p:nvPicPr>
          <p:cNvPr id="46" name="Picture 45" descr="Shape, circle&#10;&#10;Description automatically generated">
            <a:extLst>
              <a:ext uri="{FF2B5EF4-FFF2-40B4-BE49-F238E27FC236}">
                <a16:creationId xmlns:a16="http://schemas.microsoft.com/office/drawing/2014/main" id="{EB399797-CBB1-4473-90C4-C90BBADE75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359" y="4143910"/>
            <a:ext cx="2010070" cy="19628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F960A6D-A16B-42B4-8114-18D756222094}"/>
              </a:ext>
            </a:extLst>
          </p:cNvPr>
          <p:cNvSpPr/>
          <p:nvPr/>
        </p:nvSpPr>
        <p:spPr>
          <a:xfrm>
            <a:off x="8563130" y="4609790"/>
            <a:ext cx="1900529" cy="10310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+2.5%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53D7"/>
              </a:buClr>
              <a:buSzPct val="75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higher tax filings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conversion rate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577CBFA-F69D-4BE4-A0E6-AFFA14856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694" y="74324"/>
            <a:ext cx="682821" cy="68282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D434A80-B0DF-4D1A-9B02-09EDD5E825F7}"/>
              </a:ext>
            </a:extLst>
          </p:cNvPr>
          <p:cNvSpPr/>
          <p:nvPr/>
        </p:nvSpPr>
        <p:spPr>
          <a:xfrm>
            <a:off x="10746557" y="0"/>
            <a:ext cx="1445443" cy="414779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 + Multiscreen TV</a:t>
            </a:r>
          </a:p>
        </p:txBody>
      </p:sp>
      <p:pic>
        <p:nvPicPr>
          <p:cNvPr id="29" name="Picture 4" descr="NBCUniversal logo and symbol, meaning, history, PNG">
            <a:extLst>
              <a:ext uri="{FF2B5EF4-FFF2-40B4-BE49-F238E27FC236}">
                <a16:creationId xmlns:a16="http://schemas.microsoft.com/office/drawing/2014/main" id="{9C7605CC-A7DA-4770-972A-E6044D775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6" t="40677" r="4433" b="40588"/>
          <a:stretch/>
        </p:blipFill>
        <p:spPr bwMode="auto">
          <a:xfrm>
            <a:off x="9862059" y="6227716"/>
            <a:ext cx="2214770" cy="25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C888A7-80B5-48B4-9CD2-86F9714720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708FE5F5-739C-489B-89A4-9DB0CFFC89B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204606-FE4B-434E-853D-B8BF563324D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47857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1463B0DA-2E0E-47DD-9ECB-85501DAF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8640" cy="686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6AE42-6054-4893-B425-AA72E8D2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35D28E-1CAE-47B7-86CE-C3A7197137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4AE55-E23C-4A6C-8E06-B682A4B45618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462A3-F666-443C-AC51-5B0415163139}"/>
              </a:ext>
            </a:extLst>
          </p:cNvPr>
          <p:cNvSpPr txBox="1"/>
          <p:nvPr/>
        </p:nvSpPr>
        <p:spPr>
          <a:xfrm>
            <a:off x="4623154" y="345474"/>
            <a:ext cx="730433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1F1A62"/>
                </a:solidFill>
                <a:latin typeface="Helvetica" panose="020B0403020202020204" pitchFamily="34" charset="0"/>
              </a:rPr>
              <a:t>Interested in more?</a:t>
            </a: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 Download </a:t>
            </a:r>
            <a:r>
              <a:rPr lang="en-US" sz="2000" b="1" u="sng">
                <a:solidFill>
                  <a:srgbClr val="ED3C8D"/>
                </a:solidFill>
                <a:latin typeface="Helvetica" panose="020B0403020202020204" pitchFamily="34" charset="0"/>
                <a:hlinkClick r:id="rId4"/>
              </a:rPr>
              <a:t>Stream On 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for the full </a:t>
            </a:r>
            <a:r>
              <a:rPr lang="en-US" sz="2000" b="1">
                <a:solidFill>
                  <a:srgbClr val="1F1A62"/>
                </a:solidFill>
                <a:latin typeface="Helvetica" panose="020B0403020202020204" pitchFamily="34" charset="0"/>
              </a:rPr>
              <a:t>23 case studies 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across </a:t>
            </a:r>
            <a:r>
              <a:rPr lang="en-US" sz="2000" b="1">
                <a:solidFill>
                  <a:srgbClr val="1F1A62"/>
                </a:solidFill>
                <a:latin typeface="Helvetica" panose="020B0403020202020204" pitchFamily="34" charset="0"/>
              </a:rPr>
              <a:t>15 product categories </a:t>
            </a:r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View this </a:t>
            </a:r>
            <a:r>
              <a:rPr lang="en-US" sz="2000" b="1" u="sng">
                <a:solidFill>
                  <a:srgbClr val="ED3C8D"/>
                </a:solidFill>
                <a:latin typeface="Helvetica" panose="020B0403020202020204" pitchFamily="34" charset="0"/>
                <a:hlinkClick r:id="rId5"/>
              </a:rPr>
              <a:t>webinar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 to learn the </a:t>
            </a:r>
            <a:r>
              <a:rPr lang="en-US" sz="2000" b="1">
                <a:solidFill>
                  <a:srgbClr val="1F1A62"/>
                </a:solidFill>
                <a:latin typeface="Helvetica" panose="020B0403020202020204" pitchFamily="34" charset="0"/>
              </a:rPr>
              <a:t>8 best practices 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</a:rPr>
              <a:t>marketers employ when creating successful streaming campaigns</a:t>
            </a:r>
          </a:p>
          <a:p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br>
              <a:rPr lang="en-US" sz="2000">
                <a:solidFill>
                  <a:srgbClr val="1F1A62"/>
                </a:solidFill>
                <a:effectLst/>
                <a:latin typeface="Helvetica" panose="020B0403020202020204" pitchFamily="34" charset="0"/>
              </a:rPr>
            </a:br>
            <a:endParaRPr lang="en-US" sz="20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B5276-A39B-4FFD-9386-84A6BEF98E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64" t="24427" r="8922" b="15885"/>
          <a:stretch/>
        </p:blipFill>
        <p:spPr>
          <a:xfrm>
            <a:off x="6541850" y="4848112"/>
            <a:ext cx="3165925" cy="163496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494790-6E40-4172-89F3-E425AF97B4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98" t="23647" r="12072" b="15285"/>
          <a:stretch/>
        </p:blipFill>
        <p:spPr>
          <a:xfrm>
            <a:off x="6451321" y="1889855"/>
            <a:ext cx="3165925" cy="175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FF6F6A-0012-413C-B3D5-DDAC566A9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01A62"/>
              </a:clrFrom>
              <a:clrTo>
                <a:srgbClr val="201A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78" y="0"/>
            <a:ext cx="6092572" cy="3547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Drawing on our marketing expertise, we </a:t>
            </a:r>
            <a:r>
              <a:rPr lang="en-US" b="1">
                <a:solidFill>
                  <a:srgbClr val="66C5AD"/>
                </a:solidFill>
                <a:latin typeface="Helvetica" panose="020B0604020202020204" pitchFamily="2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 the complexities in our industry and </a:t>
            </a:r>
            <a:r>
              <a:rPr lang="en-US" sz="2000" b="1">
                <a:solidFill>
                  <a:srgbClr val="00BFF2"/>
                </a:solidFill>
                <a:latin typeface="Helvetica" panose="020B0604020202020204" pitchFamily="2" charset="0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 the way marketers look at their media strategy.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We are committed to your business growth and proud to offer VAB members, brand marketers and </a:t>
            </a:r>
            <a:r>
              <a:rPr lang="en-US">
                <a:solidFill>
                  <a:srgbClr val="1F1A62"/>
                </a:solidFill>
                <a:latin typeface="Helvetica" panose="020B0604020202020204" pitchFamily="2" charset="0"/>
              </a:rPr>
              <a:t>agencies </a:t>
            </a:r>
            <a:r>
              <a:rPr lang="en-US" b="1" i="1">
                <a:solidFill>
                  <a:srgbClr val="1F1A62"/>
                </a:solidFill>
                <a:latin typeface="Helvetica" panose="020B0604020202020204" pitchFamily="2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9298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Curious to learn more about VAB? </a:t>
            </a:r>
            <a:r>
              <a:rPr lang="en-US" sz="1800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Check out this </a:t>
            </a:r>
            <a:r>
              <a:rPr lang="en-US" sz="1800" b="1" dirty="0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lang="en-US" sz="1800" b="1" dirty="0">
                <a:solidFill>
                  <a:srgbClr val="00BFF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1F1A6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to see what we do and how we can help you develop business-driving marketing strategies.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46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76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919480-B5B0-4C42-BE5C-8B02F18050DB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88FC7E-D905-45C0-9935-455A4A64E9B2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0F1C2F5-9E6C-462B-B084-15A715C2E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8EE576-996E-456A-A77E-28AE53B71462}">
  <ds:schemaRefs>
    <ds:schemaRef ds:uri="8ffbcc2d-a520-42b9-8ca7-e090664160a6"/>
    <ds:schemaRef ds:uri="97cdb7a3-d8d8-4d5a-8559-ae518cf29f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Widescreen</PresentationFormat>
  <Paragraphs>118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 Light</vt:lpstr>
      <vt:lpstr>Open Sans</vt:lpstr>
      <vt:lpstr>Trebuchet MS</vt:lpstr>
      <vt:lpstr>Office Theme</vt:lpstr>
      <vt:lpstr>9_Custom Design</vt:lpstr>
      <vt:lpstr>6_Custom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Karolina Guillen</cp:lastModifiedBy>
  <cp:revision>1</cp:revision>
  <cp:lastPrinted>2020-09-28T20:48:35Z</cp:lastPrinted>
  <dcterms:created xsi:type="dcterms:W3CDTF">2019-11-08T17:29:39Z</dcterms:created>
  <dcterms:modified xsi:type="dcterms:W3CDTF">2022-01-20T20:31:34Z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