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  <p:sldMasterId id="2147483679" r:id="rId6"/>
    <p:sldMasterId id="2147483684" r:id="rId7"/>
  </p:sldMasterIdLst>
  <p:notesMasterIdLst>
    <p:notesMasterId r:id="rId18"/>
  </p:notesMasterIdLst>
  <p:sldIdLst>
    <p:sldId id="2144328194" r:id="rId8"/>
    <p:sldId id="2144328202" r:id="rId9"/>
    <p:sldId id="2144328195" r:id="rId10"/>
    <p:sldId id="2144328241" r:id="rId11"/>
    <p:sldId id="2144328239" r:id="rId12"/>
    <p:sldId id="2144328242" r:id="rId13"/>
    <p:sldId id="2144328240" r:id="rId14"/>
    <p:sldId id="2144328234" r:id="rId15"/>
    <p:sldId id="2144328244" r:id="rId16"/>
    <p:sldId id="2144328245" r:id="rId17"/>
  </p:sldIdLst>
  <p:sldSz cx="12192000" cy="6858000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olina Guillen" initials="KG" lastIdx="3" clrIdx="0">
    <p:extLst>
      <p:ext uri="{19B8F6BF-5375-455C-9EA6-DF929625EA0E}">
        <p15:presenceInfo xmlns:p15="http://schemas.microsoft.com/office/powerpoint/2012/main" userId="S::karolinaG@thevab.com::c1c08796-a0be-47c6-af52-5d31fd96ec50" providerId="AD"/>
      </p:ext>
    </p:extLst>
  </p:cmAuthor>
  <p:cmAuthor id="2" name="Danielle Delauro" initials="DD" lastIdx="4" clrIdx="1">
    <p:extLst>
      <p:ext uri="{19B8F6BF-5375-455C-9EA6-DF929625EA0E}">
        <p15:presenceInfo xmlns:p15="http://schemas.microsoft.com/office/powerpoint/2012/main" userId="S-1-5-21-196352387-3830531953-789369879-1177" providerId="AD"/>
      </p:ext>
    </p:extLst>
  </p:cmAuthor>
  <p:cmAuthor id="3" name="Jason Wiese" initials="JW" lastIdx="27" clrIdx="2">
    <p:extLst>
      <p:ext uri="{19B8F6BF-5375-455C-9EA6-DF929625EA0E}">
        <p15:presenceInfo xmlns:p15="http://schemas.microsoft.com/office/powerpoint/2012/main" userId="S::jasonw@thevab.com::4bff8d5b-7de6-4655-b397-69b0afc81113" providerId="AD"/>
      </p:ext>
    </p:extLst>
  </p:cmAuthor>
  <p:cmAuthor id="4" name="Leah Montner Dixon" initials="LMD" lastIdx="2" clrIdx="3">
    <p:extLst>
      <p:ext uri="{19B8F6BF-5375-455C-9EA6-DF929625EA0E}">
        <p15:presenceInfo xmlns:p15="http://schemas.microsoft.com/office/powerpoint/2012/main" userId="S::leahm@thevab.com::d5b2ae9e-9213-4442-b7df-4db8cbe51e5d" providerId="AD"/>
      </p:ext>
    </p:extLst>
  </p:cmAuthor>
  <p:cmAuthor id="5" name="Danielle Delauro" initials="DD [2]" lastIdx="14" clrIdx="4">
    <p:extLst>
      <p:ext uri="{19B8F6BF-5375-455C-9EA6-DF929625EA0E}">
        <p15:presenceInfo xmlns:p15="http://schemas.microsoft.com/office/powerpoint/2012/main" userId="S::danielled@thevab.com::79c3a64d-209a-45df-902b-7cba6cccfd68" providerId="AD"/>
      </p:ext>
    </p:extLst>
  </p:cmAuthor>
  <p:cmAuthor id="6" name="Marianne Vita" initials="MV" lastIdx="6" clrIdx="5">
    <p:extLst>
      <p:ext uri="{19B8F6BF-5375-455C-9EA6-DF929625EA0E}">
        <p15:presenceInfo xmlns:p15="http://schemas.microsoft.com/office/powerpoint/2012/main" userId="S::mariannev@thevab.com::35b1102d-d340-4a85-a709-12ee727aa48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FF2"/>
    <a:srgbClr val="ED3C8D"/>
    <a:srgbClr val="E2E8F1"/>
    <a:srgbClr val="1B1464"/>
    <a:srgbClr val="FFE600"/>
    <a:srgbClr val="4EBEA4"/>
    <a:srgbClr val="7ED2F6"/>
    <a:srgbClr val="201A62"/>
    <a:srgbClr val="FFB3FF"/>
    <a:srgbClr val="CFA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9A12E4-F2E4-4330-9136-AF0067061183}" v="2" dt="2022-01-20T20:31:40.8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5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olina Guillen" userId="c1c08796-a0be-47c6-af52-5d31fd96ec50" providerId="ADAL" clId="{6D9A12E4-F2E4-4330-9136-AF0067061183}"/>
    <pc:docChg chg="custSel addSld delSld modSld">
      <pc:chgData name="Karolina Guillen" userId="c1c08796-a0be-47c6-af52-5d31fd96ec50" providerId="ADAL" clId="{6D9A12E4-F2E4-4330-9136-AF0067061183}" dt="2022-01-20T20:31:45.296" v="71" actId="1036"/>
      <pc:docMkLst>
        <pc:docMk/>
      </pc:docMkLst>
      <pc:sldChg chg="del">
        <pc:chgData name="Karolina Guillen" userId="c1c08796-a0be-47c6-af52-5d31fd96ec50" providerId="ADAL" clId="{6D9A12E4-F2E4-4330-9136-AF0067061183}" dt="2022-01-19T21:37:25.744" v="1" actId="47"/>
        <pc:sldMkLst>
          <pc:docMk/>
          <pc:sldMk cId="1885916816" sldId="2144327406"/>
        </pc:sldMkLst>
      </pc:sldChg>
      <pc:sldChg chg="addSp delSp modSp add mod">
        <pc:chgData name="Karolina Guillen" userId="c1c08796-a0be-47c6-af52-5d31fd96ec50" providerId="ADAL" clId="{6D9A12E4-F2E4-4330-9136-AF0067061183}" dt="2022-01-20T20:31:45.296" v="71" actId="1036"/>
        <pc:sldMkLst>
          <pc:docMk/>
          <pc:sldMk cId="685718105" sldId="2144328245"/>
        </pc:sldMkLst>
        <pc:spChg chg="del">
          <ac:chgData name="Karolina Guillen" userId="c1c08796-a0be-47c6-af52-5d31fd96ec50" providerId="ADAL" clId="{6D9A12E4-F2E4-4330-9136-AF0067061183}" dt="2022-01-20T20:31:40.320" v="2" actId="478"/>
          <ac:spMkLst>
            <pc:docMk/>
            <pc:sldMk cId="685718105" sldId="2144328245"/>
            <ac:spMk id="16" creationId="{403F38AA-AAD1-410D-BCAB-2DE98701921E}"/>
          </ac:spMkLst>
        </pc:spChg>
        <pc:spChg chg="add mod">
          <ac:chgData name="Karolina Guillen" userId="c1c08796-a0be-47c6-af52-5d31fd96ec50" providerId="ADAL" clId="{6D9A12E4-F2E4-4330-9136-AF0067061183}" dt="2022-01-20T20:31:45.296" v="71" actId="1036"/>
          <ac:spMkLst>
            <pc:docMk/>
            <pc:sldMk cId="685718105" sldId="2144328245"/>
            <ac:spMk id="17" creationId="{403F38AA-AAD1-410D-BCAB-2DE98701921E}"/>
          </ac:spMkLst>
        </pc:spChg>
      </pc:sldChg>
    </pc:docChg>
  </pc:docChgLst>
  <pc:docChgLst>
    <pc:chgData name="Leah Montner Dixon" userId="d5b2ae9e-9213-4442-b7df-4db8cbe51e5d" providerId="ADAL" clId="{CF7580A7-869A-4A23-8F75-727D9DC9B038}"/>
    <pc:docChg chg="custSel modSld">
      <pc:chgData name="Leah Montner Dixon" userId="d5b2ae9e-9213-4442-b7df-4db8cbe51e5d" providerId="ADAL" clId="{CF7580A7-869A-4A23-8F75-727D9DC9B038}" dt="2022-01-14T18:54:05.549" v="17" actId="3626"/>
      <pc:docMkLst>
        <pc:docMk/>
      </pc:docMkLst>
      <pc:sldChg chg="modSp mod">
        <pc:chgData name="Leah Montner Dixon" userId="d5b2ae9e-9213-4442-b7df-4db8cbe51e5d" providerId="ADAL" clId="{CF7580A7-869A-4A23-8F75-727D9DC9B038}" dt="2022-01-14T18:31:12.689" v="15" actId="20577"/>
        <pc:sldMkLst>
          <pc:docMk/>
          <pc:sldMk cId="1264291073" sldId="2144328194"/>
        </pc:sldMkLst>
        <pc:spChg chg="mod">
          <ac:chgData name="Leah Montner Dixon" userId="d5b2ae9e-9213-4442-b7df-4db8cbe51e5d" providerId="ADAL" clId="{CF7580A7-869A-4A23-8F75-727D9DC9B038}" dt="2022-01-14T18:31:12.689" v="15" actId="20577"/>
          <ac:spMkLst>
            <pc:docMk/>
            <pc:sldMk cId="1264291073" sldId="2144328194"/>
            <ac:spMk id="12" creationId="{D3ED8F18-80E6-D449-A031-541661F2A42F}"/>
          </ac:spMkLst>
        </pc:spChg>
      </pc:sldChg>
      <pc:sldChg chg="modSp mod">
        <pc:chgData name="Leah Montner Dixon" userId="d5b2ae9e-9213-4442-b7df-4db8cbe51e5d" providerId="ADAL" clId="{CF7580A7-869A-4A23-8F75-727D9DC9B038}" dt="2022-01-14T18:54:05.549" v="17" actId="3626"/>
        <pc:sldMkLst>
          <pc:docMk/>
          <pc:sldMk cId="2785629392" sldId="2144328195"/>
        </pc:sldMkLst>
        <pc:spChg chg="mod">
          <ac:chgData name="Leah Montner Dixon" userId="d5b2ae9e-9213-4442-b7df-4db8cbe51e5d" providerId="ADAL" clId="{CF7580A7-869A-4A23-8F75-727D9DC9B038}" dt="2022-01-14T18:26:47.428" v="9" actId="207"/>
          <ac:spMkLst>
            <pc:docMk/>
            <pc:sldMk cId="2785629392" sldId="2144328195"/>
            <ac:spMk id="24" creationId="{D456081D-83AE-49A5-A7F0-6CCEBF646CF6}"/>
          </ac:spMkLst>
        </pc:spChg>
        <pc:spChg chg="mod">
          <ac:chgData name="Leah Montner Dixon" userId="d5b2ae9e-9213-4442-b7df-4db8cbe51e5d" providerId="ADAL" clId="{CF7580A7-869A-4A23-8F75-727D9DC9B038}" dt="2022-01-14T18:54:00.484" v="16" actId="3626"/>
          <ac:spMkLst>
            <pc:docMk/>
            <pc:sldMk cId="2785629392" sldId="2144328195"/>
            <ac:spMk id="66" creationId="{D8D3A33D-1EE9-46E2-B440-52C2DF087D31}"/>
          </ac:spMkLst>
        </pc:spChg>
        <pc:spChg chg="mod">
          <ac:chgData name="Leah Montner Dixon" userId="d5b2ae9e-9213-4442-b7df-4db8cbe51e5d" providerId="ADAL" clId="{CF7580A7-869A-4A23-8F75-727D9DC9B038}" dt="2022-01-14T18:54:05.549" v="17" actId="3626"/>
          <ac:spMkLst>
            <pc:docMk/>
            <pc:sldMk cId="2785629392" sldId="2144328195"/>
            <ac:spMk id="71" creationId="{7B0E4EB1-AC01-4C4E-8266-3294F69AF3F9}"/>
          </ac:spMkLst>
        </pc:spChg>
      </pc:sldChg>
    </pc:docChg>
  </pc:docChgLst>
  <pc:docChgLst>
    <pc:chgData name="Marianne Vita" userId="35b1102d-d340-4a85-a709-12ee727aa48b" providerId="ADAL" clId="{4D16E4E3-B02D-483A-AD3F-F1E24D25E400}"/>
    <pc:docChg chg="delSld modSld">
      <pc:chgData name="Marianne Vita" userId="35b1102d-d340-4a85-a709-12ee727aa48b" providerId="ADAL" clId="{4D16E4E3-B02D-483A-AD3F-F1E24D25E400}" dt="2021-12-23T16:26:50.389" v="14" actId="20577"/>
      <pc:docMkLst>
        <pc:docMk/>
      </pc:docMkLst>
      <pc:sldChg chg="del">
        <pc:chgData name="Marianne Vita" userId="35b1102d-d340-4a85-a709-12ee727aa48b" providerId="ADAL" clId="{4D16E4E3-B02D-483A-AD3F-F1E24D25E400}" dt="2021-12-23T16:25:27.252" v="3" actId="47"/>
        <pc:sldMkLst>
          <pc:docMk/>
          <pc:sldMk cId="3706733930" sldId="2144328170"/>
        </pc:sldMkLst>
      </pc:sldChg>
      <pc:sldChg chg="modSp mod">
        <pc:chgData name="Marianne Vita" userId="35b1102d-d340-4a85-a709-12ee727aa48b" providerId="ADAL" clId="{4D16E4E3-B02D-483A-AD3F-F1E24D25E400}" dt="2021-12-23T16:26:50.389" v="14" actId="20577"/>
        <pc:sldMkLst>
          <pc:docMk/>
          <pc:sldMk cId="1264291073" sldId="2144328194"/>
        </pc:sldMkLst>
        <pc:spChg chg="mod">
          <ac:chgData name="Marianne Vita" userId="35b1102d-d340-4a85-a709-12ee727aa48b" providerId="ADAL" clId="{4D16E4E3-B02D-483A-AD3F-F1E24D25E400}" dt="2021-12-23T16:26:50.389" v="14" actId="20577"/>
          <ac:spMkLst>
            <pc:docMk/>
            <pc:sldMk cId="1264291073" sldId="2144328194"/>
            <ac:spMk id="12" creationId="{D3ED8F18-80E6-D449-A031-541661F2A42F}"/>
          </ac:spMkLst>
        </pc:spChg>
      </pc:sldChg>
      <pc:sldChg chg="modSp mod">
        <pc:chgData name="Marianne Vita" userId="35b1102d-d340-4a85-a709-12ee727aa48b" providerId="ADAL" clId="{4D16E4E3-B02D-483A-AD3F-F1E24D25E400}" dt="2021-12-23T16:25:22.068" v="2" actId="1076"/>
        <pc:sldMkLst>
          <pc:docMk/>
          <pc:sldMk cId="2785629392" sldId="2144328195"/>
        </pc:sldMkLst>
        <pc:spChg chg="mod">
          <ac:chgData name="Marianne Vita" userId="35b1102d-d340-4a85-a709-12ee727aa48b" providerId="ADAL" clId="{4D16E4E3-B02D-483A-AD3F-F1E24D25E400}" dt="2021-12-23T16:25:22.068" v="2" actId="1076"/>
          <ac:spMkLst>
            <pc:docMk/>
            <pc:sldMk cId="2785629392" sldId="2144328195"/>
            <ac:spMk id="22" creationId="{313BAC65-8209-4803-988D-F365D4FD0210}"/>
          </ac:spMkLst>
        </pc:spChg>
        <pc:spChg chg="mod">
          <ac:chgData name="Marianne Vita" userId="35b1102d-d340-4a85-a709-12ee727aa48b" providerId="ADAL" clId="{4D16E4E3-B02D-483A-AD3F-F1E24D25E400}" dt="2021-12-23T16:25:17.305" v="1" actId="108"/>
          <ac:spMkLst>
            <pc:docMk/>
            <pc:sldMk cId="2785629392" sldId="2144328195"/>
            <ac:spMk id="67" creationId="{74FB8ACF-AE7D-4D5E-8116-7BE82199A02C}"/>
          </ac:spMkLst>
        </pc:spChg>
        <pc:spChg chg="mod">
          <ac:chgData name="Marianne Vita" userId="35b1102d-d340-4a85-a709-12ee727aa48b" providerId="ADAL" clId="{4D16E4E3-B02D-483A-AD3F-F1E24D25E400}" dt="2021-12-23T16:25:14.172" v="0" actId="108"/>
          <ac:spMkLst>
            <pc:docMk/>
            <pc:sldMk cId="2785629392" sldId="2144328195"/>
            <ac:spMk id="75" creationId="{0A5522B7-937C-4BEA-B473-39BB43F31AD0}"/>
          </ac:spMkLst>
        </pc:spChg>
      </pc:sldChg>
      <pc:sldChg chg="del">
        <pc:chgData name="Marianne Vita" userId="35b1102d-d340-4a85-a709-12ee727aa48b" providerId="ADAL" clId="{4D16E4E3-B02D-483A-AD3F-F1E24D25E400}" dt="2021-12-23T16:25:27.252" v="3" actId="47"/>
        <pc:sldMkLst>
          <pc:docMk/>
          <pc:sldMk cId="2395893675" sldId="2144328230"/>
        </pc:sldMkLst>
      </pc:sldChg>
      <pc:sldChg chg="del">
        <pc:chgData name="Marianne Vita" userId="35b1102d-d340-4a85-a709-12ee727aa48b" providerId="ADAL" clId="{4D16E4E3-B02D-483A-AD3F-F1E24D25E400}" dt="2021-12-23T16:25:27.252" v="3" actId="47"/>
        <pc:sldMkLst>
          <pc:docMk/>
          <pc:sldMk cId="908899777" sldId="2144328248"/>
        </pc:sldMkLst>
      </pc:sldChg>
    </pc:docChg>
  </pc:docChgLst>
  <pc:docChgLst>
    <pc:chgData name="Marianne Vita" userId="35b1102d-d340-4a85-a709-12ee727aa48b" providerId="ADAL" clId="{B2A9BE1B-3515-42B5-BDDF-A80E16C133BC}"/>
    <pc:docChg chg="custSel modSld">
      <pc:chgData name="Marianne Vita" userId="35b1102d-d340-4a85-a709-12ee727aa48b" providerId="ADAL" clId="{B2A9BE1B-3515-42B5-BDDF-A80E16C133BC}" dt="2022-01-14T17:13:33.069" v="4" actId="1076"/>
      <pc:docMkLst>
        <pc:docMk/>
      </pc:docMkLst>
      <pc:sldChg chg="addSp delSp modSp mod">
        <pc:chgData name="Marianne Vita" userId="35b1102d-d340-4a85-a709-12ee727aa48b" providerId="ADAL" clId="{B2A9BE1B-3515-42B5-BDDF-A80E16C133BC}" dt="2022-01-14T17:13:33.069" v="4" actId="1076"/>
        <pc:sldMkLst>
          <pc:docMk/>
          <pc:sldMk cId="2785629392" sldId="2144328195"/>
        </pc:sldMkLst>
        <pc:spChg chg="del">
          <ac:chgData name="Marianne Vita" userId="35b1102d-d340-4a85-a709-12ee727aa48b" providerId="ADAL" clId="{B2A9BE1B-3515-42B5-BDDF-A80E16C133BC}" dt="2022-01-14T17:13:28.530" v="2" actId="478"/>
          <ac:spMkLst>
            <pc:docMk/>
            <pc:sldMk cId="2785629392" sldId="2144328195"/>
            <ac:spMk id="3" creationId="{A8591E8A-2108-4222-8BC0-B4D559F5CD52}"/>
          </ac:spMkLst>
        </pc:spChg>
        <pc:spChg chg="del">
          <ac:chgData name="Marianne Vita" userId="35b1102d-d340-4a85-a709-12ee727aa48b" providerId="ADAL" clId="{B2A9BE1B-3515-42B5-BDDF-A80E16C133BC}" dt="2022-01-14T17:13:25.157" v="0" actId="478"/>
          <ac:spMkLst>
            <pc:docMk/>
            <pc:sldMk cId="2785629392" sldId="2144328195"/>
            <ac:spMk id="22" creationId="{313BAC65-8209-4803-988D-F365D4FD0210}"/>
          </ac:spMkLst>
        </pc:spChg>
        <pc:spChg chg="del">
          <ac:chgData name="Marianne Vita" userId="35b1102d-d340-4a85-a709-12ee727aa48b" providerId="ADAL" clId="{B2A9BE1B-3515-42B5-BDDF-A80E16C133BC}" dt="2022-01-14T17:13:26.770" v="1" actId="478"/>
          <ac:spMkLst>
            <pc:docMk/>
            <pc:sldMk cId="2785629392" sldId="2144328195"/>
            <ac:spMk id="23" creationId="{18D041A5-3C83-4F6E-BD6C-27DE597A4630}"/>
          </ac:spMkLst>
        </pc:spChg>
        <pc:spChg chg="add mod">
          <ac:chgData name="Marianne Vita" userId="35b1102d-d340-4a85-a709-12ee727aa48b" providerId="ADAL" clId="{B2A9BE1B-3515-42B5-BDDF-A80E16C133BC}" dt="2022-01-14T17:13:33.069" v="4" actId="1076"/>
          <ac:spMkLst>
            <pc:docMk/>
            <pc:sldMk cId="2785629392" sldId="2144328195"/>
            <ac:spMk id="24" creationId="{D456081D-83AE-49A5-A7F0-6CCEBF646CF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999750552595293E-2"/>
          <c:y val="0.39364640883977903"/>
          <c:w val="0.91200049889480939"/>
          <c:h val="0.405882129029451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Conversion Lift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1E7-4919-B095-1C2C3A8136F0}"/>
              </c:ext>
            </c:extLst>
          </c:dPt>
          <c:dPt>
            <c:idx val="1"/>
            <c:invertIfNegative val="0"/>
            <c:bubble3D val="0"/>
            <c:spPr>
              <a:solidFill>
                <a:srgbClr val="1F1A6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1E7-4919-B095-1C2C3A8136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Exposed</c:v>
                </c:pt>
                <c:pt idx="1">
                  <c:v>Unexposed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0.98</c:v>
                </c:pt>
                <c:pt idx="1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E7-4919-B095-1C2C3A8136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9422400"/>
        <c:axId val="279421984"/>
      </c:barChart>
      <c:catAx>
        <c:axId val="27942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279421984"/>
        <c:crosses val="autoZero"/>
        <c:auto val="1"/>
        <c:lblAlgn val="ctr"/>
        <c:lblOffset val="100"/>
        <c:noMultiLvlLbl val="0"/>
      </c:catAx>
      <c:valAx>
        <c:axId val="2794219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942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F1A62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470895"/>
          </a:xfrm>
          <a:prstGeom prst="rect">
            <a:avLst/>
          </a:prstGeom>
        </p:spPr>
        <p:txBody>
          <a:bodyPr vert="horz" lIns="94183" tIns="47092" rIns="94183" bIns="4709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470895"/>
          </a:xfrm>
          <a:prstGeom prst="rect">
            <a:avLst/>
          </a:prstGeom>
        </p:spPr>
        <p:txBody>
          <a:bodyPr vert="horz" lIns="94183" tIns="47092" rIns="94183" bIns="47092" rtlCol="0"/>
          <a:lstStyle>
            <a:lvl1pPr algn="r">
              <a:defRPr sz="1200"/>
            </a:lvl1pPr>
          </a:lstStyle>
          <a:p>
            <a:fld id="{BC769033-CC82-0C4F-9180-62F036320BDF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83" tIns="47092" rIns="94183" bIns="4709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5"/>
            <a:ext cx="5679440" cy="3695463"/>
          </a:xfrm>
          <a:prstGeom prst="rect">
            <a:avLst/>
          </a:prstGeom>
        </p:spPr>
        <p:txBody>
          <a:bodyPr vert="horz" lIns="94183" tIns="47092" rIns="94183" bIns="4709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4408"/>
            <a:ext cx="3076363" cy="470894"/>
          </a:xfrm>
          <a:prstGeom prst="rect">
            <a:avLst/>
          </a:prstGeom>
        </p:spPr>
        <p:txBody>
          <a:bodyPr vert="horz" lIns="94183" tIns="47092" rIns="94183" bIns="4709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8914408"/>
            <a:ext cx="3076363" cy="470894"/>
          </a:xfrm>
          <a:prstGeom prst="rect">
            <a:avLst/>
          </a:prstGeom>
        </p:spPr>
        <p:txBody>
          <a:bodyPr vert="horz" lIns="94183" tIns="47092" rIns="94183" bIns="47092" rtlCol="0" anchor="b"/>
          <a:lstStyle>
            <a:lvl1pPr algn="r">
              <a:defRPr sz="1200"/>
            </a:lvl1pPr>
          </a:lstStyle>
          <a:p>
            <a:fld id="{F3615BE2-BB6E-D846-B0CB-BE207E4BB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54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180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730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361C7-2C28-438A-B554-42B3EE91A13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381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361C7-2C28-438A-B554-42B3EE91A13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053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361C7-2C28-438A-B554-42B3EE91A13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079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361C7-2C28-438A-B554-42B3EE91A13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924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361C7-2C28-438A-B554-42B3EE91A13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455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0963-7DC2-D94F-A776-D72442CEA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495044-A36F-3B4B-8BA3-3C27671B2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FCDA1-868E-B749-B61A-968C73D17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428A1-C7DE-2548-8BAF-A0B4D6BF2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42A2B-8250-2D4D-83A7-AA0836478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7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5DD58-5913-9144-9055-725483E98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9E1B56-BB11-754B-B3EF-0DD699412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1952A-17CC-F34A-AC73-C84E3784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76CF2-CC1D-EA46-ACE5-C5D087834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987B6-427B-FF48-8A70-282A629F4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5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63D0B3-7FE9-DE40-8627-47994C5B4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233210-1708-F442-B808-1EF0F8677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18370-BBC5-5A44-8247-9E05209E6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C70C5-251A-8A4C-BFF0-87029DC9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4F350-606F-594A-B445-47618EC08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7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517" y="460185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799"/>
              </a:lnSpc>
              <a:defRPr sz="2599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41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6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109" indent="0">
              <a:buNone/>
              <a:defRPr/>
            </a:lvl2pPr>
            <a:lvl3pPr marL="914217" indent="0">
              <a:buNone/>
              <a:defRPr/>
            </a:lvl3pPr>
            <a:lvl4pPr marL="1371326" indent="0">
              <a:buNone/>
              <a:defRPr/>
            </a:lvl4pPr>
            <a:lvl5pPr marL="1828434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9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109" indent="0">
              <a:buNone/>
              <a:defRPr/>
            </a:lvl2pPr>
            <a:lvl3pPr marL="914217" indent="0">
              <a:buNone/>
              <a:defRPr/>
            </a:lvl3pPr>
            <a:lvl4pPr marL="1371326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983196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5517" y="460185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799"/>
              </a:lnSpc>
              <a:defRPr sz="2599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41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6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109" indent="0">
              <a:buNone/>
              <a:defRPr/>
            </a:lvl2pPr>
            <a:lvl3pPr marL="914217" indent="0">
              <a:buNone/>
              <a:defRPr/>
            </a:lvl3pPr>
            <a:lvl4pPr marL="1371326" indent="0">
              <a:buNone/>
              <a:defRPr/>
            </a:lvl4pPr>
            <a:lvl5pPr marL="1828434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9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109" indent="0">
              <a:buNone/>
              <a:defRPr/>
            </a:lvl2pPr>
            <a:lvl3pPr marL="914217" indent="0">
              <a:buNone/>
              <a:defRPr/>
            </a:lvl3pPr>
            <a:lvl4pPr marL="1371326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6486" y="5335064"/>
            <a:ext cx="11728449" cy="888470"/>
          </a:xfrm>
          <a:prstGeom prst="rect">
            <a:avLst/>
          </a:prstGeom>
        </p:spPr>
        <p:txBody>
          <a:bodyPr vert="horz"/>
          <a:lstStyle>
            <a:lvl1pPr marL="0" indent="0" algn="ctr" defTabSz="228554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100"/>
            </a:lvl1pPr>
            <a:lvl5pPr marL="1828434" indent="0">
              <a:buFontTx/>
              <a:buNone/>
              <a:defRPr sz="12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</p:spTree>
    <p:extLst>
      <p:ext uri="{BB962C8B-B14F-4D97-AF65-F5344CB8AC3E}">
        <p14:creationId xmlns:p14="http://schemas.microsoft.com/office/powerpoint/2010/main" val="705332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3952" y="5002207"/>
            <a:ext cx="7247473" cy="151712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3799"/>
              </a:lnSpc>
              <a:defRPr sz="3599" b="1" cap="none" spc="-100"/>
            </a:lvl1pPr>
          </a:lstStyle>
          <a:p>
            <a:r>
              <a:rPr lang="en-US"/>
              <a:t>Insert Copy Here </a:t>
            </a:r>
            <a:br>
              <a:rPr lang="en-US"/>
            </a:br>
            <a:r>
              <a:rPr lang="en-US"/>
              <a:t>For The Break Slide</a:t>
            </a:r>
          </a:p>
        </p:txBody>
      </p:sp>
    </p:spTree>
    <p:extLst>
      <p:ext uri="{BB962C8B-B14F-4D97-AF65-F5344CB8AC3E}">
        <p14:creationId xmlns:p14="http://schemas.microsoft.com/office/powerpoint/2010/main" val="3872467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421115" y="2788257"/>
            <a:ext cx="6874356" cy="12869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4499"/>
              </a:lnSpc>
              <a:spcBef>
                <a:spcPts val="0"/>
              </a:spcBef>
              <a:buFontTx/>
              <a:buNone/>
              <a:defRPr sz="5499" b="1" cap="none"/>
            </a:lvl1pPr>
            <a:lvl2pPr marL="457109" indent="0">
              <a:lnSpc>
                <a:spcPts val="4499"/>
              </a:lnSpc>
              <a:spcBef>
                <a:spcPts val="0"/>
              </a:spcBef>
              <a:buFontTx/>
              <a:buNone/>
              <a:defRPr sz="5499" cap="all"/>
            </a:lvl2pPr>
            <a:lvl3pPr marL="914217" indent="0">
              <a:lnSpc>
                <a:spcPts val="4499"/>
              </a:lnSpc>
              <a:spcBef>
                <a:spcPts val="0"/>
              </a:spcBef>
              <a:buFontTx/>
              <a:buNone/>
              <a:defRPr sz="5499" cap="all"/>
            </a:lvl3pPr>
            <a:lvl4pPr marL="1371326" indent="0">
              <a:lnSpc>
                <a:spcPts val="4499"/>
              </a:lnSpc>
              <a:spcBef>
                <a:spcPts val="0"/>
              </a:spcBef>
              <a:buFontTx/>
              <a:buNone/>
              <a:defRPr sz="5499" cap="all"/>
            </a:lvl4pPr>
            <a:lvl5pPr marL="1828434" indent="0">
              <a:lnSpc>
                <a:spcPts val="4499"/>
              </a:lnSpc>
              <a:spcBef>
                <a:spcPts val="0"/>
              </a:spcBef>
              <a:buFontTx/>
              <a:buNone/>
              <a:defRPr sz="5499" cap="all"/>
            </a:lvl5pPr>
          </a:lstStyle>
          <a:p>
            <a:pPr lvl="0"/>
            <a:r>
              <a:rPr lang="en-US"/>
              <a:t>Insert Report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480770" y="3960348"/>
            <a:ext cx="8282253" cy="15853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3199" b="1" cap="none" baseline="0">
                <a:solidFill>
                  <a:srgbClr val="508ABA"/>
                </a:solidFill>
              </a:defRPr>
            </a:lvl1pPr>
            <a:lvl2pPr marL="457109" indent="0">
              <a:buFontTx/>
              <a:buNone/>
              <a:defRPr/>
            </a:lvl2pPr>
            <a:lvl3pPr marL="914217" indent="0">
              <a:buFontTx/>
              <a:buNone/>
              <a:defRPr/>
            </a:lvl3pPr>
            <a:lvl4pPr marL="1371326" indent="0">
              <a:buFontTx/>
              <a:buNone/>
              <a:defRPr/>
            </a:lvl4pPr>
            <a:lvl5pPr marL="1828434" indent="0">
              <a:buFontTx/>
              <a:buNone/>
              <a:defRPr/>
            </a:lvl5pPr>
          </a:lstStyle>
          <a:p>
            <a:r>
              <a:rPr lang="en-US" sz="2599">
                <a:latin typeface="+mn-lt"/>
                <a:cs typeface="Trebuchet MS"/>
              </a:rPr>
              <a:t>Insert Subhead Text Here</a:t>
            </a:r>
          </a:p>
        </p:txBody>
      </p:sp>
    </p:spTree>
    <p:extLst>
      <p:ext uri="{BB962C8B-B14F-4D97-AF65-F5344CB8AC3E}">
        <p14:creationId xmlns:p14="http://schemas.microsoft.com/office/powerpoint/2010/main" val="3270803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389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3682BC4-D643-438E-88A2-BD4E5D904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94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6485" y="5335064"/>
            <a:ext cx="11728449" cy="888470"/>
          </a:xfrm>
          <a:prstGeom prst="rect">
            <a:avLst/>
          </a:prstGeom>
        </p:spPr>
        <p:txBody>
          <a:bodyPr vert="horz"/>
          <a:lstStyle>
            <a:lvl1pPr marL="0" indent="0" algn="ctr" defTabSz="45720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100"/>
            </a:lvl1pPr>
            <a:lvl5pPr marL="1828800" indent="0">
              <a:buFontTx/>
              <a:buNone/>
              <a:defRPr sz="12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68B83D-6865-49CC-B709-7F50201F2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79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CF45CF4-26E2-4644-BA6D-8BEECDC276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4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59E59-C3FC-204E-85CC-317362AC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047EF-D6BD-E145-A9EF-61D40231D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84CD0-A62C-3D4E-ADDB-0276DBB71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BCD41-370D-044C-897A-559815EFC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F46B7-5F31-DB43-B955-4BE9B8D7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97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966780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6485" y="5335064"/>
            <a:ext cx="11728449" cy="888470"/>
          </a:xfrm>
          <a:prstGeom prst="rect">
            <a:avLst/>
          </a:prstGeom>
        </p:spPr>
        <p:txBody>
          <a:bodyPr vert="horz"/>
          <a:lstStyle>
            <a:lvl1pPr marL="0" indent="0" algn="ctr" defTabSz="45720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100"/>
            </a:lvl1pPr>
            <a:lvl5pPr marL="1828800" indent="0">
              <a:buFontTx/>
              <a:buNone/>
              <a:defRPr sz="12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</p:spTree>
    <p:extLst>
      <p:ext uri="{BB962C8B-B14F-4D97-AF65-F5344CB8AC3E}">
        <p14:creationId xmlns:p14="http://schemas.microsoft.com/office/powerpoint/2010/main" val="158533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22197-EA75-7C43-A891-3E34D66C4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50571-AFBE-7C4C-A2F3-761335BCE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1F708-0D8A-FE4D-BFDD-990819C45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4C672-9FA9-2E46-9721-1933E1CCB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02321-B7DD-9241-AF4F-0B56185C1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8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B03B8-98E1-614D-A4FA-00124125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BB9A7-18E9-3E43-AB98-22C0813C1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B5814-1FE6-CF4A-88E9-202CBDA7E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6D911-5035-494E-ACBA-385D31FE2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76857-4EB6-C54D-B723-BE35A29CD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0BF94-92A5-8349-A6BF-78D65C34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9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E5AA4-CE49-4346-B1E9-39366FBD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6BEF7-AD6B-9145-A11A-DFBBA018C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12D76D-7244-174D-B330-4751D3A3B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170D02-414E-FC4F-98F7-663BA18AE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3C5D75-B033-D84B-BDC2-E1DE69A76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BB9DDE-0844-7B40-960B-0B593FEB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942282-7BD7-E54A-9094-D59C8B387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46ED25-DC8B-A84C-B611-ED7DFCFAB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7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C187C-E429-CD49-B58A-CB8E090FA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FF36D0-BFE4-9949-9E89-09906B4F5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EC319F-F805-6E4E-8D3C-3F4676E1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641F0-9B6D-E94F-A979-91F56A4C5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93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FEA5EC-AF0C-494D-AE60-629E81986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66BDBD-DB55-CD48-A260-77AF4981A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6D73C-B8F4-FA40-B1C2-BCC55C18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8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CAF58-FC7B-1541-98FB-DF0ECECA1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61D9D-6B49-3343-B0DC-1826A0A83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1A1FB-75E3-BE44-B4F1-61F798CDC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AD33D-B14A-1E4D-8C2E-9CB770455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53C3C-948F-704A-ADCA-862364F5D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301E1-4B2C-5848-8BB6-DCA07C948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3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ECA18-21A7-4F4F-AE92-7693302A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799FB2-811D-BB4E-A3BD-0A54421CD4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EB802F-649D-D04C-AA36-1801F2E48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C28A1-74D0-0148-90F9-DC233F310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EFBCA-2FC4-9C46-BCA4-0B00D3E0A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FBC0A-8886-A044-9D2E-E44EE7E3F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5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3807-8083-E946-9568-F5DA5E37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21B6F-4AE4-CC48-AE78-093FC5E5D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92C3D-56C5-B443-9039-55850F122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75F10-90BA-9A4B-97C5-0F6D45F15F4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B4FE-21FC-9249-87CF-23D44CEF6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B5D03-AC5A-6F4D-91F4-FD920EF7E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8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434052" y="63678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F49A766-55E6-489B-9F87-9CA196D9A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2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hdr="0" ftr="0" dt="0"/>
  <p:txStyles>
    <p:titleStyle>
      <a:lvl1pPr algn="ctr" defTabSz="457109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1" indent="-342831" algn="l" defTabSz="457109" rtl="0" eaLnBrk="1" latinLnBrk="0" hangingPunct="1">
        <a:spcBef>
          <a:spcPct val="20000"/>
        </a:spcBef>
        <a:buFont typeface="Arial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801" indent="-285693" algn="l" defTabSz="457109" rtl="0" eaLnBrk="1" latinLnBrk="0" hangingPunct="1">
        <a:spcBef>
          <a:spcPct val="20000"/>
        </a:spcBef>
        <a:buFont typeface="Arial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45710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45710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45710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97865DE-6A0A-4148-A6DF-D56C69C97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5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FF9373-5B95-4E54-BA9A-04A79311AD27}"/>
              </a:ext>
            </a:extLst>
          </p:cNvPr>
          <p:cNvSpPr/>
          <p:nvPr userDrawn="1"/>
        </p:nvSpPr>
        <p:spPr>
          <a:xfrm>
            <a:off x="9942786" y="6064469"/>
            <a:ext cx="2013174" cy="5904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2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thevab.com/vab-happenings/vab-brand-video" TargetMode="Externa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thevab.com/insight/streaming-video-brand-case-studies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hyperlink" Target="https://thevab.com/vab-happenings/8-best-practices-driving-business-success-your-streaming-video-campaigns" TargetMode="External"/><Relationship Id="rId4" Type="http://schemas.openxmlformats.org/officeDocument/2006/relationships/hyperlink" Target="https://thevab.com/insight/stream-on-case-studi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person&#10;&#10;Description automatically generated">
            <a:extLst>
              <a:ext uri="{FF2B5EF4-FFF2-40B4-BE49-F238E27FC236}">
                <a16:creationId xmlns:a16="http://schemas.microsoft.com/office/drawing/2014/main" id="{C4954E43-9E3F-4A3D-8632-740E29715D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computer&#10;&#10;Description automatically generated">
            <a:extLst>
              <a:ext uri="{FF2B5EF4-FFF2-40B4-BE49-F238E27FC236}">
                <a16:creationId xmlns:a16="http://schemas.microsoft.com/office/drawing/2014/main" id="{83000803-F3DD-4104-990B-8BD65DDEF3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1" y="0"/>
            <a:ext cx="1219053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121FEB-E7DA-6544-BD8E-06D2CB674FBA}"/>
              </a:ext>
            </a:extLst>
          </p:cNvPr>
          <p:cNvSpPr txBox="1"/>
          <p:nvPr/>
        </p:nvSpPr>
        <p:spPr>
          <a:xfrm>
            <a:off x="280234" y="4959714"/>
            <a:ext cx="22983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" b="1">
                <a:solidFill>
                  <a:srgbClr val="1F1A6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2021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8A06ED-9D12-3B4C-B59C-10A0964513FE}"/>
              </a:ext>
            </a:extLst>
          </p:cNvPr>
          <p:cNvCxnSpPr/>
          <p:nvPr/>
        </p:nvCxnSpPr>
        <p:spPr>
          <a:xfrm>
            <a:off x="337761" y="4879435"/>
            <a:ext cx="521208" cy="0"/>
          </a:xfrm>
          <a:prstGeom prst="line">
            <a:avLst/>
          </a:prstGeom>
          <a:ln>
            <a:solidFill>
              <a:srgbClr val="1F1A62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3ED8F18-80E6-D449-A031-541661F2A42F}"/>
              </a:ext>
            </a:extLst>
          </p:cNvPr>
          <p:cNvSpPr txBox="1"/>
          <p:nvPr/>
        </p:nvSpPr>
        <p:spPr>
          <a:xfrm>
            <a:off x="133785" y="3622793"/>
            <a:ext cx="47009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How can I make an impact on a local level with streaming?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8A77990-F94D-4680-B5D8-D89B5390D8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8973" y="6190251"/>
            <a:ext cx="2034324" cy="650009"/>
          </a:xfrm>
          <a:prstGeom prst="rect">
            <a:avLst/>
          </a:prstGeom>
          <a:ln w="28575">
            <a:solidFill>
              <a:srgbClr val="ED3C8D"/>
            </a:solidFill>
          </a:ln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993249-8116-4980-9011-FFB71CC312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469" y="6044310"/>
            <a:ext cx="2085727" cy="6604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43042B3-34AE-4F86-AB1E-EB2E9B6F7BAD}"/>
              </a:ext>
            </a:extLst>
          </p:cNvPr>
          <p:cNvSpPr txBox="1"/>
          <p:nvPr/>
        </p:nvSpPr>
        <p:spPr>
          <a:xfrm>
            <a:off x="6753326" y="6190251"/>
            <a:ext cx="3118153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ED3C8D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Marketer FAQs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501A7D7-076F-4A6B-A264-06872EC4B546}"/>
              </a:ext>
            </a:extLst>
          </p:cNvPr>
          <p:cNvGrpSpPr/>
          <p:nvPr/>
        </p:nvGrpSpPr>
        <p:grpSpPr>
          <a:xfrm>
            <a:off x="5611014" y="6181778"/>
            <a:ext cx="969971" cy="650010"/>
            <a:chOff x="-1465061" y="4043691"/>
            <a:chExt cx="1061369" cy="7803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75D176D-81A5-40CB-BAA8-F437B05150A1}"/>
                </a:ext>
              </a:extLst>
            </p:cNvPr>
            <p:cNvSpPr/>
            <p:nvPr/>
          </p:nvSpPr>
          <p:spPr>
            <a:xfrm>
              <a:off x="-1465061" y="4043691"/>
              <a:ext cx="1061369" cy="728824"/>
            </a:xfrm>
            <a:prstGeom prst="rect">
              <a:avLst/>
            </a:prstGeom>
            <a:solidFill>
              <a:srgbClr val="E2E8F1"/>
            </a:solidFill>
            <a:ln>
              <a:solidFill>
                <a:srgbClr val="E2E8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7C137B71-C228-4CAB-BC8E-6AAB4609D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295082" y="4095180"/>
              <a:ext cx="728824" cy="728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4291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6FF6F6A-0012-413C-B3D5-DDAC566A96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01A62"/>
              </a:clrFrom>
              <a:clrTo>
                <a:srgbClr val="201A6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78" y="0"/>
            <a:ext cx="6092572" cy="354715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69" y="1259934"/>
            <a:ext cx="59975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is an insights-driven organization that inspires marketers to reimagine their media strategies resulting in fully informed decisions.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70CFDB-CBA4-474B-AEE9-C54BE1FFDF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AF8E182-A927-4EEC-8509-3F413A48E93C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62BAA6-0F79-41FA-BE2A-F7E8FDCF791E}"/>
              </a:ext>
            </a:extLst>
          </p:cNvPr>
          <p:cNvSpPr txBox="1"/>
          <p:nvPr/>
        </p:nvSpPr>
        <p:spPr>
          <a:xfrm>
            <a:off x="449869" y="2699760"/>
            <a:ext cx="8803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</a:rPr>
              <a:t>Drawing on our marketing expertise, we </a:t>
            </a:r>
            <a:r>
              <a:rPr lang="en-US" b="1">
                <a:solidFill>
                  <a:srgbClr val="66C5AD"/>
                </a:solidFill>
                <a:latin typeface="Helvetica" panose="020B0604020202020204" pitchFamily="2" charset="0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</a:rPr>
              <a:t> the complexities in our industry and </a:t>
            </a:r>
            <a:r>
              <a:rPr lang="en-US" sz="2000" b="1">
                <a:solidFill>
                  <a:srgbClr val="00BFF2"/>
                </a:solidFill>
                <a:latin typeface="Helvetica" panose="020B0604020202020204" pitchFamily="2" charset="0"/>
              </a:rPr>
              <a:t>discover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</a:rPr>
              <a:t>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</a:rPr>
              <a:t> the way marketers look at their media strategy.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96A7EE-222D-4484-A9C9-19F3EADA1517}"/>
              </a:ext>
            </a:extLst>
          </p:cNvPr>
          <p:cNvSpPr/>
          <p:nvPr/>
        </p:nvSpPr>
        <p:spPr>
          <a:xfrm>
            <a:off x="-21518" y="6586958"/>
            <a:ext cx="122350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C49CF-247D-4943-AF3F-A3CBCDB56DAC}"/>
              </a:ext>
            </a:extLst>
          </p:cNvPr>
          <p:cNvSpPr txBox="1"/>
          <p:nvPr/>
        </p:nvSpPr>
        <p:spPr>
          <a:xfrm>
            <a:off x="2136968" y="4285640"/>
            <a:ext cx="9507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</a:rPr>
              <a:t>We are committed to your business growth and proud to offer VAB members, brand marketers and </a:t>
            </a:r>
            <a:r>
              <a:rPr lang="en-US">
                <a:solidFill>
                  <a:srgbClr val="1F1A62"/>
                </a:solidFill>
                <a:latin typeface="Helvetica" panose="020B0604020202020204" pitchFamily="2" charset="0"/>
              </a:rPr>
              <a:t>agencies </a:t>
            </a:r>
            <a:r>
              <a:rPr lang="en-US" b="1" i="1">
                <a:solidFill>
                  <a:srgbClr val="1F1A62"/>
                </a:solidFill>
                <a:latin typeface="Helvetica" panose="020B0604020202020204" pitchFamily="2" charset="0"/>
              </a:rPr>
              <a:t>complimentary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</a:rPr>
              <a:t>to our continuously-growing Insights library. 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</a:rPr>
              <a:t>Get immediate access at theVAB.com.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359E5-558D-4CFF-9331-8C374E19D5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89" y="4177157"/>
            <a:ext cx="934320" cy="934320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403F38AA-AAD1-410D-BCAB-2DE98701921E}"/>
              </a:ext>
            </a:extLst>
          </p:cNvPr>
          <p:cNvSpPr txBox="1"/>
          <p:nvPr/>
        </p:nvSpPr>
        <p:spPr>
          <a:xfrm>
            <a:off x="589946" y="5483258"/>
            <a:ext cx="110121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1F1A6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Curious to learn more about VAB? </a:t>
            </a:r>
            <a:r>
              <a:rPr lang="en-US" sz="1800" dirty="0">
                <a:solidFill>
                  <a:srgbClr val="1F1A6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Check out this </a:t>
            </a:r>
            <a:r>
              <a:rPr lang="en-US" sz="1800" b="1" dirty="0">
                <a:solidFill>
                  <a:srgbClr val="00BFF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quick video</a:t>
            </a:r>
            <a:r>
              <a:rPr lang="en-US" sz="1800" b="1" dirty="0">
                <a:solidFill>
                  <a:srgbClr val="00BFF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1F1A6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to see what we do and how we can help you develop business-driving marketing strategies.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718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ext, indoor, person&#10;&#10;Description automatically generated">
            <a:extLst>
              <a:ext uri="{FF2B5EF4-FFF2-40B4-BE49-F238E27FC236}">
                <a16:creationId xmlns:a16="http://schemas.microsoft.com/office/drawing/2014/main" id="{1463B0DA-2E0E-47DD-9ECB-85501DAF35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358640" cy="6869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76AE42-6054-4893-B425-AA72E8D2B2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A35D28E-1CAE-47B7-86CE-C3A719713770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D4AE55-E23C-4A6C-8E06-B682A4B45618}"/>
              </a:ext>
            </a:extLst>
          </p:cNvPr>
          <p:cNvSpPr/>
          <p:nvPr/>
        </p:nvSpPr>
        <p:spPr>
          <a:xfrm>
            <a:off x="440169" y="6586958"/>
            <a:ext cx="11730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6462A3-F666-443C-AC51-5B0415163139}"/>
              </a:ext>
            </a:extLst>
          </p:cNvPr>
          <p:cNvSpPr txBox="1"/>
          <p:nvPr/>
        </p:nvSpPr>
        <p:spPr>
          <a:xfrm>
            <a:off x="4556801" y="1023708"/>
            <a:ext cx="7415518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1F1A62"/>
                </a:solidFill>
                <a:effectLst/>
                <a:latin typeface="Helvetica" panose="020B0403020202020204" pitchFamily="34" charset="0"/>
              </a:rPr>
              <a:t>We scoured the industry for real-world examples of how today's most innovative marketers are using streaming within their video campaigns to deliver on their business objectives. </a:t>
            </a:r>
          </a:p>
          <a:p>
            <a:endParaRPr lang="en-US" sz="2600" dirty="0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endParaRPr lang="en-US" sz="2600" dirty="0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r>
              <a:rPr lang="en-US" sz="2600" dirty="0">
                <a:solidFill>
                  <a:srgbClr val="1F1A62"/>
                </a:solidFill>
                <a:latin typeface="Helvetica" panose="020B0403020202020204" pitchFamily="34" charset="0"/>
              </a:rPr>
              <a:t>In these Marketer FAQs, you will find </a:t>
            </a:r>
            <a:r>
              <a:rPr lang="en-US" sz="2600" b="1" dirty="0">
                <a:solidFill>
                  <a:srgbClr val="1F1A62"/>
                </a:solidFill>
                <a:latin typeface="Helvetica" panose="020B0403020202020204" pitchFamily="34" charset="0"/>
              </a:rPr>
              <a:t>real-world guidance </a:t>
            </a:r>
            <a:r>
              <a:rPr lang="en-US" sz="2600" dirty="0">
                <a:solidFill>
                  <a:srgbClr val="1F1A62"/>
                </a:solidFill>
                <a:latin typeface="Helvetica" panose="020B0403020202020204" pitchFamily="34" charset="0"/>
              </a:rPr>
              <a:t>on </a:t>
            </a:r>
            <a:r>
              <a:rPr lang="en-US" sz="2600" b="1" dirty="0">
                <a:solidFill>
                  <a:srgbClr val="1F1A62"/>
                </a:solidFill>
                <a:latin typeface="Helvetica" panose="020B0403020202020204" pitchFamily="34" charset="0"/>
              </a:rPr>
              <a:t>common questions</a:t>
            </a:r>
            <a:r>
              <a:rPr lang="en-US" sz="2600" dirty="0">
                <a:solidFill>
                  <a:srgbClr val="1F1A62"/>
                </a:solidFill>
                <a:latin typeface="Helvetica" panose="020B0403020202020204" pitchFamily="34" charset="0"/>
              </a:rPr>
              <a:t> marketers have when developing streaming video campaigns.</a:t>
            </a:r>
          </a:p>
          <a:p>
            <a:endParaRPr lang="en-US" sz="2600" dirty="0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br>
              <a:rPr lang="en-US" sz="2600" dirty="0">
                <a:solidFill>
                  <a:srgbClr val="1F1A62"/>
                </a:solidFill>
                <a:effectLst/>
                <a:latin typeface="Helvetica" panose="020B0403020202020204" pitchFamily="34" charset="0"/>
              </a:rPr>
            </a:br>
            <a:endParaRPr lang="en-US" sz="2600" dirty="0">
              <a:solidFill>
                <a:srgbClr val="1F1A62"/>
              </a:solidFill>
              <a:latin typeface="Helvetica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890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CBDB492-9443-3D4A-8E9D-B3CECB95DCD7}"/>
              </a:ext>
            </a:extLst>
          </p:cNvPr>
          <p:cNvSpPr/>
          <p:nvPr/>
        </p:nvSpPr>
        <p:spPr>
          <a:xfrm>
            <a:off x="160617" y="258898"/>
            <a:ext cx="108530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 this Marketer FAQ series, you’ll find answers to these often-asked questions on the impact of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streamin</a:t>
            </a:r>
            <a:r>
              <a:rPr lang="en-US" sz="3000" b="1" dirty="0">
                <a:solidFill>
                  <a:srgbClr val="1F1A62"/>
                </a:solidFill>
                <a:latin typeface="Helvetica" pitchFamily="2" charset="0"/>
              </a:rPr>
              <a:t>g video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037B066-C35A-4592-B503-23AFB2B88096}"/>
              </a:ext>
            </a:extLst>
          </p:cNvPr>
          <p:cNvGrpSpPr/>
          <p:nvPr/>
        </p:nvGrpSpPr>
        <p:grpSpPr>
          <a:xfrm>
            <a:off x="9194954" y="2774955"/>
            <a:ext cx="2179471" cy="2020443"/>
            <a:chOff x="9078760" y="1919613"/>
            <a:chExt cx="2179471" cy="2020443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BFDC290-B14B-4CB7-AB58-568B1E8816A6}"/>
                </a:ext>
              </a:extLst>
            </p:cNvPr>
            <p:cNvSpPr/>
            <p:nvPr/>
          </p:nvSpPr>
          <p:spPr>
            <a:xfrm>
              <a:off x="9083340" y="1919613"/>
              <a:ext cx="2165155" cy="2020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B73084F-DEB2-4E9F-972F-C44EEFFF0E5C}"/>
                </a:ext>
              </a:extLst>
            </p:cNvPr>
            <p:cNvSpPr txBox="1"/>
            <p:nvPr/>
          </p:nvSpPr>
          <p:spPr>
            <a:xfrm>
              <a:off x="9078760" y="1934008"/>
              <a:ext cx="43641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srgbClr val="00C0F3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84" name="TextBox 83">
              <a:hlinkClick r:id="" action="ppaction://noaction"/>
              <a:extLst>
                <a:ext uri="{FF2B5EF4-FFF2-40B4-BE49-F238E27FC236}">
                  <a16:creationId xmlns:a16="http://schemas.microsoft.com/office/drawing/2014/main" id="{200C54B2-00DB-4C7E-BB5B-F64E6747CCEB}"/>
                </a:ext>
              </a:extLst>
            </p:cNvPr>
            <p:cNvSpPr txBox="1"/>
            <p:nvPr/>
          </p:nvSpPr>
          <p:spPr>
            <a:xfrm>
              <a:off x="9093076" y="2548533"/>
              <a:ext cx="216515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itchFamily="2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How can I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drive in-store traffic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 with streaming?</a:t>
              </a:r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74FB8ACF-AE7D-4D5E-8116-7BE82199A02C}"/>
              </a:ext>
            </a:extLst>
          </p:cNvPr>
          <p:cNvSpPr/>
          <p:nvPr/>
        </p:nvSpPr>
        <p:spPr>
          <a:xfrm>
            <a:off x="3395423" y="2774955"/>
            <a:ext cx="2165155" cy="2020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BD39659-962E-4C90-AEF6-6A69B8C17A0A}"/>
              </a:ext>
            </a:extLst>
          </p:cNvPr>
          <p:cNvSpPr txBox="1"/>
          <p:nvPr/>
        </p:nvSpPr>
        <p:spPr>
          <a:xfrm>
            <a:off x="3368544" y="2781211"/>
            <a:ext cx="4364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B0E4EB1-AC01-4C4E-8266-3294F69AF3F9}"/>
              </a:ext>
            </a:extLst>
          </p:cNvPr>
          <p:cNvSpPr/>
          <p:nvPr/>
        </p:nvSpPr>
        <p:spPr>
          <a:xfrm>
            <a:off x="3375180" y="3400543"/>
            <a:ext cx="2211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How do I use streaming video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boost sales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?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61018FD-8F90-4248-85A2-836A1A014DEA}"/>
              </a:ext>
            </a:extLst>
          </p:cNvPr>
          <p:cNvSpPr/>
          <p:nvPr/>
        </p:nvSpPr>
        <p:spPr>
          <a:xfrm>
            <a:off x="591804" y="2774955"/>
            <a:ext cx="2165155" cy="2020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77A3580-D43B-4161-9601-4010AB83170D}"/>
              </a:ext>
            </a:extLst>
          </p:cNvPr>
          <p:cNvSpPr txBox="1"/>
          <p:nvPr/>
        </p:nvSpPr>
        <p:spPr>
          <a:xfrm>
            <a:off x="587224" y="2789350"/>
            <a:ext cx="4364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8D3A33D-1EE9-46E2-B440-52C2DF087D31}"/>
              </a:ext>
            </a:extLst>
          </p:cNvPr>
          <p:cNvSpPr/>
          <p:nvPr/>
        </p:nvSpPr>
        <p:spPr>
          <a:xfrm>
            <a:off x="590086" y="3400543"/>
            <a:ext cx="21917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How do I use streaming to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extend the reach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of my video campaign beyond linear TV?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A5522B7-937C-4BEA-B473-39BB43F31AD0}"/>
              </a:ext>
            </a:extLst>
          </p:cNvPr>
          <p:cNvSpPr/>
          <p:nvPr/>
        </p:nvSpPr>
        <p:spPr>
          <a:xfrm>
            <a:off x="6263637" y="2774955"/>
            <a:ext cx="2165155" cy="2020443"/>
          </a:xfrm>
          <a:prstGeom prst="rect">
            <a:avLst/>
          </a:prstGeom>
          <a:solidFill>
            <a:schemeClr val="bg1"/>
          </a:solidFill>
          <a:ln w="38100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509C319-3AD5-4BF0-B1DF-0FA51AD58846}"/>
              </a:ext>
            </a:extLst>
          </p:cNvPr>
          <p:cNvSpPr txBox="1"/>
          <p:nvPr/>
        </p:nvSpPr>
        <p:spPr>
          <a:xfrm>
            <a:off x="6259057" y="2789350"/>
            <a:ext cx="4364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88" name="Rectangle 87">
            <a:hlinkClick r:id="" action="ppaction://noaction"/>
            <a:extLst>
              <a:ext uri="{FF2B5EF4-FFF2-40B4-BE49-F238E27FC236}">
                <a16:creationId xmlns:a16="http://schemas.microsoft.com/office/drawing/2014/main" id="{068566A5-7446-4C01-B179-EDD71F85B1F5}"/>
              </a:ext>
            </a:extLst>
          </p:cNvPr>
          <p:cNvSpPr/>
          <p:nvPr/>
        </p:nvSpPr>
        <p:spPr>
          <a:xfrm>
            <a:off x="6263548" y="3403875"/>
            <a:ext cx="21149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How can I make an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impact on a local level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with streaming?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D68C857-F844-429D-8024-61012DD414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446" y="0"/>
            <a:ext cx="2386554" cy="138968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518C4F8-3856-45C3-8547-6ECF3A2FA5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44899740-9A82-468A-B216-85EA7A9E262B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C35931F-C485-44B0-AC55-F7986F6F920B}"/>
              </a:ext>
            </a:extLst>
          </p:cNvPr>
          <p:cNvSpPr/>
          <p:nvPr/>
        </p:nvSpPr>
        <p:spPr>
          <a:xfrm>
            <a:off x="440169" y="6586958"/>
            <a:ext cx="11730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56081D-83AE-49A5-A7F0-6CCEBF646CF6}"/>
              </a:ext>
            </a:extLst>
          </p:cNvPr>
          <p:cNvSpPr txBox="1"/>
          <p:nvPr/>
        </p:nvSpPr>
        <p:spPr>
          <a:xfrm>
            <a:off x="3550759" y="5835406"/>
            <a:ext cx="563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D3C8D"/>
                </a:solidFill>
                <a:latin typeface="Helvetica" panose="020B0403020202020204" pitchFamily="34" charset="0"/>
              </a:rPr>
              <a:t>Click </a:t>
            </a:r>
            <a:r>
              <a:rPr lang="en-US" u="sng" dirty="0">
                <a:solidFill>
                  <a:srgbClr val="00BFF2"/>
                </a:solidFill>
                <a:latin typeface="Helvetica" panose="020B0403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dirty="0">
                <a:solidFill>
                  <a:srgbClr val="ED3C8D"/>
                </a:solidFill>
                <a:latin typeface="Helvetica" panose="020B0403020202020204" pitchFamily="34" charset="0"/>
              </a:rPr>
              <a:t> to download the other pieces in this series</a:t>
            </a:r>
          </a:p>
        </p:txBody>
      </p:sp>
    </p:spTree>
    <p:extLst>
      <p:ext uri="{BB962C8B-B14F-4D97-AF65-F5344CB8AC3E}">
        <p14:creationId xmlns:p14="http://schemas.microsoft.com/office/powerpoint/2010/main" val="2785629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39CEE8B-9C85-4DB5-B575-CACCA7610A76}"/>
              </a:ext>
            </a:extLst>
          </p:cNvPr>
          <p:cNvSpPr/>
          <p:nvPr/>
        </p:nvSpPr>
        <p:spPr>
          <a:xfrm>
            <a:off x="0" y="0"/>
            <a:ext cx="4014788" cy="685800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3DAEEDD-29BF-462E-9051-3C9F5DBCB6E0}"/>
              </a:ext>
            </a:extLst>
          </p:cNvPr>
          <p:cNvSpPr/>
          <p:nvPr/>
        </p:nvSpPr>
        <p:spPr>
          <a:xfrm>
            <a:off x="0" y="-2792"/>
            <a:ext cx="4014788" cy="828219"/>
          </a:xfrm>
          <a:prstGeom prst="rect">
            <a:avLst/>
          </a:prstGeom>
          <a:solidFill>
            <a:srgbClr val="2C8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6C2F740-C34E-4972-8DF4-0F0D86B0D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5215B19-BF92-4CA6-89C6-7EF09E467E2A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B4C68D8-D883-4059-8F97-51211E0A2530}"/>
              </a:ext>
            </a:extLst>
          </p:cNvPr>
          <p:cNvSpPr/>
          <p:nvPr/>
        </p:nvSpPr>
        <p:spPr>
          <a:xfrm>
            <a:off x="440169" y="6586958"/>
            <a:ext cx="11730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DB71FD-7161-4F2E-B19E-26E1FA1F6311}"/>
              </a:ext>
            </a:extLst>
          </p:cNvPr>
          <p:cNvSpPr/>
          <p:nvPr/>
        </p:nvSpPr>
        <p:spPr>
          <a:xfrm>
            <a:off x="125016" y="35144"/>
            <a:ext cx="3764757" cy="739177"/>
          </a:xfrm>
          <a:prstGeom prst="rect">
            <a:avLst/>
          </a:prstGeom>
          <a:noFill/>
          <a:ln w="19050">
            <a:noFill/>
          </a:ln>
        </p:spPr>
        <p:txBody>
          <a:bodyPr wrap="square" t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Category: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E9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Financial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6F3E4AB-B239-4014-8CC3-C8706E0369B4}"/>
              </a:ext>
            </a:extLst>
          </p:cNvPr>
          <p:cNvSpPr/>
          <p:nvPr/>
        </p:nvSpPr>
        <p:spPr>
          <a:xfrm>
            <a:off x="76122" y="974971"/>
            <a:ext cx="3904144" cy="54014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Challenge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Financial brand wanted to extend reach beyond its traditional TV campaign while reinforcing its message among light TV viewers and maintaining its existing budget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Solution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 geo-targeted streaming campaign was added to the advertiser’s existing TV campaign, delivering its message within similar premium, long-form content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Bottom 1/3 of households based on total viewing were defined as “light TV” viewing households to measure success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Target Segment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A25-64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Results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Campaign delivered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+10%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more households and increased frequency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+29%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(4.0x to 5.2x) with even greater results seen among “light TV viewer” households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Company / Platform / Media Type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Effectv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/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‘Effectv Streaming’* + Multiscreen TV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/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Linear TV, Connected TV (CTV), STB VOD, Mobile &amp; Web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F81532-3D49-4828-8247-ECFA9B63B40D}"/>
              </a:ext>
            </a:extLst>
          </p:cNvPr>
          <p:cNvSpPr/>
          <p:nvPr/>
        </p:nvSpPr>
        <p:spPr>
          <a:xfrm>
            <a:off x="4044554" y="130356"/>
            <a:ext cx="68572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 financial advertiser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extended reach beyond linear TV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activity via a geo-targeted streaming campaign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4F36C49-443D-4E60-B1B7-6C4AA013C3F0}"/>
              </a:ext>
            </a:extLst>
          </p:cNvPr>
          <p:cNvSpPr txBox="1"/>
          <p:nvPr/>
        </p:nvSpPr>
        <p:spPr>
          <a:xfrm>
            <a:off x="4024656" y="5923827"/>
            <a:ext cx="6877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Effectv, Automotive Case Study. Based on analysis of Effectv Streaming advertising campaigns (2021). Campaign time period: January 2021. This analysis is based upon aggregated ad exposure data of viewing by Comcast households. Comcast households with a pay TV service representing the bottom 1/3 of TV viewing were defined as “Light TV viewing households”. *’Effectv Streaming’ consists of premium, mostly long-form video across multiple devices including Connected TV (CTV), set-top-box VOD (STB VOD), mobile and web.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36E5FB77-2C28-494D-974C-07406DC2DB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9754" y="67401"/>
            <a:ext cx="724906" cy="7249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F0AF04-627A-4B96-8E37-5F96267FB1C0}"/>
              </a:ext>
            </a:extLst>
          </p:cNvPr>
          <p:cNvSpPr txBox="1"/>
          <p:nvPr/>
        </p:nvSpPr>
        <p:spPr>
          <a:xfrm>
            <a:off x="4572048" y="1338134"/>
            <a:ext cx="6787129" cy="430887"/>
          </a:xfrm>
          <a:prstGeom prst="rect">
            <a:avLst/>
          </a:prstGeom>
          <a:solidFill>
            <a:srgbClr val="ED3C8D"/>
          </a:solidFill>
          <a:ln>
            <a:solidFill>
              <a:srgbClr val="1F1A62"/>
            </a:solidFill>
          </a:ln>
        </p:spPr>
        <p:txBody>
          <a:bodyPr wrap="square" lIns="91440" tIns="91440" rIns="9144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Incremental Benefits From Streaming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BFADBE-C409-41C9-871E-29E4D9573750}"/>
              </a:ext>
            </a:extLst>
          </p:cNvPr>
          <p:cNvSpPr txBox="1"/>
          <p:nvPr/>
        </p:nvSpPr>
        <p:spPr>
          <a:xfrm>
            <a:off x="5161012" y="1908071"/>
            <a:ext cx="5609200" cy="273280"/>
          </a:xfrm>
          <a:prstGeom prst="rect">
            <a:avLst/>
          </a:prstGeom>
          <a:solidFill>
            <a:srgbClr val="00BFF2"/>
          </a:solidFill>
          <a:ln>
            <a:solidFill>
              <a:srgbClr val="1F1A62"/>
            </a:solidFill>
          </a:ln>
        </p:spPr>
        <p:txBody>
          <a:bodyPr wrap="square" lIns="91440" tIns="91440" rIns="91440" bIns="9144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Total Campaign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99DFDF-101A-40BF-8994-CA87D0B0588B}"/>
              </a:ext>
            </a:extLst>
          </p:cNvPr>
          <p:cNvSpPr txBox="1"/>
          <p:nvPr/>
        </p:nvSpPr>
        <p:spPr>
          <a:xfrm>
            <a:off x="5466523" y="2271185"/>
            <a:ext cx="2514600" cy="1261884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More Reach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+10%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more households reached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by adding streaming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2E4C99-F8D2-43A3-B41C-52B4427C17ED}"/>
              </a:ext>
            </a:extLst>
          </p:cNvPr>
          <p:cNvSpPr txBox="1"/>
          <p:nvPr/>
        </p:nvSpPr>
        <p:spPr>
          <a:xfrm>
            <a:off x="7950101" y="2271185"/>
            <a:ext cx="2514600" cy="1195495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More Frequency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+29%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more frequency (4.0 to 5.2)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for the cross-platform campaign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4B914FF-295B-4B8C-8124-343016DB903A}"/>
              </a:ext>
            </a:extLst>
          </p:cNvPr>
          <p:cNvCxnSpPr>
            <a:cxnSpLocks/>
          </p:cNvCxnSpPr>
          <p:nvPr/>
        </p:nvCxnSpPr>
        <p:spPr>
          <a:xfrm>
            <a:off x="4582508" y="3733674"/>
            <a:ext cx="6766208" cy="0"/>
          </a:xfrm>
          <a:prstGeom prst="line">
            <a:avLst/>
          </a:prstGeom>
          <a:ln w="6350" cap="flat" algn="ctr">
            <a:solidFill>
              <a:srgbClr val="1F1A62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668F95-6390-4309-BDD6-392A23533F7E}"/>
              </a:ext>
            </a:extLst>
          </p:cNvPr>
          <p:cNvSpPr txBox="1"/>
          <p:nvPr/>
        </p:nvSpPr>
        <p:spPr>
          <a:xfrm>
            <a:off x="5466523" y="4283696"/>
            <a:ext cx="2514600" cy="1261884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More Reach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+20%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more “light TV” households reached by adding streaming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AA71FD-2C11-410C-A961-4442130C8DC3}"/>
              </a:ext>
            </a:extLst>
          </p:cNvPr>
          <p:cNvSpPr txBox="1"/>
          <p:nvPr/>
        </p:nvSpPr>
        <p:spPr>
          <a:xfrm>
            <a:off x="7950101" y="4283696"/>
            <a:ext cx="2514600" cy="1195495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More Frequency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+79%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more frequency (2.3 to 4.1)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for the cross-platform campaign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2CB7E2-1B5D-4262-A95E-A1BB7F9A726E}"/>
              </a:ext>
            </a:extLst>
          </p:cNvPr>
          <p:cNvSpPr txBox="1"/>
          <p:nvPr/>
        </p:nvSpPr>
        <p:spPr>
          <a:xfrm>
            <a:off x="5466572" y="3934278"/>
            <a:ext cx="4998080" cy="273280"/>
          </a:xfrm>
          <a:prstGeom prst="rect">
            <a:avLst/>
          </a:prstGeom>
          <a:solidFill>
            <a:srgbClr val="4EBEA4"/>
          </a:solidFill>
          <a:ln>
            <a:solidFill>
              <a:srgbClr val="1F1A62"/>
            </a:solidFill>
          </a:ln>
        </p:spPr>
        <p:txBody>
          <a:bodyPr wrap="square" lIns="91440" tIns="91440" rIns="91440" bIns="9144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“Light TV” Viewing Households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C7F1BA-CE3E-431D-98C4-62A96103063F}"/>
              </a:ext>
            </a:extLst>
          </p:cNvPr>
          <p:cNvSpPr/>
          <p:nvPr/>
        </p:nvSpPr>
        <p:spPr>
          <a:xfrm>
            <a:off x="10746557" y="0"/>
            <a:ext cx="1445443" cy="414779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Streaming + Multiscreen TV</a:t>
            </a:r>
          </a:p>
        </p:txBody>
      </p:sp>
      <p:pic>
        <p:nvPicPr>
          <p:cNvPr id="32" name="Picture 2" descr="Effectv (formerly Comcast Spotlight) - Full Vendor Profile, Client Reviews  and Learning Resources">
            <a:extLst>
              <a:ext uri="{FF2B5EF4-FFF2-40B4-BE49-F238E27FC236}">
                <a16:creationId xmlns:a16="http://schemas.microsoft.com/office/drawing/2014/main" id="{957607D8-C54F-41D7-B478-4D71E5EB7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438" y="6004598"/>
            <a:ext cx="1329361" cy="50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206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39CEE8B-9C85-4DB5-B575-CACCA7610A76}"/>
              </a:ext>
            </a:extLst>
          </p:cNvPr>
          <p:cNvSpPr/>
          <p:nvPr/>
        </p:nvSpPr>
        <p:spPr>
          <a:xfrm>
            <a:off x="0" y="0"/>
            <a:ext cx="4014788" cy="685800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3DAEEDD-29BF-462E-9051-3C9F5DBCB6E0}"/>
              </a:ext>
            </a:extLst>
          </p:cNvPr>
          <p:cNvSpPr/>
          <p:nvPr/>
        </p:nvSpPr>
        <p:spPr>
          <a:xfrm>
            <a:off x="0" y="-2792"/>
            <a:ext cx="4014788" cy="828219"/>
          </a:xfrm>
          <a:prstGeom prst="rect">
            <a:avLst/>
          </a:prstGeom>
          <a:solidFill>
            <a:srgbClr val="2C8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6C2F740-C34E-4972-8DF4-0F0D86B0D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5215B19-BF92-4CA6-89C6-7EF09E467E2A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B4C68D8-D883-4059-8F97-51211E0A2530}"/>
              </a:ext>
            </a:extLst>
          </p:cNvPr>
          <p:cNvSpPr/>
          <p:nvPr/>
        </p:nvSpPr>
        <p:spPr>
          <a:xfrm>
            <a:off x="440169" y="6586958"/>
            <a:ext cx="11730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DB71FD-7161-4F2E-B19E-26E1FA1F6311}"/>
              </a:ext>
            </a:extLst>
          </p:cNvPr>
          <p:cNvSpPr/>
          <p:nvPr/>
        </p:nvSpPr>
        <p:spPr>
          <a:xfrm>
            <a:off x="125016" y="33798"/>
            <a:ext cx="3764757" cy="741870"/>
          </a:xfrm>
          <a:prstGeom prst="rect">
            <a:avLst/>
          </a:prstGeom>
          <a:noFill/>
          <a:ln w="19050">
            <a:noFill/>
          </a:ln>
        </p:spPr>
        <p:txBody>
          <a:bodyPr wrap="square" t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Category: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E9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Home Furnishings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6F3E4AB-B239-4014-8CC3-C8706E0369B4}"/>
              </a:ext>
            </a:extLst>
          </p:cNvPr>
          <p:cNvSpPr/>
          <p:nvPr/>
        </p:nvSpPr>
        <p:spPr>
          <a:xfrm>
            <a:off x="76122" y="953229"/>
            <a:ext cx="3904144" cy="54322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Challenge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 furniture brand wanted to increase unique reach in local markets within a 10-mile radius &amp; extend their media investments by targeting advanced audiences on digital mediums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Solution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Measured to establish a baseline in the first 4 weeks of the campaign to understand audience composition per unique local market &amp; tactic across channels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Activated custom suppression segments to remove households that were exposed to the brand’s linear campaign messages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Optimized campaign tactics and strategy in-flight, leveraging a combination of CTV and 3-screen activation to validate the use of suppression segments for driving incremental reach across the brand’s digital buy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Target Segment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Custom in-market target audience at local level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Results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VideoAmp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measured 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1.9MM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incremental users and garnered a 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1.94%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click-through-rate (CTR) average per local market and a 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93.96%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video completion 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Company / Platform / Media Type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VideoAmp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/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Streaming + Multiscreen (non-linear) 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/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OTT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F81532-3D49-4828-8247-ECFA9B63B40D}"/>
              </a:ext>
            </a:extLst>
          </p:cNvPr>
          <p:cNvSpPr/>
          <p:nvPr/>
        </p:nvSpPr>
        <p:spPr>
          <a:xfrm>
            <a:off x="4041730" y="114649"/>
            <a:ext cx="77641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 furniture brand used cross-channel insights </a:t>
            </a:r>
            <a:b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</a:b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from a local streaming campaign to ensure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incremental reach of the right audience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at an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optimal frequency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1B4C05-4D3F-403D-9C35-ECCE47C3F0DD}"/>
              </a:ext>
            </a:extLst>
          </p:cNvPr>
          <p:cNvSpPr txBox="1"/>
          <p:nvPr/>
        </p:nvSpPr>
        <p:spPr>
          <a:xfrm>
            <a:off x="4014132" y="6194122"/>
            <a:ext cx="655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VideoAmp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Case study: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Furniture Brand Finds Comfort in Reaching Cross-Channel Local Audiences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Campaign time period: August 2020.</a:t>
            </a:r>
            <a:endParaRPr kumimoji="0" lang="en-US" sz="800" b="0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31" name="Picture 2" descr="VideoAmp Celebrates More Than 30 Fortune 500 Brands Adopting Its Marketing  Investment Platform With Over $10B Of Investment Optimized">
            <a:extLst>
              <a:ext uri="{FF2B5EF4-FFF2-40B4-BE49-F238E27FC236}">
                <a16:creationId xmlns:a16="http://schemas.microsoft.com/office/drawing/2014/main" id="{6FA204B1-552C-434D-9D67-0DD09DAA7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39565" y="5996253"/>
            <a:ext cx="1361581" cy="43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2CE3A658-43A9-4D25-8CFB-50C4CD1F01B1}"/>
              </a:ext>
            </a:extLst>
          </p:cNvPr>
          <p:cNvSpPr/>
          <p:nvPr/>
        </p:nvSpPr>
        <p:spPr>
          <a:xfrm>
            <a:off x="9691224" y="3911229"/>
            <a:ext cx="2463446" cy="1020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93.96%</a:t>
            </a:r>
          </a:p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Video Completion Rate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1D1E4B6-004C-4D34-AD54-9B45B1A2FDDE}"/>
              </a:ext>
            </a:extLst>
          </p:cNvPr>
          <p:cNvSpPr/>
          <p:nvPr/>
        </p:nvSpPr>
        <p:spPr>
          <a:xfrm>
            <a:off x="4121052" y="1544897"/>
            <a:ext cx="2223328" cy="4130739"/>
          </a:xfrm>
          <a:prstGeom prst="rect">
            <a:avLst/>
          </a:prstGeom>
          <a:noFill/>
          <a:ln w="28575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41F006-72CC-483E-BF36-EEE2AE4745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5768" y="1926856"/>
            <a:ext cx="1553899" cy="1553899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1C7B4BBB-1E24-4081-AFC0-1B5F28C15166}"/>
              </a:ext>
            </a:extLst>
          </p:cNvPr>
          <p:cNvSpPr/>
          <p:nvPr/>
        </p:nvSpPr>
        <p:spPr>
          <a:xfrm>
            <a:off x="4010623" y="3911229"/>
            <a:ext cx="2444187" cy="1267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1.9MM</a:t>
            </a:r>
          </a:p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Incremental Users Reached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5885CA1-D2E8-4B54-9B65-1F0EE8ABDE7B}"/>
              </a:ext>
            </a:extLst>
          </p:cNvPr>
          <p:cNvSpPr/>
          <p:nvPr/>
        </p:nvSpPr>
        <p:spPr>
          <a:xfrm>
            <a:off x="6664448" y="3911229"/>
            <a:ext cx="2804783" cy="1267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1.94%</a:t>
            </a:r>
          </a:p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Click-Through-Rate (CTR) Average Per Local Market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5D2F202-067C-4A7A-AA0E-99AE77857860}"/>
              </a:ext>
            </a:extLst>
          </p:cNvPr>
          <p:cNvSpPr/>
          <p:nvPr/>
        </p:nvSpPr>
        <p:spPr>
          <a:xfrm>
            <a:off x="6664448" y="1544897"/>
            <a:ext cx="2804782" cy="4130739"/>
          </a:xfrm>
          <a:prstGeom prst="rect">
            <a:avLst/>
          </a:prstGeom>
          <a:noFill/>
          <a:ln w="28575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24ADED-6E42-4A37-A5A5-0E20E91E23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0521" y="1997488"/>
            <a:ext cx="1412635" cy="1412635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25E29DC5-A964-4D4E-BB46-ECF2454D652B}"/>
              </a:ext>
            </a:extLst>
          </p:cNvPr>
          <p:cNvSpPr/>
          <p:nvPr/>
        </p:nvSpPr>
        <p:spPr>
          <a:xfrm>
            <a:off x="9678870" y="1544897"/>
            <a:ext cx="2386554" cy="4130739"/>
          </a:xfrm>
          <a:prstGeom prst="rect">
            <a:avLst/>
          </a:prstGeom>
          <a:noFill/>
          <a:ln w="28575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74968F-C2AA-4A07-ACA0-0AB5DF8D3C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3505" y="1997488"/>
            <a:ext cx="1412635" cy="141263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5FA75442-C54B-4499-9AA2-02EA4E39F897}"/>
              </a:ext>
            </a:extLst>
          </p:cNvPr>
          <p:cNvSpPr/>
          <p:nvPr/>
        </p:nvSpPr>
        <p:spPr>
          <a:xfrm>
            <a:off x="10454326" y="1"/>
            <a:ext cx="1737674" cy="422602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Streaming + Multiscreen (non-TV)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198EECB-3630-4BC8-BB26-8F4A849ADDA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7818" y="85390"/>
            <a:ext cx="659005" cy="65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66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39CEE8B-9C85-4DB5-B575-CACCA7610A76}"/>
              </a:ext>
            </a:extLst>
          </p:cNvPr>
          <p:cNvSpPr/>
          <p:nvPr/>
        </p:nvSpPr>
        <p:spPr>
          <a:xfrm>
            <a:off x="0" y="0"/>
            <a:ext cx="4014788" cy="685800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3DAEEDD-29BF-462E-9051-3C9F5DBCB6E0}"/>
              </a:ext>
            </a:extLst>
          </p:cNvPr>
          <p:cNvSpPr/>
          <p:nvPr/>
        </p:nvSpPr>
        <p:spPr>
          <a:xfrm>
            <a:off x="0" y="-2792"/>
            <a:ext cx="4014788" cy="828219"/>
          </a:xfrm>
          <a:prstGeom prst="rect">
            <a:avLst/>
          </a:prstGeom>
          <a:solidFill>
            <a:srgbClr val="2C8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6C2F740-C34E-4972-8DF4-0F0D86B0D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5215B19-BF92-4CA6-89C6-7EF09E467E2A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B4C68D8-D883-4059-8F97-51211E0A2530}"/>
              </a:ext>
            </a:extLst>
          </p:cNvPr>
          <p:cNvSpPr/>
          <p:nvPr/>
        </p:nvSpPr>
        <p:spPr>
          <a:xfrm>
            <a:off x="440169" y="6586958"/>
            <a:ext cx="11730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DB71FD-7161-4F2E-B19E-26E1FA1F6311}"/>
              </a:ext>
            </a:extLst>
          </p:cNvPr>
          <p:cNvSpPr/>
          <p:nvPr/>
        </p:nvSpPr>
        <p:spPr>
          <a:xfrm>
            <a:off x="125016" y="35144"/>
            <a:ext cx="3764757" cy="739177"/>
          </a:xfrm>
          <a:prstGeom prst="rect">
            <a:avLst/>
          </a:prstGeom>
          <a:noFill/>
          <a:ln w="19050">
            <a:noFill/>
          </a:ln>
        </p:spPr>
        <p:txBody>
          <a:bodyPr wrap="square" t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Category: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E9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Automotive</a:t>
            </a:r>
          </a:p>
        </p:txBody>
      </p:sp>
      <p:pic>
        <p:nvPicPr>
          <p:cNvPr id="32" name="Picture 31" descr="Logo, icon&#10;&#10;Description automatically generated">
            <a:extLst>
              <a:ext uri="{FF2B5EF4-FFF2-40B4-BE49-F238E27FC236}">
                <a16:creationId xmlns:a16="http://schemas.microsoft.com/office/drawing/2014/main" id="{14F04699-7E6A-499A-BAEE-6CE7809420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556" y="-35377"/>
            <a:ext cx="886904" cy="88690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6F3E4AB-B239-4014-8CC3-C8706E0369B4}"/>
              </a:ext>
            </a:extLst>
          </p:cNvPr>
          <p:cNvSpPr/>
          <p:nvPr/>
        </p:nvSpPr>
        <p:spPr>
          <a:xfrm>
            <a:off x="76122" y="896763"/>
            <a:ext cx="3904144" cy="55707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Challenge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An auto brand sought to efficiently maximize reach and drive website traffic with an audience-based, cross-platform campaign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Solution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An audience-based TV campaign ran across 41 networks, with 70% of impressions running outside primetime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Enhanced with 20% of overall investment in a targeted streaming campaign to support and expand overall reach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Entire campaign was geographically targeted to the area where majority of sales originated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Target Segment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In-market for new vehicles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Results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Nearly half (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43%)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of households reached via streaming were incremental to TV. Campaign also generated a positive impact on website traffic, increasing immediate visitors to brand’s website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+419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in one month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Company / Platform / Media Type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Effectv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/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‘Effectv Streaming’*** + Linear TV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/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Linear TV, Connected TV (CTV) STB VOD, Mobile &amp; Web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F81532-3D49-4828-8247-ECFA9B63B40D}"/>
              </a:ext>
            </a:extLst>
          </p:cNvPr>
          <p:cNvSpPr/>
          <p:nvPr/>
        </p:nvSpPr>
        <p:spPr>
          <a:xfrm>
            <a:off x="4064307" y="121423"/>
            <a:ext cx="75686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 geo-targeted, audience-based campaign 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drove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website traffic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for an automotive brand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4F36C49-443D-4E60-B1B7-6C4AA013C3F0}"/>
              </a:ext>
            </a:extLst>
          </p:cNvPr>
          <p:cNvSpPr txBox="1"/>
          <p:nvPr/>
        </p:nvSpPr>
        <p:spPr>
          <a:xfrm>
            <a:off x="3964429" y="5859935"/>
            <a:ext cx="7027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Effectv, Automotive Case Study. Based on analysis of Effectv Streaming advertising campaigns (2021); Web site results provided by TVSquared analysis. Time period: February 2021. *The “Awareness” portion of the analysis consisted of aggregated ad exposure data of viewing by Comcast households. **The “Consideration” portion of the analysis consisted of third-party web site evaluation by TVSquared; Immediate visitors are defined as additional (above pre-determined baseline) web site visitors occurring within 30 minutes of a cable TV ad airing. ***’Effectv Streaming’ consists of premium, mostly long-form video across multiple devices including Connected TV (CTV), set-top-box VOD (STB VOD), mobile and web.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08B79E5-2581-461A-BD5E-36F9672FB095}"/>
              </a:ext>
            </a:extLst>
          </p:cNvPr>
          <p:cNvSpPr txBox="1"/>
          <p:nvPr/>
        </p:nvSpPr>
        <p:spPr>
          <a:xfrm>
            <a:off x="4565131" y="2212116"/>
            <a:ext cx="2341615" cy="2554545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+13%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more likely for TV viewers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to be in the target audience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78%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targeted impressions came from an audience-based campaign with the remainder from fixed programming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39B520-E733-4BE2-B097-45C0EA0204C0}"/>
              </a:ext>
            </a:extLst>
          </p:cNvPr>
          <p:cNvSpPr/>
          <p:nvPr/>
        </p:nvSpPr>
        <p:spPr>
          <a:xfrm>
            <a:off x="4565131" y="1615269"/>
            <a:ext cx="2341615" cy="3881190"/>
          </a:xfrm>
          <a:prstGeom prst="rect">
            <a:avLst/>
          </a:prstGeom>
          <a:noFill/>
          <a:ln w="28575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363ED4-105B-4B88-8CC8-64845C2CFF68}"/>
              </a:ext>
            </a:extLst>
          </p:cNvPr>
          <p:cNvSpPr txBox="1"/>
          <p:nvPr/>
        </p:nvSpPr>
        <p:spPr>
          <a:xfrm>
            <a:off x="4919943" y="1716044"/>
            <a:ext cx="1631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TV Outcomes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E1FD5B6-E374-4711-9987-D5393B01DA98}"/>
              </a:ext>
            </a:extLst>
          </p:cNvPr>
          <p:cNvSpPr/>
          <p:nvPr/>
        </p:nvSpPr>
        <p:spPr>
          <a:xfrm>
            <a:off x="4565131" y="1126345"/>
            <a:ext cx="4760932" cy="430887"/>
          </a:xfrm>
          <a:prstGeom prst="rect">
            <a:avLst/>
          </a:prstGeom>
          <a:solidFill>
            <a:srgbClr val="1F1A62"/>
          </a:solidFill>
          <a:ln w="28575">
            <a:solidFill>
              <a:srgbClr val="1F1A62"/>
            </a:solidFill>
          </a:ln>
        </p:spPr>
        <p:txBody>
          <a:bodyPr wrap="square" lIns="91440" tIns="91440" rIns="9144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AWARENESS*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408F425-2724-423B-B14B-2080594851EB}"/>
              </a:ext>
            </a:extLst>
          </p:cNvPr>
          <p:cNvSpPr txBox="1"/>
          <p:nvPr/>
        </p:nvSpPr>
        <p:spPr>
          <a:xfrm>
            <a:off x="6998285" y="2212116"/>
            <a:ext cx="2321830" cy="3277820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43%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households reached with streaming were incremental to TV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21%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streaming impressions delivered were to households with no TV service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81%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streaming impressions were served via the TV screen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82690A-4825-47E0-B7B6-9FD7D5D7B210}"/>
              </a:ext>
            </a:extLst>
          </p:cNvPr>
          <p:cNvSpPr/>
          <p:nvPr/>
        </p:nvSpPr>
        <p:spPr>
          <a:xfrm>
            <a:off x="6988393" y="1615269"/>
            <a:ext cx="2341615" cy="3881190"/>
          </a:xfrm>
          <a:prstGeom prst="rect">
            <a:avLst/>
          </a:prstGeom>
          <a:noFill/>
          <a:ln w="28575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65C223A-9D81-4A15-B085-43992F630043}"/>
              </a:ext>
            </a:extLst>
          </p:cNvPr>
          <p:cNvSpPr txBox="1"/>
          <p:nvPr/>
        </p:nvSpPr>
        <p:spPr>
          <a:xfrm>
            <a:off x="6998285" y="1716044"/>
            <a:ext cx="2321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Streaming Outcomes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6C3210B-F409-4141-9D52-6C0E3DBD1E70}"/>
              </a:ext>
            </a:extLst>
          </p:cNvPr>
          <p:cNvSpPr/>
          <p:nvPr/>
        </p:nvSpPr>
        <p:spPr>
          <a:xfrm>
            <a:off x="9430204" y="1126345"/>
            <a:ext cx="2202771" cy="430887"/>
          </a:xfrm>
          <a:prstGeom prst="rect">
            <a:avLst/>
          </a:prstGeom>
          <a:solidFill>
            <a:srgbClr val="4EBEA4"/>
          </a:solidFill>
          <a:ln w="28575">
            <a:solidFill>
              <a:srgbClr val="4EBEA4"/>
            </a:solidFill>
          </a:ln>
        </p:spPr>
        <p:txBody>
          <a:bodyPr wrap="square" lIns="91440" tIns="91440" rIns="9144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CONSIDERATION**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8CDBD32-3B66-4025-B88C-49D48C254F97}"/>
              </a:ext>
            </a:extLst>
          </p:cNvPr>
          <p:cNvSpPr txBox="1"/>
          <p:nvPr/>
        </p:nvSpPr>
        <p:spPr>
          <a:xfrm>
            <a:off x="9411654" y="2212116"/>
            <a:ext cx="2239871" cy="2123658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+419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Immediate visitors to their website within one month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2+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Visits within the month from these immediate visitors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18CF46E-46E7-49F9-BD21-C1A18E105B44}"/>
              </a:ext>
            </a:extLst>
          </p:cNvPr>
          <p:cNvSpPr/>
          <p:nvPr/>
        </p:nvSpPr>
        <p:spPr>
          <a:xfrm>
            <a:off x="9430204" y="1615269"/>
            <a:ext cx="2202770" cy="3881190"/>
          </a:xfrm>
          <a:prstGeom prst="rect">
            <a:avLst/>
          </a:prstGeom>
          <a:noFill/>
          <a:ln w="28575">
            <a:solidFill>
              <a:srgbClr val="4EB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8ED48BE-A295-47E1-A2AF-CF953F075817}"/>
              </a:ext>
            </a:extLst>
          </p:cNvPr>
          <p:cNvSpPr txBox="1"/>
          <p:nvPr/>
        </p:nvSpPr>
        <p:spPr>
          <a:xfrm>
            <a:off x="9476212" y="1671839"/>
            <a:ext cx="211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Web Results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E736540-606E-4F66-AEDD-59BE566E9C74}"/>
              </a:ext>
            </a:extLst>
          </p:cNvPr>
          <p:cNvSpPr/>
          <p:nvPr/>
        </p:nvSpPr>
        <p:spPr>
          <a:xfrm>
            <a:off x="10727703" y="0"/>
            <a:ext cx="1464296" cy="414187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Streaming + Linear TV</a:t>
            </a:r>
          </a:p>
        </p:txBody>
      </p:sp>
      <p:pic>
        <p:nvPicPr>
          <p:cNvPr id="38" name="Picture 2" descr="Effectv (formerly Comcast Spotlight) - Full Vendor Profile, Client Reviews  and Learning Resources">
            <a:extLst>
              <a:ext uri="{FF2B5EF4-FFF2-40B4-BE49-F238E27FC236}">
                <a16:creationId xmlns:a16="http://schemas.microsoft.com/office/drawing/2014/main" id="{62C5306A-BA46-4390-8E8C-5E4C13910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438" y="6004598"/>
            <a:ext cx="1329361" cy="50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397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39CEE8B-9C85-4DB5-B575-CACCA7610A76}"/>
              </a:ext>
            </a:extLst>
          </p:cNvPr>
          <p:cNvSpPr/>
          <p:nvPr/>
        </p:nvSpPr>
        <p:spPr>
          <a:xfrm>
            <a:off x="0" y="0"/>
            <a:ext cx="4014788" cy="685800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3DAEEDD-29BF-462E-9051-3C9F5DBCB6E0}"/>
              </a:ext>
            </a:extLst>
          </p:cNvPr>
          <p:cNvSpPr/>
          <p:nvPr/>
        </p:nvSpPr>
        <p:spPr>
          <a:xfrm>
            <a:off x="0" y="-2792"/>
            <a:ext cx="4014788" cy="828219"/>
          </a:xfrm>
          <a:prstGeom prst="rect">
            <a:avLst/>
          </a:prstGeom>
          <a:solidFill>
            <a:srgbClr val="2C8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DB71FD-7161-4F2E-B19E-26E1FA1F6311}"/>
              </a:ext>
            </a:extLst>
          </p:cNvPr>
          <p:cNvSpPr/>
          <p:nvPr/>
        </p:nvSpPr>
        <p:spPr>
          <a:xfrm>
            <a:off x="125016" y="33798"/>
            <a:ext cx="3764757" cy="741870"/>
          </a:xfrm>
          <a:prstGeom prst="rect">
            <a:avLst/>
          </a:prstGeom>
          <a:noFill/>
          <a:ln w="19050">
            <a:noFill/>
          </a:ln>
        </p:spPr>
        <p:txBody>
          <a:bodyPr wrap="square" t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Category: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E9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Retail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E9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6F3E4AB-B239-4014-8CC3-C8706E0369B4}"/>
              </a:ext>
            </a:extLst>
          </p:cNvPr>
          <p:cNvSpPr/>
          <p:nvPr/>
        </p:nvSpPr>
        <p:spPr>
          <a:xfrm>
            <a:off x="25400" y="856369"/>
            <a:ext cx="3980266" cy="56938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Challenge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 national retailer’s holiday 2020 campaign goal required driving shopper behavior across the brand’s core brick &amp; mortar footprint while monitoring ecommerce outcomes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Solution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Media agency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Mediahub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used an audience-first approach to target shoppers across live linear &amp; streaming devices within a regionalized footprint while measuring website visits post ad-exposure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Ampersand’s Targeted TV solution delivered a geo-targeted, multiscreen campaign across premium live &amp; on-demand platforms, which was measured in partnership with TVSquared to demonstrate how TV exposure drives web traffic*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Target Segment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A25-54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Results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Campaign insights revealed: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Optimal linear TV dayparts and networks: daytime drove 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33%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of immediate site visitors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4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Streaming TV insights demonstrated timely impact of campaign, with 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30%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of website visitors &amp; order confirmations occurring within 2 days of ad exposure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Company / Platform / Media Type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Ampersand’s Targeted TV solution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/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Streaming + Linear TV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/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Local Linear TV, OTT, Connected TV (CTV), Desktop, Mobile, Tablet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F81532-3D49-4828-8247-ECFA9B63B40D}"/>
              </a:ext>
            </a:extLst>
          </p:cNvPr>
          <p:cNvSpPr/>
          <p:nvPr/>
        </p:nvSpPr>
        <p:spPr>
          <a:xfrm>
            <a:off x="4011250" y="104489"/>
            <a:ext cx="671645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 national retailer realized the impact of regional TV and streaming campaigns on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driving website traffic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and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sales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through cross-screen campaign insights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1B4C05-4D3F-403D-9C35-ECCE47C3F0DD}"/>
              </a:ext>
            </a:extLst>
          </p:cNvPr>
          <p:cNvSpPr txBox="1"/>
          <p:nvPr/>
        </p:nvSpPr>
        <p:spPr>
          <a:xfrm>
            <a:off x="3991553" y="5705849"/>
            <a:ext cx="6458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Ampersand, Case study: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Targeted TV Effectiveness: Local multi-screen holiday TV campaign drives shopper engagement + sales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Campaign time period: flight date – 9/28/20-12/25/20; measurement period – 10/13/20-12/27/20. Campaign agency: Mediahub. Data partner: TVSquared. Geos: 19 total based on store proximity. Frequency: even weekly pacing + 95% video completion rate (VCR). Actions measured: retailer site visitation (any page), order confirmation page. Attribution based on website visitation following linear ad or digital ad exposure; Attribution windows: Local targeted TV – 30 minutes = immediate response, 14 days from Immediate Response = Return Response; Streaming – within 7 days Post Initiative Exposure. *Website visits measured by TVSquared pixels.</a:t>
            </a:r>
            <a:endParaRPr kumimoji="0" lang="en-US" sz="800" b="0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27" name="Picture 2" descr="Image result for ampersand logo">
            <a:extLst>
              <a:ext uri="{FF2B5EF4-FFF2-40B4-BE49-F238E27FC236}">
                <a16:creationId xmlns:a16="http://schemas.microsoft.com/office/drawing/2014/main" id="{0A5F8905-D83B-487A-B67E-BB2102CBB9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50089" y="5797807"/>
            <a:ext cx="1736431" cy="43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 picture containing shape&#10;&#10;Description automatically generated">
            <a:extLst>
              <a:ext uri="{FF2B5EF4-FFF2-40B4-BE49-F238E27FC236}">
                <a16:creationId xmlns:a16="http://schemas.microsoft.com/office/drawing/2014/main" id="{79CDD2E9-8902-4C68-978D-659F095982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648" y="81814"/>
            <a:ext cx="659005" cy="659005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4A6E2963-7CC6-48AE-B777-3A9950E67CCD}"/>
              </a:ext>
            </a:extLst>
          </p:cNvPr>
          <p:cNvSpPr txBox="1"/>
          <p:nvPr/>
        </p:nvSpPr>
        <p:spPr>
          <a:xfrm>
            <a:off x="4996211" y="3931163"/>
            <a:ext cx="19225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Linear Results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8499B5A-FF10-4EF6-89C8-745507DF1EB8}"/>
              </a:ext>
            </a:extLst>
          </p:cNvPr>
          <p:cNvSpPr txBox="1"/>
          <p:nvPr/>
        </p:nvSpPr>
        <p:spPr>
          <a:xfrm>
            <a:off x="4055617" y="4200785"/>
            <a:ext cx="38037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Cable TV ad exposure insights identified areas to drive increased performance based on the following: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Diversify Dayparts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: Daytime and Weekend Daytime drove </a:t>
            </a: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33%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of immediate visitors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Heavy Up Networks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: </a:t>
            </a: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3 networks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drove </a:t>
            </a: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21%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of immediate visitors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E5AEA72-FD4E-4599-96C6-6140203A1CE6}"/>
              </a:ext>
            </a:extLst>
          </p:cNvPr>
          <p:cNvCxnSpPr>
            <a:cxnSpLocks/>
          </p:cNvCxnSpPr>
          <p:nvPr/>
        </p:nvCxnSpPr>
        <p:spPr>
          <a:xfrm>
            <a:off x="7829885" y="3771831"/>
            <a:ext cx="0" cy="1911724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3F2E335A-230B-4A3D-B35D-99D154DDB115}"/>
              </a:ext>
            </a:extLst>
          </p:cNvPr>
          <p:cNvSpPr txBox="1"/>
          <p:nvPr/>
        </p:nvSpPr>
        <p:spPr>
          <a:xfrm>
            <a:off x="9030416" y="3904232"/>
            <a:ext cx="19225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Streaming Results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1CD2BB5-EFD5-4333-987E-10B873B01FCC}"/>
              </a:ext>
            </a:extLst>
          </p:cNvPr>
          <p:cNvSpPr txBox="1"/>
          <p:nvPr/>
        </p:nvSpPr>
        <p:spPr>
          <a:xfrm>
            <a:off x="7881698" y="4119993"/>
            <a:ext cx="4219982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27%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of </a:t>
            </a: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website responses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&amp; 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36%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of </a:t>
            </a: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on-site order confirmations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occurred during the weeks of Thanksgiving &amp; Cyber Monday (11/12-12/6)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4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30%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of website visitors + order confirmations occurred within 2-days of ad exposure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4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26%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of all </a:t>
            </a: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visitors/responses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were from Daytime whereas 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22%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were from Prime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018A3E52-D3A9-4E35-986E-C635FEF88353}"/>
              </a:ext>
            </a:extLst>
          </p:cNvPr>
          <p:cNvCxnSpPr>
            <a:cxnSpLocks/>
          </p:cNvCxnSpPr>
          <p:nvPr/>
        </p:nvCxnSpPr>
        <p:spPr>
          <a:xfrm>
            <a:off x="4354048" y="3701143"/>
            <a:ext cx="7484694" cy="0"/>
          </a:xfrm>
          <a:prstGeom prst="line">
            <a:avLst/>
          </a:prstGeom>
          <a:ln w="12700">
            <a:solidFill>
              <a:srgbClr val="ED3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617F9CDF-4A70-4710-8373-7376C03DC426}"/>
              </a:ext>
            </a:extLst>
          </p:cNvPr>
          <p:cNvSpPr/>
          <p:nvPr/>
        </p:nvSpPr>
        <p:spPr>
          <a:xfrm>
            <a:off x="10727703" y="0"/>
            <a:ext cx="1464296" cy="414187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Streaming + Linear TV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F0F8AD-F8CB-41E9-A1F0-BDE4FA17FED9}"/>
              </a:ext>
            </a:extLst>
          </p:cNvPr>
          <p:cNvSpPr txBox="1"/>
          <p:nvPr/>
        </p:nvSpPr>
        <p:spPr>
          <a:xfrm>
            <a:off x="6228726" y="1435351"/>
            <a:ext cx="3746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Impact on Outcomes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0DEC3DE-72E4-43D3-A7B9-2F679B9F1765}"/>
              </a:ext>
            </a:extLst>
          </p:cNvPr>
          <p:cNvSpPr/>
          <p:nvPr/>
        </p:nvSpPr>
        <p:spPr>
          <a:xfrm>
            <a:off x="8886272" y="1900199"/>
            <a:ext cx="3131947" cy="1428880"/>
          </a:xfrm>
          <a:prstGeom prst="rect">
            <a:avLst/>
          </a:prstGeom>
          <a:solidFill>
            <a:srgbClr val="1F1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54369F56-BDE3-41C9-AB37-6679E5D46155}"/>
              </a:ext>
            </a:extLst>
          </p:cNvPr>
          <p:cNvSpPr/>
          <p:nvPr/>
        </p:nvSpPr>
        <p:spPr>
          <a:xfrm>
            <a:off x="8348902" y="1896078"/>
            <a:ext cx="1066835" cy="1431157"/>
          </a:xfrm>
          <a:prstGeom prst="triangle">
            <a:avLst/>
          </a:prstGeom>
          <a:solidFill>
            <a:srgbClr val="1F1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D0E0537-82B8-45E5-8C37-C4FBF425B7AE}"/>
              </a:ext>
            </a:extLst>
          </p:cNvPr>
          <p:cNvSpPr/>
          <p:nvPr/>
        </p:nvSpPr>
        <p:spPr>
          <a:xfrm>
            <a:off x="4185734" y="2011471"/>
            <a:ext cx="904870" cy="32040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9% Direct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(&lt;10min)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6BD834DD-B73B-453D-8ED6-54E7987EDF80}"/>
              </a:ext>
            </a:extLst>
          </p:cNvPr>
          <p:cNvSpPr/>
          <p:nvPr/>
        </p:nvSpPr>
        <p:spPr>
          <a:xfrm>
            <a:off x="4185734" y="2387027"/>
            <a:ext cx="904872" cy="361071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91% Drag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(10-30min)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2AEA9C-12A7-4D37-A865-96CDFE6E941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18"/>
          <a:stretch/>
        </p:blipFill>
        <p:spPr>
          <a:xfrm>
            <a:off x="7424374" y="1886367"/>
            <a:ext cx="1384885" cy="14427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AAA9E4-3EDF-4F69-B8CC-527422A3B4F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7075" y="1965588"/>
            <a:ext cx="279483" cy="2794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EC4EC6-6618-46F4-9533-15BA0427127B}"/>
              </a:ext>
            </a:extLst>
          </p:cNvPr>
          <p:cNvSpPr txBox="1"/>
          <p:nvPr/>
        </p:nvSpPr>
        <p:spPr>
          <a:xfrm>
            <a:off x="7584257" y="2250192"/>
            <a:ext cx="1065119" cy="286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Retailer Site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574467-2A59-4F31-9BC1-877310691F75}"/>
              </a:ext>
            </a:extLst>
          </p:cNvPr>
          <p:cNvSpPr/>
          <p:nvPr/>
        </p:nvSpPr>
        <p:spPr>
          <a:xfrm>
            <a:off x="4207185" y="1897922"/>
            <a:ext cx="3131947" cy="1431157"/>
          </a:xfrm>
          <a:prstGeom prst="rect">
            <a:avLst/>
          </a:prstGeom>
          <a:solidFill>
            <a:srgbClr val="1F1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3E4122F1-6673-4747-939B-9FC8E5413693}"/>
              </a:ext>
            </a:extLst>
          </p:cNvPr>
          <p:cNvSpPr/>
          <p:nvPr/>
        </p:nvSpPr>
        <p:spPr>
          <a:xfrm>
            <a:off x="6805714" y="1897922"/>
            <a:ext cx="1066835" cy="1431157"/>
          </a:xfrm>
          <a:prstGeom prst="triangle">
            <a:avLst/>
          </a:prstGeom>
          <a:solidFill>
            <a:srgbClr val="1F1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7D58207-2BD1-4CF7-8173-BB446AEE104B}"/>
              </a:ext>
            </a:extLst>
          </p:cNvPr>
          <p:cNvGrpSpPr/>
          <p:nvPr/>
        </p:nvGrpSpPr>
        <p:grpSpPr>
          <a:xfrm>
            <a:off x="4677376" y="2213405"/>
            <a:ext cx="2191564" cy="906727"/>
            <a:chOff x="4668498" y="2122850"/>
            <a:chExt cx="2191564" cy="906727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2520162-CF8B-4460-94EC-EF22E78E0291}"/>
                </a:ext>
              </a:extLst>
            </p:cNvPr>
            <p:cNvSpPr txBox="1"/>
            <p:nvPr/>
          </p:nvSpPr>
          <p:spPr>
            <a:xfrm>
              <a:off x="4668498" y="2215183"/>
              <a:ext cx="797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BFF2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320,994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F3B973F-B9A4-411B-AB4B-11AD7B07324C}"/>
                </a:ext>
              </a:extLst>
            </p:cNvPr>
            <p:cNvCxnSpPr>
              <a:cxnSpLocks/>
            </p:cNvCxnSpPr>
            <p:nvPr/>
          </p:nvCxnSpPr>
          <p:spPr>
            <a:xfrm>
              <a:off x="5432233" y="2236259"/>
              <a:ext cx="0" cy="2348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F8AAE0D-F19A-4104-AD70-A4C1ACD3E03D}"/>
                </a:ext>
              </a:extLst>
            </p:cNvPr>
            <p:cNvSpPr txBox="1"/>
            <p:nvPr/>
          </p:nvSpPr>
          <p:spPr>
            <a:xfrm>
              <a:off x="5434424" y="2122850"/>
              <a:ext cx="14256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BFF2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Immediate visitors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BFF2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30 minutes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9CC0946-1BD8-464D-865B-8BEA484C1CD1}"/>
                </a:ext>
              </a:extLst>
            </p:cNvPr>
            <p:cNvSpPr txBox="1"/>
            <p:nvPr/>
          </p:nvSpPr>
          <p:spPr>
            <a:xfrm>
              <a:off x="4668498" y="2660245"/>
              <a:ext cx="8055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BFF2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435,038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04670A6-E59F-4849-9193-EB1C074486E8}"/>
                </a:ext>
              </a:extLst>
            </p:cNvPr>
            <p:cNvCxnSpPr>
              <a:cxnSpLocks/>
            </p:cNvCxnSpPr>
            <p:nvPr/>
          </p:nvCxnSpPr>
          <p:spPr>
            <a:xfrm>
              <a:off x="5434561" y="2681321"/>
              <a:ext cx="0" cy="2348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90FE864-F8AF-48C4-A1E5-F4D5CAB8A4F8}"/>
                </a:ext>
              </a:extLst>
            </p:cNvPr>
            <p:cNvSpPr txBox="1"/>
            <p:nvPr/>
          </p:nvSpPr>
          <p:spPr>
            <a:xfrm>
              <a:off x="5430613" y="2567912"/>
              <a:ext cx="12289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BFF2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Repeat Visitors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BFF2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14 days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65D2412-AC60-484A-AA25-FDF3DEDCD9B2}"/>
              </a:ext>
            </a:extLst>
          </p:cNvPr>
          <p:cNvGrpSpPr/>
          <p:nvPr/>
        </p:nvGrpSpPr>
        <p:grpSpPr>
          <a:xfrm>
            <a:off x="9418566" y="2403227"/>
            <a:ext cx="2085118" cy="504517"/>
            <a:chOff x="9652446" y="2144818"/>
            <a:chExt cx="1895561" cy="504517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D7A10BA-BDC4-4CF1-8BBB-CEFD4B9E29B3}"/>
                </a:ext>
              </a:extLst>
            </p:cNvPr>
            <p:cNvSpPr txBox="1"/>
            <p:nvPr/>
          </p:nvSpPr>
          <p:spPr>
            <a:xfrm>
              <a:off x="9652446" y="2243188"/>
              <a:ext cx="8234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4EBEA4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99,242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0221920-8103-4478-8959-E3C00F22D98E}"/>
                </a:ext>
              </a:extLst>
            </p:cNvPr>
            <p:cNvCxnSpPr>
              <a:cxnSpLocks/>
            </p:cNvCxnSpPr>
            <p:nvPr/>
          </p:nvCxnSpPr>
          <p:spPr>
            <a:xfrm>
              <a:off x="10504730" y="2225156"/>
              <a:ext cx="0" cy="3438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39BF26C-C09B-4A26-9F6A-788ED26F98D8}"/>
                </a:ext>
              </a:extLst>
            </p:cNvPr>
            <p:cNvSpPr txBox="1"/>
            <p:nvPr/>
          </p:nvSpPr>
          <p:spPr>
            <a:xfrm>
              <a:off x="10549680" y="2144818"/>
              <a:ext cx="998327" cy="504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4EBEA4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Responses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4EBEA4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6 days</a:t>
              </a:r>
            </a:p>
          </p:txBody>
        </p:sp>
      </p:grpSp>
      <p:sp>
        <p:nvSpPr>
          <p:cNvPr id="2054" name="Arrow: Right 2053">
            <a:extLst>
              <a:ext uri="{FF2B5EF4-FFF2-40B4-BE49-F238E27FC236}">
                <a16:creationId xmlns:a16="http://schemas.microsoft.com/office/drawing/2014/main" id="{DFEC2A3C-FC7B-4EBC-AE31-C4241DCC5F6F}"/>
              </a:ext>
            </a:extLst>
          </p:cNvPr>
          <p:cNvSpPr/>
          <p:nvPr/>
        </p:nvSpPr>
        <p:spPr>
          <a:xfrm rot="5400000">
            <a:off x="7872226" y="2825571"/>
            <a:ext cx="489180" cy="122747"/>
          </a:xfrm>
          <a:prstGeom prst="rightArrow">
            <a:avLst/>
          </a:prstGeom>
          <a:solidFill>
            <a:srgbClr val="4EB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23AE2DB-3A0D-4E69-AAA2-C4A78425EE6F}"/>
              </a:ext>
            </a:extLst>
          </p:cNvPr>
          <p:cNvSpPr txBox="1"/>
          <p:nvPr/>
        </p:nvSpPr>
        <p:spPr>
          <a:xfrm>
            <a:off x="4829697" y="1942604"/>
            <a:ext cx="1886922" cy="286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Website Visits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74A6E31-9B0C-40D6-96FB-3BEDDB2AF60C}"/>
              </a:ext>
            </a:extLst>
          </p:cNvPr>
          <p:cNvSpPr txBox="1"/>
          <p:nvPr/>
        </p:nvSpPr>
        <p:spPr>
          <a:xfrm>
            <a:off x="9508784" y="1942604"/>
            <a:ext cx="1886922" cy="286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Website Visits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0209B24-144A-4F88-986A-9E2668DBBB98}"/>
              </a:ext>
            </a:extLst>
          </p:cNvPr>
          <p:cNvGrpSpPr/>
          <p:nvPr/>
        </p:nvGrpSpPr>
        <p:grpSpPr>
          <a:xfrm>
            <a:off x="4801179" y="3334664"/>
            <a:ext cx="1943959" cy="276999"/>
            <a:chOff x="4668498" y="3334664"/>
            <a:chExt cx="1943959" cy="276999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3BE3AD4-287C-41A1-98D3-A2923BC40B34}"/>
                </a:ext>
              </a:extLst>
            </p:cNvPr>
            <p:cNvSpPr txBox="1"/>
            <p:nvPr/>
          </p:nvSpPr>
          <p:spPr>
            <a:xfrm>
              <a:off x="4668498" y="3334664"/>
              <a:ext cx="7879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BFF2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39,321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D8963BC-B72D-4FB2-8B7D-DBDE719B908D}"/>
                </a:ext>
              </a:extLst>
            </p:cNvPr>
            <p:cNvCxnSpPr>
              <a:cxnSpLocks/>
            </p:cNvCxnSpPr>
            <p:nvPr/>
          </p:nvCxnSpPr>
          <p:spPr>
            <a:xfrm>
              <a:off x="5443546" y="3355740"/>
              <a:ext cx="0" cy="234847"/>
            </a:xfrm>
            <a:prstGeom prst="line">
              <a:avLst/>
            </a:prstGeom>
            <a:ln>
              <a:solidFill>
                <a:srgbClr val="1F1A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CFFD946-4BAD-4C4E-A377-E6607A1B656D}"/>
                </a:ext>
              </a:extLst>
            </p:cNvPr>
            <p:cNvSpPr txBox="1"/>
            <p:nvPr/>
          </p:nvSpPr>
          <p:spPr>
            <a:xfrm>
              <a:off x="5430613" y="3334664"/>
              <a:ext cx="11818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BFF2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Within 14 days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EF7F052-B328-42B7-B126-CACF6E5D8955}"/>
              </a:ext>
            </a:extLst>
          </p:cNvPr>
          <p:cNvGrpSpPr/>
          <p:nvPr/>
        </p:nvGrpSpPr>
        <p:grpSpPr>
          <a:xfrm>
            <a:off x="9533139" y="3348620"/>
            <a:ext cx="1838212" cy="276999"/>
            <a:chOff x="10375938" y="3348620"/>
            <a:chExt cx="1838212" cy="276999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EF0ED2C-7FD9-4261-8031-FA04CD737808}"/>
                </a:ext>
              </a:extLst>
            </p:cNvPr>
            <p:cNvSpPr txBox="1"/>
            <p:nvPr/>
          </p:nvSpPr>
          <p:spPr>
            <a:xfrm>
              <a:off x="10375938" y="3348620"/>
              <a:ext cx="6012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4EBEA4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7,580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89A0377-311E-401F-AC0B-49A235DDA204}"/>
                </a:ext>
              </a:extLst>
            </p:cNvPr>
            <p:cNvSpPr txBox="1"/>
            <p:nvPr/>
          </p:nvSpPr>
          <p:spPr>
            <a:xfrm>
              <a:off x="11055226" y="3348620"/>
              <a:ext cx="11589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EBEA4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Within 6 days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731B5F5-C66A-46C2-AAF8-2BBCBACF3096}"/>
                </a:ext>
              </a:extLst>
            </p:cNvPr>
            <p:cNvCxnSpPr>
              <a:cxnSpLocks/>
            </p:cNvCxnSpPr>
            <p:nvPr/>
          </p:nvCxnSpPr>
          <p:spPr>
            <a:xfrm>
              <a:off x="11016199" y="3369696"/>
              <a:ext cx="0" cy="234847"/>
            </a:xfrm>
            <a:prstGeom prst="line">
              <a:avLst/>
            </a:prstGeom>
            <a:ln>
              <a:solidFill>
                <a:srgbClr val="1F1A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2FFD7F-B064-45AD-8D43-B1172AE1E5FD}"/>
              </a:ext>
            </a:extLst>
          </p:cNvPr>
          <p:cNvGrpSpPr/>
          <p:nvPr/>
        </p:nvGrpSpPr>
        <p:grpSpPr>
          <a:xfrm>
            <a:off x="6795564" y="3339279"/>
            <a:ext cx="2729331" cy="276999"/>
            <a:chOff x="6707359" y="3339279"/>
            <a:chExt cx="2729331" cy="27699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118F2E5-DFF7-412D-B73C-201D2B244767}"/>
                </a:ext>
              </a:extLst>
            </p:cNvPr>
            <p:cNvSpPr txBox="1"/>
            <p:nvPr/>
          </p:nvSpPr>
          <p:spPr>
            <a:xfrm>
              <a:off x="7261524" y="3339279"/>
              <a:ext cx="1621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Order Confirmations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9521BA1-50AD-40AB-8301-FADBBA59F0AA}"/>
                </a:ext>
              </a:extLst>
            </p:cNvPr>
            <p:cNvCxnSpPr>
              <a:cxnSpLocks/>
            </p:cNvCxnSpPr>
            <p:nvPr/>
          </p:nvCxnSpPr>
          <p:spPr>
            <a:xfrm>
              <a:off x="8868545" y="3477778"/>
              <a:ext cx="568145" cy="0"/>
            </a:xfrm>
            <a:prstGeom prst="straightConnector1">
              <a:avLst/>
            </a:prstGeom>
            <a:ln>
              <a:solidFill>
                <a:srgbClr val="1F1A6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EA217665-BF19-4B46-8678-A39587D6B6A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707359" y="3477778"/>
              <a:ext cx="568145" cy="0"/>
            </a:xfrm>
            <a:prstGeom prst="straightConnector1">
              <a:avLst/>
            </a:prstGeom>
            <a:ln>
              <a:solidFill>
                <a:srgbClr val="1F1A6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Right Brace 85">
            <a:extLst>
              <a:ext uri="{FF2B5EF4-FFF2-40B4-BE49-F238E27FC236}">
                <a16:creationId xmlns:a16="http://schemas.microsoft.com/office/drawing/2014/main" id="{4E9AE517-3A38-4EAE-BC9C-7A65A8DAA1A9}"/>
              </a:ext>
            </a:extLst>
          </p:cNvPr>
          <p:cNvSpPr/>
          <p:nvPr/>
        </p:nvSpPr>
        <p:spPr>
          <a:xfrm rot="16200000">
            <a:off x="5697936" y="238967"/>
            <a:ext cx="114388" cy="3146834"/>
          </a:xfrm>
          <a:prstGeom prst="rightBrac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060402F-8D12-4AC9-B9D7-1C6F8F9CDA98}"/>
              </a:ext>
            </a:extLst>
          </p:cNvPr>
          <p:cNvSpPr txBox="1"/>
          <p:nvPr/>
        </p:nvSpPr>
        <p:spPr>
          <a:xfrm>
            <a:off x="4992107" y="1469665"/>
            <a:ext cx="1526047" cy="25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Local Targeted TV</a:t>
            </a:r>
          </a:p>
        </p:txBody>
      </p:sp>
      <p:sp>
        <p:nvSpPr>
          <p:cNvPr id="88" name="Right Brace 87">
            <a:extLst>
              <a:ext uri="{FF2B5EF4-FFF2-40B4-BE49-F238E27FC236}">
                <a16:creationId xmlns:a16="http://schemas.microsoft.com/office/drawing/2014/main" id="{D41C2FE1-D5BB-4797-85B7-9F543A45BD08}"/>
              </a:ext>
            </a:extLst>
          </p:cNvPr>
          <p:cNvSpPr/>
          <p:nvPr/>
        </p:nvSpPr>
        <p:spPr>
          <a:xfrm rot="16200000">
            <a:off x="10372015" y="238967"/>
            <a:ext cx="114388" cy="3146834"/>
          </a:xfrm>
          <a:prstGeom prst="rightBrac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BBFD66D-42A4-4F66-B559-E1A1BFCC1064}"/>
              </a:ext>
            </a:extLst>
          </p:cNvPr>
          <p:cNvSpPr txBox="1"/>
          <p:nvPr/>
        </p:nvSpPr>
        <p:spPr>
          <a:xfrm>
            <a:off x="9666186" y="1469665"/>
            <a:ext cx="1526047" cy="25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Streaming TV</a:t>
            </a:r>
          </a:p>
        </p:txBody>
      </p:sp>
      <p:pic>
        <p:nvPicPr>
          <p:cNvPr id="75" name="Picture 74" descr="Logo&#10;&#10;Description automatically generated">
            <a:extLst>
              <a:ext uri="{FF2B5EF4-FFF2-40B4-BE49-F238E27FC236}">
                <a16:creationId xmlns:a16="http://schemas.microsoft.com/office/drawing/2014/main" id="{89F97E04-6727-4BDA-AC94-660CA0BD39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009" y="6278258"/>
            <a:ext cx="1125274" cy="2252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7939A34E-257D-4583-BC23-D094408B002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84" name="Slide Number Placeholder 5">
            <a:extLst>
              <a:ext uri="{FF2B5EF4-FFF2-40B4-BE49-F238E27FC236}">
                <a16:creationId xmlns:a16="http://schemas.microsoft.com/office/drawing/2014/main" id="{7F98F189-CFC0-4BB0-B40B-624BC330C31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CE536E7-835C-4671-A767-AF62FB9F53BD}"/>
              </a:ext>
            </a:extLst>
          </p:cNvPr>
          <p:cNvSpPr/>
          <p:nvPr/>
        </p:nvSpPr>
        <p:spPr>
          <a:xfrm>
            <a:off x="440169" y="6586958"/>
            <a:ext cx="11730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3712655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39CEE8B-9C85-4DB5-B575-CACCA7610A76}"/>
              </a:ext>
            </a:extLst>
          </p:cNvPr>
          <p:cNvSpPr/>
          <p:nvPr/>
        </p:nvSpPr>
        <p:spPr>
          <a:xfrm>
            <a:off x="0" y="0"/>
            <a:ext cx="4014788" cy="685800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3DAEEDD-29BF-462E-9051-3C9F5DBCB6E0}"/>
              </a:ext>
            </a:extLst>
          </p:cNvPr>
          <p:cNvSpPr/>
          <p:nvPr/>
        </p:nvSpPr>
        <p:spPr>
          <a:xfrm>
            <a:off x="0" y="-2792"/>
            <a:ext cx="4014788" cy="828219"/>
          </a:xfrm>
          <a:prstGeom prst="rect">
            <a:avLst/>
          </a:prstGeom>
          <a:solidFill>
            <a:srgbClr val="2C8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DB71FD-7161-4F2E-B19E-26E1FA1F6311}"/>
              </a:ext>
            </a:extLst>
          </p:cNvPr>
          <p:cNvSpPr/>
          <p:nvPr/>
        </p:nvSpPr>
        <p:spPr>
          <a:xfrm>
            <a:off x="125016" y="35144"/>
            <a:ext cx="3764757" cy="739177"/>
          </a:xfrm>
          <a:prstGeom prst="rect">
            <a:avLst/>
          </a:prstGeom>
          <a:noFill/>
          <a:ln w="19050">
            <a:noFill/>
          </a:ln>
        </p:spPr>
        <p:txBody>
          <a:bodyPr wrap="square" t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Category: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E9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Automotive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E9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(Ford)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E9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6F3E4AB-B239-4014-8CC3-C8706E0369B4}"/>
              </a:ext>
            </a:extLst>
          </p:cNvPr>
          <p:cNvSpPr/>
          <p:nvPr/>
        </p:nvSpPr>
        <p:spPr>
          <a:xfrm>
            <a:off x="25322" y="835199"/>
            <a:ext cx="3989466" cy="58939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Challenge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 local Ford dealership was looking to expand their primary customer base and conquest sales from competitive dealerships in a geography 20+ miles south of their location</a:t>
            </a:r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Solution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Spectrum Reach developed new creative with new relevant, targeted messaging to use in a multiscreen campaign aimed at Ford customers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In partnership with Experian and IHS Markit, Spectrum was able to isolate exposed / unexposed viewers to measure the direct impact of the campaign on business outcomes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Target Segment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Ford Car &amp; Truck Buyers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Results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Reach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: A total of 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94,975 HHs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were exposed to a Ford Dealer Commercial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Sales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: Exposed homes bought a total of 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185 cars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– essentially, 1 car sold for every 500 homes exposed to an ad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Scale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: Spectrum HHs accounted for 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61%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of all Palm Coast Ford sales for the 3-month time period. Among that group, 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80%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were exposed to the 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Company / Platform / Media Type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Spectrum Reach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/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Streaming + Multiscreen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/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Linear TV, streaming TV and addressable online video, display and search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F81532-3D49-4828-8247-ECFA9B63B40D}"/>
              </a:ext>
            </a:extLst>
          </p:cNvPr>
          <p:cNvSpPr/>
          <p:nvPr/>
        </p:nvSpPr>
        <p:spPr>
          <a:xfrm>
            <a:off x="4054148" y="80420"/>
            <a:ext cx="674320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 geo-targeted multiscreen campaign with tailored 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creative had a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direct impact on sales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for a local Ford dealership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4F36C49-443D-4E60-B1B7-6C4AA013C3F0}"/>
              </a:ext>
            </a:extLst>
          </p:cNvPr>
          <p:cNvSpPr txBox="1"/>
          <p:nvPr/>
        </p:nvSpPr>
        <p:spPr>
          <a:xfrm>
            <a:off x="4014788" y="5896126"/>
            <a:ext cx="6383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Spectrum Reach, Custom Case study: </a:t>
            </a: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How Campaign Attribution Made Palm Coast Ford, a Believer in Multiscreen Media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Data partners: Experian, IHS Markit. Campaign time period: Dec 14, 2020 – Feb 28, 2021. Traffic, Leads and Sales based on purchased made by exposed HH within 90 days of exposure. Conquest: sales during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Oct-Dec 2021 compared to Jan-</a:t>
            </a: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Apr, 2021.  </a:t>
            </a:r>
          </a:p>
        </p:txBody>
      </p:sp>
      <p:pic>
        <p:nvPicPr>
          <p:cNvPr id="1026" name="Picture 2" descr="Spectrum Reach InSites | MediaVillage">
            <a:extLst>
              <a:ext uri="{FF2B5EF4-FFF2-40B4-BE49-F238E27FC236}">
                <a16:creationId xmlns:a16="http://schemas.microsoft.com/office/drawing/2014/main" id="{9DDFF9FE-8C7F-4114-AF0D-DC8D6BF52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4096" y="6056340"/>
            <a:ext cx="1487329" cy="42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Logo, icon&#10;&#10;Description automatically generated">
            <a:extLst>
              <a:ext uri="{FF2B5EF4-FFF2-40B4-BE49-F238E27FC236}">
                <a16:creationId xmlns:a16="http://schemas.microsoft.com/office/drawing/2014/main" id="{015994AB-1AFD-47FD-AE52-A4045CAD12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556" y="-35377"/>
            <a:ext cx="886904" cy="886904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B66B06B2-AAA3-4AEA-9460-6A8AFFF873BB}"/>
              </a:ext>
            </a:extLst>
          </p:cNvPr>
          <p:cNvSpPr/>
          <p:nvPr/>
        </p:nvSpPr>
        <p:spPr>
          <a:xfrm>
            <a:off x="4636718" y="2943761"/>
            <a:ext cx="1517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Site Traffic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0FB3441-0F61-4FDD-976C-9349C6A3555B}"/>
              </a:ext>
            </a:extLst>
          </p:cNvPr>
          <p:cNvSpPr/>
          <p:nvPr/>
        </p:nvSpPr>
        <p:spPr>
          <a:xfrm>
            <a:off x="7106657" y="2943761"/>
            <a:ext cx="16694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Leads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37AAF48-D937-4C56-9AD6-8CB44681BB96}"/>
              </a:ext>
            </a:extLst>
          </p:cNvPr>
          <p:cNvSpPr/>
          <p:nvPr/>
        </p:nvSpPr>
        <p:spPr>
          <a:xfrm>
            <a:off x="9728360" y="2943761"/>
            <a:ext cx="1850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Sales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B4D998A-5252-4C43-80DD-7C9BFE60F5FE}"/>
              </a:ext>
            </a:extLst>
          </p:cNvPr>
          <p:cNvSpPr/>
          <p:nvPr/>
        </p:nvSpPr>
        <p:spPr>
          <a:xfrm>
            <a:off x="4774196" y="1763056"/>
            <a:ext cx="1242693" cy="1182529"/>
          </a:xfrm>
          <a:prstGeom prst="ellipse">
            <a:avLst/>
          </a:prstGeom>
          <a:solidFill>
            <a:srgbClr val="E2E8F1"/>
          </a:solidFill>
          <a:ln w="19050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+52%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9A17F61-07F8-4370-86C8-19FFA31DBA21}"/>
              </a:ext>
            </a:extLst>
          </p:cNvPr>
          <p:cNvSpPr/>
          <p:nvPr/>
        </p:nvSpPr>
        <p:spPr>
          <a:xfrm>
            <a:off x="7320017" y="1763056"/>
            <a:ext cx="1242693" cy="1182529"/>
          </a:xfrm>
          <a:prstGeom prst="ellipse">
            <a:avLst/>
          </a:prstGeom>
          <a:solidFill>
            <a:srgbClr val="E2E8F1"/>
          </a:solidFill>
          <a:ln w="19050">
            <a:solidFill>
              <a:srgbClr val="4EB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+8%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7296A20-2DA2-421A-A50F-5F6DF4DB44E1}"/>
              </a:ext>
            </a:extLst>
          </p:cNvPr>
          <p:cNvSpPr/>
          <p:nvPr/>
        </p:nvSpPr>
        <p:spPr>
          <a:xfrm>
            <a:off x="10032425" y="1763056"/>
            <a:ext cx="1242693" cy="1182529"/>
          </a:xfrm>
          <a:prstGeom prst="ellipse">
            <a:avLst/>
          </a:prstGeom>
          <a:solidFill>
            <a:srgbClr val="E2E8F1"/>
          </a:solidFill>
          <a:ln w="19050">
            <a:solidFill>
              <a:srgbClr val="FF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+13%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DF5A9E7-09F9-4434-8F51-9379C12E412D}"/>
              </a:ext>
            </a:extLst>
          </p:cNvPr>
          <p:cNvSpPr/>
          <p:nvPr/>
        </p:nvSpPr>
        <p:spPr>
          <a:xfrm>
            <a:off x="10746557" y="0"/>
            <a:ext cx="1445443" cy="414779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Streaming + Multiscreen TV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87078" y="1331609"/>
            <a:ext cx="6441744" cy="307777"/>
          </a:xfrm>
          <a:prstGeom prst="rect">
            <a:avLst/>
          </a:prstGeom>
          <a:solidFill>
            <a:srgbClr val="1F1A62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Overall Dealership Multiscreen Impact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0AF8307-52CE-46D6-BAF4-DA7C9F0C4EFE}"/>
              </a:ext>
            </a:extLst>
          </p:cNvPr>
          <p:cNvSpPr/>
          <p:nvPr/>
        </p:nvSpPr>
        <p:spPr>
          <a:xfrm>
            <a:off x="4264613" y="3403599"/>
            <a:ext cx="7686674" cy="2342917"/>
          </a:xfrm>
          <a:prstGeom prst="rect">
            <a:avLst/>
          </a:prstGeom>
          <a:noFill/>
          <a:ln w="28575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9C2BE3-7597-4D5A-B615-3231E49BFF7B}"/>
              </a:ext>
            </a:extLst>
          </p:cNvPr>
          <p:cNvGrpSpPr/>
          <p:nvPr/>
        </p:nvGrpSpPr>
        <p:grpSpPr>
          <a:xfrm>
            <a:off x="4591941" y="3451998"/>
            <a:ext cx="7032019" cy="2287075"/>
            <a:chOff x="4540622" y="3451998"/>
            <a:chExt cx="7032019" cy="228707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C219640-25C3-4B30-9140-55BEB3AEC2F6}"/>
                </a:ext>
              </a:extLst>
            </p:cNvPr>
            <p:cNvGrpSpPr/>
            <p:nvPr/>
          </p:nvGrpSpPr>
          <p:grpSpPr>
            <a:xfrm>
              <a:off x="4540622" y="3451998"/>
              <a:ext cx="4239405" cy="2287075"/>
              <a:chOff x="4540622" y="3451998"/>
              <a:chExt cx="4239405" cy="2287075"/>
            </a:xfrm>
          </p:grpSpPr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846A4109-D242-41F1-ACC7-FA1C5C6635EB}"/>
                  </a:ext>
                </a:extLst>
              </p:cNvPr>
              <p:cNvGraphicFramePr/>
              <p:nvPr/>
            </p:nvGraphicFramePr>
            <p:xfrm>
              <a:off x="5072815" y="3506236"/>
              <a:ext cx="3175018" cy="183896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49F3792-4545-484B-B6D7-C0D8F4DE6077}"/>
                  </a:ext>
                </a:extLst>
              </p:cNvPr>
              <p:cNvSpPr txBox="1"/>
              <p:nvPr/>
            </p:nvSpPr>
            <p:spPr>
              <a:xfrm>
                <a:off x="4540622" y="5277408"/>
                <a:ext cx="42394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1" u="none" strike="noStrike" kern="1200" cap="none" spc="0" normalizeH="0" baseline="0" noProof="0">
                    <a:ln>
                      <a:noFill/>
                    </a:ln>
                    <a:solidFill>
                      <a:srgbClr val="1F1A62"/>
                    </a:solidFill>
                    <a:effectLst/>
                    <a:uLnTx/>
                    <a:uFillTx/>
                    <a:latin typeface="Helvetica" panose="020B0403020202020204" pitchFamily="34" charset="0"/>
                    <a:ea typeface="+mn-ea"/>
                    <a:cs typeface="+mn-cs"/>
                  </a:rPr>
                  <a:t>Those exposed to the ad were more than </a:t>
                </a:r>
                <a:r>
                  <a:rPr kumimoji="0" lang="en-US" sz="1200" b="1" i="1" u="none" strike="noStrike" kern="1200" cap="none" spc="0" normalizeH="0" baseline="0" noProof="0">
                    <a:ln>
                      <a:noFill/>
                    </a:ln>
                    <a:solidFill>
                      <a:srgbClr val="1F1A62"/>
                    </a:solidFill>
                    <a:effectLst/>
                    <a:uLnTx/>
                    <a:uFillTx/>
                    <a:latin typeface="Helvetica" panose="020B0403020202020204" pitchFamily="34" charset="0"/>
                    <a:ea typeface="+mn-ea"/>
                    <a:cs typeface="+mn-cs"/>
                  </a:rPr>
                  <a:t>2X</a:t>
                </a:r>
                <a:r>
                  <a:rPr kumimoji="0" lang="en-US" sz="1200" b="0" i="1" u="none" strike="noStrike" kern="1200" cap="none" spc="0" normalizeH="0" baseline="0" noProof="0">
                    <a:ln>
                      <a:noFill/>
                    </a:ln>
                    <a:solidFill>
                      <a:srgbClr val="1F1A62"/>
                    </a:solidFill>
                    <a:effectLst/>
                    <a:uLnTx/>
                    <a:uFillTx/>
                    <a:latin typeface="Helvetica" panose="020B0403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1200" b="0" i="1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Helvetica" panose="020B0403020202020204" pitchFamily="34" charset="0"/>
                    <a:ea typeface="+mn-ea"/>
                    <a:cs typeface="+mn-cs"/>
                  </a:rPr>
                  <a:t>as</a:t>
                </a:r>
                <a:r>
                  <a:rPr kumimoji="0" lang="en-US" sz="1200" b="0" i="1" u="none" strike="noStrike" kern="1200" cap="none" spc="0" normalizeH="0" baseline="0" noProof="0">
                    <a:ln>
                      <a:noFill/>
                    </a:ln>
                    <a:solidFill>
                      <a:srgbClr val="1F1A62"/>
                    </a:solidFill>
                    <a:effectLst/>
                    <a:uLnTx/>
                    <a:uFillTx/>
                    <a:latin typeface="Helvetica" panose="020B0403020202020204" pitchFamily="34" charset="0"/>
                    <a:ea typeface="+mn-ea"/>
                    <a:cs typeface="+mn-cs"/>
                  </a:rPr>
                  <a:t> likely to buy a new vehicle from Palm Coast Ford vs. unexposed</a:t>
                </a: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F5205A8-36DE-4418-BD1A-F67B2001F15A}"/>
                  </a:ext>
                </a:extLst>
              </p:cNvPr>
              <p:cNvGrpSpPr/>
              <p:nvPr/>
            </p:nvGrpSpPr>
            <p:grpSpPr>
              <a:xfrm>
                <a:off x="6073427" y="3723860"/>
                <a:ext cx="1173794" cy="307777"/>
                <a:chOff x="7152442" y="3551198"/>
                <a:chExt cx="1173794" cy="307777"/>
              </a:xfrm>
            </p:grpSpPr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0B100639-1249-4E11-9675-A3B4DFE291C3}"/>
                    </a:ext>
                  </a:extLst>
                </p:cNvPr>
                <p:cNvSpPr/>
                <p:nvPr/>
              </p:nvSpPr>
              <p:spPr>
                <a:xfrm>
                  <a:off x="7152442" y="3593326"/>
                  <a:ext cx="254000" cy="223520"/>
                </a:xfrm>
                <a:prstGeom prst="triangle">
                  <a:avLst/>
                </a:prstGeom>
                <a:solidFill>
                  <a:srgbClr val="00BFF2"/>
                </a:solidFill>
                <a:ln>
                  <a:solidFill>
                    <a:srgbClr val="00BFF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04A61F86-BA2D-46E3-9949-BD13FE88A5D2}"/>
                    </a:ext>
                  </a:extLst>
                </p:cNvPr>
                <p:cNvSpPr txBox="1"/>
                <p:nvPr/>
              </p:nvSpPr>
              <p:spPr>
                <a:xfrm>
                  <a:off x="7371036" y="3551198"/>
                  <a:ext cx="9552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1F1A62"/>
                      </a:solidFill>
                      <a:effectLst/>
                      <a:uLnTx/>
                      <a:uFillTx/>
                      <a:latin typeface="Helvetica" panose="020B0403020202020204" pitchFamily="34" charset="0"/>
                      <a:ea typeface="+mn-ea"/>
                      <a:cs typeface="+mn-cs"/>
                    </a:rPr>
                    <a:t>121.25%</a:t>
                  </a:r>
                </a:p>
              </p:txBody>
            </p:sp>
          </p:grpSp>
          <p:sp>
            <p:nvSpPr>
              <p:cNvPr id="4" name="TextBox 3"/>
              <p:cNvSpPr txBox="1"/>
              <p:nvPr/>
            </p:nvSpPr>
            <p:spPr>
              <a:xfrm>
                <a:off x="4688111" y="3451998"/>
                <a:ext cx="39444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sng" strike="noStrike" kern="1200" cap="none" spc="0" normalizeH="0" baseline="0" noProof="0">
                    <a:ln>
                      <a:noFill/>
                    </a:ln>
                    <a:solidFill>
                      <a:srgbClr val="1F1A62"/>
                    </a:solidFill>
                    <a:effectLst/>
                    <a:uLnTx/>
                    <a:uFillTx/>
                    <a:latin typeface="Helvetica" panose="020B0403020202020204" pitchFamily="34" charset="0"/>
                    <a:ea typeface="+mn-ea"/>
                    <a:cs typeface="+mn-cs"/>
                  </a:rPr>
                  <a:t>Overall Dealership Conversion Lift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A3A960F-F831-44B6-9B67-2F8CE30EE339}"/>
                </a:ext>
              </a:extLst>
            </p:cNvPr>
            <p:cNvGrpSpPr/>
            <p:nvPr/>
          </p:nvGrpSpPr>
          <p:grpSpPr>
            <a:xfrm>
              <a:off x="9185508" y="3451998"/>
              <a:ext cx="2387133" cy="2240908"/>
              <a:chOff x="9185508" y="3451998"/>
              <a:chExt cx="2387133" cy="2240908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9463310" y="3451998"/>
                <a:ext cx="1831528" cy="419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200" b="1" u="sng">
                    <a:solidFill>
                      <a:srgbClr val="1F1A62"/>
                    </a:solidFill>
                    <a:latin typeface="Helvetica" panose="020B0403020202020204" pitchFamily="34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sng" strike="noStrike" kern="1200" cap="none" spc="0" normalizeH="0" baseline="0" noProof="0">
                    <a:ln>
                      <a:noFill/>
                    </a:ln>
                    <a:solidFill>
                      <a:srgbClr val="1F1A62"/>
                    </a:solidFill>
                    <a:effectLst/>
                    <a:uLnTx/>
                    <a:uFillTx/>
                    <a:latin typeface="Helvetica" panose="020B0403020202020204" pitchFamily="34" charset="0"/>
                    <a:ea typeface="+mn-ea"/>
                    <a:cs typeface="+mn-cs"/>
                  </a:rPr>
                  <a:t>Conquest Geography Sales Lift</a:t>
                </a:r>
              </a:p>
            </p:txBody>
          </p: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739B7C43-E48C-49EF-BD25-1D68C0FC55E9}"/>
                  </a:ext>
                </a:extLst>
              </p:cNvPr>
              <p:cNvGrpSpPr/>
              <p:nvPr/>
            </p:nvGrpSpPr>
            <p:grpSpPr>
              <a:xfrm>
                <a:off x="9600958" y="4105191"/>
                <a:ext cx="1556232" cy="523220"/>
                <a:chOff x="9619441" y="4049911"/>
                <a:chExt cx="1556232" cy="523220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10024994" y="4049911"/>
                  <a:ext cx="115067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Helvetica" panose="020B0604020202020204" pitchFamily="34" charset="0"/>
                      <a:ea typeface="+mn-ea"/>
                      <a:cs typeface="Helvetica" panose="020B0604020202020204" pitchFamily="34" charset="0"/>
                    </a:rPr>
                    <a:t>263%</a:t>
                  </a:r>
                </a:p>
              </p:txBody>
            </p:sp>
            <p:sp>
              <p:nvSpPr>
                <p:cNvPr id="32" name="Isosceles Triangle 31">
                  <a:extLst>
                    <a:ext uri="{FF2B5EF4-FFF2-40B4-BE49-F238E27FC236}">
                      <a16:creationId xmlns:a16="http://schemas.microsoft.com/office/drawing/2014/main" id="{0B100639-1249-4E11-9675-A3B4DFE291C3}"/>
                    </a:ext>
                  </a:extLst>
                </p:cNvPr>
                <p:cNvSpPr/>
                <p:nvPr/>
              </p:nvSpPr>
              <p:spPr>
                <a:xfrm>
                  <a:off x="9619441" y="4162769"/>
                  <a:ext cx="371881" cy="297505"/>
                </a:xfrm>
                <a:prstGeom prst="triangle">
                  <a:avLst/>
                </a:prstGeom>
                <a:solidFill>
                  <a:srgbClr val="00BFF2"/>
                </a:solidFill>
                <a:ln>
                  <a:solidFill>
                    <a:srgbClr val="00BFF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49F3792-4545-484B-B6D7-C0D8F4DE6077}"/>
                  </a:ext>
                </a:extLst>
              </p:cNvPr>
              <p:cNvSpPr txBox="1"/>
              <p:nvPr/>
            </p:nvSpPr>
            <p:spPr>
              <a:xfrm>
                <a:off x="9185508" y="4861909"/>
                <a:ext cx="23871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1" u="none" strike="noStrike" kern="1200" cap="none" spc="0" normalizeH="0" baseline="0" noProof="0">
                    <a:ln>
                      <a:noFill/>
                    </a:ln>
                    <a:solidFill>
                      <a:srgbClr val="1F1A62"/>
                    </a:solidFill>
                    <a:effectLst/>
                    <a:uLnTx/>
                    <a:uFillTx/>
                    <a:latin typeface="Helvetica" panose="020B0403020202020204" pitchFamily="34" charset="0"/>
                    <a:ea typeface="+mn-ea"/>
                    <a:cs typeface="+mn-cs"/>
                  </a:rPr>
                  <a:t>The unique messaging and introduction of Multiscreen TV in the conquest geography drove sales up by </a:t>
                </a:r>
                <a:r>
                  <a:rPr kumimoji="0" lang="en-US" sz="1200" b="1" i="1" u="none" strike="noStrike" kern="1200" cap="none" spc="0" normalizeH="0" baseline="0" noProof="0">
                    <a:ln>
                      <a:noFill/>
                    </a:ln>
                    <a:solidFill>
                      <a:srgbClr val="1F1A62"/>
                    </a:solidFill>
                    <a:effectLst/>
                    <a:uLnTx/>
                    <a:uFillTx/>
                    <a:latin typeface="Helvetica" panose="020B0403020202020204" pitchFamily="34" charset="0"/>
                    <a:ea typeface="+mn-ea"/>
                    <a:cs typeface="+mn-cs"/>
                  </a:rPr>
                  <a:t>263%</a:t>
                </a:r>
              </a:p>
            </p:txBody>
          </p:sp>
        </p:grp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94E43749-2F8C-4CD9-A04C-E3E00E30F90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36D4F8AC-B24D-4A37-B8E2-D950635B6EC2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E831220-D0F2-4246-A58B-D6F4D12D7996}"/>
              </a:ext>
            </a:extLst>
          </p:cNvPr>
          <p:cNvSpPr/>
          <p:nvPr/>
        </p:nvSpPr>
        <p:spPr>
          <a:xfrm>
            <a:off x="440169" y="6586958"/>
            <a:ext cx="11730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2448759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ext, indoor, person&#10;&#10;Description automatically generated">
            <a:extLst>
              <a:ext uri="{FF2B5EF4-FFF2-40B4-BE49-F238E27FC236}">
                <a16:creationId xmlns:a16="http://schemas.microsoft.com/office/drawing/2014/main" id="{1463B0DA-2E0E-47DD-9ECB-85501DAF35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358640" cy="6869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76AE42-6054-4893-B425-AA72E8D2B2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A35D28E-1CAE-47B7-86CE-C3A719713770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D4AE55-E23C-4A6C-8E06-B682A4B45618}"/>
              </a:ext>
            </a:extLst>
          </p:cNvPr>
          <p:cNvSpPr/>
          <p:nvPr/>
        </p:nvSpPr>
        <p:spPr>
          <a:xfrm>
            <a:off x="440169" y="6586958"/>
            <a:ext cx="11730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6462A3-F666-443C-AC51-5B0415163139}"/>
              </a:ext>
            </a:extLst>
          </p:cNvPr>
          <p:cNvSpPr txBox="1"/>
          <p:nvPr/>
        </p:nvSpPr>
        <p:spPr>
          <a:xfrm>
            <a:off x="4623154" y="345474"/>
            <a:ext cx="7304332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F1A62"/>
                </a:solidFill>
                <a:latin typeface="Helvetica" panose="020B0403020202020204" pitchFamily="34" charset="0"/>
              </a:rPr>
              <a:t>Interested in more?</a:t>
            </a:r>
          </a:p>
          <a:p>
            <a:endParaRPr lang="en-US" sz="2000" dirty="0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r>
              <a:rPr lang="en-US" sz="2000" dirty="0">
                <a:solidFill>
                  <a:srgbClr val="1F1A62"/>
                </a:solidFill>
                <a:latin typeface="Helvetica" panose="020B0403020202020204" pitchFamily="34" charset="0"/>
              </a:rPr>
              <a:t> Download </a:t>
            </a:r>
            <a:r>
              <a:rPr lang="en-US" sz="2000" b="1" u="sng" dirty="0">
                <a:solidFill>
                  <a:srgbClr val="ED3C8D"/>
                </a:solidFill>
                <a:latin typeface="Helvetica" panose="020B0403020202020204" pitchFamily="34" charset="0"/>
                <a:hlinkClick r:id="rId4"/>
              </a:rPr>
              <a:t>Stream On </a:t>
            </a:r>
            <a:r>
              <a:rPr lang="en-US" sz="2000" dirty="0">
                <a:solidFill>
                  <a:srgbClr val="1F1A62"/>
                </a:solidFill>
                <a:latin typeface="Helvetica" panose="020B0403020202020204" pitchFamily="34" charset="0"/>
              </a:rPr>
              <a:t>for the full </a:t>
            </a:r>
            <a:r>
              <a:rPr lang="en-US" sz="2000" b="1" dirty="0">
                <a:solidFill>
                  <a:srgbClr val="1F1A62"/>
                </a:solidFill>
                <a:latin typeface="Helvetica" panose="020B0403020202020204" pitchFamily="34" charset="0"/>
              </a:rPr>
              <a:t>23 case studies </a:t>
            </a:r>
            <a:r>
              <a:rPr lang="en-US" sz="2000" dirty="0">
                <a:solidFill>
                  <a:srgbClr val="1F1A62"/>
                </a:solidFill>
                <a:latin typeface="Helvetica" panose="020B0403020202020204" pitchFamily="34" charset="0"/>
              </a:rPr>
              <a:t>across </a:t>
            </a:r>
            <a:r>
              <a:rPr lang="en-US" sz="2000" b="1" dirty="0">
                <a:solidFill>
                  <a:srgbClr val="1F1A62"/>
                </a:solidFill>
                <a:latin typeface="Helvetica" panose="020B0403020202020204" pitchFamily="34" charset="0"/>
              </a:rPr>
              <a:t>15 product categories </a:t>
            </a:r>
            <a:endParaRPr lang="en-US" sz="2000" dirty="0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endParaRPr lang="en-US" sz="2000" dirty="0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endParaRPr lang="en-US" sz="2000" dirty="0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endParaRPr lang="en-US" sz="2000" dirty="0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endParaRPr lang="en-US" sz="2000" dirty="0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endParaRPr lang="en-US" sz="2000" dirty="0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endParaRPr lang="en-US" sz="2000" dirty="0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endParaRPr lang="en-US" sz="2000" dirty="0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endParaRPr lang="en-US" sz="2000" dirty="0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r>
              <a:rPr lang="en-US" sz="2000" dirty="0">
                <a:solidFill>
                  <a:srgbClr val="1F1A62"/>
                </a:solidFill>
                <a:latin typeface="Helvetica" panose="020B0403020202020204" pitchFamily="34" charset="0"/>
              </a:rPr>
              <a:t>View this </a:t>
            </a:r>
            <a:r>
              <a:rPr lang="en-US" sz="2000" b="1" u="sng" dirty="0">
                <a:solidFill>
                  <a:srgbClr val="ED3C8D"/>
                </a:solidFill>
                <a:latin typeface="Helvetica" panose="020B0403020202020204" pitchFamily="34" charset="0"/>
                <a:hlinkClick r:id="rId5"/>
              </a:rPr>
              <a:t>webinar</a:t>
            </a:r>
            <a:r>
              <a:rPr lang="en-US" sz="2000" dirty="0">
                <a:solidFill>
                  <a:srgbClr val="1F1A62"/>
                </a:solidFill>
                <a:latin typeface="Helvetica" panose="020B0403020202020204" pitchFamily="34" charset="0"/>
              </a:rPr>
              <a:t> to learn the </a:t>
            </a:r>
            <a:r>
              <a:rPr lang="en-US" sz="2000" b="1" dirty="0">
                <a:solidFill>
                  <a:srgbClr val="1F1A62"/>
                </a:solidFill>
                <a:latin typeface="Helvetica" panose="020B0403020202020204" pitchFamily="34" charset="0"/>
              </a:rPr>
              <a:t>8 best practices </a:t>
            </a:r>
            <a:r>
              <a:rPr lang="en-US" sz="2000" dirty="0">
                <a:solidFill>
                  <a:srgbClr val="1F1A62"/>
                </a:solidFill>
                <a:latin typeface="Helvetica" panose="020B0403020202020204" pitchFamily="34" charset="0"/>
              </a:rPr>
              <a:t>marketers employ when creating successful streaming campaigns</a:t>
            </a:r>
          </a:p>
          <a:p>
            <a:endParaRPr lang="en-US" sz="2000" dirty="0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br>
              <a:rPr lang="en-US" sz="2000" dirty="0">
                <a:solidFill>
                  <a:srgbClr val="1F1A62"/>
                </a:solidFill>
                <a:effectLst/>
                <a:latin typeface="Helvetica" panose="020B0403020202020204" pitchFamily="34" charset="0"/>
              </a:rPr>
            </a:br>
            <a:endParaRPr lang="en-US" sz="2000" dirty="0">
              <a:solidFill>
                <a:srgbClr val="1F1A62"/>
              </a:solidFill>
              <a:latin typeface="Helvetica" panose="020B0403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B5276-A39B-4FFD-9386-84A6BEF98EA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064" t="24427" r="8922" b="15885"/>
          <a:stretch/>
        </p:blipFill>
        <p:spPr>
          <a:xfrm>
            <a:off x="6541850" y="4848112"/>
            <a:ext cx="3165925" cy="163496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494790-6E40-4172-89F3-E425AF97B49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898" t="23647" r="12072" b="15285"/>
          <a:stretch/>
        </p:blipFill>
        <p:spPr>
          <a:xfrm>
            <a:off x="6451321" y="1889855"/>
            <a:ext cx="3165925" cy="175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23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976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F919480-B5B0-4C42-BE5C-8B02F18050DB}">
  <we:reference id="wa104038830" version="1.0.0.3" store="en-US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AAE1E4240B941A4C52734E19288AB" ma:contentTypeVersion="12" ma:contentTypeDescription="Create a new document." ma:contentTypeScope="" ma:versionID="cacc7f4b9ec85f2467a5f7a2fdc209a8">
  <xsd:schema xmlns:xsd="http://www.w3.org/2001/XMLSchema" xmlns:xs="http://www.w3.org/2001/XMLSchema" xmlns:p="http://schemas.microsoft.com/office/2006/metadata/properties" xmlns:ns2="a86b28e8-29a6-4ab8-af18-2a7f61acfad2" xmlns:ns3="9f6166fe-9f5b-43aa-b8a9-b4d7ad530bda" targetNamespace="http://schemas.microsoft.com/office/2006/metadata/properties" ma:root="true" ma:fieldsID="eb55a7ab2ddd844569615820c4389860" ns2:_="" ns3:_="">
    <xsd:import namespace="a86b28e8-29a6-4ab8-af18-2a7f61acfad2"/>
    <xsd:import namespace="9f6166fe-9f5b-43aa-b8a9-b4d7ad530b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b28e8-29a6-4ab8-af18-2a7f61acf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166fe-9f5b-43aa-b8a9-b4d7ad530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453C20-43C4-4D7D-A953-401921A809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6b28e8-29a6-4ab8-af18-2a7f61acfad2"/>
    <ds:schemaRef ds:uri="9f6166fe-9f5b-43aa-b8a9-b4d7ad530b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8EE576-996E-456A-A77E-28AE53B71462}">
  <ds:schemaRefs>
    <ds:schemaRef ds:uri="8ffbcc2d-a520-42b9-8ca7-e090664160a6"/>
    <ds:schemaRef ds:uri="97cdb7a3-d8d8-4d5a-8559-ae518cf29f4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0F1C2F5-9E6C-462B-B084-15A715C2E2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2235</Words>
  <Application>Microsoft Office PowerPoint</Application>
  <PresentationFormat>Widescreen</PresentationFormat>
  <Paragraphs>276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Helvetica</vt:lpstr>
      <vt:lpstr>Helvetica Light</vt:lpstr>
      <vt:lpstr>Open Sans</vt:lpstr>
      <vt:lpstr>Trebuchet MS</vt:lpstr>
      <vt:lpstr>Office Theme</vt:lpstr>
      <vt:lpstr>9_Custom Design</vt:lpstr>
      <vt:lpstr>6_Custom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Karolina Guillen</cp:lastModifiedBy>
  <cp:revision>4</cp:revision>
  <cp:lastPrinted>2020-09-28T20:48:35Z</cp:lastPrinted>
  <dcterms:created xsi:type="dcterms:W3CDTF">2019-11-08T17:29:39Z</dcterms:created>
  <dcterms:modified xsi:type="dcterms:W3CDTF">2022-01-20T20:31:48Z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0x010100AD0AAE1E4240B941A4C52734E19288AB</vt:lpwstr>
  </property>
</Properties>
</file>