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6" r:id="rId6"/>
  </p:sldMasterIdLst>
  <p:notesMasterIdLst>
    <p:notesMasterId r:id="rId46"/>
  </p:notesMasterIdLst>
  <p:sldIdLst>
    <p:sldId id="2146846266" r:id="rId7"/>
    <p:sldId id="2146846101" r:id="rId8"/>
    <p:sldId id="2146846181" r:id="rId9"/>
    <p:sldId id="2146846184" r:id="rId10"/>
    <p:sldId id="2146846182" r:id="rId11"/>
    <p:sldId id="2146846097" r:id="rId12"/>
    <p:sldId id="2146846186" r:id="rId13"/>
    <p:sldId id="2146846162" r:id="rId14"/>
    <p:sldId id="2146846197" r:id="rId15"/>
    <p:sldId id="2146846163" r:id="rId16"/>
    <p:sldId id="2146846164" r:id="rId17"/>
    <p:sldId id="2146846165" r:id="rId18"/>
    <p:sldId id="2146846166" r:id="rId19"/>
    <p:sldId id="2146846167" r:id="rId20"/>
    <p:sldId id="2146846189" r:id="rId21"/>
    <p:sldId id="2144328143" r:id="rId22"/>
    <p:sldId id="2146846168" r:id="rId23"/>
    <p:sldId id="2146846169" r:id="rId24"/>
    <p:sldId id="2146846180" r:id="rId25"/>
    <p:sldId id="2146846171" r:id="rId26"/>
    <p:sldId id="2146846259" r:id="rId27"/>
    <p:sldId id="2146846173" r:id="rId28"/>
    <p:sldId id="2146846175" r:id="rId29"/>
    <p:sldId id="2146846195" r:id="rId30"/>
    <p:sldId id="2146846185" r:id="rId31"/>
    <p:sldId id="2146846265" r:id="rId32"/>
    <p:sldId id="2146846174" r:id="rId33"/>
    <p:sldId id="2146846191" r:id="rId34"/>
    <p:sldId id="2146846262" r:id="rId35"/>
    <p:sldId id="2146846263" r:id="rId36"/>
    <p:sldId id="2144327938" r:id="rId37"/>
    <p:sldId id="2146846177" r:id="rId38"/>
    <p:sldId id="2146846183" r:id="rId39"/>
    <p:sldId id="2146846193" r:id="rId40"/>
    <p:sldId id="2146846178" r:id="rId41"/>
    <p:sldId id="2144328249" r:id="rId42"/>
    <p:sldId id="2144328411" r:id="rId43"/>
    <p:sldId id="2146846209" r:id="rId44"/>
    <p:sldId id="2144327406" r:id="rId4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18B05F85-EBC3-986A-C4C9-9A586B89E728}" name="Marianne Vita" initials="MV" userId="1457f4d67c0e3ffe" providerId="Windows Live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6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Jason Wiese" initials="JW" lastIdx="15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3" name="Danielle Delauro" initials="DD" lastIdx="32" clrIdx="2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4" name="Reed Kiely" initials="RK" lastIdx="29" clrIdx="3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  <p:cmAuthor id="5" name="Marianne Vita" initials="MV" lastIdx="20" clrIdx="4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00"/>
    <a:srgbClr val="1B1464"/>
    <a:srgbClr val="ED3C8D"/>
    <a:srgbClr val="55AD00"/>
    <a:srgbClr val="E2E8F1"/>
    <a:srgbClr val="00BFF2"/>
    <a:srgbClr val="ACBDCE"/>
    <a:srgbClr val="201A62"/>
    <a:srgbClr val="4EBEA4"/>
    <a:srgbClr val="2C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12AB5067-8684-4059-8634-0C8B8745FD51}"/>
    <pc:docChg chg="modSld">
      <pc:chgData name="Leah Montner Dixon" userId="d5b2ae9e-9213-4442-b7df-4db8cbe51e5d" providerId="ADAL" clId="{12AB5067-8684-4059-8634-0C8B8745FD51}" dt="2024-02-23T15:54:08.196" v="270" actId="1037"/>
      <pc:docMkLst>
        <pc:docMk/>
      </pc:docMkLst>
      <pc:sldChg chg="modSp mod">
        <pc:chgData name="Leah Montner Dixon" userId="d5b2ae9e-9213-4442-b7df-4db8cbe51e5d" providerId="ADAL" clId="{12AB5067-8684-4059-8634-0C8B8745FD51}" dt="2024-02-23T15:05:00.155" v="1" actId="20577"/>
        <pc:sldMkLst>
          <pc:docMk/>
          <pc:sldMk cId="163641895" sldId="2146846262"/>
        </pc:sldMkLst>
        <pc:spChg chg="mod">
          <ac:chgData name="Leah Montner Dixon" userId="d5b2ae9e-9213-4442-b7df-4db8cbe51e5d" providerId="ADAL" clId="{12AB5067-8684-4059-8634-0C8B8745FD51}" dt="2024-02-23T15:05:00.155" v="1" actId="20577"/>
          <ac:spMkLst>
            <pc:docMk/>
            <pc:sldMk cId="163641895" sldId="2146846262"/>
            <ac:spMk id="76" creationId="{848CE6A8-D2E7-5975-A6AC-C80BC9D58AD0}"/>
          </ac:spMkLst>
        </pc:spChg>
      </pc:sldChg>
      <pc:sldChg chg="modSp mod">
        <pc:chgData name="Leah Montner Dixon" userId="d5b2ae9e-9213-4442-b7df-4db8cbe51e5d" providerId="ADAL" clId="{12AB5067-8684-4059-8634-0C8B8745FD51}" dt="2024-02-23T15:54:08.196" v="270" actId="1037"/>
        <pc:sldMkLst>
          <pc:docMk/>
          <pc:sldMk cId="3691750319" sldId="2146846263"/>
        </pc:sldMkLst>
        <pc:spChg chg="mod">
          <ac:chgData name="Leah Montner Dixon" userId="d5b2ae9e-9213-4442-b7df-4db8cbe51e5d" providerId="ADAL" clId="{12AB5067-8684-4059-8634-0C8B8745FD51}" dt="2024-02-23T15:54:08.196" v="270" actId="1037"/>
          <ac:spMkLst>
            <pc:docMk/>
            <pc:sldMk cId="3691750319" sldId="2146846263"/>
            <ac:spMk id="12" creationId="{F9B7CA68-7485-7CC8-E26E-1906914D461B}"/>
          </ac:spMkLst>
        </pc:spChg>
        <pc:spChg chg="mod">
          <ac:chgData name="Leah Montner Dixon" userId="d5b2ae9e-9213-4442-b7df-4db8cbe51e5d" providerId="ADAL" clId="{12AB5067-8684-4059-8634-0C8B8745FD51}" dt="2024-02-23T15:54:08.196" v="270" actId="1037"/>
          <ac:spMkLst>
            <pc:docMk/>
            <pc:sldMk cId="3691750319" sldId="2146846263"/>
            <ac:spMk id="14" creationId="{70519B71-5BA8-B291-93BA-99CAEE319AE0}"/>
          </ac:spMkLst>
        </pc:spChg>
        <pc:spChg chg="mod">
          <ac:chgData name="Leah Montner Dixon" userId="d5b2ae9e-9213-4442-b7df-4db8cbe51e5d" providerId="ADAL" clId="{12AB5067-8684-4059-8634-0C8B8745FD51}" dt="2024-02-23T15:53:22.699" v="155" actId="1038"/>
          <ac:spMkLst>
            <pc:docMk/>
            <pc:sldMk cId="3691750319" sldId="2146846263"/>
            <ac:spMk id="22" creationId="{91B22467-B497-78BB-8FE7-FCE1DCE30B5D}"/>
          </ac:spMkLst>
        </pc:spChg>
        <pc:spChg chg="mod">
          <ac:chgData name="Leah Montner Dixon" userId="d5b2ae9e-9213-4442-b7df-4db8cbe51e5d" providerId="ADAL" clId="{12AB5067-8684-4059-8634-0C8B8745FD51}" dt="2024-02-23T15:53:22.699" v="155" actId="1038"/>
          <ac:spMkLst>
            <pc:docMk/>
            <pc:sldMk cId="3691750319" sldId="2146846263"/>
            <ac:spMk id="24" creationId="{63DDA083-8CD0-5B92-CB91-0D57EF06DCB2}"/>
          </ac:spMkLst>
        </pc:spChg>
        <pc:spChg chg="mod">
          <ac:chgData name="Leah Montner Dixon" userId="d5b2ae9e-9213-4442-b7df-4db8cbe51e5d" providerId="ADAL" clId="{12AB5067-8684-4059-8634-0C8B8745FD51}" dt="2024-02-23T15:53:22.699" v="155" actId="1038"/>
          <ac:spMkLst>
            <pc:docMk/>
            <pc:sldMk cId="3691750319" sldId="2146846263"/>
            <ac:spMk id="26" creationId="{2A9A7989-1D5D-C9F6-62E1-B44FB13012DF}"/>
          </ac:spMkLst>
        </pc:spChg>
        <pc:spChg chg="mod">
          <ac:chgData name="Leah Montner Dixon" userId="d5b2ae9e-9213-4442-b7df-4db8cbe51e5d" providerId="ADAL" clId="{12AB5067-8684-4059-8634-0C8B8745FD51}" dt="2024-02-23T15:54:08.196" v="270" actId="1037"/>
          <ac:spMkLst>
            <pc:docMk/>
            <pc:sldMk cId="3691750319" sldId="2146846263"/>
            <ac:spMk id="30" creationId="{A38F71E0-E0BA-51C1-27D4-BE21E4E02C0B}"/>
          </ac:spMkLst>
        </pc:spChg>
        <pc:spChg chg="mod">
          <ac:chgData name="Leah Montner Dixon" userId="d5b2ae9e-9213-4442-b7df-4db8cbe51e5d" providerId="ADAL" clId="{12AB5067-8684-4059-8634-0C8B8745FD51}" dt="2024-02-23T15:54:02.871" v="249" actId="1038"/>
          <ac:spMkLst>
            <pc:docMk/>
            <pc:sldMk cId="3691750319" sldId="2146846263"/>
            <ac:spMk id="34" creationId="{567F3F65-9E92-FA59-D69F-308F1BB00DE3}"/>
          </ac:spMkLst>
        </pc:spChg>
        <pc:spChg chg="mod">
          <ac:chgData name="Leah Montner Dixon" userId="d5b2ae9e-9213-4442-b7df-4db8cbe51e5d" providerId="ADAL" clId="{12AB5067-8684-4059-8634-0C8B8745FD51}" dt="2024-02-23T15:54:02.871" v="249" actId="1038"/>
          <ac:spMkLst>
            <pc:docMk/>
            <pc:sldMk cId="3691750319" sldId="2146846263"/>
            <ac:spMk id="36" creationId="{006856BA-2147-E317-B534-A94C6DD4B23B}"/>
          </ac:spMkLst>
        </pc:spChg>
        <pc:spChg chg="mod">
          <ac:chgData name="Leah Montner Dixon" userId="d5b2ae9e-9213-4442-b7df-4db8cbe51e5d" providerId="ADAL" clId="{12AB5067-8684-4059-8634-0C8B8745FD51}" dt="2024-02-23T15:54:02.871" v="249" actId="1038"/>
          <ac:spMkLst>
            <pc:docMk/>
            <pc:sldMk cId="3691750319" sldId="2146846263"/>
            <ac:spMk id="38" creationId="{4BF7FFCC-F8AE-E899-2B32-A7C0E26E007C}"/>
          </ac:spMkLst>
        </pc:spChg>
        <pc:spChg chg="mod">
          <ac:chgData name="Leah Montner Dixon" userId="d5b2ae9e-9213-4442-b7df-4db8cbe51e5d" providerId="ADAL" clId="{12AB5067-8684-4059-8634-0C8B8745FD51}" dt="2024-02-23T15:44:38.517" v="5" actId="20577"/>
          <ac:spMkLst>
            <pc:docMk/>
            <pc:sldMk cId="3691750319" sldId="2146846263"/>
            <ac:spMk id="72" creationId="{F218BAC6-5898-80C8-E34D-3024258375B3}"/>
          </ac:spMkLst>
        </pc:spChg>
        <pc:spChg chg="mod">
          <ac:chgData name="Leah Montner Dixon" userId="d5b2ae9e-9213-4442-b7df-4db8cbe51e5d" providerId="ADAL" clId="{12AB5067-8684-4059-8634-0C8B8745FD51}" dt="2024-02-23T15:44:52.525" v="9" actId="20577"/>
          <ac:spMkLst>
            <pc:docMk/>
            <pc:sldMk cId="3691750319" sldId="2146846263"/>
            <ac:spMk id="74" creationId="{3C61710E-6210-F885-985E-AB7DCCDA6863}"/>
          </ac:spMkLst>
        </pc:spChg>
        <pc:spChg chg="mod">
          <ac:chgData name="Leah Montner Dixon" userId="d5b2ae9e-9213-4442-b7df-4db8cbe51e5d" providerId="ADAL" clId="{12AB5067-8684-4059-8634-0C8B8745FD51}" dt="2024-02-23T15:45:07.556" v="11" actId="20577"/>
          <ac:spMkLst>
            <pc:docMk/>
            <pc:sldMk cId="3691750319" sldId="2146846263"/>
            <ac:spMk id="76" creationId="{848CE6A8-D2E7-5975-A6AC-C80BC9D58AD0}"/>
          </ac:spMkLst>
        </pc:spChg>
      </pc:sldChg>
    </pc:docChg>
  </pc:docChgLst>
  <pc:docChgLst>
    <pc:chgData name="Reed Kiely" userId="768be38e-2fb5-40ce-925d-bd8e9d9e3c31" providerId="ADAL" clId="{54B97B08-58FE-4E1D-8CC3-78A1FC21CCA7}"/>
    <pc:docChg chg="modSld">
      <pc:chgData name="Reed Kiely" userId="768be38e-2fb5-40ce-925d-bd8e9d9e3c31" providerId="ADAL" clId="{54B97B08-58FE-4E1D-8CC3-78A1FC21CCA7}" dt="2023-08-30T19:34:59.274" v="1" actId="1036"/>
      <pc:docMkLst>
        <pc:docMk/>
      </pc:docMkLst>
      <pc:sldChg chg="modSp mod">
        <pc:chgData name="Reed Kiely" userId="768be38e-2fb5-40ce-925d-bd8e9d9e3c31" providerId="ADAL" clId="{54B97B08-58FE-4E1D-8CC3-78A1FC21CCA7}" dt="2023-08-30T19:34:59.274" v="1" actId="1036"/>
        <pc:sldMkLst>
          <pc:docMk/>
          <pc:sldMk cId="4170912272" sldId="2146846168"/>
        </pc:sldMkLst>
        <pc:spChg chg="mod">
          <ac:chgData name="Reed Kiely" userId="768be38e-2fb5-40ce-925d-bd8e9d9e3c31" providerId="ADAL" clId="{54B97B08-58FE-4E1D-8CC3-78A1FC21CCA7}" dt="2023-08-30T19:34:59.274" v="1" actId="1036"/>
          <ac:spMkLst>
            <pc:docMk/>
            <pc:sldMk cId="4170912272" sldId="2146846168"/>
            <ac:spMk id="12" creationId="{8C021C89-04AD-CCAF-EB0E-0332DB7A455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91143031309709E-2"/>
          <c:y val="0.13837367645832754"/>
          <c:w val="0.96204428173060652"/>
          <c:h val="0.74033975463666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Ecommerce Sales</c:v>
                </c:pt>
              </c:strCache>
            </c:strRef>
          </c:tx>
          <c:spPr>
            <a:solidFill>
              <a:srgbClr val="00BFF2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Sheet1!$B$2:$B$10</c:f>
              <c:numCache>
                <c:formatCode>"$"#,##0_);[Red]\("$"#,##0\)</c:formatCode>
                <c:ptCount val="9"/>
                <c:pt idx="0">
                  <c:v>598.01800000000003</c:v>
                </c:pt>
                <c:pt idx="1">
                  <c:v>817.19500000000005</c:v>
                </c:pt>
                <c:pt idx="2">
                  <c:v>958.71500000000003</c:v>
                </c:pt>
                <c:pt idx="3">
                  <c:v>1040.0219999999999</c:v>
                </c:pt>
                <c:pt idx="4">
                  <c:v>1136.8887999999999</c:v>
                </c:pt>
                <c:pt idx="5">
                  <c:v>1256.2620999999999</c:v>
                </c:pt>
                <c:pt idx="6">
                  <c:v>1391.9384</c:v>
                </c:pt>
                <c:pt idx="7">
                  <c:v>1545.0516</c:v>
                </c:pt>
                <c:pt idx="8">
                  <c:v>1719.6424999999999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3-41F3-B2C1-342DAC244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713590728"/>
        <c:axId val="713588168"/>
      </c:barChart>
      <c:catAx>
        <c:axId val="71359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713588168"/>
        <c:crosses val="autoZero"/>
        <c:auto val="1"/>
        <c:lblAlgn val="ctr"/>
        <c:lblOffset val="100"/>
        <c:noMultiLvlLbl val="0"/>
      </c:catAx>
      <c:valAx>
        <c:axId val="713588168"/>
        <c:scaling>
          <c:orientation val="minMax"/>
          <c:max val="2000"/>
          <c:min val="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713590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1B1464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19974159745989E-2"/>
          <c:y val="0.14522554297612802"/>
          <c:w val="0.94562806628817508"/>
          <c:h val="0.74033975463666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Scanners (in millions)</c:v>
                </c:pt>
              </c:strCache>
            </c:strRef>
          </c:tx>
          <c:spPr>
            <a:solidFill>
              <a:srgbClr val="00BFF2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2020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0.0</c:formatCode>
                <c:ptCount val="7"/>
                <c:pt idx="0">
                  <c:v>52.6</c:v>
                </c:pt>
                <c:pt idx="1">
                  <c:v>65.7</c:v>
                </c:pt>
                <c:pt idx="2">
                  <c:v>75.8</c:v>
                </c:pt>
                <c:pt idx="3">
                  <c:v>83.4</c:v>
                </c:pt>
                <c:pt idx="4">
                  <c:v>89.5</c:v>
                </c:pt>
                <c:pt idx="5">
                  <c:v>94.7</c:v>
                </c:pt>
                <c:pt idx="6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2-4344-9988-8434DFC38E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713590728"/>
        <c:axId val="713588168"/>
      </c:barChart>
      <c:catAx>
        <c:axId val="71359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713588168"/>
        <c:crosses val="autoZero"/>
        <c:auto val="1"/>
        <c:lblAlgn val="ctr"/>
        <c:lblOffset val="100"/>
        <c:noMultiLvlLbl val="0"/>
      </c:catAx>
      <c:valAx>
        <c:axId val="713588168"/>
        <c:scaling>
          <c:orientation val="minMax"/>
          <c:max val="110"/>
          <c:min val="20"/>
        </c:scaling>
        <c:delete val="1"/>
        <c:axPos val="l"/>
        <c:numFmt formatCode="0.0" sourceLinked="1"/>
        <c:majorTickMark val="out"/>
        <c:minorTickMark val="none"/>
        <c:tickLblPos val="nextTo"/>
        <c:crossAx val="71359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35251134557021E-2"/>
          <c:y val="0.15458017796509688"/>
          <c:w val="0.97290360869402603"/>
          <c:h val="0.74033975463666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AVOD Viewers (millions)</c:v>
                </c:pt>
              </c:strCache>
            </c:strRef>
          </c:tx>
          <c:spPr>
            <a:solidFill>
              <a:srgbClr val="ED3C8D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0.0</c:formatCode>
                <c:ptCount val="7"/>
                <c:pt idx="0">
                  <c:v>83.9</c:v>
                </c:pt>
                <c:pt idx="1">
                  <c:v>109.6</c:v>
                </c:pt>
                <c:pt idx="2">
                  <c:v>131.9</c:v>
                </c:pt>
                <c:pt idx="3">
                  <c:v>143.80000000000001</c:v>
                </c:pt>
                <c:pt idx="4">
                  <c:v>157.1</c:v>
                </c:pt>
                <c:pt idx="5">
                  <c:v>166.1</c:v>
                </c:pt>
                <c:pt idx="6">
                  <c:v>171.7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3-41F3-B2C1-342DAC244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6"/>
        <c:axId val="713590728"/>
        <c:axId val="713588168"/>
      </c:barChart>
      <c:catAx>
        <c:axId val="71359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713588168"/>
        <c:crosses val="autoZero"/>
        <c:auto val="1"/>
        <c:lblAlgn val="ctr"/>
        <c:lblOffset val="100"/>
        <c:noMultiLvlLbl val="0"/>
      </c:catAx>
      <c:valAx>
        <c:axId val="713588168"/>
        <c:scaling>
          <c:orientation val="minMax"/>
          <c:max val="19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71359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19974159745989E-2"/>
          <c:y val="7.5547522679984644E-2"/>
          <c:w val="0.94562806628817508"/>
          <c:h val="0.81001770298076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CTV Ad Spening (Billions) </c:v>
                </c:pt>
              </c:strCache>
            </c:strRef>
          </c:tx>
          <c:spPr>
            <a:solidFill>
              <a:srgbClr val="00BFF2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Sheet1!$B$2:$B$8</c:f>
              <c:numCache>
                <c:formatCode>_("$"* #,##0.0_);_("$"* \(#,##0.0\);_("$"* "-"??_);_(@_)</c:formatCode>
                <c:ptCount val="7"/>
                <c:pt idx="0">
                  <c:v>7</c:v>
                </c:pt>
                <c:pt idx="1">
                  <c:v>10.9</c:v>
                </c:pt>
                <c:pt idx="2">
                  <c:v>17.3</c:v>
                </c:pt>
                <c:pt idx="3">
                  <c:v>20.7</c:v>
                </c:pt>
                <c:pt idx="4">
                  <c:v>25.1</c:v>
                </c:pt>
                <c:pt idx="5">
                  <c:v>29.3</c:v>
                </c:pt>
                <c:pt idx="6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43-41F3-B2C1-342DAC244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13590728"/>
        <c:axId val="713588168"/>
      </c:barChart>
      <c:catAx>
        <c:axId val="713590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713588168"/>
        <c:crosses val="autoZero"/>
        <c:auto val="1"/>
        <c:lblAlgn val="ctr"/>
        <c:lblOffset val="100"/>
        <c:noMultiLvlLbl val="0"/>
      </c:catAx>
      <c:valAx>
        <c:axId val="713588168"/>
        <c:scaling>
          <c:orientation val="minMax"/>
          <c:max val="45"/>
          <c:min val="0"/>
        </c:scaling>
        <c:delete val="1"/>
        <c:axPos val="l"/>
        <c:numFmt formatCode="_(&quot;$&quot;* #,##0.0_);_(&quot;$&quot;* \(#,##0.0\);_(&quot;$&quot;* &quot;-&quot;??_);_(@_)" sourceLinked="1"/>
        <c:majorTickMark val="out"/>
        <c:minorTickMark val="none"/>
        <c:tickLblPos val="nextTo"/>
        <c:crossAx val="71359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P16-34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rgbClr val="20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Click to receive information to your email/device</c:v>
                </c:pt>
                <c:pt idx="1">
                  <c:v>Explorable ads that let you browse different video clips, product types, or information screens</c:v>
                </c:pt>
                <c:pt idx="2">
                  <c:v>'Click to buy' ads (via methods like Roku Pay, etc.)</c:v>
                </c:pt>
                <c:pt idx="3">
                  <c:v>Promos with an 'add to watch list' button</c:v>
                </c:pt>
                <c:pt idx="4">
                  <c:v>Ads that appear on the screen when a program is paused (pause ads)</c:v>
                </c:pt>
                <c:pt idx="5">
                  <c:v>Ads with a scannable QR code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</c:v>
                </c:pt>
                <c:pt idx="2">
                  <c:v>0.19</c:v>
                </c:pt>
                <c:pt idx="3">
                  <c:v>0.18</c:v>
                </c:pt>
                <c:pt idx="4">
                  <c:v>0.2</c:v>
                </c:pt>
                <c:pt idx="5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3-4377-9E23-E2D3FAB941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P16+ 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20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Click to receive information to your email/device</c:v>
                </c:pt>
                <c:pt idx="1">
                  <c:v>Explorable ads that let you browse different video clips, product types, or information screens</c:v>
                </c:pt>
                <c:pt idx="2">
                  <c:v>'Click to buy' ads (via methods like Roku Pay, etc.)</c:v>
                </c:pt>
                <c:pt idx="3">
                  <c:v>Promos with an 'add to watch list' button</c:v>
                </c:pt>
                <c:pt idx="4">
                  <c:v>Ads that appear on the screen when a program is paused (pause ads)</c:v>
                </c:pt>
                <c:pt idx="5">
                  <c:v>Ads with a scannable QR code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0.10011839797289999</c:v>
                </c:pt>
                <c:pt idx="1">
                  <c:v>0.1211931644675</c:v>
                </c:pt>
                <c:pt idx="2">
                  <c:v>0.1223932677178</c:v>
                </c:pt>
                <c:pt idx="3">
                  <c:v>0.14164409531290001</c:v>
                </c:pt>
                <c:pt idx="4">
                  <c:v>0.18988782189520001</c:v>
                </c:pt>
                <c:pt idx="5">
                  <c:v>0.2703540374983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7-400B-AC7D-EBE5BC983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axId val="1963119183"/>
        <c:axId val="1963125903"/>
      </c:barChart>
      <c:catAx>
        <c:axId val="19631191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0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63125903"/>
        <c:crosses val="autoZero"/>
        <c:auto val="1"/>
        <c:lblAlgn val="ctr"/>
        <c:lblOffset val="100"/>
        <c:noMultiLvlLbl val="0"/>
      </c:catAx>
      <c:valAx>
        <c:axId val="196312590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63119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0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Kids in HH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rgbClr val="20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Click to receive information to your email/device</c:v>
                </c:pt>
                <c:pt idx="1">
                  <c:v>Explorable ads that let you browse different video clips, product types, or information screens</c:v>
                </c:pt>
                <c:pt idx="2">
                  <c:v>'Click to buy' ads (via methods like Roku Pay, etc.)</c:v>
                </c:pt>
                <c:pt idx="3">
                  <c:v>Ads that appear on the screen when a program is paused (pause ads)</c:v>
                </c:pt>
                <c:pt idx="4">
                  <c:v>Promos with an 'add to watch list' button</c:v>
                </c:pt>
                <c:pt idx="5">
                  <c:v>Ads with a scannable QR code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0.18</c:v>
                </c:pt>
                <c:pt idx="2">
                  <c:v>0.19</c:v>
                </c:pt>
                <c:pt idx="3">
                  <c:v>0.18</c:v>
                </c:pt>
                <c:pt idx="4">
                  <c:v>0.21</c:v>
                </c:pt>
                <c:pt idx="5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3-4377-9E23-E2D3FAB941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Kids ages 13-17 in HH 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20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Click to receive information to your email/device</c:v>
                </c:pt>
                <c:pt idx="1">
                  <c:v>Explorable ads that let you browse different video clips, product types, or information screens</c:v>
                </c:pt>
                <c:pt idx="2">
                  <c:v>'Click to buy' ads (via methods like Roku Pay, etc.)</c:v>
                </c:pt>
                <c:pt idx="3">
                  <c:v>Ads that appear on the screen when a program is paused (pause ads)</c:v>
                </c:pt>
                <c:pt idx="4">
                  <c:v>Promos with an 'add to watch list' button</c:v>
                </c:pt>
                <c:pt idx="5">
                  <c:v>Ads with a scannable QR code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0.26</c:v>
                </c:pt>
                <c:pt idx="5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7-400B-AC7D-EBE5BC983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axId val="1963119183"/>
        <c:axId val="1963125903"/>
      </c:barChart>
      <c:catAx>
        <c:axId val="19631191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0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0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63125903"/>
        <c:crosses val="autoZero"/>
        <c:auto val="1"/>
        <c:lblAlgn val="ctr"/>
        <c:lblOffset val="100"/>
        <c:noMultiLvlLbl val="0"/>
      </c:catAx>
      <c:valAx>
        <c:axId val="196312590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63119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20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0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45497047244094"/>
          <c:y val="0.12234201651607951"/>
          <c:w val="0.74035752952755907"/>
          <c:h val="0.85035423655525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Ad Time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:</a:t>
                    </a:r>
                    <a:fld id="{87C7040A-5AB5-4A7C-AEBD-BDB09F4C95D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4A8-4F44-829D-3B85FA653B7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:</a:t>
                    </a:r>
                    <a:fld id="{E2054386-94AC-4CF3-8732-F86CDE5313F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A8-4F44-829D-3B85FA653B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:30 Interactive Ad</c:v>
                </c:pt>
                <c:pt idx="1">
                  <c:v>:15 Interactive Ad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A8-4F44-829D-3B85FA653B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Interaction Time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:</a:t>
                    </a:r>
                    <a:fld id="{99ADC88D-FE56-42B1-9B0E-14FAC6E08794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A8-4F44-829D-3B85FA653B7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:</a:t>
                    </a:r>
                    <a:fld id="{5EF04ED6-4968-421A-A7DD-D8AC3E17682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4A8-4F44-829D-3B85FA653B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:30 Interactive Ad</c:v>
                </c:pt>
                <c:pt idx="1">
                  <c:v>:15 Interactive Ad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34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A8-4F44-829D-3B85FA653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3"/>
        <c:overlap val="100"/>
        <c:axId val="557415736"/>
        <c:axId val="557417896"/>
      </c:barChart>
      <c:catAx>
        <c:axId val="557415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0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557417896"/>
        <c:crosses val="autoZero"/>
        <c:auto val="1"/>
        <c:lblAlgn val="ctr"/>
        <c:lblOffset val="100"/>
        <c:noMultiLvlLbl val="0"/>
      </c:catAx>
      <c:valAx>
        <c:axId val="5574178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557415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097816284913621"/>
          <c:y val="6.825936732166098E-3"/>
          <c:w val="0.32935794664909135"/>
          <c:h val="7.3322653698461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141657980330251E-2"/>
          <c:y val="0.11823156277230691"/>
          <c:w val="0.96589792160877841"/>
          <c:h val="0.75511507553540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Non-Interactive Ads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3333B530-DA87-4399-8727-B822DB7E4A4E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9C-49D7-98EB-B3FF7B52AC4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A91E2AB1-1854-4515-B38B-B8B3541B73C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F9C-49D7-98EB-B3FF7B52AC4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03C7AA8B-925A-4C98-B891-4E15505F0F7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F9C-49D7-98EB-B3FF7B52AC4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076F193E-A641-4716-B7F3-F12C0FD829AA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F9C-49D7-98EB-B3FF7B52A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Aided Brand Recall</c:v>
                </c:pt>
                <c:pt idx="1">
                  <c:v>Brand Perception - Cutting Edge</c:v>
                </c:pt>
                <c:pt idx="2">
                  <c:v>Brand Favorability</c:v>
                </c:pt>
                <c:pt idx="3">
                  <c:v>Purchase Intent / Consideration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0.31</c:v>
                </c:pt>
                <c:pt idx="1">
                  <c:v>0.05</c:v>
                </c:pt>
                <c:pt idx="2">
                  <c:v>0.03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9C-49D7-98EB-B3FF7B52AC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Interactive Ads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E67250E8-A5F0-4B39-BA24-3520A2FD488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F9C-49D7-98EB-B3FF7B52AC4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1E924D6B-49BE-456D-9A6B-73DBEDDCDBB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F9C-49D7-98EB-B3FF7B52AC4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8EF086D3-D573-4226-9949-7764CE38DE0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F9C-49D7-98EB-B3FF7B52AC4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C24C9DF1-94D6-4F39-86DC-9F642E09D96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F9C-49D7-98EB-B3FF7B52A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Aided Brand Recall</c:v>
                </c:pt>
                <c:pt idx="1">
                  <c:v>Brand Perception - Cutting Edge</c:v>
                </c:pt>
                <c:pt idx="2">
                  <c:v>Brand Favorability</c:v>
                </c:pt>
                <c:pt idx="3">
                  <c:v>Purchase Intent / Consideration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0.41</c:v>
                </c:pt>
                <c:pt idx="1">
                  <c:v>0.12</c:v>
                </c:pt>
                <c:pt idx="2">
                  <c:v>0.11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9C-49D7-98EB-B3FF7B52AC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3815912"/>
        <c:axId val="713810152"/>
      </c:barChart>
      <c:catAx>
        <c:axId val="71381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0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713810152"/>
        <c:crosses val="autoZero"/>
        <c:auto val="1"/>
        <c:lblAlgn val="ctr"/>
        <c:lblOffset val="100"/>
        <c:noMultiLvlLbl val="0"/>
      </c:catAx>
      <c:valAx>
        <c:axId val="7138101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13815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97410451109521"/>
          <c:y val="5.162704845072006E-3"/>
          <c:w val="0.43862905817238484"/>
          <c:h val="8.4322096980562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sng" strike="noStrike" kern="1200" spc="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u="sng"/>
              <a:t>Sales Metrics by Ad Product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66652150670461"/>
          <c:y val="8.0378359668317453E-2"/>
          <c:w val="0.63867494078450582"/>
          <c:h val="0.807829924475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Sales</c:v>
                </c:pt>
              </c:strCache>
            </c:strRef>
          </c:tx>
          <c:spPr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2E8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D98-4C0F-8DFF-A052C0FE0DF3}"/>
              </c:ext>
            </c:extLst>
          </c:dPt>
          <c:dPt>
            <c:idx val="1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98-4C0F-8DFF-A052C0FE0DF3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98-4C0F-8DFF-A052C0FE0D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D98-4C0F-8DFF-A052C0FE0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Control</c:v>
                </c:pt>
                <c:pt idx="1">
                  <c:v>Video &amp; Slate*</c:v>
                </c:pt>
                <c:pt idx="2">
                  <c:v>GatewayGo</c:v>
                </c:pt>
              </c:strCache>
            </c:strRef>
          </c:cat>
          <c:val>
            <c:numRef>
              <c:f>Sheet1!$B$2:$B$4</c:f>
              <c:numCache>
                <c:formatCode>_("$"* #,##0.00_);_("$"* \(#,##0.00\);_("$"* "-"??_);_(@_)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98-4C0F-8DFF-A052C0FE0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684032352"/>
        <c:axId val="14090610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Shop Rate</c:v>
                </c:pt>
              </c:strCache>
            </c:strRef>
          </c:tx>
          <c:spPr>
            <a:ln w="28575" cap="rnd">
              <a:solidFill>
                <a:srgbClr val="00BFF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189826852398597E-2"/>
                  <c:y val="-4.6874413690024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98-4C0F-8DFF-A052C0FE0DF3}"/>
                </c:ext>
              </c:extLst>
            </c:dLbl>
            <c:dLbl>
              <c:idx val="1"/>
              <c:layout>
                <c:manualLayout>
                  <c:x val="-4.6445367958512708E-2"/>
                  <c:y val="-4.7147374709397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98-4C0F-8DFF-A052C0FE0DF3}"/>
                </c:ext>
              </c:extLst>
            </c:dLbl>
            <c:dLbl>
              <c:idx val="2"/>
              <c:layout>
                <c:manualLayout>
                  <c:x val="-5.269037249396602E-2"/>
                  <c:y val="-2.2451117552990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98-4C0F-8DFF-A052C0FE0D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Control</c:v>
                </c:pt>
                <c:pt idx="1">
                  <c:v>Video &amp; Slate*</c:v>
                </c:pt>
                <c:pt idx="2">
                  <c:v>GatewayGo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8.9999999999999998E-4</c:v>
                </c:pt>
                <c:pt idx="1">
                  <c:v>6.9999999999999999E-4</c:v>
                </c:pt>
                <c:pt idx="2">
                  <c:v>2.7000000000000001E-3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D98-4C0F-8DFF-A052C0FE0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9066384"/>
        <c:axId val="1304659056"/>
      </c:lineChart>
      <c:catAx>
        <c:axId val="1684032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9061056"/>
        <c:crosses val="autoZero"/>
        <c:auto val="1"/>
        <c:lblAlgn val="ctr"/>
        <c:lblOffset val="100"/>
        <c:noMultiLvlLbl val="0"/>
      </c:catAx>
      <c:valAx>
        <c:axId val="1409061056"/>
        <c:scaling>
          <c:orientation val="minMax"/>
          <c:max val="0.1800000000000000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Spend per Household</a:t>
                </a:r>
              </a:p>
            </c:rich>
          </c:tx>
          <c:layout>
            <c:manualLayout>
              <c:xMode val="edge"/>
              <c:yMode val="edge"/>
              <c:x val="2.6158495468480963E-2"/>
              <c:y val="0.2739563972997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1F1A62"/>
                  </a:solidFill>
                  <a:latin typeface="Helvetica" panose="020B0403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84032352"/>
        <c:crosses val="autoZero"/>
        <c:crossBetween val="between"/>
      </c:valAx>
      <c:valAx>
        <c:axId val="13046590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Shop Rate</a:t>
                </a:r>
              </a:p>
            </c:rich>
          </c:tx>
          <c:layout>
            <c:manualLayout>
              <c:xMode val="edge"/>
              <c:yMode val="edge"/>
              <c:x val="0.90676616003689803"/>
              <c:y val="0.387725348224793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1F1A62"/>
                  </a:solidFill>
                  <a:latin typeface="Helvetica" panose="020B0403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29066384"/>
        <c:crosses val="max"/>
        <c:crossBetween val="between"/>
      </c:valAx>
      <c:catAx>
        <c:axId val="1629066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4659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F1A62"/>
          </a:solidFill>
          <a:latin typeface="Helvetica" panose="020B0403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ED1649BD-38A6-4A40-A3D0-AE273A39FB8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375BC225-E3B7-49EE-A561-0054F1C80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7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172">
              <a:defRPr/>
            </a:pPr>
            <a:fld id="{A01B58AA-711A-48C1-BCBF-E61C33627EB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17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192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4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25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7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89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86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0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49" y="460183"/>
            <a:ext cx="11740445" cy="1283951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2766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73" y="1806854"/>
            <a:ext cx="11740445" cy="36868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98"/>
            <a:ext cx="7416800" cy="236537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900"/>
            </a:lvl1pPr>
            <a:lvl2pPr marL="454888" indent="0">
              <a:buNone/>
              <a:defRPr/>
            </a:lvl2pPr>
            <a:lvl3pPr marL="909743" indent="0">
              <a:buNone/>
              <a:defRPr/>
            </a:lvl3pPr>
            <a:lvl4pPr marL="1364621" indent="0">
              <a:buNone/>
              <a:defRPr/>
            </a:lvl4pPr>
            <a:lvl5pPr marL="181949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</p:spTree>
    <p:extLst>
      <p:ext uri="{BB962C8B-B14F-4D97-AF65-F5344CB8AC3E}">
        <p14:creationId xmlns:p14="http://schemas.microsoft.com/office/powerpoint/2010/main" val="2529947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49" y="460183"/>
            <a:ext cx="11740445" cy="1283951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2766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73" y="1806854"/>
            <a:ext cx="11740445" cy="36868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98"/>
            <a:ext cx="7416800" cy="236537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900"/>
            </a:lvl1pPr>
            <a:lvl2pPr marL="454888" indent="0">
              <a:buNone/>
              <a:defRPr/>
            </a:lvl2pPr>
            <a:lvl3pPr marL="909743" indent="0">
              <a:buNone/>
              <a:defRPr/>
            </a:lvl3pPr>
            <a:lvl4pPr marL="1364621" indent="0">
              <a:buNone/>
              <a:defRPr/>
            </a:lvl4pPr>
            <a:lvl5pPr marL="181949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19494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43737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92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43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9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27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1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3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41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34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21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068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8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algn="ctr" defTabSz="4548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57" indent="-341157" algn="l" defTabSz="45488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171" indent="-284288" algn="l" defTabSz="45488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183" indent="-227444" algn="l" defTabSz="4548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061" indent="-227444" algn="l" defTabSz="45488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935" indent="-227444" algn="l" defTabSz="45488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804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678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556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28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88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3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21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494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69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42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18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991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8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hyperlink" Target="https://www.ispot.tv/ad/25hR/fanatics-com-premium-collection" TargetMode="External"/><Relationship Id="rId26" Type="http://schemas.openxmlformats.org/officeDocument/2006/relationships/image" Target="../media/image42.jpeg"/><Relationship Id="rId3" Type="http://schemas.openxmlformats.org/officeDocument/2006/relationships/image" Target="../media/image21.png"/><Relationship Id="rId21" Type="http://schemas.microsoft.com/office/2007/relationships/hdphoto" Target="../media/hdphoto2.wdp"/><Relationship Id="rId7" Type="http://schemas.openxmlformats.org/officeDocument/2006/relationships/image" Target="../media/image31.jpeg"/><Relationship Id="rId12" Type="http://schemas.openxmlformats.org/officeDocument/2006/relationships/hyperlink" Target="https://www.ispot.tv/ad/26Sx/unitedhealthcare-medicare-advantage-plans-paused-call-today" TargetMode="External"/><Relationship Id="rId17" Type="http://schemas.openxmlformats.org/officeDocument/2006/relationships/image" Target="../media/image37.png"/><Relationship Id="rId25" Type="http://schemas.openxmlformats.org/officeDocument/2006/relationships/hyperlink" Target="https://www.ispot.tv/ad/nZnU/burger-king-qr-code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pot.tv/ad/1_Nz/ford-sweet-freedom-trucks-and-suvs-song-by-daniel-farrant-t2" TargetMode="External"/><Relationship Id="rId11" Type="http://schemas.openxmlformats.org/officeDocument/2006/relationships/image" Target="../media/image33.jpeg"/><Relationship Id="rId24" Type="http://schemas.openxmlformats.org/officeDocument/2006/relationships/image" Target="../media/image41.png"/><Relationship Id="rId32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hyperlink" Target="https://www.ispot.tv/ad/tCqJ/hbo-max-tnt-qr-code" TargetMode="External"/><Relationship Id="rId23" Type="http://schemas.openxmlformats.org/officeDocument/2006/relationships/image" Target="../media/image40.png"/><Relationship Id="rId28" Type="http://schemas.openxmlformats.org/officeDocument/2006/relationships/image" Target="../media/image43.png"/><Relationship Id="rId10" Type="http://schemas.openxmlformats.org/officeDocument/2006/relationships/hyperlink" Target="https://www.ispot.tv/ad/ODsM/the-honest-company-clean-conscious-diaper-more-conscious-ft-jessica-alba" TargetMode="External"/><Relationship Id="rId19" Type="http://schemas.openxmlformats.org/officeDocument/2006/relationships/image" Target="../media/image38.png"/><Relationship Id="rId31" Type="http://schemas.microsoft.com/office/2007/relationships/hdphoto" Target="../media/hdphoto3.wdp"/><Relationship Id="rId4" Type="http://schemas.openxmlformats.org/officeDocument/2006/relationships/hyperlink" Target="https://www.theverge.com/2022/2/13/22932397/coinbases-qr-code-super-bowl-ad-app-crash" TargetMode="External"/><Relationship Id="rId9" Type="http://schemas.microsoft.com/office/2007/relationships/hdphoto" Target="../media/hdphoto1.wdp"/><Relationship Id="rId14" Type="http://schemas.openxmlformats.org/officeDocument/2006/relationships/image" Target="../media/image35.png"/><Relationship Id="rId22" Type="http://schemas.openxmlformats.org/officeDocument/2006/relationships/hyperlink" Target="https://www.ispot.tv/ad/q9Vc/avocados-from-mexico-super-bowl-2022-teaser-colosseum-tailgate-featuring-andy-richter" TargetMode="External"/><Relationship Id="rId27" Type="http://schemas.openxmlformats.org/officeDocument/2006/relationships/hyperlink" Target="https://www.ispot.tv/ad/bVgK/coinbase-global-inc-super-bowl-2022-qr-thats-what-i-want" TargetMode="External"/><Relationship Id="rId30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www.fiercevideo.com/advertising/vizio-brings-interactive-ads-watchfree-brightline-partnership" TargetMode="Externa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hyperlink" Target="https://home.admanager.hulu.com/?cmp=13241&amp;utm_source=google&amp;utm_medium=cpc&amp;utm_campaign=Self%20Service%20Marketing%20Campaign%20Search&amp;utm_term=hulu%20video%20ads&amp;gad=1&amp;gclid=Cj0KCQjwtO-kBhDIARIsAL6LorcObvELY9RKP6lFx93rLmXnVit-g-tEvnW7Y-thK1PlOhLuA8Ux8nEaAgWLEALw_wcB&amp;gclsrc=aw.ds" TargetMode="External"/><Relationship Id="rId18" Type="http://schemas.openxmlformats.org/officeDocument/2006/relationships/image" Target="../media/image78.jpeg"/><Relationship Id="rId26" Type="http://schemas.openxmlformats.org/officeDocument/2006/relationships/image" Target="../media/image82.png"/><Relationship Id="rId39" Type="http://schemas.openxmlformats.org/officeDocument/2006/relationships/image" Target="../media/image93.png"/><Relationship Id="rId21" Type="http://schemas.openxmlformats.org/officeDocument/2006/relationships/hyperlink" Target="https://www.tatari.tv/" TargetMode="External"/><Relationship Id="rId34" Type="http://schemas.openxmlformats.org/officeDocument/2006/relationships/image" Target="../media/image88.png"/><Relationship Id="rId42" Type="http://schemas.openxmlformats.org/officeDocument/2006/relationships/image" Target="../media/image96.png"/><Relationship Id="rId7" Type="http://schemas.openxmlformats.org/officeDocument/2006/relationships/image" Target="../media/image72.png"/><Relationship Id="rId2" Type="http://schemas.openxmlformats.org/officeDocument/2006/relationships/image" Target="../media/image11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29" Type="http://schemas.openxmlformats.org/officeDocument/2006/relationships/hyperlink" Target="https://scanbuy.com/" TargetMode="External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hyperlink" Target="https://together.nbcuni.com/advertise/?utm_source=google&amp;utm_medium=cpc&amp;utm_campaign=17214592440&amp;utm_term=advertise%20on%20peacock&amp;gad=1&amp;gclid=Cj0KCQjwtO-kBhDIARIsAL6LorfmjmXTEY49aFDJjhKpls3sryv1LVPG1Q0yCDO9yRIF2g8qHy9DeMkaAiBrEALw_wcB" TargetMode="External"/><Relationship Id="rId24" Type="http://schemas.openxmlformats.org/officeDocument/2006/relationships/image" Target="../media/image81.jpe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5" Type="http://schemas.openxmlformats.org/officeDocument/2006/relationships/image" Target="../media/image70.png"/><Relationship Id="rId15" Type="http://schemas.openxmlformats.org/officeDocument/2006/relationships/hyperlink" Target="https://www.paramount.com/advertising" TargetMode="External"/><Relationship Id="rId23" Type="http://schemas.openxmlformats.org/officeDocument/2006/relationships/hyperlink" Target="https://www.flowcode.com/" TargetMode="External"/><Relationship Id="rId28" Type="http://schemas.openxmlformats.org/officeDocument/2006/relationships/image" Target="../media/image83.png"/><Relationship Id="rId36" Type="http://schemas.openxmlformats.org/officeDocument/2006/relationships/image" Target="../media/image90.png"/><Relationship Id="rId10" Type="http://schemas.openxmlformats.org/officeDocument/2006/relationships/image" Target="../media/image74.png"/><Relationship Id="rId19" Type="http://schemas.openxmlformats.org/officeDocument/2006/relationships/hyperlink" Target="https://www.innovid.com/" TargetMode="External"/><Relationship Id="rId31" Type="http://schemas.openxmlformats.org/officeDocument/2006/relationships/image" Target="../media/image85.png"/><Relationship Id="rId4" Type="http://schemas.openxmlformats.org/officeDocument/2006/relationships/image" Target="../media/image69.png"/><Relationship Id="rId9" Type="http://schemas.openxmlformats.org/officeDocument/2006/relationships/hyperlink" Target="https://advertising.roku.com/" TargetMode="External"/><Relationship Id="rId14" Type="http://schemas.openxmlformats.org/officeDocument/2006/relationships/image" Target="../media/image76.png"/><Relationship Id="rId22" Type="http://schemas.openxmlformats.org/officeDocument/2006/relationships/image" Target="../media/image80.png"/><Relationship Id="rId27" Type="http://schemas.openxmlformats.org/officeDocument/2006/relationships/hyperlink" Target="https://www.corp.originmedia.tv/" TargetMode="External"/><Relationship Id="rId30" Type="http://schemas.openxmlformats.org/officeDocument/2006/relationships/image" Target="../media/image84.jpeg"/><Relationship Id="rId35" Type="http://schemas.openxmlformats.org/officeDocument/2006/relationships/image" Target="../media/image89.png"/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12" Type="http://schemas.openxmlformats.org/officeDocument/2006/relationships/image" Target="../media/image75.png"/><Relationship Id="rId17" Type="http://schemas.openxmlformats.org/officeDocument/2006/relationships/hyperlink" Target="https://adsales.wbd.com/" TargetMode="External"/><Relationship Id="rId25" Type="http://schemas.openxmlformats.org/officeDocument/2006/relationships/hyperlink" Target="https://bitly.com/" TargetMode="External"/><Relationship Id="rId33" Type="http://schemas.openxmlformats.org/officeDocument/2006/relationships/image" Target="../media/image87.png"/><Relationship Id="rId38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hyperlink" Target="https://thevab.com/insight/how-can-i-drive-store-traffic-streaming" TargetMode="External"/><Relationship Id="rId18" Type="http://schemas.openxmlformats.org/officeDocument/2006/relationships/hyperlink" Target="https://thevab.com/insight/setting-stage-202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17.png"/><Relationship Id="rId12" Type="http://schemas.openxmlformats.org/officeDocument/2006/relationships/image" Target="../media/image120.png"/><Relationship Id="rId17" Type="http://schemas.openxmlformats.org/officeDocument/2006/relationships/image" Target="../media/image123.jpeg"/><Relationship Id="rId2" Type="http://schemas.openxmlformats.org/officeDocument/2006/relationships/hyperlink" Target="https://thevab.com/" TargetMode="External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what-is-tv" TargetMode="External"/><Relationship Id="rId11" Type="http://schemas.openxmlformats.org/officeDocument/2006/relationships/hyperlink" Target="https://thevab.com/insight/streaming-content-discovery" TargetMode="External"/><Relationship Id="rId5" Type="http://schemas.openxmlformats.org/officeDocument/2006/relationships/image" Target="../media/image116.png"/><Relationship Id="rId15" Type="http://schemas.openxmlformats.org/officeDocument/2006/relationships/hyperlink" Target="https://thevab.com/insight/connected-convergent-tv-trends-2023" TargetMode="External"/><Relationship Id="rId10" Type="http://schemas.openxmlformats.org/officeDocument/2006/relationships/image" Target="../media/image119.jpeg"/><Relationship Id="rId19" Type="http://schemas.openxmlformats.org/officeDocument/2006/relationships/image" Target="../media/image124.png"/><Relationship Id="rId4" Type="http://schemas.openxmlformats.org/officeDocument/2006/relationships/hyperlink" Target="https://thevab.com/team-board" TargetMode="External"/><Relationship Id="rId9" Type="http://schemas.openxmlformats.org/officeDocument/2006/relationships/hyperlink" Target="https://thevab.com/insight/wtdw-engagement" TargetMode="External"/><Relationship Id="rId1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sitting on a couch holding a credit card and a remote control&#10;&#10;Description automatically generated">
            <a:extLst>
              <a:ext uri="{FF2B5EF4-FFF2-40B4-BE49-F238E27FC236}">
                <a16:creationId xmlns:a16="http://schemas.microsoft.com/office/drawing/2014/main" id="{FEDA50EB-B055-0028-00D1-7B808817C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276" y="0"/>
            <a:ext cx="682072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3" y="0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30" b="36230"/>
          <a:stretch>
            <a:fillRect/>
          </a:stretch>
        </p:blipFill>
        <p:spPr>
          <a:xfrm>
            <a:off x="5359401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21496FD2-DA86-382F-D051-F482BD4F7603}"/>
              </a:ext>
            </a:extLst>
          </p:cNvPr>
          <p:cNvSpPr txBox="1">
            <a:spLocks/>
          </p:cNvSpPr>
          <p:nvPr/>
        </p:nvSpPr>
        <p:spPr>
          <a:xfrm>
            <a:off x="1" y="3423304"/>
            <a:ext cx="5359400" cy="1945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Shortening the Path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to Purchase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lang="en-US" sz="2000" b="1">
                <a:solidFill>
                  <a:prstClr val="white"/>
                </a:solidFill>
                <a:latin typeface="Helvetica" pitchFamily="2" charset="0"/>
              </a:rPr>
              <a:t>How new opportunities in Shoppable TV are igniting viewer engagement and brand performance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8B999-25B1-8F09-8E5E-48782D08CEBF}"/>
              </a:ext>
            </a:extLst>
          </p:cNvPr>
          <p:cNvSpPr/>
          <p:nvPr/>
        </p:nvSpPr>
        <p:spPr>
          <a:xfrm>
            <a:off x="448273" y="5800725"/>
            <a:ext cx="2162175" cy="65341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FDAB-4B60-A210-8D3A-245C948A0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32" y="5696102"/>
            <a:ext cx="1996059" cy="85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F3272-DC54-357E-C1F9-FC319678AE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D3E8533-311E-C68E-B0FE-33C333DC07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9" y="1905137"/>
            <a:ext cx="3210535" cy="1094797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</p:spTree>
    <p:extLst>
      <p:ext uri="{BB962C8B-B14F-4D97-AF65-F5344CB8AC3E}">
        <p14:creationId xmlns:p14="http://schemas.microsoft.com/office/powerpoint/2010/main" val="362144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4848342" y="1690786"/>
            <a:ext cx="7343658" cy="397542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95220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QR Codes Forecast &amp; Trends 2022.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Note: ages 18+; smartphone users who scan a QR code at least once during the calendar year.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45897" y="240168"/>
            <a:ext cx="11959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Usage of QR code scanners has seen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significant increase, aided by the surge in contactless solutions that became popular during the pandemic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CC386-6619-76E4-B4F5-ED63B22499AE}"/>
              </a:ext>
            </a:extLst>
          </p:cNvPr>
          <p:cNvSpPr txBox="1"/>
          <p:nvPr/>
        </p:nvSpPr>
        <p:spPr>
          <a:xfrm>
            <a:off x="5730633" y="1785585"/>
            <a:ext cx="5579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U.S. Smartphone QR Code Scanners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millions</a:t>
            </a:r>
            <a:endParaRPr kumimoji="0" lang="en-US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5" name="Picture 4" descr="A person using a phone to scan qr code&#10;&#10;Description automatically generated with medium confidence">
            <a:extLst>
              <a:ext uri="{FF2B5EF4-FFF2-40B4-BE49-F238E27FC236}">
                <a16:creationId xmlns:a16="http://schemas.microsoft.com/office/drawing/2014/main" id="{DE233093-2870-6E0B-7D34-191B820491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785"/>
            <a:ext cx="4848342" cy="3975426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85AC32-FFB1-A587-61B3-C038A2987D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594776"/>
              </p:ext>
            </p:extLst>
          </p:nvPr>
        </p:nvGraphicFramePr>
        <p:xfrm>
          <a:off x="4895366" y="2312620"/>
          <a:ext cx="7249610" cy="3173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FE4EC-8D87-32A8-55AA-F51CE9ADB6DD}"/>
              </a:ext>
            </a:extLst>
          </p:cNvPr>
          <p:cNvSpPr/>
          <p:nvPr/>
        </p:nvSpPr>
        <p:spPr>
          <a:xfrm>
            <a:off x="5584878" y="3638242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+13%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ED5B39-628A-42DC-37DF-252EB6986316}"/>
              </a:ext>
            </a:extLst>
          </p:cNvPr>
          <p:cNvSpPr/>
          <p:nvPr/>
        </p:nvSpPr>
        <p:spPr>
          <a:xfrm>
            <a:off x="6553832" y="3272912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+25%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DCD65A-FC3A-AD9D-152A-5ACC3C8E43E6}"/>
              </a:ext>
            </a:extLst>
          </p:cNvPr>
          <p:cNvSpPr/>
          <p:nvPr/>
        </p:nvSpPr>
        <p:spPr>
          <a:xfrm>
            <a:off x="7546422" y="3006777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+15%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47BA5D-08A4-DF98-8BE1-2207DCAE72D6}"/>
              </a:ext>
            </a:extLst>
          </p:cNvPr>
          <p:cNvSpPr/>
          <p:nvPr/>
        </p:nvSpPr>
        <p:spPr>
          <a:xfrm>
            <a:off x="8504918" y="2834861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+10%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52F45C-DC87-2CC4-B3D9-945A1D3BC5A5}"/>
              </a:ext>
            </a:extLst>
          </p:cNvPr>
          <p:cNvSpPr/>
          <p:nvPr/>
        </p:nvSpPr>
        <p:spPr>
          <a:xfrm>
            <a:off x="9465202" y="2678572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+7%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F25A1F-CDC4-D00E-FF38-AB1C97C6D139}"/>
              </a:ext>
            </a:extLst>
          </p:cNvPr>
          <p:cNvSpPr/>
          <p:nvPr/>
        </p:nvSpPr>
        <p:spPr>
          <a:xfrm>
            <a:off x="10420489" y="2544118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+6%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BD06AD-B761-DEBD-373B-724538F97040}"/>
              </a:ext>
            </a:extLst>
          </p:cNvPr>
          <p:cNvSpPr/>
          <p:nvPr/>
        </p:nvSpPr>
        <p:spPr>
          <a:xfrm>
            <a:off x="11405021" y="2419501"/>
            <a:ext cx="587322" cy="335223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latin typeface="Helvetica" panose="020B0403020202020204" pitchFamily="34" charset="0"/>
              </a:rPr>
              <a:t>+5%</a:t>
            </a:r>
          </a:p>
          <a:p>
            <a:pPr algn="ctr"/>
            <a:r>
              <a:rPr lang="en-US" sz="8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FA164F-1B41-327C-6D99-B8ECB0911CAC}"/>
              </a:ext>
            </a:extLst>
          </p:cNvPr>
          <p:cNvSpPr/>
          <p:nvPr/>
        </p:nvSpPr>
        <p:spPr>
          <a:xfrm>
            <a:off x="194474" y="1216325"/>
            <a:ext cx="1165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Leveraging this familiarity, QR codes are often a popular choice by brands making forays into shoppable ads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4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86342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 Insider Intelligence, </a:t>
            </a:r>
            <a:r>
              <a:rPr lang="en-US" sz="800" i="1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 AVOD Viewers and Penetration, 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 2023.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45897" y="415636"/>
            <a:ext cx="11760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More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consumers are streaming video through ad-supported services, which has expanded how and where brands can reach them online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DE6DDC-A86F-0F4F-7C78-7359F45A2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5297939"/>
              </p:ext>
            </p:extLst>
          </p:nvPr>
        </p:nvGraphicFramePr>
        <p:xfrm>
          <a:off x="508577" y="2198871"/>
          <a:ext cx="11174846" cy="3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ACC386-6619-76E4-B4F5-ED63B22499AE}"/>
              </a:ext>
            </a:extLst>
          </p:cNvPr>
          <p:cNvSpPr txBox="1"/>
          <p:nvPr/>
        </p:nvSpPr>
        <p:spPr>
          <a:xfrm>
            <a:off x="2758959" y="1871890"/>
            <a:ext cx="6674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U.S. Ad-Supported Video-on-Demand (AVOD) Viewers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millions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BD040EB-6DF6-11B6-03B5-29D62A85512A}"/>
              </a:ext>
            </a:extLst>
          </p:cNvPr>
          <p:cNvSpPr/>
          <p:nvPr/>
        </p:nvSpPr>
        <p:spPr>
          <a:xfrm>
            <a:off x="1668411" y="3639612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+39%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42D7F-DDD2-6D67-E0B9-FDD8F4624525}"/>
              </a:ext>
            </a:extLst>
          </p:cNvPr>
          <p:cNvSpPr/>
          <p:nvPr/>
        </p:nvSpPr>
        <p:spPr>
          <a:xfrm>
            <a:off x="3181175" y="3307222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+31%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FEA2A2B-C479-B7F8-4690-28401463C082}"/>
              </a:ext>
            </a:extLst>
          </p:cNvPr>
          <p:cNvSpPr/>
          <p:nvPr/>
        </p:nvSpPr>
        <p:spPr>
          <a:xfrm>
            <a:off x="4847433" y="2996551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+20%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4DC4050-D9A0-65C1-F50D-A91DF542B617}"/>
              </a:ext>
            </a:extLst>
          </p:cNvPr>
          <p:cNvSpPr/>
          <p:nvPr/>
        </p:nvSpPr>
        <p:spPr>
          <a:xfrm>
            <a:off x="6390026" y="2778870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+9%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740FF4E-8013-1685-70E5-A11D6512EF7D}"/>
              </a:ext>
            </a:extLst>
          </p:cNvPr>
          <p:cNvSpPr/>
          <p:nvPr/>
        </p:nvSpPr>
        <p:spPr>
          <a:xfrm>
            <a:off x="7938500" y="2629530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+9%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  <a:endParaRPr lang="en-US" sz="1100">
              <a:latin typeface="Helvetica" panose="020B0403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E8F5235-D381-212E-86AF-9E8AFF3DE729}"/>
              </a:ext>
            </a:extLst>
          </p:cNvPr>
          <p:cNvSpPr/>
          <p:nvPr/>
        </p:nvSpPr>
        <p:spPr>
          <a:xfrm>
            <a:off x="9486974" y="2407587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+6%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  <a:endParaRPr lang="en-US" sz="1100">
              <a:latin typeface="Helvetica" panose="020B0403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AAC8D2-E09E-5642-1DAD-665CEFBFBB92}"/>
              </a:ext>
            </a:extLst>
          </p:cNvPr>
          <p:cNvSpPr/>
          <p:nvPr/>
        </p:nvSpPr>
        <p:spPr>
          <a:xfrm>
            <a:off x="11035448" y="2352911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+3%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  <a:endParaRPr lang="en-US" sz="1100"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730615-0103-CD07-D859-91B47B4F3258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86342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Connected TV Ad Spending,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2019-2027, April 2023. *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eMarketer Insider Intelligence, </a:t>
            </a:r>
            <a:r>
              <a:rPr lang="en-US" sz="800" i="1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Time Spent per Day with Connected TV, 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A18+, June 2023.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45896" y="341554"/>
            <a:ext cx="11770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Connected TV is achieving similar growth to ecommerce as audience scale and engagement continues to increase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DE6DDC-A86F-0F4F-7C78-7359F45A2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373890"/>
              </p:ext>
            </p:extLst>
          </p:nvPr>
        </p:nvGraphicFramePr>
        <p:xfrm>
          <a:off x="348440" y="1856100"/>
          <a:ext cx="11495120" cy="3031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ACC386-6619-76E4-B4F5-ED63B22499AE}"/>
              </a:ext>
            </a:extLst>
          </p:cNvPr>
          <p:cNvSpPr txBox="1"/>
          <p:nvPr/>
        </p:nvSpPr>
        <p:spPr>
          <a:xfrm>
            <a:off x="3306462" y="1757777"/>
            <a:ext cx="5579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Connected TV Ad Spending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billions</a:t>
            </a:r>
            <a:endParaRPr kumimoji="0" lang="en-US" sz="16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835E75-BFA1-79A5-2C0F-DA91CB8E3D93}"/>
              </a:ext>
            </a:extLst>
          </p:cNvPr>
          <p:cNvSpPr/>
          <p:nvPr/>
        </p:nvSpPr>
        <p:spPr>
          <a:xfrm>
            <a:off x="1835143" y="3542968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+51%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AC0A77-99AE-5C0E-26BE-88C18DB01F82}"/>
              </a:ext>
            </a:extLst>
          </p:cNvPr>
          <p:cNvSpPr/>
          <p:nvPr/>
        </p:nvSpPr>
        <p:spPr>
          <a:xfrm>
            <a:off x="3329373" y="3325489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+57%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8EEDFF-C22E-EC8F-51A0-B40C610C8BE9}"/>
              </a:ext>
            </a:extLst>
          </p:cNvPr>
          <p:cNvSpPr/>
          <p:nvPr/>
        </p:nvSpPr>
        <p:spPr>
          <a:xfrm>
            <a:off x="4945522" y="2948494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+58%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029C2E-C2DA-3058-8321-973569F3F799}"/>
              </a:ext>
            </a:extLst>
          </p:cNvPr>
          <p:cNvSpPr/>
          <p:nvPr/>
        </p:nvSpPr>
        <p:spPr>
          <a:xfrm>
            <a:off x="6500711" y="2696473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+20%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E5AF48-624D-007E-4BB3-33E8B6376EA4}"/>
              </a:ext>
            </a:extLst>
          </p:cNvPr>
          <p:cNvSpPr/>
          <p:nvPr/>
        </p:nvSpPr>
        <p:spPr>
          <a:xfrm>
            <a:off x="8094832" y="2472241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+21%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D07D24-E40B-669F-B7ED-B8624239EDAC}"/>
              </a:ext>
            </a:extLst>
          </p:cNvPr>
          <p:cNvSpPr/>
          <p:nvPr/>
        </p:nvSpPr>
        <p:spPr>
          <a:xfrm>
            <a:off x="9563491" y="2275046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+17%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6A07BF-65B7-E4F2-6189-B40D2B1FDBCF}"/>
              </a:ext>
            </a:extLst>
          </p:cNvPr>
          <p:cNvSpPr/>
          <p:nvPr/>
        </p:nvSpPr>
        <p:spPr>
          <a:xfrm>
            <a:off x="11145762" y="2034776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+13%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64B36-EE20-9332-D3A1-F722E5C6A01F}"/>
              </a:ext>
            </a:extLst>
          </p:cNvPr>
          <p:cNvSpPr txBox="1"/>
          <p:nvPr/>
        </p:nvSpPr>
        <p:spPr>
          <a:xfrm>
            <a:off x="3923970" y="5040422"/>
            <a:ext cx="43440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Average Daily Time Spent with Connected TV*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minutes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9C1AD74-D612-A893-CA9C-5B152EE5E3DA}"/>
              </a:ext>
            </a:extLst>
          </p:cNvPr>
          <p:cNvSpPr/>
          <p:nvPr/>
        </p:nvSpPr>
        <p:spPr>
          <a:xfrm rot="16200000">
            <a:off x="5987535" y="365172"/>
            <a:ext cx="216930" cy="10678257"/>
          </a:xfrm>
          <a:prstGeom prst="rightBrace">
            <a:avLst/>
          </a:prstGeom>
          <a:ln>
            <a:solidFill>
              <a:srgbClr val="20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C8B2BB-C086-FE03-207B-4FD7A4A1B326}"/>
              </a:ext>
            </a:extLst>
          </p:cNvPr>
          <p:cNvSpPr/>
          <p:nvPr/>
        </p:nvSpPr>
        <p:spPr>
          <a:xfrm>
            <a:off x="1198892" y="5922560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59.0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6E9B60-410F-B640-8FA0-8E7D16FEE991}"/>
              </a:ext>
            </a:extLst>
          </p:cNvPr>
          <p:cNvSpPr/>
          <p:nvPr/>
        </p:nvSpPr>
        <p:spPr>
          <a:xfrm>
            <a:off x="2731504" y="5916908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82.0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3EE25D-45B7-2334-77E9-4C595AB562AC}"/>
              </a:ext>
            </a:extLst>
          </p:cNvPr>
          <p:cNvSpPr/>
          <p:nvPr/>
        </p:nvSpPr>
        <p:spPr>
          <a:xfrm>
            <a:off x="4309271" y="5916908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94.0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99BAA6-1B41-558A-0F2E-720EDB58F154}"/>
              </a:ext>
            </a:extLst>
          </p:cNvPr>
          <p:cNvSpPr/>
          <p:nvPr/>
        </p:nvSpPr>
        <p:spPr>
          <a:xfrm>
            <a:off x="5864460" y="5911260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105.0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57FC0-14E0-9984-FDFE-3F5819099C41}"/>
              </a:ext>
            </a:extLst>
          </p:cNvPr>
          <p:cNvSpPr/>
          <p:nvPr/>
        </p:nvSpPr>
        <p:spPr>
          <a:xfrm>
            <a:off x="7458581" y="5919439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115.0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10ECF2-8765-BB79-1463-C3CCA02312F9}"/>
              </a:ext>
            </a:extLst>
          </p:cNvPr>
          <p:cNvSpPr/>
          <p:nvPr/>
        </p:nvSpPr>
        <p:spPr>
          <a:xfrm>
            <a:off x="8962390" y="5916318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123.0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E91A40-F627-B332-9014-A38DAD4DC7E3}"/>
              </a:ext>
            </a:extLst>
          </p:cNvPr>
          <p:cNvSpPr/>
          <p:nvPr/>
        </p:nvSpPr>
        <p:spPr>
          <a:xfrm>
            <a:off x="10538350" y="5917545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131.0</a:t>
            </a:r>
          </a:p>
        </p:txBody>
      </p:sp>
    </p:spTree>
    <p:extLst>
      <p:ext uri="{BB962C8B-B14F-4D97-AF65-F5344CB8AC3E}">
        <p14:creationId xmlns:p14="http://schemas.microsoft.com/office/powerpoint/2010/main" val="230412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86342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Simultaneous Internet and TV Users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January 2023.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0" y="397108"/>
            <a:ext cx="12276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Most viewers are already ‘second screening’ while watching TV, which enables people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use either their remote or connected device for purchases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AD8275-D89A-09EF-EDF9-26A0E49C9A89}"/>
              </a:ext>
            </a:extLst>
          </p:cNvPr>
          <p:cNvSpPr/>
          <p:nvPr/>
        </p:nvSpPr>
        <p:spPr>
          <a:xfrm>
            <a:off x="2974" y="1685013"/>
            <a:ext cx="6803176" cy="398521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ripod, art, floor, ground&#10;&#10;Description automatically generated">
            <a:extLst>
              <a:ext uri="{FF2B5EF4-FFF2-40B4-BE49-F238E27FC236}">
                <a16:creationId xmlns:a16="http://schemas.microsoft.com/office/drawing/2014/main" id="{CCF615F0-A967-B5F9-A76B-C9360C17E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849" y="1685013"/>
            <a:ext cx="4775152" cy="3985213"/>
          </a:xfrm>
          <a:prstGeom prst="rect">
            <a:avLst/>
          </a:prstGeom>
        </p:spPr>
      </p:pic>
      <p:pic>
        <p:nvPicPr>
          <p:cNvPr id="7" name="Picture 6" descr="A person sitting on a couch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027C54DD-E949-AB32-FF8C-93C6395624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6152" y="1685013"/>
            <a:ext cx="5385847" cy="3985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9DD59F-F8EC-F38E-B051-DE1BE305C1BF}"/>
              </a:ext>
            </a:extLst>
          </p:cNvPr>
          <p:cNvSpPr txBox="1"/>
          <p:nvPr/>
        </p:nvSpPr>
        <p:spPr>
          <a:xfrm>
            <a:off x="310214" y="2161845"/>
            <a:ext cx="6188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U.S. Simultaneous Internet and TV Users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D190E-C424-C49A-D4D5-FE9178D45EEF}"/>
              </a:ext>
            </a:extLst>
          </p:cNvPr>
          <p:cNvSpPr/>
          <p:nvPr/>
        </p:nvSpPr>
        <p:spPr>
          <a:xfrm>
            <a:off x="1772982" y="2731905"/>
            <a:ext cx="32631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201.3 MM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4285B-01C2-4AE0-73DE-585AABD48C50}"/>
              </a:ext>
            </a:extLst>
          </p:cNvPr>
          <p:cNvSpPr txBox="1"/>
          <p:nvPr/>
        </p:nvSpPr>
        <p:spPr>
          <a:xfrm>
            <a:off x="2418607" y="4441810"/>
            <a:ext cx="19719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76%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population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AF633-2632-EFBB-BCD6-3637B879F62E}"/>
              </a:ext>
            </a:extLst>
          </p:cNvPr>
          <p:cNvCxnSpPr>
            <a:cxnSpLocks/>
          </p:cNvCxnSpPr>
          <p:nvPr/>
        </p:nvCxnSpPr>
        <p:spPr>
          <a:xfrm>
            <a:off x="1889720" y="4140855"/>
            <a:ext cx="3029684" cy="0"/>
          </a:xfrm>
          <a:prstGeom prst="line">
            <a:avLst/>
          </a:prstGeom>
          <a:ln w="2857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94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162BEAF-645A-5AFB-A5CE-BF8E11CE19A7}"/>
              </a:ext>
            </a:extLst>
          </p:cNvPr>
          <p:cNvSpPr txBox="1"/>
          <p:nvPr/>
        </p:nvSpPr>
        <p:spPr>
          <a:xfrm>
            <a:off x="259529" y="3057008"/>
            <a:ext cx="6868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elvetica" pitchFamily="2" charset="0"/>
              </a:rPr>
              <a:t>Examples of Shoppable TV Ads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Getting to know the ad formats available to marketers</a:t>
            </a:r>
          </a:p>
        </p:txBody>
      </p:sp>
    </p:spTree>
    <p:extLst>
      <p:ext uri="{BB962C8B-B14F-4D97-AF65-F5344CB8AC3E}">
        <p14:creationId xmlns:p14="http://schemas.microsoft.com/office/powerpoint/2010/main" val="85309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59118-57B2-3ACB-4952-9CB6D8E3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FE9191-0C06-3973-937F-C75220C3DBB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B08449-0451-58A9-59E0-08D7C7DC7C2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CE3C11-35B0-035D-B1DA-D6BFF455C092}"/>
              </a:ext>
            </a:extLst>
          </p:cNvPr>
          <p:cNvSpPr txBox="1"/>
          <p:nvPr/>
        </p:nvSpPr>
        <p:spPr>
          <a:xfrm>
            <a:off x="257901" y="1495474"/>
            <a:ext cx="11648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Three different categories of shoppable ad experiences</a:t>
            </a:r>
            <a:endParaRPr lang="en-US" b="1" u="sng">
              <a:solidFill>
                <a:srgbClr val="201A6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1B8CEA-ACF0-A24B-E2CE-7446ABE0C251}"/>
              </a:ext>
            </a:extLst>
          </p:cNvPr>
          <p:cNvSpPr txBox="1"/>
          <p:nvPr/>
        </p:nvSpPr>
        <p:spPr>
          <a:xfrm>
            <a:off x="91443" y="320122"/>
            <a:ext cx="116286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emergence of shoppable TV ads can shorten the path to purchase by putting a brand’s digital platform directly in front of viewers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7FE93-7B68-1236-736E-F8518188294E}"/>
              </a:ext>
            </a:extLst>
          </p:cNvPr>
          <p:cNvSpPr txBox="1"/>
          <p:nvPr/>
        </p:nvSpPr>
        <p:spPr>
          <a:xfrm>
            <a:off x="486342" y="6316982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Retail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TouchPoints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Has the Age of Shoppable TV Finally Arrived? NBCU is Banking on it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7/6/2023.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8114E9-0D19-15CB-1B3C-CE9F42CC171C}"/>
              </a:ext>
            </a:extLst>
          </p:cNvPr>
          <p:cNvSpPr/>
          <p:nvPr/>
        </p:nvSpPr>
        <p:spPr>
          <a:xfrm>
            <a:off x="4201817" y="2047842"/>
            <a:ext cx="3788367" cy="569299"/>
          </a:xfrm>
          <a:prstGeom prst="rect">
            <a:avLst/>
          </a:prstGeom>
          <a:solidFill>
            <a:srgbClr val="ED3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29EAA-540E-AC92-86EE-71E180ED49CA}"/>
              </a:ext>
            </a:extLst>
          </p:cNvPr>
          <p:cNvSpPr/>
          <p:nvPr/>
        </p:nvSpPr>
        <p:spPr>
          <a:xfrm>
            <a:off x="4201817" y="2798719"/>
            <a:ext cx="3788367" cy="3207790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7C70D-103B-D659-5863-16396672AAB3}"/>
              </a:ext>
            </a:extLst>
          </p:cNvPr>
          <p:cNvSpPr txBox="1"/>
          <p:nvPr/>
        </p:nvSpPr>
        <p:spPr>
          <a:xfrm>
            <a:off x="4595048" y="2138998"/>
            <a:ext cx="300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Direct-selling segments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DA183-4908-2C12-5E32-FCEDDE881D2C}"/>
              </a:ext>
            </a:extLst>
          </p:cNvPr>
          <p:cNvSpPr txBox="1"/>
          <p:nvPr/>
        </p:nvSpPr>
        <p:spPr>
          <a:xfrm>
            <a:off x="4313722" y="2936342"/>
            <a:ext cx="3564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Interactive ads that are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integrated into traditional programming</a:t>
            </a:r>
            <a:r>
              <a:rPr lang="en-US" sz="1600" b="1">
                <a:solidFill>
                  <a:srgbClr val="201A62"/>
                </a:solidFill>
                <a:latin typeface="Helvetica" panose="020B04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201A62"/>
                </a:solidFill>
                <a:latin typeface="Helvetica" panose="020B0403020202020204" pitchFamily="34" charset="0"/>
                <a:ea typeface="Times New Roman" panose="02020603050405020304" pitchFamily="18" charset="0"/>
              </a:rPr>
              <a:t>to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direct viewers towards specific products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, such as </a:t>
            </a:r>
            <a:r>
              <a:rPr lang="en-US" sz="1600">
                <a:solidFill>
                  <a:srgbClr val="201A62"/>
                </a:solidFill>
                <a:latin typeface="Helvetica" panose="020B0403020202020204" pitchFamily="34" charset="0"/>
                <a:ea typeface="Times New Roman" panose="02020603050405020304" pitchFamily="18" charset="0"/>
              </a:rPr>
              <a:t>cookware being promoted during 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 cooking segment</a:t>
            </a:r>
            <a:endParaRPr lang="en-US" sz="1600">
              <a:solidFill>
                <a:srgbClr val="201A62"/>
              </a:solidFill>
            </a:endParaRPr>
          </a:p>
        </p:txBody>
      </p:sp>
      <p:pic>
        <p:nvPicPr>
          <p:cNvPr id="1028" name="Picture 4" descr="NBCU direct-selling TV segment.">
            <a:extLst>
              <a:ext uri="{FF2B5EF4-FFF2-40B4-BE49-F238E27FC236}">
                <a16:creationId xmlns:a16="http://schemas.microsoft.com/office/drawing/2014/main" id="{FAB2C2EE-E777-93D8-E925-526B9842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819" y="4407104"/>
            <a:ext cx="2654363" cy="1486443"/>
          </a:xfrm>
          <a:prstGeom prst="rect">
            <a:avLst/>
          </a:prstGeom>
          <a:noFill/>
          <a:ln>
            <a:solidFill>
              <a:srgbClr val="201A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229D61-B498-622B-96CA-1477ED78C5C7}"/>
              </a:ext>
            </a:extLst>
          </p:cNvPr>
          <p:cNvSpPr/>
          <p:nvPr/>
        </p:nvSpPr>
        <p:spPr>
          <a:xfrm>
            <a:off x="8145732" y="2041904"/>
            <a:ext cx="3788367" cy="569299"/>
          </a:xfrm>
          <a:prstGeom prst="rect">
            <a:avLst/>
          </a:prstGeom>
          <a:solidFill>
            <a:srgbClr val="4EBEA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A08C92-D989-D49E-C1A8-6CB4FE46467D}"/>
              </a:ext>
            </a:extLst>
          </p:cNvPr>
          <p:cNvSpPr/>
          <p:nvPr/>
        </p:nvSpPr>
        <p:spPr>
          <a:xfrm>
            <a:off x="8145732" y="2802114"/>
            <a:ext cx="3788367" cy="3221614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93C11-944A-7A00-9C39-0C7B86C45BDF}"/>
              </a:ext>
            </a:extLst>
          </p:cNvPr>
          <p:cNvSpPr txBox="1"/>
          <p:nvPr/>
        </p:nvSpPr>
        <p:spPr>
          <a:xfrm>
            <a:off x="8270333" y="2138998"/>
            <a:ext cx="3539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Shoppable television shows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74624-95FF-7F90-7B72-68930EF87933}"/>
              </a:ext>
            </a:extLst>
          </p:cNvPr>
          <p:cNvSpPr txBox="1"/>
          <p:nvPr/>
        </p:nvSpPr>
        <p:spPr>
          <a:xfrm>
            <a:off x="8190888" y="2936342"/>
            <a:ext cx="36574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600" b="0" i="0" u="none" strike="noStrike" cap="none" spc="0" normalizeH="0" baseline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US"/>
              <a:t>The ability to purchase is </a:t>
            </a:r>
            <a:r>
              <a:rPr lang="en-US" b="1"/>
              <a:t>seamlessly woven into programming by integrating products into shows </a:t>
            </a:r>
            <a:r>
              <a:rPr lang="en-US"/>
              <a:t>and then letting viewers know how they can purchase them</a:t>
            </a:r>
          </a:p>
        </p:txBody>
      </p:sp>
      <p:pic>
        <p:nvPicPr>
          <p:cNvPr id="1030" name="Picture 6" descr="NBCU's Must Shop TV integration. ">
            <a:extLst>
              <a:ext uri="{FF2B5EF4-FFF2-40B4-BE49-F238E27FC236}">
                <a16:creationId xmlns:a16="http://schemas.microsoft.com/office/drawing/2014/main" id="{0EB03B29-979B-5A5C-2909-8FDFAD09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056" y="4407095"/>
            <a:ext cx="2423718" cy="1486547"/>
          </a:xfrm>
          <a:prstGeom prst="rect">
            <a:avLst/>
          </a:prstGeom>
          <a:noFill/>
          <a:ln>
            <a:solidFill>
              <a:srgbClr val="201A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50F871-AE45-5694-F865-EDD8A8FBBB78}"/>
              </a:ext>
            </a:extLst>
          </p:cNvPr>
          <p:cNvSpPr/>
          <p:nvPr/>
        </p:nvSpPr>
        <p:spPr>
          <a:xfrm>
            <a:off x="257902" y="2047896"/>
            <a:ext cx="3788367" cy="569299"/>
          </a:xfrm>
          <a:prstGeom prst="rect">
            <a:avLst/>
          </a:prstGeom>
          <a:solidFill>
            <a:srgbClr val="00BF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163A42-5BDF-8EEF-76A4-1FFEE59CEB0E}"/>
              </a:ext>
            </a:extLst>
          </p:cNvPr>
          <p:cNvSpPr/>
          <p:nvPr/>
        </p:nvSpPr>
        <p:spPr>
          <a:xfrm>
            <a:off x="257902" y="2798719"/>
            <a:ext cx="3788367" cy="3207790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E6E7A-3A58-F47B-E1A2-CF518AE9ED83}"/>
              </a:ext>
            </a:extLst>
          </p:cNvPr>
          <p:cNvSpPr txBox="1"/>
          <p:nvPr/>
        </p:nvSpPr>
        <p:spPr>
          <a:xfrm>
            <a:off x="651133" y="2147518"/>
            <a:ext cx="300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Shoppable commercials</a:t>
            </a:r>
            <a:endParaRPr kumimoji="0" lang="en-US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128EDC-E5B7-153D-0116-3F4E0D470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0" y="4407104"/>
            <a:ext cx="2730650" cy="1486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3F38A6-6877-F242-6F29-1D975D2C3BCF}"/>
              </a:ext>
            </a:extLst>
          </p:cNvPr>
          <p:cNvSpPr txBox="1"/>
          <p:nvPr/>
        </p:nvSpPr>
        <p:spPr>
          <a:xfrm>
            <a:off x="344000" y="2936342"/>
            <a:ext cx="36161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Video ads that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air during traditional </a:t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ad breaks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which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include a method, such as a scannable QR code, for viewers to engage with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to get more information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or to purchase a product</a:t>
            </a:r>
            <a:endParaRPr lang="en-US" sz="1600">
              <a:solidFill>
                <a:srgbClr val="201A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3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4A6E556-7682-62F1-745B-D7E54DA8C252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D5CE50C-9DF9-431C-7864-C6A08E3400DE}"/>
              </a:ext>
            </a:extLst>
          </p:cNvPr>
          <p:cNvSpPr/>
          <p:nvPr/>
        </p:nvSpPr>
        <p:spPr>
          <a:xfrm>
            <a:off x="194474" y="164406"/>
            <a:ext cx="117015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QR codes are currently a popular choice among brands across a range of categories that are adopting shoppable ad creative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56ABB-A038-03FA-0BA2-AD0BA180811A}"/>
              </a:ext>
            </a:extLst>
          </p:cNvPr>
          <p:cNvSpPr/>
          <p:nvPr/>
        </p:nvSpPr>
        <p:spPr>
          <a:xfrm>
            <a:off x="194474" y="1089333"/>
            <a:ext cx="11515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Ads using QR codes to entice viewers to engage directly with brands have proven to be attention-grabbling, like Coinbase’s stripped-down campaign which </a:t>
            </a:r>
            <a:r>
              <a:rPr lang="en-US" sz="1400">
                <a:solidFill>
                  <a:srgbClr val="FF0000"/>
                </a:solidFill>
                <a:latin typeface="Helvetica" pitchFamily="2" charset="0"/>
                <a:hlinkClick r:id="rId4"/>
              </a:rPr>
              <a:t>immediately gained viral popularity</a:t>
            </a:r>
            <a:r>
              <a:rPr lang="en-US" sz="140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when it aired during Super Bowl LVI in 2022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02345-7457-D268-3678-CE7C714D73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E77B4FF-3884-2BE2-8626-A97ED658551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F14F97-793F-9162-7A1E-03BC7DFEE60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972EF977-EFD9-4C28-98FC-472120A931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269" y="2828905"/>
            <a:ext cx="2392624" cy="1247810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E0E13B3-A9BE-A6DB-B3C9-423D9970008C}"/>
              </a:ext>
            </a:extLst>
          </p:cNvPr>
          <p:cNvSpPr txBox="1"/>
          <p:nvPr/>
        </p:nvSpPr>
        <p:spPr>
          <a:xfrm>
            <a:off x="3438803" y="2415589"/>
            <a:ext cx="25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Automotive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6/8/2023)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34" name="Picture 10" descr="Ford Logo Meaning and History [Ford symbol]">
            <a:extLst>
              <a:ext uri="{FF2B5EF4-FFF2-40B4-BE49-F238E27FC236}">
                <a16:creationId xmlns:a16="http://schemas.microsoft.com/office/drawing/2014/main" id="{8027460A-D096-3C96-79B7-95A79781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94" r="98646">
                        <a14:foregroundMark x1="34688" y1="60370" x2="34688" y2="60370"/>
                        <a14:foregroundMark x1="35000" y1="56296" x2="35000" y2="56296"/>
                        <a14:foregroundMark x1="6823" y1="35278" x2="53646" y2="18796"/>
                        <a14:foregroundMark x1="53646" y1="18796" x2="84285" y2="26025"/>
                        <a14:foregroundMark x1="92209" y1="66165" x2="62813" y2="81481"/>
                        <a14:foregroundMark x1="62813" y1="81481" x2="54353" y2="83227"/>
                        <a14:foregroundMark x1="49664" y1="83277" x2="11042" y2="67315"/>
                        <a14:foregroundMark x1="11042" y1="67315" x2="3333" y2="58796"/>
                        <a14:foregroundMark x1="3333" y1="58796" x2="2344" y2="49352"/>
                        <a14:foregroundMark x1="2344" y1="49352" x2="3125" y2="42222"/>
                        <a14:foregroundMark x1="3125" y1="42222" x2="6146" y2="36204"/>
                        <a14:foregroundMark x1="6146" y1="36204" x2="6250" y2="36111"/>
                        <a14:foregroundMark x1="11771" y1="30093" x2="52396" y2="16667"/>
                        <a14:foregroundMark x1="52396" y1="16667" x2="52604" y2="16759"/>
                        <a14:foregroundMark x1="45417" y1="17315" x2="33035" y2="18531"/>
                        <a14:foregroundMark x1="20023" y1="23134" x2="17083" y2="26574"/>
                        <a14:foregroundMark x1="17083" y1="26574" x2="14219" y2="27685"/>
                        <a14:foregroundMark x1="2135" y1="43796" x2="1346" y2="54825"/>
                        <a14:foregroundMark x1="37135" y1="40741" x2="32760" y2="38333"/>
                        <a14:foregroundMark x1="32760" y1="38333" x2="39531" y2="33241"/>
                        <a14:foregroundMark x1="39531" y1="33241" x2="58229" y2="34352"/>
                        <a14:foregroundMark x1="58229" y1="34352" x2="61823" y2="33611"/>
                        <a14:foregroundMark x1="44271" y1="51111" x2="43906" y2="51481"/>
                        <a14:foregroundMark x1="41302" y1="56111" x2="41302" y2="56111"/>
                        <a14:foregroundMark x1="41458" y1="64722" x2="41458" y2="64722"/>
                        <a14:foregroundMark x1="46615" y1="62778" x2="46615" y2="62778"/>
                        <a14:foregroundMark x1="48646" y1="57315" x2="48646" y2="57315"/>
                        <a14:foregroundMark x1="53490" y1="52778" x2="53490" y2="52778"/>
                        <a14:foregroundMark x1="56198" y1="57593" x2="56198" y2="57593"/>
                        <a14:foregroundMark x1="56094" y1="57685" x2="56094" y2="57685"/>
                        <a14:foregroundMark x1="53698" y1="60185" x2="53490" y2="60556"/>
                        <a14:foregroundMark x1="59167" y1="59259" x2="59167" y2="59259"/>
                        <a14:foregroundMark x1="59531" y1="59259" x2="70417" y2="51111"/>
                        <a14:foregroundMark x1="70417" y1="51111" x2="76563" y2="57963"/>
                        <a14:foregroundMark x1="76563" y1="57963" x2="64844" y2="63426"/>
                        <a14:foregroundMark x1="64844" y1="63426" x2="65521" y2="55463"/>
                        <a14:foregroundMark x1="65521" y1="55463" x2="75729" y2="45000"/>
                        <a14:foregroundMark x1="75729" y1="45000" x2="72708" y2="52315"/>
                        <a14:foregroundMark x1="72708" y1="52315" x2="65938" y2="59167"/>
                        <a14:foregroundMark x1="92604" y1="35370" x2="95938" y2="41111"/>
                        <a14:foregroundMark x1="95938" y1="41111" x2="97459" y2="56821"/>
                        <a14:foregroundMark x1="93295" y1="66106" x2="91667" y2="66204"/>
                        <a14:foregroundMark x1="91667" y1="66204" x2="90729" y2="65463"/>
                        <a14:foregroundMark x1="96354" y1="55741" x2="96354" y2="55741"/>
                        <a14:foregroundMark x1="19740" y1="24074" x2="33698" y2="19259"/>
                        <a14:foregroundMark x1="98646" y1="51667" x2="98594" y2="53333"/>
                        <a14:foregroundMark x1="55104" y1="17037" x2="70104" y2="18981"/>
                        <a14:backgroundMark x1="2344" y1="59630" x2="2344" y2="59630"/>
                        <a14:backgroundMark x1="833" y1="57222" x2="833" y2="57222"/>
                        <a14:backgroundMark x1="1458" y1="57037" x2="1458" y2="57037"/>
                        <a14:backgroundMark x1="2969" y1="60278" x2="1146" y2="54722"/>
                        <a14:backgroundMark x1="885" y1="55556" x2="2083" y2="60000"/>
                        <a14:backgroundMark x1="2083" y1="59352" x2="2760" y2="60556"/>
                        <a14:backgroundMark x1="19479" y1="22870" x2="30885" y2="18241"/>
                        <a14:backgroundMark x1="21094" y1="21481" x2="21094" y2="21481"/>
                        <a14:backgroundMark x1="21250" y1="21759" x2="19688" y2="22315"/>
                        <a14:backgroundMark x1="30417" y1="18611" x2="33333" y2="17593"/>
                        <a14:backgroundMark x1="19583" y1="22963" x2="20313" y2="22963"/>
                        <a14:backgroundMark x1="84479" y1="25556" x2="90052" y2="27685"/>
                        <a14:backgroundMark x1="90052" y1="27685" x2="96615" y2="37778"/>
                        <a14:backgroundMark x1="96615" y1="37778" x2="99948" y2="45741"/>
                        <a14:backgroundMark x1="99115" y1="45463" x2="99271" y2="53796"/>
                        <a14:backgroundMark x1="99271" y1="53796" x2="97448" y2="60463"/>
                        <a14:backgroundMark x1="97448" y1="60463" x2="93958" y2="67222"/>
                        <a14:backgroundMark x1="93958" y1="67222" x2="93073" y2="67963"/>
                        <a14:backgroundMark x1="95938" y1="65648" x2="95938" y2="65648"/>
                        <a14:backgroundMark x1="93542" y1="66481" x2="93802" y2="66574"/>
                        <a14:backgroundMark x1="95365" y1="67037" x2="95365" y2="67037"/>
                        <a14:backgroundMark x1="95677" y1="66019" x2="95677" y2="66019"/>
                        <a14:backgroundMark x1="96354" y1="64815" x2="96354" y2="64815"/>
                        <a14:backgroundMark x1="93750" y1="65833" x2="93750" y2="65833"/>
                        <a14:backgroundMark x1="93958" y1="65370" x2="93958" y2="65370"/>
                        <a14:backgroundMark x1="94427" y1="65000" x2="92708" y2="67037"/>
                        <a14:backgroundMark x1="96354" y1="65556" x2="96354" y2="65556"/>
                        <a14:backgroundMark x1="86719" y1="27593" x2="90990" y2="29352"/>
                        <a14:backgroundMark x1="90990" y1="29352" x2="95729" y2="35000"/>
                        <a14:backgroundMark x1="89896" y1="30185" x2="89896" y2="30185"/>
                        <a14:backgroundMark x1="90052" y1="30370" x2="90052" y2="30370"/>
                        <a14:backgroundMark x1="90469" y1="30370" x2="90469" y2="30370"/>
                        <a14:backgroundMark x1="90260" y1="29907" x2="90260" y2="29907"/>
                        <a14:backgroundMark x1="89792" y1="29907" x2="89792" y2="29907"/>
                        <a14:backgroundMark x1="89531" y1="29630" x2="89531" y2="29630"/>
                        <a14:backgroundMark x1="90156" y1="29722" x2="90156" y2="29722"/>
                        <a14:backgroundMark x1="90260" y1="29630" x2="90260" y2="29630"/>
                        <a14:backgroundMark x1="90365" y1="29537" x2="90365" y2="29537"/>
                        <a14:backgroundMark x1="89948" y1="29444" x2="89948" y2="29444"/>
                        <a14:backgroundMark x1="89948" y1="29444" x2="89688" y2="29444"/>
                        <a14:backgroundMark x1="89531" y1="29444" x2="89531" y2="29444"/>
                        <a14:backgroundMark x1="90104" y1="28889" x2="90260" y2="29352"/>
                        <a14:backgroundMark x1="90625" y1="29815" x2="87708" y2="27593"/>
                        <a14:backgroundMark x1="97396" y1="63796" x2="96250" y2="65741"/>
                        <a14:backgroundMark x1="51615" y1="84352" x2="51615" y2="84352"/>
                        <a14:backgroundMark x1="51458" y1="84352" x2="51458" y2="84352"/>
                        <a14:backgroundMark x1="50938" y1="84537" x2="53958" y2="84352"/>
                        <a14:backgroundMark x1="53750" y1="83704" x2="50156" y2="8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255" y="2078943"/>
            <a:ext cx="684653" cy="3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hlinkClick r:id="rId10"/>
            <a:extLst>
              <a:ext uri="{FF2B5EF4-FFF2-40B4-BE49-F238E27FC236}">
                <a16:creationId xmlns:a16="http://schemas.microsoft.com/office/drawing/2014/main" id="{D2D78A61-1DDB-4F7E-84BD-E58F727CB4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329" y="4974946"/>
            <a:ext cx="2438504" cy="1272424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6346A8-6F29-6930-FB95-B68B0E58C163}"/>
              </a:ext>
            </a:extLst>
          </p:cNvPr>
          <p:cNvSpPr txBox="1"/>
          <p:nvPr/>
        </p:nvSpPr>
        <p:spPr>
          <a:xfrm>
            <a:off x="3333845" y="4560722"/>
            <a:ext cx="2779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Health &amp; Beauty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1/18/2021)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0" name="Picture 39">
            <a:hlinkClick r:id="rId12"/>
            <a:extLst>
              <a:ext uri="{FF2B5EF4-FFF2-40B4-BE49-F238E27FC236}">
                <a16:creationId xmlns:a16="http://schemas.microsoft.com/office/drawing/2014/main" id="{D8395835-8F4C-4FFD-8CD1-4F0B47A77CC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952" y="2844391"/>
            <a:ext cx="2453796" cy="1259051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FA344-8F39-A9A4-8234-60ED2615BC40}"/>
              </a:ext>
            </a:extLst>
          </p:cNvPr>
          <p:cNvSpPr txBox="1"/>
          <p:nvPr/>
        </p:nvSpPr>
        <p:spPr>
          <a:xfrm>
            <a:off x="6364072" y="2399472"/>
            <a:ext cx="2569557" cy="41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Insurance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10/17/2022)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26" name="Picture 2" descr="Leverage Enterprise Digital Sales Enablement | Modus">
            <a:extLst>
              <a:ext uri="{FF2B5EF4-FFF2-40B4-BE49-F238E27FC236}">
                <a16:creationId xmlns:a16="http://schemas.microsoft.com/office/drawing/2014/main" id="{6F3BEE8E-F53B-147A-F626-F4B479BCC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860" y="2088775"/>
            <a:ext cx="1489981" cy="4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hlinkClick r:id="rId15"/>
            <a:extLst>
              <a:ext uri="{FF2B5EF4-FFF2-40B4-BE49-F238E27FC236}">
                <a16:creationId xmlns:a16="http://schemas.microsoft.com/office/drawing/2014/main" id="{69A67AB2-74A5-45F2-974F-7D8B2EB1309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606" y="4971174"/>
            <a:ext cx="2426489" cy="1259052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BE40A08-872B-3DA8-86B2-A8B8DC913FB9}"/>
              </a:ext>
            </a:extLst>
          </p:cNvPr>
          <p:cNvSpPr txBox="1"/>
          <p:nvPr/>
        </p:nvSpPr>
        <p:spPr>
          <a:xfrm>
            <a:off x="6306149" y="4560722"/>
            <a:ext cx="268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Streaming Services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12/30/2020)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B3ACFE6-078E-E3D6-7618-9EF97867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740" y="4082207"/>
            <a:ext cx="1104221" cy="6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8"/>
            <a:extLst>
              <a:ext uri="{FF2B5EF4-FFF2-40B4-BE49-F238E27FC236}">
                <a16:creationId xmlns:a16="http://schemas.microsoft.com/office/drawing/2014/main" id="{871C6A4E-2530-4372-A5EF-14D26FA4F2A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290" y="2857615"/>
            <a:ext cx="2398489" cy="1247811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934852-041B-FA77-8FF0-28746A9037BF}"/>
              </a:ext>
            </a:extLst>
          </p:cNvPr>
          <p:cNvSpPr txBox="1"/>
          <p:nvPr/>
        </p:nvSpPr>
        <p:spPr>
          <a:xfrm>
            <a:off x="306054" y="2415589"/>
            <a:ext cx="283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Apparel, Footwear &amp; Accessories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6/21/2023)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A99E9AB-F3BC-E145-42AD-856E22DD8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231" y1="23026" x2="17231" y2="23026"/>
                        <a14:foregroundMark x1="12308" y1="21711" x2="12308" y2="21711"/>
                        <a14:foregroundMark x1="10000" y1="60526" x2="10000" y2="60526"/>
                        <a14:foregroundMark x1="30308" y1="54605" x2="30308" y2="54605"/>
                        <a14:foregroundMark x1="32154" y1="59868" x2="32154" y2="59868"/>
                        <a14:foregroundMark x1="38462" y1="63816" x2="38462" y2="63816"/>
                        <a14:foregroundMark x1="49538" y1="57895" x2="49538" y2="57895"/>
                        <a14:foregroundMark x1="60769" y1="59211" x2="60769" y2="59211"/>
                        <a14:foregroundMark x1="71077" y1="52632" x2="71077" y2="52632"/>
                        <a14:foregroundMark x1="77692" y1="59211" x2="77692" y2="59211"/>
                        <a14:foregroundMark x1="78308" y1="36184" x2="78308" y2="36184"/>
                        <a14:foregroundMark x1="81538" y1="60526" x2="81538" y2="60526"/>
                        <a14:foregroundMark x1="90923" y1="66447" x2="90923" y2="66447"/>
                        <a14:foregroundMark x1="98000" y1="46711" x2="98000" y2="4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842" y="2147769"/>
            <a:ext cx="1151384" cy="2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22"/>
            <a:extLst>
              <a:ext uri="{FF2B5EF4-FFF2-40B4-BE49-F238E27FC236}">
                <a16:creationId xmlns:a16="http://schemas.microsoft.com/office/drawing/2014/main" id="{A3C400E6-2482-46D0-B35A-D6C133E12E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520" y="5000572"/>
            <a:ext cx="2302028" cy="1259052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857AC84-F1FA-3B73-3914-67AD36C6D513}"/>
              </a:ext>
            </a:extLst>
          </p:cNvPr>
          <p:cNvSpPr txBox="1"/>
          <p:nvPr/>
        </p:nvSpPr>
        <p:spPr>
          <a:xfrm>
            <a:off x="442748" y="4560722"/>
            <a:ext cx="2561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Food &amp; Beverage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2/8/2022)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40" name="Picture 16" descr="Avocados From Mexico">
            <a:extLst>
              <a:ext uri="{FF2B5EF4-FFF2-40B4-BE49-F238E27FC236}">
                <a16:creationId xmlns:a16="http://schemas.microsoft.com/office/drawing/2014/main" id="{AFD80A8F-1F26-EBE9-4333-16D6D216A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7153" y="4164616"/>
            <a:ext cx="612763" cy="4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25"/>
            <a:extLst>
              <a:ext uri="{FF2B5EF4-FFF2-40B4-BE49-F238E27FC236}">
                <a16:creationId xmlns:a16="http://schemas.microsoft.com/office/drawing/2014/main" id="{72CAFA95-3DB1-46A1-B98A-ED611698306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2587" y="4974965"/>
            <a:ext cx="2445157" cy="1272405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22" name="Picture 21">
            <a:hlinkClick r:id="rId27"/>
            <a:extLst>
              <a:ext uri="{FF2B5EF4-FFF2-40B4-BE49-F238E27FC236}">
                <a16:creationId xmlns:a16="http://schemas.microsoft.com/office/drawing/2014/main" id="{EDE92755-0910-41EF-A4B1-02947FDB999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5913" y="2841754"/>
            <a:ext cx="2438504" cy="1257544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7F6090D-367F-2236-4F1D-20F3C9EA3AAD}"/>
              </a:ext>
            </a:extLst>
          </p:cNvPr>
          <p:cNvSpPr txBox="1"/>
          <p:nvPr/>
        </p:nvSpPr>
        <p:spPr>
          <a:xfrm>
            <a:off x="9174351" y="2300168"/>
            <a:ext cx="2721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Investment Services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2/13/2022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during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Super Bowl LVI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DD6959-4C7B-702D-7B98-F0080B18BC57}"/>
              </a:ext>
            </a:extLst>
          </p:cNvPr>
          <p:cNvSpPr txBox="1"/>
          <p:nvPr/>
        </p:nvSpPr>
        <p:spPr>
          <a:xfrm>
            <a:off x="9250387" y="4560722"/>
            <a:ext cx="256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Quick Serve Restaurants</a:t>
            </a:r>
          </a:p>
          <a:p>
            <a:pPr algn="ctr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(TV spot first aired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4/23/2020)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38" name="Picture 14" descr="Burger King Logo, symbol, meaning, history, PNG, brand">
            <a:extLst>
              <a:ext uri="{FF2B5EF4-FFF2-40B4-BE49-F238E27FC236}">
                <a16:creationId xmlns:a16="http://schemas.microsoft.com/office/drawing/2014/main" id="{4FA62B60-A682-7EB0-87CB-8261B845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2970" y="4237480"/>
            <a:ext cx="624391" cy="3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est Cryptocurrency Exchanges of May 2021">
            <a:extLst>
              <a:ext uri="{FF2B5EF4-FFF2-40B4-BE49-F238E27FC236}">
                <a16:creationId xmlns:a16="http://schemas.microsoft.com/office/drawing/2014/main" id="{23319BEF-FB78-DAA4-1571-1765E791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9833" r="90000">
                        <a14:foregroundMark x1="9833" y1="52500" x2="9833" y2="52500"/>
                        <a14:foregroundMark x1="20333" y1="53750" x2="20333" y2="53750"/>
                        <a14:foregroundMark x1="33167" y1="45625" x2="33167" y2="45625"/>
                        <a14:foregroundMark x1="33500" y1="24375" x2="33500" y2="24375"/>
                        <a14:foregroundMark x1="37167" y1="49375" x2="37167" y2="49375"/>
                        <a14:foregroundMark x1="67833" y1="52500" x2="67833" y2="52500"/>
                        <a14:foregroundMark x1="74000" y1="51875" x2="74000" y2="51875"/>
                        <a14:foregroundMark x1="83333" y1="61875" x2="83333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2190" y="2059279"/>
            <a:ext cx="1025950" cy="2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355436-3E6C-8925-DA2D-DE8091971266}"/>
              </a:ext>
            </a:extLst>
          </p:cNvPr>
          <p:cNvSpPr txBox="1"/>
          <p:nvPr/>
        </p:nvSpPr>
        <p:spPr>
          <a:xfrm>
            <a:off x="3268980" y="1725169"/>
            <a:ext cx="56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201A62"/>
                </a:solidFill>
                <a:latin typeface="Helvetica" panose="020B0403020202020204" pitchFamily="34" charset="0"/>
              </a:rPr>
              <a:t>Examples of Ads Using QR Codes</a:t>
            </a:r>
          </a:p>
        </p:txBody>
      </p:sp>
      <p:pic>
        <p:nvPicPr>
          <p:cNvPr id="4098" name="Picture 2" descr="The Honest Company logo in transparent PNG and vectorized SVG formats">
            <a:extLst>
              <a:ext uri="{FF2B5EF4-FFF2-40B4-BE49-F238E27FC236}">
                <a16:creationId xmlns:a16="http://schemas.microsoft.com/office/drawing/2014/main" id="{48E07185-BF70-06AC-0E97-57C8A1C0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65" y="4299773"/>
            <a:ext cx="1237801" cy="1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4227EB-877B-A0FE-8282-0D3F26FB280C}"/>
              </a:ext>
            </a:extLst>
          </p:cNvPr>
          <p:cNvSpPr txBox="1"/>
          <p:nvPr/>
        </p:nvSpPr>
        <p:spPr>
          <a:xfrm>
            <a:off x="526244" y="6318425"/>
            <a:ext cx="113222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Creative from iSpot.tv, time period of airing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4/23/20 –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6/21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/23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US" sz="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Click above images to watch TV spots</a:t>
            </a:r>
            <a:r>
              <a:rPr kumimoji="0" lang="en-US" sz="800" b="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.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n-US" sz="800" b="0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77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E8DE5C6-269E-4F34-6D37-15C423BA684C}"/>
              </a:ext>
            </a:extLst>
          </p:cNvPr>
          <p:cNvSpPr/>
          <p:nvPr/>
        </p:nvSpPr>
        <p:spPr>
          <a:xfrm>
            <a:off x="8105826" y="1926357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148044-8E17-412A-8D63-4167622905A0}"/>
              </a:ext>
            </a:extLst>
          </p:cNvPr>
          <p:cNvSpPr/>
          <p:nvPr/>
        </p:nvSpPr>
        <p:spPr>
          <a:xfrm>
            <a:off x="4214658" y="1926357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5BF06-4FC8-D633-A371-BAAF8BFAD0F6}"/>
              </a:ext>
            </a:extLst>
          </p:cNvPr>
          <p:cNvSpPr/>
          <p:nvPr/>
        </p:nvSpPr>
        <p:spPr>
          <a:xfrm>
            <a:off x="315478" y="1926357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8CE22E-E792-7BEE-F112-2A6050373137}"/>
              </a:ext>
            </a:extLst>
          </p:cNvPr>
          <p:cNvSpPr/>
          <p:nvPr/>
        </p:nvSpPr>
        <p:spPr>
          <a:xfrm>
            <a:off x="4214658" y="4139398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F4C38E-F05A-854F-864D-B9207BC6F66E}"/>
              </a:ext>
            </a:extLst>
          </p:cNvPr>
          <p:cNvSpPr/>
          <p:nvPr/>
        </p:nvSpPr>
        <p:spPr>
          <a:xfrm>
            <a:off x="315478" y="4139398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2D1272-2827-6774-76B2-6756AC564296}"/>
              </a:ext>
            </a:extLst>
          </p:cNvPr>
          <p:cNvSpPr/>
          <p:nvPr/>
        </p:nvSpPr>
        <p:spPr>
          <a:xfrm>
            <a:off x="8105826" y="4139398"/>
            <a:ext cx="3770696" cy="210618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245806" y="322975"/>
            <a:ext cx="11889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 technology evolves and more brands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pursue new ad formats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other types of interactive shoppable ads are becoming more common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86E666-E01E-3C42-866E-F587D903463D}"/>
              </a:ext>
            </a:extLst>
          </p:cNvPr>
          <p:cNvSpPr txBox="1"/>
          <p:nvPr/>
        </p:nvSpPr>
        <p:spPr>
          <a:xfrm>
            <a:off x="315478" y="1422788"/>
            <a:ext cx="11561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+mn-cs"/>
              </a:rPr>
              <a:t>Examples of different types of interactive shoppable ads</a:t>
            </a:r>
            <a:endParaRPr lang="en-US" b="1" u="sng">
              <a:solidFill>
                <a:srgbClr val="1B146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21C89-04AD-CCAF-EB0E-0332DB7A4556}"/>
              </a:ext>
            </a:extLst>
          </p:cNvPr>
          <p:cNvSpPr txBox="1"/>
          <p:nvPr/>
        </p:nvSpPr>
        <p:spPr>
          <a:xfrm>
            <a:off x="476882" y="6341820"/>
            <a:ext cx="116586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Retail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TouchPoints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Has the Age of Shoppable TV Finally Arrived? NBCU is Banking on it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7/6/2023. Paramount Pause Ad Spec Sheet.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Advanced Television,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Report: Open programmatic ad spend up 41% YoY, 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3/8/2023. Business Insider, </a:t>
            </a:r>
            <a:r>
              <a:rPr lang="en-US" sz="6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NBCUniversal expanded its shoppable ad offerings with Checkout</a:t>
            </a:r>
            <a:r>
              <a:rPr lang="en-US" sz="6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4/24/20. </a:t>
            </a:r>
            <a:endParaRPr lang="en-US" sz="600" i="1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F710B2-3589-687B-FFD5-B9BAB5582BD7}"/>
              </a:ext>
            </a:extLst>
          </p:cNvPr>
          <p:cNvSpPr txBox="1"/>
          <p:nvPr/>
        </p:nvSpPr>
        <p:spPr>
          <a:xfrm>
            <a:off x="8636557" y="1969314"/>
            <a:ext cx="2722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Click to receive information to email / device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370DE-6FA9-3B3E-74C1-3DF54206C3FD}"/>
              </a:ext>
            </a:extLst>
          </p:cNvPr>
          <p:cNvSpPr txBox="1"/>
          <p:nvPr/>
        </p:nvSpPr>
        <p:spPr>
          <a:xfrm>
            <a:off x="658311" y="2077036"/>
            <a:ext cx="3085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Ads with a scannable QR code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409413-4239-8404-AB1C-84052A9B220B}"/>
              </a:ext>
            </a:extLst>
          </p:cNvPr>
          <p:cNvSpPr txBox="1"/>
          <p:nvPr/>
        </p:nvSpPr>
        <p:spPr>
          <a:xfrm>
            <a:off x="4142457" y="1999687"/>
            <a:ext cx="3996155" cy="46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‘Click to buy’ ads </a:t>
            </a:r>
            <a:b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(via methods like NBCU Checkout, Roku Pay, etc.)</a:t>
            </a:r>
            <a:endParaRPr lang="en-US" sz="1400" b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6DED6B-5396-56AB-9B4F-2FDED542A062}"/>
              </a:ext>
            </a:extLst>
          </p:cNvPr>
          <p:cNvSpPr txBox="1"/>
          <p:nvPr/>
        </p:nvSpPr>
        <p:spPr>
          <a:xfrm>
            <a:off x="685124" y="4174110"/>
            <a:ext cx="303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Promos with a tune-in reminder or 'add to watch list’ button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0A8C4A-1463-3E37-2AAD-AE8F37E35FAB}"/>
              </a:ext>
            </a:extLst>
          </p:cNvPr>
          <p:cNvSpPr txBox="1"/>
          <p:nvPr/>
        </p:nvSpPr>
        <p:spPr>
          <a:xfrm>
            <a:off x="4199363" y="4174110"/>
            <a:ext cx="3801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Explorable ads with option to browse video clips, product types, or other info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3E15CF-D307-B1AD-A537-17489F62A51F}"/>
              </a:ext>
            </a:extLst>
          </p:cNvPr>
          <p:cNvSpPr txBox="1"/>
          <p:nvPr/>
        </p:nvSpPr>
        <p:spPr>
          <a:xfrm>
            <a:off x="8798034" y="4281832"/>
            <a:ext cx="2386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Pause Ads</a:t>
            </a:r>
          </a:p>
        </p:txBody>
      </p:sp>
      <p:pic>
        <p:nvPicPr>
          <p:cNvPr id="2050" name="Picture 2" descr="Campaign image showing Instacart and Michelob Ultra's shoppable TV commercial timed to Super Bowl LVII">
            <a:extLst>
              <a:ext uri="{FF2B5EF4-FFF2-40B4-BE49-F238E27FC236}">
                <a16:creationId xmlns:a16="http://schemas.microsoft.com/office/drawing/2014/main" id="{860829CE-148A-CA6A-DC1F-03591443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8549" y="3094284"/>
            <a:ext cx="1664550" cy="858130"/>
          </a:xfrm>
          <a:prstGeom prst="rect">
            <a:avLst/>
          </a:prstGeom>
          <a:noFill/>
          <a:ln>
            <a:solidFill>
              <a:srgbClr val="201A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port: CTV is TV networks advertisers' top priority | Advanced Television">
            <a:extLst>
              <a:ext uri="{FF2B5EF4-FFF2-40B4-BE49-F238E27FC236}">
                <a16:creationId xmlns:a16="http://schemas.microsoft.com/office/drawing/2014/main" id="{CA10C0BA-2F39-363A-20D4-1360A1DA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1737" y="3013650"/>
            <a:ext cx="1812264" cy="101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B1D849A-7E37-F8ED-E3D8-7F12F539A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5132" y="5242389"/>
            <a:ext cx="1701730" cy="954971"/>
          </a:xfrm>
          <a:prstGeom prst="rect">
            <a:avLst/>
          </a:prstGeom>
          <a:noFill/>
          <a:ln>
            <a:solidFill>
              <a:srgbClr val="201A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F6F79D-DBA1-BCBA-30C8-AD572EF43FD6}"/>
              </a:ext>
            </a:extLst>
          </p:cNvPr>
          <p:cNvSpPr txBox="1"/>
          <p:nvPr/>
        </p:nvSpPr>
        <p:spPr>
          <a:xfrm>
            <a:off x="315478" y="2445023"/>
            <a:ext cx="37706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Allows viewer to scan a QR code on the screen in order to learn more about a product or service, or to visit a brand’s website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356AFA-28D8-D06B-30FD-7FDE00754924}"/>
              </a:ext>
            </a:extLst>
          </p:cNvPr>
          <p:cNvSpPr txBox="1"/>
          <p:nvPr/>
        </p:nvSpPr>
        <p:spPr>
          <a:xfrm>
            <a:off x="8112521" y="2445023"/>
            <a:ext cx="37706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Button on screen can be clicked using remote to have information or a coupon sent directly to the viewers email or mobile device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E1B699-4E5F-0733-9186-EDCE9ADDD3BD}"/>
              </a:ext>
            </a:extLst>
          </p:cNvPr>
          <p:cNvSpPr txBox="1"/>
          <p:nvPr/>
        </p:nvSpPr>
        <p:spPr>
          <a:xfrm>
            <a:off x="4247444" y="2529662"/>
            <a:ext cx="37784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Ability to make a purchase directly from an ad on a TV set using already-enabled digital payment methods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991B4E-1602-1FFB-B5D6-FCB07217B5A4}"/>
              </a:ext>
            </a:extLst>
          </p:cNvPr>
          <p:cNvSpPr txBox="1"/>
          <p:nvPr/>
        </p:nvSpPr>
        <p:spPr>
          <a:xfrm>
            <a:off x="300182" y="4642696"/>
            <a:ext cx="379400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Button on screen can be clicked using remote to watch a program, or branded content, being advertised or save it to a watchlist for later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FC1E8E-FDFD-BF5A-DAF7-DCA209E15573}"/>
              </a:ext>
            </a:extLst>
          </p:cNvPr>
          <p:cNvSpPr txBox="1"/>
          <p:nvPr/>
        </p:nvSpPr>
        <p:spPr>
          <a:xfrm>
            <a:off x="4214658" y="4727335"/>
            <a:ext cx="37706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Viewers can toggle through different related video clips, product offerings or deals using their remote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1D1252-3EE4-D3F8-4340-D5209F25A55F}"/>
              </a:ext>
            </a:extLst>
          </p:cNvPr>
          <p:cNvSpPr txBox="1"/>
          <p:nvPr/>
        </p:nvSpPr>
        <p:spPr>
          <a:xfrm>
            <a:off x="8098084" y="4727335"/>
            <a:ext cx="37784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Ads that appear overlayed over the content while a program is paused</a:t>
            </a:r>
          </a:p>
        </p:txBody>
      </p:sp>
      <p:pic>
        <p:nvPicPr>
          <p:cNvPr id="4" name="Picture 2" descr="NBCU Unveils New Checkout Function for Shoppable Ads">
            <a:extLst>
              <a:ext uri="{FF2B5EF4-FFF2-40B4-BE49-F238E27FC236}">
                <a16:creationId xmlns:a16="http://schemas.microsoft.com/office/drawing/2014/main" id="{B67E2448-4101-BE2F-FA34-7731B465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651" y="3079848"/>
            <a:ext cx="1482136" cy="887002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96CE7-6751-407E-8551-AF9D8F181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047" y="5242389"/>
            <a:ext cx="1680254" cy="945553"/>
          </a:xfrm>
          <a:prstGeom prst="rect">
            <a:avLst/>
          </a:prstGeom>
          <a:noFill/>
          <a:ln>
            <a:solidFill>
              <a:srgbClr val="201A62"/>
            </a:solidFill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8DD85510-B7FE-EE72-B3E2-AD77725B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9949" y="5242389"/>
            <a:ext cx="1641750" cy="923485"/>
          </a:xfrm>
          <a:prstGeom prst="rect">
            <a:avLst/>
          </a:prstGeom>
          <a:noFill/>
          <a:ln>
            <a:solidFill>
              <a:srgbClr val="201A6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12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18D5D9-02CF-45AB-BFE1-2DC3CBE539F0}"/>
              </a:ext>
            </a:extLst>
          </p:cNvPr>
          <p:cNvSpPr txBox="1"/>
          <p:nvPr/>
        </p:nvSpPr>
        <p:spPr>
          <a:xfrm>
            <a:off x="259529" y="3057008"/>
            <a:ext cx="70854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elvetica" pitchFamily="2" charset="0"/>
              </a:rPr>
              <a:t>Viewers’ Familiarity with Shoppable TV Ads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Understanding audiences’ knowledge </a:t>
            </a:r>
            <a:br>
              <a:rPr lang="en-US" sz="2800">
                <a:solidFill>
                  <a:prstClr val="white"/>
                </a:solidFill>
                <a:latin typeface="Helvetica" pitchFamily="2" charset="0"/>
              </a:rPr>
            </a:b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of interactive ad formats</a:t>
            </a:r>
          </a:p>
        </p:txBody>
      </p:sp>
    </p:spTree>
    <p:extLst>
      <p:ext uri="{BB962C8B-B14F-4D97-AF65-F5344CB8AC3E}">
        <p14:creationId xmlns:p14="http://schemas.microsoft.com/office/powerpoint/2010/main" val="611661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3B3379D-83C8-2885-4E79-EF4BF92C2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42" y="1"/>
            <a:ext cx="3506558" cy="20418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901394" y="2092070"/>
            <a:ext cx="10389212" cy="2528431"/>
            <a:chOff x="2465707" y="1659890"/>
            <a:chExt cx="9138574" cy="3059401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2542243" y="1932060"/>
              <a:ext cx="8995012" cy="2478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“Today’s consumers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demand innovative and interactive experiences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engage with. In fact, a third of U.S. adults would like to click an ad on TV to make a purchase. This is even more prevalent with Gen Z and Millennials, who have almost $3 trillion in buying power combined.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Advertisers, take note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It’s imperative to invest in and deploy creative that offer interactive and shoppable experiences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truly engage these audiences. If you don’t, your competitors will.”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2155596" y="5014248"/>
            <a:ext cx="802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Meredith Brace, CMO, Samba TV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31587-F481-D59B-EF84-90F697A7E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6D17C3-3266-E52C-D46D-49E3951198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250A4-BBDC-AC53-AC86-A4570000F8B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08617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itting on a couch holding phones and credit cards&#10;&#10;Description automatically generated">
            <a:extLst>
              <a:ext uri="{FF2B5EF4-FFF2-40B4-BE49-F238E27FC236}">
                <a16:creationId xmlns:a16="http://schemas.microsoft.com/office/drawing/2014/main" id="{6D185B46-A9F7-8B46-484F-414220E4F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5656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190" y="0"/>
            <a:ext cx="1532810" cy="892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F2214A-6794-3707-AB1B-E9761FA1AE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E4DFCF4-1702-B0FB-7967-B2260639A257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E7E9E5-B62F-A686-207D-B9EAAC281BDF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5CD95-363D-A522-69B9-3B76F75D3F1A}"/>
              </a:ext>
            </a:extLst>
          </p:cNvPr>
          <p:cNvSpPr txBox="1"/>
          <p:nvPr/>
        </p:nvSpPr>
        <p:spPr>
          <a:xfrm>
            <a:off x="5072558" y="339744"/>
            <a:ext cx="662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Shoppable ads can shorten consumers’ </a:t>
            </a:r>
            <a:r>
              <a:rPr lang="en-US" sz="2400" b="1">
                <a:solidFill>
                  <a:srgbClr val="ED3C8D"/>
                </a:solidFill>
                <a:latin typeface="Helvetica" panose="020B0604020202020204" pitchFamily="2" charset="0"/>
              </a:rPr>
              <a:t>path to purchase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and further strengthen </a:t>
            </a:r>
            <a:b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TV as a high-performance channel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98E9B-7B89-5712-BB12-EA3808AB677E}"/>
              </a:ext>
            </a:extLst>
          </p:cNvPr>
          <p:cNvSpPr txBox="1"/>
          <p:nvPr/>
        </p:nvSpPr>
        <p:spPr>
          <a:xfrm>
            <a:off x="5111886" y="1879817"/>
            <a:ext cx="66256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As advertisers look for new and innovative ways to engage their target audiences, more TV platforms are introducing modern ad formats featuring shoppable experiences to connect consumers directly to brands and </a:t>
            </a:r>
            <a:r>
              <a:rPr lang="en-US">
                <a:solidFill>
                  <a:srgbClr val="201A62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stimulate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conversions and sales.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These interactive, shoppable ad formats further enhance TV as a high-performance channel that ignites full-funnel outcomes while also providing marketers with innovative ways to increase</a:t>
            </a:r>
            <a:r>
              <a:rPr lang="en-US">
                <a:solidFill>
                  <a:srgbClr val="201A62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engagement with customer prospects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This guide explores the different shoppable TV ad formats that are gaining </a:t>
            </a:r>
            <a:r>
              <a:rPr lang="en-US">
                <a:solidFill>
                  <a:srgbClr val="201A62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greater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traction, the current levels of awareness and engagement among viewers and the brand outcomes that are being achieved. </a:t>
            </a:r>
          </a:p>
        </p:txBody>
      </p:sp>
    </p:spTree>
    <p:extLst>
      <p:ext uri="{BB962C8B-B14F-4D97-AF65-F5344CB8AC3E}">
        <p14:creationId xmlns:p14="http://schemas.microsoft.com/office/powerpoint/2010/main" val="2543138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3319D0-E35C-8917-F856-B597469D789D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90F83-F951-F147-619D-E611CF45D98C}"/>
              </a:ext>
            </a:extLst>
          </p:cNvPr>
          <p:cNvSpPr txBox="1"/>
          <p:nvPr/>
        </p:nvSpPr>
        <p:spPr>
          <a:xfrm>
            <a:off x="483208" y="1882512"/>
            <a:ext cx="1087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A16+ who recall seeing different types of interactive ad formats when watching TV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of total respondents</a:t>
            </a:r>
            <a:endParaRPr kumimoji="0" lang="en-US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94475" y="286949"/>
            <a:ext cx="11955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Younger audiences are more likely to recall seeing shoppable ads, which provides marketers an opportunity to connect with this valuable segment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0E510D9-1527-919B-59F2-8386B31E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558058"/>
              </p:ext>
            </p:extLst>
          </p:nvPr>
        </p:nvGraphicFramePr>
        <p:xfrm>
          <a:off x="308113" y="2321862"/>
          <a:ext cx="11320670" cy="381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BB8598CC-9830-5783-6EE2-DF6BF44536D5}"/>
              </a:ext>
            </a:extLst>
          </p:cNvPr>
          <p:cNvSpPr txBox="1">
            <a:spLocks/>
          </p:cNvSpPr>
          <p:nvPr/>
        </p:nvSpPr>
        <p:spPr>
          <a:xfrm>
            <a:off x="503713" y="6210008"/>
            <a:ext cx="11643895" cy="32366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2023 </a:t>
            </a:r>
            <a:r>
              <a:rPr lang="en-US" sz="800" i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Monetization of Video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1,602 TV consumers, ages 16-74 who meet the following criteria: watch at least one hour of TV / week, have broadband access. Data collected June 2023. Q2: Which of the following types of ad formats do you recall seeing when watching TV (including: TV and streaming)?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AF5F3-C3BC-9AF1-B4CD-1A64118D208B}"/>
              </a:ext>
            </a:extLst>
          </p:cNvPr>
          <p:cNvSpPr/>
          <p:nvPr/>
        </p:nvSpPr>
        <p:spPr>
          <a:xfrm>
            <a:off x="194475" y="3844413"/>
            <a:ext cx="9985688" cy="2293920"/>
          </a:xfrm>
          <a:prstGeom prst="rect">
            <a:avLst/>
          </a:prstGeom>
          <a:noFill/>
          <a:ln w="571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25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3319D0-E35C-8917-F856-B597469D789D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90F83-F951-F147-619D-E611CF45D98C}"/>
              </a:ext>
            </a:extLst>
          </p:cNvPr>
          <p:cNvSpPr txBox="1"/>
          <p:nvPr/>
        </p:nvSpPr>
        <p:spPr>
          <a:xfrm>
            <a:off x="308114" y="1882512"/>
            <a:ext cx="11126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A16+ who recall seeing different types of interactive ad formats when watching TV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 of total respondents</a:t>
            </a:r>
            <a:endParaRPr kumimoji="0" lang="en-US" sz="14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0" y="328283"/>
            <a:ext cx="1218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Additionally, HHs with teens are more likely to recall seeing shoppable ads, which highlights the opportunity for marketers to engage families as well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0E510D9-1527-919B-59F2-8386B31E2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649063"/>
              </p:ext>
            </p:extLst>
          </p:nvPr>
        </p:nvGraphicFramePr>
        <p:xfrm>
          <a:off x="308113" y="2321862"/>
          <a:ext cx="11320670" cy="381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BB8598CC-9830-5783-6EE2-DF6BF44536D5}"/>
              </a:ext>
            </a:extLst>
          </p:cNvPr>
          <p:cNvSpPr txBox="1">
            <a:spLocks/>
          </p:cNvSpPr>
          <p:nvPr/>
        </p:nvSpPr>
        <p:spPr>
          <a:xfrm>
            <a:off x="503713" y="6210008"/>
            <a:ext cx="11643895" cy="32366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2023 </a:t>
            </a:r>
            <a:r>
              <a:rPr lang="en-US" sz="800" i="1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Monetization of Video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1,602 TV consumers, ages 16-74 who meet the following criteria: watch at least one hour of TV / week, have broadband access. Data collected June 2023. Q2: Which of the following types of ad formats do you recall seeing when watching TV (including: TV and streaming)?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AF5F3-C3BC-9AF1-B4CD-1A64118D208B}"/>
              </a:ext>
            </a:extLst>
          </p:cNvPr>
          <p:cNvSpPr/>
          <p:nvPr/>
        </p:nvSpPr>
        <p:spPr>
          <a:xfrm>
            <a:off x="308113" y="2830413"/>
            <a:ext cx="11019299" cy="1033663"/>
          </a:xfrm>
          <a:prstGeom prst="rect">
            <a:avLst/>
          </a:prstGeom>
          <a:noFill/>
          <a:ln w="57150"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0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6FD7F6-CFA3-DE10-6883-EF93E3FD29FF}"/>
              </a:ext>
            </a:extLst>
          </p:cNvPr>
          <p:cNvSpPr/>
          <p:nvPr/>
        </p:nvSpPr>
        <p:spPr>
          <a:xfrm>
            <a:off x="6066504" y="2249355"/>
            <a:ext cx="6137826" cy="3454828"/>
          </a:xfrm>
          <a:prstGeom prst="rect">
            <a:avLst/>
          </a:prstGeom>
          <a:solidFill>
            <a:srgbClr val="E2E8F0"/>
          </a:solidFill>
          <a:ln>
            <a:solidFill>
              <a:srgbClr val="E2E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93A24-64C2-525B-9CC8-45DAB6B9F2DD}"/>
              </a:ext>
            </a:extLst>
          </p:cNvPr>
          <p:cNvSpPr/>
          <p:nvPr/>
        </p:nvSpPr>
        <p:spPr>
          <a:xfrm>
            <a:off x="0" y="2249355"/>
            <a:ext cx="6096000" cy="3454828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521854" y="6304672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Tubi + FOX,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2023 Audience Insights for Brands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2/14/23.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275773" y="402384"/>
            <a:ext cx="10815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Interactive ads are the preferred ad format for a sizeable segment of video streamers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79702-1BFA-76E9-4661-47D8AEC9FB59}"/>
              </a:ext>
            </a:extLst>
          </p:cNvPr>
          <p:cNvSpPr txBox="1"/>
          <p:nvPr/>
        </p:nvSpPr>
        <p:spPr>
          <a:xfrm>
            <a:off x="2758958" y="1778788"/>
            <a:ext cx="667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Preferred Ad Formats Among AVOD &amp; SVOD Streamers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Picture 7" descr="A picture containing graphics, clipart, graphic design, screenshot&#10;&#10;Description automatically generated">
            <a:extLst>
              <a:ext uri="{FF2B5EF4-FFF2-40B4-BE49-F238E27FC236}">
                <a16:creationId xmlns:a16="http://schemas.microsoft.com/office/drawing/2014/main" id="{94EB09EC-E468-873C-CA0E-9CC7ECF81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78" y="2664003"/>
            <a:ext cx="1717244" cy="17172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19AE1D-563C-D7EA-A259-A145017EB1CD}"/>
              </a:ext>
            </a:extLst>
          </p:cNvPr>
          <p:cNvSpPr txBox="1"/>
          <p:nvPr/>
        </p:nvSpPr>
        <p:spPr>
          <a:xfrm>
            <a:off x="2789609" y="2860906"/>
            <a:ext cx="254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ED3C8D"/>
                </a:solidFill>
                <a:latin typeface="Helvetica" panose="020B0403020202020204" pitchFamily="34" charset="0"/>
              </a:rPr>
              <a:t>30%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87460-1DA5-420C-52EF-012B7FFD7B01}"/>
              </a:ext>
            </a:extLst>
          </p:cNvPr>
          <p:cNvSpPr txBox="1"/>
          <p:nvPr/>
        </p:nvSpPr>
        <p:spPr>
          <a:xfrm>
            <a:off x="147484" y="4756332"/>
            <a:ext cx="5771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Helvetica" panose="020B0403020202020204" pitchFamily="34" charset="0"/>
              </a:rPr>
              <a:t>of AVOD &amp; SVOD streamers </a:t>
            </a:r>
          </a:p>
          <a:p>
            <a:pPr algn="ctr"/>
            <a:r>
              <a:rPr lang="en-US" sz="2400" b="1">
                <a:solidFill>
                  <a:srgbClr val="FFE600"/>
                </a:solidFill>
                <a:latin typeface="Helvetica" panose="020B0403020202020204" pitchFamily="34" charset="0"/>
              </a:rPr>
              <a:t>prefer watching interactive ad formats</a:t>
            </a:r>
          </a:p>
        </p:txBody>
      </p:sp>
      <p:pic>
        <p:nvPicPr>
          <p:cNvPr id="14" name="Picture 13" descr="A hand holding a phone with a qr code on it&#10;&#10;Description automatically generated with medium confidence">
            <a:extLst>
              <a:ext uri="{FF2B5EF4-FFF2-40B4-BE49-F238E27FC236}">
                <a16:creationId xmlns:a16="http://schemas.microsoft.com/office/drawing/2014/main" id="{2DE9DC7F-D21B-E8B5-390A-11A9BFC36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120" y="2664916"/>
            <a:ext cx="1715418" cy="17154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60F1AC4-BAEC-FC99-A2D3-4E9F6251E73D}"/>
              </a:ext>
            </a:extLst>
          </p:cNvPr>
          <p:cNvSpPr txBox="1"/>
          <p:nvPr/>
        </p:nvSpPr>
        <p:spPr>
          <a:xfrm>
            <a:off x="8897025" y="2860906"/>
            <a:ext cx="254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BFF2"/>
                </a:solidFill>
                <a:latin typeface="Helvetica" panose="020B0403020202020204" pitchFamily="34" charset="0"/>
              </a:rPr>
              <a:t>24%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2A64B-1C92-F366-5216-F513BCDA1CBE}"/>
              </a:ext>
            </a:extLst>
          </p:cNvPr>
          <p:cNvSpPr txBox="1"/>
          <p:nvPr/>
        </p:nvSpPr>
        <p:spPr>
          <a:xfrm>
            <a:off x="6108330" y="4756332"/>
            <a:ext cx="6083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1464"/>
                </a:solidFill>
                <a:latin typeface="Helvetica" panose="020B0403020202020204" pitchFamily="34" charset="0"/>
              </a:rPr>
              <a:t>of AVOD &amp; SVOD streamers </a:t>
            </a:r>
            <a:r>
              <a:rPr lang="en-US" sz="2400" b="1">
                <a:solidFill>
                  <a:srgbClr val="00BFF2"/>
                </a:solidFill>
                <a:latin typeface="Helvetica" panose="020B0403020202020204" pitchFamily="34" charset="0"/>
              </a:rPr>
              <a:t>prefer watching ads that include QR codes</a:t>
            </a:r>
          </a:p>
        </p:txBody>
      </p:sp>
    </p:spTree>
    <p:extLst>
      <p:ext uri="{BB962C8B-B14F-4D97-AF65-F5344CB8AC3E}">
        <p14:creationId xmlns:p14="http://schemas.microsoft.com/office/powerpoint/2010/main" val="3488102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7EEA01-7B85-7F20-8D9B-FB60496963BB}"/>
              </a:ext>
            </a:extLst>
          </p:cNvPr>
          <p:cNvSpPr/>
          <p:nvPr/>
        </p:nvSpPr>
        <p:spPr>
          <a:xfrm>
            <a:off x="254016" y="1695874"/>
            <a:ext cx="3788367" cy="3995675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A5B150-49D9-6D9C-4BA5-808E323EAD26}"/>
              </a:ext>
            </a:extLst>
          </p:cNvPr>
          <p:cNvSpPr/>
          <p:nvPr/>
        </p:nvSpPr>
        <p:spPr>
          <a:xfrm>
            <a:off x="4209588" y="1695874"/>
            <a:ext cx="3788367" cy="3995675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64637-FEC3-E29A-6B0E-D5C52D015D73}"/>
              </a:ext>
            </a:extLst>
          </p:cNvPr>
          <p:cNvSpPr/>
          <p:nvPr/>
        </p:nvSpPr>
        <p:spPr>
          <a:xfrm>
            <a:off x="8149617" y="1695874"/>
            <a:ext cx="3788367" cy="4012894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264160" y="397108"/>
            <a:ext cx="11885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Consumers show a clear interest in making purchases through shoppable ads on their TV set, indicating a ripe opportunity for brands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7383EE-046A-AD2A-2E26-7F1D7285786A}"/>
              </a:ext>
            </a:extLst>
          </p:cNvPr>
          <p:cNvSpPr/>
          <p:nvPr/>
        </p:nvSpPr>
        <p:spPr>
          <a:xfrm>
            <a:off x="604681" y="4034148"/>
            <a:ext cx="3087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Adults has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made a purchase through a QR code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shown on a TV ad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E3B56D-B350-D21D-4469-5A46E1599FE3}"/>
              </a:ext>
            </a:extLst>
          </p:cNvPr>
          <p:cNvSpPr/>
          <p:nvPr/>
        </p:nvSpPr>
        <p:spPr>
          <a:xfrm>
            <a:off x="1465961" y="3300660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</a:rPr>
              <a:t>1 in 5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99F621-2989-BA26-52FB-7962D04D2EBC}"/>
              </a:ext>
            </a:extLst>
          </p:cNvPr>
          <p:cNvSpPr/>
          <p:nvPr/>
        </p:nvSpPr>
        <p:spPr>
          <a:xfrm>
            <a:off x="4324223" y="4034148"/>
            <a:ext cx="35092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of Millennials say they would be </a:t>
            </a:r>
            <a:r>
              <a:rPr lang="en-US" i="1">
                <a:solidFill>
                  <a:srgbClr val="201A62"/>
                </a:solidFill>
                <a:latin typeface="Helvetica" panose="020B0403020202020204" pitchFamily="34" charset="0"/>
              </a:rPr>
              <a:t>more likely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to purchase a product if they saw a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TV ad with a QR code offering a discount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on a product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55627B-A20A-ADC1-83BD-34856C1FADCA}"/>
              </a:ext>
            </a:extLst>
          </p:cNvPr>
          <p:cNvSpPr/>
          <p:nvPr/>
        </p:nvSpPr>
        <p:spPr>
          <a:xfrm>
            <a:off x="5549773" y="330066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</a:rPr>
              <a:t>58%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AF3F91-0AEF-91D5-7A90-2A3317D25C20}"/>
              </a:ext>
            </a:extLst>
          </p:cNvPr>
          <p:cNvSpPr txBox="1"/>
          <p:nvPr/>
        </p:nvSpPr>
        <p:spPr>
          <a:xfrm>
            <a:off x="493573" y="6294831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Samba TV and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HarrisX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data.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347A21-237A-5DBA-AA3E-4758486919F4}"/>
              </a:ext>
            </a:extLst>
          </p:cNvPr>
          <p:cNvSpPr/>
          <p:nvPr/>
        </p:nvSpPr>
        <p:spPr>
          <a:xfrm>
            <a:off x="8423163" y="4034148"/>
            <a:ext cx="3241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U.S. adults say they would be likely to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use a function on their TV where they could easily click on an ad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to make a direct purchase</a:t>
            </a: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2AC076-7BBE-77ED-C8D2-6929880095B1}"/>
              </a:ext>
            </a:extLst>
          </p:cNvPr>
          <p:cNvSpPr/>
          <p:nvPr/>
        </p:nvSpPr>
        <p:spPr>
          <a:xfrm>
            <a:off x="8771657" y="3300660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</a:rPr>
              <a:t>Over 1 in 3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pic>
        <p:nvPicPr>
          <p:cNvPr id="42" name="Picture 41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D2E519E7-8067-5A17-32C4-C78F4701B1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532" y="2081847"/>
            <a:ext cx="1061334" cy="1061334"/>
          </a:xfrm>
          <a:prstGeom prst="rect">
            <a:avLst/>
          </a:prstGeom>
        </p:spPr>
      </p:pic>
      <p:pic>
        <p:nvPicPr>
          <p:cNvPr id="45" name="Picture 44" descr="A picture containing symbol, graphics, screenshot, colorfulness&#10;&#10;Description automatically generated">
            <a:extLst>
              <a:ext uri="{FF2B5EF4-FFF2-40B4-BE49-F238E27FC236}">
                <a16:creationId xmlns:a16="http://schemas.microsoft.com/office/drawing/2014/main" id="{391F998A-7B06-CD2F-6159-A41F4339DB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104" y="2081847"/>
            <a:ext cx="1061334" cy="1061334"/>
          </a:xfrm>
          <a:prstGeom prst="rect">
            <a:avLst/>
          </a:prstGeom>
        </p:spPr>
      </p:pic>
      <p:pic>
        <p:nvPicPr>
          <p:cNvPr id="47" name="Picture 46" descr="A picture containing graphics, clipart, symbol, graphic design&#10;&#10;Description automatically generated">
            <a:extLst>
              <a:ext uri="{FF2B5EF4-FFF2-40B4-BE49-F238E27FC236}">
                <a16:creationId xmlns:a16="http://schemas.microsoft.com/office/drawing/2014/main" id="{B2A82E8D-B8F8-F81C-92C0-7E1A12F60E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066" y="2028781"/>
            <a:ext cx="1167467" cy="1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03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4D239-B0F2-610A-1A58-CF860FAB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1A7196-813C-4299-94D8-28F6D091DC0A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84037-5745-CAFC-E099-2B7608AD62AC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9E9A1-0AC7-EA6E-6D0C-864324E8EFF5}"/>
              </a:ext>
            </a:extLst>
          </p:cNvPr>
          <p:cNvSpPr txBox="1"/>
          <p:nvPr/>
        </p:nvSpPr>
        <p:spPr>
          <a:xfrm>
            <a:off x="214465" y="397108"/>
            <a:ext cx="11927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 of now, more consumers prefer to use their mobile device over a TV remote to interact with shoppable ads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EC72F-BFB2-E618-7E0F-7AB138508820}"/>
              </a:ext>
            </a:extLst>
          </p:cNvPr>
          <p:cNvSpPr txBox="1"/>
          <p:nvPr/>
        </p:nvSpPr>
        <p:spPr>
          <a:xfrm>
            <a:off x="521854" y="6304792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Aluma Insights, Aluma: </a:t>
            </a:r>
            <a:r>
              <a:rPr lang="en-US" sz="800" i="1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70% of Online Adults Who Have Engaged Shoppable TV Ads Purchased a Featured Product,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1/3/22.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2D9923-386B-3DDC-CA0B-EA05C208475F}"/>
              </a:ext>
            </a:extLst>
          </p:cNvPr>
          <p:cNvGrpSpPr/>
          <p:nvPr/>
        </p:nvGrpSpPr>
        <p:grpSpPr>
          <a:xfrm>
            <a:off x="6299753" y="1974863"/>
            <a:ext cx="5383075" cy="3995675"/>
            <a:chOff x="523170" y="2010834"/>
            <a:chExt cx="5383075" cy="39956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630036-6143-3325-7491-B21C8E87B473}"/>
                </a:ext>
              </a:extLst>
            </p:cNvPr>
            <p:cNvSpPr/>
            <p:nvPr/>
          </p:nvSpPr>
          <p:spPr>
            <a:xfrm>
              <a:off x="523170" y="2010834"/>
              <a:ext cx="5383075" cy="3995675"/>
            </a:xfrm>
            <a:prstGeom prst="rect">
              <a:avLst/>
            </a:prstGeom>
            <a:solidFill>
              <a:srgbClr val="E2E8F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98B2EC-A06F-A31F-306B-DCA6C1A59834}"/>
                </a:ext>
              </a:extLst>
            </p:cNvPr>
            <p:cNvSpPr/>
            <p:nvPr/>
          </p:nvSpPr>
          <p:spPr>
            <a:xfrm>
              <a:off x="1338179" y="4528934"/>
              <a:ext cx="37530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201A62"/>
                  </a:solidFill>
                  <a:latin typeface="Helvetica" panose="020B0403020202020204" pitchFamily="34" charset="0"/>
                </a:rPr>
                <a:t>of consumers want to </a:t>
              </a:r>
              <a:r>
                <a:rPr lang="en-US" sz="2400" b="1">
                  <a:solidFill>
                    <a:srgbClr val="00BFF2"/>
                  </a:solidFill>
                  <a:latin typeface="Helvetica" panose="020B0403020202020204" pitchFamily="34" charset="0"/>
                </a:rPr>
                <a:t>use their remote</a:t>
              </a:r>
              <a:r>
                <a:rPr lang="en-US" sz="2400">
                  <a:solidFill>
                    <a:srgbClr val="00BFF2"/>
                  </a:solidFill>
                  <a:latin typeface="Helvetica" panose="020B0403020202020204" pitchFamily="34" charset="0"/>
                </a:rPr>
                <a:t> </a:t>
              </a:r>
              <a:r>
                <a:rPr lang="en-US" sz="2400">
                  <a:solidFill>
                    <a:srgbClr val="201A62"/>
                  </a:solidFill>
                  <a:latin typeface="Helvetica" panose="020B0403020202020204" pitchFamily="34" charset="0"/>
                </a:rPr>
                <a:t>to interact on screen</a:t>
              </a:r>
              <a:endPara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461F0-DE01-A600-BE8A-A9CC1D6DF7FD}"/>
                </a:ext>
              </a:extLst>
            </p:cNvPr>
            <p:cNvSpPr/>
            <p:nvPr/>
          </p:nvSpPr>
          <p:spPr>
            <a:xfrm>
              <a:off x="2557316" y="3666806"/>
              <a:ext cx="131478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26%</a:t>
              </a:r>
              <a:endPara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</a:endParaRPr>
            </a:p>
          </p:txBody>
        </p:sp>
        <p:pic>
          <p:nvPicPr>
            <p:cNvPr id="18" name="Picture 17" descr="A blue and black remote control&#10;&#10;Description automatically generated">
              <a:extLst>
                <a:ext uri="{FF2B5EF4-FFF2-40B4-BE49-F238E27FC236}">
                  <a16:creationId xmlns:a16="http://schemas.microsoft.com/office/drawing/2014/main" id="{A5D9325C-B2DB-B91E-06C0-48FD98BDD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2680" y="2196793"/>
              <a:ext cx="1284054" cy="128405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BBE20-5F07-62BA-7A37-8F420B02E13D}"/>
              </a:ext>
            </a:extLst>
          </p:cNvPr>
          <p:cNvGrpSpPr/>
          <p:nvPr/>
        </p:nvGrpSpPr>
        <p:grpSpPr>
          <a:xfrm>
            <a:off x="509173" y="1974862"/>
            <a:ext cx="5383075" cy="3995675"/>
            <a:chOff x="6444553" y="2010834"/>
            <a:chExt cx="5383075" cy="39956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33618E-0747-6F27-F004-63E9438D3DD2}"/>
                </a:ext>
              </a:extLst>
            </p:cNvPr>
            <p:cNvSpPr/>
            <p:nvPr/>
          </p:nvSpPr>
          <p:spPr>
            <a:xfrm>
              <a:off x="6444553" y="2010834"/>
              <a:ext cx="5383075" cy="3995675"/>
            </a:xfrm>
            <a:prstGeom prst="rect">
              <a:avLst/>
            </a:prstGeom>
            <a:solidFill>
              <a:srgbClr val="E2E8F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D1F45E-E13B-1B33-59A4-EB746D7B3ECA}"/>
                </a:ext>
              </a:extLst>
            </p:cNvPr>
            <p:cNvSpPr/>
            <p:nvPr/>
          </p:nvSpPr>
          <p:spPr>
            <a:xfrm>
              <a:off x="6996829" y="4525054"/>
              <a:ext cx="456667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>
                  <a:solidFill>
                    <a:srgbClr val="201A62"/>
                  </a:solidFill>
                  <a:latin typeface="Helvetica" panose="020B0403020202020204" pitchFamily="34" charset="0"/>
                </a:rPr>
                <a:t>of consumers prefer to </a:t>
              </a:r>
              <a:r>
                <a:rPr lang="en-US" sz="2400" b="1">
                  <a:solidFill>
                    <a:srgbClr val="ED3C8D"/>
                  </a:solidFill>
                  <a:latin typeface="Helvetica" panose="020B0403020202020204" pitchFamily="34" charset="0"/>
                </a:rPr>
                <a:t>use their mobile device</a:t>
              </a:r>
              <a:r>
                <a:rPr lang="en-US" sz="2400">
                  <a:solidFill>
                    <a:srgbClr val="201A62"/>
                  </a:solidFill>
                  <a:latin typeface="Helvetica" panose="020B0403020202020204" pitchFamily="34" charset="0"/>
                </a:rPr>
                <a:t> to transact while they’re watching TV</a:t>
              </a:r>
              <a:endPara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9A87D5-81C8-1E4A-A416-853E5A4B6964}"/>
                </a:ext>
              </a:extLst>
            </p:cNvPr>
            <p:cNvSpPr/>
            <p:nvPr/>
          </p:nvSpPr>
          <p:spPr>
            <a:xfrm>
              <a:off x="8622774" y="3583239"/>
              <a:ext cx="131478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ED3C8D"/>
                  </a:solidFill>
                  <a:latin typeface="Helvetica" panose="020B0403020202020204" pitchFamily="34" charset="0"/>
                </a:rPr>
                <a:t>46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</a:rPr>
                <a:t>%</a:t>
              </a:r>
              <a:endPara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</a:endParaRPr>
            </a:p>
          </p:txBody>
        </p:sp>
        <p:pic>
          <p:nvPicPr>
            <p:cNvPr id="16" name="Picture 15" descr="A hand pointing at a device&#10;&#10;Description automatically generated">
              <a:extLst>
                <a:ext uri="{FF2B5EF4-FFF2-40B4-BE49-F238E27FC236}">
                  <a16:creationId xmlns:a16="http://schemas.microsoft.com/office/drawing/2014/main" id="{255B2B60-6DAC-2E81-1AF1-CCB9263FF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6505" y="2255159"/>
              <a:ext cx="1167322" cy="1167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242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9B3279-79C3-D562-DBFB-7AB4F0D63070}"/>
              </a:ext>
            </a:extLst>
          </p:cNvPr>
          <p:cNvSpPr txBox="1"/>
          <p:nvPr/>
        </p:nvSpPr>
        <p:spPr>
          <a:xfrm>
            <a:off x="236166" y="3025517"/>
            <a:ext cx="7215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elvetica" pitchFamily="2" charset="0"/>
              </a:rPr>
              <a:t>Brand Impact of Shoppable TV Ads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Exploring how interactive formats ignite outcomes for advertisers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783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521854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Magna Global,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 Economy Report, Vol. 15 - The Medium is the Message: How Data and Technology Are Informing The Creative Process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June 2019.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85193" y="397108"/>
            <a:ext cx="11895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time viewers spend with interactive shoppable ads extends the average brand engagement by two to three times the length of the ad itself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DAA5D23-097A-CD87-2088-533C9251CFEE}"/>
              </a:ext>
            </a:extLst>
          </p:cNvPr>
          <p:cNvGraphicFramePr/>
          <p:nvPr/>
        </p:nvGraphicFramePr>
        <p:xfrm>
          <a:off x="1483869" y="2443554"/>
          <a:ext cx="8643939" cy="372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E5E8762-0939-9926-7DEB-5616AE9B0EC6}"/>
              </a:ext>
            </a:extLst>
          </p:cNvPr>
          <p:cNvSpPr txBox="1"/>
          <p:nvPr/>
        </p:nvSpPr>
        <p:spPr>
          <a:xfrm>
            <a:off x="7527788" y="5056707"/>
            <a:ext cx="67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:43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65254-2A9C-2522-ED15-D73C4348A04B}"/>
              </a:ext>
            </a:extLst>
          </p:cNvPr>
          <p:cNvSpPr txBox="1"/>
          <p:nvPr/>
        </p:nvSpPr>
        <p:spPr>
          <a:xfrm>
            <a:off x="9433042" y="3443978"/>
            <a:ext cx="81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1:04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096F1-CFBC-1BA5-A1F6-4E23A9678069}"/>
              </a:ext>
            </a:extLst>
          </p:cNvPr>
          <p:cNvSpPr txBox="1"/>
          <p:nvPr/>
        </p:nvSpPr>
        <p:spPr>
          <a:xfrm>
            <a:off x="5691267" y="5629714"/>
            <a:ext cx="1145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+187%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time spent with ad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5B02E-13F5-EA7C-5356-25DE5C96DA5B}"/>
              </a:ext>
            </a:extLst>
          </p:cNvPr>
          <p:cNvSpPr txBox="1"/>
          <p:nvPr/>
        </p:nvSpPr>
        <p:spPr>
          <a:xfrm>
            <a:off x="7370918" y="4065577"/>
            <a:ext cx="11458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+113%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time spent with ad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43DD7-9F9E-13EE-6865-8BDD43736CA9}"/>
              </a:ext>
            </a:extLst>
          </p:cNvPr>
          <p:cNvSpPr txBox="1"/>
          <p:nvPr/>
        </p:nvSpPr>
        <p:spPr>
          <a:xfrm>
            <a:off x="2758959" y="1822288"/>
            <a:ext cx="667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 Length Plus Additional Time Gained During Interaction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 minutes and seconds</a:t>
            </a:r>
          </a:p>
        </p:txBody>
      </p:sp>
    </p:spTree>
    <p:extLst>
      <p:ext uri="{BB962C8B-B14F-4D97-AF65-F5344CB8AC3E}">
        <p14:creationId xmlns:p14="http://schemas.microsoft.com/office/powerpoint/2010/main" val="3675444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86342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Magna Global,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Media Economy Report, Vol. 15, The Medium is the Message: How Data and Technology Are Informing the Creative Process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June 2019.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264160" y="397108"/>
            <a:ext cx="11885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Due to their increased level of engagement, interactive shoppable ads are more likely to drive greater brand health KPIs across the purchase funnel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03F350-F1C3-EFD5-8EE9-2B3D2805C1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590663"/>
              </p:ext>
            </p:extLst>
          </p:nvPr>
        </p:nvGraphicFramePr>
        <p:xfrm>
          <a:off x="748041" y="2452602"/>
          <a:ext cx="10695917" cy="3842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7F6812-0F6D-A68A-58F9-FB99E7D57D4E}"/>
              </a:ext>
            </a:extLst>
          </p:cNvPr>
          <p:cNvSpPr txBox="1"/>
          <p:nvPr/>
        </p:nvSpPr>
        <p:spPr>
          <a:xfrm>
            <a:off x="2758959" y="1880023"/>
            <a:ext cx="667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Lift in Brand KPIs by Ad Type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88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751399-2CDF-6D7E-B927-6C5085D2A133}"/>
              </a:ext>
            </a:extLst>
          </p:cNvPr>
          <p:cNvSpPr/>
          <p:nvPr/>
        </p:nvSpPr>
        <p:spPr>
          <a:xfrm>
            <a:off x="6108330" y="1690785"/>
            <a:ext cx="6095999" cy="4013398"/>
          </a:xfrm>
          <a:prstGeom prst="rect">
            <a:avLst/>
          </a:prstGeom>
          <a:solidFill>
            <a:srgbClr val="E2E8F0"/>
          </a:solidFill>
          <a:ln>
            <a:solidFill>
              <a:srgbClr val="E2E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1537D-BA7C-6261-92C0-6DB0DF8B8AFA}"/>
              </a:ext>
            </a:extLst>
          </p:cNvPr>
          <p:cNvSpPr/>
          <p:nvPr/>
        </p:nvSpPr>
        <p:spPr>
          <a:xfrm>
            <a:off x="0" y="1690785"/>
            <a:ext cx="6096000" cy="4013398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B3961-1318-6DB5-C41B-8EA4D752FD09}"/>
              </a:ext>
            </a:extLst>
          </p:cNvPr>
          <p:cNvSpPr txBox="1"/>
          <p:nvPr/>
        </p:nvSpPr>
        <p:spPr>
          <a:xfrm>
            <a:off x="1776743" y="3045732"/>
            <a:ext cx="254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ED3C8D"/>
                </a:solidFill>
                <a:latin typeface="Helvetica" panose="020B0403020202020204" pitchFamily="34" charset="0"/>
              </a:rPr>
              <a:t>39%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82756-B138-FFB8-D5B9-15031E0B16F7}"/>
              </a:ext>
            </a:extLst>
          </p:cNvPr>
          <p:cNvSpPr txBox="1"/>
          <p:nvPr/>
        </p:nvSpPr>
        <p:spPr>
          <a:xfrm>
            <a:off x="980042" y="4354407"/>
            <a:ext cx="413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Helvetica" panose="020B0403020202020204" pitchFamily="34" charset="0"/>
              </a:rPr>
              <a:t>of U.S. adults who have viewed shoppable ads have </a:t>
            </a:r>
            <a:r>
              <a:rPr lang="en-US" sz="2400" b="1">
                <a:solidFill>
                  <a:schemeClr val="bg1"/>
                </a:solidFill>
                <a:latin typeface="Helvetica" panose="020B0403020202020204" pitchFamily="34" charset="0"/>
              </a:rPr>
              <a:t>engaged directly with them</a:t>
            </a:r>
            <a:endParaRPr lang="en-US" sz="2400" b="1">
              <a:solidFill>
                <a:srgbClr val="FFE600"/>
              </a:solidFill>
              <a:latin typeface="Helvetica" panose="020B04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E5626-52DC-5CEF-CD81-B64890F6DCC8}"/>
              </a:ext>
            </a:extLst>
          </p:cNvPr>
          <p:cNvSpPr txBox="1"/>
          <p:nvPr/>
        </p:nvSpPr>
        <p:spPr>
          <a:xfrm>
            <a:off x="7885072" y="3045732"/>
            <a:ext cx="254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BFF2"/>
                </a:solidFill>
                <a:latin typeface="Helvetica" panose="020B0403020202020204" pitchFamily="34" charset="0"/>
              </a:rPr>
              <a:t>70%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7BB9A-D695-CF2E-8138-058B7D4E6964}"/>
              </a:ext>
            </a:extLst>
          </p:cNvPr>
          <p:cNvSpPr txBox="1"/>
          <p:nvPr/>
        </p:nvSpPr>
        <p:spPr>
          <a:xfrm>
            <a:off x="7477329" y="4344099"/>
            <a:ext cx="33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B1464"/>
                </a:solidFill>
                <a:latin typeface="Helvetica" panose="020B0403020202020204" pitchFamily="34" charset="0"/>
              </a:rPr>
              <a:t>of that group have </a:t>
            </a:r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made a purchase</a:t>
            </a:r>
            <a:endParaRPr lang="en-US" sz="2400" b="1">
              <a:solidFill>
                <a:srgbClr val="00BFF2"/>
              </a:solidFill>
              <a:latin typeface="Helvetica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43C4B-F08B-2B3E-5A06-76A99A601B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A06273-2883-DF38-826E-C78F8D194BB1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011E20-BD44-0F99-E6A3-8BA2BD01661C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3921E-D0FF-107E-D4FA-15A787C87562}"/>
              </a:ext>
            </a:extLst>
          </p:cNvPr>
          <p:cNvSpPr txBox="1"/>
          <p:nvPr/>
        </p:nvSpPr>
        <p:spPr>
          <a:xfrm>
            <a:off x="521854" y="6304792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Aluma Insights, Aluma: </a:t>
            </a:r>
            <a:r>
              <a:rPr lang="en-US" sz="800" i="1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70% of Online Adults Who Have Engaged Shoppable TV Ads Purchased a Featured Product,</a:t>
            </a:r>
            <a:r>
              <a:rPr lang="en-US" sz="800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1/3/22.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B04CDA3-E7B9-B30E-B8CD-8C4F00C8993B}"/>
              </a:ext>
            </a:extLst>
          </p:cNvPr>
          <p:cNvSpPr/>
          <p:nvPr/>
        </p:nvSpPr>
        <p:spPr>
          <a:xfrm>
            <a:off x="5365601" y="3409469"/>
            <a:ext cx="1645920" cy="1134600"/>
          </a:xfrm>
          <a:prstGeom prst="rightArrow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D28F3B-342F-076C-EF4B-04A2C16D53C6}"/>
              </a:ext>
            </a:extLst>
          </p:cNvPr>
          <p:cNvSpPr txBox="1"/>
          <p:nvPr/>
        </p:nvSpPr>
        <p:spPr>
          <a:xfrm>
            <a:off x="264160" y="397108"/>
            <a:ext cx="11885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Viewers who interact with a shoppable ad are inherently more likely to then make a purchase</a:t>
            </a:r>
          </a:p>
        </p:txBody>
      </p:sp>
      <p:pic>
        <p:nvPicPr>
          <p:cNvPr id="11" name="Picture 10" descr="A hand cursor with a pink line&#10;&#10;Description automatically generated">
            <a:extLst>
              <a:ext uri="{FF2B5EF4-FFF2-40B4-BE49-F238E27FC236}">
                <a16:creationId xmlns:a16="http://schemas.microsoft.com/office/drawing/2014/main" id="{C40E14D8-7621-D344-35B3-2C4E6D7ECC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892" y="1861486"/>
            <a:ext cx="1284214" cy="1284214"/>
          </a:xfrm>
          <a:prstGeom prst="rect">
            <a:avLst/>
          </a:prstGeom>
        </p:spPr>
      </p:pic>
      <p:pic>
        <p:nvPicPr>
          <p:cNvPr id="18" name="Picture 17" descr="A blue cursor and a blue arrow pointing to a button&#10;&#10;Description automatically generated">
            <a:extLst>
              <a:ext uri="{FF2B5EF4-FFF2-40B4-BE49-F238E27FC236}">
                <a16:creationId xmlns:a16="http://schemas.microsoft.com/office/drawing/2014/main" id="{6A5F89F5-7323-51A7-893B-29D60D71CD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22" y="1871794"/>
            <a:ext cx="1284214" cy="12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4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46C7932-1B2A-2351-A70E-17DA087D4A50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9EE7-A753-6334-DDD3-6BC5DE02B145}"/>
              </a:ext>
            </a:extLst>
          </p:cNvPr>
          <p:cNvSpPr txBox="1"/>
          <p:nvPr/>
        </p:nvSpPr>
        <p:spPr>
          <a:xfrm>
            <a:off x="387655" y="1682645"/>
            <a:ext cx="11537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P16+ who have taken the following actions after seeing a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specific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type of interactive shoppable 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Total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(rank 1-3)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B63F75-FE7D-4C8B-EC45-6D9DDA5AE2F5}"/>
              </a:ext>
            </a:extLst>
          </p:cNvPr>
          <p:cNvSpPr txBox="1"/>
          <p:nvPr/>
        </p:nvSpPr>
        <p:spPr>
          <a:xfrm>
            <a:off x="68826" y="357518"/>
            <a:ext cx="12081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Outside of purchases,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viewers interact with different shoppable ad formats in various ways to </a:t>
            </a: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further engage with, or learn about, brands and products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254D50-4C3E-4292-4DDD-D93A6F155E71}"/>
              </a:ext>
            </a:extLst>
          </p:cNvPr>
          <p:cNvSpPr/>
          <p:nvPr/>
        </p:nvSpPr>
        <p:spPr>
          <a:xfrm>
            <a:off x="10115816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3C4F7-3FF5-E269-C6EF-3B4E4B40C5E1}"/>
              </a:ext>
            </a:extLst>
          </p:cNvPr>
          <p:cNvSpPr/>
          <p:nvPr/>
        </p:nvSpPr>
        <p:spPr>
          <a:xfrm>
            <a:off x="2360582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84BA1-C5F0-BD9C-8A32-2A345E7B3B95}"/>
              </a:ext>
            </a:extLst>
          </p:cNvPr>
          <p:cNvSpPr/>
          <p:nvPr/>
        </p:nvSpPr>
        <p:spPr>
          <a:xfrm>
            <a:off x="2360582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D7715C-2274-B62A-31AF-A7B3EA46EF09}"/>
              </a:ext>
            </a:extLst>
          </p:cNvPr>
          <p:cNvSpPr/>
          <p:nvPr/>
        </p:nvSpPr>
        <p:spPr>
          <a:xfrm>
            <a:off x="2360582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B5315-0A4D-0956-964E-F2BB1AEE816F}"/>
              </a:ext>
            </a:extLst>
          </p:cNvPr>
          <p:cNvSpPr/>
          <p:nvPr/>
        </p:nvSpPr>
        <p:spPr>
          <a:xfrm>
            <a:off x="2360582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248D3-06AA-DAA1-7BE6-C6BFC2463D9D}"/>
              </a:ext>
            </a:extLst>
          </p:cNvPr>
          <p:cNvSpPr/>
          <p:nvPr/>
        </p:nvSpPr>
        <p:spPr>
          <a:xfrm>
            <a:off x="430634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C3E99F-CA43-12CD-63C6-E56CA6A67ABB}"/>
              </a:ext>
            </a:extLst>
          </p:cNvPr>
          <p:cNvSpPr/>
          <p:nvPr/>
        </p:nvSpPr>
        <p:spPr>
          <a:xfrm>
            <a:off x="430634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EA3569-FF91-2290-7E96-865DDCA643F5}"/>
              </a:ext>
            </a:extLst>
          </p:cNvPr>
          <p:cNvSpPr/>
          <p:nvPr/>
        </p:nvSpPr>
        <p:spPr>
          <a:xfrm>
            <a:off x="430634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95EE03-5A7D-18D3-4228-4CD9D836DB88}"/>
              </a:ext>
            </a:extLst>
          </p:cNvPr>
          <p:cNvSpPr/>
          <p:nvPr/>
        </p:nvSpPr>
        <p:spPr>
          <a:xfrm>
            <a:off x="4306346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CA5DA0-28AD-3B30-A7B9-540EBE3C2708}"/>
              </a:ext>
            </a:extLst>
          </p:cNvPr>
          <p:cNvSpPr/>
          <p:nvPr/>
        </p:nvSpPr>
        <p:spPr>
          <a:xfrm>
            <a:off x="394398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8823C7-FE86-B4AD-3600-64A42474F543}"/>
              </a:ext>
            </a:extLst>
          </p:cNvPr>
          <p:cNvSpPr/>
          <p:nvPr/>
        </p:nvSpPr>
        <p:spPr>
          <a:xfrm>
            <a:off x="394398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C92FD7-336E-3E2B-76FE-23846F597463}"/>
              </a:ext>
            </a:extLst>
          </p:cNvPr>
          <p:cNvSpPr/>
          <p:nvPr/>
        </p:nvSpPr>
        <p:spPr>
          <a:xfrm>
            <a:off x="394398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4EB542-F0CE-BE2A-E99A-7A7E57E3D780}"/>
              </a:ext>
            </a:extLst>
          </p:cNvPr>
          <p:cNvSpPr/>
          <p:nvPr/>
        </p:nvSpPr>
        <p:spPr>
          <a:xfrm>
            <a:off x="394398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B798FF-9406-6937-6868-4FE26D8A20D0}"/>
              </a:ext>
            </a:extLst>
          </p:cNvPr>
          <p:cNvSpPr/>
          <p:nvPr/>
        </p:nvSpPr>
        <p:spPr>
          <a:xfrm>
            <a:off x="624541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1E2492-9257-52C2-C22B-DCBBDE9B397D}"/>
              </a:ext>
            </a:extLst>
          </p:cNvPr>
          <p:cNvSpPr/>
          <p:nvPr/>
        </p:nvSpPr>
        <p:spPr>
          <a:xfrm>
            <a:off x="624541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D23D6C-B531-A9C7-12CE-1660D5268B0F}"/>
              </a:ext>
            </a:extLst>
          </p:cNvPr>
          <p:cNvSpPr/>
          <p:nvPr/>
        </p:nvSpPr>
        <p:spPr>
          <a:xfrm>
            <a:off x="624541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6EC70D-7CAF-591C-D3B7-5CDFA7DA2B29}"/>
              </a:ext>
            </a:extLst>
          </p:cNvPr>
          <p:cNvSpPr/>
          <p:nvPr/>
        </p:nvSpPr>
        <p:spPr>
          <a:xfrm>
            <a:off x="6245416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57C2F5-AA43-ED99-C2EB-944B01E7863A}"/>
              </a:ext>
            </a:extLst>
          </p:cNvPr>
          <p:cNvSpPr/>
          <p:nvPr/>
        </p:nvSpPr>
        <p:spPr>
          <a:xfrm>
            <a:off x="8152857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4DAB83-2A04-A5B6-CE4E-92DC3F9DEEF8}"/>
              </a:ext>
            </a:extLst>
          </p:cNvPr>
          <p:cNvSpPr/>
          <p:nvPr/>
        </p:nvSpPr>
        <p:spPr>
          <a:xfrm>
            <a:off x="8152857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FE4C7F-37FB-7E03-66F1-7F76EC02292E}"/>
              </a:ext>
            </a:extLst>
          </p:cNvPr>
          <p:cNvSpPr/>
          <p:nvPr/>
        </p:nvSpPr>
        <p:spPr>
          <a:xfrm>
            <a:off x="8152857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2A4A95-6776-6459-856E-6AE3B13E97CD}"/>
              </a:ext>
            </a:extLst>
          </p:cNvPr>
          <p:cNvSpPr/>
          <p:nvPr/>
        </p:nvSpPr>
        <p:spPr>
          <a:xfrm>
            <a:off x="8152857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7047BC-EFE7-5033-4ABA-656008D6C916}"/>
              </a:ext>
            </a:extLst>
          </p:cNvPr>
          <p:cNvSpPr/>
          <p:nvPr/>
        </p:nvSpPr>
        <p:spPr>
          <a:xfrm>
            <a:off x="2360582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B5B9D0-2EB0-4DA2-6573-C11C68D9D88D}"/>
              </a:ext>
            </a:extLst>
          </p:cNvPr>
          <p:cNvSpPr/>
          <p:nvPr/>
        </p:nvSpPr>
        <p:spPr>
          <a:xfrm>
            <a:off x="430634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8AE9A0-1F2A-50CD-6452-F845E03A550F}"/>
              </a:ext>
            </a:extLst>
          </p:cNvPr>
          <p:cNvSpPr/>
          <p:nvPr/>
        </p:nvSpPr>
        <p:spPr>
          <a:xfrm>
            <a:off x="394398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2D0B18-D7EF-8F32-18E0-7CD86648A16C}"/>
              </a:ext>
            </a:extLst>
          </p:cNvPr>
          <p:cNvSpPr/>
          <p:nvPr/>
        </p:nvSpPr>
        <p:spPr>
          <a:xfrm>
            <a:off x="624541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B6E315-EFF6-A573-CCAB-7CE2B9C0248F}"/>
              </a:ext>
            </a:extLst>
          </p:cNvPr>
          <p:cNvSpPr/>
          <p:nvPr/>
        </p:nvSpPr>
        <p:spPr>
          <a:xfrm>
            <a:off x="8152857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5A707-4224-CADB-295D-16A3A11A60E1}"/>
              </a:ext>
            </a:extLst>
          </p:cNvPr>
          <p:cNvSpPr txBox="1"/>
          <p:nvPr/>
        </p:nvSpPr>
        <p:spPr>
          <a:xfrm>
            <a:off x="10115815" y="2227928"/>
            <a:ext cx="1809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QR Codes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B17587-56F5-7902-97A3-624406B10352}"/>
              </a:ext>
            </a:extLst>
          </p:cNvPr>
          <p:cNvSpPr txBox="1"/>
          <p:nvPr/>
        </p:nvSpPr>
        <p:spPr>
          <a:xfrm>
            <a:off x="6244701" y="2218683"/>
            <a:ext cx="180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C4B109-CD7B-6C52-F4D4-B0E5965BD6B1}"/>
              </a:ext>
            </a:extLst>
          </p:cNvPr>
          <p:cNvSpPr txBox="1"/>
          <p:nvPr/>
        </p:nvSpPr>
        <p:spPr>
          <a:xfrm>
            <a:off x="394398" y="2167600"/>
            <a:ext cx="1809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Receive Info to Your Email / Device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FC3A5-6D8B-E8AF-2F71-AEE57D70FE82}"/>
              </a:ext>
            </a:extLst>
          </p:cNvPr>
          <p:cNvSpPr txBox="1"/>
          <p:nvPr/>
        </p:nvSpPr>
        <p:spPr>
          <a:xfrm>
            <a:off x="4310800" y="2186649"/>
            <a:ext cx="1804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‘Click to Buy’ Ads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D50086-3A8B-8C23-0C00-89E536772618}"/>
              </a:ext>
            </a:extLst>
          </p:cNvPr>
          <p:cNvSpPr txBox="1"/>
          <p:nvPr/>
        </p:nvSpPr>
        <p:spPr>
          <a:xfrm>
            <a:off x="2367991" y="2167236"/>
            <a:ext cx="1809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Explorable Ads*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7742A8-1983-6F55-EFAE-6B8BC88922B6}"/>
              </a:ext>
            </a:extLst>
          </p:cNvPr>
          <p:cNvSpPr txBox="1"/>
          <p:nvPr/>
        </p:nvSpPr>
        <p:spPr>
          <a:xfrm>
            <a:off x="8157372" y="2164590"/>
            <a:ext cx="1795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Promos with an ‘add to watch list’ Button</a:t>
            </a:r>
          </a:p>
        </p:txBody>
      </p:sp>
      <p:pic>
        <p:nvPicPr>
          <p:cNvPr id="59" name="Picture 58" descr="A pink rectangles on a black background&#10;&#10;Description automatically generated">
            <a:extLst>
              <a:ext uri="{FF2B5EF4-FFF2-40B4-BE49-F238E27FC236}">
                <a16:creationId xmlns:a16="http://schemas.microsoft.com/office/drawing/2014/main" id="{6753DEAA-6C6E-EF56-EF30-5934F83371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191" y="2545976"/>
            <a:ext cx="388333" cy="388333"/>
          </a:xfrm>
          <a:prstGeom prst="rect">
            <a:avLst/>
          </a:prstGeom>
        </p:spPr>
      </p:pic>
      <p:pic>
        <p:nvPicPr>
          <p:cNvPr id="60" name="Picture 59" descr="A blue and white envelope&#10;&#10;Description automatically generated">
            <a:extLst>
              <a:ext uri="{FF2B5EF4-FFF2-40B4-BE49-F238E27FC236}">
                <a16:creationId xmlns:a16="http://schemas.microsoft.com/office/drawing/2014/main" id="{BD5AD688-917D-53E8-DB14-F059E0BD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74" y="2574507"/>
            <a:ext cx="456762" cy="372931"/>
          </a:xfrm>
          <a:prstGeom prst="rect">
            <a:avLst/>
          </a:prstGeom>
        </p:spPr>
      </p:pic>
      <p:pic>
        <p:nvPicPr>
          <p:cNvPr id="61" name="Picture 60" descr="A pink mouse cursor pointing towards the camera&#10;&#10;Description automatically generated">
            <a:extLst>
              <a:ext uri="{FF2B5EF4-FFF2-40B4-BE49-F238E27FC236}">
                <a16:creationId xmlns:a16="http://schemas.microsoft.com/office/drawing/2014/main" id="{470B4F86-28F0-3A56-F3A0-636918A39E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02" y="2467308"/>
            <a:ext cx="435314" cy="435314"/>
          </a:xfrm>
          <a:prstGeom prst="rect">
            <a:avLst/>
          </a:prstGeom>
        </p:spPr>
      </p:pic>
      <p:pic>
        <p:nvPicPr>
          <p:cNvPr id="62" name="Picture 61" descr="A magnifying glass over a stack of books&#10;&#10;Description automatically generated">
            <a:extLst>
              <a:ext uri="{FF2B5EF4-FFF2-40B4-BE49-F238E27FC236}">
                <a16:creationId xmlns:a16="http://schemas.microsoft.com/office/drawing/2014/main" id="{1477D3BA-4870-31CA-62D8-E5816312E0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981" y="2467308"/>
            <a:ext cx="484716" cy="484716"/>
          </a:xfrm>
          <a:prstGeom prst="rect">
            <a:avLst/>
          </a:prstGeom>
        </p:spPr>
      </p:pic>
      <p:pic>
        <p:nvPicPr>
          <p:cNvPr id="63" name="Picture 62" descr="A pink and black rectangular object with text&#10;&#10;Description automatically generated">
            <a:extLst>
              <a:ext uri="{FF2B5EF4-FFF2-40B4-BE49-F238E27FC236}">
                <a16:creationId xmlns:a16="http://schemas.microsoft.com/office/drawing/2014/main" id="{E85519B6-11E9-FA82-ED83-AA2154FB8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872" y="2523918"/>
            <a:ext cx="418191" cy="418191"/>
          </a:xfrm>
          <a:prstGeom prst="rect">
            <a:avLst/>
          </a:prstGeom>
        </p:spPr>
      </p:pic>
      <p:pic>
        <p:nvPicPr>
          <p:cNvPr id="64" name="Picture 63" descr="A blue and black qr code&#10;&#10;Description automatically generated">
            <a:extLst>
              <a:ext uri="{FF2B5EF4-FFF2-40B4-BE49-F238E27FC236}">
                <a16:creationId xmlns:a16="http://schemas.microsoft.com/office/drawing/2014/main" id="{89B1FF7E-649A-681C-5D4D-E1C1DE0812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09" y="2545949"/>
            <a:ext cx="325526" cy="32552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DCD2918-86FF-7081-F68D-2E75E15F78EE}"/>
              </a:ext>
            </a:extLst>
          </p:cNvPr>
          <p:cNvSpPr/>
          <p:nvPr/>
        </p:nvSpPr>
        <p:spPr>
          <a:xfrm>
            <a:off x="1011581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A7B17B-FD1D-D23C-5E44-21E385264612}"/>
              </a:ext>
            </a:extLst>
          </p:cNvPr>
          <p:cNvSpPr/>
          <p:nvPr/>
        </p:nvSpPr>
        <p:spPr>
          <a:xfrm>
            <a:off x="1011581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92A296-F920-5063-4A17-8156ED982ABA}"/>
              </a:ext>
            </a:extLst>
          </p:cNvPr>
          <p:cNvSpPr/>
          <p:nvPr/>
        </p:nvSpPr>
        <p:spPr>
          <a:xfrm>
            <a:off x="1011581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288D47C-494C-DEDD-39DD-ADA9523CCF77}"/>
              </a:ext>
            </a:extLst>
          </p:cNvPr>
          <p:cNvSpPr/>
          <p:nvPr/>
        </p:nvSpPr>
        <p:spPr>
          <a:xfrm>
            <a:off x="1011581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418B1B-5FE9-2455-A7F8-E024EF8CB1BE}"/>
              </a:ext>
            </a:extLst>
          </p:cNvPr>
          <p:cNvSpPr txBox="1"/>
          <p:nvPr/>
        </p:nvSpPr>
        <p:spPr>
          <a:xfrm>
            <a:off x="10170799" y="3121509"/>
            <a:ext cx="173627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18BAC6-5898-80C8-E34D-3024258375B3}"/>
              </a:ext>
            </a:extLst>
          </p:cNvPr>
          <p:cNvSpPr txBox="1"/>
          <p:nvPr/>
        </p:nvSpPr>
        <p:spPr>
          <a:xfrm>
            <a:off x="6243013" y="3113995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3E8AF-4644-4F1D-7780-CC1433438D38}"/>
              </a:ext>
            </a:extLst>
          </p:cNvPr>
          <p:cNvSpPr txBox="1"/>
          <p:nvPr/>
        </p:nvSpPr>
        <p:spPr>
          <a:xfrm>
            <a:off x="387654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C61710E-6210-F885-985E-AB7DCCDA6863}"/>
              </a:ext>
            </a:extLst>
          </p:cNvPr>
          <p:cNvSpPr txBox="1"/>
          <p:nvPr/>
        </p:nvSpPr>
        <p:spPr>
          <a:xfrm>
            <a:off x="4314002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358586-B112-E54A-5C6C-5663D0C3BF8D}"/>
              </a:ext>
            </a:extLst>
          </p:cNvPr>
          <p:cNvSpPr txBox="1"/>
          <p:nvPr/>
        </p:nvSpPr>
        <p:spPr>
          <a:xfrm>
            <a:off x="2363942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48CE6A8-D2E7-5975-A6AC-C80BC9D58AD0}"/>
              </a:ext>
            </a:extLst>
          </p:cNvPr>
          <p:cNvSpPr txBox="1"/>
          <p:nvPr/>
        </p:nvSpPr>
        <p:spPr>
          <a:xfrm>
            <a:off x="8176741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B17DBC-7E18-14AF-86DA-AE69299369E2}"/>
              </a:ext>
            </a:extLst>
          </p:cNvPr>
          <p:cNvSpPr txBox="1"/>
          <p:nvPr/>
        </p:nvSpPr>
        <p:spPr>
          <a:xfrm>
            <a:off x="9962734" y="3848281"/>
            <a:ext cx="2115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website for a product/service to learn more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71282-C477-E286-BA30-85DEE3602004}"/>
              </a:ext>
            </a:extLst>
          </p:cNvPr>
          <p:cNvSpPr txBox="1"/>
          <p:nvPr/>
        </p:nvSpPr>
        <p:spPr>
          <a:xfrm>
            <a:off x="387654" y="3846201"/>
            <a:ext cx="18234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BD63F2-A958-0609-7CDF-AB07D6D059A7}"/>
              </a:ext>
            </a:extLst>
          </p:cNvPr>
          <p:cNvSpPr txBox="1"/>
          <p:nvPr/>
        </p:nvSpPr>
        <p:spPr>
          <a:xfrm>
            <a:off x="4319337" y="3846201"/>
            <a:ext cx="17963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4105345-D1C0-BAC9-F717-9FAB0A730F40}"/>
              </a:ext>
            </a:extLst>
          </p:cNvPr>
          <p:cNvSpPr txBox="1"/>
          <p:nvPr/>
        </p:nvSpPr>
        <p:spPr>
          <a:xfrm>
            <a:off x="2363942" y="3846201"/>
            <a:ext cx="17951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388001-0009-DD75-8E4B-E7EE722608E7}"/>
              </a:ext>
            </a:extLst>
          </p:cNvPr>
          <p:cNvSpPr txBox="1"/>
          <p:nvPr/>
        </p:nvSpPr>
        <p:spPr>
          <a:xfrm>
            <a:off x="6243013" y="3840767"/>
            <a:ext cx="180931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2B342F-0A29-1E88-9B1B-074FC43D10D4}"/>
              </a:ext>
            </a:extLst>
          </p:cNvPr>
          <p:cNvSpPr txBox="1"/>
          <p:nvPr/>
        </p:nvSpPr>
        <p:spPr>
          <a:xfrm>
            <a:off x="8157372" y="3846201"/>
            <a:ext cx="1804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E5B7E8-D902-04AE-FDCA-A68574953713}"/>
              </a:ext>
            </a:extLst>
          </p:cNvPr>
          <p:cNvSpPr txBox="1"/>
          <p:nvPr/>
        </p:nvSpPr>
        <p:spPr>
          <a:xfrm>
            <a:off x="10115815" y="4645221"/>
            <a:ext cx="18093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Downloaded an app they saw on screen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57DD40C-6DCF-E5F2-2A08-5BB8DEF78F64}"/>
              </a:ext>
            </a:extLst>
          </p:cNvPr>
          <p:cNvSpPr txBox="1"/>
          <p:nvPr/>
        </p:nvSpPr>
        <p:spPr>
          <a:xfrm>
            <a:off x="2363941" y="4643141"/>
            <a:ext cx="17951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CF27943-08E3-B691-33FA-E76CB0800742}"/>
              </a:ext>
            </a:extLst>
          </p:cNvPr>
          <p:cNvSpPr txBox="1"/>
          <p:nvPr/>
        </p:nvSpPr>
        <p:spPr>
          <a:xfrm>
            <a:off x="6106129" y="4637707"/>
            <a:ext cx="20879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website for a product/service to learn more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6954555-6731-4F00-20DB-BBCE602A7440}"/>
              </a:ext>
            </a:extLst>
          </p:cNvPr>
          <p:cNvSpPr txBox="1"/>
          <p:nvPr/>
        </p:nvSpPr>
        <p:spPr>
          <a:xfrm>
            <a:off x="248311" y="4643141"/>
            <a:ext cx="20879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website for a product/service to learn more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D54483-B52D-7898-F824-2F58411889DA}"/>
              </a:ext>
            </a:extLst>
          </p:cNvPr>
          <p:cNvSpPr txBox="1"/>
          <p:nvPr/>
        </p:nvSpPr>
        <p:spPr>
          <a:xfrm>
            <a:off x="4312730" y="4643141"/>
            <a:ext cx="18029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Purchased a product they saw advertised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0589438-58D2-0D32-5091-EE8D33C014D3}"/>
              </a:ext>
            </a:extLst>
          </p:cNvPr>
          <p:cNvSpPr txBox="1"/>
          <p:nvPr/>
        </p:nvSpPr>
        <p:spPr>
          <a:xfrm>
            <a:off x="8152856" y="4643141"/>
            <a:ext cx="1809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FE15F56-7D24-DDA8-6111-F0517FC9B2EB}"/>
              </a:ext>
            </a:extLst>
          </p:cNvPr>
          <p:cNvSpPr txBox="1"/>
          <p:nvPr/>
        </p:nvSpPr>
        <p:spPr>
          <a:xfrm>
            <a:off x="10115814" y="5462524"/>
            <a:ext cx="18093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42BAC2-C675-5167-BA16-0131CD71081F}"/>
              </a:ext>
            </a:extLst>
          </p:cNvPr>
          <p:cNvSpPr txBox="1"/>
          <p:nvPr/>
        </p:nvSpPr>
        <p:spPr>
          <a:xfrm>
            <a:off x="6243013" y="5455010"/>
            <a:ext cx="18058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Talked to friends/family about the product/service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ACF99EA-C9D2-0A45-63FC-3BC5CCD2F132}"/>
              </a:ext>
            </a:extLst>
          </p:cNvPr>
          <p:cNvSpPr txBox="1"/>
          <p:nvPr/>
        </p:nvSpPr>
        <p:spPr>
          <a:xfrm>
            <a:off x="387654" y="5460444"/>
            <a:ext cx="181605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coupon or offer they received from the ad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EBC75AE-649A-200C-6EDA-0E5DD332AE59}"/>
              </a:ext>
            </a:extLst>
          </p:cNvPr>
          <p:cNvSpPr txBox="1"/>
          <p:nvPr/>
        </p:nvSpPr>
        <p:spPr>
          <a:xfrm>
            <a:off x="4306346" y="5460444"/>
            <a:ext cx="181697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brands social media page to learn more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508379-F097-EAED-1EDB-82E1289A3644}"/>
              </a:ext>
            </a:extLst>
          </p:cNvPr>
          <p:cNvSpPr txBox="1"/>
          <p:nvPr/>
        </p:nvSpPr>
        <p:spPr>
          <a:xfrm>
            <a:off x="2209688" y="5460444"/>
            <a:ext cx="21196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55AD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website for a product/service to learn more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5EE9BCE-46A9-9CC6-7BB3-3747B1026CC0}"/>
              </a:ext>
            </a:extLst>
          </p:cNvPr>
          <p:cNvSpPr txBox="1"/>
          <p:nvPr/>
        </p:nvSpPr>
        <p:spPr>
          <a:xfrm>
            <a:off x="8157372" y="5460444"/>
            <a:ext cx="18047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Talked to friends/family about the product/service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CB673F1-DF82-C457-99D0-01FA56284834}"/>
              </a:ext>
            </a:extLst>
          </p:cNvPr>
          <p:cNvSpPr/>
          <p:nvPr/>
        </p:nvSpPr>
        <p:spPr>
          <a:xfrm>
            <a:off x="394398" y="3092142"/>
            <a:ext cx="11552087" cy="606397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E404B38-7A64-5C16-12BB-4503572121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7" name="Slide Number Placeholder 5">
            <a:extLst>
              <a:ext uri="{FF2B5EF4-FFF2-40B4-BE49-F238E27FC236}">
                <a16:creationId xmlns:a16="http://schemas.microsoft.com/office/drawing/2014/main" id="{FE7A5207-0FF0-09C4-1E8F-2CB20A74B3C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B8A50F-4D52-2A09-E8ED-3EB959B3179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47B90B5-3A18-E2F7-DD00-EADCAE7493A9}"/>
              </a:ext>
            </a:extLst>
          </p:cNvPr>
          <p:cNvSpPr txBox="1"/>
          <p:nvPr/>
        </p:nvSpPr>
        <p:spPr>
          <a:xfrm>
            <a:off x="461400" y="6196777"/>
            <a:ext cx="1164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2023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Monetization of Video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1,602 TV consumers, ages 16-74 who meet the following criteria: watch at least one hour of TV / week, have broadband access. Data collected June 2023. Q3: Which of the following actions have you taken after seeing the following types of ads? *Ads that let you browse different video clips, product types, or information screens.</a:t>
            </a:r>
          </a:p>
        </p:txBody>
      </p:sp>
    </p:spTree>
    <p:extLst>
      <p:ext uri="{BB962C8B-B14F-4D97-AF65-F5344CB8AC3E}">
        <p14:creationId xmlns:p14="http://schemas.microsoft.com/office/powerpoint/2010/main" val="16364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A3B363-00BA-F53E-B3B8-BE8E0517F20A}"/>
              </a:ext>
            </a:extLst>
          </p:cNvPr>
          <p:cNvSpPr/>
          <p:nvPr/>
        </p:nvSpPr>
        <p:spPr>
          <a:xfrm>
            <a:off x="6774176" y="1510788"/>
            <a:ext cx="5414265" cy="4429080"/>
          </a:xfrm>
          <a:prstGeom prst="rect">
            <a:avLst/>
          </a:prstGeom>
          <a:solidFill>
            <a:srgbClr val="201A62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96545-238E-8729-307D-007BA76D68A7}"/>
              </a:ext>
            </a:extLst>
          </p:cNvPr>
          <p:cNvSpPr/>
          <p:nvPr/>
        </p:nvSpPr>
        <p:spPr>
          <a:xfrm>
            <a:off x="-11261" y="1510789"/>
            <a:ext cx="6775709" cy="442908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35A561-6FA5-0202-B5E9-9DDFA677EF1C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are ‘shoppable’ TV ads?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D234D-65CD-5740-1C90-1BCC7D2FD7EC}"/>
              </a:ext>
            </a:extLst>
          </p:cNvPr>
          <p:cNvSpPr txBox="1"/>
          <p:nvPr/>
        </p:nvSpPr>
        <p:spPr>
          <a:xfrm>
            <a:off x="189145" y="1812313"/>
            <a:ext cx="65657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</a:rPr>
              <a:t>Shoppable TV ads</a:t>
            </a:r>
            <a:r>
              <a:rPr lang="en-US" sz="2000" b="1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are interactive ad formats that are designed to inspire viewers to engage directly using elements like </a:t>
            </a:r>
            <a:r>
              <a:rPr lang="en-US" sz="2000">
                <a:solidFill>
                  <a:srgbClr val="ED3C8D"/>
                </a:solidFill>
                <a:latin typeface="Helvetica" panose="020B0403020202020204" pitchFamily="34" charset="0"/>
              </a:rPr>
              <a:t>scannable QR codes,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2000">
                <a:solidFill>
                  <a:srgbClr val="ED3C8D"/>
                </a:solidFill>
                <a:latin typeface="Helvetica" panose="020B0403020202020204" pitchFamily="34" charset="0"/>
              </a:rPr>
              <a:t>‘send to phone’ notifications,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2000">
                <a:solidFill>
                  <a:srgbClr val="ED3C8D"/>
                </a:solidFill>
                <a:latin typeface="Helvetica" panose="020B0403020202020204" pitchFamily="34" charset="0"/>
              </a:rPr>
              <a:t>tune-in reminders 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for programs, and </a:t>
            </a:r>
            <a:r>
              <a:rPr lang="en-US" sz="2000">
                <a:solidFill>
                  <a:srgbClr val="ED3C8D"/>
                </a:solidFill>
                <a:latin typeface="Helvetica" panose="020B0403020202020204" pitchFamily="34" charset="0"/>
              </a:rPr>
              <a:t>more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. They can also allow viewers to </a:t>
            </a:r>
            <a:r>
              <a:rPr lang="en-US" sz="2000">
                <a:solidFill>
                  <a:srgbClr val="ED3C8D"/>
                </a:solidFill>
                <a:latin typeface="Helvetica" panose="020B0403020202020204" pitchFamily="34" charset="0"/>
              </a:rPr>
              <a:t>make a purchase 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directly from an ad on their TV.</a:t>
            </a:r>
          </a:p>
          <a:p>
            <a:pPr lvl="0">
              <a:defRPr/>
            </a:pPr>
            <a:endParaRPr lang="en-US" sz="16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lvl="0">
              <a:defRPr/>
            </a:pP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These ads can appear during regularly scheduled ad breaks or can be overlaid in a program as it airs or is paused.</a:t>
            </a:r>
          </a:p>
          <a:p>
            <a:pPr lvl="0">
              <a:defRPr/>
            </a:pPr>
            <a:endParaRPr lang="en-US" sz="16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lvl="0">
              <a:defRPr/>
            </a:pP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Viewers can engage with these types of ads on their </a:t>
            </a:r>
            <a:b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TV set using their remote or internet-connected device.*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9D867-B621-352D-EBD2-85C61E60A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B5191F-D05A-62A5-36A9-698160218BE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6984DA-BB0A-1C23-72A9-B735CEB8B00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60E35-28EA-C2CF-539B-D18D105220FA}"/>
              </a:ext>
            </a:extLst>
          </p:cNvPr>
          <p:cNvSpPr txBox="1"/>
          <p:nvPr/>
        </p:nvSpPr>
        <p:spPr>
          <a:xfrm>
            <a:off x="7370570" y="1662639"/>
            <a:ext cx="42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Helvetica" panose="020B0403020202020204" pitchFamily="34" charset="0"/>
              </a:rPr>
              <a:t>Visual examples of shoppable TV ads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63EDF-5BB6-7284-70FB-BA42DC77DBA0}"/>
              </a:ext>
            </a:extLst>
          </p:cNvPr>
          <p:cNvSpPr txBox="1"/>
          <p:nvPr/>
        </p:nvSpPr>
        <p:spPr>
          <a:xfrm>
            <a:off x="486342" y="6209974"/>
            <a:ext cx="1164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*Internet-connected device includes smartphones, tablets, smart speakers, etc.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**Retail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TouchPoints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Has the Age of Shoppable TV Finally Arrived? NBCU is Banking on it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7/6/2023. ***Innovid,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Interactive CTV Drives QR Code Engagements for LOVESAC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11/5/20.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0" name="TextBox 19">
            <a:hlinkClick r:id="rId3" action="ppaction://hlinksldjump"/>
            <a:extLst>
              <a:ext uri="{FF2B5EF4-FFF2-40B4-BE49-F238E27FC236}">
                <a16:creationId xmlns:a16="http://schemas.microsoft.com/office/drawing/2014/main" id="{26D4CAB3-D766-3419-E76F-22DB4CEFBFA8}"/>
              </a:ext>
            </a:extLst>
          </p:cNvPr>
          <p:cNvSpPr txBox="1"/>
          <p:nvPr/>
        </p:nvSpPr>
        <p:spPr>
          <a:xfrm>
            <a:off x="2506384" y="6014927"/>
            <a:ext cx="71792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>
                <a:solidFill>
                  <a:srgbClr val="1B1464"/>
                </a:solidFill>
                <a:effectLst/>
                <a:latin typeface="Helvetica" panose="020B0403020202020204" pitchFamily="34" charset="0"/>
              </a:rPr>
              <a:t>See pages </a:t>
            </a:r>
            <a:r>
              <a:rPr lang="en-US" sz="1100" b="1">
                <a:solidFill>
                  <a:srgbClr val="1B1464"/>
                </a:solidFill>
                <a:latin typeface="Helvetica" panose="020B0403020202020204" pitchFamily="34" charset="0"/>
              </a:rPr>
              <a:t>15-17</a:t>
            </a:r>
            <a:r>
              <a:rPr lang="en-US" sz="1100" b="1" i="0">
                <a:solidFill>
                  <a:srgbClr val="1B1464"/>
                </a:solidFill>
                <a:effectLst/>
                <a:latin typeface="Helvetica" panose="020B0403020202020204" pitchFamily="34" charset="0"/>
              </a:rPr>
              <a:t> for more examples of shoppable TV 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937DD-C4E8-4C62-974C-B435C23E2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198" y="2185174"/>
            <a:ext cx="2172676" cy="1222131"/>
          </a:xfrm>
          <a:prstGeom prst="rect">
            <a:avLst/>
          </a:prstGeom>
          <a:ln w="38100">
            <a:solidFill>
              <a:srgbClr val="ED3C8D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F291BB-D92E-A7AD-7437-C3A2BEB662C3}"/>
              </a:ext>
            </a:extLst>
          </p:cNvPr>
          <p:cNvSpPr txBox="1"/>
          <p:nvPr/>
        </p:nvSpPr>
        <p:spPr>
          <a:xfrm>
            <a:off x="9716198" y="3455764"/>
            <a:ext cx="2203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The checkout “page” in Walmart’s Roku integration* </a:t>
            </a:r>
          </a:p>
        </p:txBody>
      </p:sp>
      <p:pic>
        <p:nvPicPr>
          <p:cNvPr id="5" name="Picture 2" descr="A shoppable TV moment enabled by QR code on NBCU's Shark Tank.">
            <a:extLst>
              <a:ext uri="{FF2B5EF4-FFF2-40B4-BE49-F238E27FC236}">
                <a16:creationId xmlns:a16="http://schemas.microsoft.com/office/drawing/2014/main" id="{DD31AC9E-B350-76BA-5887-04AB671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724" y="2185174"/>
            <a:ext cx="2141510" cy="1206383"/>
          </a:xfrm>
          <a:prstGeom prst="rect">
            <a:avLst/>
          </a:prstGeom>
          <a:ln w="3810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353630-B2E2-4216-8713-9BBD8870509C}"/>
              </a:ext>
            </a:extLst>
          </p:cNvPr>
          <p:cNvSpPr txBox="1"/>
          <p:nvPr/>
        </p:nvSpPr>
        <p:spPr>
          <a:xfrm>
            <a:off x="7023724" y="3455764"/>
            <a:ext cx="22420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0" i="0">
                <a:solidFill>
                  <a:srgbClr val="051934"/>
                </a:solidFill>
                <a:effectLst/>
                <a:latin typeface="Montserrat" panose="00000500000000000000" pitchFamily="2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anose="020B0403020202020204" pitchFamily="34" charset="0"/>
              </a:rPr>
              <a:t>A shoppable TV moment enabled by QR code on NBCU’s Shark Tank**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1D1C5A-746D-66B7-F746-E9AD28E37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3388" y="4156412"/>
            <a:ext cx="2172676" cy="1232177"/>
          </a:xfrm>
          <a:prstGeom prst="rect">
            <a:avLst/>
          </a:prstGeom>
          <a:ln w="38100"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0337F1-F46F-2AE7-AE4C-C1A0104162C4}"/>
              </a:ext>
            </a:extLst>
          </p:cNvPr>
          <p:cNvSpPr txBox="1"/>
          <p:nvPr/>
        </p:nvSpPr>
        <p:spPr>
          <a:xfrm>
            <a:off x="9633388" y="5441054"/>
            <a:ext cx="2369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0" i="0">
                <a:solidFill>
                  <a:srgbClr val="051934"/>
                </a:solidFill>
                <a:effectLst/>
                <a:latin typeface="Montserrat" panose="00000500000000000000" pitchFamily="2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anose="020B0403020202020204" pitchFamily="34" charset="0"/>
              </a:rPr>
              <a:t>Amazon pause ad that allows viewers to buy products seen in the show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E69219-EF5B-8109-1D4C-A7E23C40E5D3}"/>
              </a:ext>
            </a:extLst>
          </p:cNvPr>
          <p:cNvSpPr/>
          <p:nvPr/>
        </p:nvSpPr>
        <p:spPr>
          <a:xfrm>
            <a:off x="9716169" y="4290325"/>
            <a:ext cx="64008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DE7A0C6-0A2A-8F82-DE5B-85FE7DC292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228" y="4156412"/>
            <a:ext cx="2351992" cy="1232177"/>
          </a:xfrm>
          <a:prstGeom prst="rect">
            <a:avLst/>
          </a:prstGeom>
          <a:ln w="38100">
            <a:solidFill>
              <a:srgbClr val="ED3C8D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8521CD-A43D-76AC-D339-85502535A4F9}"/>
              </a:ext>
            </a:extLst>
          </p:cNvPr>
          <p:cNvSpPr txBox="1"/>
          <p:nvPr/>
        </p:nvSpPr>
        <p:spPr>
          <a:xfrm>
            <a:off x="6960228" y="5441054"/>
            <a:ext cx="2369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0" i="0">
                <a:solidFill>
                  <a:srgbClr val="051934"/>
                </a:solidFill>
                <a:effectLst/>
                <a:latin typeface="Montserrat" panose="00000500000000000000" pitchFamily="2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Helvetica" panose="020B0403020202020204" pitchFamily="34" charset="0"/>
              </a:rPr>
              <a:t>Innovid QR code ad viewers can scan to learn more about a product***</a:t>
            </a:r>
          </a:p>
        </p:txBody>
      </p:sp>
    </p:spTree>
    <p:extLst>
      <p:ext uri="{BB962C8B-B14F-4D97-AF65-F5344CB8AC3E}">
        <p14:creationId xmlns:p14="http://schemas.microsoft.com/office/powerpoint/2010/main" val="402281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46C7932-1B2A-2351-A70E-17DA087D4A50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9EE7-A753-6334-DDD3-6BC5DE02B145}"/>
              </a:ext>
            </a:extLst>
          </p:cNvPr>
          <p:cNvSpPr txBox="1"/>
          <p:nvPr/>
        </p:nvSpPr>
        <p:spPr>
          <a:xfrm>
            <a:off x="389091" y="1682645"/>
            <a:ext cx="11517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P16-34 who have taken the following actions after seeing a specific type of interactive shoppable 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respondents (rank 1-3)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B63F75-FE7D-4C8B-EC45-6D9DDA5AE2F5}"/>
              </a:ext>
            </a:extLst>
          </p:cNvPr>
          <p:cNvSpPr txBox="1"/>
          <p:nvPr/>
        </p:nvSpPr>
        <p:spPr>
          <a:xfrm>
            <a:off x="233992" y="357518"/>
            <a:ext cx="11885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Younger audiences show even stronger levels of interest, with over half having interacted with a shoppable ad in some way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D254D50-4C3E-4292-4DDD-D93A6F155E71}"/>
              </a:ext>
            </a:extLst>
          </p:cNvPr>
          <p:cNvSpPr/>
          <p:nvPr/>
        </p:nvSpPr>
        <p:spPr>
          <a:xfrm>
            <a:off x="10115816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3C4F7-3FF5-E269-C6EF-3B4E4B40C5E1}"/>
              </a:ext>
            </a:extLst>
          </p:cNvPr>
          <p:cNvSpPr/>
          <p:nvPr/>
        </p:nvSpPr>
        <p:spPr>
          <a:xfrm>
            <a:off x="2360582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84BA1-C5F0-BD9C-8A32-2A345E7B3B95}"/>
              </a:ext>
            </a:extLst>
          </p:cNvPr>
          <p:cNvSpPr/>
          <p:nvPr/>
        </p:nvSpPr>
        <p:spPr>
          <a:xfrm>
            <a:off x="2360582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D7715C-2274-B62A-31AF-A7B3EA46EF09}"/>
              </a:ext>
            </a:extLst>
          </p:cNvPr>
          <p:cNvSpPr/>
          <p:nvPr/>
        </p:nvSpPr>
        <p:spPr>
          <a:xfrm>
            <a:off x="2360582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B5315-0A4D-0956-964E-F2BB1AEE816F}"/>
              </a:ext>
            </a:extLst>
          </p:cNvPr>
          <p:cNvSpPr/>
          <p:nvPr/>
        </p:nvSpPr>
        <p:spPr>
          <a:xfrm>
            <a:off x="2360582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9248D3-06AA-DAA1-7BE6-C6BFC2463D9D}"/>
              </a:ext>
            </a:extLst>
          </p:cNvPr>
          <p:cNvSpPr/>
          <p:nvPr/>
        </p:nvSpPr>
        <p:spPr>
          <a:xfrm>
            <a:off x="430634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C3E99F-CA43-12CD-63C6-E56CA6A67ABB}"/>
              </a:ext>
            </a:extLst>
          </p:cNvPr>
          <p:cNvSpPr/>
          <p:nvPr/>
        </p:nvSpPr>
        <p:spPr>
          <a:xfrm>
            <a:off x="430634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EA3569-FF91-2290-7E96-865DDCA643F5}"/>
              </a:ext>
            </a:extLst>
          </p:cNvPr>
          <p:cNvSpPr/>
          <p:nvPr/>
        </p:nvSpPr>
        <p:spPr>
          <a:xfrm>
            <a:off x="430634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95EE03-5A7D-18D3-4228-4CD9D836DB88}"/>
              </a:ext>
            </a:extLst>
          </p:cNvPr>
          <p:cNvSpPr/>
          <p:nvPr/>
        </p:nvSpPr>
        <p:spPr>
          <a:xfrm>
            <a:off x="4306346" y="2167600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CA5DA0-28AD-3B30-A7B9-540EBE3C2708}"/>
              </a:ext>
            </a:extLst>
          </p:cNvPr>
          <p:cNvSpPr/>
          <p:nvPr/>
        </p:nvSpPr>
        <p:spPr>
          <a:xfrm>
            <a:off x="394398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8823C7-FE86-B4AD-3600-64A42474F543}"/>
              </a:ext>
            </a:extLst>
          </p:cNvPr>
          <p:cNvSpPr/>
          <p:nvPr/>
        </p:nvSpPr>
        <p:spPr>
          <a:xfrm>
            <a:off x="394398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C92FD7-336E-3E2B-76FE-23846F597463}"/>
              </a:ext>
            </a:extLst>
          </p:cNvPr>
          <p:cNvSpPr/>
          <p:nvPr/>
        </p:nvSpPr>
        <p:spPr>
          <a:xfrm>
            <a:off x="394398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4EB542-F0CE-BE2A-E99A-7A7E57E3D780}"/>
              </a:ext>
            </a:extLst>
          </p:cNvPr>
          <p:cNvSpPr/>
          <p:nvPr/>
        </p:nvSpPr>
        <p:spPr>
          <a:xfrm>
            <a:off x="394398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B798FF-9406-6937-6868-4FE26D8A20D0}"/>
              </a:ext>
            </a:extLst>
          </p:cNvPr>
          <p:cNvSpPr/>
          <p:nvPr/>
        </p:nvSpPr>
        <p:spPr>
          <a:xfrm>
            <a:off x="624541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1E2492-9257-52C2-C22B-DCBBDE9B397D}"/>
              </a:ext>
            </a:extLst>
          </p:cNvPr>
          <p:cNvSpPr/>
          <p:nvPr/>
        </p:nvSpPr>
        <p:spPr>
          <a:xfrm>
            <a:off x="624541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D23D6C-B531-A9C7-12CE-1660D5268B0F}"/>
              </a:ext>
            </a:extLst>
          </p:cNvPr>
          <p:cNvSpPr/>
          <p:nvPr/>
        </p:nvSpPr>
        <p:spPr>
          <a:xfrm>
            <a:off x="624541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6EC70D-7CAF-591C-D3B7-5CDFA7DA2B29}"/>
              </a:ext>
            </a:extLst>
          </p:cNvPr>
          <p:cNvSpPr/>
          <p:nvPr/>
        </p:nvSpPr>
        <p:spPr>
          <a:xfrm>
            <a:off x="6245416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57C2F5-AA43-ED99-C2EB-944B01E7863A}"/>
              </a:ext>
            </a:extLst>
          </p:cNvPr>
          <p:cNvSpPr/>
          <p:nvPr/>
        </p:nvSpPr>
        <p:spPr>
          <a:xfrm>
            <a:off x="8152857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4DAB83-2A04-A5B6-CE4E-92DC3F9DEEF8}"/>
              </a:ext>
            </a:extLst>
          </p:cNvPr>
          <p:cNvSpPr/>
          <p:nvPr/>
        </p:nvSpPr>
        <p:spPr>
          <a:xfrm>
            <a:off x="8152857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FE4C7F-37FB-7E03-66F1-7F76EC02292E}"/>
              </a:ext>
            </a:extLst>
          </p:cNvPr>
          <p:cNvSpPr/>
          <p:nvPr/>
        </p:nvSpPr>
        <p:spPr>
          <a:xfrm>
            <a:off x="8152857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2A4A95-6776-6459-856E-6AE3B13E97CD}"/>
              </a:ext>
            </a:extLst>
          </p:cNvPr>
          <p:cNvSpPr/>
          <p:nvPr/>
        </p:nvSpPr>
        <p:spPr>
          <a:xfrm>
            <a:off x="8152857" y="2161106"/>
            <a:ext cx="1809315" cy="865718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7047BC-EFE7-5033-4ABA-656008D6C916}"/>
              </a:ext>
            </a:extLst>
          </p:cNvPr>
          <p:cNvSpPr/>
          <p:nvPr/>
        </p:nvSpPr>
        <p:spPr>
          <a:xfrm>
            <a:off x="2360582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B5B9D0-2EB0-4DA2-6573-C11C68D9D88D}"/>
              </a:ext>
            </a:extLst>
          </p:cNvPr>
          <p:cNvSpPr/>
          <p:nvPr/>
        </p:nvSpPr>
        <p:spPr>
          <a:xfrm>
            <a:off x="430634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8AE9A0-1F2A-50CD-6452-F845E03A550F}"/>
              </a:ext>
            </a:extLst>
          </p:cNvPr>
          <p:cNvSpPr/>
          <p:nvPr/>
        </p:nvSpPr>
        <p:spPr>
          <a:xfrm>
            <a:off x="394398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22D0B18-D7EF-8F32-18E0-7CD86648A16C}"/>
              </a:ext>
            </a:extLst>
          </p:cNvPr>
          <p:cNvSpPr/>
          <p:nvPr/>
        </p:nvSpPr>
        <p:spPr>
          <a:xfrm>
            <a:off x="624541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B6E315-EFF6-A573-CCAB-7CE2B9C0248F}"/>
              </a:ext>
            </a:extLst>
          </p:cNvPr>
          <p:cNvSpPr/>
          <p:nvPr/>
        </p:nvSpPr>
        <p:spPr>
          <a:xfrm>
            <a:off x="8152857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F5A707-4224-CADB-295D-16A3A11A60E1}"/>
              </a:ext>
            </a:extLst>
          </p:cNvPr>
          <p:cNvSpPr txBox="1"/>
          <p:nvPr/>
        </p:nvSpPr>
        <p:spPr>
          <a:xfrm>
            <a:off x="10115815" y="2227928"/>
            <a:ext cx="1809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QR Codes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3B17587-56F5-7902-97A3-624406B10352}"/>
              </a:ext>
            </a:extLst>
          </p:cNvPr>
          <p:cNvSpPr txBox="1"/>
          <p:nvPr/>
        </p:nvSpPr>
        <p:spPr>
          <a:xfrm>
            <a:off x="6244701" y="2218683"/>
            <a:ext cx="1809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C4B109-CD7B-6C52-F4D4-B0E5965BD6B1}"/>
              </a:ext>
            </a:extLst>
          </p:cNvPr>
          <p:cNvSpPr txBox="1"/>
          <p:nvPr/>
        </p:nvSpPr>
        <p:spPr>
          <a:xfrm>
            <a:off x="2362898" y="2167600"/>
            <a:ext cx="1809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Click to Receive Info to Your Email / Device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4CFC3A5-6D8B-E8AF-2F71-AEE57D70FE82}"/>
              </a:ext>
            </a:extLst>
          </p:cNvPr>
          <p:cNvSpPr txBox="1"/>
          <p:nvPr/>
        </p:nvSpPr>
        <p:spPr>
          <a:xfrm>
            <a:off x="4310800" y="2186649"/>
            <a:ext cx="1804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‘Click to Buy’ Ads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D50086-3A8B-8C23-0C00-89E536772618}"/>
              </a:ext>
            </a:extLst>
          </p:cNvPr>
          <p:cNvSpPr txBox="1"/>
          <p:nvPr/>
        </p:nvSpPr>
        <p:spPr>
          <a:xfrm>
            <a:off x="393141" y="2167236"/>
            <a:ext cx="1809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Explorable Ads*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7742A8-1983-6F55-EFAE-6B8BC88922B6}"/>
              </a:ext>
            </a:extLst>
          </p:cNvPr>
          <p:cNvSpPr txBox="1"/>
          <p:nvPr/>
        </p:nvSpPr>
        <p:spPr>
          <a:xfrm>
            <a:off x="8157372" y="2164590"/>
            <a:ext cx="17951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Promos with an ‘add to watch list’ Button</a:t>
            </a:r>
          </a:p>
        </p:txBody>
      </p:sp>
      <p:pic>
        <p:nvPicPr>
          <p:cNvPr id="59" name="Picture 58" descr="A pink rectangles on a black background&#10;&#10;Description automatically generated">
            <a:extLst>
              <a:ext uri="{FF2B5EF4-FFF2-40B4-BE49-F238E27FC236}">
                <a16:creationId xmlns:a16="http://schemas.microsoft.com/office/drawing/2014/main" id="{6753DEAA-6C6E-EF56-EF30-5934F83371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5191" y="2545976"/>
            <a:ext cx="388333" cy="388333"/>
          </a:xfrm>
          <a:prstGeom prst="rect">
            <a:avLst/>
          </a:prstGeom>
        </p:spPr>
      </p:pic>
      <p:pic>
        <p:nvPicPr>
          <p:cNvPr id="60" name="Picture 59" descr="A blue and white envelope&#10;&#10;Description automatically generated">
            <a:extLst>
              <a:ext uri="{FF2B5EF4-FFF2-40B4-BE49-F238E27FC236}">
                <a16:creationId xmlns:a16="http://schemas.microsoft.com/office/drawing/2014/main" id="{BD5AD688-917D-53E8-DB14-F059E0BD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9174" y="2574507"/>
            <a:ext cx="456762" cy="372931"/>
          </a:xfrm>
          <a:prstGeom prst="rect">
            <a:avLst/>
          </a:prstGeom>
        </p:spPr>
      </p:pic>
      <p:pic>
        <p:nvPicPr>
          <p:cNvPr id="61" name="Picture 60" descr="A pink mouse cursor pointing towards the camera&#10;&#10;Description automatically generated">
            <a:extLst>
              <a:ext uri="{FF2B5EF4-FFF2-40B4-BE49-F238E27FC236}">
                <a16:creationId xmlns:a16="http://schemas.microsoft.com/office/drawing/2014/main" id="{470B4F86-28F0-3A56-F3A0-636918A39E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02" y="2467308"/>
            <a:ext cx="435314" cy="435314"/>
          </a:xfrm>
          <a:prstGeom prst="rect">
            <a:avLst/>
          </a:prstGeom>
        </p:spPr>
      </p:pic>
      <p:pic>
        <p:nvPicPr>
          <p:cNvPr id="62" name="Picture 61" descr="A magnifying glass over a stack of books&#10;&#10;Description automatically generated">
            <a:extLst>
              <a:ext uri="{FF2B5EF4-FFF2-40B4-BE49-F238E27FC236}">
                <a16:creationId xmlns:a16="http://schemas.microsoft.com/office/drawing/2014/main" id="{1477D3BA-4870-31CA-62D8-E5816312E04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31" y="2467308"/>
            <a:ext cx="484716" cy="484716"/>
          </a:xfrm>
          <a:prstGeom prst="rect">
            <a:avLst/>
          </a:prstGeom>
        </p:spPr>
      </p:pic>
      <p:pic>
        <p:nvPicPr>
          <p:cNvPr id="63" name="Picture 62" descr="A pink and black rectangular object with text&#10;&#10;Description automatically generated">
            <a:extLst>
              <a:ext uri="{FF2B5EF4-FFF2-40B4-BE49-F238E27FC236}">
                <a16:creationId xmlns:a16="http://schemas.microsoft.com/office/drawing/2014/main" id="{E85519B6-11E9-FA82-ED83-AA2154FB8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872" y="2523918"/>
            <a:ext cx="418191" cy="418191"/>
          </a:xfrm>
          <a:prstGeom prst="rect">
            <a:avLst/>
          </a:prstGeom>
        </p:spPr>
      </p:pic>
      <p:pic>
        <p:nvPicPr>
          <p:cNvPr id="64" name="Picture 63" descr="A blue and black qr code&#10;&#10;Description automatically generated">
            <a:extLst>
              <a:ext uri="{FF2B5EF4-FFF2-40B4-BE49-F238E27FC236}">
                <a16:creationId xmlns:a16="http://schemas.microsoft.com/office/drawing/2014/main" id="{89B1FF7E-649A-681C-5D4D-E1C1DE0812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709" y="2545949"/>
            <a:ext cx="325526" cy="32552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FDCD2918-86FF-7081-F68D-2E75E15F78EE}"/>
              </a:ext>
            </a:extLst>
          </p:cNvPr>
          <p:cNvSpPr/>
          <p:nvPr/>
        </p:nvSpPr>
        <p:spPr>
          <a:xfrm>
            <a:off x="10115816" y="375736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A7B17B-FD1D-D23C-5E44-21E385264612}"/>
              </a:ext>
            </a:extLst>
          </p:cNvPr>
          <p:cNvSpPr/>
          <p:nvPr/>
        </p:nvSpPr>
        <p:spPr>
          <a:xfrm>
            <a:off x="10115816" y="4579726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92A296-F920-5063-4A17-8156ED982ABA}"/>
              </a:ext>
            </a:extLst>
          </p:cNvPr>
          <p:cNvSpPr/>
          <p:nvPr/>
        </p:nvSpPr>
        <p:spPr>
          <a:xfrm>
            <a:off x="10115816" y="5402094"/>
            <a:ext cx="1809315" cy="785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288D47C-494C-DEDD-39DD-ADA9523CCF77}"/>
              </a:ext>
            </a:extLst>
          </p:cNvPr>
          <p:cNvSpPr/>
          <p:nvPr/>
        </p:nvSpPr>
        <p:spPr>
          <a:xfrm>
            <a:off x="10115816" y="3115959"/>
            <a:ext cx="1809315" cy="574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2418B1B-5FE9-2455-A7F8-E024EF8CB1BE}"/>
              </a:ext>
            </a:extLst>
          </p:cNvPr>
          <p:cNvSpPr txBox="1"/>
          <p:nvPr/>
        </p:nvSpPr>
        <p:spPr>
          <a:xfrm>
            <a:off x="10170799" y="3121509"/>
            <a:ext cx="1736272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18BAC6-5898-80C8-E34D-3024258375B3}"/>
              </a:ext>
            </a:extLst>
          </p:cNvPr>
          <p:cNvSpPr txBox="1"/>
          <p:nvPr/>
        </p:nvSpPr>
        <p:spPr>
          <a:xfrm>
            <a:off x="6243013" y="3113995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73E8AF-4644-4F1D-7780-CC1433438D38}"/>
              </a:ext>
            </a:extLst>
          </p:cNvPr>
          <p:cNvSpPr txBox="1"/>
          <p:nvPr/>
        </p:nvSpPr>
        <p:spPr>
          <a:xfrm>
            <a:off x="2356154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C61710E-6210-F885-985E-AB7DCCDA6863}"/>
              </a:ext>
            </a:extLst>
          </p:cNvPr>
          <p:cNvSpPr txBox="1"/>
          <p:nvPr/>
        </p:nvSpPr>
        <p:spPr>
          <a:xfrm>
            <a:off x="4314002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E358586-B112-E54A-5C6C-5663D0C3BF8D}"/>
              </a:ext>
            </a:extLst>
          </p:cNvPr>
          <p:cNvSpPr txBox="1"/>
          <p:nvPr/>
        </p:nvSpPr>
        <p:spPr>
          <a:xfrm>
            <a:off x="389092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48CE6A8-D2E7-5975-A6AC-C80BC9D58AD0}"/>
              </a:ext>
            </a:extLst>
          </p:cNvPr>
          <p:cNvSpPr txBox="1"/>
          <p:nvPr/>
        </p:nvSpPr>
        <p:spPr>
          <a:xfrm>
            <a:off x="8176741" y="3119429"/>
            <a:ext cx="180931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interacted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CB673F1-DF82-C457-99D0-01FA56284834}"/>
              </a:ext>
            </a:extLst>
          </p:cNvPr>
          <p:cNvSpPr/>
          <p:nvPr/>
        </p:nvSpPr>
        <p:spPr>
          <a:xfrm>
            <a:off x="394398" y="3092142"/>
            <a:ext cx="11552087" cy="606397"/>
          </a:xfrm>
          <a:prstGeom prst="rect">
            <a:avLst/>
          </a:prstGeom>
          <a:noFill/>
          <a:ln w="38100"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E404B38-7A64-5C16-12BB-4503572121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7" name="Slide Number Placeholder 5">
            <a:extLst>
              <a:ext uri="{FF2B5EF4-FFF2-40B4-BE49-F238E27FC236}">
                <a16:creationId xmlns:a16="http://schemas.microsoft.com/office/drawing/2014/main" id="{FE7A5207-0FF0-09C4-1E8F-2CB20A74B3C6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B8A50F-4D52-2A09-E8ED-3EB959B31797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A1884C-3999-59FB-E9AA-41C71956B4B0}"/>
              </a:ext>
            </a:extLst>
          </p:cNvPr>
          <p:cNvSpPr txBox="1"/>
          <p:nvPr/>
        </p:nvSpPr>
        <p:spPr>
          <a:xfrm>
            <a:off x="461400" y="6196777"/>
            <a:ext cx="1164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2023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Monetization of Video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1,602 TV consumers, ages 16-74 who meet the following criteria: watch at least one hour of TV / week, have broadband access. Data collected June 2023. Q3: Which of the following actions have you taken after seeing the following types of ads? </a:t>
            </a:r>
            <a:r>
              <a:rPr lang="en-US" sz="800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Ads that let you browse different video clips, product types, or information screens.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290D5-6B48-F83B-4E23-32716F4E05A1}"/>
              </a:ext>
            </a:extLst>
          </p:cNvPr>
          <p:cNvSpPr txBox="1"/>
          <p:nvPr/>
        </p:nvSpPr>
        <p:spPr>
          <a:xfrm>
            <a:off x="10123352" y="3759117"/>
            <a:ext cx="180480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Downloaded an app they saw on screen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8B208-60C2-29D3-EDA8-FC80D2FF6BF5}"/>
              </a:ext>
            </a:extLst>
          </p:cNvPr>
          <p:cNvSpPr txBox="1"/>
          <p:nvPr/>
        </p:nvSpPr>
        <p:spPr>
          <a:xfrm>
            <a:off x="10125140" y="4587160"/>
            <a:ext cx="18030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Talked to friends/family about the product/service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D5B18-D567-02E8-42ED-7671B3FA07B7}"/>
              </a:ext>
            </a:extLst>
          </p:cNvPr>
          <p:cNvSpPr txBox="1"/>
          <p:nvPr/>
        </p:nvSpPr>
        <p:spPr>
          <a:xfrm>
            <a:off x="10120596" y="5398243"/>
            <a:ext cx="18075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E9EB1-5586-C757-7078-D17FEFC0EED1}"/>
              </a:ext>
            </a:extLst>
          </p:cNvPr>
          <p:cNvSpPr txBox="1"/>
          <p:nvPr/>
        </p:nvSpPr>
        <p:spPr>
          <a:xfrm>
            <a:off x="393141" y="4580940"/>
            <a:ext cx="17970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7CA68-7485-7CC8-E26E-1906914D461B}"/>
              </a:ext>
            </a:extLst>
          </p:cNvPr>
          <p:cNvSpPr txBox="1"/>
          <p:nvPr/>
        </p:nvSpPr>
        <p:spPr>
          <a:xfrm>
            <a:off x="6253817" y="4574720"/>
            <a:ext cx="179708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Talked to friends/family about the product/service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19B71-5BA8-B291-93BA-99CAEE319AE0}"/>
              </a:ext>
            </a:extLst>
          </p:cNvPr>
          <p:cNvSpPr txBox="1"/>
          <p:nvPr/>
        </p:nvSpPr>
        <p:spPr>
          <a:xfrm>
            <a:off x="6230637" y="5404464"/>
            <a:ext cx="18208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BC3A4-AC23-B777-50A8-CBDF1ECC6F3A}"/>
              </a:ext>
            </a:extLst>
          </p:cNvPr>
          <p:cNvSpPr txBox="1"/>
          <p:nvPr/>
        </p:nvSpPr>
        <p:spPr>
          <a:xfrm>
            <a:off x="2356154" y="3765337"/>
            <a:ext cx="18093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Downloaded an app they saw on screen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DE2723-0061-4D6D-4EE8-C65EAA07A3E3}"/>
              </a:ext>
            </a:extLst>
          </p:cNvPr>
          <p:cNvSpPr txBox="1"/>
          <p:nvPr/>
        </p:nvSpPr>
        <p:spPr>
          <a:xfrm>
            <a:off x="2362898" y="4580940"/>
            <a:ext cx="18045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C647F0-D903-D3C0-533E-9DF93D036420}"/>
              </a:ext>
            </a:extLst>
          </p:cNvPr>
          <p:cNvSpPr txBox="1"/>
          <p:nvPr/>
        </p:nvSpPr>
        <p:spPr>
          <a:xfrm>
            <a:off x="2208125" y="5404463"/>
            <a:ext cx="21196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website for a product/service to learn more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22467-B497-78BB-8FE7-FCE1DCE30B5D}"/>
              </a:ext>
            </a:extLst>
          </p:cNvPr>
          <p:cNvSpPr txBox="1"/>
          <p:nvPr/>
        </p:nvSpPr>
        <p:spPr>
          <a:xfrm>
            <a:off x="4305212" y="3765337"/>
            <a:ext cx="1804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Purchased a product they saw advertised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DDA083-8CD0-5B92-CB91-0D57EF06DCB2}"/>
              </a:ext>
            </a:extLst>
          </p:cNvPr>
          <p:cNvSpPr txBox="1"/>
          <p:nvPr/>
        </p:nvSpPr>
        <p:spPr>
          <a:xfrm>
            <a:off x="4305212" y="4580940"/>
            <a:ext cx="18045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9A7989-1D5D-C9F6-62E1-B44FB13012DF}"/>
              </a:ext>
            </a:extLst>
          </p:cNvPr>
          <p:cNvSpPr txBox="1"/>
          <p:nvPr/>
        </p:nvSpPr>
        <p:spPr>
          <a:xfrm>
            <a:off x="4297472" y="5404463"/>
            <a:ext cx="180293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B19E1-F11C-C4DA-DF78-4C5C995B15EA}"/>
              </a:ext>
            </a:extLst>
          </p:cNvPr>
          <p:cNvSpPr txBox="1"/>
          <p:nvPr/>
        </p:nvSpPr>
        <p:spPr>
          <a:xfrm>
            <a:off x="389091" y="3771557"/>
            <a:ext cx="180627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8F71E0-E0BA-51C1-27D4-BE21E4E02C0B}"/>
              </a:ext>
            </a:extLst>
          </p:cNvPr>
          <p:cNvSpPr txBox="1"/>
          <p:nvPr/>
        </p:nvSpPr>
        <p:spPr>
          <a:xfrm>
            <a:off x="6241843" y="3765337"/>
            <a:ext cx="18096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24CBCD-0D31-4172-23E5-7035BD6735BF}"/>
              </a:ext>
            </a:extLst>
          </p:cNvPr>
          <p:cNvSpPr txBox="1"/>
          <p:nvPr/>
        </p:nvSpPr>
        <p:spPr>
          <a:xfrm>
            <a:off x="380905" y="5398243"/>
            <a:ext cx="18093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coupon or offer they received from the ad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7F3F65-9E92-FA59-D69F-308F1BB00DE3}"/>
              </a:ext>
            </a:extLst>
          </p:cNvPr>
          <p:cNvSpPr txBox="1"/>
          <p:nvPr/>
        </p:nvSpPr>
        <p:spPr>
          <a:xfrm>
            <a:off x="8148695" y="3765336"/>
            <a:ext cx="18005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Saved information for future reference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6856BA-2147-E317-B534-A94C6DD4B23B}"/>
              </a:ext>
            </a:extLst>
          </p:cNvPr>
          <p:cNvSpPr txBox="1"/>
          <p:nvPr/>
        </p:nvSpPr>
        <p:spPr>
          <a:xfrm>
            <a:off x="8139293" y="4580940"/>
            <a:ext cx="18093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Used a search engine to look up more information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F7FFCC-F8AE-E899-2B32-A7C0E26E007C}"/>
              </a:ext>
            </a:extLst>
          </p:cNvPr>
          <p:cNvSpPr txBox="1"/>
          <p:nvPr/>
        </p:nvSpPr>
        <p:spPr>
          <a:xfrm>
            <a:off x="8137489" y="5404463"/>
            <a:ext cx="18093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Talked to friends/family about the product/service</a:t>
            </a:r>
          </a:p>
        </p:txBody>
      </p:sp>
    </p:spTree>
    <p:extLst>
      <p:ext uri="{BB962C8B-B14F-4D97-AF65-F5344CB8AC3E}">
        <p14:creationId xmlns:p14="http://schemas.microsoft.com/office/powerpoint/2010/main" val="3691750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3B3379D-83C8-2885-4E79-EF4BF92C2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42" y="1"/>
            <a:ext cx="3506558" cy="20418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1601498" y="2200362"/>
            <a:ext cx="8989002" cy="2298573"/>
            <a:chOff x="3081534" y="1790922"/>
            <a:chExt cx="7906919" cy="2781274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3170128" y="1790922"/>
              <a:ext cx="7729731" cy="2781274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3081534" y="2162792"/>
              <a:ext cx="7906919" cy="199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“[Brightline] data shows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interactive ads drive greater lifts 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 brand metrics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than a traditional, passive 30-second spot. </a:t>
              </a:r>
              <a:b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This means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more value for viewers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more meaningful engagements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for advertisers.”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2155596" y="5014248"/>
            <a:ext cx="8029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Adam Bergman, Group VP of Advertising &amp; Data Sales, Vizio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Fierce Video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, 12/21/2022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31587-F481-D59B-EF84-90F697A7E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6D17C3-3266-E52C-D46D-49E3951198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250A4-BBDC-AC53-AC86-A4570000F8B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708019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B11D0BA-8429-41C4-0A2B-613A06DCBE50}"/>
              </a:ext>
            </a:extLst>
          </p:cNvPr>
          <p:cNvSpPr/>
          <p:nvPr/>
        </p:nvSpPr>
        <p:spPr>
          <a:xfrm>
            <a:off x="6461232" y="1673438"/>
            <a:ext cx="5729041" cy="517298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0" y="1673438"/>
            <a:ext cx="6461232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264160" y="397108"/>
            <a:ext cx="11885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Marketer opportunities are growing as more media publishers and brands are partnering to introduce shoppable TV ads across platforms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CD07E8-47E4-0171-52F0-6965EAAF6D60}"/>
              </a:ext>
            </a:extLst>
          </p:cNvPr>
          <p:cNvGrpSpPr/>
          <p:nvPr/>
        </p:nvGrpSpPr>
        <p:grpSpPr>
          <a:xfrm>
            <a:off x="3264394" y="2889680"/>
            <a:ext cx="3161430" cy="1035105"/>
            <a:chOff x="1706389" y="5422714"/>
            <a:chExt cx="3048454" cy="96913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5A96BD-05DD-B53F-B62F-B4CF0843587E}"/>
                </a:ext>
              </a:extLst>
            </p:cNvPr>
            <p:cNvSpPr/>
            <p:nvPr/>
          </p:nvSpPr>
          <p:spPr>
            <a:xfrm>
              <a:off x="1706389" y="5422714"/>
              <a:ext cx="3048454" cy="969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81CF9C-B14E-750D-5CE7-2E09D2EBD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12"/>
            <a:stretch/>
          </p:blipFill>
          <p:spPr>
            <a:xfrm>
              <a:off x="1706389" y="5658704"/>
              <a:ext cx="2985205" cy="6983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A74509-C5E9-6E52-2754-210686517FE8}"/>
                </a:ext>
              </a:extLst>
            </p:cNvPr>
            <p:cNvSpPr txBox="1"/>
            <p:nvPr/>
          </p:nvSpPr>
          <p:spPr>
            <a:xfrm>
              <a:off x="3803096" y="6144709"/>
              <a:ext cx="822237" cy="23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2/27/23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E1FF23-341A-ADEE-1CE8-79BE3AE7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062" y="5505270"/>
              <a:ext cx="711638" cy="2557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BBBEC5-33E0-1B21-C867-C040B44F8699}"/>
              </a:ext>
            </a:extLst>
          </p:cNvPr>
          <p:cNvGrpSpPr/>
          <p:nvPr/>
        </p:nvGrpSpPr>
        <p:grpSpPr>
          <a:xfrm>
            <a:off x="34363" y="2839795"/>
            <a:ext cx="3195975" cy="1144025"/>
            <a:chOff x="1435630" y="1955268"/>
            <a:chExt cx="3261309" cy="10660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7C182E2-39E5-03CC-6551-09F5276C297E}"/>
                </a:ext>
              </a:extLst>
            </p:cNvPr>
            <p:cNvSpPr/>
            <p:nvPr/>
          </p:nvSpPr>
          <p:spPr>
            <a:xfrm>
              <a:off x="1435630" y="1955268"/>
              <a:ext cx="3261309" cy="10660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696534-6A8D-F734-D2A9-32E5ABB6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7634" y="2252370"/>
              <a:ext cx="3137987" cy="664762"/>
            </a:xfrm>
            <a:prstGeom prst="rect">
              <a:avLst/>
            </a:prstGeom>
          </p:spPr>
        </p:pic>
        <p:pic>
          <p:nvPicPr>
            <p:cNvPr id="1026" name="Picture 2" descr="MediaPost-logo | Loop Returns">
              <a:extLst>
                <a:ext uri="{FF2B5EF4-FFF2-40B4-BE49-F238E27FC236}">
                  <a16:creationId xmlns:a16="http://schemas.microsoft.com/office/drawing/2014/main" id="{91051B82-79D0-0243-CB9B-49094BEAE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685" y="2048094"/>
              <a:ext cx="820139" cy="18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416867-1DDF-0D35-9EE1-8621A462F416}"/>
                </a:ext>
              </a:extLst>
            </p:cNvPr>
            <p:cNvSpPr txBox="1"/>
            <p:nvPr/>
          </p:nvSpPr>
          <p:spPr>
            <a:xfrm>
              <a:off x="3655973" y="2753847"/>
              <a:ext cx="904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6/14/23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6CC17A-F2FC-195D-2FAC-2003DC2FC4A4}"/>
              </a:ext>
            </a:extLst>
          </p:cNvPr>
          <p:cNvGrpSpPr/>
          <p:nvPr/>
        </p:nvGrpSpPr>
        <p:grpSpPr>
          <a:xfrm>
            <a:off x="42861" y="4185208"/>
            <a:ext cx="3195975" cy="999354"/>
            <a:chOff x="1054303" y="2730538"/>
            <a:chExt cx="4352626" cy="131366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1BF74F9A-16D6-0C8D-69C5-31E6FDF54C1C}"/>
                </a:ext>
              </a:extLst>
            </p:cNvPr>
            <p:cNvSpPr/>
            <p:nvPr/>
          </p:nvSpPr>
          <p:spPr>
            <a:xfrm>
              <a:off x="1054303" y="2730538"/>
              <a:ext cx="4352626" cy="13136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FE335BC-F64C-6E72-211B-7639BAFE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0401" y="3190452"/>
              <a:ext cx="4207888" cy="63733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243AF88-912F-687C-0AE4-92C25A50FD68}"/>
                </a:ext>
              </a:extLst>
            </p:cNvPr>
            <p:cNvSpPr txBox="1"/>
            <p:nvPr/>
          </p:nvSpPr>
          <p:spPr>
            <a:xfrm>
              <a:off x="4250743" y="3633382"/>
              <a:ext cx="994907" cy="287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6/15/23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A2C865-7BED-A996-9D18-4D791292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1805" y="2778753"/>
              <a:ext cx="1046402" cy="411700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AD5C9C5-C6D8-0FD6-C3E3-82773D7F1893}"/>
              </a:ext>
            </a:extLst>
          </p:cNvPr>
          <p:cNvSpPr/>
          <p:nvPr/>
        </p:nvSpPr>
        <p:spPr>
          <a:xfrm>
            <a:off x="6995901" y="2052502"/>
            <a:ext cx="4525702" cy="1494709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370D29-2FFE-0EA8-E014-269BDE3F4971}"/>
              </a:ext>
            </a:extLst>
          </p:cNvPr>
          <p:cNvSpPr txBox="1"/>
          <p:nvPr/>
        </p:nvSpPr>
        <p:spPr>
          <a:xfrm>
            <a:off x="7453101" y="2087073"/>
            <a:ext cx="3611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201A62"/>
                </a:solidFill>
                <a:latin typeface="Helvetica" panose="020B0403020202020204" pitchFamily="34" charset="0"/>
              </a:rPr>
              <a:t>Examples of </a:t>
            </a:r>
            <a:r>
              <a:rPr lang="en-US" sz="1600" b="1" u="sng">
                <a:solidFill>
                  <a:srgbClr val="201A62"/>
                </a:solidFill>
                <a:latin typeface="Helvetica" panose="020B0403020202020204" pitchFamily="34" charset="0"/>
              </a:rPr>
              <a:t>video platforms</a:t>
            </a:r>
            <a:r>
              <a:rPr lang="en-US" sz="1600" b="1">
                <a:solidFill>
                  <a:srgbClr val="201A62"/>
                </a:solidFill>
                <a:latin typeface="Helvetica" panose="020B0403020202020204" pitchFamily="34" charset="0"/>
              </a:rPr>
              <a:t> using interactive ad products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D642E8-D42F-221E-961D-8F9A41D940FA}"/>
              </a:ext>
            </a:extLst>
          </p:cNvPr>
          <p:cNvSpPr/>
          <p:nvPr/>
        </p:nvSpPr>
        <p:spPr>
          <a:xfrm>
            <a:off x="6989043" y="4113880"/>
            <a:ext cx="4525702" cy="1544824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764327-82FA-5212-2409-37F0434BA583}"/>
              </a:ext>
            </a:extLst>
          </p:cNvPr>
          <p:cNvSpPr txBox="1"/>
          <p:nvPr/>
        </p:nvSpPr>
        <p:spPr>
          <a:xfrm>
            <a:off x="7321989" y="4148337"/>
            <a:ext cx="400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201A62"/>
                </a:solidFill>
                <a:latin typeface="Helvetica" panose="020B0403020202020204" pitchFamily="34" charset="0"/>
              </a:rPr>
              <a:t>Examples of </a:t>
            </a:r>
            <a:r>
              <a:rPr lang="en-US" sz="1600" b="1" u="sng">
                <a:solidFill>
                  <a:srgbClr val="201A62"/>
                </a:solidFill>
                <a:latin typeface="Helvetica" panose="020B0403020202020204" pitchFamily="34" charset="0"/>
              </a:rPr>
              <a:t>measurement vendors </a:t>
            </a:r>
            <a:r>
              <a:rPr lang="en-US" sz="1600" b="1">
                <a:solidFill>
                  <a:srgbClr val="201A62"/>
                </a:solidFill>
                <a:latin typeface="Helvetica" panose="020B0403020202020204" pitchFamily="34" charset="0"/>
              </a:rPr>
              <a:t>that monitor interactive ad campaigns</a:t>
            </a:r>
          </a:p>
        </p:txBody>
      </p:sp>
      <p:pic>
        <p:nvPicPr>
          <p:cNvPr id="1042" name="Picture 18" descr="Roku – Streaming devices, smart TVs, smart home &amp; audio ...">
            <a:hlinkClick r:id="rId9"/>
            <a:extLst>
              <a:ext uri="{FF2B5EF4-FFF2-40B4-BE49-F238E27FC236}">
                <a16:creationId xmlns:a16="http://schemas.microsoft.com/office/drawing/2014/main" id="{5D9B0711-CC99-E4C8-2828-90E5E7FFE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1034" y="3125298"/>
            <a:ext cx="852968" cy="3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hlinkClick r:id="rId11"/>
            <a:extLst>
              <a:ext uri="{FF2B5EF4-FFF2-40B4-BE49-F238E27FC236}">
                <a16:creationId xmlns:a16="http://schemas.microsoft.com/office/drawing/2014/main" id="{038686C1-A6D3-C5ED-97D3-9B8C2DAA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668" y="2686778"/>
            <a:ext cx="1125274" cy="3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ulu - Wikipedia">
            <a:hlinkClick r:id="rId13"/>
            <a:extLst>
              <a:ext uri="{FF2B5EF4-FFF2-40B4-BE49-F238E27FC236}">
                <a16:creationId xmlns:a16="http://schemas.microsoft.com/office/drawing/2014/main" id="{78EA36F2-8B77-BC2E-C389-96ADD06F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822" y="2658335"/>
            <a:ext cx="789170" cy="2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5"/>
            <a:extLst>
              <a:ext uri="{FF2B5EF4-FFF2-40B4-BE49-F238E27FC236}">
                <a16:creationId xmlns:a16="http://schemas.microsoft.com/office/drawing/2014/main" id="{1653EBB1-AA11-EA40-66A7-8827DE4E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0668" y="3118058"/>
            <a:ext cx="1125274" cy="30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BO Max Is Dead. Introducing Max: Home to New Harry Potter ...">
            <a:hlinkClick r:id="rId17"/>
            <a:extLst>
              <a:ext uri="{FF2B5EF4-FFF2-40B4-BE49-F238E27FC236}">
                <a16:creationId xmlns:a16="http://schemas.microsoft.com/office/drawing/2014/main" id="{44BC045A-327A-CDEE-5B4B-99080CE63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7685" y="3116693"/>
            <a:ext cx="1022976" cy="3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nnovid logo in transparent PNG and vectorized SVG formats">
            <a:hlinkClick r:id="rId19"/>
            <a:extLst>
              <a:ext uri="{FF2B5EF4-FFF2-40B4-BE49-F238E27FC236}">
                <a16:creationId xmlns:a16="http://schemas.microsoft.com/office/drawing/2014/main" id="{77BEAC5B-56DB-CE9D-210B-3058D16C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405" y="4820457"/>
            <a:ext cx="1125274" cy="20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atari: Data Driven TV Advertising | Tatari">
            <a:hlinkClick r:id="rId21"/>
            <a:extLst>
              <a:ext uri="{FF2B5EF4-FFF2-40B4-BE49-F238E27FC236}">
                <a16:creationId xmlns:a16="http://schemas.microsoft.com/office/drawing/2014/main" id="{C3265A12-C4ED-C7B2-A058-E9C68BBA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620" y="4801027"/>
            <a:ext cx="1194830" cy="2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OAP and Flowcode Announce Strategic Partnership Creating Revolutionary  Product Suite that Connects the Offline World to Web3">
            <a:hlinkClick r:id="rId23"/>
            <a:extLst>
              <a:ext uri="{FF2B5EF4-FFF2-40B4-BE49-F238E27FC236}">
                <a16:creationId xmlns:a16="http://schemas.microsoft.com/office/drawing/2014/main" id="{2904DC2F-6C8B-1D6D-8FBC-54852ACB0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9866" y="4815269"/>
            <a:ext cx="1458995" cy="24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FCB9F75-09AD-BBDD-F1D8-A111B379A50A}"/>
              </a:ext>
            </a:extLst>
          </p:cNvPr>
          <p:cNvSpPr txBox="1"/>
          <p:nvPr/>
        </p:nvSpPr>
        <p:spPr>
          <a:xfrm>
            <a:off x="7383022" y="5976317"/>
            <a:ext cx="38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Click through the logos above to be brought directly to the corresponding company’s website</a:t>
            </a:r>
          </a:p>
        </p:txBody>
      </p:sp>
      <p:pic>
        <p:nvPicPr>
          <p:cNvPr id="1066" name="Picture 42" descr="Bitly - Wikipedia">
            <a:hlinkClick r:id="rId25"/>
            <a:extLst>
              <a:ext uri="{FF2B5EF4-FFF2-40B4-BE49-F238E27FC236}">
                <a16:creationId xmlns:a16="http://schemas.microsoft.com/office/drawing/2014/main" id="{1FB38C59-4372-7EC6-98F1-2B5D497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905" y="5232687"/>
            <a:ext cx="792595" cy="3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Origin - Crunchbase Company Profile &amp; Funding">
            <a:hlinkClick r:id="rId27"/>
            <a:extLst>
              <a:ext uri="{FF2B5EF4-FFF2-40B4-BE49-F238E27FC236}">
                <a16:creationId xmlns:a16="http://schemas.microsoft.com/office/drawing/2014/main" id="{35D8D34F-0E3F-5B4A-044E-F0528567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015" y="5104770"/>
            <a:ext cx="482425" cy="48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canbuy's Latest Trend Report Reveals 94% Growth in QR Code Usage in Q1  2021 – Oneida Dispatch">
            <a:hlinkClick r:id="rId29"/>
            <a:extLst>
              <a:ext uri="{FF2B5EF4-FFF2-40B4-BE49-F238E27FC236}">
                <a16:creationId xmlns:a16="http://schemas.microsoft.com/office/drawing/2014/main" id="{02520355-3C42-65EC-2FCC-C2DD97D0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7075" y="5206670"/>
            <a:ext cx="1190567" cy="3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BC8DC15-EE50-368C-3AA5-7ABBD844BFE6}"/>
              </a:ext>
            </a:extLst>
          </p:cNvPr>
          <p:cNvGrpSpPr/>
          <p:nvPr/>
        </p:nvGrpSpPr>
        <p:grpSpPr>
          <a:xfrm>
            <a:off x="726320" y="1848259"/>
            <a:ext cx="5008592" cy="906180"/>
            <a:chOff x="814548" y="1828391"/>
            <a:chExt cx="4832136" cy="88311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938E77-FF8B-5AC3-80A1-5E06F969D188}"/>
                </a:ext>
              </a:extLst>
            </p:cNvPr>
            <p:cNvSpPr/>
            <p:nvPr/>
          </p:nvSpPr>
          <p:spPr>
            <a:xfrm>
              <a:off x="814548" y="1828391"/>
              <a:ext cx="4832136" cy="8831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FB51F7-A908-DB40-C879-78CE1C63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60488" y="2117040"/>
              <a:ext cx="4700544" cy="4924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C0316F-BE00-950A-0FCC-845088270263}"/>
                </a:ext>
              </a:extLst>
            </p:cNvPr>
            <p:cNvSpPr txBox="1"/>
            <p:nvPr/>
          </p:nvSpPr>
          <p:spPr>
            <a:xfrm>
              <a:off x="4684652" y="2431142"/>
              <a:ext cx="904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7/12/23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48D296-5712-F69A-8290-EADB34E4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9592" y="1893318"/>
              <a:ext cx="851596" cy="2576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B7693C-1A99-504A-5CF5-9EDD3450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724" y="2741759"/>
            <a:ext cx="1765417" cy="2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7F5E78-8F90-0BCC-07CA-7143EB01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4376" y="2972311"/>
            <a:ext cx="954375" cy="51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0EAC8E6-A852-7AD1-A899-E1A6DB32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3724" y="5246881"/>
            <a:ext cx="1680295" cy="2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17E3489-A6BA-BB3B-B6A1-526D33A9871C}"/>
              </a:ext>
            </a:extLst>
          </p:cNvPr>
          <p:cNvGrpSpPr/>
          <p:nvPr/>
        </p:nvGrpSpPr>
        <p:grpSpPr>
          <a:xfrm>
            <a:off x="3299661" y="4120894"/>
            <a:ext cx="3134660" cy="1134045"/>
            <a:chOff x="3145120" y="3656798"/>
            <a:chExt cx="3269067" cy="121205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51FB415-F927-D411-BFDB-C7CFC8D5AD3F}"/>
                </a:ext>
              </a:extLst>
            </p:cNvPr>
            <p:cNvSpPr/>
            <p:nvPr/>
          </p:nvSpPr>
          <p:spPr>
            <a:xfrm>
              <a:off x="3145120" y="3656798"/>
              <a:ext cx="3269067" cy="118228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CA4C6C9-4479-5279-A4CA-63A326E55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182988" y="4038431"/>
              <a:ext cx="3163284" cy="61679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FC1978-ABBA-705E-42AB-E9B5EEED3D69}"/>
                </a:ext>
              </a:extLst>
            </p:cNvPr>
            <p:cNvSpPr txBox="1"/>
            <p:nvPr/>
          </p:nvSpPr>
          <p:spPr>
            <a:xfrm>
              <a:off x="5463604" y="4607243"/>
              <a:ext cx="82223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4/19/23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323F914-4E78-AA49-F92D-4B2C598E8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212681" y="3745952"/>
              <a:ext cx="878126" cy="27142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48030D-B6FB-FE98-EC91-2E9C416BE4F8}"/>
              </a:ext>
            </a:extLst>
          </p:cNvPr>
          <p:cNvGrpSpPr/>
          <p:nvPr/>
        </p:nvGrpSpPr>
        <p:grpSpPr>
          <a:xfrm>
            <a:off x="776703" y="5352241"/>
            <a:ext cx="4907826" cy="969136"/>
            <a:chOff x="389299" y="5054292"/>
            <a:chExt cx="4907826" cy="96913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57CE19-DCE9-6390-E48A-482F4F497372}"/>
                </a:ext>
              </a:extLst>
            </p:cNvPr>
            <p:cNvSpPr/>
            <p:nvPr/>
          </p:nvSpPr>
          <p:spPr>
            <a:xfrm>
              <a:off x="389299" y="5054292"/>
              <a:ext cx="4907826" cy="9691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F1A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Cision PR Newswire: news distribution, targeting and monitoring home">
              <a:extLst>
                <a:ext uri="{FF2B5EF4-FFF2-40B4-BE49-F238E27FC236}">
                  <a16:creationId xmlns:a16="http://schemas.microsoft.com/office/drawing/2014/main" id="{A1A09A13-4544-EFDE-E584-1F32AB577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08" y="5116884"/>
              <a:ext cx="562382" cy="218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8B32899-AC13-0B05-6073-2D542ED708DC}"/>
                </a:ext>
              </a:extLst>
            </p:cNvPr>
            <p:cNvGrpSpPr/>
            <p:nvPr/>
          </p:nvGrpSpPr>
          <p:grpSpPr>
            <a:xfrm>
              <a:off x="483207" y="5396559"/>
              <a:ext cx="4775884" cy="421648"/>
              <a:chOff x="361944" y="5365029"/>
              <a:chExt cx="4775884" cy="42164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BE95734-E903-4249-448A-B44145E57B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1944" y="5556448"/>
                <a:ext cx="2389625" cy="21912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F7601DE-895F-45EB-F04D-F1B0F91FC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08857" y="5554941"/>
                <a:ext cx="2428971" cy="231736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5BDC6A2-6B42-B4D6-968F-6BB22B3739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5714" y="5392995"/>
                <a:ext cx="2442937" cy="19420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CDD596-7450-24A4-6B64-CAE9118194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08120" y="5365029"/>
                <a:ext cx="2466346" cy="23306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EB93D4-E449-A0B9-D6EA-2AE202B8D30B}"/>
                </a:ext>
              </a:extLst>
            </p:cNvPr>
            <p:cNvSpPr txBox="1"/>
            <p:nvPr/>
          </p:nvSpPr>
          <p:spPr>
            <a:xfrm>
              <a:off x="4462242" y="5778554"/>
              <a:ext cx="742192" cy="21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>
                  <a:solidFill>
                    <a:srgbClr val="201A62"/>
                  </a:solidFill>
                  <a:latin typeface="Helvetica" panose="020B0403020202020204" pitchFamily="34" charset="0"/>
                </a:rPr>
                <a:t>3/21/23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97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A8DC95-A57B-B69F-0AA0-B5441846BDE7}"/>
              </a:ext>
            </a:extLst>
          </p:cNvPr>
          <p:cNvSpPr txBox="1"/>
          <p:nvPr/>
        </p:nvSpPr>
        <p:spPr>
          <a:xfrm>
            <a:off x="264160" y="529188"/>
            <a:ext cx="11885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What’s next for the future of shoppable TV advertising?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34A57-1915-7380-469C-0B3A62A97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F07526-2301-63CC-34CA-9D5192D04EFA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A1466-E4CE-FF7B-8C86-A5D4196D5B02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1CDE0-0DD3-AAAD-4519-32C7A5BCA206}"/>
              </a:ext>
            </a:extLst>
          </p:cNvPr>
          <p:cNvSpPr txBox="1"/>
          <p:nvPr/>
        </p:nvSpPr>
        <p:spPr>
          <a:xfrm>
            <a:off x="493573" y="6188508"/>
            <a:ext cx="11648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Interactive Advertising Bureau via 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2023 Outlook Survey,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11/17/22. 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Q: Do you expect to focus more, less, or the same amount of time and/or resources in 2023 (vs. 2022) on the following?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Based on respondents who answered ‘focus significantly more’ or ‘focus somewhat more’.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EED59D-A43F-FDDE-F266-33D4A0E2BFE1}"/>
              </a:ext>
            </a:extLst>
          </p:cNvPr>
          <p:cNvSpPr/>
          <p:nvPr/>
        </p:nvSpPr>
        <p:spPr>
          <a:xfrm>
            <a:off x="278726" y="1685714"/>
            <a:ext cx="3788367" cy="1597382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C3A6C9-258D-2816-EB3D-EA06DDBE61BE}"/>
              </a:ext>
            </a:extLst>
          </p:cNvPr>
          <p:cNvSpPr/>
          <p:nvPr/>
        </p:nvSpPr>
        <p:spPr>
          <a:xfrm>
            <a:off x="283798" y="3388224"/>
            <a:ext cx="3778222" cy="1424176"/>
          </a:xfrm>
          <a:prstGeom prst="rect">
            <a:avLst/>
          </a:prstGeom>
          <a:solidFill>
            <a:srgbClr val="1B1464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308550-E0A6-819E-99E5-8BF21AB1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15" y="5040774"/>
            <a:ext cx="2203141" cy="6813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EE781-9D05-5CC1-50E5-C2AFE6863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42" y="5037214"/>
            <a:ext cx="1676961" cy="8290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85219C8-0266-A252-A9ED-C4008B56577A}"/>
              </a:ext>
            </a:extLst>
          </p:cNvPr>
          <p:cNvSpPr txBox="1"/>
          <p:nvPr/>
        </p:nvSpPr>
        <p:spPr>
          <a:xfrm>
            <a:off x="354786" y="1766049"/>
            <a:ext cx="363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002060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‘shoppable’ ad opportunity spread to more platforms?</a:t>
            </a:r>
            <a:endParaRPr lang="en-US"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C19C0D-313D-253C-2515-CE2319D7A780}"/>
              </a:ext>
            </a:extLst>
          </p:cNvPr>
          <p:cNvSpPr txBox="1"/>
          <p:nvPr/>
        </p:nvSpPr>
        <p:spPr>
          <a:xfrm>
            <a:off x="354785" y="2520752"/>
            <a:ext cx="363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201A62"/>
                </a:solidFill>
                <a:latin typeface="Helvetica" panose="020B0403020202020204" pitchFamily="34" charset="0"/>
              </a:rPr>
              <a:t>Shoppable ads are being adopted by top streaming platforms.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1B9BDA-1884-D33A-1164-C68EEB49A746}"/>
              </a:ext>
            </a:extLst>
          </p:cNvPr>
          <p:cNvSpPr txBox="1"/>
          <p:nvPr/>
        </p:nvSpPr>
        <p:spPr>
          <a:xfrm>
            <a:off x="283798" y="3494077"/>
            <a:ext cx="37782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Helvetica" panose="020B0403020202020204" pitchFamily="34" charset="0"/>
              </a:rPr>
              <a:t>“</a:t>
            </a:r>
            <a:r>
              <a:rPr lang="en-US" sz="140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As the media economy shifts, </a:t>
            </a:r>
            <a:r>
              <a:rPr lang="en-US" sz="1400" b="1" i="0">
                <a:solidFill>
                  <a:srgbClr val="FFE600"/>
                </a:solidFill>
                <a:effectLst/>
                <a:latin typeface="Helvetica" panose="020B0403020202020204" pitchFamily="34" charset="0"/>
              </a:rPr>
              <a:t>everyone is looking for new paths to monetization</a:t>
            </a:r>
            <a:r>
              <a:rPr lang="en-US" sz="140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. Being able to buy directly from a TV commercial is a great way to enable this.” </a:t>
            </a:r>
          </a:p>
          <a:p>
            <a:pPr algn="l"/>
            <a:endParaRPr lang="en-US" sz="400" b="0" i="0">
              <a:solidFill>
                <a:schemeClr val="bg1"/>
              </a:solidFill>
              <a:effectLst/>
              <a:latin typeface="Helvetica" panose="020B0403020202020204" pitchFamily="34" charset="0"/>
            </a:endParaRPr>
          </a:p>
          <a:p>
            <a:pPr algn="ctr"/>
            <a:r>
              <a:rPr lang="en-US" sz="105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– Alan </a:t>
            </a:r>
            <a:r>
              <a:rPr lang="en-US" sz="1050" b="0" i="0" err="1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Wolk</a:t>
            </a:r>
            <a:r>
              <a:rPr lang="en-US" sz="105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, TVREV </a:t>
            </a:r>
            <a:r>
              <a:rPr lang="en-US" sz="1050" b="0" i="1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Week in Review</a:t>
            </a:r>
            <a:r>
              <a:rPr lang="en-US" sz="1050" b="0" i="0">
                <a:solidFill>
                  <a:schemeClr val="bg1"/>
                </a:solidFill>
                <a:effectLst/>
                <a:latin typeface="Helvetica" panose="020B0403020202020204" pitchFamily="34" charset="0"/>
              </a:rPr>
              <a:t>, 7/14/2023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45187-652E-C7E7-E853-EE8305E8EB67}"/>
              </a:ext>
            </a:extLst>
          </p:cNvPr>
          <p:cNvSpPr/>
          <p:nvPr/>
        </p:nvSpPr>
        <p:spPr>
          <a:xfrm>
            <a:off x="8193291" y="3389774"/>
            <a:ext cx="3778222" cy="1424176"/>
          </a:xfrm>
          <a:prstGeom prst="rect">
            <a:avLst/>
          </a:prstGeom>
          <a:solidFill>
            <a:srgbClr val="1B1464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8F782A-D536-B574-CB8F-AF0C3E8753DB}"/>
              </a:ext>
            </a:extLst>
          </p:cNvPr>
          <p:cNvSpPr/>
          <p:nvPr/>
        </p:nvSpPr>
        <p:spPr>
          <a:xfrm>
            <a:off x="8188219" y="1685714"/>
            <a:ext cx="3788367" cy="1597382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585F15-ABF6-A1E0-01D7-DA0A166A5BF8}"/>
              </a:ext>
            </a:extLst>
          </p:cNvPr>
          <p:cNvSpPr txBox="1"/>
          <p:nvPr/>
        </p:nvSpPr>
        <p:spPr>
          <a:xfrm>
            <a:off x="8218868" y="3517489"/>
            <a:ext cx="372706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Disney </a:t>
            </a:r>
            <a:r>
              <a:rPr lang="en-US" sz="1200" b="1" kern="0">
                <a:solidFill>
                  <a:schemeClr val="bg1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 Sales President </a:t>
            </a:r>
            <a:r>
              <a:rPr kumimoji="0" lang="en-US" sz="12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Rita Ferro </a:t>
            </a:r>
            <a:r>
              <a:rPr lang="en-US" sz="1200" kern="0">
                <a:solidFill>
                  <a:schemeClr val="bg1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s</a:t>
            </a:r>
            <a:r>
              <a:rPr kumimoji="0" lang="en-US" sz="1200" b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 </a:t>
            </a:r>
            <a:br>
              <a:rPr kumimoji="0" lang="en-US" sz="1200" b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1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could remove the need for QR codes</a:t>
            </a:r>
            <a:r>
              <a:rPr kumimoji="0" lang="en-US" sz="12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b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scanning visuals for products and offering ways </a:t>
            </a:r>
            <a:br>
              <a:rPr kumimoji="0" lang="en-US" sz="1200" b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200" b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buy them directly from the streaming interface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kumimoji="0" lang="en-US" sz="10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 Age’s 2023 State of TV Advertising Conference</a:t>
            </a:r>
            <a:endParaRPr kumimoji="0" lang="en-US" sz="1000" b="1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900" kern="0">
                <a:solidFill>
                  <a:schemeClr val="bg1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(eMarketer, 5/31/23)</a:t>
            </a:r>
            <a:r>
              <a:rPr kumimoji="0" lang="en-US" sz="9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900" b="1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63A66B-00E1-3159-9FFA-CBA34EE7381F}"/>
              </a:ext>
            </a:extLst>
          </p:cNvPr>
          <p:cNvSpPr txBox="1"/>
          <p:nvPr/>
        </p:nvSpPr>
        <p:spPr>
          <a:xfrm>
            <a:off x="8226498" y="1766049"/>
            <a:ext cx="3711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Helvetica" panose="020B04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kind of impact will AI have on shoppable advertising?</a:t>
            </a:r>
            <a:endParaRPr lang="en-US" sz="28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3C37DF-3798-B85E-5B6B-2B8C72867110}"/>
              </a:ext>
            </a:extLst>
          </p:cNvPr>
          <p:cNvSpPr txBox="1"/>
          <p:nvPr/>
        </p:nvSpPr>
        <p:spPr>
          <a:xfrm>
            <a:off x="8518713" y="2520752"/>
            <a:ext cx="3127379" cy="54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could enable </a:t>
            </a:r>
            <a:r>
              <a:rPr lang="en-US" sz="1400" i="1" kern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even more seamless purchase experience. </a:t>
            </a:r>
            <a:endParaRPr kumimoji="0" lang="en-US" sz="600" b="1" u="none" strike="noStrike" kern="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C40D2443-A277-EA2D-BB68-E5ABEB360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134" y="5581696"/>
            <a:ext cx="2513298" cy="487180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3346C1C4-E615-DF82-6BD8-0068CDAA1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849" y="4880695"/>
            <a:ext cx="3124437" cy="6719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067E8C3-49BB-E5E7-E9EB-E7A3DEB449CF}"/>
              </a:ext>
            </a:extLst>
          </p:cNvPr>
          <p:cNvGrpSpPr/>
          <p:nvPr/>
        </p:nvGrpSpPr>
        <p:grpSpPr>
          <a:xfrm>
            <a:off x="4230538" y="1685714"/>
            <a:ext cx="3848322" cy="3798290"/>
            <a:chOff x="4240698" y="1685714"/>
            <a:chExt cx="3848322" cy="37982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5325BC-5803-2FA1-BCC1-02C9FF21A84F}"/>
                </a:ext>
              </a:extLst>
            </p:cNvPr>
            <p:cNvSpPr/>
            <p:nvPr/>
          </p:nvSpPr>
          <p:spPr>
            <a:xfrm>
              <a:off x="4280360" y="3382316"/>
              <a:ext cx="3778222" cy="1424176"/>
            </a:xfrm>
            <a:prstGeom prst="rect">
              <a:avLst/>
            </a:prstGeom>
            <a:solidFill>
              <a:srgbClr val="1B1464"/>
            </a:solidFill>
            <a:ln>
              <a:solidFill>
                <a:srgbClr val="00BF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1C7209-A79C-697C-DF50-C275165815F4}"/>
                </a:ext>
              </a:extLst>
            </p:cNvPr>
            <p:cNvSpPr/>
            <p:nvPr/>
          </p:nvSpPr>
          <p:spPr>
            <a:xfrm>
              <a:off x="4275288" y="1685714"/>
              <a:ext cx="3788367" cy="1597382"/>
            </a:xfrm>
            <a:prstGeom prst="rect">
              <a:avLst/>
            </a:prstGeom>
            <a:solidFill>
              <a:srgbClr val="E2E8F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13FD1D-0EA0-1BEE-FAC7-7BAA8535B338}"/>
                </a:ext>
              </a:extLst>
            </p:cNvPr>
            <p:cNvSpPr txBox="1"/>
            <p:nvPr/>
          </p:nvSpPr>
          <p:spPr>
            <a:xfrm>
              <a:off x="4249923" y="1766049"/>
              <a:ext cx="3839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  <a:effectLst/>
                  <a:latin typeface="Helvetica" panose="020B04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Are advertisers prioritizing adopting shoppable ad formats?*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048705-10F1-9065-6F5D-C9D2CB2D92FC}"/>
                </a:ext>
              </a:extLst>
            </p:cNvPr>
            <p:cNvSpPr txBox="1"/>
            <p:nvPr/>
          </p:nvSpPr>
          <p:spPr>
            <a:xfrm>
              <a:off x="4275288" y="3517489"/>
              <a:ext cx="3788367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FFE600"/>
                  </a:solidFill>
                  <a:latin typeface="Helvetica" panose="020B0403020202020204" pitchFamily="34" charset="0"/>
                </a:rPr>
                <a:t>Nearly half 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of media buyers plan to focus more on shoppable ads in 2023 (</a:t>
              </a:r>
              <a:r>
                <a:rPr lang="en-US" sz="1200" b="1">
                  <a:solidFill>
                    <a:srgbClr val="FFE600"/>
                  </a:solidFill>
                  <a:latin typeface="Helvetica" panose="020B0403020202020204" pitchFamily="34" charset="0"/>
                </a:rPr>
                <a:t>43%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)</a:t>
              </a:r>
            </a:p>
            <a:p>
              <a:pPr algn="ctr"/>
              <a:endParaRPr lang="en-US" sz="600" b="1">
                <a:solidFill>
                  <a:srgbClr val="201A62"/>
                </a:solidFill>
                <a:latin typeface="Helvetica" panose="020B0403020202020204" pitchFamily="34" charset="0"/>
              </a:endParaRPr>
            </a:p>
            <a:p>
              <a:pPr algn="ctr"/>
              <a:r>
                <a:rPr lang="en-US" sz="1200">
                  <a:solidFill>
                    <a:schemeClr val="bg1"/>
                  </a:solidFill>
                  <a:latin typeface="Helvetica" panose="020B0403020202020204" pitchFamily="34" charset="0"/>
                </a:rPr>
                <a:t>Shoppable ads ranked higher than areas like 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attention metrics</a:t>
              </a:r>
              <a:r>
                <a:rPr lang="en-US" sz="1200">
                  <a:solidFill>
                    <a:schemeClr val="bg1"/>
                  </a:solidFill>
                  <a:latin typeface="Helvetica" panose="020B0403020202020204" pitchFamily="34" charset="0"/>
                </a:rPr>
                <a:t> (36%), 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retail media network ads</a:t>
              </a:r>
              <a:r>
                <a:rPr lang="en-US" sz="1200">
                  <a:solidFill>
                    <a:schemeClr val="bg1"/>
                  </a:solidFill>
                  <a:latin typeface="Helvetica" panose="020B0403020202020204" pitchFamily="34" charset="0"/>
                </a:rPr>
                <a:t> (30%), 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data clean rooms</a:t>
              </a:r>
              <a:r>
                <a:rPr lang="en-US" sz="1200">
                  <a:solidFill>
                    <a:schemeClr val="bg1"/>
                  </a:solidFill>
                  <a:latin typeface="Helvetica" panose="020B0403020202020204" pitchFamily="34" charset="0"/>
                </a:rPr>
                <a:t> (29%) and </a:t>
              </a:r>
              <a:r>
                <a:rPr lang="en-US" sz="1200" b="1">
                  <a:solidFill>
                    <a:schemeClr val="bg1"/>
                  </a:solidFill>
                  <a:latin typeface="Helvetica" panose="020B0403020202020204" pitchFamily="34" charset="0"/>
                </a:rPr>
                <a:t>augmented reality ads </a:t>
              </a:r>
              <a:r>
                <a:rPr lang="en-US" sz="1200">
                  <a:solidFill>
                    <a:schemeClr val="bg1"/>
                  </a:solidFill>
                  <a:latin typeface="Helvetica" panose="020B0403020202020204" pitchFamily="34" charset="0"/>
                </a:rPr>
                <a:t>(18%) in terms of their focus</a:t>
              </a:r>
              <a:endParaRPr lang="en-US" sz="1200" i="0">
                <a:solidFill>
                  <a:schemeClr val="bg1"/>
                </a:solidFill>
                <a:effectLst/>
                <a:latin typeface="Helvetica" panose="020B0403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EBE88B-840A-CC85-F335-19FFC01AB146}"/>
                </a:ext>
              </a:extLst>
            </p:cNvPr>
            <p:cNvSpPr txBox="1"/>
            <p:nvPr/>
          </p:nvSpPr>
          <p:spPr>
            <a:xfrm>
              <a:off x="4240698" y="2520752"/>
              <a:ext cx="383909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>
                  <a:solidFill>
                    <a:srgbClr val="201A62"/>
                  </a:solidFill>
                  <a:latin typeface="Helvetica" panose="020B0403020202020204" pitchFamily="34" charset="0"/>
                </a:rPr>
                <a:t>There is significant interest in ad formats that enable brands to directly engage with consumers and shorten the path to purchase.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B16DAB-7498-D937-7B1B-C6DC7A007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6764" y="4855238"/>
              <a:ext cx="1965414" cy="628766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1FE7964-EC8E-717C-A768-C56081739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604" y="5551848"/>
            <a:ext cx="1965414" cy="62876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6B855F-ADF7-1623-B45C-2C12DD0BC584}"/>
              </a:ext>
            </a:extLst>
          </p:cNvPr>
          <p:cNvCxnSpPr>
            <a:cxnSpLocks/>
          </p:cNvCxnSpPr>
          <p:nvPr/>
        </p:nvCxnSpPr>
        <p:spPr>
          <a:xfrm>
            <a:off x="4185083" y="1681673"/>
            <a:ext cx="0" cy="4440090"/>
          </a:xfrm>
          <a:prstGeom prst="line">
            <a:avLst/>
          </a:prstGeom>
          <a:ln w="19050">
            <a:solidFill>
              <a:srgbClr val="1B146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0E95E2-D9B7-2646-6515-7D5998647E4F}"/>
              </a:ext>
            </a:extLst>
          </p:cNvPr>
          <p:cNvCxnSpPr>
            <a:cxnSpLocks/>
          </p:cNvCxnSpPr>
          <p:nvPr/>
        </p:nvCxnSpPr>
        <p:spPr>
          <a:xfrm>
            <a:off x="8133540" y="1681673"/>
            <a:ext cx="0" cy="4440090"/>
          </a:xfrm>
          <a:prstGeom prst="line">
            <a:avLst/>
          </a:prstGeom>
          <a:ln w="19050">
            <a:solidFill>
              <a:srgbClr val="1B146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03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CF7A826-C119-6E00-803A-4C4D5F0BB6E2}"/>
              </a:ext>
            </a:extLst>
          </p:cNvPr>
          <p:cNvSpPr txBox="1"/>
          <p:nvPr/>
        </p:nvSpPr>
        <p:spPr>
          <a:xfrm>
            <a:off x="236166" y="3025517"/>
            <a:ext cx="7536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elvetica" pitchFamily="2" charset="0"/>
              </a:rPr>
              <a:t>Shoppable TV Ad Case Studies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Real-world examples of how brands are achieving results through the purchase funnel</a:t>
            </a:r>
          </a:p>
        </p:txBody>
      </p:sp>
    </p:spTree>
    <p:extLst>
      <p:ext uri="{BB962C8B-B14F-4D97-AF65-F5344CB8AC3E}">
        <p14:creationId xmlns:p14="http://schemas.microsoft.com/office/powerpoint/2010/main" val="2456581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4EFC5-E9C1-AFCA-32AB-C56A2E8A4D6F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12DDD8-D08A-9859-6EC3-4BD7668CEC0C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20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A510D-CB87-9F3E-FC2D-968503E3866C}"/>
              </a:ext>
            </a:extLst>
          </p:cNvPr>
          <p:cNvSpPr/>
          <p:nvPr/>
        </p:nvSpPr>
        <p:spPr>
          <a:xfrm>
            <a:off x="41397" y="930570"/>
            <a:ext cx="3904144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The agency of a mobile-first financial platform wanted to drive awareness and acquire new customers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Roku’s scannable videos were used to generate top-of-funnel awareness and drive new account creation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OneView, Roku’s streaming ad buying platform was leveraged to re-engage streamers across devices and optimize the campaign in-flight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1200">
                <a:solidFill>
                  <a:srgbClr val="1F1A62"/>
                </a:solidFill>
                <a:latin typeface="Helvetica"/>
                <a:cs typeface="Helvetica"/>
              </a:rPr>
              <a:t>Middle bracket earners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Adults 25-44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financial platform saw increased brand awareness and a lift in new account creation with the help of scannable videos and machine learning capabilities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</a:t>
            </a:r>
            <a:r>
              <a:rPr lang="en-US" sz="1400" b="1">
                <a:solidFill>
                  <a:srgbClr val="1F1A62"/>
                </a:solidFill>
                <a:latin typeface="Helvetica"/>
                <a:cs typeface="Helvetica"/>
              </a:rPr>
              <a:t>Interactive Ad Type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Roku / Scannable videos on Roku, display 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3FD34-C27C-5FF8-F216-F43389776807}"/>
              </a:ext>
            </a:extLst>
          </p:cNvPr>
          <p:cNvSpPr txBox="1"/>
          <p:nvPr/>
        </p:nvSpPr>
        <p:spPr>
          <a:xfrm>
            <a:off x="4014788" y="6175872"/>
            <a:ext cx="8139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Roku Advertising case study, Q1 2022.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Peasant Media Inc. cashes in on TV streaming ads and a cross-device strategy with Roku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8/18/2022. Note: Brand awareness and new account lift compared to control group, cross-device lift from a direct comparison to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conversion rates.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*Across both site visits and account creation events.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C5C95-F939-1E16-34DD-FDC850F50F13}"/>
              </a:ext>
            </a:extLst>
          </p:cNvPr>
          <p:cNvSpPr txBox="1"/>
          <p:nvPr/>
        </p:nvSpPr>
        <p:spPr>
          <a:xfrm>
            <a:off x="6190296" y="1415529"/>
            <a:ext cx="380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25113-AF21-5D99-B10A-B5A8E608F515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Financial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79F7DC5-1B9B-4D51-9A42-38AF16E770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754" y="67401"/>
            <a:ext cx="724906" cy="72490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BBD17B-3A5A-F48A-11B9-DEAD5181408A}"/>
              </a:ext>
            </a:extLst>
          </p:cNvPr>
          <p:cNvSpPr/>
          <p:nvPr/>
        </p:nvSpPr>
        <p:spPr>
          <a:xfrm>
            <a:off x="4105282" y="86369"/>
            <a:ext cx="61842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campaign featuring scannable QR codes drove an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8.9x lift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 awareness and an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8.8x lift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b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 conversions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93BE77-7C71-C6D6-6F49-20B1B77F0119}"/>
              </a:ext>
            </a:extLst>
          </p:cNvPr>
          <p:cNvSpPr/>
          <p:nvPr/>
        </p:nvSpPr>
        <p:spPr>
          <a:xfrm>
            <a:off x="4147117" y="1865409"/>
            <a:ext cx="2543396" cy="3810227"/>
          </a:xfrm>
          <a:prstGeom prst="rect">
            <a:avLst/>
          </a:prstGeom>
          <a:noFill/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1C48AD-16BB-EA87-5FCC-C61E52A8FC92}"/>
              </a:ext>
            </a:extLst>
          </p:cNvPr>
          <p:cNvSpPr/>
          <p:nvPr/>
        </p:nvSpPr>
        <p:spPr>
          <a:xfrm>
            <a:off x="4196722" y="3911229"/>
            <a:ext cx="244418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</a:rPr>
              <a:t>8.9x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Lift in aided brand awareness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74199E-A526-774F-B237-B954BC756326}"/>
              </a:ext>
            </a:extLst>
          </p:cNvPr>
          <p:cNvSpPr txBox="1"/>
          <p:nvPr/>
        </p:nvSpPr>
        <p:spPr>
          <a:xfrm>
            <a:off x="4309896" y="2007926"/>
            <a:ext cx="221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1A62"/>
                </a:solidFill>
                <a:latin typeface="Helvetica" panose="020B0403020202020204" pitchFamily="34" charset="0"/>
              </a:rPr>
              <a:t>Brand Awareness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618EA1-9BEE-A804-A28A-3EB2539FBEA1}"/>
              </a:ext>
            </a:extLst>
          </p:cNvPr>
          <p:cNvSpPr/>
          <p:nvPr/>
        </p:nvSpPr>
        <p:spPr>
          <a:xfrm>
            <a:off x="6703654" y="3911229"/>
            <a:ext cx="2804783" cy="139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</a:rPr>
              <a:t>51%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lift in new account creation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F7972D-2201-121C-4B0C-15C6FF6FDD2E}"/>
              </a:ext>
            </a:extLst>
          </p:cNvPr>
          <p:cNvSpPr txBox="1"/>
          <p:nvPr/>
        </p:nvSpPr>
        <p:spPr>
          <a:xfrm>
            <a:off x="6997126" y="2007926"/>
            <a:ext cx="221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1A62"/>
                </a:solidFill>
                <a:latin typeface="Helvetica" panose="020B0403020202020204" pitchFamily="34" charset="0"/>
              </a:rPr>
              <a:t>New Accounts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B28D27-E71E-286E-F81C-0D43BBCB6EF5}"/>
              </a:ext>
            </a:extLst>
          </p:cNvPr>
          <p:cNvSpPr/>
          <p:nvPr/>
        </p:nvSpPr>
        <p:spPr>
          <a:xfrm>
            <a:off x="6834347" y="1865408"/>
            <a:ext cx="2543396" cy="3810227"/>
          </a:xfrm>
          <a:prstGeom prst="rect">
            <a:avLst/>
          </a:prstGeom>
          <a:noFill/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DCC3DF-2E51-EB0C-54A5-B54CCBB5DC99}"/>
              </a:ext>
            </a:extLst>
          </p:cNvPr>
          <p:cNvSpPr/>
          <p:nvPr/>
        </p:nvSpPr>
        <p:spPr>
          <a:xfrm>
            <a:off x="9758518" y="3911229"/>
            <a:ext cx="2069516" cy="139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latin typeface="Helvetica" panose="020B0604020202020204" pitchFamily="34" charset="0"/>
                <a:ea typeface="Open Sans" panose="020B0606030504020204" pitchFamily="34" charset="0"/>
              </a:rPr>
              <a:t>8.8x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lift across all devices*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55BBB3-270E-AC29-B3C0-C92A9D7B776F}"/>
              </a:ext>
            </a:extLst>
          </p:cNvPr>
          <p:cNvSpPr txBox="1"/>
          <p:nvPr/>
        </p:nvSpPr>
        <p:spPr>
          <a:xfrm>
            <a:off x="9684357" y="2007926"/>
            <a:ext cx="221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201A62"/>
                </a:solidFill>
                <a:latin typeface="Helvetica" panose="020B0403020202020204" pitchFamily="34" charset="0"/>
              </a:rPr>
              <a:t>Cross-Device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443E91-40B8-707A-31C2-253D675E6F27}"/>
              </a:ext>
            </a:extLst>
          </p:cNvPr>
          <p:cNvSpPr/>
          <p:nvPr/>
        </p:nvSpPr>
        <p:spPr>
          <a:xfrm>
            <a:off x="9521578" y="1862667"/>
            <a:ext cx="2543396" cy="3810227"/>
          </a:xfrm>
          <a:prstGeom prst="rect">
            <a:avLst/>
          </a:prstGeom>
          <a:noFill/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nk megaphone with a eye&#10;&#10;Description automatically generated">
            <a:extLst>
              <a:ext uri="{FF2B5EF4-FFF2-40B4-BE49-F238E27FC236}">
                <a16:creationId xmlns:a16="http://schemas.microsoft.com/office/drawing/2014/main" id="{4C019ACA-5D20-561A-D873-43E71F084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081" y="2500693"/>
            <a:ext cx="1167467" cy="1167467"/>
          </a:xfrm>
          <a:prstGeom prst="rect">
            <a:avLst/>
          </a:prstGeom>
        </p:spPr>
      </p:pic>
      <p:pic>
        <p:nvPicPr>
          <p:cNvPr id="13" name="Picture 12" descr="A hand cursor and a blue sign&#10;&#10;Description automatically generated">
            <a:extLst>
              <a:ext uri="{FF2B5EF4-FFF2-40B4-BE49-F238E27FC236}">
                <a16:creationId xmlns:a16="http://schemas.microsoft.com/office/drawing/2014/main" id="{5A70D1CA-7EFF-958B-1A70-E8A88D3C8B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11" y="2500693"/>
            <a:ext cx="1167467" cy="1167467"/>
          </a:xfrm>
          <a:prstGeom prst="rect">
            <a:avLst/>
          </a:prstGeom>
        </p:spPr>
      </p:pic>
      <p:pic>
        <p:nvPicPr>
          <p:cNvPr id="15" name="Picture 14" descr="A computer and mobile devices&#10;&#10;Description automatically generated">
            <a:extLst>
              <a:ext uri="{FF2B5EF4-FFF2-40B4-BE49-F238E27FC236}">
                <a16:creationId xmlns:a16="http://schemas.microsoft.com/office/drawing/2014/main" id="{6BE9E105-7B30-A178-E8F8-2A8540B6B4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542" y="2500693"/>
            <a:ext cx="1167467" cy="1167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284202-23FC-F277-1929-8492E2F07E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64C0A2A-79D4-4AAF-7E81-F9B1A40E8A0E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F839BA-2770-D6B0-E512-C7F6748B2F24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465D1-1110-7A1F-3CE8-1433C9E8C21A}"/>
              </a:ext>
            </a:extLst>
          </p:cNvPr>
          <p:cNvSpPr/>
          <p:nvPr/>
        </p:nvSpPr>
        <p:spPr>
          <a:xfrm>
            <a:off x="9999481" y="-2792"/>
            <a:ext cx="2192520" cy="47674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anose="020B0403020202020204" pitchFamily="34" charset="0"/>
              </a:rPr>
              <a:t>Upper / Lower Funnel</a:t>
            </a:r>
          </a:p>
          <a:p>
            <a:pPr algn="ctr"/>
            <a:r>
              <a:rPr lang="en-US" sz="1400">
                <a:latin typeface="Helvetica" panose="020B0403020202020204" pitchFamily="34" charset="0"/>
              </a:rPr>
              <a:t>Awareness, Conversions</a:t>
            </a:r>
          </a:p>
        </p:txBody>
      </p:sp>
    </p:spTree>
    <p:extLst>
      <p:ext uri="{BB962C8B-B14F-4D97-AF65-F5344CB8AC3E}">
        <p14:creationId xmlns:p14="http://schemas.microsoft.com/office/powerpoint/2010/main" val="159802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20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QSR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76122" y="1014036"/>
            <a:ext cx="3938666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QSR brand looked to drive sales through personalized messages prompting user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Hulu delivered selected audiences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GatewayGo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ads. These interactive units allow viewers to engage through personalized message prompting users to open a push notification, email or scan a QR code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Campaign was delivered &amp; measured in collaboration with Hulu, a credit card transaction partner and a data connectivity platform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Adults 18-49 across 5 DMAs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Hulu viewers exposed to the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GatewayGo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unit showed heightened responsiveness to campaign and drove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0.27%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shop rate and a high average household spend of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$0.13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Interactive Ad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Hulu / Personalized Messaging, QR Code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105282" y="86369"/>
            <a:ext cx="5894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Audiences exposed to interactive ad units saw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3x lift in purchase rate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for a QSR brand’s cross-screen campaign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A0459F-8CB5-4938-AB73-005428BE2E59}"/>
              </a:ext>
            </a:extLst>
          </p:cNvPr>
          <p:cNvSpPr txBox="1"/>
          <p:nvPr/>
        </p:nvSpPr>
        <p:spPr>
          <a:xfrm>
            <a:off x="4014788" y="6270675"/>
            <a:ext cx="6917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Hulu, </a:t>
            </a:r>
            <a:r>
              <a:rPr kumimoji="0" lang="en-US" sz="800" b="0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GatewayGo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Case Study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Q2 2020. Campaign length: 2 months. *A slate is a branded title card that appears before video creative.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ECBCE73-780C-49C9-B40E-B586DE15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4662" y="6145032"/>
            <a:ext cx="967032" cy="3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FD1C6C8-C752-4AE3-8130-370A3342A7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771" y="81814"/>
            <a:ext cx="659005" cy="659005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61F16B0-62E3-462E-B6B1-DD71C8D8688D}"/>
              </a:ext>
            </a:extLst>
          </p:cNvPr>
          <p:cNvGraphicFramePr/>
          <p:nvPr/>
        </p:nvGraphicFramePr>
        <p:xfrm>
          <a:off x="4199094" y="1412240"/>
          <a:ext cx="7792278" cy="4109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Table 23">
            <a:extLst>
              <a:ext uri="{FF2B5EF4-FFF2-40B4-BE49-F238E27FC236}">
                <a16:creationId xmlns:a16="http://schemas.microsoft.com/office/drawing/2014/main" id="{39444863-E8CF-47EB-A4FF-3F20321C88CF}"/>
              </a:ext>
            </a:extLst>
          </p:cNvPr>
          <p:cNvGraphicFramePr>
            <a:graphicFrameLocks noGrp="1"/>
          </p:cNvGraphicFramePr>
          <p:nvPr/>
        </p:nvGraphicFramePr>
        <p:xfrm>
          <a:off x="5455920" y="5606051"/>
          <a:ext cx="5161275" cy="252558"/>
        </p:xfrm>
        <a:graphic>
          <a:graphicData uri="http://schemas.openxmlformats.org/drawingml/2006/table">
            <a:tbl>
              <a:tblPr firstRow="1" bandRow="1"/>
              <a:tblGrid>
                <a:gridCol w="1617119">
                  <a:extLst>
                    <a:ext uri="{9D8B030D-6E8A-4147-A177-3AD203B41FA5}">
                      <a16:colId xmlns:a16="http://schemas.microsoft.com/office/drawing/2014/main" val="1074279770"/>
                    </a:ext>
                  </a:extLst>
                </a:gridCol>
                <a:gridCol w="1799302">
                  <a:extLst>
                    <a:ext uri="{9D8B030D-6E8A-4147-A177-3AD203B41FA5}">
                      <a16:colId xmlns:a16="http://schemas.microsoft.com/office/drawing/2014/main" val="3803771765"/>
                    </a:ext>
                  </a:extLst>
                </a:gridCol>
                <a:gridCol w="1744854">
                  <a:extLst>
                    <a:ext uri="{9D8B030D-6E8A-4147-A177-3AD203B41FA5}">
                      <a16:colId xmlns:a16="http://schemas.microsoft.com/office/drawing/2014/main" val="1682288475"/>
                    </a:ext>
                  </a:extLst>
                </a:gridCol>
              </a:tblGrid>
              <a:tr h="2525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% of HHs Exposed</a:t>
                      </a:r>
                    </a:p>
                  </a:txBody>
                  <a:tcPr marL="42657" marR="42657" marT="12039" marB="12039" anchor="ctr">
                    <a:lnL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 marL="3555" marR="3555" marT="2006" marB="0" anchor="ctr">
                    <a:lnL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1F1A62"/>
                          </a:solidFill>
                          <a:effectLst/>
                          <a:latin typeface="Helvetica" panose="020B0403020202020204" pitchFamily="34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3555" marR="3555" marT="2006" marB="0" anchor="ctr">
                    <a:lnL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41514">
                          <a:lumMod val="75000"/>
                          <a:lumOff val="2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813280"/>
                  </a:ext>
                </a:extLst>
              </a:tr>
            </a:tbl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68DE70-E321-443C-B31B-7E301EAF7EB3}"/>
              </a:ext>
            </a:extLst>
          </p:cNvPr>
          <p:cNvCxnSpPr>
            <a:cxnSpLocks/>
          </p:cNvCxnSpPr>
          <p:nvPr/>
        </p:nvCxnSpPr>
        <p:spPr>
          <a:xfrm>
            <a:off x="7171338" y="1914385"/>
            <a:ext cx="24708" cy="3528694"/>
          </a:xfrm>
          <a:prstGeom prst="line">
            <a:avLst/>
          </a:prstGeom>
          <a:ln w="12700">
            <a:solidFill>
              <a:srgbClr val="1F1A6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03CE39-D4E1-BA21-F7CB-4DA726853A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D9F199-805C-3CC8-488E-D36EB7E3F558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522C88-7000-8195-414F-147D248D12E1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D0E9F-A725-EEE9-A134-AD2C7E909CA2}"/>
              </a:ext>
            </a:extLst>
          </p:cNvPr>
          <p:cNvSpPr/>
          <p:nvPr/>
        </p:nvSpPr>
        <p:spPr>
          <a:xfrm>
            <a:off x="9999481" y="-2792"/>
            <a:ext cx="2192520" cy="47674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anose="020B0403020202020204" pitchFamily="34" charset="0"/>
              </a:rPr>
              <a:t>Lower Funnel</a:t>
            </a:r>
          </a:p>
          <a:p>
            <a:pPr algn="ctr"/>
            <a:r>
              <a:rPr lang="en-US" sz="1400">
                <a:latin typeface="Helvetica" panose="020B0403020202020204" pitchFamily="34" charset="0"/>
              </a:rPr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312647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3FDB689-A9D4-46EF-866E-BA47A989A5C7}"/>
              </a:ext>
            </a:extLst>
          </p:cNvPr>
          <p:cNvSpPr/>
          <p:nvPr/>
        </p:nvSpPr>
        <p:spPr>
          <a:xfrm>
            <a:off x="0" y="1696162"/>
            <a:ext cx="1221351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BA698F-1E55-4D38-9751-F7EEB6ABFBC2}"/>
              </a:ext>
            </a:extLst>
          </p:cNvPr>
          <p:cNvSpPr/>
          <p:nvPr/>
        </p:nvSpPr>
        <p:spPr>
          <a:xfrm>
            <a:off x="344747" y="374436"/>
            <a:ext cx="117049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For Marketers on Shoppable TV Advertising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33A52-569D-42BF-BB18-80C83BD68C32}"/>
              </a:ext>
            </a:extLst>
          </p:cNvPr>
          <p:cNvSpPr/>
          <p:nvPr/>
        </p:nvSpPr>
        <p:spPr>
          <a:xfrm>
            <a:off x="154764" y="3361679"/>
            <a:ext cx="2718838" cy="273181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EDAFFD-A31A-49BE-9B7C-898FD79EDA7A}"/>
              </a:ext>
            </a:extLst>
          </p:cNvPr>
          <p:cNvSpPr/>
          <p:nvPr/>
        </p:nvSpPr>
        <p:spPr>
          <a:xfrm>
            <a:off x="154764" y="3396453"/>
            <a:ext cx="27188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Helvetica" panose="020B0604020202020204" pitchFamily="2" charset="0"/>
              </a:rPr>
              <a:t>Consumer behaviors like increased comfortability with both online shopping and technology like QR codes, combined with growing usage of ad-based streaming platforms, is priming the industry for wider adoption of shoppable TV ad formats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391A10-589F-4961-97B7-307CED7C9523}"/>
              </a:ext>
            </a:extLst>
          </p:cNvPr>
          <p:cNvSpPr/>
          <p:nvPr/>
        </p:nvSpPr>
        <p:spPr>
          <a:xfrm>
            <a:off x="6238554" y="3368994"/>
            <a:ext cx="2718838" cy="2736838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9DE109-6849-4A7E-BA46-94D79A632C8A}"/>
              </a:ext>
            </a:extLst>
          </p:cNvPr>
          <p:cNvSpPr/>
          <p:nvPr/>
        </p:nvSpPr>
        <p:spPr>
          <a:xfrm>
            <a:off x="9325589" y="3368994"/>
            <a:ext cx="2718838" cy="2736838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B21D71-9CDF-42D6-845C-2B20BAC518E6}"/>
              </a:ext>
            </a:extLst>
          </p:cNvPr>
          <p:cNvSpPr/>
          <p:nvPr/>
        </p:nvSpPr>
        <p:spPr>
          <a:xfrm>
            <a:off x="6254375" y="3396453"/>
            <a:ext cx="2711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chemeClr val="bg1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Interactive shoppable TV ads boost brand health metrics like awareness, recall and consideration while shortening the consumer path to purchase by delivering a brand’s digital platform directly to the viewer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A2C161-AA5D-4BAE-B82B-5F03ACEB91E4}"/>
              </a:ext>
            </a:extLst>
          </p:cNvPr>
          <p:cNvSpPr/>
          <p:nvPr/>
        </p:nvSpPr>
        <p:spPr>
          <a:xfrm>
            <a:off x="9334037" y="3396453"/>
            <a:ext cx="27014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chemeClr val="bg1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The shoppable TV ad opportunity continues to grow as more video platforms enter the space and develop interactive </a:t>
            </a:r>
            <a:br>
              <a:rPr lang="en-US" sz="1600">
                <a:solidFill>
                  <a:schemeClr val="bg1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</a:br>
            <a:r>
              <a:rPr lang="en-US" sz="1600">
                <a:solidFill>
                  <a:schemeClr val="bg1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ad formats as well as innovative retail partnership and solutions to create seamless shopping experiences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FECF28-B766-8B80-0CE1-EA2092D3DE48}"/>
              </a:ext>
            </a:extLst>
          </p:cNvPr>
          <p:cNvSpPr/>
          <p:nvPr/>
        </p:nvSpPr>
        <p:spPr>
          <a:xfrm>
            <a:off x="3167340" y="3348602"/>
            <a:ext cx="2718838" cy="273181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C0534-12BF-1893-D8BE-4A64927EE0F9}"/>
              </a:ext>
            </a:extLst>
          </p:cNvPr>
          <p:cNvSpPr/>
          <p:nvPr/>
        </p:nvSpPr>
        <p:spPr>
          <a:xfrm>
            <a:off x="3175788" y="3396453"/>
            <a:ext cx="27030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Helvetica" panose="020B0604020202020204" pitchFamily="2" charset="0"/>
              </a:rPr>
              <a:t>Audiences today are looking for a more engaging ad experience that better meets their needs while removing barriers to purchase – shoppable TV ads can ignite consumer action whether they’re using their mobile device or TV remote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75126-7670-68CA-60AD-E974B152A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8A51D-7C45-B69C-5CE1-35F0D1C37A6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6FDF1-1EAF-6CBA-E549-AE51741E2B6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8" name="Picture 7" descr="A colorful graph with a green arrow&#10;&#10;Description automatically generated">
            <a:extLst>
              <a:ext uri="{FF2B5EF4-FFF2-40B4-BE49-F238E27FC236}">
                <a16:creationId xmlns:a16="http://schemas.microsoft.com/office/drawing/2014/main" id="{CF96840F-A75F-1A7D-DFBF-CD62EBEEC4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801" y="1965992"/>
            <a:ext cx="1188414" cy="118841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DD7282A-2710-4EA8-02AD-F64AF9E3655B}"/>
              </a:ext>
            </a:extLst>
          </p:cNvPr>
          <p:cNvGrpSpPr/>
          <p:nvPr/>
        </p:nvGrpSpPr>
        <p:grpSpPr>
          <a:xfrm>
            <a:off x="648519" y="1864602"/>
            <a:ext cx="1665317" cy="1391194"/>
            <a:chOff x="636443" y="1864602"/>
            <a:chExt cx="1665317" cy="1391194"/>
          </a:xfrm>
        </p:grpSpPr>
        <p:pic>
          <p:nvPicPr>
            <p:cNvPr id="20" name="Picture 19" descr="A screen with a wifi symbol&#10;&#10;Description automatically generated">
              <a:extLst>
                <a:ext uri="{FF2B5EF4-FFF2-40B4-BE49-F238E27FC236}">
                  <a16:creationId xmlns:a16="http://schemas.microsoft.com/office/drawing/2014/main" id="{7BF6BF11-7EAC-F093-CC85-CBA382DB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43" y="1864602"/>
              <a:ext cx="1312536" cy="1312536"/>
            </a:xfrm>
            <a:prstGeom prst="rect">
              <a:avLst/>
            </a:prstGeom>
          </p:spPr>
        </p:pic>
        <p:pic>
          <p:nvPicPr>
            <p:cNvPr id="10" name="Picture 9" descr="A hand holding a phone with a qr code&#10;&#10;Description automatically generated">
              <a:extLst>
                <a:ext uri="{FF2B5EF4-FFF2-40B4-BE49-F238E27FC236}">
                  <a16:creationId xmlns:a16="http://schemas.microsoft.com/office/drawing/2014/main" id="{974311E1-25C7-55CF-050E-AC7BABEE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6198" y="2550234"/>
              <a:ext cx="705562" cy="70556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33DF73-00D8-EE98-5B73-D6AA19C444A5}"/>
              </a:ext>
            </a:extLst>
          </p:cNvPr>
          <p:cNvGrpSpPr/>
          <p:nvPr/>
        </p:nvGrpSpPr>
        <p:grpSpPr>
          <a:xfrm>
            <a:off x="3673928" y="1962722"/>
            <a:ext cx="1705662" cy="1194954"/>
            <a:chOff x="3828562" y="1988723"/>
            <a:chExt cx="1705662" cy="1194954"/>
          </a:xfrm>
        </p:grpSpPr>
        <p:pic>
          <p:nvPicPr>
            <p:cNvPr id="12" name="Picture 11" descr="A computer screen with a play button&#10;&#10;Description automatically generated">
              <a:extLst>
                <a:ext uri="{FF2B5EF4-FFF2-40B4-BE49-F238E27FC236}">
                  <a16:creationId xmlns:a16="http://schemas.microsoft.com/office/drawing/2014/main" id="{C0B7958E-7A75-82B7-A8E7-D4E15A23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8562" y="1988723"/>
              <a:ext cx="1188415" cy="1188415"/>
            </a:xfrm>
            <a:prstGeom prst="rect">
              <a:avLst/>
            </a:prstGeom>
          </p:spPr>
        </p:pic>
        <p:pic>
          <p:nvPicPr>
            <p:cNvPr id="17" name="Picture 16" descr="A hand holding a cellphone&#10;&#10;Description automatically generated">
              <a:extLst>
                <a:ext uri="{FF2B5EF4-FFF2-40B4-BE49-F238E27FC236}">
                  <a16:creationId xmlns:a16="http://schemas.microsoft.com/office/drawing/2014/main" id="{20020EC6-91E2-56C6-9DF3-A86458AB2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9570" y="2579023"/>
              <a:ext cx="604654" cy="604654"/>
            </a:xfrm>
            <a:prstGeom prst="rect">
              <a:avLst/>
            </a:prstGeom>
          </p:spPr>
        </p:pic>
      </p:grpSp>
      <p:pic>
        <p:nvPicPr>
          <p:cNvPr id="26" name="Picture 25" descr="A colorful chart with a dollar sign&#10;&#10;Description automatically generated">
            <a:extLst>
              <a:ext uri="{FF2B5EF4-FFF2-40B4-BE49-F238E27FC236}">
                <a16:creationId xmlns:a16="http://schemas.microsoft.com/office/drawing/2014/main" id="{5D0F6E4E-00AB-9528-FC33-38ED98BCB8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613" y="1965839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0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58000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61102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179784" y="3503204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32714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505B1-1A4C-7E8D-8A6E-B64C025A7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466F9D-825B-002B-1C1F-766B6F96709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2DD39-D24A-50A1-3F63-B8021221A1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0D7A88-562D-7CF3-B7B9-2E324CE687EF}"/>
              </a:ext>
            </a:extLst>
          </p:cNvPr>
          <p:cNvGrpSpPr/>
          <p:nvPr/>
        </p:nvGrpSpPr>
        <p:grpSpPr>
          <a:xfrm>
            <a:off x="253913" y="1827777"/>
            <a:ext cx="1880098" cy="771258"/>
            <a:chOff x="198562" y="516160"/>
            <a:chExt cx="1453626" cy="7712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62E101-EF35-BCEC-16E6-E6D98C51B89B}"/>
                </a:ext>
              </a:extLst>
            </p:cNvPr>
            <p:cNvSpPr txBox="1"/>
            <p:nvPr/>
          </p:nvSpPr>
          <p:spPr>
            <a:xfrm>
              <a:off x="204150" y="516160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E2533A-0A84-8373-660A-F96CC5B65F70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972369-A46E-BFF5-5CC7-330AF5DF00B0}"/>
              </a:ext>
            </a:extLst>
          </p:cNvPr>
          <p:cNvGrpSpPr/>
          <p:nvPr/>
        </p:nvGrpSpPr>
        <p:grpSpPr>
          <a:xfrm>
            <a:off x="243698" y="699565"/>
            <a:ext cx="3046257" cy="744993"/>
            <a:chOff x="2529807" y="560359"/>
            <a:chExt cx="1962494" cy="744993"/>
          </a:xfrm>
        </p:grpSpPr>
        <p:sp>
          <p:nvSpPr>
            <p:cNvPr id="39" name="TextBox 38">
              <a:hlinkClick r:id="rId4"/>
              <a:extLst>
                <a:ext uri="{FF2B5EF4-FFF2-40B4-BE49-F238E27FC236}">
                  <a16:creationId xmlns:a16="http://schemas.microsoft.com/office/drawing/2014/main" id="{22EB1D07-C3F3-327E-DA8E-39B9F3846CF3}"/>
                </a:ext>
              </a:extLst>
            </p:cNvPr>
            <p:cNvSpPr txBox="1"/>
            <p:nvPr/>
          </p:nvSpPr>
          <p:spPr>
            <a:xfrm>
              <a:off x="2529808" y="560359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04569E-EF25-4B16-0773-4299B332E775}"/>
                </a:ext>
              </a:extLst>
            </p:cNvPr>
            <p:cNvSpPr txBox="1"/>
            <p:nvPr/>
          </p:nvSpPr>
          <p:spPr>
            <a:xfrm>
              <a:off x="2529807" y="874465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96407C-6EE7-78BE-B0CA-891B70699976}"/>
              </a:ext>
            </a:extLst>
          </p:cNvPr>
          <p:cNvGrpSpPr/>
          <p:nvPr/>
        </p:nvGrpSpPr>
        <p:grpSpPr>
          <a:xfrm>
            <a:off x="3357636" y="699565"/>
            <a:ext cx="1880098" cy="771258"/>
            <a:chOff x="198562" y="516160"/>
            <a:chExt cx="1453626" cy="7712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ED456A-9181-5C4C-9CF2-9930FE27DE7A}"/>
                </a:ext>
              </a:extLst>
            </p:cNvPr>
            <p:cNvSpPr txBox="1"/>
            <p:nvPr/>
          </p:nvSpPr>
          <p:spPr>
            <a:xfrm>
              <a:off x="204150" y="516160"/>
              <a:ext cx="13225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Leah Montner-Dixon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B02FC4-A4CB-3491-1F10-5F2889159259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9947E-B573-DA84-4978-6920501A5EA3}"/>
              </a:ext>
            </a:extLst>
          </p:cNvPr>
          <p:cNvGrpSpPr/>
          <p:nvPr/>
        </p:nvGrpSpPr>
        <p:grpSpPr>
          <a:xfrm>
            <a:off x="3357636" y="1827777"/>
            <a:ext cx="1880098" cy="771258"/>
            <a:chOff x="198562" y="516160"/>
            <a:chExt cx="1453626" cy="7712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FB06AC-4ED7-838D-09D3-C4390AC4E661}"/>
                </a:ext>
              </a:extLst>
            </p:cNvPr>
            <p:cNvSpPr txBox="1"/>
            <p:nvPr/>
          </p:nvSpPr>
          <p:spPr>
            <a:xfrm>
              <a:off x="204150" y="516160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Karolina Guillen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1BB80-FA66-95B8-7AE1-3A58BF34CD95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Insights Manager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karolinag@thevab.com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5573C8-DFF6-A0C3-F12D-657A46B5DB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758" y="523"/>
            <a:ext cx="1676241" cy="976072"/>
          </a:xfrm>
          <a:prstGeom prst="rect">
            <a:avLst/>
          </a:prstGeom>
        </p:spPr>
      </p:pic>
      <p:sp>
        <p:nvSpPr>
          <p:cNvPr id="16" name="TextBox 15">
            <a:hlinkClick r:id="rId6"/>
            <a:extLst>
              <a:ext uri="{FF2B5EF4-FFF2-40B4-BE49-F238E27FC236}">
                <a16:creationId xmlns:a16="http://schemas.microsoft.com/office/drawing/2014/main" id="{B2C2391C-8A2D-EFC1-CE59-63625F0471F9}"/>
              </a:ext>
            </a:extLst>
          </p:cNvPr>
          <p:cNvSpPr txBox="1"/>
          <p:nvPr/>
        </p:nvSpPr>
        <p:spPr>
          <a:xfrm>
            <a:off x="6556673" y="5492333"/>
            <a:ext cx="216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What is TV?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A Modern Look At How Consumers Define TV</a:t>
            </a:r>
          </a:p>
        </p:txBody>
      </p:sp>
      <p:pic>
        <p:nvPicPr>
          <p:cNvPr id="18" name="Picture 17">
            <a:hlinkClick r:id="rId6"/>
            <a:extLst>
              <a:ext uri="{FF2B5EF4-FFF2-40B4-BE49-F238E27FC236}">
                <a16:creationId xmlns:a16="http://schemas.microsoft.com/office/drawing/2014/main" id="{392ADA75-BE7C-97C3-73B5-5914FF331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1250" y="4336356"/>
            <a:ext cx="2075432" cy="1135501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9" name="Picture 18">
            <a:hlinkClick r:id="rId9"/>
            <a:extLst>
              <a:ext uri="{FF2B5EF4-FFF2-40B4-BE49-F238E27FC236}">
                <a16:creationId xmlns:a16="http://schemas.microsoft.com/office/drawing/2014/main" id="{A2FE73CF-2801-9C53-8C1A-8BDD30D4A16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847" y="4336356"/>
            <a:ext cx="2059826" cy="1158652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20" name="TextBox 19">
            <a:hlinkClick r:id="rId9"/>
            <a:extLst>
              <a:ext uri="{FF2B5EF4-FFF2-40B4-BE49-F238E27FC236}">
                <a16:creationId xmlns:a16="http://schemas.microsoft.com/office/drawing/2014/main" id="{D4233BA2-1CF3-92C0-A8A9-0B0D6E0FA7C1}"/>
              </a:ext>
            </a:extLst>
          </p:cNvPr>
          <p:cNvSpPr txBox="1"/>
          <p:nvPr/>
        </p:nvSpPr>
        <p:spPr>
          <a:xfrm>
            <a:off x="9646468" y="5492333"/>
            <a:ext cx="216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What’s the Deal with Engagement?</a:t>
            </a:r>
          </a:p>
        </p:txBody>
      </p:sp>
      <p:pic>
        <p:nvPicPr>
          <p:cNvPr id="21" name="Picture 20">
            <a:hlinkClick r:id="rId11"/>
            <a:extLst>
              <a:ext uri="{FF2B5EF4-FFF2-40B4-BE49-F238E27FC236}">
                <a16:creationId xmlns:a16="http://schemas.microsoft.com/office/drawing/2014/main" id="{BFC496C8-951B-7365-F20D-114A56D5A3D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584" y="2553036"/>
            <a:ext cx="1988765" cy="111868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4" name="Picture 23">
            <a:hlinkClick r:id="rId13"/>
            <a:extLst>
              <a:ext uri="{FF2B5EF4-FFF2-40B4-BE49-F238E27FC236}">
                <a16:creationId xmlns:a16="http://schemas.microsoft.com/office/drawing/2014/main" id="{D50BFFE0-837C-43D7-19DB-9D1C58A8F87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665" y="2553036"/>
            <a:ext cx="2028191" cy="114255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sp>
        <p:nvSpPr>
          <p:cNvPr id="25" name="TextBox 24">
            <a:hlinkClick r:id="rId13"/>
            <a:extLst>
              <a:ext uri="{FF2B5EF4-FFF2-40B4-BE49-F238E27FC236}">
                <a16:creationId xmlns:a16="http://schemas.microsoft.com/office/drawing/2014/main" id="{3BFA8EEC-8DB6-1A17-7428-50280114B893}"/>
              </a:ext>
            </a:extLst>
          </p:cNvPr>
          <p:cNvSpPr txBox="1"/>
          <p:nvPr/>
        </p:nvSpPr>
        <p:spPr>
          <a:xfrm>
            <a:off x="9646468" y="3704192"/>
            <a:ext cx="216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How can I drive in-store traffic with streaming?</a:t>
            </a:r>
            <a:endParaRPr lang="en-US" sz="1000">
              <a:solidFill>
                <a:srgbClr val="ED3C8D"/>
              </a:solidFill>
              <a:latin typeface="Helvetica" panose="020B0403020202020204" pitchFamily="34" charset="0"/>
            </a:endParaRPr>
          </a:p>
        </p:txBody>
      </p:sp>
      <p:pic>
        <p:nvPicPr>
          <p:cNvPr id="26" name="Picture 25">
            <a:hlinkClick r:id="rId15"/>
            <a:extLst>
              <a:ext uri="{FF2B5EF4-FFF2-40B4-BE49-F238E27FC236}">
                <a16:creationId xmlns:a16="http://schemas.microsoft.com/office/drawing/2014/main" id="{15E6315A-3D6E-CB1B-FE29-8F494AD23C6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212" y="771711"/>
            <a:ext cx="2033509" cy="1143849"/>
          </a:xfrm>
          <a:prstGeom prst="rect">
            <a:avLst/>
          </a:prstGeom>
          <a:blipFill dpi="0"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7" name="TextBox 26">
            <a:hlinkClick r:id="rId15"/>
            <a:extLst>
              <a:ext uri="{FF2B5EF4-FFF2-40B4-BE49-F238E27FC236}">
                <a16:creationId xmlns:a16="http://schemas.microsoft.com/office/drawing/2014/main" id="{1E693D78-A349-ABDE-39CB-442F93873888}"/>
              </a:ext>
            </a:extLst>
          </p:cNvPr>
          <p:cNvSpPr txBox="1"/>
          <p:nvPr/>
        </p:nvSpPr>
        <p:spPr>
          <a:xfrm>
            <a:off x="6556674" y="1931877"/>
            <a:ext cx="216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Staying Current on Streaming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The Latest on Connected TV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Consumer Behaviors</a:t>
            </a:r>
          </a:p>
        </p:txBody>
      </p:sp>
      <p:sp>
        <p:nvSpPr>
          <p:cNvPr id="29" name="TextBox 28">
            <a:hlinkClick r:id="rId11"/>
            <a:extLst>
              <a:ext uri="{FF2B5EF4-FFF2-40B4-BE49-F238E27FC236}">
                <a16:creationId xmlns:a16="http://schemas.microsoft.com/office/drawing/2014/main" id="{BFD28FE1-0514-D2A2-5581-E1FF9F35C89E}"/>
              </a:ext>
            </a:extLst>
          </p:cNvPr>
          <p:cNvSpPr txBox="1"/>
          <p:nvPr/>
        </p:nvSpPr>
        <p:spPr>
          <a:xfrm>
            <a:off x="6233028" y="3704192"/>
            <a:ext cx="2811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The Odyssey of Content Discovery</a:t>
            </a:r>
          </a:p>
          <a:p>
            <a:pPr algn="ctr">
              <a:defRPr/>
            </a:pP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How TV Advertising Builds Streaming Audiences</a:t>
            </a:r>
            <a:b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</a:b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and Creates Engagement Opportunities</a:t>
            </a:r>
          </a:p>
        </p:txBody>
      </p:sp>
      <p:sp>
        <p:nvSpPr>
          <p:cNvPr id="28" name="TextBox 27">
            <a:hlinkClick r:id="rId18"/>
            <a:extLst>
              <a:ext uri="{FF2B5EF4-FFF2-40B4-BE49-F238E27FC236}">
                <a16:creationId xmlns:a16="http://schemas.microsoft.com/office/drawing/2014/main" id="{18FB2339-DEED-8615-70D1-DD9314445080}"/>
              </a:ext>
            </a:extLst>
          </p:cNvPr>
          <p:cNvSpPr txBox="1"/>
          <p:nvPr/>
        </p:nvSpPr>
        <p:spPr>
          <a:xfrm>
            <a:off x="9646468" y="1931877"/>
            <a:ext cx="216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ED3C8D"/>
                </a:solidFill>
                <a:latin typeface="Helvetica" panose="020B0403020202020204" pitchFamily="34" charset="0"/>
              </a:rPr>
              <a:t>Setting the Stage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201A62"/>
                </a:solidFill>
                <a:latin typeface="Helvetica" panose="020B0403020202020204" pitchFamily="34" charset="0"/>
              </a:rPr>
              <a:t>15 Streaming Trends That Will Impact Marketing Plans in 2023</a:t>
            </a:r>
          </a:p>
        </p:txBody>
      </p:sp>
      <p:pic>
        <p:nvPicPr>
          <p:cNvPr id="14" name="Picture 13">
            <a:hlinkClick r:id="rId18"/>
            <a:extLst>
              <a:ext uri="{FF2B5EF4-FFF2-40B4-BE49-F238E27FC236}">
                <a16:creationId xmlns:a16="http://schemas.microsoft.com/office/drawing/2014/main" id="{636EFAEC-A162-BCCE-6838-D15F9A119C6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550" y="771711"/>
            <a:ext cx="1986916" cy="1159932"/>
          </a:xfrm>
          <a:prstGeom prst="rect">
            <a:avLst/>
          </a:prstGeom>
          <a:blipFill dpi="0"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417683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62E777-149F-BE45-43D6-6BDD1814D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787083-A83E-478B-9B20-2F4E3FF1D398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8FC8B-0100-9C8E-565F-58F0666E14EC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9D867-B621-352D-EBD2-85C61E60A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B5191F-D05A-62A5-36A9-698160218BE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6984DA-BB0A-1C23-72A9-B735CEB8B00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AFAB5-FD46-57E5-6F96-3DADA2D81DD0}"/>
              </a:ext>
            </a:extLst>
          </p:cNvPr>
          <p:cNvSpPr/>
          <p:nvPr/>
        </p:nvSpPr>
        <p:spPr>
          <a:xfrm>
            <a:off x="136089" y="283082"/>
            <a:ext cx="12034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How can shoppable ads simplify both the viewing experience and purchase journey?</a:t>
            </a:r>
            <a:endParaRPr lang="en-US" sz="2600" b="1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6AF199-36F1-73C9-A808-92453EC64017}"/>
              </a:ext>
            </a:extLst>
          </p:cNvPr>
          <p:cNvSpPr/>
          <p:nvPr/>
        </p:nvSpPr>
        <p:spPr>
          <a:xfrm>
            <a:off x="6094122" y="1518998"/>
            <a:ext cx="6097878" cy="4311434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95A04-CE98-AEB7-44DF-EE1F80679056}"/>
              </a:ext>
            </a:extLst>
          </p:cNvPr>
          <p:cNvSpPr/>
          <p:nvPr/>
        </p:nvSpPr>
        <p:spPr>
          <a:xfrm>
            <a:off x="-1877" y="1518998"/>
            <a:ext cx="6103976" cy="4311434"/>
          </a:xfrm>
          <a:prstGeom prst="rect">
            <a:avLst/>
          </a:prstGeom>
          <a:solidFill>
            <a:srgbClr val="20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BC5BA-E93A-E362-F109-ADDA20827726}"/>
              </a:ext>
            </a:extLst>
          </p:cNvPr>
          <p:cNvSpPr txBox="1"/>
          <p:nvPr/>
        </p:nvSpPr>
        <p:spPr>
          <a:xfrm>
            <a:off x="7214673" y="2895114"/>
            <a:ext cx="385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for Marketers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25E0-E413-1CDC-9D47-F1AED4FE8C94}"/>
              </a:ext>
            </a:extLst>
          </p:cNvPr>
          <p:cNvSpPr txBox="1"/>
          <p:nvPr/>
        </p:nvSpPr>
        <p:spPr>
          <a:xfrm>
            <a:off x="6301180" y="3299301"/>
            <a:ext cx="5546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Shoppable TV ad formats have the power to revolutionize the way brands engage with consumers by speeding up the path to purchase with the click of a button. </a:t>
            </a:r>
          </a:p>
          <a:p>
            <a:endParaRPr lang="en-US">
              <a:solidFill>
                <a:srgbClr val="20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>
                <a:solidFill>
                  <a:srgbClr val="20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convenience eliminates barriers to the purchase journey and can encourage deeper engagement with brands beyond the ad itself.</a:t>
            </a:r>
          </a:p>
        </p:txBody>
      </p:sp>
      <p:pic>
        <p:nvPicPr>
          <p:cNvPr id="15" name="Picture 14" descr="A blue and pink funnel with arrows and a dollar sign&#10;&#10;Description automatically generated">
            <a:extLst>
              <a:ext uri="{FF2B5EF4-FFF2-40B4-BE49-F238E27FC236}">
                <a16:creationId xmlns:a16="http://schemas.microsoft.com/office/drawing/2014/main" id="{24AF6B87-99D7-5E6F-CF9D-2E0B6A9D14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236" y="1658015"/>
            <a:ext cx="1173651" cy="1173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768AC5-8238-EF31-3BEC-737A97BCDD17}"/>
              </a:ext>
            </a:extLst>
          </p:cNvPr>
          <p:cNvSpPr txBox="1"/>
          <p:nvPr/>
        </p:nvSpPr>
        <p:spPr>
          <a:xfrm>
            <a:off x="1121723" y="2867955"/>
            <a:ext cx="385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Value for Viewers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E1541-1B99-A90B-30AF-3EE20ADD5CCF}"/>
              </a:ext>
            </a:extLst>
          </p:cNvPr>
          <p:cNvSpPr txBox="1"/>
          <p:nvPr/>
        </p:nvSpPr>
        <p:spPr>
          <a:xfrm>
            <a:off x="122555" y="3299301"/>
            <a:ext cx="5855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Shoppable ads allow viewers to easily access more information about a product or service, get a coupon for a discounted offer or even make a purchase using their remote or internet-connected device. </a:t>
            </a:r>
          </a:p>
          <a:p>
            <a:endParaRPr lang="en-US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Viewers can also benefit from a more immersive and engaging viewing experience that can be tailored to their preferences and needs.</a:t>
            </a:r>
          </a:p>
        </p:txBody>
      </p:sp>
      <p:pic>
        <p:nvPicPr>
          <p:cNvPr id="17" name="Picture 16" descr="A computer screen with a shopping cart on it&#10;&#10;Description automatically generated">
            <a:extLst>
              <a:ext uri="{FF2B5EF4-FFF2-40B4-BE49-F238E27FC236}">
                <a16:creationId xmlns:a16="http://schemas.microsoft.com/office/drawing/2014/main" id="{C7663ACD-BA32-0735-4FEC-12051EE7A1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855" y="1658015"/>
            <a:ext cx="1170512" cy="11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0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79D867-B621-352D-EBD2-85C61E60A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B5191F-D05A-62A5-36A9-698160218BE5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6984DA-BB0A-1C23-72A9-B735CEB8B000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F7B5-9BD0-21AB-E8E6-485E316A8899}"/>
              </a:ext>
            </a:extLst>
          </p:cNvPr>
          <p:cNvSpPr txBox="1"/>
          <p:nvPr/>
        </p:nvSpPr>
        <p:spPr>
          <a:xfrm>
            <a:off x="145897" y="259622"/>
            <a:ext cx="119590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assess the opportunity of shoppable TV ads, it is important to first understand </a:t>
            </a: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related consumer behaviors have shaped the marketplace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9FA487-656A-CE03-CA66-2AE1FB8C3DAD}"/>
              </a:ext>
            </a:extLst>
          </p:cNvPr>
          <p:cNvSpPr/>
          <p:nvPr/>
        </p:nvSpPr>
        <p:spPr>
          <a:xfrm>
            <a:off x="4201817" y="1713355"/>
            <a:ext cx="3788367" cy="4269569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3C441D-BFA7-745B-FE10-40AA7AD0E9BD}"/>
              </a:ext>
            </a:extLst>
          </p:cNvPr>
          <p:cNvSpPr/>
          <p:nvPr/>
        </p:nvSpPr>
        <p:spPr>
          <a:xfrm>
            <a:off x="8145732" y="1714462"/>
            <a:ext cx="3788367" cy="4287968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D720F8-F544-A021-7F48-8D379738BEFD}"/>
              </a:ext>
            </a:extLst>
          </p:cNvPr>
          <p:cNvSpPr/>
          <p:nvPr/>
        </p:nvSpPr>
        <p:spPr>
          <a:xfrm>
            <a:off x="257902" y="1713355"/>
            <a:ext cx="3788367" cy="4269569"/>
          </a:xfrm>
          <a:prstGeom prst="rect">
            <a:avLst/>
          </a:prstGeom>
          <a:solidFill>
            <a:srgbClr val="E2E8F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BAC14D-D54A-A0B5-A504-8C992CD6EE90}"/>
              </a:ext>
            </a:extLst>
          </p:cNvPr>
          <p:cNvSpPr txBox="1"/>
          <p:nvPr/>
        </p:nvSpPr>
        <p:spPr>
          <a:xfrm>
            <a:off x="486342" y="6086744"/>
            <a:ext cx="11648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Retail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TouchPoints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Has the Age of Shoppable TV Finally Arrived? NBCU is Banking on it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7/6/2023. *Statista, United States Internet Penetration 2000-2023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January 2023.**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Apple may create the first US super app and other predictions about mobile wallet use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5/24/23. ***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Insider Intelligence Ecommerce Survey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conducted by </a:t>
            </a:r>
            <a:r>
              <a:rPr kumimoji="0" lang="en-US" sz="800" b="0" u="none" strike="noStrike" kern="1200" cap="none" spc="0" normalizeH="0" baseline="0" noProof="0" err="1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Bizrate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Insights in October 2022. Note: Livestreamed / video ecommerce refers to buying a product by clicking on a link directly within or next to a video.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06C3A-0783-8466-E147-643944C2A4D1}"/>
              </a:ext>
            </a:extLst>
          </p:cNvPr>
          <p:cNvSpPr txBox="1"/>
          <p:nvPr/>
        </p:nvSpPr>
        <p:spPr>
          <a:xfrm>
            <a:off x="568957" y="1808931"/>
            <a:ext cx="316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201A62"/>
                </a:solidFill>
                <a:latin typeface="Helvetica" panose="020B0403020202020204" pitchFamily="34" charset="0"/>
              </a:rPr>
              <a:t>Ubiquitous Internet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5C011-378C-DD8B-AA0B-011AC4E11F34}"/>
              </a:ext>
            </a:extLst>
          </p:cNvPr>
          <p:cNvSpPr txBox="1"/>
          <p:nvPr/>
        </p:nvSpPr>
        <p:spPr>
          <a:xfrm>
            <a:off x="4443118" y="1808931"/>
            <a:ext cx="3305765" cy="76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201A62"/>
                </a:solidFill>
                <a:latin typeface="Helvetica" panose="020B0403020202020204" pitchFamily="34" charset="0"/>
              </a:rPr>
              <a:t>Ecommerce and Growing Use of Digital Wallets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60AB8-F646-E0D8-0D3D-12E6F59B406D}"/>
              </a:ext>
            </a:extLst>
          </p:cNvPr>
          <p:cNvSpPr txBox="1"/>
          <p:nvPr/>
        </p:nvSpPr>
        <p:spPr>
          <a:xfrm>
            <a:off x="8312034" y="1808931"/>
            <a:ext cx="345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201A62"/>
                </a:solidFill>
                <a:latin typeface="Helvetica" panose="020B0403020202020204" pitchFamily="34" charset="0"/>
              </a:rPr>
              <a:t>Rising Interest in Shopping Videos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EA148-EEA4-45CE-E906-ECDE7A8D7F6B}"/>
              </a:ext>
            </a:extLst>
          </p:cNvPr>
          <p:cNvSpPr txBox="1"/>
          <p:nvPr/>
        </p:nvSpPr>
        <p:spPr>
          <a:xfrm>
            <a:off x="370555" y="4203847"/>
            <a:ext cx="356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Almost all people in the U.S. </a:t>
            </a:r>
            <a:b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</a:br>
            <a:r>
              <a:rPr lang="en-US" b="1">
                <a:solidFill>
                  <a:srgbClr val="00BFF2"/>
                </a:solidFill>
                <a:latin typeface="Helvetica" panose="020B0403020202020204" pitchFamily="34" charset="0"/>
              </a:rPr>
              <a:t>use the internet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today*</a:t>
            </a:r>
          </a:p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(92%)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C8FD91-2E18-5139-21EA-608C86A7EA42}"/>
              </a:ext>
            </a:extLst>
          </p:cNvPr>
          <p:cNvSpPr txBox="1"/>
          <p:nvPr/>
        </p:nvSpPr>
        <p:spPr>
          <a:xfrm>
            <a:off x="4227576" y="4203847"/>
            <a:ext cx="3736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Over half of the U.S. population will </a:t>
            </a:r>
            <a:r>
              <a:rPr lang="en-US" b="1">
                <a:solidFill>
                  <a:srgbClr val="00BFF2"/>
                </a:solidFill>
                <a:latin typeface="Helvetica" panose="020B0403020202020204" pitchFamily="34" charset="0"/>
              </a:rPr>
              <a:t>use a digital wallet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 in 2023**</a:t>
            </a:r>
          </a:p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(53%)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2ADE7-F203-297D-0BE1-D6B53FCD9141}"/>
              </a:ext>
            </a:extLst>
          </p:cNvPr>
          <p:cNvSpPr txBox="1"/>
          <p:nvPr/>
        </p:nvSpPr>
        <p:spPr>
          <a:xfrm>
            <a:off x="8388594" y="4203847"/>
            <a:ext cx="3302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Nearly half of U.S. adults have </a:t>
            </a:r>
            <a:r>
              <a:rPr lang="en-US" b="1">
                <a:solidFill>
                  <a:srgbClr val="00BFF2"/>
                </a:solidFill>
                <a:latin typeface="Helvetica" panose="020B0403020202020204" pitchFamily="34" charset="0"/>
              </a:rPr>
              <a:t>used livestreamed / video ecommerce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or are interested in using it***</a:t>
            </a:r>
          </a:p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(46%)</a:t>
            </a:r>
          </a:p>
        </p:txBody>
      </p:sp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59F81EFC-D16E-4DA3-A1BE-E66D9EBA72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66" y="2595893"/>
            <a:ext cx="1412635" cy="1412635"/>
          </a:xfrm>
          <a:prstGeom prst="rect">
            <a:avLst/>
          </a:prstGeom>
        </p:spPr>
      </p:pic>
      <p:pic>
        <p:nvPicPr>
          <p:cNvPr id="21" name="Picture 20" descr="A blue wallet with a circuit board and a yellow and blue wallet with a yellow and pink coin inside&#10;&#10;Description automatically generated">
            <a:extLst>
              <a:ext uri="{FF2B5EF4-FFF2-40B4-BE49-F238E27FC236}">
                <a16:creationId xmlns:a16="http://schemas.microsoft.com/office/drawing/2014/main" id="{210383BE-BED5-F0DC-1334-91691B555F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313" y="2660103"/>
            <a:ext cx="1284214" cy="1284214"/>
          </a:xfrm>
          <a:prstGeom prst="rect">
            <a:avLst/>
          </a:prstGeom>
        </p:spPr>
      </p:pic>
      <p:pic>
        <p:nvPicPr>
          <p:cNvPr id="23" name="Picture 22" descr="A mouse cursor and a blue and white rectangular sign&#10;&#10;Description automatically generated">
            <a:extLst>
              <a:ext uri="{FF2B5EF4-FFF2-40B4-BE49-F238E27FC236}">
                <a16:creationId xmlns:a16="http://schemas.microsoft.com/office/drawing/2014/main" id="{F0C46E89-A50C-2C33-58E7-0C428062A7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775" y="2595981"/>
            <a:ext cx="1412459" cy="14124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3E544-E1DC-3DD1-AC83-6794F653E498}"/>
              </a:ext>
            </a:extLst>
          </p:cNvPr>
          <p:cNvSpPr/>
          <p:nvPr/>
        </p:nvSpPr>
        <p:spPr>
          <a:xfrm>
            <a:off x="194474" y="1118314"/>
            <a:ext cx="11739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Factors like more widespread internet usage, increased adoption of digital wallets and growing interest in shoppable videos have created a nurturing environment in which consumers are comfortable with, and even enthusiastic about, the idea of making purchases through TV ads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6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0153"/>
            <a:ext cx="12192000" cy="709830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8E6F48-A8DF-2DA8-BD37-2C8B56A02E7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BDA36DE-1DE9-097C-9B92-93F2E7F6DC52}"/>
              </a:ext>
            </a:extLst>
          </p:cNvPr>
          <p:cNvSpPr txBox="1"/>
          <p:nvPr/>
        </p:nvSpPr>
        <p:spPr>
          <a:xfrm>
            <a:off x="259530" y="3057008"/>
            <a:ext cx="7271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Helvetica" pitchFamily="2" charset="0"/>
              </a:rPr>
              <a:t>Why the Time is Here for Shoppable TV Ads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>
                <a:solidFill>
                  <a:prstClr val="white"/>
                </a:solidFill>
                <a:latin typeface="Helvetica" pitchFamily="2" charset="0"/>
              </a:rPr>
              <a:t>Increased comfortability with ecommerce and growth of ad-supported streaming</a:t>
            </a:r>
          </a:p>
        </p:txBody>
      </p:sp>
    </p:spTree>
    <p:extLst>
      <p:ext uri="{BB962C8B-B14F-4D97-AF65-F5344CB8AC3E}">
        <p14:creationId xmlns:p14="http://schemas.microsoft.com/office/powerpoint/2010/main" val="354530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3B3379D-83C8-2885-4E79-EF4BF92C2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42" y="1"/>
            <a:ext cx="3506558" cy="204186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B146417-3A42-4BC1-8172-E26106665BDB}"/>
              </a:ext>
            </a:extLst>
          </p:cNvPr>
          <p:cNvGrpSpPr/>
          <p:nvPr/>
        </p:nvGrpSpPr>
        <p:grpSpPr>
          <a:xfrm>
            <a:off x="901394" y="2092070"/>
            <a:ext cx="10389212" cy="2528431"/>
            <a:chOff x="2465707" y="1659890"/>
            <a:chExt cx="9138574" cy="3059401"/>
          </a:xfrm>
        </p:grpSpPr>
        <p:sp>
          <p:nvSpPr>
            <p:cNvPr id="41" name="Speech Bubble: Rectangle 40">
              <a:extLst>
                <a:ext uri="{FF2B5EF4-FFF2-40B4-BE49-F238E27FC236}">
                  <a16:creationId xmlns:a16="http://schemas.microsoft.com/office/drawing/2014/main" id="{811FC3E0-9FD1-4B00-BC70-E13698D7C6F1}"/>
                </a:ext>
              </a:extLst>
            </p:cNvPr>
            <p:cNvSpPr/>
            <p:nvPr/>
          </p:nvSpPr>
          <p:spPr>
            <a:xfrm>
              <a:off x="2465707" y="1659890"/>
              <a:ext cx="9138574" cy="3059401"/>
            </a:xfrm>
            <a:prstGeom prst="wedgeRectCallout">
              <a:avLst>
                <a:gd name="adj1" fmla="val -10809"/>
                <a:gd name="adj2" fmla="val 60978"/>
              </a:avLst>
            </a:prstGeom>
            <a:solidFill>
              <a:schemeClr val="bg1"/>
            </a:solidFill>
            <a:ln w="38100">
              <a:solidFill>
                <a:srgbClr val="ED3C8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8F0AEF1-89D6-4008-A26D-954198072C0E}"/>
                </a:ext>
              </a:extLst>
            </p:cNvPr>
            <p:cNvSpPr/>
            <p:nvPr/>
          </p:nvSpPr>
          <p:spPr>
            <a:xfrm>
              <a:off x="2609269" y="1932060"/>
              <a:ext cx="8851450" cy="2478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Now is the time, and this time is actually different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…Almost 40 years after the first shoppable television system was introduced, this is the moment when it is going to become a reality. Huge leaps in innovation are rarely the result of a single new technology being developed. Think of things like the car or the smartphone —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there is a convergence of multiple technology innovations, of market forces 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and changing consumer behaviors and expectations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4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.”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CBF5CF3F-5006-499F-A465-F6611C56541B}"/>
              </a:ext>
            </a:extLst>
          </p:cNvPr>
          <p:cNvSpPr/>
          <p:nvPr/>
        </p:nvSpPr>
        <p:spPr>
          <a:xfrm>
            <a:off x="2155596" y="5014248"/>
            <a:ext cx="8029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Evan Moore, SVP of Commerce Partnerships, NBCUniversal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Retail Innovation Conference and Expo, June 2023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931587-F481-D59B-EF84-90F697A7E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6D17C3-3266-E52C-D46D-49E3951198D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250A4-BBDC-AC53-AC86-A4570000F8B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54806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0" y="169078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86342" y="6316982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</a:t>
            </a:r>
            <a:r>
              <a:rPr lang="en-US" sz="80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arketer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Insider Intelligence, 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U.S. Retail Ecommerce Sales and Percentage of Total Retail Sales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2018-2027, June 2023.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94474" y="210985"/>
            <a:ext cx="11780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Consumers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have grown increasingly comfortable with online purchases, signaling a willingness to buy products through new digital technologies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DE6DDC-A86F-0F4F-7C78-7359F45A2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76475"/>
              </p:ext>
            </p:extLst>
          </p:nvPr>
        </p:nvGraphicFramePr>
        <p:xfrm>
          <a:off x="474133" y="2423719"/>
          <a:ext cx="11243734" cy="2748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ACC386-6619-76E4-B4F5-ED63B22499AE}"/>
              </a:ext>
            </a:extLst>
          </p:cNvPr>
          <p:cNvSpPr txBox="1"/>
          <p:nvPr/>
        </p:nvSpPr>
        <p:spPr>
          <a:xfrm>
            <a:off x="3306462" y="1769699"/>
            <a:ext cx="5579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U.S. Retail Ecommerce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2019-2027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(in billions)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8B1879-C341-8CA4-F3F3-27154326DF47}"/>
              </a:ext>
            </a:extLst>
          </p:cNvPr>
          <p:cNvSpPr/>
          <p:nvPr/>
        </p:nvSpPr>
        <p:spPr>
          <a:xfrm>
            <a:off x="194474" y="1216323"/>
            <a:ext cx="11653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By 2027, ecommerce will account for over </a:t>
            </a:r>
            <a:r>
              <a:rPr lang="en-US" sz="1400" b="1">
                <a:solidFill>
                  <a:srgbClr val="201A62"/>
                </a:solidFill>
                <a:latin typeface="Helvetica" pitchFamily="2" charset="0"/>
              </a:rPr>
              <a:t>20%</a:t>
            </a:r>
            <a:r>
              <a:rPr lang="en-US" sz="1400">
                <a:solidFill>
                  <a:srgbClr val="201A62"/>
                </a:solidFill>
                <a:latin typeface="Helvetica" pitchFamily="2" charset="0"/>
              </a:rPr>
              <a:t> of total retail sales, nearly doubling it’s share over just eight years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9C4948-8002-72FC-2556-D586D9A66D56}"/>
              </a:ext>
            </a:extLst>
          </p:cNvPr>
          <p:cNvSpPr txBox="1"/>
          <p:nvPr/>
        </p:nvSpPr>
        <p:spPr>
          <a:xfrm>
            <a:off x="3923970" y="5178207"/>
            <a:ext cx="4344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% of Total Retail Sales</a:t>
            </a:r>
            <a:endParaRPr lang="en-US" sz="1600">
              <a:solidFill>
                <a:srgbClr val="201A62"/>
              </a:solidFill>
              <a:latin typeface="Helvetica" panose="020B0403020202020204" pitchFamily="34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0BA7562C-AB83-1A1E-B166-A448EE797F1B}"/>
              </a:ext>
            </a:extLst>
          </p:cNvPr>
          <p:cNvSpPr/>
          <p:nvPr/>
        </p:nvSpPr>
        <p:spPr>
          <a:xfrm rot="16200000">
            <a:off x="5987535" y="365172"/>
            <a:ext cx="216930" cy="10678257"/>
          </a:xfrm>
          <a:prstGeom prst="rightBrace">
            <a:avLst/>
          </a:prstGeom>
          <a:ln>
            <a:solidFill>
              <a:srgbClr val="20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2736D-414F-699B-E027-C7356EDACA28}"/>
              </a:ext>
            </a:extLst>
          </p:cNvPr>
          <p:cNvSpPr/>
          <p:nvPr/>
        </p:nvSpPr>
        <p:spPr>
          <a:xfrm>
            <a:off x="945972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11%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49281-E15E-0638-1758-92E5F56E61D7}"/>
              </a:ext>
            </a:extLst>
          </p:cNvPr>
          <p:cNvSpPr/>
          <p:nvPr/>
        </p:nvSpPr>
        <p:spPr>
          <a:xfrm>
            <a:off x="2152716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15%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615DE2-9AEB-022F-FCAC-4E1A58F48CBD}"/>
              </a:ext>
            </a:extLst>
          </p:cNvPr>
          <p:cNvSpPr/>
          <p:nvPr/>
        </p:nvSpPr>
        <p:spPr>
          <a:xfrm>
            <a:off x="3359460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15%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7322C-5763-1E20-7042-5C521D5480FD}"/>
              </a:ext>
            </a:extLst>
          </p:cNvPr>
          <p:cNvSpPr/>
          <p:nvPr/>
        </p:nvSpPr>
        <p:spPr>
          <a:xfrm>
            <a:off x="4566204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15%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27C163-A683-DA9C-07D9-0022D047CCAE}"/>
              </a:ext>
            </a:extLst>
          </p:cNvPr>
          <p:cNvSpPr/>
          <p:nvPr/>
        </p:nvSpPr>
        <p:spPr>
          <a:xfrm>
            <a:off x="5772948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16%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A17782-35FB-A798-290A-B6EF9546D748}"/>
              </a:ext>
            </a:extLst>
          </p:cNvPr>
          <p:cNvSpPr/>
          <p:nvPr/>
        </p:nvSpPr>
        <p:spPr>
          <a:xfrm>
            <a:off x="6979692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17%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C601C1-4D14-E62C-7241-698348037014}"/>
              </a:ext>
            </a:extLst>
          </p:cNvPr>
          <p:cNvSpPr/>
          <p:nvPr/>
        </p:nvSpPr>
        <p:spPr>
          <a:xfrm>
            <a:off x="8186436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18%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C1767-A47B-19E7-6BCB-01389A03F7A8}"/>
              </a:ext>
            </a:extLst>
          </p:cNvPr>
          <p:cNvSpPr/>
          <p:nvPr/>
        </p:nvSpPr>
        <p:spPr>
          <a:xfrm>
            <a:off x="9393180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19%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939537-A26C-47DA-6294-F571E2FC7299}"/>
              </a:ext>
            </a:extLst>
          </p:cNvPr>
          <p:cNvSpPr/>
          <p:nvPr/>
        </p:nvSpPr>
        <p:spPr>
          <a:xfrm>
            <a:off x="10599927" y="5915956"/>
            <a:ext cx="636251" cy="291232"/>
          </a:xfrm>
          <a:prstGeom prst="rect">
            <a:avLst/>
          </a:prstGeom>
          <a:solidFill>
            <a:schemeClr val="bg1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201A62"/>
                </a:solidFill>
                <a:latin typeface="Helvetica" panose="020B0403020202020204" pitchFamily="34" charset="0"/>
              </a:rPr>
              <a:t>21%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F5E5B3-DDB0-DDBE-6DD1-BC6D6A1C899E}"/>
              </a:ext>
            </a:extLst>
          </p:cNvPr>
          <p:cNvSpPr/>
          <p:nvPr/>
        </p:nvSpPr>
        <p:spPr>
          <a:xfrm>
            <a:off x="1530288" y="3645974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+15%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F8859F-1D8D-E1AA-A7E1-D0F365A698FB}"/>
              </a:ext>
            </a:extLst>
          </p:cNvPr>
          <p:cNvSpPr/>
          <p:nvPr/>
        </p:nvSpPr>
        <p:spPr>
          <a:xfrm>
            <a:off x="2691904" y="3328448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+37%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6B6A2B-F7AF-7E83-A9F1-D4FA662F2A68}"/>
              </a:ext>
            </a:extLst>
          </p:cNvPr>
          <p:cNvSpPr/>
          <p:nvPr/>
        </p:nvSpPr>
        <p:spPr>
          <a:xfrm>
            <a:off x="3835680" y="3065994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+17%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B58CF4-A7E8-55D1-07F8-69AC4BD48D5B}"/>
              </a:ext>
            </a:extLst>
          </p:cNvPr>
          <p:cNvSpPr/>
          <p:nvPr/>
        </p:nvSpPr>
        <p:spPr>
          <a:xfrm>
            <a:off x="5043096" y="3057146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+9%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C813F0-C933-BF0C-8E16-264CDAE1F5D9}"/>
              </a:ext>
            </a:extLst>
          </p:cNvPr>
          <p:cNvSpPr/>
          <p:nvPr/>
        </p:nvSpPr>
        <p:spPr>
          <a:xfrm>
            <a:off x="6151412" y="2975702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+9%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70F6C8-7BED-AA79-1184-E2EB0FB4DF06}"/>
              </a:ext>
            </a:extLst>
          </p:cNvPr>
          <p:cNvSpPr/>
          <p:nvPr/>
        </p:nvSpPr>
        <p:spPr>
          <a:xfrm>
            <a:off x="7377094" y="2864998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2301EC-8E06-C0AC-02DD-6F5793F063FC}"/>
              </a:ext>
            </a:extLst>
          </p:cNvPr>
          <p:cNvSpPr/>
          <p:nvPr/>
        </p:nvSpPr>
        <p:spPr>
          <a:xfrm>
            <a:off x="8575828" y="2725791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AF6BF69-5DEE-EBEE-522A-6FC87D8291A5}"/>
              </a:ext>
            </a:extLst>
          </p:cNvPr>
          <p:cNvSpPr/>
          <p:nvPr/>
        </p:nvSpPr>
        <p:spPr>
          <a:xfrm>
            <a:off x="9779850" y="2507089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A373E9D-42C5-88F7-3E9A-F514ABE826DD}"/>
              </a:ext>
            </a:extLst>
          </p:cNvPr>
          <p:cNvSpPr/>
          <p:nvPr/>
        </p:nvSpPr>
        <p:spPr>
          <a:xfrm>
            <a:off x="11116675" y="2370297"/>
            <a:ext cx="594597" cy="357909"/>
          </a:xfrm>
          <a:prstGeom prst="roundRect">
            <a:avLst/>
          </a:prstGeom>
          <a:solidFill>
            <a:srgbClr val="4EBEA4"/>
          </a:solidFill>
          <a:ln>
            <a:solidFill>
              <a:srgbClr val="20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latin typeface="Helvetica" panose="020B0403020202020204" pitchFamily="34" charset="0"/>
              </a:rPr>
              <a:t>+11%</a:t>
            </a:r>
          </a:p>
          <a:p>
            <a:pPr algn="ctr"/>
            <a:r>
              <a:rPr lang="en-US" sz="1000">
                <a:latin typeface="Helvetica" panose="020B0403020202020204" pitchFamily="34" charset="0"/>
              </a:rPr>
              <a:t>YoY</a:t>
            </a:r>
          </a:p>
        </p:txBody>
      </p:sp>
    </p:spTree>
    <p:extLst>
      <p:ext uri="{BB962C8B-B14F-4D97-AF65-F5344CB8AC3E}">
        <p14:creationId xmlns:p14="http://schemas.microsoft.com/office/powerpoint/2010/main" val="329428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holding a phone and a tablet&#10;&#10;Description automatically generated">
            <a:extLst>
              <a:ext uri="{FF2B5EF4-FFF2-40B4-BE49-F238E27FC236}">
                <a16:creationId xmlns:a16="http://schemas.microsoft.com/office/drawing/2014/main" id="{600560AE-5234-3FD8-69F5-7AFD46276E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574" y="1690783"/>
            <a:ext cx="7067426" cy="39754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B96477-A756-5434-9A66-68F4B2F61AB1}"/>
              </a:ext>
            </a:extLst>
          </p:cNvPr>
          <p:cNvSpPr/>
          <p:nvPr/>
        </p:nvSpPr>
        <p:spPr>
          <a:xfrm>
            <a:off x="3951" y="1690786"/>
            <a:ext cx="5120623" cy="397542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814F4D-71CB-0881-2B38-8E3E1DAF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AA5D87-CFE9-AA60-22DC-9285B2FE6DBF}"/>
              </a:ext>
            </a:extLst>
          </p:cNvPr>
          <p:cNvSpPr txBox="1">
            <a:spLocks/>
          </p:cNvSpPr>
          <p:nvPr/>
        </p:nvSpPr>
        <p:spPr>
          <a:xfrm>
            <a:off x="503714" y="657881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4A05E-FAE0-E1FA-4C56-1C7E7D4462C8}"/>
              </a:ext>
            </a:extLst>
          </p:cNvPr>
          <p:cNvSpPr/>
          <p:nvPr/>
        </p:nvSpPr>
        <p:spPr>
          <a:xfrm>
            <a:off x="483207" y="657580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4E4FE-6958-30CD-0CC7-F6351A217D6D}"/>
              </a:ext>
            </a:extLst>
          </p:cNvPr>
          <p:cNvSpPr txBox="1"/>
          <p:nvPr/>
        </p:nvSpPr>
        <p:spPr>
          <a:xfrm>
            <a:off x="495220" y="6304258"/>
            <a:ext cx="11648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eMarketer Insider Intelligence,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Apple may create the first US super app and other predictions about mobile wallet use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5/24/23.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20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6E910-4864-F98B-8501-479C93AE2803}"/>
              </a:ext>
            </a:extLst>
          </p:cNvPr>
          <p:cNvSpPr txBox="1"/>
          <p:nvPr/>
        </p:nvSpPr>
        <p:spPr>
          <a:xfrm>
            <a:off x="145897" y="366628"/>
            <a:ext cx="11849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Growing adoption of digital payment methods has made it even easier for consumers to buy products using mobile devices like their smartphone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DD48B5-DBD2-5A77-9465-3BB2B7F2BC8D}"/>
              </a:ext>
            </a:extLst>
          </p:cNvPr>
          <p:cNvSpPr txBox="1"/>
          <p:nvPr/>
        </p:nvSpPr>
        <p:spPr>
          <a:xfrm>
            <a:off x="264160" y="2462782"/>
            <a:ext cx="447434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half</a:t>
            </a:r>
            <a:r>
              <a:rPr lang="en-US" sz="1400" b="1">
                <a:solidFill>
                  <a:srgbClr val="00BFF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the U.S. population will use </a:t>
            </a:r>
            <a:br>
              <a:rPr lang="en-US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>
                <a:solidFill>
                  <a:srgbClr val="1F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digital wallet in 2023 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b="1">
                <a:solidFill>
                  <a:srgbClr val="20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53%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endParaRPr lang="en-US" sz="2400">
              <a:latin typeface="Helvetica" panose="020B0403020202020204" pitchFamily="34" charset="0"/>
            </a:endParaRPr>
          </a:p>
          <a:p>
            <a:pPr algn="ctr"/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By 2027, over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187 million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 people </a:t>
            </a:r>
            <a:b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</a:b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will use a digital wallet in the U.S., </a:t>
            </a:r>
            <a:b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</a:b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or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65%</a:t>
            </a:r>
            <a:r>
              <a:rPr lang="en-US">
                <a:solidFill>
                  <a:srgbClr val="201A62"/>
                </a:solidFill>
                <a:latin typeface="Helvetica" panose="020B0403020202020204" pitchFamily="34" charset="0"/>
              </a:rPr>
              <a:t> of the population</a:t>
            </a:r>
          </a:p>
        </p:txBody>
      </p:sp>
    </p:spTree>
    <p:extLst>
      <p:ext uri="{BB962C8B-B14F-4D97-AF65-F5344CB8AC3E}">
        <p14:creationId xmlns:p14="http://schemas.microsoft.com/office/powerpoint/2010/main" val="2355053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ULU REBRAND FALL 2018">
    <a:dk1>
      <a:srgbClr val="FEFDFF"/>
    </a:dk1>
    <a:lt1>
      <a:srgbClr val="141514"/>
    </a:lt1>
    <a:dk2>
      <a:srgbClr val="FEFFFF"/>
    </a:dk2>
    <a:lt2>
      <a:srgbClr val="141514"/>
    </a:lt2>
    <a:accent1>
      <a:srgbClr val="1CE783"/>
    </a:accent1>
    <a:accent2>
      <a:srgbClr val="354CFF"/>
    </a:accent2>
    <a:accent3>
      <a:srgbClr val="21F4ED"/>
    </a:accent3>
    <a:accent4>
      <a:srgbClr val="8B19D1"/>
    </a:accent4>
    <a:accent5>
      <a:srgbClr val="FA3970"/>
    </a:accent5>
    <a:accent6>
      <a:srgbClr val="D3FF1F"/>
    </a:accent6>
    <a:hlink>
      <a:srgbClr val="354CFD"/>
    </a:hlink>
    <a:folHlink>
      <a:srgbClr val="344BFE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7" ma:contentTypeDescription="Create a new document." ma:contentTypeScope="" ma:versionID="00f8e3544ea876084e635555b8d6e1e4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638292919b190b699f260c92cef6b5c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Benjamin Vandegrift</DisplayName>
        <AccountId>117</AccountId>
        <AccountType/>
      </UserInfo>
      <UserInfo>
        <DisplayName>Karolina Guillen</DisplayName>
        <AccountId>14</AccountId>
        <AccountType/>
      </UserInfo>
      <UserInfo>
        <DisplayName>Kaileen Cain</DisplayName>
        <AccountId>143</AccountId>
        <AccountType/>
      </UserInfo>
    </SharedWithUsers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  <MediaLengthInSeconds xmlns="a86b28e8-29a6-4ab8-af18-2a7f61acfad2" xsi:nil="true"/>
  </documentManagement>
</p:properties>
</file>

<file path=customXml/itemProps1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2083C-6551-4012-AEC2-3CA504091B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b28e8-29a6-4ab8-af18-2a7f61acfad2"/>
    <ds:schemaRef ds:uri="9f6166fe-9f5b-43aa-b8a9-b4d7ad530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E3AFB5-981A-422C-A8BB-A257F1BAA43F}">
  <ds:schemaRefs>
    <ds:schemaRef ds:uri="9f6166fe-9f5b-43aa-b8a9-b4d7ad530bda"/>
    <ds:schemaRef ds:uri="a86b28e8-29a6-4ab8-af18-2a7f61acfad2"/>
    <ds:schemaRef ds:uri="c00419b3-ff22-4e92-8e74-ef4894f6b0e1"/>
    <ds:schemaRef ds:uri="c3801c2d-3f2f-44a1-8478-554d1c91a4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5532</Words>
  <Application>Microsoft Office PowerPoint</Application>
  <PresentationFormat>Widescreen</PresentationFormat>
  <Paragraphs>593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Helvetica</vt:lpstr>
      <vt:lpstr>Helvetica Light</vt:lpstr>
      <vt:lpstr>Helvetica-Light</vt:lpstr>
      <vt:lpstr>Trebuchet MS</vt:lpstr>
      <vt:lpstr>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Leah Montner Dixon</cp:lastModifiedBy>
  <cp:revision>1</cp:revision>
  <cp:lastPrinted>2023-04-19T20:17:25Z</cp:lastPrinted>
  <dcterms:created xsi:type="dcterms:W3CDTF">2021-01-20T14:07:02Z</dcterms:created>
  <dcterms:modified xsi:type="dcterms:W3CDTF">2024-02-23T15:54:11Z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_ExtendedDescription">
    <vt:lpwstr/>
  </property>
</Properties>
</file>