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94" r:id="rId5"/>
    <p:sldMasterId id="2147483711" r:id="rId6"/>
  </p:sldMasterIdLst>
  <p:notesMasterIdLst>
    <p:notesMasterId r:id="rId24"/>
  </p:notesMasterIdLst>
  <p:sldIdLst>
    <p:sldId id="2146845996" r:id="rId7"/>
    <p:sldId id="2146846428" r:id="rId8"/>
    <p:sldId id="2146846269" r:id="rId9"/>
    <p:sldId id="2146846448" r:id="rId10"/>
    <p:sldId id="2146846456" r:id="rId11"/>
    <p:sldId id="2146846454" r:id="rId12"/>
    <p:sldId id="2146846181" r:id="rId13"/>
    <p:sldId id="2146846455" r:id="rId14"/>
    <p:sldId id="2146846435" r:id="rId15"/>
    <p:sldId id="2146846436" r:id="rId16"/>
    <p:sldId id="2146846444" r:id="rId17"/>
    <p:sldId id="2146846438" r:id="rId18"/>
    <p:sldId id="2146846440" r:id="rId19"/>
    <p:sldId id="2146846441" r:id="rId20"/>
    <p:sldId id="2146846201" r:id="rId21"/>
    <p:sldId id="2146846429" r:id="rId22"/>
    <p:sldId id="21468464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00BFF2"/>
    <a:srgbClr val="ED3C8D"/>
    <a:srgbClr val="FFE600"/>
    <a:srgbClr val="E2E8F1"/>
    <a:srgbClr val="4EBEA4"/>
    <a:srgbClr val="FF6E30"/>
    <a:srgbClr val="A84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012F7-A71C-4E33-91F8-15C4B11C9D0A}" v="284" dt="2025-04-17T17:51:08.057"/>
    <p1510:client id="{4599DB54-AC80-DF44-81E7-5AFA7FCECF14}" v="1371" dt="2025-04-17T17:51:5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2"/>
    <p:restoredTop sz="94681"/>
  </p:normalViewPr>
  <p:slideViewPr>
    <p:cSldViewPr snapToGrid="0">
      <p:cViewPr varScale="1">
        <p:scale>
          <a:sx n="78" d="100"/>
          <a:sy n="78"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39460995866745E-2"/>
          <c:y val="2.4611435541570626E-2"/>
          <c:w val="0.92248631458066466"/>
          <c:h val="0.86075824261615408"/>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Heebo" pitchFamily="2"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2024</c:v>
                </c:pt>
                <c:pt idx="1">
                  <c:v>2025</c:v>
                </c:pt>
                <c:pt idx="2">
                  <c:v>2026</c:v>
                </c:pt>
                <c:pt idx="3">
                  <c:v>2027</c:v>
                </c:pt>
                <c:pt idx="4">
                  <c:v>2028</c:v>
                </c:pt>
              </c:numCache>
            </c:numRef>
          </c:cat>
          <c:val>
            <c:numRef>
              <c:f>Sheet1!$B$2:$B$6</c:f>
              <c:numCache>
                <c:formatCode>General</c:formatCode>
                <c:ptCount val="5"/>
                <c:pt idx="0">
                  <c:v>76.400000000000006</c:v>
                </c:pt>
                <c:pt idx="1">
                  <c:v>79.5</c:v>
                </c:pt>
                <c:pt idx="2">
                  <c:v>82.6</c:v>
                </c:pt>
                <c:pt idx="3">
                  <c:v>85.3</c:v>
                </c:pt>
                <c:pt idx="4">
                  <c:v>87.9</c:v>
                </c:pt>
              </c:numCache>
            </c:numRef>
          </c:val>
          <c:extLst>
            <c:ext xmlns:c16="http://schemas.microsoft.com/office/drawing/2014/chart" uri="{C3380CC4-5D6E-409C-BE32-E72D297353CC}">
              <c16:uniqueId val="{00000000-9946-44B1-8C3D-99151B81EFEA}"/>
            </c:ext>
          </c:extLst>
        </c:ser>
        <c:dLbls>
          <c:showLegendKey val="0"/>
          <c:showVal val="0"/>
          <c:showCatName val="0"/>
          <c:showSerName val="0"/>
          <c:showPercent val="0"/>
          <c:showBubbleSize val="0"/>
        </c:dLbls>
        <c:gapWidth val="99"/>
        <c:overlap val="-27"/>
        <c:axId val="163153056"/>
        <c:axId val="163137696"/>
      </c:barChart>
      <c:catAx>
        <c:axId val="16315305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Heebo" pitchFamily="2" charset="-79"/>
              </a:defRPr>
            </a:pPr>
            <a:endParaRPr lang="en-US"/>
          </a:p>
        </c:txPr>
        <c:crossAx val="163137696"/>
        <c:crosses val="autoZero"/>
        <c:auto val="1"/>
        <c:lblAlgn val="ctr"/>
        <c:lblOffset val="100"/>
        <c:noMultiLvlLbl val="0"/>
      </c:catAx>
      <c:valAx>
        <c:axId val="163137696"/>
        <c:scaling>
          <c:orientation val="minMax"/>
          <c:min val="0"/>
        </c:scaling>
        <c:delete val="1"/>
        <c:axPos val="l"/>
        <c:numFmt formatCode="General" sourceLinked="1"/>
        <c:majorTickMark val="none"/>
        <c:minorTickMark val="none"/>
        <c:tickLblPos val="nextTo"/>
        <c:crossAx val="16315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9A4F1-CA36-E043-A091-9D449DD11926}"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727F9-3F91-3F46-B202-A775857851D3}" type="slidenum">
              <a:rPr lang="en-US" smtClean="0"/>
              <a:t>‹#›</a:t>
            </a:fld>
            <a:endParaRPr lang="en-US"/>
          </a:p>
        </p:txBody>
      </p:sp>
    </p:spTree>
    <p:extLst>
      <p:ext uri="{BB962C8B-B14F-4D97-AF65-F5344CB8AC3E}">
        <p14:creationId xmlns:p14="http://schemas.microsoft.com/office/powerpoint/2010/main" val="317950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9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1FA8-CA2D-AC84-1679-2EA853FCB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5054-4F3A-4759-2501-CE14A1507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22E54-DF1A-D440-AB9E-69CFA5872D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0E2C26-FC8F-5BDA-241B-3B69F50B1E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204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66B3E-BA13-DC93-7723-334479747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73932-3C36-B1EC-A1BC-909CB7608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F0FBC-8773-4B0C-4F50-55D6F71F5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B4C3F8-A242-6109-AB82-2E8964AF61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912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9A5E-25EE-7855-D917-1E5E487C1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92339-4016-6AA5-ACAB-3AA26B0AA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B3C2A-5C9A-C263-67D8-FF9416C4F019}"/>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BC536925-E369-07CE-48C2-4E2B98AF8D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95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25B1-FCB3-D834-D4D0-FE0DB4680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D5849-9D08-7AC1-7343-C75BF943F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7FEF-46C9-32B7-58DE-2FAE15DE45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B4E96A-B338-A8F5-89F2-1B0C6BCA0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998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6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10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21785-B792-3BBD-CDEE-27FE97DCA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891EB-34F2-D128-1569-E2E602AA4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6C6DC-412A-AA15-0443-5943A20AE5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FB496D-ECD0-7B78-5F3B-4AE20DB0F7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23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3892B-5123-F2D1-A008-9B05E9562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42526-E875-497B-AB18-2BE0F5C5C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DEFDF-233E-55B5-22C8-8970090F9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73765F-D521-A7A0-74BD-4DBFBC9492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384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A0F3-278F-BA5B-6CAE-405074A9E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6A138-6487-D076-8072-06D543465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A4F6-0C6D-332A-D9D6-2C4D3A2775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BF9B3C-04CD-B722-8F64-C349309BF7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807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727F9-3F91-3F46-B202-A775857851D3}" type="slidenum">
              <a:rPr lang="en-US" smtClean="0"/>
              <a:t>7</a:t>
            </a:fld>
            <a:endParaRPr lang="en-US"/>
          </a:p>
        </p:txBody>
      </p:sp>
    </p:spTree>
    <p:extLst>
      <p:ext uri="{BB962C8B-B14F-4D97-AF65-F5344CB8AC3E}">
        <p14:creationId xmlns:p14="http://schemas.microsoft.com/office/powerpoint/2010/main" val="38836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BE5C-322E-720E-BFFA-61C080E56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6E947-6307-20D8-3AA8-C7A9BBA85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FDD98-6180-4572-7797-1EAC32646D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763821-C355-0CCF-F049-29FC6589BB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014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A7B37-EDC7-F6BF-1A87-4421C32F3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40202-6F48-0B21-593A-047C86E45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FE28C-F0B2-51E7-3C87-DEBF9B547C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973CE4-B9B2-D607-DB16-FC7C5A9CE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319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5438A-25BB-8822-0C4C-0C6055B42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74CB8-9BB3-F3A9-5F44-EB9C6643D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EECE2-0216-1265-FDC4-234908092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0F1504-2857-A49B-B47D-EAD533B0FA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3639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84677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12556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31627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426012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749314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9892700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3566086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1436380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02165887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8075667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4206878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6095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95630286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3763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3963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01727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49405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8885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9894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59623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8894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781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286923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311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4/18/2025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289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EA07-6C04-4243-6D11-473B72B6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C08A5-2275-5FC9-69D5-B8C24961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6726-643B-CFB8-654C-19592CD8C18D}"/>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5" name="Footer Placeholder 4">
            <a:extLst>
              <a:ext uri="{FF2B5EF4-FFF2-40B4-BE49-F238E27FC236}">
                <a16:creationId xmlns:a16="http://schemas.microsoft.com/office/drawing/2014/main" id="{4335BFA4-7567-5A7D-290C-E45DBE07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57F4-35D4-0E3A-1E46-786F49E2BE2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246659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2-1F92-3B94-F513-22BFB52C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CB90A-4403-6E5B-C8FB-8A40CBEFA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B29C3-FED5-6118-43FE-29A3E6EF4D9C}"/>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5" name="Footer Placeholder 4">
            <a:extLst>
              <a:ext uri="{FF2B5EF4-FFF2-40B4-BE49-F238E27FC236}">
                <a16:creationId xmlns:a16="http://schemas.microsoft.com/office/drawing/2014/main" id="{ABDDC6C7-C280-7CBA-6B9D-D19007DA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FF7A0-4442-B0FA-6972-030674DAC0F8}"/>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43115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F8D8-2485-29B0-B1C5-B2766C982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F2519-CE92-91F3-BA55-7D967606E5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16A09-28F3-22AB-A273-E40519002DB4}"/>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5" name="Footer Placeholder 4">
            <a:extLst>
              <a:ext uri="{FF2B5EF4-FFF2-40B4-BE49-F238E27FC236}">
                <a16:creationId xmlns:a16="http://schemas.microsoft.com/office/drawing/2014/main" id="{E00D7D7B-C020-9AB2-1C84-C5EC5AA4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D299-3E22-D966-7F55-C371E19E5E57}"/>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838960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7C8-3DDC-EC27-0E3A-ABA95851C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2E96-C2F5-61CA-6641-AF57D5E51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AF965-2A02-23BD-1BD3-D19CCBEA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EFEDD5-DC69-5401-7EAA-253F7F5B899C}"/>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6" name="Footer Placeholder 5">
            <a:extLst>
              <a:ext uri="{FF2B5EF4-FFF2-40B4-BE49-F238E27FC236}">
                <a16:creationId xmlns:a16="http://schemas.microsoft.com/office/drawing/2014/main" id="{7570EED9-08FA-55C9-1E44-D66805E7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8B96-D8FC-CA81-AF9B-B1E109493CB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68484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3970-3CD7-9C3E-CDC8-E6B70601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34156-7E4F-E39E-95FE-E07AAA1AA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F304-4140-9ADE-6718-ACF063826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957A0-5AA4-8AF7-23CB-D48C355A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AA703-3645-F958-D027-46490C66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4311-C75F-5D85-ED5D-07EAF7150C3F}"/>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8" name="Footer Placeholder 7">
            <a:extLst>
              <a:ext uri="{FF2B5EF4-FFF2-40B4-BE49-F238E27FC236}">
                <a16:creationId xmlns:a16="http://schemas.microsoft.com/office/drawing/2014/main" id="{3FB0759B-61D5-6A57-3E29-E424B3998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76C4C-2ADF-8557-A882-B4785E2C967D}"/>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31929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F05-B7EF-8F00-740C-AE068710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840DD-A4EB-925C-6344-01A32C04E4E4}"/>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4" name="Footer Placeholder 3">
            <a:extLst>
              <a:ext uri="{FF2B5EF4-FFF2-40B4-BE49-F238E27FC236}">
                <a16:creationId xmlns:a16="http://schemas.microsoft.com/office/drawing/2014/main" id="{B1231BBF-6861-196B-8211-E20C4A95A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17F9-F18C-E081-BBD5-B8D9AD84ED3E}"/>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518876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A967-1A4E-F7D3-23A9-6A5AC823DA74}"/>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3" name="Footer Placeholder 2">
            <a:extLst>
              <a:ext uri="{FF2B5EF4-FFF2-40B4-BE49-F238E27FC236}">
                <a16:creationId xmlns:a16="http://schemas.microsoft.com/office/drawing/2014/main" id="{C26EB8C7-F68F-01AE-E971-D91291EC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68E85-3CA1-7D5C-FF08-C81F2AB7423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685536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E9F-E890-38E6-B861-5881CA0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CBD80-6D87-036D-7435-E2D6E23F2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EF8A-78F4-AA8C-419C-878DE486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DCD2-1D55-5A5B-F2A5-F93989E926B5}"/>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6" name="Footer Placeholder 5">
            <a:extLst>
              <a:ext uri="{FF2B5EF4-FFF2-40B4-BE49-F238E27FC236}">
                <a16:creationId xmlns:a16="http://schemas.microsoft.com/office/drawing/2014/main" id="{AA6A7CD7-7D3A-8D4D-B893-39710E6ED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24314-F0A4-0108-2CF9-8E7227EF5B25}"/>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0305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834525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1AB0-B054-B58C-CCCEE59E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BAFC-3ED3-A2E2-5D35-8C25438A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7DE0-7F56-66DA-6C82-B8D27B4A8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6D3BE-3C9B-75E1-2FFE-BA59B20CFF6F}"/>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6" name="Footer Placeholder 5">
            <a:extLst>
              <a:ext uri="{FF2B5EF4-FFF2-40B4-BE49-F238E27FC236}">
                <a16:creationId xmlns:a16="http://schemas.microsoft.com/office/drawing/2014/main" id="{53599961-77A9-F013-218C-C661B13F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9603F-167C-279C-D8A6-FC3533ED0F3F}"/>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213245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3D31-0D6E-2DF3-2ACC-2B06C588F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8AF90-5650-8A05-DEFC-C968FBBFC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F8FA7-C9B7-288C-6E90-DCEA795CB26A}"/>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5" name="Footer Placeholder 4">
            <a:extLst>
              <a:ext uri="{FF2B5EF4-FFF2-40B4-BE49-F238E27FC236}">
                <a16:creationId xmlns:a16="http://schemas.microsoft.com/office/drawing/2014/main" id="{90371E05-B15F-0889-6F39-C8A4EF6F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33A9-CD51-CAFB-54A5-DFE18B76198B}"/>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909349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62883-5C74-0963-ACFD-CB2964376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FCC76-A7DE-2683-050A-01DBC8CB8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0400E-817D-12AC-2868-ADA9FAF53BA1}"/>
              </a:ext>
            </a:extLst>
          </p:cNvPr>
          <p:cNvSpPr>
            <a:spLocks noGrp="1"/>
          </p:cNvSpPr>
          <p:nvPr>
            <p:ph type="dt" sz="half" idx="10"/>
          </p:nvPr>
        </p:nvSpPr>
        <p:spPr/>
        <p:txBody>
          <a:bodyPr/>
          <a:lstStyle/>
          <a:p>
            <a:fld id="{73ABB190-D8D6-2C44-AFFB-3384F3D071A3}" type="datetimeFigureOut">
              <a:rPr lang="en-US" smtClean="0"/>
              <a:t>4/18/2025</a:t>
            </a:fld>
            <a:endParaRPr lang="en-US"/>
          </a:p>
        </p:txBody>
      </p:sp>
      <p:sp>
        <p:nvSpPr>
          <p:cNvPr id="5" name="Footer Placeholder 4">
            <a:extLst>
              <a:ext uri="{FF2B5EF4-FFF2-40B4-BE49-F238E27FC236}">
                <a16:creationId xmlns:a16="http://schemas.microsoft.com/office/drawing/2014/main" id="{E4277E4C-6421-ED52-15FE-23114D86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DE23-4F8F-B734-5FDE-57381637042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60260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7556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3703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6933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17987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28871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08613841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486991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4/18/2025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8970923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F648-E5F3-03C2-84BD-460F0D422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7F7D7-94E7-70D2-6EEE-953A50A0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0044-60A5-2F18-9E85-5394D06AA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BB190-D8D6-2C44-AFFB-3384F3D071A3}" type="datetimeFigureOut">
              <a:rPr lang="en-US" smtClean="0"/>
              <a:t>4/18/2025</a:t>
            </a:fld>
            <a:endParaRPr lang="en-US"/>
          </a:p>
        </p:txBody>
      </p:sp>
      <p:sp>
        <p:nvSpPr>
          <p:cNvPr id="5" name="Footer Placeholder 4">
            <a:extLst>
              <a:ext uri="{FF2B5EF4-FFF2-40B4-BE49-F238E27FC236}">
                <a16:creationId xmlns:a16="http://schemas.microsoft.com/office/drawing/2014/main" id="{E4D3CF66-7C3E-AB64-D43B-614D9C4E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04EFE-C847-930E-9E42-37595ADBC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51490-0609-3547-9BF6-619BD22051C4}" type="slidenum">
              <a:rPr lang="en-US" smtClean="0"/>
              <a:t>‹#›</a:t>
            </a:fld>
            <a:endParaRPr lang="en-US"/>
          </a:p>
        </p:txBody>
      </p:sp>
    </p:spTree>
    <p:extLst>
      <p:ext uri="{BB962C8B-B14F-4D97-AF65-F5344CB8AC3E}">
        <p14:creationId xmlns:p14="http://schemas.microsoft.com/office/powerpoint/2010/main" val="42681484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jpeg"/><Relationship Id="rId3" Type="http://schemas.openxmlformats.org/officeDocument/2006/relationships/image" Target="../media/image13.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notesSlide" Target="../notesSlides/notesSlide11.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33.xml"/><Relationship Id="rId6" Type="http://schemas.openxmlformats.org/officeDocument/2006/relationships/image" Target="../media/image54.jpe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8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hyperlink" Target="https://thevab.com/" TargetMode="External"/><Relationship Id="rId18"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hyperlink" Target="https://thevab.com/insight/shortening-path-purchase?utm_source=rise-of-shoppable-tv&amp;utm_medium=vab-insights&amp;utm_campaign=" TargetMode="External"/><Relationship Id="rId12" Type="http://schemas.openxmlformats.org/officeDocument/2006/relationships/image" Target="../media/image90.png"/><Relationship Id="rId17" Type="http://schemas.openxmlformats.org/officeDocument/2006/relationships/hyperlink" Target="https://thevab.com/insight/breaking-through?utm_source=rise-of-shoppable-tv&amp;utm_medium=vab-insights&amp;utm_campaign=" TargetMode="External"/><Relationship Id="rId2" Type="http://schemas.openxmlformats.org/officeDocument/2006/relationships/hyperlink" Target="https://thevab.com/insight/what-is-connected-tv?utm_source=rise-of-shoppable-tv&amp;utm_medium=vab-insights&amp;utm_campaign=" TargetMode="External"/><Relationship Id="rId16" Type="http://schemas.openxmlformats.org/officeDocument/2006/relationships/image" Target="../media/image91.png"/><Relationship Id="rId1" Type="http://schemas.openxmlformats.org/officeDocument/2006/relationships/slideLayout" Target="../slideLayouts/slideLayout38.xml"/><Relationship Id="rId6" Type="http://schemas.openxmlformats.org/officeDocument/2006/relationships/image" Target="../media/image87.png"/><Relationship Id="rId11" Type="http://schemas.openxmlformats.org/officeDocument/2006/relationships/image" Target="../media/image13.png"/><Relationship Id="rId5" Type="http://schemas.openxmlformats.org/officeDocument/2006/relationships/hyperlink" Target="https://thevab.com/insight/25-streaming-trends?utm_source=rise-of-shoppable-tv&amp;utm_medium=vab-insights&amp;utm_campaign=" TargetMode="External"/><Relationship Id="rId15" Type="http://schemas.openxmlformats.org/officeDocument/2006/relationships/hyperlink" Target="https://thevab.com/insight/power-of-premium-video?utm_source=rise-of-shoppable-tv&amp;utm_medium=vab-insights&amp;utm_campaign=" TargetMode="External"/><Relationship Id="rId10" Type="http://schemas.openxmlformats.org/officeDocument/2006/relationships/image" Target="../media/image89.png"/><Relationship Id="rId4" Type="http://schemas.openxmlformats.org/officeDocument/2006/relationships/image" Target="../media/image86.jpeg"/><Relationship Id="rId9" Type="http://schemas.openxmlformats.org/officeDocument/2006/relationships/hyperlink" Target="https://thevab.com/insight/laugh-cry-share-buy?utm_source=rise-of-shoppable-tv&amp;utm_medium=vab-insights&amp;utm_campaign=" TargetMode="External"/><Relationship Id="rId14" Type="http://schemas.openxmlformats.org/officeDocument/2006/relationships/hyperlink" Target="https://thevab.com/team-boar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thevab.com/" TargetMode="External"/><Relationship Id="rId1" Type="http://schemas.openxmlformats.org/officeDocument/2006/relationships/slideLayout" Target="../slideLayouts/slideLayout38.xml"/><Relationship Id="rId5" Type="http://schemas.openxmlformats.org/officeDocument/2006/relationships/image" Target="../media/image13.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3" Type="http://schemas.openxmlformats.org/officeDocument/2006/relationships/hyperlink" Target="https://www.adweek.com/convergent-tv/paramount-shoppable-ads-nfl-playoffs/" TargetMode="External"/><Relationship Id="rId18" Type="http://schemas.openxmlformats.org/officeDocument/2006/relationships/image" Target="../media/image23.png"/><Relationship Id="rId26" Type="http://schemas.openxmlformats.org/officeDocument/2006/relationships/image" Target="../media/image28.png"/><Relationship Id="rId3" Type="http://schemas.openxmlformats.org/officeDocument/2006/relationships/hyperlink" Target="https://www.inthegame.io/post/watch-shop-how-shoppable-ctv-ads-are-transforming-viewer-engagement" TargetMode="External"/><Relationship Id="rId21" Type="http://schemas.openxmlformats.org/officeDocument/2006/relationships/image" Target="../media/image25.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hyperlink" Target="https://www.adexchanger.com/commerce/walmarts-ad-business-cleared-4-billion-in-2024-and-is-only-getting-started/" TargetMode="External"/><Relationship Id="rId33" Type="http://schemas.openxmlformats.org/officeDocument/2006/relationships/image" Target="../media/image33.png"/><Relationship Id="rId2" Type="http://schemas.openxmlformats.org/officeDocument/2006/relationships/image" Target="../media/image13.png"/><Relationship Id="rId16" Type="http://schemas.openxmlformats.org/officeDocument/2006/relationships/hyperlink" Target="https://digiday.com/future-of-tv/future-of-tv-briefing-why-interactive-ads-occupy-the-streaming-ad-markets-mid-funnel/" TargetMode="External"/><Relationship Id="rId20"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hyperlink" Target="https://marketing.sfgate.com/blog/unlocking-the-power-of-shoppable-ads" TargetMode="External"/><Relationship Id="rId24" Type="http://schemas.openxmlformats.org/officeDocument/2006/relationships/image" Target="../media/image27.png"/><Relationship Id="rId32" Type="http://schemas.openxmlformats.org/officeDocument/2006/relationships/image" Target="../media/image32.png"/><Relationship Id="rId5" Type="http://schemas.openxmlformats.org/officeDocument/2006/relationships/hyperlink" Target="https://www.innovid.com/resources/blog/shoppable-ctv-advertising" TargetMode="External"/><Relationship Id="rId15" Type="http://schemas.openxmlformats.org/officeDocument/2006/relationships/image" Target="../media/image21.png"/><Relationship Id="rId23" Type="http://schemas.openxmlformats.org/officeDocument/2006/relationships/image" Target="../media/image26.png"/><Relationship Id="rId28" Type="http://schemas.openxmlformats.org/officeDocument/2006/relationships/hyperlink" Target="https://www.marketingbrew.com/stories/2024/06/13/streamers-keep-outing-shoppable-ads" TargetMode="External"/><Relationship Id="rId10" Type="http://schemas.openxmlformats.org/officeDocument/2006/relationships/image" Target="../media/image18.png"/><Relationship Id="rId19" Type="http://schemas.openxmlformats.org/officeDocument/2006/relationships/hyperlink" Target="https://www.adweek.com/convergent-tv/shoppable-ads-smart-tv-samsung-ads-kerv/" TargetMode="External"/><Relationship Id="rId31" Type="http://schemas.openxmlformats.org/officeDocument/2006/relationships/hyperlink" Target="https://adage.com/article/marketing-news-strategy/path-purchase-runs-through-shoppable-tv/2594246" TargetMode="External"/><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0.png"/><Relationship Id="rId22" Type="http://schemas.openxmlformats.org/officeDocument/2006/relationships/hyperlink" Target="https://www.adweek.com/convergent-tv/tubi-shoppable-super-bowl/" TargetMode="External"/><Relationship Id="rId27" Type="http://schemas.openxmlformats.org/officeDocument/2006/relationships/image" Target="../media/image29.png"/><Relationship Id="rId30" Type="http://schemas.openxmlformats.org/officeDocument/2006/relationships/image" Target="../media/image31.png"/><Relationship Id="rId8" Type="http://schemas.openxmlformats.org/officeDocument/2006/relationships/hyperlink" Target="https://www.pymnts.com/news/retail/2024/shoppable-tv-shortens-the-path-to-purchase-for-digital-mercha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chart" Target="../charts/char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3.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erson sitting on a couch holding a remote control and a credit card&#10;&#10;AI-generated content may be incorrect.">
            <a:extLst>
              <a:ext uri="{FF2B5EF4-FFF2-40B4-BE49-F238E27FC236}">
                <a16:creationId xmlns:a16="http://schemas.microsoft.com/office/drawing/2014/main" id="{E2375C91-E918-7C9A-CB39-3F331EDACF25}"/>
              </a:ext>
            </a:extLst>
          </p:cNvPr>
          <p:cNvPicPr>
            <a:picLocks noChangeAspect="1"/>
          </p:cNvPicPr>
          <p:nvPr/>
        </p:nvPicPr>
        <p:blipFill>
          <a:blip r:embed="rId3" cstate="hqprint">
            <a:extLst>
              <a:ext uri="{28A0092B-C50C-407E-A947-70E740481C1C}">
                <a14:useLocalDpi xmlns:a14="http://schemas.microsoft.com/office/drawing/2010/main"/>
              </a:ext>
            </a:extLst>
          </a:blip>
          <a:srcRect l="21091" r="21008"/>
          <a:stretch/>
        </p:blipFill>
        <p:spPr>
          <a:xfrm>
            <a:off x="6238743" y="0"/>
            <a:ext cx="5953257"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28846" y="3423304"/>
            <a:ext cx="6201417" cy="190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ED3C8D"/>
                </a:solidFill>
                <a:latin typeface="Helvetica" pitchFamily="2" charset="0"/>
                <a:ea typeface="+mn-ea"/>
                <a:cs typeface="+mn-cs"/>
              </a:rPr>
              <a:t>T</a:t>
            </a:r>
            <a:r>
              <a:rPr kumimoji="0" lang="en-US" sz="3600" b="1" i="0" u="none" strike="noStrike" kern="1200" cap="none" spc="0" normalizeH="0" baseline="0" noProof="0">
                <a:ln>
                  <a:noFill/>
                </a:ln>
                <a:solidFill>
                  <a:srgbClr val="ED3C8D"/>
                </a:solidFill>
                <a:effectLst/>
                <a:uLnTx/>
                <a:uFillTx/>
                <a:latin typeface="Helvetica" pitchFamily="2" charset="0"/>
                <a:ea typeface="+mn-ea"/>
                <a:cs typeface="+mn-cs"/>
              </a:rPr>
              <a:t>he Rise of Shoppable TV</a:t>
            </a:r>
            <a:br>
              <a:rPr kumimoji="0" lang="en-US" sz="30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Bringing Commerce and Premium Video Content Together</a:t>
            </a:r>
          </a:p>
        </p:txBody>
      </p:sp>
      <p:grpSp>
        <p:nvGrpSpPr>
          <p:cNvPr id="7" name="Group 6">
            <a:extLst>
              <a:ext uri="{FF2B5EF4-FFF2-40B4-BE49-F238E27FC236}">
                <a16:creationId xmlns:a16="http://schemas.microsoft.com/office/drawing/2014/main" id="{BD3F90D8-EC4F-44E3-8868-8951815070FB}"/>
              </a:ext>
            </a:extLst>
          </p:cNvPr>
          <p:cNvGrpSpPr/>
          <p:nvPr/>
        </p:nvGrpSpPr>
        <p:grpSpPr>
          <a:xfrm>
            <a:off x="2287132" y="-2260"/>
            <a:ext cx="3945586"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6230263" y="2677038"/>
            <a:ext cx="596173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Tree>
    <p:extLst>
      <p:ext uri="{BB962C8B-B14F-4D97-AF65-F5344CB8AC3E}">
        <p14:creationId xmlns:p14="http://schemas.microsoft.com/office/powerpoint/2010/main" val="7904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8147-802F-A4AC-AE4C-A3B06DD954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AAAEBC-1D09-A489-A42A-684C549835A9}"/>
              </a:ext>
            </a:extLst>
          </p:cNvPr>
          <p:cNvSpPr>
            <a:spLocks noGrp="1" noRot="1" noMove="1" noResize="1" noEditPoints="1" noAdjustHandles="1" noChangeArrowheads="1" noChangeShapeType="1"/>
          </p:cNvSpPr>
          <p:nvPr/>
        </p:nvSpPr>
        <p:spPr>
          <a:xfrm>
            <a:off x="0" y="1685013"/>
            <a:ext cx="12191999"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 name="Arrow: Right 1">
            <a:extLst>
              <a:ext uri="{FF2B5EF4-FFF2-40B4-BE49-F238E27FC236}">
                <a16:creationId xmlns:a16="http://schemas.microsoft.com/office/drawing/2014/main" id="{3BD4F894-F5D8-33D3-2E9C-EC9BB2B14C85}"/>
              </a:ext>
            </a:extLst>
          </p:cNvPr>
          <p:cNvSpPr/>
          <p:nvPr/>
        </p:nvSpPr>
        <p:spPr>
          <a:xfrm>
            <a:off x="129540" y="3045598"/>
            <a:ext cx="11885305" cy="2363461"/>
          </a:xfrm>
          <a:prstGeom prst="rightArrow">
            <a:avLst>
              <a:gd name="adj1" fmla="val 52378"/>
              <a:gd name="adj2" fmla="val 46936"/>
            </a:avLst>
          </a:prstGeom>
          <a:solidFill>
            <a:srgbClr val="4EBEA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537368D-C4FA-2DA0-FE66-C8AC26D750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BF76BCE-26E4-0FF7-412F-E934B3842B9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C51B311A-80E8-96DE-9379-60B8E143698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Rectangle 2">
            <a:extLst>
              <a:ext uri="{FF2B5EF4-FFF2-40B4-BE49-F238E27FC236}">
                <a16:creationId xmlns:a16="http://schemas.microsoft.com/office/drawing/2014/main" id="{BC3E3DFD-D09C-9321-5CE7-5A17E908D122}"/>
              </a:ext>
            </a:extLst>
          </p:cNvPr>
          <p:cNvSpPr/>
          <p:nvPr/>
        </p:nvSpPr>
        <p:spPr>
          <a:xfrm>
            <a:off x="645014" y="446855"/>
            <a:ext cx="11525467" cy="892552"/>
          </a:xfrm>
          <a:prstGeom prst="rect">
            <a:avLst/>
          </a:prstGeom>
        </p:spPr>
        <p:txBody>
          <a:bodyPr wrap="square">
            <a:spAutoFit/>
          </a:bodyPr>
          <a:lstStyle/>
          <a:p>
            <a:r>
              <a:rPr lang="en-US" sz="2600" b="1">
                <a:solidFill>
                  <a:srgbClr val="1B1464"/>
                </a:solidFill>
                <a:latin typeface="Helvetica" panose="020B0604020202020204" pitchFamily="34" charset="0"/>
                <a:cs typeface="Arial" panose="020B0604020202020204" pitchFamily="34" charset="0"/>
              </a:rPr>
              <a:t>Shoppable TV ads provide marketers with full funnel conversion opportunities, creating a seamless and user-friendly path to purchase</a:t>
            </a:r>
          </a:p>
        </p:txBody>
      </p:sp>
      <p:sp>
        <p:nvSpPr>
          <p:cNvPr id="8" name="Rectangle 7">
            <a:extLst>
              <a:ext uri="{FF2B5EF4-FFF2-40B4-BE49-F238E27FC236}">
                <a16:creationId xmlns:a16="http://schemas.microsoft.com/office/drawing/2014/main" id="{1B39BFE9-CCF0-9DD1-C594-FDCB97A0677F}"/>
              </a:ext>
            </a:extLst>
          </p:cNvPr>
          <p:cNvSpPr/>
          <p:nvPr/>
        </p:nvSpPr>
        <p:spPr>
          <a:xfrm>
            <a:off x="3169582"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9" name="Rectangle 8">
            <a:extLst>
              <a:ext uri="{FF2B5EF4-FFF2-40B4-BE49-F238E27FC236}">
                <a16:creationId xmlns:a16="http://schemas.microsoft.com/office/drawing/2014/main" id="{809B7DE1-1072-09E0-476A-C75448BD251A}"/>
              </a:ext>
            </a:extLst>
          </p:cNvPr>
          <p:cNvSpPr/>
          <p:nvPr/>
        </p:nvSpPr>
        <p:spPr>
          <a:xfrm>
            <a:off x="5730599"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0" name="Rectangle 9">
            <a:extLst>
              <a:ext uri="{FF2B5EF4-FFF2-40B4-BE49-F238E27FC236}">
                <a16:creationId xmlns:a16="http://schemas.microsoft.com/office/drawing/2014/main" id="{E1B65086-7297-0F4E-0444-D4DAA3C9959B}"/>
              </a:ext>
            </a:extLst>
          </p:cNvPr>
          <p:cNvSpPr/>
          <p:nvPr/>
        </p:nvSpPr>
        <p:spPr>
          <a:xfrm>
            <a:off x="8315029"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1" name="TextBox 10">
            <a:extLst>
              <a:ext uri="{FF2B5EF4-FFF2-40B4-BE49-F238E27FC236}">
                <a16:creationId xmlns:a16="http://schemas.microsoft.com/office/drawing/2014/main" id="{0C22058E-3064-5AB7-5267-D06232C470B5}"/>
              </a:ext>
            </a:extLst>
          </p:cNvPr>
          <p:cNvSpPr txBox="1">
            <a:spLocks/>
          </p:cNvSpPr>
          <p:nvPr/>
        </p:nvSpPr>
        <p:spPr>
          <a:xfrm>
            <a:off x="493572" y="6300063"/>
            <a:ext cx="10379837" cy="21544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t>
            </a:r>
            <a:r>
              <a:rPr lang="en-US" sz="800">
                <a:solidFill>
                  <a:srgbClr val="1B1464"/>
                </a:solidFill>
                <a:latin typeface="Helvetica" panose="020B0604020202020204" pitchFamily="34" charset="0"/>
                <a:cs typeface="Helvetica" panose="020B0604020202020204" pitchFamily="34" charset="0"/>
              </a:rPr>
              <a:t>LG Ad Solutions, ‘Shoppable TV Report 2025’, March 2025.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eMarketer |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Shopsense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Turning TV into a Retail Powerhouse’</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Sept 2024 (33% will spend the same amount over the next 12 months).</a:t>
            </a:r>
          </a:p>
        </p:txBody>
      </p:sp>
      <p:sp>
        <p:nvSpPr>
          <p:cNvPr id="17" name="TextBox 16">
            <a:extLst>
              <a:ext uri="{FF2B5EF4-FFF2-40B4-BE49-F238E27FC236}">
                <a16:creationId xmlns:a16="http://schemas.microsoft.com/office/drawing/2014/main" id="{3D62355D-89FC-2416-4DEF-62FB3B7BBE5C}"/>
              </a:ext>
            </a:extLst>
          </p:cNvPr>
          <p:cNvSpPr txBox="1"/>
          <p:nvPr/>
        </p:nvSpPr>
        <p:spPr>
          <a:xfrm>
            <a:off x="3173502" y="2497234"/>
            <a:ext cx="2188195" cy="400110"/>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Intent</a:t>
            </a:r>
          </a:p>
        </p:txBody>
      </p:sp>
      <p:sp>
        <p:nvSpPr>
          <p:cNvPr id="18" name="TextBox 17">
            <a:extLst>
              <a:ext uri="{FF2B5EF4-FFF2-40B4-BE49-F238E27FC236}">
                <a16:creationId xmlns:a16="http://schemas.microsoft.com/office/drawing/2014/main" id="{57E780D1-22AD-3159-F199-F9116F857466}"/>
              </a:ext>
            </a:extLst>
          </p:cNvPr>
          <p:cNvSpPr txBox="1"/>
          <p:nvPr/>
        </p:nvSpPr>
        <p:spPr>
          <a:xfrm>
            <a:off x="5722759" y="2497234"/>
            <a:ext cx="2184275" cy="400110"/>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Purchase</a:t>
            </a:r>
          </a:p>
        </p:txBody>
      </p:sp>
      <p:sp>
        <p:nvSpPr>
          <p:cNvPr id="20" name="TextBox 19">
            <a:extLst>
              <a:ext uri="{FF2B5EF4-FFF2-40B4-BE49-F238E27FC236}">
                <a16:creationId xmlns:a16="http://schemas.microsoft.com/office/drawing/2014/main" id="{17B1505C-0399-D225-1610-92E2C34DE725}"/>
              </a:ext>
            </a:extLst>
          </p:cNvPr>
          <p:cNvSpPr txBox="1"/>
          <p:nvPr/>
        </p:nvSpPr>
        <p:spPr>
          <a:xfrm>
            <a:off x="8320688" y="2497234"/>
            <a:ext cx="2178616" cy="400110"/>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Loyalty</a:t>
            </a:r>
          </a:p>
        </p:txBody>
      </p:sp>
      <p:sp>
        <p:nvSpPr>
          <p:cNvPr id="21" name="TextBox 20">
            <a:extLst>
              <a:ext uri="{FF2B5EF4-FFF2-40B4-BE49-F238E27FC236}">
                <a16:creationId xmlns:a16="http://schemas.microsoft.com/office/drawing/2014/main" id="{AE043D9D-975B-AED9-2C8B-7E484C8C43AA}"/>
              </a:ext>
            </a:extLst>
          </p:cNvPr>
          <p:cNvSpPr txBox="1"/>
          <p:nvPr/>
        </p:nvSpPr>
        <p:spPr>
          <a:xfrm>
            <a:off x="3173502" y="3974663"/>
            <a:ext cx="2172182" cy="1969770"/>
          </a:xfrm>
          <a:prstGeom prst="rect">
            <a:avLst/>
          </a:prstGeom>
          <a:noFill/>
        </p:spPr>
        <p:txBody>
          <a:bodyPr wrap="square" rtlCol="0">
            <a:spAutoFit/>
          </a:bodyPr>
          <a:lstStyle/>
          <a:p>
            <a:pPr algn="ctr"/>
            <a:r>
              <a:rPr lang="en-US" sz="4000" b="1">
                <a:solidFill>
                  <a:srgbClr val="1B1464"/>
                </a:solidFill>
                <a:latin typeface="Helvetica" pitchFamily="2" charset="0"/>
              </a:rPr>
              <a:t>79%</a:t>
            </a:r>
            <a:br>
              <a:rPr lang="en-US" sz="4000" b="1">
                <a:solidFill>
                  <a:srgbClr val="1B1464"/>
                </a:solidFill>
                <a:latin typeface="Helvetica" pitchFamily="2" charset="0"/>
              </a:rPr>
            </a:br>
            <a:endParaRPr lang="en-US" sz="1000" b="1">
              <a:solidFill>
                <a:srgbClr val="1B1464"/>
              </a:solidFill>
              <a:latin typeface="Helvetica" pitchFamily="2" charset="0"/>
            </a:endParaRPr>
          </a:p>
          <a:p>
            <a:pPr algn="ctr"/>
            <a:r>
              <a:rPr lang="en-US">
                <a:solidFill>
                  <a:srgbClr val="1B1464"/>
                </a:solidFill>
                <a:latin typeface="Helvetica" pitchFamily="2" charset="0"/>
              </a:rPr>
              <a:t>are </a:t>
            </a:r>
            <a:r>
              <a:rPr lang="en-US" b="1">
                <a:solidFill>
                  <a:srgbClr val="1B1464"/>
                </a:solidFill>
                <a:latin typeface="Helvetica" pitchFamily="2" charset="0"/>
              </a:rPr>
              <a:t>influenced</a:t>
            </a:r>
            <a:br>
              <a:rPr lang="en-US" b="1">
                <a:solidFill>
                  <a:srgbClr val="1B1464"/>
                </a:solidFill>
                <a:latin typeface="Helvetica" pitchFamily="2" charset="0"/>
              </a:rPr>
            </a:br>
            <a:r>
              <a:rPr lang="en-US" b="1">
                <a:solidFill>
                  <a:srgbClr val="1B1464"/>
                </a:solidFill>
                <a:latin typeface="Helvetica" pitchFamily="2" charset="0"/>
              </a:rPr>
              <a:t>by TV ads in</a:t>
            </a:r>
            <a:br>
              <a:rPr lang="en-US" b="1">
                <a:solidFill>
                  <a:srgbClr val="1B1464"/>
                </a:solidFill>
                <a:latin typeface="Helvetica" pitchFamily="2" charset="0"/>
              </a:rPr>
            </a:br>
            <a:r>
              <a:rPr lang="en-US" b="1">
                <a:solidFill>
                  <a:srgbClr val="1B1464"/>
                </a:solidFill>
                <a:latin typeface="Helvetica" pitchFamily="2" charset="0"/>
              </a:rPr>
              <a:t>their shopping decisions</a:t>
            </a:r>
            <a:r>
              <a:rPr lang="en-US">
                <a:solidFill>
                  <a:srgbClr val="1B1464"/>
                </a:solidFill>
                <a:latin typeface="Helvetica" pitchFamily="2" charset="0"/>
              </a:rPr>
              <a:t>*</a:t>
            </a:r>
            <a:endParaRPr lang="en-US" sz="1000">
              <a:solidFill>
                <a:srgbClr val="1B1464"/>
              </a:solidFill>
              <a:latin typeface="Helvetica" pitchFamily="2" charset="0"/>
            </a:endParaRPr>
          </a:p>
        </p:txBody>
      </p:sp>
      <p:sp>
        <p:nvSpPr>
          <p:cNvPr id="23" name="TextBox 22">
            <a:extLst>
              <a:ext uri="{FF2B5EF4-FFF2-40B4-BE49-F238E27FC236}">
                <a16:creationId xmlns:a16="http://schemas.microsoft.com/office/drawing/2014/main" id="{81FCCFCB-3D5D-91C6-526D-0BB1A0476CF4}"/>
              </a:ext>
            </a:extLst>
          </p:cNvPr>
          <p:cNvSpPr txBox="1"/>
          <p:nvPr/>
        </p:nvSpPr>
        <p:spPr>
          <a:xfrm>
            <a:off x="5744818" y="3973583"/>
            <a:ext cx="2162216" cy="1908215"/>
          </a:xfrm>
          <a:prstGeom prst="rect">
            <a:avLst/>
          </a:prstGeom>
          <a:noFill/>
        </p:spPr>
        <p:txBody>
          <a:bodyPr wrap="square" rtlCol="0">
            <a:spAutoFit/>
          </a:bodyPr>
          <a:lstStyle/>
          <a:p>
            <a:pPr algn="ctr"/>
            <a:r>
              <a:rPr lang="en-US" sz="4000" b="1">
                <a:solidFill>
                  <a:srgbClr val="1B1464"/>
                </a:solidFill>
                <a:latin typeface="Helvetica" pitchFamily="2" charset="0"/>
              </a:rPr>
              <a:t>47%</a:t>
            </a:r>
            <a:br>
              <a:rPr lang="en-US" sz="4000" b="1">
                <a:solidFill>
                  <a:srgbClr val="1B1464"/>
                </a:solidFill>
                <a:latin typeface="Helvetica" pitchFamily="2" charset="0"/>
              </a:rPr>
            </a:br>
            <a:endParaRPr lang="en-US" sz="1000" b="1">
              <a:solidFill>
                <a:srgbClr val="1B1464"/>
              </a:solidFill>
              <a:latin typeface="Helvetica" pitchFamily="2" charset="0"/>
            </a:endParaRPr>
          </a:p>
          <a:p>
            <a:pPr algn="ctr"/>
            <a:r>
              <a:rPr lang="en-US">
                <a:solidFill>
                  <a:srgbClr val="1B1464"/>
                </a:solidFill>
                <a:latin typeface="Helvetica" pitchFamily="2" charset="0"/>
              </a:rPr>
              <a:t>Have </a:t>
            </a:r>
            <a:r>
              <a:rPr lang="en-US" b="1">
                <a:solidFill>
                  <a:srgbClr val="1B1464"/>
                </a:solidFill>
                <a:latin typeface="Helvetica" pitchFamily="2" charset="0"/>
              </a:rPr>
              <a:t>made a purchase</a:t>
            </a:r>
            <a:r>
              <a:rPr lang="en-US">
                <a:solidFill>
                  <a:srgbClr val="1B1464"/>
                </a:solidFill>
                <a:latin typeface="Helvetica" pitchFamily="2" charset="0"/>
              </a:rPr>
              <a:t> after seeing a TV ad</a:t>
            </a:r>
            <a:br>
              <a:rPr lang="en-US">
                <a:solidFill>
                  <a:srgbClr val="1B1464"/>
                </a:solidFill>
                <a:latin typeface="Helvetica" pitchFamily="2" charset="0"/>
              </a:rPr>
            </a:br>
            <a:r>
              <a:rPr lang="en-US" sz="1400">
                <a:solidFill>
                  <a:srgbClr val="1B1464"/>
                </a:solidFill>
                <a:latin typeface="Helvetica" pitchFamily="2" charset="0"/>
              </a:rPr>
              <a:t>(last 3 months)*</a:t>
            </a:r>
            <a:endParaRPr lang="en-US" sz="1000" b="1">
              <a:solidFill>
                <a:srgbClr val="1B1464"/>
              </a:solidFill>
              <a:latin typeface="Helvetica" pitchFamily="2" charset="0"/>
            </a:endParaRPr>
          </a:p>
        </p:txBody>
      </p:sp>
      <p:sp>
        <p:nvSpPr>
          <p:cNvPr id="25" name="TextBox 24">
            <a:extLst>
              <a:ext uri="{FF2B5EF4-FFF2-40B4-BE49-F238E27FC236}">
                <a16:creationId xmlns:a16="http://schemas.microsoft.com/office/drawing/2014/main" id="{A88CBE31-1F83-5F2F-C3CB-07F31FA949A3}"/>
              </a:ext>
            </a:extLst>
          </p:cNvPr>
          <p:cNvSpPr txBox="1"/>
          <p:nvPr/>
        </p:nvSpPr>
        <p:spPr>
          <a:xfrm>
            <a:off x="8315029" y="3973583"/>
            <a:ext cx="2184275" cy="2062103"/>
          </a:xfrm>
          <a:prstGeom prst="rect">
            <a:avLst/>
          </a:prstGeom>
          <a:noFill/>
        </p:spPr>
        <p:txBody>
          <a:bodyPr wrap="square" rtlCol="0">
            <a:spAutoFit/>
          </a:bodyPr>
          <a:lstStyle/>
          <a:p>
            <a:pPr algn="ctr"/>
            <a:r>
              <a:rPr lang="en-US" sz="4000" b="1">
                <a:solidFill>
                  <a:srgbClr val="1B1464"/>
                </a:solidFill>
                <a:latin typeface="Helvetica" pitchFamily="2" charset="0"/>
              </a:rPr>
              <a:t>40%</a:t>
            </a:r>
            <a:br>
              <a:rPr lang="en-US" sz="4000" b="1">
                <a:solidFill>
                  <a:srgbClr val="1B1464"/>
                </a:solidFill>
                <a:latin typeface="Helvetica" pitchFamily="2" charset="0"/>
              </a:rPr>
            </a:br>
            <a:endParaRPr lang="en-US" sz="1000" b="1">
              <a:solidFill>
                <a:srgbClr val="1B1464"/>
              </a:solidFill>
              <a:latin typeface="Helvetica" pitchFamily="2" charset="0"/>
            </a:endParaRPr>
          </a:p>
          <a:p>
            <a:pPr algn="ctr"/>
            <a:r>
              <a:rPr lang="en-US">
                <a:solidFill>
                  <a:srgbClr val="1B1464"/>
                </a:solidFill>
                <a:latin typeface="Helvetica" pitchFamily="2" charset="0"/>
              </a:rPr>
              <a:t>Will </a:t>
            </a:r>
            <a:r>
              <a:rPr lang="en-US" b="1">
                <a:solidFill>
                  <a:srgbClr val="1B1464"/>
                </a:solidFill>
                <a:latin typeface="Helvetica" pitchFamily="2" charset="0"/>
              </a:rPr>
              <a:t>spend more on shoppable TV </a:t>
            </a:r>
            <a:r>
              <a:rPr lang="en-US" sz="1400">
                <a:solidFill>
                  <a:srgbClr val="1B1464"/>
                </a:solidFill>
                <a:latin typeface="Helvetica" pitchFamily="2" charset="0"/>
              </a:rPr>
              <a:t>products over the next 12 months than the currently do**</a:t>
            </a:r>
            <a:endParaRPr lang="en-US">
              <a:solidFill>
                <a:srgbClr val="1B1464"/>
              </a:solidFill>
              <a:latin typeface="Helvetica" pitchFamily="2" charset="0"/>
            </a:endParaRPr>
          </a:p>
        </p:txBody>
      </p:sp>
      <p:sp>
        <p:nvSpPr>
          <p:cNvPr id="29" name="TextBox 28">
            <a:extLst>
              <a:ext uri="{FF2B5EF4-FFF2-40B4-BE49-F238E27FC236}">
                <a16:creationId xmlns:a16="http://schemas.microsoft.com/office/drawing/2014/main" id="{0D64B928-58B3-7B0C-3E85-E43FE5337A8C}"/>
              </a:ext>
            </a:extLst>
          </p:cNvPr>
          <p:cNvSpPr txBox="1"/>
          <p:nvPr/>
        </p:nvSpPr>
        <p:spPr>
          <a:xfrm>
            <a:off x="-1" y="1782782"/>
            <a:ext cx="12192001" cy="338554"/>
          </a:xfrm>
          <a:prstGeom prst="rect">
            <a:avLst/>
          </a:prstGeom>
          <a:noFill/>
        </p:spPr>
        <p:txBody>
          <a:bodyPr wrap="square" rtlCol="0">
            <a:spAutoFit/>
          </a:bodyPr>
          <a:lstStyle/>
          <a:p>
            <a:pPr algn="ctr"/>
            <a:r>
              <a:rPr lang="en-US" sz="1600" b="1" u="sng">
                <a:solidFill>
                  <a:srgbClr val="1B1464"/>
                </a:solidFill>
                <a:latin typeface="Helvetica" pitchFamily="2" charset="0"/>
              </a:rPr>
              <a:t>How Shoppable TV Impacts the Purchase Funnel</a:t>
            </a:r>
          </a:p>
        </p:txBody>
      </p:sp>
      <p:pic>
        <p:nvPicPr>
          <p:cNvPr id="36" name="Picture 35" descr="A mouse cursor and a blue button with text&#10;&#10;AI-generated content may be incorrect.">
            <a:extLst>
              <a:ext uri="{FF2B5EF4-FFF2-40B4-BE49-F238E27FC236}">
                <a16:creationId xmlns:a16="http://schemas.microsoft.com/office/drawing/2014/main" id="{7A9449B8-B4FF-ADFE-365F-360A1A8C9B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313083" y="2957645"/>
            <a:ext cx="1003626" cy="1003626"/>
          </a:xfrm>
          <a:prstGeom prst="rect">
            <a:avLst/>
          </a:prstGeom>
        </p:spPr>
      </p:pic>
      <p:pic>
        <p:nvPicPr>
          <p:cNvPr id="38" name="Picture 37" descr="A blue and yellow graph with a coin and a coin with a arrow&#10;&#10;AI-generated content may be incorrect.">
            <a:extLst>
              <a:ext uri="{FF2B5EF4-FFF2-40B4-BE49-F238E27FC236}">
                <a16:creationId xmlns:a16="http://schemas.microsoft.com/office/drawing/2014/main" id="{B29991F6-F3B4-C5BD-069C-81F9E9E31FC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905353" y="2907840"/>
            <a:ext cx="1003626" cy="1003626"/>
          </a:xfrm>
          <a:prstGeom prst="rect">
            <a:avLst/>
          </a:prstGeom>
        </p:spPr>
      </p:pic>
      <p:sp>
        <p:nvSpPr>
          <p:cNvPr id="19" name="Rectangle 18">
            <a:extLst>
              <a:ext uri="{FF2B5EF4-FFF2-40B4-BE49-F238E27FC236}">
                <a16:creationId xmlns:a16="http://schemas.microsoft.com/office/drawing/2014/main" id="{0FD847F6-BCFE-9477-7035-579EA0A2E9F4}"/>
              </a:ext>
            </a:extLst>
          </p:cNvPr>
          <p:cNvSpPr/>
          <p:nvPr/>
        </p:nvSpPr>
        <p:spPr>
          <a:xfrm>
            <a:off x="624245"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4" name="TextBox 23">
            <a:extLst>
              <a:ext uri="{FF2B5EF4-FFF2-40B4-BE49-F238E27FC236}">
                <a16:creationId xmlns:a16="http://schemas.microsoft.com/office/drawing/2014/main" id="{011793E1-5489-B1D5-19EC-4C7A7FF0B1F3}"/>
              </a:ext>
            </a:extLst>
          </p:cNvPr>
          <p:cNvSpPr txBox="1"/>
          <p:nvPr/>
        </p:nvSpPr>
        <p:spPr>
          <a:xfrm>
            <a:off x="629545" y="2501532"/>
            <a:ext cx="2188195" cy="400110"/>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Awareness</a:t>
            </a:r>
          </a:p>
        </p:txBody>
      </p:sp>
      <p:sp>
        <p:nvSpPr>
          <p:cNvPr id="26" name="TextBox 25">
            <a:extLst>
              <a:ext uri="{FF2B5EF4-FFF2-40B4-BE49-F238E27FC236}">
                <a16:creationId xmlns:a16="http://schemas.microsoft.com/office/drawing/2014/main" id="{A5D0E770-62B2-B61F-D251-6BF4B4623850}"/>
              </a:ext>
            </a:extLst>
          </p:cNvPr>
          <p:cNvSpPr txBox="1"/>
          <p:nvPr/>
        </p:nvSpPr>
        <p:spPr>
          <a:xfrm>
            <a:off x="629545" y="3978961"/>
            <a:ext cx="2172182" cy="1969770"/>
          </a:xfrm>
          <a:prstGeom prst="rect">
            <a:avLst/>
          </a:prstGeom>
          <a:noFill/>
        </p:spPr>
        <p:txBody>
          <a:bodyPr wrap="square" rtlCol="0">
            <a:spAutoFit/>
          </a:bodyPr>
          <a:lstStyle/>
          <a:p>
            <a:pPr algn="ctr"/>
            <a:r>
              <a:rPr lang="en-US" sz="4000" b="1">
                <a:solidFill>
                  <a:srgbClr val="1B1464"/>
                </a:solidFill>
                <a:latin typeface="Helvetica" pitchFamily="2" charset="0"/>
              </a:rPr>
              <a:t>63%</a:t>
            </a:r>
            <a:br>
              <a:rPr lang="en-US" sz="4000" b="1">
                <a:solidFill>
                  <a:srgbClr val="1B1464"/>
                </a:solidFill>
                <a:latin typeface="Helvetica" pitchFamily="2" charset="0"/>
              </a:rPr>
            </a:br>
            <a:endParaRPr lang="en-US" sz="1000" b="1">
              <a:solidFill>
                <a:srgbClr val="1B1464"/>
              </a:solidFill>
              <a:latin typeface="Helvetica" pitchFamily="2" charset="0"/>
            </a:endParaRPr>
          </a:p>
          <a:p>
            <a:pPr algn="ctr"/>
            <a:r>
              <a:rPr lang="en-US">
                <a:solidFill>
                  <a:srgbClr val="1B1464"/>
                </a:solidFill>
                <a:latin typeface="Helvetica" pitchFamily="2" charset="0"/>
              </a:rPr>
              <a:t>often </a:t>
            </a:r>
            <a:r>
              <a:rPr lang="en-US" b="1">
                <a:solidFill>
                  <a:srgbClr val="1B1464"/>
                </a:solidFill>
                <a:latin typeface="Helvetica" pitchFamily="2" charset="0"/>
              </a:rPr>
              <a:t>discover new brands and products through TV ads</a:t>
            </a:r>
            <a:r>
              <a:rPr lang="en-US">
                <a:solidFill>
                  <a:srgbClr val="1B1464"/>
                </a:solidFill>
                <a:latin typeface="Helvetica" pitchFamily="2" charset="0"/>
              </a:rPr>
              <a:t>*</a:t>
            </a:r>
            <a:endParaRPr lang="en-US" sz="1000">
              <a:solidFill>
                <a:srgbClr val="1B1464"/>
              </a:solidFill>
              <a:latin typeface="Helvetica" pitchFamily="2" charset="0"/>
            </a:endParaRPr>
          </a:p>
        </p:txBody>
      </p:sp>
      <p:pic>
        <p:nvPicPr>
          <p:cNvPr id="34" name="Picture 33" descr="A light bulb with a brain inside&#10;&#10;AI-generated content may be incorrect.">
            <a:extLst>
              <a:ext uri="{FF2B5EF4-FFF2-40B4-BE49-F238E27FC236}">
                <a16:creationId xmlns:a16="http://schemas.microsoft.com/office/drawing/2014/main" id="{7940B8DA-F615-1A38-8EE1-9AC14F25043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213823" y="2902446"/>
            <a:ext cx="1003625" cy="1003625"/>
          </a:xfrm>
          <a:prstGeom prst="rect">
            <a:avLst/>
          </a:prstGeom>
        </p:spPr>
      </p:pic>
      <p:pic>
        <p:nvPicPr>
          <p:cNvPr id="22" name="Picture 21" descr="A colorful target with a arrow&#10;&#10;AI-generated content may be incorrect.">
            <a:extLst>
              <a:ext uri="{FF2B5EF4-FFF2-40B4-BE49-F238E27FC236}">
                <a16:creationId xmlns:a16="http://schemas.microsoft.com/office/drawing/2014/main" id="{3911AFA5-6AD9-DD5A-4920-F7971EEC7C0C}"/>
              </a:ext>
            </a:extLst>
          </p:cNvPr>
          <p:cNvPicPr>
            <a:picLocks noChangeAspect="1"/>
          </p:cNvPicPr>
          <p:nvPr/>
        </p:nvPicPr>
        <p:blipFill>
          <a:blip r:embed="rId7"/>
          <a:stretch>
            <a:fillRect/>
          </a:stretch>
        </p:blipFill>
        <p:spPr>
          <a:xfrm>
            <a:off x="3726946" y="2902987"/>
            <a:ext cx="1070596" cy="1070596"/>
          </a:xfrm>
          <a:prstGeom prst="rect">
            <a:avLst/>
          </a:prstGeom>
        </p:spPr>
      </p:pic>
      <p:sp>
        <p:nvSpPr>
          <p:cNvPr id="5" name="TextBox 4">
            <a:extLst>
              <a:ext uri="{FF2B5EF4-FFF2-40B4-BE49-F238E27FC236}">
                <a16:creationId xmlns:a16="http://schemas.microsoft.com/office/drawing/2014/main" id="{CC0360C0-02DE-F6CE-DF08-880978110F2F}"/>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cxnSp>
        <p:nvCxnSpPr>
          <p:cNvPr id="6" name="Straight Connector 5">
            <a:extLst>
              <a:ext uri="{FF2B5EF4-FFF2-40B4-BE49-F238E27FC236}">
                <a16:creationId xmlns:a16="http://schemas.microsoft.com/office/drawing/2014/main" id="{C1F41F6F-EEFF-3B33-0C15-9990FD7FC78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14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0F62D-72FD-82CC-3F91-F0D10CD5E35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615066-5404-575D-CF13-F072B6FBE3F4}"/>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EE520A00-CA17-B776-8DB5-7E2E7CCFD81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FC58CFC9-047E-5ACD-341A-AD0E4DB2463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C208993-91A7-E076-2753-AD6D50209085}"/>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Rectangle 11">
            <a:extLst>
              <a:ext uri="{FF2B5EF4-FFF2-40B4-BE49-F238E27FC236}">
                <a16:creationId xmlns:a16="http://schemas.microsoft.com/office/drawing/2014/main" id="{CC7AF39E-E985-4E2A-808C-459507D04239}"/>
              </a:ext>
            </a:extLst>
          </p:cNvPr>
          <p:cNvSpPr/>
          <p:nvPr/>
        </p:nvSpPr>
        <p:spPr>
          <a:xfrm>
            <a:off x="614363" y="458314"/>
            <a:ext cx="1157763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Arial" panose="020B0604020202020204" pitchFamily="34" charset="0"/>
              </a:rPr>
              <a:t>Relevant ads highlighting special offers and ‘learn more’ extensions can enhance a brand’s ability to drive greater attention and engagement</a:t>
            </a:r>
          </a:p>
        </p:txBody>
      </p:sp>
      <p:sp>
        <p:nvSpPr>
          <p:cNvPr id="2" name="Rectangle: Rounded Corners 1">
            <a:extLst>
              <a:ext uri="{FF2B5EF4-FFF2-40B4-BE49-F238E27FC236}">
                <a16:creationId xmlns:a16="http://schemas.microsoft.com/office/drawing/2014/main" id="{62A24A22-94BF-F187-94ED-F4A540D444B6}"/>
              </a:ext>
            </a:extLst>
          </p:cNvPr>
          <p:cNvSpPr/>
          <p:nvPr/>
        </p:nvSpPr>
        <p:spPr>
          <a:xfrm>
            <a:off x="614362" y="2728126"/>
            <a:ext cx="3228976" cy="3134929"/>
          </a:xfrm>
          <a:prstGeom prst="roundRect">
            <a:avLst>
              <a:gd name="adj" fmla="val 8549"/>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886E37E-BFC7-78A8-8863-07C3B9B90969}"/>
              </a:ext>
            </a:extLst>
          </p:cNvPr>
          <p:cNvSpPr/>
          <p:nvPr/>
        </p:nvSpPr>
        <p:spPr>
          <a:xfrm>
            <a:off x="4457700" y="2728126"/>
            <a:ext cx="3228976" cy="3134929"/>
          </a:xfrm>
          <a:prstGeom prst="roundRect">
            <a:avLst>
              <a:gd name="adj" fmla="val 8549"/>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3770BAA-0423-A8F4-B391-D2EAE1EAB4F4}"/>
              </a:ext>
            </a:extLst>
          </p:cNvPr>
          <p:cNvSpPr/>
          <p:nvPr/>
        </p:nvSpPr>
        <p:spPr>
          <a:xfrm>
            <a:off x="8348664" y="2728125"/>
            <a:ext cx="3228976" cy="3134929"/>
          </a:xfrm>
          <a:prstGeom prst="roundRect">
            <a:avLst>
              <a:gd name="adj" fmla="val 8549"/>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AB3EDF-5A48-2B30-AD7E-BA1CB61C4332}"/>
              </a:ext>
            </a:extLst>
          </p:cNvPr>
          <p:cNvSpPr txBox="1"/>
          <p:nvPr/>
        </p:nvSpPr>
        <p:spPr>
          <a:xfrm>
            <a:off x="493573" y="6294831"/>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lang="en-US" sz="800">
                <a:solidFill>
                  <a:srgbClr val="1B1464"/>
                </a:solidFill>
                <a:latin typeface="Helvetica" panose="020B0604020202020204" pitchFamily="34" charset="0"/>
                <a:cs typeface="Helvetica" panose="020B0604020202020204" pitchFamily="34" charset="0"/>
              </a:rPr>
              <a:t>LG Ad Solutions, ‘Shoppable TV Report 2025’, March 2025</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7" name="TextBox 6">
            <a:extLst>
              <a:ext uri="{FF2B5EF4-FFF2-40B4-BE49-F238E27FC236}">
                <a16:creationId xmlns:a16="http://schemas.microsoft.com/office/drawing/2014/main" id="{DD137C79-18BD-01B9-0782-AE28DFBB1DBB}"/>
              </a:ext>
            </a:extLst>
          </p:cNvPr>
          <p:cNvSpPr txBox="1"/>
          <p:nvPr/>
        </p:nvSpPr>
        <p:spPr>
          <a:xfrm>
            <a:off x="307180" y="2083759"/>
            <a:ext cx="3843339" cy="461665"/>
          </a:xfrm>
          <a:prstGeom prst="rect">
            <a:avLst/>
          </a:prstGeom>
          <a:noFill/>
        </p:spPr>
        <p:txBody>
          <a:bodyPr wrap="square" rtlCol="0">
            <a:spAutoFit/>
          </a:bodyPr>
          <a:lstStyle/>
          <a:p>
            <a:pPr algn="ctr"/>
            <a:r>
              <a:rPr lang="en-US" sz="2400" b="1" u="sng">
                <a:solidFill>
                  <a:srgbClr val="ED3C8D"/>
                </a:solidFill>
                <a:latin typeface="Helvetica" pitchFamily="2" charset="0"/>
              </a:rPr>
              <a:t>Discounts &amp; Promotions</a:t>
            </a:r>
          </a:p>
        </p:txBody>
      </p:sp>
      <p:sp>
        <p:nvSpPr>
          <p:cNvPr id="8" name="TextBox 7">
            <a:extLst>
              <a:ext uri="{FF2B5EF4-FFF2-40B4-BE49-F238E27FC236}">
                <a16:creationId xmlns:a16="http://schemas.microsoft.com/office/drawing/2014/main" id="{2FC99F9B-F1EC-E79B-8AA9-D06F1D3447A9}"/>
              </a:ext>
            </a:extLst>
          </p:cNvPr>
          <p:cNvSpPr txBox="1"/>
          <p:nvPr/>
        </p:nvSpPr>
        <p:spPr>
          <a:xfrm>
            <a:off x="4146232" y="2083759"/>
            <a:ext cx="3843339" cy="461665"/>
          </a:xfrm>
          <a:prstGeom prst="rect">
            <a:avLst/>
          </a:prstGeom>
          <a:noFill/>
        </p:spPr>
        <p:txBody>
          <a:bodyPr wrap="square" rtlCol="0">
            <a:spAutoFit/>
          </a:bodyPr>
          <a:lstStyle/>
          <a:p>
            <a:pPr algn="ctr"/>
            <a:r>
              <a:rPr lang="en-US" sz="2400" b="1" u="sng">
                <a:solidFill>
                  <a:srgbClr val="4EBEA4"/>
                </a:solidFill>
                <a:latin typeface="Helvetica" pitchFamily="2" charset="0"/>
              </a:rPr>
              <a:t>Click to Learn</a:t>
            </a:r>
          </a:p>
        </p:txBody>
      </p:sp>
      <p:sp>
        <p:nvSpPr>
          <p:cNvPr id="10" name="TextBox 9">
            <a:extLst>
              <a:ext uri="{FF2B5EF4-FFF2-40B4-BE49-F238E27FC236}">
                <a16:creationId xmlns:a16="http://schemas.microsoft.com/office/drawing/2014/main" id="{0A0CF087-7026-7CC5-384C-94E18E09648D}"/>
              </a:ext>
            </a:extLst>
          </p:cNvPr>
          <p:cNvSpPr txBox="1"/>
          <p:nvPr/>
        </p:nvSpPr>
        <p:spPr>
          <a:xfrm>
            <a:off x="8041483" y="2083759"/>
            <a:ext cx="3843339" cy="461665"/>
          </a:xfrm>
          <a:prstGeom prst="rect">
            <a:avLst/>
          </a:prstGeom>
          <a:noFill/>
        </p:spPr>
        <p:txBody>
          <a:bodyPr wrap="square" rtlCol="0">
            <a:spAutoFit/>
          </a:bodyPr>
          <a:lstStyle/>
          <a:p>
            <a:pPr algn="ctr"/>
            <a:r>
              <a:rPr lang="en-US" sz="2400" b="1" u="sng">
                <a:solidFill>
                  <a:srgbClr val="00BFF2"/>
                </a:solidFill>
                <a:latin typeface="Helvetica" pitchFamily="2" charset="0"/>
              </a:rPr>
              <a:t>Relevancy</a:t>
            </a:r>
          </a:p>
        </p:txBody>
      </p:sp>
      <p:sp>
        <p:nvSpPr>
          <p:cNvPr id="11" name="TextBox 10">
            <a:extLst>
              <a:ext uri="{FF2B5EF4-FFF2-40B4-BE49-F238E27FC236}">
                <a16:creationId xmlns:a16="http://schemas.microsoft.com/office/drawing/2014/main" id="{DF452369-E7B2-D32F-F864-B0F0296EF920}"/>
              </a:ext>
            </a:extLst>
          </p:cNvPr>
          <p:cNvSpPr txBox="1"/>
          <p:nvPr/>
        </p:nvSpPr>
        <p:spPr>
          <a:xfrm>
            <a:off x="670560" y="3035883"/>
            <a:ext cx="3125152" cy="2215991"/>
          </a:xfrm>
          <a:prstGeom prst="rect">
            <a:avLst/>
          </a:prstGeom>
          <a:noFill/>
        </p:spPr>
        <p:txBody>
          <a:bodyPr wrap="square" rtlCol="0">
            <a:spAutoFit/>
          </a:bodyPr>
          <a:lstStyle/>
          <a:p>
            <a:pPr algn="ctr"/>
            <a:r>
              <a:rPr lang="en-US" sz="4800" b="1">
                <a:solidFill>
                  <a:srgbClr val="ED3C8D"/>
                </a:solidFill>
                <a:latin typeface="Helvetica" pitchFamily="2" charset="0"/>
              </a:rPr>
              <a:t>57%</a:t>
            </a:r>
          </a:p>
          <a:p>
            <a:pPr algn="ctr"/>
            <a:br>
              <a:rPr lang="en-US" sz="1000" b="1">
                <a:latin typeface="Helvetica" pitchFamily="2" charset="0"/>
              </a:rPr>
            </a:br>
            <a:r>
              <a:rPr lang="en-US" sz="2000">
                <a:solidFill>
                  <a:srgbClr val="1B1464"/>
                </a:solidFill>
                <a:latin typeface="Helvetica" pitchFamily="2" charset="0"/>
              </a:rPr>
              <a:t>of viewers are</a:t>
            </a:r>
            <a:br>
              <a:rPr lang="en-US">
                <a:latin typeface="Helvetica" pitchFamily="2" charset="0"/>
              </a:rPr>
            </a:br>
            <a:r>
              <a:rPr lang="en-US" sz="2000" b="1">
                <a:solidFill>
                  <a:srgbClr val="ED3C8D"/>
                </a:solidFill>
                <a:latin typeface="Helvetica" pitchFamily="2" charset="0"/>
              </a:rPr>
              <a:t>most influenced by TV ads that offer discounts and promotions</a:t>
            </a:r>
            <a:endParaRPr lang="en-US" b="1">
              <a:solidFill>
                <a:srgbClr val="ED3C8D"/>
              </a:solidFill>
              <a:latin typeface="Helvetica" pitchFamily="2" charset="0"/>
            </a:endParaRPr>
          </a:p>
        </p:txBody>
      </p:sp>
      <p:sp>
        <p:nvSpPr>
          <p:cNvPr id="18" name="TextBox 17">
            <a:extLst>
              <a:ext uri="{FF2B5EF4-FFF2-40B4-BE49-F238E27FC236}">
                <a16:creationId xmlns:a16="http://schemas.microsoft.com/office/drawing/2014/main" id="{7DCD9C6D-B0D1-727D-F13F-F5C82844172F}"/>
              </a:ext>
            </a:extLst>
          </p:cNvPr>
          <p:cNvSpPr txBox="1"/>
          <p:nvPr/>
        </p:nvSpPr>
        <p:spPr>
          <a:xfrm>
            <a:off x="4505326" y="3032505"/>
            <a:ext cx="3125152" cy="2215991"/>
          </a:xfrm>
          <a:prstGeom prst="rect">
            <a:avLst/>
          </a:prstGeom>
          <a:noFill/>
        </p:spPr>
        <p:txBody>
          <a:bodyPr wrap="square" rtlCol="0">
            <a:spAutoFit/>
          </a:bodyPr>
          <a:lstStyle/>
          <a:p>
            <a:pPr algn="ctr"/>
            <a:r>
              <a:rPr lang="en-US" sz="4800" b="1">
                <a:solidFill>
                  <a:srgbClr val="4EBEA4"/>
                </a:solidFill>
                <a:latin typeface="Helvetica" pitchFamily="2" charset="0"/>
              </a:rPr>
              <a:t>1 in 4</a:t>
            </a:r>
          </a:p>
          <a:p>
            <a:pPr algn="ctr"/>
            <a:br>
              <a:rPr lang="en-US" sz="1000" b="1">
                <a:latin typeface="Helvetica" pitchFamily="2" charset="0"/>
              </a:rPr>
            </a:br>
            <a:r>
              <a:rPr lang="en-US" sz="2000">
                <a:solidFill>
                  <a:srgbClr val="1B1464"/>
                </a:solidFill>
                <a:latin typeface="Helvetica" pitchFamily="2" charset="0"/>
              </a:rPr>
              <a:t>of viewers are</a:t>
            </a:r>
            <a:br>
              <a:rPr lang="en-US">
                <a:solidFill>
                  <a:srgbClr val="1B1464"/>
                </a:solidFill>
                <a:latin typeface="Helvetica" pitchFamily="2" charset="0"/>
              </a:rPr>
            </a:br>
            <a:r>
              <a:rPr lang="en-US" sz="2000">
                <a:solidFill>
                  <a:srgbClr val="1B1464"/>
                </a:solidFill>
                <a:latin typeface="Helvetica" pitchFamily="2" charset="0"/>
              </a:rPr>
              <a:t>influenced by the</a:t>
            </a:r>
            <a:br>
              <a:rPr lang="en-US" sz="2000">
                <a:solidFill>
                  <a:srgbClr val="1B1464"/>
                </a:solidFill>
                <a:latin typeface="Helvetica" pitchFamily="2" charset="0"/>
              </a:rPr>
            </a:br>
            <a:r>
              <a:rPr lang="en-US" sz="2000">
                <a:solidFill>
                  <a:srgbClr val="1B1464"/>
                </a:solidFill>
                <a:latin typeface="Helvetica" pitchFamily="2" charset="0"/>
              </a:rPr>
              <a:t>ability to </a:t>
            </a:r>
            <a:r>
              <a:rPr lang="en-US" sz="2000" b="1">
                <a:solidFill>
                  <a:srgbClr val="4EBEA4"/>
                </a:solidFill>
                <a:latin typeface="Helvetica" pitchFamily="2" charset="0"/>
              </a:rPr>
              <a:t>click to a</a:t>
            </a:r>
            <a:br>
              <a:rPr lang="en-US" sz="2000" b="1">
                <a:solidFill>
                  <a:srgbClr val="4EBEA4"/>
                </a:solidFill>
                <a:latin typeface="Helvetica" pitchFamily="2" charset="0"/>
              </a:rPr>
            </a:br>
            <a:r>
              <a:rPr lang="en-US" sz="2000" b="1">
                <a:solidFill>
                  <a:srgbClr val="4EBEA4"/>
                </a:solidFill>
                <a:latin typeface="Helvetica" pitchFamily="2" charset="0"/>
              </a:rPr>
              <a:t>page to learn more </a:t>
            </a:r>
            <a:endParaRPr lang="en-US" b="1">
              <a:solidFill>
                <a:srgbClr val="4EBEA4"/>
              </a:solidFill>
              <a:latin typeface="Helvetica" pitchFamily="2" charset="0"/>
            </a:endParaRPr>
          </a:p>
        </p:txBody>
      </p:sp>
      <p:sp>
        <p:nvSpPr>
          <p:cNvPr id="19" name="TextBox 18">
            <a:extLst>
              <a:ext uri="{FF2B5EF4-FFF2-40B4-BE49-F238E27FC236}">
                <a16:creationId xmlns:a16="http://schemas.microsoft.com/office/drawing/2014/main" id="{BDB4EC83-1FF6-0EE0-C2C5-6EC9D3EF1BFD}"/>
              </a:ext>
            </a:extLst>
          </p:cNvPr>
          <p:cNvSpPr txBox="1"/>
          <p:nvPr/>
        </p:nvSpPr>
        <p:spPr>
          <a:xfrm>
            <a:off x="8403909" y="3037115"/>
            <a:ext cx="3125152" cy="2523768"/>
          </a:xfrm>
          <a:prstGeom prst="rect">
            <a:avLst/>
          </a:prstGeom>
          <a:noFill/>
        </p:spPr>
        <p:txBody>
          <a:bodyPr wrap="square" rtlCol="0">
            <a:spAutoFit/>
          </a:bodyPr>
          <a:lstStyle/>
          <a:p>
            <a:pPr algn="ctr"/>
            <a:r>
              <a:rPr lang="en-US" sz="4800" b="1">
                <a:solidFill>
                  <a:srgbClr val="00BFF2"/>
                </a:solidFill>
                <a:latin typeface="Helvetica" pitchFamily="2" charset="0"/>
              </a:rPr>
              <a:t>76%</a:t>
            </a:r>
          </a:p>
          <a:p>
            <a:pPr algn="ctr"/>
            <a:br>
              <a:rPr lang="en-US" sz="1000" b="1">
                <a:latin typeface="Helvetica" pitchFamily="2" charset="0"/>
              </a:rPr>
            </a:br>
            <a:r>
              <a:rPr lang="en-US" sz="2000">
                <a:solidFill>
                  <a:srgbClr val="1B1464"/>
                </a:solidFill>
                <a:latin typeface="Helvetica" pitchFamily="2" charset="0"/>
              </a:rPr>
              <a:t>of viewers chose not to scan a QR code due to disinterest, </a:t>
            </a:r>
            <a:r>
              <a:rPr lang="en-US" sz="2000" b="1">
                <a:solidFill>
                  <a:srgbClr val="00BFF2"/>
                </a:solidFill>
                <a:latin typeface="Helvetica" pitchFamily="2" charset="0"/>
              </a:rPr>
              <a:t>underscoring the importance of relevant messaging</a:t>
            </a:r>
            <a:endParaRPr lang="en-US" b="1">
              <a:solidFill>
                <a:srgbClr val="00BFF2"/>
              </a:solidFill>
              <a:latin typeface="Helvetica" pitchFamily="2" charset="0"/>
            </a:endParaRPr>
          </a:p>
        </p:txBody>
      </p:sp>
      <p:sp>
        <p:nvSpPr>
          <p:cNvPr id="9" name="TextBox 8">
            <a:extLst>
              <a:ext uri="{FF2B5EF4-FFF2-40B4-BE49-F238E27FC236}">
                <a16:creationId xmlns:a16="http://schemas.microsoft.com/office/drawing/2014/main" id="{F9912E2B-9311-8DDF-88CB-665661A3514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7</a:t>
            </a:r>
          </a:p>
        </p:txBody>
      </p:sp>
      <p:cxnSp>
        <p:nvCxnSpPr>
          <p:cNvPr id="13" name="Straight Connector 12">
            <a:extLst>
              <a:ext uri="{FF2B5EF4-FFF2-40B4-BE49-F238E27FC236}">
                <a16:creationId xmlns:a16="http://schemas.microsoft.com/office/drawing/2014/main" id="{BE3D6B72-B278-070B-23A7-B8051834EE6B}"/>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76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3CB43-6B9A-BBD1-8606-59B72862B20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BCDF06-D973-01A9-666C-E11B012F9443}"/>
              </a:ext>
            </a:extLst>
          </p:cNvPr>
          <p:cNvSpPr>
            <a:spLocks noGrp="1" noRot="1" noMove="1" noResize="1" noEditPoints="1" noAdjustHandles="1" noChangeArrowheads="1" noChangeShapeType="1"/>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Rounded Corners 7">
            <a:extLst>
              <a:ext uri="{FF2B5EF4-FFF2-40B4-BE49-F238E27FC236}">
                <a16:creationId xmlns:a16="http://schemas.microsoft.com/office/drawing/2014/main" id="{AC6B8DF0-E1DB-9675-FD75-7EDD044A0983}"/>
              </a:ext>
            </a:extLst>
          </p:cNvPr>
          <p:cNvSpPr/>
          <p:nvPr/>
        </p:nvSpPr>
        <p:spPr>
          <a:xfrm>
            <a:off x="967967" y="1779567"/>
            <a:ext cx="4637237" cy="4426204"/>
          </a:xfrm>
          <a:prstGeom prst="roundRect">
            <a:avLst>
              <a:gd name="adj" fmla="val 10191"/>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064EBC1B-EC07-F443-E8F7-3129D1A4570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DAA593C8-2B20-8EF5-C094-C71893B32F8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63D795BC-B2EC-4B8C-8CC8-CA2D4298B03F}"/>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8" name="TextBox 57">
            <a:extLst>
              <a:ext uri="{FF2B5EF4-FFF2-40B4-BE49-F238E27FC236}">
                <a16:creationId xmlns:a16="http://schemas.microsoft.com/office/drawing/2014/main" id="{ABF790F8-BE5D-027C-B104-E5086F952FEA}"/>
              </a:ext>
            </a:extLst>
          </p:cNvPr>
          <p:cNvSpPr txBox="1"/>
          <p:nvPr/>
        </p:nvSpPr>
        <p:spPr>
          <a:xfrm>
            <a:off x="965512" y="2563755"/>
            <a:ext cx="46396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cs typeface="Heebo" pitchFamily="2" charset="-79"/>
              </a:rPr>
              <a:t>Role in the Ecosystem</a:t>
            </a:r>
          </a:p>
        </p:txBody>
      </p:sp>
      <p:sp>
        <p:nvSpPr>
          <p:cNvPr id="67" name="TextBox 66">
            <a:extLst>
              <a:ext uri="{FF2B5EF4-FFF2-40B4-BE49-F238E27FC236}">
                <a16:creationId xmlns:a16="http://schemas.microsoft.com/office/drawing/2014/main" id="{0BBC34FD-BFD1-416B-A66C-AD9CDDFE709C}"/>
              </a:ext>
            </a:extLst>
          </p:cNvPr>
          <p:cNvSpPr txBox="1"/>
          <p:nvPr/>
        </p:nvSpPr>
        <p:spPr>
          <a:xfrm>
            <a:off x="952470" y="1866349"/>
            <a:ext cx="4655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rgbClr val="1B1464"/>
                </a:solidFill>
                <a:effectLst/>
                <a:uLnTx/>
                <a:uFillTx/>
                <a:latin typeface="Helvetica" panose="020B0403020202020204" pitchFamily="34" charset="0"/>
                <a:cs typeface="Heebo" pitchFamily="2" charset="-79"/>
              </a:rPr>
              <a:t>Publishers &amp; Platforms</a:t>
            </a:r>
          </a:p>
        </p:txBody>
      </p:sp>
      <p:cxnSp>
        <p:nvCxnSpPr>
          <p:cNvPr id="72" name="Straight Connector 71">
            <a:extLst>
              <a:ext uri="{FF2B5EF4-FFF2-40B4-BE49-F238E27FC236}">
                <a16:creationId xmlns:a16="http://schemas.microsoft.com/office/drawing/2014/main" id="{809B103E-C791-5E01-C265-6BBBBC7E7D7B}"/>
              </a:ext>
            </a:extLst>
          </p:cNvPr>
          <p:cNvCxnSpPr>
            <a:cxnSpLocks/>
          </p:cNvCxnSpPr>
          <p:nvPr/>
        </p:nvCxnSpPr>
        <p:spPr>
          <a:xfrm>
            <a:off x="952470" y="2493726"/>
            <a:ext cx="4653881" cy="0"/>
          </a:xfrm>
          <a:prstGeom prst="line">
            <a:avLst/>
          </a:prstGeom>
          <a:ln>
            <a:solidFill>
              <a:srgbClr val="1B1464"/>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504BE32-777C-B85B-A434-14B115EE3425}"/>
              </a:ext>
            </a:extLst>
          </p:cNvPr>
          <p:cNvCxnSpPr>
            <a:cxnSpLocks/>
          </p:cNvCxnSpPr>
          <p:nvPr/>
        </p:nvCxnSpPr>
        <p:spPr>
          <a:xfrm>
            <a:off x="972787" y="3951649"/>
            <a:ext cx="4631653" cy="0"/>
          </a:xfrm>
          <a:prstGeom prst="line">
            <a:avLst/>
          </a:prstGeom>
          <a:ln>
            <a:solidFill>
              <a:srgbClr val="00BFF2"/>
            </a:solidFill>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48A3D280-E0A6-4D0C-9F68-B4AE176863B5}"/>
              </a:ext>
            </a:extLst>
          </p:cNvPr>
          <p:cNvSpPr txBox="1"/>
          <p:nvPr/>
        </p:nvSpPr>
        <p:spPr>
          <a:xfrm>
            <a:off x="954485" y="2940928"/>
            <a:ext cx="46316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rPr>
              <a:t>Produce and </a:t>
            </a:r>
            <a:r>
              <a:rPr lang="en-US" b="1">
                <a:solidFill>
                  <a:srgbClr val="1B1464"/>
                </a:solidFill>
                <a:latin typeface="Helvetica" panose="020B0403020202020204" pitchFamily="34" charset="0"/>
              </a:rPr>
              <a:t>publish </a:t>
            </a:r>
            <a:r>
              <a:rPr kumimoji="0" lang="en-US" b="1" i="0" u="none" strike="noStrike" kern="1200" cap="none" spc="0" normalizeH="0" baseline="0" noProof="0">
                <a:ln>
                  <a:noFill/>
                </a:ln>
                <a:solidFill>
                  <a:srgbClr val="1B1464"/>
                </a:solidFill>
                <a:effectLst/>
                <a:uLnTx/>
                <a:uFillTx/>
                <a:latin typeface="Helvetica" panose="020B0403020202020204" pitchFamily="34" charset="0"/>
              </a:rPr>
              <a:t>shoppable video content as well as shoppable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rPr>
              <a:t>ad formats</a:t>
            </a:r>
          </a:p>
        </p:txBody>
      </p:sp>
      <p:pic>
        <p:nvPicPr>
          <p:cNvPr id="99" name="Picture 16">
            <a:extLst>
              <a:ext uri="{FF2B5EF4-FFF2-40B4-BE49-F238E27FC236}">
                <a16:creationId xmlns:a16="http://schemas.microsoft.com/office/drawing/2014/main" id="{CE327368-FBA9-37B2-4483-EB8625F7CE7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363603" y="5008864"/>
            <a:ext cx="1127474" cy="35139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8">
            <a:extLst>
              <a:ext uri="{FF2B5EF4-FFF2-40B4-BE49-F238E27FC236}">
                <a16:creationId xmlns:a16="http://schemas.microsoft.com/office/drawing/2014/main" id="{257AD6BB-F240-E814-2B50-C24DEE9CD8AA}"/>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73226" y="4131561"/>
            <a:ext cx="1820250" cy="215443"/>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5F42BBF6-D3A0-C798-3852-B7C0659CB3AB}"/>
              </a:ext>
            </a:extLst>
          </p:cNvPr>
          <p:cNvSpPr txBox="1"/>
          <p:nvPr/>
        </p:nvSpPr>
        <p:spPr>
          <a:xfrm>
            <a:off x="493573" y="6294831"/>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eMarketer Shoppable Media Explainer 2024: Will the Success of Social Commerce Spread to Other Channels? February 2024. The above represents a </a:t>
            </a:r>
            <a:r>
              <a:rPr kumimoji="0" lang="en-US" sz="8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sampling</a:t>
            </a:r>
            <a:r>
              <a:rPr kumimoji="0" lang="en-US" sz="8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publishers, platforms and tech partners within the shoppable TV ecosystem.</a:t>
            </a:r>
          </a:p>
        </p:txBody>
      </p:sp>
      <p:sp>
        <p:nvSpPr>
          <p:cNvPr id="5" name="Rectangle 4">
            <a:extLst>
              <a:ext uri="{FF2B5EF4-FFF2-40B4-BE49-F238E27FC236}">
                <a16:creationId xmlns:a16="http://schemas.microsoft.com/office/drawing/2014/main" id="{434EB92B-7E2B-2522-F860-DFE4B5F79014}"/>
              </a:ext>
            </a:extLst>
          </p:cNvPr>
          <p:cNvSpPr/>
          <p:nvPr/>
        </p:nvSpPr>
        <p:spPr>
          <a:xfrm>
            <a:off x="645014" y="428561"/>
            <a:ext cx="1152546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The shoppable TV ecosystem continues to expand across an </a:t>
            </a:r>
            <a:br>
              <a:rPr lang="en-US" sz="2600" b="1">
                <a:solidFill>
                  <a:srgbClr val="1B1464"/>
                </a:solidFill>
                <a:latin typeface="Helvetica" panose="020B0604020202020204" pitchFamily="34" charset="0"/>
                <a:cs typeface="Arial" panose="020B0604020202020204" pitchFamily="34" charset="0"/>
              </a:rPr>
            </a:br>
            <a:r>
              <a:rPr lang="en-US" sz="2600" b="1">
                <a:solidFill>
                  <a:srgbClr val="1B1464"/>
                </a:solidFill>
                <a:latin typeface="Helvetica" panose="020B0604020202020204" pitchFamily="34" charset="0"/>
                <a:cs typeface="Arial" panose="020B0604020202020204" pitchFamily="34" charset="0"/>
              </a:rPr>
              <a:t>ever-growing set of publishers, platforms and technology partners</a:t>
            </a:r>
          </a:p>
        </p:txBody>
      </p:sp>
      <p:sp>
        <p:nvSpPr>
          <p:cNvPr id="2" name="Rectangle: Rounded Corners 1">
            <a:extLst>
              <a:ext uri="{FF2B5EF4-FFF2-40B4-BE49-F238E27FC236}">
                <a16:creationId xmlns:a16="http://schemas.microsoft.com/office/drawing/2014/main" id="{C0778080-17FC-31E9-A8F1-508FD65EB5ED}"/>
              </a:ext>
            </a:extLst>
          </p:cNvPr>
          <p:cNvSpPr/>
          <p:nvPr/>
        </p:nvSpPr>
        <p:spPr>
          <a:xfrm>
            <a:off x="6545931" y="1779567"/>
            <a:ext cx="4637237" cy="4426204"/>
          </a:xfrm>
          <a:prstGeom prst="roundRect">
            <a:avLst>
              <a:gd name="adj" fmla="val 10191"/>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CC2B7EBD-93B3-6909-1208-B0BA3A44BABB}"/>
              </a:ext>
            </a:extLst>
          </p:cNvPr>
          <p:cNvSpPr txBox="1"/>
          <p:nvPr/>
        </p:nvSpPr>
        <p:spPr>
          <a:xfrm>
            <a:off x="6530434" y="1866349"/>
            <a:ext cx="4655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Technology Partners</a:t>
            </a:r>
          </a:p>
        </p:txBody>
      </p:sp>
      <p:cxnSp>
        <p:nvCxnSpPr>
          <p:cNvPr id="11" name="Straight Connector 10">
            <a:extLst>
              <a:ext uri="{FF2B5EF4-FFF2-40B4-BE49-F238E27FC236}">
                <a16:creationId xmlns:a16="http://schemas.microsoft.com/office/drawing/2014/main" id="{A42FAE22-4148-3CBD-7B65-E5E59D198517}"/>
              </a:ext>
            </a:extLst>
          </p:cNvPr>
          <p:cNvCxnSpPr>
            <a:cxnSpLocks/>
          </p:cNvCxnSpPr>
          <p:nvPr/>
        </p:nvCxnSpPr>
        <p:spPr>
          <a:xfrm>
            <a:off x="6538695" y="2493726"/>
            <a:ext cx="4645620" cy="0"/>
          </a:xfrm>
          <a:prstGeom prst="line">
            <a:avLst/>
          </a:prstGeom>
          <a:ln>
            <a:solidFill>
              <a:srgbClr val="1B146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2C6C0D5-5E42-914C-26AA-28D54E5F72BA}"/>
              </a:ext>
            </a:extLst>
          </p:cNvPr>
          <p:cNvCxnSpPr>
            <a:cxnSpLocks/>
          </p:cNvCxnSpPr>
          <p:nvPr/>
        </p:nvCxnSpPr>
        <p:spPr>
          <a:xfrm>
            <a:off x="6550751" y="3951649"/>
            <a:ext cx="4631653" cy="0"/>
          </a:xfrm>
          <a:prstGeom prst="line">
            <a:avLst/>
          </a:prstGeom>
          <a:ln>
            <a:solidFill>
              <a:srgbClr val="00BFF2"/>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04A55F2-3DA9-88ED-DE60-DC2E44D1771F}"/>
              </a:ext>
            </a:extLst>
          </p:cNvPr>
          <p:cNvSpPr txBox="1"/>
          <p:nvPr/>
        </p:nvSpPr>
        <p:spPr>
          <a:xfrm>
            <a:off x="6528325" y="2945031"/>
            <a:ext cx="46316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rPr>
              <a:t>Partner with retailers and media platforms on ecommerce integration </a:t>
            </a:r>
            <a:br>
              <a:rPr kumimoji="0" lang="en-US" b="1" i="0" u="none" strike="noStrike" kern="1200" cap="none" spc="0" normalizeH="0" baseline="0" noProof="0">
                <a:ln>
                  <a:noFill/>
                </a:ln>
                <a:solidFill>
                  <a:srgbClr val="1B1464"/>
                </a:solidFill>
                <a:effectLst/>
                <a:uLnTx/>
                <a:uFillTx/>
                <a:latin typeface="Helvetica" panose="020B0403020202020204" pitchFamily="34" charset="0"/>
              </a:rPr>
            </a:br>
            <a:r>
              <a:rPr kumimoji="0" lang="en-US" b="1" i="0" u="none" strike="noStrike" kern="1200" cap="none" spc="0" normalizeH="0" baseline="0" noProof="0">
                <a:ln>
                  <a:noFill/>
                </a:ln>
                <a:solidFill>
                  <a:srgbClr val="1B1464"/>
                </a:solidFill>
                <a:effectLst/>
                <a:uLnTx/>
                <a:uFillTx/>
                <a:latin typeface="Helvetica" panose="020B0403020202020204" pitchFamily="34" charset="0"/>
              </a:rPr>
              <a:t>and media products</a:t>
            </a:r>
          </a:p>
        </p:txBody>
      </p:sp>
      <p:pic>
        <p:nvPicPr>
          <p:cNvPr id="88" name="Picture 2" descr="Firework Wins Coveted Next Big Things In Tech from Fast Company">
            <a:extLst>
              <a:ext uri="{FF2B5EF4-FFF2-40B4-BE49-F238E27FC236}">
                <a16:creationId xmlns:a16="http://schemas.microsoft.com/office/drawing/2014/main" id="{3E390EFC-3D1B-A8E6-1AA5-F5F3B4936E44}"/>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t="27384" b="24854"/>
          <a:stretch/>
        </p:blipFill>
        <p:spPr bwMode="auto">
          <a:xfrm>
            <a:off x="6719158" y="5698523"/>
            <a:ext cx="1432239" cy="35841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hicory: Driving Commerce With Digital Recipes">
            <a:extLst>
              <a:ext uri="{FF2B5EF4-FFF2-40B4-BE49-F238E27FC236}">
                <a16:creationId xmlns:a16="http://schemas.microsoft.com/office/drawing/2014/main" id="{B41F64AF-71FB-583C-BF00-688A94F86A08}"/>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l="13582" t="25736" r="11614" b="23585"/>
          <a:stretch/>
        </p:blipFill>
        <p:spPr bwMode="auto">
          <a:xfrm>
            <a:off x="8399591" y="5728615"/>
            <a:ext cx="1215262" cy="3114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KERV Interactive Experiences Growth Amongst Challenging Economics">
            <a:extLst>
              <a:ext uri="{FF2B5EF4-FFF2-40B4-BE49-F238E27FC236}">
                <a16:creationId xmlns:a16="http://schemas.microsoft.com/office/drawing/2014/main" id="{D606D21B-EC4C-BF0E-CE05-86D78ACB22F1}"/>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0098260" y="4074221"/>
            <a:ext cx="880612" cy="4608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a:extLst>
              <a:ext uri="{FF2B5EF4-FFF2-40B4-BE49-F238E27FC236}">
                <a16:creationId xmlns:a16="http://schemas.microsoft.com/office/drawing/2014/main" id="{3EC76F1E-4EF2-A87B-A7E9-403B3FC0B139}"/>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9837797" y="5645837"/>
            <a:ext cx="1215262" cy="38166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BrightLine Case Study">
            <a:extLst>
              <a:ext uri="{FF2B5EF4-FFF2-40B4-BE49-F238E27FC236}">
                <a16:creationId xmlns:a16="http://schemas.microsoft.com/office/drawing/2014/main" id="{397173BA-1718-048F-5A7E-CD080F174D54}"/>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9771386" y="4716272"/>
            <a:ext cx="1388592" cy="3584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66CD4D2-01FC-D692-D52E-B33E20FE36EE}"/>
              </a:ext>
            </a:extLst>
          </p:cNvPr>
          <p:cNvPicPr>
            <a:picLocks noChangeAspect="1"/>
          </p:cNvPicPr>
          <p:nvPr/>
        </p:nvPicPr>
        <p:blipFill>
          <a:blip r:embed="rId11"/>
          <a:stretch>
            <a:fillRect/>
          </a:stretch>
        </p:blipFill>
        <p:spPr>
          <a:xfrm>
            <a:off x="8678223" y="4096395"/>
            <a:ext cx="891067" cy="292153"/>
          </a:xfrm>
          <a:prstGeom prst="rect">
            <a:avLst/>
          </a:prstGeom>
        </p:spPr>
      </p:pic>
      <p:pic>
        <p:nvPicPr>
          <p:cNvPr id="38" name="Picture 28" descr="Seedtag - Schedule: Partner / Advertising Week NY 2024">
            <a:extLst>
              <a:ext uri="{FF2B5EF4-FFF2-40B4-BE49-F238E27FC236}">
                <a16:creationId xmlns:a16="http://schemas.microsoft.com/office/drawing/2014/main" id="{3AC3324D-DC34-7D2D-3A7D-E055E0672B1E}"/>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t="38002" b="37865"/>
          <a:stretch/>
        </p:blipFill>
        <p:spPr bwMode="auto">
          <a:xfrm>
            <a:off x="6609874" y="5241770"/>
            <a:ext cx="1448646" cy="26219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4" descr="Jobs at Simulmedia | Union Square Ventures">
            <a:extLst>
              <a:ext uri="{FF2B5EF4-FFF2-40B4-BE49-F238E27FC236}">
                <a16:creationId xmlns:a16="http://schemas.microsoft.com/office/drawing/2014/main" id="{AB903DFA-0013-D1DB-3463-CC2C4FE7B38C}"/>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b="30668"/>
          <a:stretch/>
        </p:blipFill>
        <p:spPr bwMode="auto">
          <a:xfrm>
            <a:off x="8203099" y="4512007"/>
            <a:ext cx="1457447" cy="5052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2" descr="Premion has achieved the TAG Brand Safety Certified Seal ...">
            <a:extLst>
              <a:ext uri="{FF2B5EF4-FFF2-40B4-BE49-F238E27FC236}">
                <a16:creationId xmlns:a16="http://schemas.microsoft.com/office/drawing/2014/main" id="{AE414E18-D307-A6D4-9C97-0E9F9C1F1B57}"/>
              </a:ext>
            </a:extLst>
          </p:cNvPr>
          <p:cNvPicPr>
            <a:picLocks noChangeAspect="1" noChangeArrowheads="1"/>
          </p:cNvPicPr>
          <p:nvPr/>
        </p:nvPicPr>
        <p:blipFill rotWithShape="1">
          <a:blip r:embed="rId14">
            <a:extLst>
              <a:ext uri="{28A0092B-C50C-407E-A947-70E740481C1C}">
                <a14:useLocalDpi xmlns:a14="http://schemas.microsoft.com/office/drawing/2010/main"/>
              </a:ext>
            </a:extLst>
          </a:blip>
          <a:srcRect t="28929" b="33731"/>
          <a:stretch/>
        </p:blipFill>
        <p:spPr bwMode="auto">
          <a:xfrm>
            <a:off x="9891444" y="5181534"/>
            <a:ext cx="1215262" cy="3403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IRIS.TV | Video Data Connectivity">
            <a:extLst>
              <a:ext uri="{FF2B5EF4-FFF2-40B4-BE49-F238E27FC236}">
                <a16:creationId xmlns:a16="http://schemas.microsoft.com/office/drawing/2014/main" id="{EC18D1C1-6321-3223-9C5F-598D19C33185}"/>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l="17119" t="27812" r="17487" b="26735"/>
          <a:stretch/>
        </p:blipFill>
        <p:spPr bwMode="auto">
          <a:xfrm>
            <a:off x="6821535" y="4660632"/>
            <a:ext cx="1098692" cy="4008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F43FBFC9-A331-1078-E233-71AF509B2E9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719158" y="4130043"/>
            <a:ext cx="1575843" cy="324766"/>
          </a:xfrm>
          <a:prstGeom prst="rect">
            <a:avLst/>
          </a:prstGeom>
        </p:spPr>
      </p:pic>
      <p:pic>
        <p:nvPicPr>
          <p:cNvPr id="43" name="Picture 2" descr="VIZIO logo in transparent PNG and vectorized SVG formats">
            <a:extLst>
              <a:ext uri="{FF2B5EF4-FFF2-40B4-BE49-F238E27FC236}">
                <a16:creationId xmlns:a16="http://schemas.microsoft.com/office/drawing/2014/main" id="{F640F274-5CEB-80D3-BA38-3329729F9635}"/>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2807083" y="4964314"/>
            <a:ext cx="1119501" cy="2675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ulu Logo, symbol, meaning, history, PNG, brand">
            <a:extLst>
              <a:ext uri="{FF2B5EF4-FFF2-40B4-BE49-F238E27FC236}">
                <a16:creationId xmlns:a16="http://schemas.microsoft.com/office/drawing/2014/main" id="{B834C6B8-847D-F1C4-8BC7-F8D36DD13F12}"/>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3055652" y="3985607"/>
            <a:ext cx="935822" cy="526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D1E0A5C9-BA06-A061-630E-DDFE39B43806}"/>
              </a:ext>
            </a:extLst>
          </p:cNvPr>
          <p:cNvPicPr>
            <a:picLocks noChangeAspect="1"/>
          </p:cNvPicPr>
          <p:nvPr/>
        </p:nvPicPr>
        <p:blipFill>
          <a:blip r:embed="rId19"/>
          <a:stretch>
            <a:fillRect/>
          </a:stretch>
        </p:blipFill>
        <p:spPr>
          <a:xfrm>
            <a:off x="2776232" y="5198702"/>
            <a:ext cx="1461216" cy="525230"/>
          </a:xfrm>
          <a:prstGeom prst="rect">
            <a:avLst/>
          </a:prstGeom>
        </p:spPr>
      </p:pic>
      <p:pic>
        <p:nvPicPr>
          <p:cNvPr id="46" name="Picture 6" descr="Max Logo PNG Vector - BrandLogo">
            <a:extLst>
              <a:ext uri="{FF2B5EF4-FFF2-40B4-BE49-F238E27FC236}">
                <a16:creationId xmlns:a16="http://schemas.microsoft.com/office/drawing/2014/main" id="{5E906356-43B8-0953-D4EA-360CD4EBAEB0}"/>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t="35396" b="36263"/>
          <a:stretch/>
        </p:blipFill>
        <p:spPr bwMode="auto">
          <a:xfrm>
            <a:off x="4236492" y="4045603"/>
            <a:ext cx="1210084" cy="3429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a:extLst>
              <a:ext uri="{FF2B5EF4-FFF2-40B4-BE49-F238E27FC236}">
                <a16:creationId xmlns:a16="http://schemas.microsoft.com/office/drawing/2014/main" id="{309BEE1A-DF72-9883-D203-297D7AC35911}"/>
              </a:ext>
            </a:extLst>
          </p:cNvPr>
          <p:cNvPicPr>
            <a:picLocks noChangeAspect="1" noChangeArrowheads="1"/>
          </p:cNvPicPr>
          <p:nvPr/>
        </p:nvPicPr>
        <p:blipFill>
          <a:blip r:embed="rId21" cstate="hqprint">
            <a:extLst>
              <a:ext uri="{28A0092B-C50C-407E-A947-70E740481C1C}">
                <a14:useLocalDpi xmlns:a14="http://schemas.microsoft.com/office/drawing/2010/main"/>
              </a:ext>
            </a:extLst>
          </a:blip>
          <a:srcRect/>
          <a:stretch>
            <a:fillRect/>
          </a:stretch>
        </p:blipFill>
        <p:spPr bwMode="auto">
          <a:xfrm>
            <a:off x="4136183" y="4512120"/>
            <a:ext cx="1401070" cy="4318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586AE81C-654C-2FAB-515B-63864E9D093A}"/>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2428764" y="4495964"/>
            <a:ext cx="1524109" cy="350545"/>
          </a:xfrm>
          <a:prstGeom prst="rect">
            <a:avLst/>
          </a:prstGeom>
        </p:spPr>
      </p:pic>
      <p:pic>
        <p:nvPicPr>
          <p:cNvPr id="49" name="Picture 20" descr="Logos - IN Press Center">
            <a:extLst>
              <a:ext uri="{FF2B5EF4-FFF2-40B4-BE49-F238E27FC236}">
                <a16:creationId xmlns:a16="http://schemas.microsoft.com/office/drawing/2014/main" id="{12DE00E6-2A2D-3F79-3852-829AC00E1340}"/>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1196214" y="4523627"/>
            <a:ext cx="1014880" cy="30906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2BF1C087-AA72-AD5E-9C75-33F0BF527B23}"/>
              </a:ext>
            </a:extLst>
          </p:cNvPr>
          <p:cNvPicPr>
            <a:picLocks noChangeAspect="1"/>
          </p:cNvPicPr>
          <p:nvPr/>
        </p:nvPicPr>
        <p:blipFill>
          <a:blip r:embed="rId24" cstate="hqprint">
            <a:extLst>
              <a:ext uri="{28A0092B-C50C-407E-A947-70E740481C1C}">
                <a14:useLocalDpi xmlns:a14="http://schemas.microsoft.com/office/drawing/2010/main"/>
              </a:ext>
            </a:extLst>
          </a:blip>
          <a:srcRect t="25112" b="24523"/>
          <a:stretch/>
        </p:blipFill>
        <p:spPr>
          <a:xfrm>
            <a:off x="2827805" y="5679044"/>
            <a:ext cx="1153750" cy="457406"/>
          </a:xfrm>
          <a:prstGeom prst="rect">
            <a:avLst/>
          </a:prstGeom>
        </p:spPr>
      </p:pic>
      <p:pic>
        <p:nvPicPr>
          <p:cNvPr id="52" name="Picture 51">
            <a:extLst>
              <a:ext uri="{FF2B5EF4-FFF2-40B4-BE49-F238E27FC236}">
                <a16:creationId xmlns:a16="http://schemas.microsoft.com/office/drawing/2014/main" id="{DC49254F-866B-3359-FC04-843A5E07AE7A}"/>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a:fillRect/>
          </a:stretch>
        </p:blipFill>
        <p:spPr bwMode="auto">
          <a:xfrm>
            <a:off x="4413512" y="5603494"/>
            <a:ext cx="830469" cy="431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bertsons Companies, Inc. - Albertsons Media Collective Launches  Collective TV - Powered by First-Party Data, Closed-Loop Measurement,  Shoppable Ads and Premium Inventory">
            <a:extLst>
              <a:ext uri="{FF2B5EF4-FFF2-40B4-BE49-F238E27FC236}">
                <a16:creationId xmlns:a16="http://schemas.microsoft.com/office/drawing/2014/main" id="{27FF402C-0CF4-7847-20E8-B3578447B0F9}"/>
              </a:ext>
            </a:extLst>
          </p:cNvPr>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1261755" y="5501413"/>
            <a:ext cx="1096208" cy="555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ndHQ Optimizes Criteo Indirect Spend | SpendHQ">
            <a:extLst>
              <a:ext uri="{FF2B5EF4-FFF2-40B4-BE49-F238E27FC236}">
                <a16:creationId xmlns:a16="http://schemas.microsoft.com/office/drawing/2014/main" id="{2F04D569-7196-C654-0241-1122B1A44FD9}"/>
              </a:ext>
            </a:extLst>
          </p:cNvPr>
          <p:cNvPicPr>
            <a:picLocks noChangeAspect="1" noChangeArrowheads="1"/>
          </p:cNvPicPr>
          <p:nvPr/>
        </p:nvPicPr>
        <p:blipFill>
          <a:blip r:embed="rId27" cstate="hqprint">
            <a:extLst>
              <a:ext uri="{28A0092B-C50C-407E-A947-70E740481C1C}">
                <a14:useLocalDpi xmlns:a14="http://schemas.microsoft.com/office/drawing/2010/main"/>
              </a:ext>
            </a:extLst>
          </a:blip>
          <a:srcRect/>
          <a:stretch>
            <a:fillRect/>
          </a:stretch>
        </p:blipFill>
        <p:spPr bwMode="auto">
          <a:xfrm>
            <a:off x="1090852" y="4986642"/>
            <a:ext cx="1465852" cy="2916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80209AB-FA1E-20B3-B655-75B6112CB0DB}"/>
              </a:ext>
            </a:extLst>
          </p:cNvPr>
          <p:cNvPicPr>
            <a:picLocks noChangeAspect="1"/>
          </p:cNvPicPr>
          <p:nvPr/>
        </p:nvPicPr>
        <p:blipFill>
          <a:blip r:embed="rId28"/>
          <a:stretch>
            <a:fillRect/>
          </a:stretch>
        </p:blipFill>
        <p:spPr>
          <a:xfrm>
            <a:off x="8203099" y="5184562"/>
            <a:ext cx="1543766" cy="334280"/>
          </a:xfrm>
          <a:prstGeom prst="rect">
            <a:avLst/>
          </a:prstGeom>
        </p:spPr>
      </p:pic>
      <p:sp>
        <p:nvSpPr>
          <p:cNvPr id="3" name="TextBox 2">
            <a:extLst>
              <a:ext uri="{FF2B5EF4-FFF2-40B4-BE49-F238E27FC236}">
                <a16:creationId xmlns:a16="http://schemas.microsoft.com/office/drawing/2014/main" id="{082D0180-A58D-A99F-C3F6-D30EF9D98DD3}"/>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cxnSp>
        <p:nvCxnSpPr>
          <p:cNvPr id="7" name="Straight Connector 6">
            <a:extLst>
              <a:ext uri="{FF2B5EF4-FFF2-40B4-BE49-F238E27FC236}">
                <a16:creationId xmlns:a16="http://schemas.microsoft.com/office/drawing/2014/main" id="{3F148608-4ADF-F839-887F-85432D6D0B0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A405B9-5B9B-D0AF-FA14-2A9D4DE07AB4}"/>
              </a:ext>
            </a:extLst>
          </p:cNvPr>
          <p:cNvSpPr txBox="1"/>
          <p:nvPr/>
        </p:nvSpPr>
        <p:spPr>
          <a:xfrm>
            <a:off x="6528324" y="2563755"/>
            <a:ext cx="46259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cs typeface="Heebo" pitchFamily="2" charset="-79"/>
              </a:rPr>
              <a:t>Role in the Ecosystem</a:t>
            </a:r>
          </a:p>
        </p:txBody>
      </p:sp>
    </p:spTree>
    <p:extLst>
      <p:ext uri="{BB962C8B-B14F-4D97-AF65-F5344CB8AC3E}">
        <p14:creationId xmlns:p14="http://schemas.microsoft.com/office/powerpoint/2010/main" val="340309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A530-30EA-1640-06BD-D3ADB56747F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3863445-328A-AF40-A39E-AF590D3EF89E}"/>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3" name="Rectangle: Rounded Corners 12">
            <a:extLst>
              <a:ext uri="{FF2B5EF4-FFF2-40B4-BE49-F238E27FC236}">
                <a16:creationId xmlns:a16="http://schemas.microsoft.com/office/drawing/2014/main" id="{71E59FAF-F621-8E75-FD0C-B5EFD9565851}"/>
              </a:ext>
            </a:extLst>
          </p:cNvPr>
          <p:cNvSpPr/>
          <p:nvPr/>
        </p:nvSpPr>
        <p:spPr>
          <a:xfrm>
            <a:off x="8240330" y="2385880"/>
            <a:ext cx="3797809" cy="3748102"/>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3C8D"/>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8ED65730-18EF-759E-82CC-B46E42EDA9BD}"/>
              </a:ext>
            </a:extLst>
          </p:cNvPr>
          <p:cNvSpPr/>
          <p:nvPr/>
        </p:nvSpPr>
        <p:spPr>
          <a:xfrm>
            <a:off x="153859" y="2385880"/>
            <a:ext cx="3797810" cy="3748102"/>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29D5823F-A9E2-5262-427A-50657FF60B3E}"/>
              </a:ext>
            </a:extLst>
          </p:cNvPr>
          <p:cNvSpPr txBox="1"/>
          <p:nvPr/>
        </p:nvSpPr>
        <p:spPr>
          <a:xfrm>
            <a:off x="8255062" y="3438861"/>
            <a:ext cx="3768344" cy="2462213"/>
          </a:xfrm>
          <a:prstGeom prst="rect">
            <a:avLst/>
          </a:prstGeom>
          <a:noFill/>
        </p:spPr>
        <p:txBody>
          <a:bodyPr wrap="square">
            <a:spAutoFit/>
          </a:bodyPr>
          <a:lstStyle/>
          <a:p>
            <a:pPr algn="ctr">
              <a:buNone/>
            </a:pPr>
            <a:r>
              <a:rPr lang="en-US" b="1" u="sng">
                <a:solidFill>
                  <a:srgbClr val="00BFF2"/>
                </a:solidFill>
                <a:latin typeface="Helvetica" pitchFamily="2" charset="0"/>
              </a:rPr>
              <a:t>Closed Loop Measurement</a:t>
            </a:r>
          </a:p>
          <a:p>
            <a:pPr algn="ctr">
              <a:buNone/>
            </a:pPr>
            <a:endParaRPr lang="en-US" sz="1000">
              <a:solidFill>
                <a:srgbClr val="1B1464"/>
              </a:solidFill>
              <a:latin typeface="Helvetica" pitchFamily="2" charset="0"/>
            </a:endParaRPr>
          </a:p>
          <a:p>
            <a:pPr algn="ctr">
              <a:buNone/>
            </a:pPr>
            <a:r>
              <a:rPr lang="en-US">
                <a:solidFill>
                  <a:srgbClr val="1B1464"/>
                </a:solidFill>
                <a:latin typeface="Helvetica" pitchFamily="2" charset="0"/>
              </a:rPr>
              <a:t>Shoppable TV can </a:t>
            </a:r>
            <a:r>
              <a:rPr lang="en-US">
                <a:solidFill>
                  <a:srgbClr val="1B1464"/>
                </a:solidFill>
                <a:effectLst/>
                <a:latin typeface="Helvetica" pitchFamily="2" charset="0"/>
              </a:rPr>
              <a:t>deliver closed loop measurement enabling marketers to </a:t>
            </a:r>
            <a:r>
              <a:rPr lang="en-US" b="1">
                <a:solidFill>
                  <a:srgbClr val="1B1464"/>
                </a:solidFill>
                <a:effectLst/>
                <a:latin typeface="Helvetica" pitchFamily="2" charset="0"/>
              </a:rPr>
              <a:t>understand audience behaviors from ad exposure to purchase</a:t>
            </a:r>
            <a:r>
              <a:rPr lang="en-US">
                <a:solidFill>
                  <a:srgbClr val="1B1464"/>
                </a:solidFill>
                <a:effectLst/>
                <a:latin typeface="Helvetica" pitchFamily="2" charset="0"/>
              </a:rPr>
              <a:t> allowing for more informed campaign decisions and optimizations.</a:t>
            </a:r>
            <a:endParaRPr kumimoji="0" lang="en-US" i="0" u="none" strike="noStrike" kern="1200" cap="none" spc="0" normalizeH="0" baseline="0" noProof="0">
              <a:ln>
                <a:noFill/>
              </a:ln>
              <a:solidFill>
                <a:srgbClr val="1B1464"/>
              </a:solidFill>
              <a:effectLst/>
              <a:uLnTx/>
              <a:uFillTx/>
              <a:latin typeface="Helvetica" pitchFamily="2" charset="0"/>
              <a:cs typeface="Helvetica" panose="020B0604020202020204" pitchFamily="34" charset="0"/>
            </a:endParaRPr>
          </a:p>
        </p:txBody>
      </p:sp>
      <p:pic>
        <p:nvPicPr>
          <p:cNvPr id="14" name="Picture 13">
            <a:extLst>
              <a:ext uri="{FF2B5EF4-FFF2-40B4-BE49-F238E27FC236}">
                <a16:creationId xmlns:a16="http://schemas.microsoft.com/office/drawing/2014/main" id="{8A5A28DB-F6A3-45D6-7948-82108B3CE07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714DDA99-D39A-3C80-D6E3-0A5D05500A1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8B09EF81-2CA2-1B44-9906-7C070BE54642}"/>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AA49A3D3-8DB6-2E93-CF6B-90E5EF246A28}"/>
              </a:ext>
            </a:extLst>
          </p:cNvPr>
          <p:cNvSpPr/>
          <p:nvPr/>
        </p:nvSpPr>
        <p:spPr>
          <a:xfrm>
            <a:off x="645014" y="441443"/>
            <a:ext cx="11363660" cy="892552"/>
          </a:xfrm>
          <a:prstGeom prst="rect">
            <a:avLst/>
          </a:prstGeom>
        </p:spPr>
        <p:txBody>
          <a:bodyPr wrap="square">
            <a:spAutoFit/>
          </a:bodyPr>
          <a:lstStyle/>
          <a:p>
            <a:pPr algn="l">
              <a:buNone/>
            </a:pPr>
            <a:r>
              <a:rPr lang="en-US" sz="2600" b="1">
                <a:solidFill>
                  <a:srgbClr val="1B1464"/>
                </a:solidFill>
                <a:latin typeface="Helvetica" panose="020B0604020202020204" pitchFamily="34" charset="0"/>
                <a:cs typeface="Arial" panose="020B0604020202020204" pitchFamily="34" charset="0"/>
              </a:rPr>
              <a:t>CTV enhancements in data and technology are unlocking new capabilities for marketers to target and measure consumers</a:t>
            </a:r>
          </a:p>
        </p:txBody>
      </p:sp>
      <p:sp>
        <p:nvSpPr>
          <p:cNvPr id="25" name="TextBox 24">
            <a:extLst>
              <a:ext uri="{FF2B5EF4-FFF2-40B4-BE49-F238E27FC236}">
                <a16:creationId xmlns:a16="http://schemas.microsoft.com/office/drawing/2014/main" id="{9B960F5A-1366-89DA-DD18-5A07E554DA73}"/>
              </a:ext>
            </a:extLst>
          </p:cNvPr>
          <p:cNvSpPr txBox="1"/>
          <p:nvPr/>
        </p:nvSpPr>
        <p:spPr>
          <a:xfrm>
            <a:off x="0" y="1737696"/>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Three Ways Data &amp; Technology are Enhancing Shoppable TV</a:t>
            </a:r>
          </a:p>
        </p:txBody>
      </p:sp>
      <p:sp>
        <p:nvSpPr>
          <p:cNvPr id="26" name="TextBox 25">
            <a:extLst>
              <a:ext uri="{FF2B5EF4-FFF2-40B4-BE49-F238E27FC236}">
                <a16:creationId xmlns:a16="http://schemas.microsoft.com/office/drawing/2014/main" id="{2A260405-E275-4202-6C2E-2094778C2AFE}"/>
              </a:ext>
            </a:extLst>
          </p:cNvPr>
          <p:cNvSpPr txBox="1"/>
          <p:nvPr/>
        </p:nvSpPr>
        <p:spPr>
          <a:xfrm>
            <a:off x="493573" y="6294831"/>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eMarketer “Retailers experiment with shoppable TV as consumers warm to the format”; November 2024</a:t>
            </a:r>
          </a:p>
        </p:txBody>
      </p:sp>
      <p:sp>
        <p:nvSpPr>
          <p:cNvPr id="17" name="TextBox 16">
            <a:extLst>
              <a:ext uri="{FF2B5EF4-FFF2-40B4-BE49-F238E27FC236}">
                <a16:creationId xmlns:a16="http://schemas.microsoft.com/office/drawing/2014/main" id="{11507EA3-BE99-73DE-C179-0060834A4136}"/>
              </a:ext>
            </a:extLst>
          </p:cNvPr>
          <p:cNvSpPr txBox="1"/>
          <p:nvPr/>
        </p:nvSpPr>
        <p:spPr>
          <a:xfrm>
            <a:off x="262645" y="3438861"/>
            <a:ext cx="3630655" cy="246221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b="1" u="sng">
                <a:solidFill>
                  <a:srgbClr val="00BFF2"/>
                </a:solidFill>
                <a:latin typeface="Helvetica" pitchFamily="2" charset="0"/>
              </a:rPr>
              <a:t>First Party Collaboration</a:t>
            </a:r>
          </a:p>
          <a:p>
            <a:pPr marR="0" lvl="0" algn="ctr" defTabSz="914400" rtl="0" eaLnBrk="1" fontAlgn="auto" latinLnBrk="0" hangingPunct="1">
              <a:lnSpc>
                <a:spcPct val="100000"/>
              </a:lnSpc>
              <a:spcBef>
                <a:spcPts val="0"/>
              </a:spcBef>
              <a:spcAft>
                <a:spcPts val="0"/>
              </a:spcAft>
              <a:buClrTx/>
              <a:buSzTx/>
              <a:tabLst/>
              <a:defRPr/>
            </a:pPr>
            <a:endParaRPr lang="en-US" sz="1000">
              <a:solidFill>
                <a:srgbClr val="1B1464"/>
              </a:solidFill>
              <a:latin typeface="Helvetica" pitchFamily="2" charset="0"/>
            </a:endParaRPr>
          </a:p>
          <a:p>
            <a:pPr marR="0" lvl="0" algn="ctr" defTabSz="914400" rtl="0" eaLnBrk="1" fontAlgn="auto" latinLnBrk="0" hangingPunct="1">
              <a:lnSpc>
                <a:spcPct val="100000"/>
              </a:lnSpc>
              <a:spcBef>
                <a:spcPts val="0"/>
              </a:spcBef>
              <a:spcAft>
                <a:spcPts val="0"/>
              </a:spcAft>
              <a:buClrTx/>
              <a:buSzTx/>
              <a:tabLst/>
              <a:defRPr/>
            </a:pPr>
            <a:r>
              <a:rPr lang="en-US">
                <a:solidFill>
                  <a:srgbClr val="1B1464"/>
                </a:solidFill>
                <a:latin typeface="Helvetica" pitchFamily="2" charset="0"/>
              </a:rPr>
              <a:t>Increased </a:t>
            </a:r>
            <a:r>
              <a:rPr lang="en-US" b="1">
                <a:solidFill>
                  <a:srgbClr val="1B1464"/>
                </a:solidFill>
                <a:latin typeface="Helvetica" pitchFamily="2" charset="0"/>
              </a:rPr>
              <a:t>partnerships between Retail Media Networks, publishers and </a:t>
            </a:r>
            <a:br>
              <a:rPr lang="en-US" b="1">
                <a:solidFill>
                  <a:srgbClr val="1B1464"/>
                </a:solidFill>
                <a:latin typeface="Helvetica" pitchFamily="2" charset="0"/>
              </a:rPr>
            </a:br>
            <a:r>
              <a:rPr lang="en-US" b="1">
                <a:solidFill>
                  <a:srgbClr val="1B1464"/>
                </a:solidFill>
                <a:latin typeface="Helvetica" pitchFamily="2" charset="0"/>
              </a:rPr>
              <a:t>ad tech</a:t>
            </a:r>
            <a:r>
              <a:rPr lang="en-US">
                <a:solidFill>
                  <a:srgbClr val="1B1464"/>
                </a:solidFill>
                <a:latin typeface="Helvetica" pitchFamily="2" charset="0"/>
              </a:rPr>
              <a:t> creates opportunities </a:t>
            </a:r>
            <a:br>
              <a:rPr lang="en-US">
                <a:solidFill>
                  <a:srgbClr val="1B1464"/>
                </a:solidFill>
                <a:latin typeface="Helvetica" pitchFamily="2" charset="0"/>
              </a:rPr>
            </a:br>
            <a:r>
              <a:rPr lang="en-US">
                <a:solidFill>
                  <a:srgbClr val="1B1464"/>
                </a:solidFill>
                <a:latin typeface="Helvetica" pitchFamily="2" charset="0"/>
              </a:rPr>
              <a:t>for powerful audience targeting through the sharing and alignment of first party data.</a:t>
            </a:r>
          </a:p>
        </p:txBody>
      </p:sp>
      <p:pic>
        <p:nvPicPr>
          <p:cNvPr id="4" name="Picture 3" descr="A puzzle pieces with a hand holding a piece&#10;&#10;AI-generated content may be incorrect.">
            <a:extLst>
              <a:ext uri="{FF2B5EF4-FFF2-40B4-BE49-F238E27FC236}">
                <a16:creationId xmlns:a16="http://schemas.microsoft.com/office/drawing/2014/main" id="{DAD0A2FE-8F1B-31C4-4CFE-39AC00CC0BFF}"/>
              </a:ext>
            </a:extLst>
          </p:cNvPr>
          <p:cNvPicPr>
            <a:picLocks noChangeAspect="1"/>
          </p:cNvPicPr>
          <p:nvPr/>
        </p:nvPicPr>
        <p:blipFill>
          <a:blip r:embed="rId4"/>
          <a:stretch>
            <a:fillRect/>
          </a:stretch>
        </p:blipFill>
        <p:spPr>
          <a:xfrm>
            <a:off x="1595665" y="2504941"/>
            <a:ext cx="914199" cy="914199"/>
          </a:xfrm>
          <a:prstGeom prst="rect">
            <a:avLst/>
          </a:prstGeom>
        </p:spPr>
      </p:pic>
      <p:pic>
        <p:nvPicPr>
          <p:cNvPr id="6" name="Picture 5" descr="A colorful diagram with a gear and check mark&#10;&#10;AI-generated content may be incorrect.">
            <a:extLst>
              <a:ext uri="{FF2B5EF4-FFF2-40B4-BE49-F238E27FC236}">
                <a16:creationId xmlns:a16="http://schemas.microsoft.com/office/drawing/2014/main" id="{F914141A-F1B1-7FAC-6D31-06073A541CF0}"/>
              </a:ext>
            </a:extLst>
          </p:cNvPr>
          <p:cNvPicPr>
            <a:picLocks noChangeAspect="1"/>
          </p:cNvPicPr>
          <p:nvPr/>
        </p:nvPicPr>
        <p:blipFill>
          <a:blip r:embed="rId5"/>
          <a:stretch>
            <a:fillRect/>
          </a:stretch>
        </p:blipFill>
        <p:spPr>
          <a:xfrm>
            <a:off x="9740984" y="2452753"/>
            <a:ext cx="796500" cy="796500"/>
          </a:xfrm>
          <a:prstGeom prst="rect">
            <a:avLst/>
          </a:prstGeom>
        </p:spPr>
      </p:pic>
      <p:sp>
        <p:nvSpPr>
          <p:cNvPr id="3" name="TextBox 2">
            <a:extLst>
              <a:ext uri="{FF2B5EF4-FFF2-40B4-BE49-F238E27FC236}">
                <a16:creationId xmlns:a16="http://schemas.microsoft.com/office/drawing/2014/main" id="{62D6041A-5650-17E8-947B-57FBF17EEE87}"/>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cxnSp>
        <p:nvCxnSpPr>
          <p:cNvPr id="5" name="Straight Connector 4">
            <a:extLst>
              <a:ext uri="{FF2B5EF4-FFF2-40B4-BE49-F238E27FC236}">
                <a16:creationId xmlns:a16="http://schemas.microsoft.com/office/drawing/2014/main" id="{3DD93951-7147-3F3C-E642-C35ACA90C0B5}"/>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1" name="Rectangle: Rounded Corners 12">
            <a:extLst>
              <a:ext uri="{FF2B5EF4-FFF2-40B4-BE49-F238E27FC236}">
                <a16:creationId xmlns:a16="http://schemas.microsoft.com/office/drawing/2014/main" id="{ADD4F7B5-BD4A-69D9-2CEC-D0369421AD9A}"/>
              </a:ext>
            </a:extLst>
          </p:cNvPr>
          <p:cNvSpPr/>
          <p:nvPr/>
        </p:nvSpPr>
        <p:spPr>
          <a:xfrm>
            <a:off x="4197096" y="2433409"/>
            <a:ext cx="3797809" cy="3748102"/>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3C8D"/>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AB68CB7B-9B9D-152F-2EA5-062B72195B91}"/>
              </a:ext>
            </a:extLst>
          </p:cNvPr>
          <p:cNvSpPr txBox="1"/>
          <p:nvPr/>
        </p:nvSpPr>
        <p:spPr>
          <a:xfrm>
            <a:off x="4323384" y="3438861"/>
            <a:ext cx="3545233" cy="218521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b="1" u="sng">
                <a:solidFill>
                  <a:srgbClr val="00BFF2"/>
                </a:solidFill>
                <a:latin typeface="Helvetica" pitchFamily="2" charset="0"/>
              </a:rPr>
              <a:t>AI Enabled Creative</a:t>
            </a:r>
          </a:p>
          <a:p>
            <a:pPr marR="0" lvl="0" algn="ctr" defTabSz="914400" rtl="0" eaLnBrk="1" fontAlgn="auto" latinLnBrk="0" hangingPunct="1">
              <a:lnSpc>
                <a:spcPct val="100000"/>
              </a:lnSpc>
              <a:spcBef>
                <a:spcPts val="0"/>
              </a:spcBef>
              <a:spcAft>
                <a:spcPts val="0"/>
              </a:spcAft>
              <a:buClrTx/>
              <a:buSzTx/>
              <a:tabLst/>
              <a:defRPr/>
            </a:pPr>
            <a:endParaRPr lang="en-US" sz="1000">
              <a:solidFill>
                <a:srgbClr val="1B1464"/>
              </a:solidFill>
              <a:latin typeface="Helvetica" pitchFamily="2" charset="0"/>
            </a:endParaRPr>
          </a:p>
          <a:p>
            <a:pPr marR="0" lvl="0" algn="ctr" defTabSz="914400" rtl="0" eaLnBrk="1" fontAlgn="auto" latinLnBrk="0" hangingPunct="1">
              <a:lnSpc>
                <a:spcPct val="100000"/>
              </a:lnSpc>
              <a:spcBef>
                <a:spcPts val="0"/>
              </a:spcBef>
              <a:spcAft>
                <a:spcPts val="0"/>
              </a:spcAft>
              <a:buClrTx/>
              <a:buSzTx/>
              <a:tabLst/>
              <a:defRPr/>
            </a:pPr>
            <a:r>
              <a:rPr lang="en-US">
                <a:solidFill>
                  <a:srgbClr val="1B1464"/>
                </a:solidFill>
                <a:latin typeface="Helvetica" pitchFamily="2" charset="0"/>
              </a:rPr>
              <a:t>Emerging versions of shoppable TV use AI to </a:t>
            </a:r>
            <a:r>
              <a:rPr lang="en-US" b="1">
                <a:solidFill>
                  <a:srgbClr val="1B1464"/>
                </a:solidFill>
                <a:latin typeface="Helvetica" pitchFamily="2" charset="0"/>
              </a:rPr>
              <a:t>match in-show items with similar or exact products</a:t>
            </a:r>
            <a:r>
              <a:rPr lang="en-US">
                <a:solidFill>
                  <a:srgbClr val="1B1464"/>
                </a:solidFill>
                <a:latin typeface="Helvetica" pitchFamily="2" charset="0"/>
              </a:rPr>
              <a:t> that are available from sponsors, retail partners or a store nearby a viewer’s location.  </a:t>
            </a:r>
          </a:p>
        </p:txBody>
      </p:sp>
      <p:pic>
        <p:nvPicPr>
          <p:cNvPr id="28" name="Picture 27" descr="A cartoon of a game controller&#10;&#10;AI-generated content may be incorrect.">
            <a:extLst>
              <a:ext uri="{FF2B5EF4-FFF2-40B4-BE49-F238E27FC236}">
                <a16:creationId xmlns:a16="http://schemas.microsoft.com/office/drawing/2014/main" id="{5C2A7DEE-C255-C0DE-5A55-EF56409DDAE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38901" y="2538804"/>
            <a:ext cx="914199" cy="914199"/>
          </a:xfrm>
          <a:prstGeom prst="rect">
            <a:avLst/>
          </a:prstGeom>
        </p:spPr>
      </p:pic>
    </p:spTree>
    <p:extLst>
      <p:ext uri="{BB962C8B-B14F-4D97-AF65-F5344CB8AC3E}">
        <p14:creationId xmlns:p14="http://schemas.microsoft.com/office/powerpoint/2010/main" val="347008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21BF8-CCD1-869E-F271-6C1928826E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4E4817-9B53-F1B8-D4A9-BCC418B1A23F}"/>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9417B591-7054-64A4-545B-4FE4E0A191C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5B2A5A8C-911E-70A3-62E0-198EE5A66A51}"/>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CA3A154-E4A2-D19A-C0F1-C6368F1FBF75}"/>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AB3DF0DB-348F-5029-28D3-9ED50A5394AD}"/>
              </a:ext>
            </a:extLst>
          </p:cNvPr>
          <p:cNvSpPr txBox="1"/>
          <p:nvPr/>
        </p:nvSpPr>
        <p:spPr>
          <a:xfrm>
            <a:off x="426104" y="6191337"/>
            <a:ext cx="116486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Beet.TV,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Unilever’s Sobol Switches On To AI-Driven TV Ads, Shoppable TV</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2/15/24; TVREV,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Hot Takes: the Future of Shoppable TV</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3/3/25; Business </a:t>
            </a:r>
            <a:r>
              <a:rPr lang="en-US" sz="800">
                <a:solidFill>
                  <a:srgbClr val="1B1464"/>
                </a:solidFill>
                <a:latin typeface="Helvetica" panose="020B0604020202020204" pitchFamily="34" charset="0"/>
                <a:cs typeface="Helvetica" panose="020B0604020202020204" pitchFamily="34" charset="0"/>
              </a:rPr>
              <a:t>Wire, </a:t>
            </a:r>
            <a:r>
              <a:rPr lang="en-US" sz="800" i="1">
                <a:solidFill>
                  <a:srgbClr val="1B1464"/>
                </a:solidFill>
                <a:latin typeface="Helvetica" panose="020B0604020202020204" pitchFamily="34" charset="0"/>
                <a:cs typeface="Helvetica" panose="020B0604020202020204" pitchFamily="34" charset="0"/>
              </a:rPr>
              <a:t>The Shoppable TV Report: 2025 and Beyond – How Consumers Are Driving the Next Wave of Shoppable TV Innovation</a:t>
            </a:r>
            <a:r>
              <a:rPr lang="en-US" sz="800">
                <a:solidFill>
                  <a:srgbClr val="1B1464"/>
                </a:solidFill>
                <a:latin typeface="Helvetica" panose="020B0604020202020204" pitchFamily="34" charset="0"/>
                <a:cs typeface="Helvetica" panose="020B0604020202020204" pitchFamily="34" charset="0"/>
              </a:rPr>
              <a:t>, 3/11/25.</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72D7793E-F818-55F6-B068-FD048962E9D3}"/>
              </a:ext>
            </a:extLst>
          </p:cNvPr>
          <p:cNvSpPr/>
          <p:nvPr/>
        </p:nvSpPr>
        <p:spPr>
          <a:xfrm>
            <a:off x="172951" y="3787753"/>
            <a:ext cx="3778222" cy="2376359"/>
          </a:xfrm>
          <a:prstGeom prst="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8E70F5DF-5F10-B4D2-8E35-01C1DF96F803}"/>
              </a:ext>
            </a:extLst>
          </p:cNvPr>
          <p:cNvSpPr txBox="1"/>
          <p:nvPr/>
        </p:nvSpPr>
        <p:spPr>
          <a:xfrm>
            <a:off x="1" y="3382454"/>
            <a:ext cx="41241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403020202020204" pitchFamily="34" charset="0"/>
                <a:ea typeface="Calibri" panose="020F0502020204030204" pitchFamily="34" charset="0"/>
                <a:cs typeface="Arial" panose="020B0604020202020204" pitchFamily="34" charset="0"/>
              </a:rPr>
              <a:t>Influence of AI</a:t>
            </a:r>
            <a:endPar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A13492A-E4A7-068E-13EB-CE3CB4D521B5}"/>
              </a:ext>
            </a:extLst>
          </p:cNvPr>
          <p:cNvSpPr/>
          <p:nvPr/>
        </p:nvSpPr>
        <p:spPr>
          <a:xfrm>
            <a:off x="8305865" y="3787753"/>
            <a:ext cx="3778222" cy="2376359"/>
          </a:xfrm>
          <a:prstGeom prst="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F5C1CC3E-6C4D-6898-4037-47DDCD04D3FA}"/>
              </a:ext>
            </a:extLst>
          </p:cNvPr>
          <p:cNvSpPr txBox="1"/>
          <p:nvPr/>
        </p:nvSpPr>
        <p:spPr>
          <a:xfrm>
            <a:off x="8266229" y="3935936"/>
            <a:ext cx="3857494" cy="2200602"/>
          </a:xfrm>
          <a:prstGeom prst="rect">
            <a:avLst/>
          </a:prstGeom>
          <a:noFill/>
        </p:spPr>
        <p:txBody>
          <a:bodyPr wrap="square">
            <a:spAutoFit/>
          </a:bodyPr>
          <a:lstStyle/>
          <a:p>
            <a:pPr algn="ctr" defTabSz="457109">
              <a:defRPr/>
            </a:pPr>
            <a:r>
              <a:rPr kumimoji="0" lang="en-US" sz="1400" i="0" u="none" strike="noStrike" kern="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“While secondary screens like mobile devices remain integral to shopping and the broader advertising ecosystem, its clear consumers want more when it comes to TV. </a:t>
            </a:r>
            <a:r>
              <a:rPr kumimoji="0" lang="en-US" sz="1400" b="1" i="0" u="none" strike="noStrike" kern="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Emerging technologies are set to drive this next wave of innovation</a:t>
            </a:r>
            <a:r>
              <a:rPr kumimoji="0" lang="en-US" sz="1400" i="0" u="none" strike="noStrike" kern="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eliminating friction and paving the way for a more seamless, intuitive shoppable TV experience.”</a:t>
            </a:r>
          </a:p>
          <a:p>
            <a:pPr algn="ctr" defTabSz="457109">
              <a:defRPr/>
            </a:pPr>
            <a:r>
              <a:rPr lang="en-US" sz="1400" i="1" kern="0">
                <a:solidFill>
                  <a:srgbClr val="1B1464"/>
                </a:solidFill>
                <a:latin typeface="Helvetica" panose="020B0403020202020204" pitchFamily="34" charset="0"/>
                <a:ea typeface="Open Sans" panose="020B0606030504020204" pitchFamily="34" charset="0"/>
                <a:cs typeface="Open Sans" panose="020B0606030504020204" pitchFamily="34" charset="0"/>
              </a:rPr>
              <a:t>-</a:t>
            </a:r>
            <a:r>
              <a:rPr lang="en-US" sz="1100" i="1">
                <a:solidFill>
                  <a:srgbClr val="1B1464"/>
                </a:solidFill>
                <a:latin typeface="Helvetica" panose="020B0403020202020204" pitchFamily="34" charset="0"/>
              </a:rPr>
              <a:t>Monica Longoria, Head of Marketing Insights,</a:t>
            </a:r>
            <a:br>
              <a:rPr lang="en-US" sz="1100" i="1">
                <a:solidFill>
                  <a:srgbClr val="1B1464"/>
                </a:solidFill>
                <a:latin typeface="Helvetica" panose="020B0403020202020204" pitchFamily="34" charset="0"/>
              </a:rPr>
            </a:br>
            <a:r>
              <a:rPr lang="en-US" sz="1100" i="1">
                <a:solidFill>
                  <a:srgbClr val="1B1464"/>
                </a:solidFill>
                <a:latin typeface="Helvetica" panose="020B0403020202020204" pitchFamily="34" charset="0"/>
              </a:rPr>
              <a:t>LG Ad Solutions</a:t>
            </a:r>
          </a:p>
        </p:txBody>
      </p:sp>
      <p:sp>
        <p:nvSpPr>
          <p:cNvPr id="21" name="TextBox 20">
            <a:extLst>
              <a:ext uri="{FF2B5EF4-FFF2-40B4-BE49-F238E27FC236}">
                <a16:creationId xmlns:a16="http://schemas.microsoft.com/office/drawing/2014/main" id="{CF31D62E-E182-50EF-8F7D-6C624CCB194A}"/>
              </a:ext>
            </a:extLst>
          </p:cNvPr>
          <p:cNvSpPr txBox="1"/>
          <p:nvPr/>
        </p:nvSpPr>
        <p:spPr>
          <a:xfrm>
            <a:off x="8184796" y="3382454"/>
            <a:ext cx="4020360" cy="338554"/>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lang="en-US" sz="1600" b="1" kern="0">
                <a:solidFill>
                  <a:srgbClr val="1B1464"/>
                </a:solidFill>
                <a:latin typeface="Helvetica" panose="020B0403020202020204" pitchFamily="34" charset="0"/>
                <a:ea typeface="Open Sans" panose="020B0606030504020204" pitchFamily="34" charset="0"/>
                <a:cs typeface="Open Sans" panose="020B0606030504020204" pitchFamily="34" charset="0"/>
              </a:rPr>
              <a:t>Consumer Experience</a:t>
            </a:r>
            <a:endParaRPr kumimoji="0" lang="en-US" sz="1600" b="1" u="none" strike="noStrike" kern="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36A9DAEC-C272-681C-B569-B27E98C2D6BC}"/>
              </a:ext>
            </a:extLst>
          </p:cNvPr>
          <p:cNvSpPr/>
          <p:nvPr/>
        </p:nvSpPr>
        <p:spPr>
          <a:xfrm>
            <a:off x="4206889" y="3787753"/>
            <a:ext cx="3778222" cy="2376359"/>
          </a:xfrm>
          <a:prstGeom prst="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18630C7E-ADB4-536C-A8D3-6344DFD43B22}"/>
              </a:ext>
            </a:extLst>
          </p:cNvPr>
          <p:cNvSpPr txBox="1"/>
          <p:nvPr/>
        </p:nvSpPr>
        <p:spPr>
          <a:xfrm>
            <a:off x="4101527" y="3382454"/>
            <a:ext cx="39889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Power of CTV</a:t>
            </a:r>
          </a:p>
        </p:txBody>
      </p:sp>
      <p:sp>
        <p:nvSpPr>
          <p:cNvPr id="29" name="TextBox 28">
            <a:extLst>
              <a:ext uri="{FF2B5EF4-FFF2-40B4-BE49-F238E27FC236}">
                <a16:creationId xmlns:a16="http://schemas.microsoft.com/office/drawing/2014/main" id="{85DF35B3-603C-C867-458C-8AFFBA19C386}"/>
              </a:ext>
            </a:extLst>
          </p:cNvPr>
          <p:cNvSpPr txBox="1"/>
          <p:nvPr/>
        </p:nvSpPr>
        <p:spPr>
          <a:xfrm>
            <a:off x="4201817" y="3963510"/>
            <a:ext cx="3788367" cy="2200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“Shoppable ads aren’t just going mainstream – they’re already here. As CTV, social, and digital video continue to converge, the gap between creativity and commerce is disappearing…</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engaging with interactive video on the biggest screen in the house is normalizing more and more each day</a:t>
            </a: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-Dan Mouradian, SVP, Global Client Solutions, Innovid</a:t>
            </a:r>
            <a:endParaRPr kumimoji="0" lang="en-US" sz="1200" b="0" i="1" u="none" strike="noStrike" kern="1200" cap="none" spc="0" normalizeH="0" baseline="0" noProof="0">
              <a:ln>
                <a:noFill/>
              </a:ln>
              <a:solidFill>
                <a:srgbClr val="1B1464"/>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33" name="Straight Connector 32">
            <a:extLst>
              <a:ext uri="{FF2B5EF4-FFF2-40B4-BE49-F238E27FC236}">
                <a16:creationId xmlns:a16="http://schemas.microsoft.com/office/drawing/2014/main" id="{5813FE70-E6B8-151E-FAEA-C405E8E6D7F4}"/>
              </a:ext>
            </a:extLst>
          </p:cNvPr>
          <p:cNvCxnSpPr>
            <a:cxnSpLocks/>
          </p:cNvCxnSpPr>
          <p:nvPr/>
        </p:nvCxnSpPr>
        <p:spPr>
          <a:xfrm>
            <a:off x="4124123" y="1681673"/>
            <a:ext cx="0" cy="4440090"/>
          </a:xfrm>
          <a:prstGeom prst="line">
            <a:avLst/>
          </a:prstGeom>
          <a:ln w="19050">
            <a:solidFill>
              <a:srgbClr val="1B1464"/>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B7A077-7C93-678F-8B29-CDCF4FD95FD4}"/>
              </a:ext>
            </a:extLst>
          </p:cNvPr>
          <p:cNvCxnSpPr>
            <a:cxnSpLocks/>
          </p:cNvCxnSpPr>
          <p:nvPr/>
        </p:nvCxnSpPr>
        <p:spPr>
          <a:xfrm>
            <a:off x="8171640" y="1681673"/>
            <a:ext cx="0" cy="4440090"/>
          </a:xfrm>
          <a:prstGeom prst="line">
            <a:avLst/>
          </a:prstGeom>
          <a:ln w="19050">
            <a:solidFill>
              <a:srgbClr val="1B1464"/>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E7CC389-B44A-CCF1-E344-EEB0FB15C827}"/>
              </a:ext>
            </a:extLst>
          </p:cNvPr>
          <p:cNvSpPr/>
          <p:nvPr/>
        </p:nvSpPr>
        <p:spPr>
          <a:xfrm>
            <a:off x="801190" y="430876"/>
            <a:ext cx="112506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AI integration, the strength of CTV and a frictionless consumer experience are critical to the present and future of Shoppable TV</a:t>
            </a:r>
          </a:p>
        </p:txBody>
      </p:sp>
      <p:sp>
        <p:nvSpPr>
          <p:cNvPr id="17" name="TextBox 16">
            <a:extLst>
              <a:ext uri="{FF2B5EF4-FFF2-40B4-BE49-F238E27FC236}">
                <a16:creationId xmlns:a16="http://schemas.microsoft.com/office/drawing/2014/main" id="{C8856BC4-3E56-1392-466C-64D3264F2F39}"/>
              </a:ext>
            </a:extLst>
          </p:cNvPr>
          <p:cNvSpPr txBox="1"/>
          <p:nvPr/>
        </p:nvSpPr>
        <p:spPr>
          <a:xfrm>
            <a:off x="172951" y="3880314"/>
            <a:ext cx="3778222" cy="2262158"/>
          </a:xfrm>
          <a:prstGeom prst="rect">
            <a:avLst/>
          </a:prstGeom>
          <a:noFill/>
        </p:spPr>
        <p:txBody>
          <a:bodyPr wrap="square">
            <a:spAutoFit/>
          </a:bodyPr>
          <a:lstStyle/>
          <a:p>
            <a:pPr algn="ctr">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400">
                <a:solidFill>
                  <a:srgbClr val="1B1464"/>
                </a:solidFill>
                <a:latin typeface="Helvetica" panose="020B0403020202020204" pitchFamily="34" charset="0"/>
              </a:rPr>
              <a:t>We’re seeing AI influence some of the shoppable formats that are out there. When you think about the intersection of commerce and streaming TV, there’s really an </a:t>
            </a:r>
            <a:r>
              <a:rPr lang="en-US" sz="1400" b="1">
                <a:solidFill>
                  <a:srgbClr val="1B1464"/>
                </a:solidFill>
                <a:latin typeface="Helvetica" panose="020B0403020202020204" pitchFamily="34" charset="0"/>
              </a:rPr>
              <a:t>opportunity to build brands and drive frictionless commerce</a:t>
            </a:r>
            <a:r>
              <a:rPr lang="en-US" sz="1400">
                <a:solidFill>
                  <a:srgbClr val="1B1464"/>
                </a:solidFill>
                <a:latin typeface="Helvetica" panose="020B0403020202020204" pitchFamily="34" charset="0"/>
              </a:rPr>
              <a:t>. We’re now in some ways one engagement away from a direct add to cart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algn="ctr">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-Aaron Sobol, Head of Media Investment &amp; Partnerships, Unilever</a:t>
            </a:r>
            <a:endParaRPr kumimoji="0" lang="en-US" sz="1200" b="0" i="1" u="none" strike="noStrike" kern="1200" cap="none" spc="0" normalizeH="0" baseline="0" noProof="0">
              <a:ln>
                <a:noFill/>
              </a:ln>
              <a:solidFill>
                <a:srgbClr val="1B1464"/>
              </a:solidFill>
              <a:effectLst/>
              <a:uLnTx/>
              <a:uFillTx/>
              <a:latin typeface="Aptos" panose="02110004020202020204"/>
              <a:ea typeface="+mn-ea"/>
              <a:cs typeface="+mn-cs"/>
            </a:endParaRPr>
          </a:p>
        </p:txBody>
      </p:sp>
      <p:pic>
        <p:nvPicPr>
          <p:cNvPr id="9" name="Picture 8" descr="A blue and pink chain&#10;&#10;AI-generated content may be incorrect.">
            <a:extLst>
              <a:ext uri="{FF2B5EF4-FFF2-40B4-BE49-F238E27FC236}">
                <a16:creationId xmlns:a16="http://schemas.microsoft.com/office/drawing/2014/main" id="{91735AB6-B22C-5878-ADC7-B258B44EFCC8}"/>
              </a:ext>
            </a:extLst>
          </p:cNvPr>
          <p:cNvPicPr>
            <a:picLocks noChangeAspect="1"/>
          </p:cNvPicPr>
          <p:nvPr/>
        </p:nvPicPr>
        <p:blipFill>
          <a:blip r:embed="rId4"/>
          <a:stretch>
            <a:fillRect/>
          </a:stretch>
        </p:blipFill>
        <p:spPr>
          <a:xfrm>
            <a:off x="9537581" y="1975200"/>
            <a:ext cx="1314791" cy="1314791"/>
          </a:xfrm>
          <a:prstGeom prst="rect">
            <a:avLst/>
          </a:prstGeom>
        </p:spPr>
      </p:pic>
      <p:pic>
        <p:nvPicPr>
          <p:cNvPr id="22" name="Picture 21" descr="A blue globe with arrows around it&#10;&#10;AI-generated content may be incorrect.">
            <a:extLst>
              <a:ext uri="{FF2B5EF4-FFF2-40B4-BE49-F238E27FC236}">
                <a16:creationId xmlns:a16="http://schemas.microsoft.com/office/drawing/2014/main" id="{96B1D926-BCCC-CAA8-E38E-8A05DDBCD386}"/>
              </a:ext>
            </a:extLst>
          </p:cNvPr>
          <p:cNvPicPr>
            <a:picLocks noChangeAspect="1"/>
          </p:cNvPicPr>
          <p:nvPr/>
        </p:nvPicPr>
        <p:blipFill>
          <a:blip r:embed="rId5"/>
          <a:stretch>
            <a:fillRect/>
          </a:stretch>
        </p:blipFill>
        <p:spPr>
          <a:xfrm>
            <a:off x="5438604" y="1881276"/>
            <a:ext cx="1314792" cy="1314792"/>
          </a:xfrm>
          <a:prstGeom prst="rect">
            <a:avLst/>
          </a:prstGeom>
        </p:spPr>
      </p:pic>
      <p:pic>
        <p:nvPicPr>
          <p:cNvPr id="24" name="Picture 23" descr="A blue and pink brain&#10;&#10;AI-generated content may be incorrect.">
            <a:extLst>
              <a:ext uri="{FF2B5EF4-FFF2-40B4-BE49-F238E27FC236}">
                <a16:creationId xmlns:a16="http://schemas.microsoft.com/office/drawing/2014/main" id="{63609199-A408-B017-AB3A-C2E3DA726348}"/>
              </a:ext>
            </a:extLst>
          </p:cNvPr>
          <p:cNvPicPr>
            <a:picLocks noChangeAspect="1"/>
          </p:cNvPicPr>
          <p:nvPr/>
        </p:nvPicPr>
        <p:blipFill>
          <a:blip r:embed="rId6"/>
          <a:stretch>
            <a:fillRect/>
          </a:stretch>
        </p:blipFill>
        <p:spPr>
          <a:xfrm>
            <a:off x="1405541" y="1936620"/>
            <a:ext cx="1313042" cy="1313042"/>
          </a:xfrm>
          <a:prstGeom prst="rect">
            <a:avLst/>
          </a:prstGeom>
        </p:spPr>
      </p:pic>
      <p:sp>
        <p:nvSpPr>
          <p:cNvPr id="5" name="TextBox 4">
            <a:extLst>
              <a:ext uri="{FF2B5EF4-FFF2-40B4-BE49-F238E27FC236}">
                <a16:creationId xmlns:a16="http://schemas.microsoft.com/office/drawing/2014/main" id="{C82A7FB8-44D9-F48A-F7F6-E1E3E65E3DA0}"/>
              </a:ext>
            </a:extLst>
          </p:cNvPr>
          <p:cNvSpPr txBox="1"/>
          <p:nvPr/>
        </p:nvSpPr>
        <p:spPr>
          <a:xfrm>
            <a:off x="51022" y="533776"/>
            <a:ext cx="750165"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10</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cxnSp>
        <p:nvCxnSpPr>
          <p:cNvPr id="7" name="Straight Connector 6">
            <a:extLst>
              <a:ext uri="{FF2B5EF4-FFF2-40B4-BE49-F238E27FC236}">
                <a16:creationId xmlns:a16="http://schemas.microsoft.com/office/drawing/2014/main" id="{6A2C6904-CEE1-B9AE-C02F-B64EDFBBE017}"/>
              </a:ext>
            </a:extLst>
          </p:cNvPr>
          <p:cNvCxnSpPr>
            <a:cxnSpLocks/>
          </p:cNvCxnSpPr>
          <p:nvPr/>
        </p:nvCxnSpPr>
        <p:spPr>
          <a:xfrm>
            <a:off x="79405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9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2" name="Picture 1">
            <a:extLst>
              <a:ext uri="{FF2B5EF4-FFF2-40B4-BE49-F238E27FC236}">
                <a16:creationId xmlns:a16="http://schemas.microsoft.com/office/drawing/2014/main" id="{48FA27CB-9D73-32D6-F735-7ECF21C3C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26760" y="0"/>
            <a:ext cx="1765240" cy="1027896"/>
          </a:xfrm>
          <a:prstGeom prst="rect">
            <a:avLst/>
          </a:prstGeom>
        </p:spPr>
      </p:pic>
      <p:pic>
        <p:nvPicPr>
          <p:cNvPr id="5" name="Picture 4">
            <a:extLst>
              <a:ext uri="{FF2B5EF4-FFF2-40B4-BE49-F238E27FC236}">
                <a16:creationId xmlns:a16="http://schemas.microsoft.com/office/drawing/2014/main" id="{37FDF992-E3E9-95F7-7748-025246C4B8F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Slide Number Placeholder 5">
            <a:extLst>
              <a:ext uri="{FF2B5EF4-FFF2-40B4-BE49-F238E27FC236}">
                <a16:creationId xmlns:a16="http://schemas.microsoft.com/office/drawing/2014/main" id="{B40898F7-A5FB-E49A-D5D6-52988FE2156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19D46158-52AF-B099-C3C0-55DB3D8447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E8AD3524-C379-7BF7-7598-7006ABC29109}"/>
              </a:ext>
            </a:extLst>
          </p:cNvPr>
          <p:cNvSpPr/>
          <p:nvPr/>
        </p:nvSpPr>
        <p:spPr>
          <a:xfrm>
            <a:off x="6173269" y="1027896"/>
            <a:ext cx="5782511" cy="486287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As shoppable TV ads become more common, audiences will grow more accustomed to engaging and purchasing through interactive and innovative ad formats </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indent="-285750">
              <a:buBlip>
                <a:blip r:embed="rId5"/>
              </a:buBlip>
              <a:defRPr/>
            </a:pPr>
            <a:r>
              <a:rPr lang="en-US">
                <a:solidFill>
                  <a:srgbClr val="1B1464"/>
                </a:solidFill>
                <a:latin typeface="Helvetica" panose="020B0604020202020204" pitchFamily="2" charset="0"/>
                <a:cs typeface="Helvetica" panose="020B0604020202020204" pitchFamily="34" charset="0"/>
              </a:rPr>
              <a:t>Advertiser adoption of shoppable TV is poised for further growth as the evolution of technology continues to reduce friction around the consumer experience while it enhances targeting and measurement capabilities</a:t>
            </a:r>
          </a:p>
          <a:p>
            <a:pPr>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From branding to performance, shoppable TV ads create full funnel opportunities for brands to grow their businesses by combining premium video’s ability to engage audiences with seamless and direct buying experiences</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p:txBody>
      </p:sp>
    </p:spTree>
    <p:extLst>
      <p:ext uri="{BB962C8B-B14F-4D97-AF65-F5344CB8AC3E}">
        <p14:creationId xmlns:p14="http://schemas.microsoft.com/office/powerpoint/2010/main" val="421614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73EF77B1-4FC5-CC0C-EA99-ADB695B6EEFC}"/>
              </a:ext>
            </a:extLst>
          </p:cNvPr>
          <p:cNvPicPr>
            <a:picLocks noChangeAspect="1"/>
          </p:cNvPicPr>
          <p:nvPr/>
        </p:nvPicPr>
        <p:blipFill>
          <a:blip r:embed="rId3"/>
          <a:srcRect l="28181" r="28357" b="56865"/>
          <a:stretch/>
        </p:blipFill>
        <p:spPr>
          <a:xfrm>
            <a:off x="9280117" y="667898"/>
            <a:ext cx="2121718" cy="117799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66" name="Picture 65">
            <a:hlinkClick r:id="rId5"/>
            <a:extLst>
              <a:ext uri="{FF2B5EF4-FFF2-40B4-BE49-F238E27FC236}">
                <a16:creationId xmlns:a16="http://schemas.microsoft.com/office/drawing/2014/main" id="{D4DBBAE3-A702-FDBB-773F-9FB6D606041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470083" y="4360362"/>
            <a:ext cx="2113064" cy="120702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pic>
        <p:nvPicPr>
          <p:cNvPr id="64" name="Picture 63">
            <a:hlinkClick r:id="rId7"/>
            <a:extLst>
              <a:ext uri="{FF2B5EF4-FFF2-40B4-BE49-F238E27FC236}">
                <a16:creationId xmlns:a16="http://schemas.microsoft.com/office/drawing/2014/main" id="{E3B3A411-0566-0B40-2E25-76B3600B0B9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280117" y="2485568"/>
            <a:ext cx="2106708" cy="121270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61" name="Picture 60">
            <a:hlinkClick r:id="rId9"/>
            <a:extLst>
              <a:ext uri="{FF2B5EF4-FFF2-40B4-BE49-F238E27FC236}">
                <a16:creationId xmlns:a16="http://schemas.microsoft.com/office/drawing/2014/main" id="{5ABE66B4-4D66-8AE9-2685-2C7EA4B4F6D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489170" y="2485568"/>
            <a:ext cx="2093976" cy="120181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sp>
        <p:nvSpPr>
          <p:cNvPr id="16" name="Rectangle 15">
            <a:extLst>
              <a:ext uri="{FF2B5EF4-FFF2-40B4-BE49-F238E27FC236}">
                <a16:creationId xmlns:a16="http://schemas.microsoft.com/office/drawing/2014/main" id="{23092C41-BBC2-070F-B804-E2C903F251B6}"/>
              </a:ext>
            </a:extLst>
          </p:cNvPr>
          <p:cNvSpPr/>
          <p:nvPr/>
        </p:nvSpPr>
        <p:spPr>
          <a:xfrm>
            <a:off x="0"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85101"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6" name="TextBox 25">
            <a:hlinkClick r:id="rId7"/>
            <a:extLst>
              <a:ext uri="{FF2B5EF4-FFF2-40B4-BE49-F238E27FC236}">
                <a16:creationId xmlns:a16="http://schemas.microsoft.com/office/drawing/2014/main" id="{E2B33FD3-2164-F8CD-50FA-16D86A1DED83}"/>
              </a:ext>
            </a:extLst>
          </p:cNvPr>
          <p:cNvSpPr txBox="1"/>
          <p:nvPr/>
        </p:nvSpPr>
        <p:spPr>
          <a:xfrm>
            <a:off x="8756200" y="3687385"/>
            <a:ext cx="3184563"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Shortening the Path to Purchase</a:t>
            </a:r>
            <a:b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New Opportunities in Shoppable TV Are Igniting Viewer Engagement and Brand Performance</a:t>
            </a:r>
            <a:endPar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9" name="TextBox 18">
            <a:hlinkClick r:id="rId5"/>
            <a:extLst>
              <a:ext uri="{FF2B5EF4-FFF2-40B4-BE49-F238E27FC236}">
                <a16:creationId xmlns:a16="http://schemas.microsoft.com/office/drawing/2014/main" id="{38E2E3A7-D9DC-A9D7-CA09-5931A7D27FDD}"/>
              </a:ext>
            </a:extLst>
          </p:cNvPr>
          <p:cNvSpPr txBox="1"/>
          <p:nvPr/>
        </p:nvSpPr>
        <p:spPr>
          <a:xfrm>
            <a:off x="6124765" y="5537483"/>
            <a:ext cx="282278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Bigger, Bolder, More Ad-Supported</a:t>
            </a:r>
            <a:b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25 Streaming Trends That Are Impacting </a:t>
            </a:r>
            <a:b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Marketing Plans in 2025</a:t>
            </a:r>
            <a:endPar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18" name="Picture 17">
            <a:extLst>
              <a:ext uri="{FF2B5EF4-FFF2-40B4-BE49-F238E27FC236}">
                <a16:creationId xmlns:a16="http://schemas.microsoft.com/office/drawing/2014/main" id="{3C178781-2C7F-5C73-C6C7-44D098F7F71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sp>
        <p:nvSpPr>
          <p:cNvPr id="29" name="Rectangle 28">
            <a:extLst>
              <a:ext uri="{FF2B5EF4-FFF2-40B4-BE49-F238E27FC236}">
                <a16:creationId xmlns:a16="http://schemas.microsoft.com/office/drawing/2014/main" id="{D7E0ADF4-CD9A-7F31-DCB0-8332CB8154F1}"/>
              </a:ext>
            </a:extLst>
          </p:cNvPr>
          <p:cNvSpPr/>
          <p:nvPr/>
        </p:nvSpPr>
        <p:spPr>
          <a:xfrm>
            <a:off x="6337603" y="6097620"/>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1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483A25C-7DF9-2DBE-0473-DFFC9ABB4AB2}"/>
              </a:ext>
            </a:extLst>
          </p:cNvPr>
          <p:cNvSpPr/>
          <p:nvPr/>
        </p:nvSpPr>
        <p:spPr>
          <a:xfrm>
            <a:off x="374083" y="3916660"/>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 Check out this related VAB content</a:t>
            </a:r>
          </a:p>
        </p:txBody>
      </p:sp>
      <p:grpSp>
        <p:nvGrpSpPr>
          <p:cNvPr id="6" name="Group 5">
            <a:extLst>
              <a:ext uri="{FF2B5EF4-FFF2-40B4-BE49-F238E27FC236}">
                <a16:creationId xmlns:a16="http://schemas.microsoft.com/office/drawing/2014/main" id="{25E36B48-3F02-6E0F-8E07-4E036DF62800}"/>
              </a:ext>
            </a:extLst>
          </p:cNvPr>
          <p:cNvGrpSpPr/>
          <p:nvPr/>
        </p:nvGrpSpPr>
        <p:grpSpPr>
          <a:xfrm>
            <a:off x="118062" y="1852395"/>
            <a:ext cx="2219499" cy="744993"/>
            <a:chOff x="198561" y="542425"/>
            <a:chExt cx="1762143" cy="744993"/>
          </a:xfrm>
        </p:grpSpPr>
        <p:sp>
          <p:nvSpPr>
            <p:cNvPr id="8" name="TextBox 7">
              <a:extLst>
                <a:ext uri="{FF2B5EF4-FFF2-40B4-BE49-F238E27FC236}">
                  <a16:creationId xmlns:a16="http://schemas.microsoft.com/office/drawing/2014/main" id="{0D4BE58C-EA2A-0AC1-D4F7-AD515EE85B49}"/>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mn-ea"/>
                  <a:cs typeface="+mn-cs"/>
                  <a:hlinkClick r:id="rId1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525069CF-8FC9-233C-6EE8-28220DAA0242}"/>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reedk@thevab.com</a:t>
              </a:r>
            </a:p>
          </p:txBody>
        </p:sp>
      </p:grpSp>
      <p:grpSp>
        <p:nvGrpSpPr>
          <p:cNvPr id="27" name="Group 26">
            <a:extLst>
              <a:ext uri="{FF2B5EF4-FFF2-40B4-BE49-F238E27FC236}">
                <a16:creationId xmlns:a16="http://schemas.microsoft.com/office/drawing/2014/main" id="{423AF286-E08E-D9C2-DE03-89C01C7AA5EC}"/>
              </a:ext>
            </a:extLst>
          </p:cNvPr>
          <p:cNvGrpSpPr/>
          <p:nvPr/>
        </p:nvGrpSpPr>
        <p:grpSpPr>
          <a:xfrm>
            <a:off x="97292" y="851081"/>
            <a:ext cx="2925149" cy="744993"/>
            <a:chOff x="2529808" y="542425"/>
            <a:chExt cx="2365895" cy="744993"/>
          </a:xfrm>
        </p:grpSpPr>
        <p:sp>
          <p:nvSpPr>
            <p:cNvPr id="28" name="TextBox 27">
              <a:extLst>
                <a:ext uri="{FF2B5EF4-FFF2-40B4-BE49-F238E27FC236}">
                  <a16:creationId xmlns:a16="http://schemas.microsoft.com/office/drawing/2014/main" id="{6F503351-231C-5467-DDEF-761E86F27BCC}"/>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mn-ea"/>
                  <a:cs typeface="+mn-cs"/>
                </a:rPr>
                <a:t>Jason Wiese</a:t>
              </a:r>
            </a:p>
          </p:txBody>
        </p:sp>
        <p:sp>
          <p:nvSpPr>
            <p:cNvPr id="35" name="TextBox 34">
              <a:extLst>
                <a:ext uri="{FF2B5EF4-FFF2-40B4-BE49-F238E27FC236}">
                  <a16:creationId xmlns:a16="http://schemas.microsoft.com/office/drawing/2014/main" id="{0DC69284-0BD3-63A5-D2E3-F5481ED4C8B8}"/>
                </a:ext>
              </a:extLst>
            </p:cNvPr>
            <p:cNvSpPr txBox="1"/>
            <p:nvPr/>
          </p:nvSpPr>
          <p:spPr>
            <a:xfrm>
              <a:off x="2529808" y="856531"/>
              <a:ext cx="2365895" cy="430887"/>
            </a:xfrm>
            <a:prstGeom prst="rect">
              <a:avLst/>
            </a:prstGeom>
            <a:noFill/>
          </p:spPr>
          <p:txBody>
            <a:bodyPr wrap="square" rtlCol="0">
              <a:spAutoFit/>
            </a:bodyPr>
            <a:lstStyle/>
            <a:p>
              <a:pPr>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Light" panose="020B0403020202020204" pitchFamily="34" charset="0"/>
                </a:rPr>
                <a:t>j</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asonw@thevab.com</a:t>
              </a:r>
            </a:p>
          </p:txBody>
        </p:sp>
      </p:grpSp>
      <p:grpSp>
        <p:nvGrpSpPr>
          <p:cNvPr id="51" name="Group 50">
            <a:extLst>
              <a:ext uri="{FF2B5EF4-FFF2-40B4-BE49-F238E27FC236}">
                <a16:creationId xmlns:a16="http://schemas.microsoft.com/office/drawing/2014/main" id="{0B18A755-3944-8F38-85EB-330F9A08175A}"/>
              </a:ext>
            </a:extLst>
          </p:cNvPr>
          <p:cNvGrpSpPr/>
          <p:nvPr/>
        </p:nvGrpSpPr>
        <p:grpSpPr>
          <a:xfrm>
            <a:off x="3278025" y="851081"/>
            <a:ext cx="2925149" cy="744993"/>
            <a:chOff x="2529808" y="542425"/>
            <a:chExt cx="2365895" cy="744993"/>
          </a:xfrm>
        </p:grpSpPr>
        <p:sp>
          <p:nvSpPr>
            <p:cNvPr id="52" name="TextBox 51">
              <a:hlinkClick r:id="rId14"/>
              <a:extLst>
                <a:ext uri="{FF2B5EF4-FFF2-40B4-BE49-F238E27FC236}">
                  <a16:creationId xmlns:a16="http://schemas.microsoft.com/office/drawing/2014/main" id="{23BA257A-7C67-D757-BFED-B03CE02789A5}"/>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Benjamin Vandegrift</a:t>
              </a:r>
            </a:p>
          </p:txBody>
        </p:sp>
        <p:sp>
          <p:nvSpPr>
            <p:cNvPr id="53" name="TextBox 52">
              <a:extLst>
                <a:ext uri="{FF2B5EF4-FFF2-40B4-BE49-F238E27FC236}">
                  <a16:creationId xmlns:a16="http://schemas.microsoft.com/office/drawing/2014/main" id="{C50BE708-A66A-3BB2-5160-98EB012038AD}"/>
                </a:ext>
              </a:extLst>
            </p:cNvPr>
            <p:cNvSpPr txBox="1"/>
            <p:nvPr/>
          </p:nvSpPr>
          <p:spPr>
            <a:xfrm>
              <a:off x="2529808" y="856531"/>
              <a:ext cx="236589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a:rPr>
                <a:t>VP, Measurement Solutions &amp; Innovations </a:t>
              </a:r>
              <a:r>
                <a:rPr lang="en-US" sz="1100" err="1">
                  <a:solidFill>
                    <a:srgbClr val="1B1464"/>
                  </a:solidFill>
                  <a:latin typeface="Helvetica Light"/>
                </a:rPr>
                <a:t>benjaminv</a:t>
              </a:r>
              <a:r>
                <a:rPr kumimoji="0" lang="en-US" sz="1100" b="0" i="0" u="none" strike="noStrike" kern="1200" cap="none" spc="0" normalizeH="0" baseline="0" noProof="0">
                  <a:ln>
                    <a:noFill/>
                  </a:ln>
                  <a:solidFill>
                    <a:srgbClr val="1B1464"/>
                  </a:solidFill>
                  <a:effectLst/>
                  <a:uLnTx/>
                  <a:uFillTx/>
                  <a:latin typeface="Helvetica Light"/>
                </a:rPr>
                <a:t>@thevab.com</a:t>
              </a:r>
            </a:p>
          </p:txBody>
        </p:sp>
      </p:grpSp>
      <p:pic>
        <p:nvPicPr>
          <p:cNvPr id="55" name="Picture 54">
            <a:hlinkClick r:id="rId15"/>
            <a:extLst>
              <a:ext uri="{FF2B5EF4-FFF2-40B4-BE49-F238E27FC236}">
                <a16:creationId xmlns:a16="http://schemas.microsoft.com/office/drawing/2014/main" id="{0235E27B-D584-7A5C-3C47-AE7EAB84AB61}"/>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475262" y="667899"/>
            <a:ext cx="2121793" cy="119350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56" name="TextBox 55">
            <a:hlinkClick r:id="rId15"/>
            <a:extLst>
              <a:ext uri="{FF2B5EF4-FFF2-40B4-BE49-F238E27FC236}">
                <a16:creationId xmlns:a16="http://schemas.microsoft.com/office/drawing/2014/main" id="{55BB23F5-D569-2DE9-44BD-E1A6A26F86C2}"/>
              </a:ext>
            </a:extLst>
          </p:cNvPr>
          <p:cNvSpPr txBox="1"/>
          <p:nvPr/>
        </p:nvSpPr>
        <p:spPr>
          <a:xfrm>
            <a:off x="6476434" y="1852395"/>
            <a:ext cx="212697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and Why It Matters to Marketers</a:t>
            </a:r>
          </a:p>
        </p:txBody>
      </p:sp>
      <p:sp>
        <p:nvSpPr>
          <p:cNvPr id="58" name="TextBox 57">
            <a:hlinkClick r:id="rId2"/>
            <a:extLst>
              <a:ext uri="{FF2B5EF4-FFF2-40B4-BE49-F238E27FC236}">
                <a16:creationId xmlns:a16="http://schemas.microsoft.com/office/drawing/2014/main" id="{508B8D4C-DDF6-8CE6-2BB3-AA1CC7DD58D5}"/>
              </a:ext>
            </a:extLst>
          </p:cNvPr>
          <p:cNvSpPr txBox="1"/>
          <p:nvPr/>
        </p:nvSpPr>
        <p:spPr>
          <a:xfrm>
            <a:off x="9220486" y="1852395"/>
            <a:ext cx="222596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What </a:t>
            </a:r>
            <a:r>
              <a:rPr lang="en-US" sz="1100" b="1" dirty="0">
                <a:solidFill>
                  <a:srgbClr val="ED3C8D"/>
                </a:solidFill>
                <a:latin typeface="Helvetica" panose="020B0403020202020204" pitchFamily="34" charset="0"/>
              </a:rPr>
              <a:t>Is CTV?</a:t>
            </a:r>
            <a:endPar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201A62"/>
                </a:solidFill>
                <a:latin typeface="Helvetica" panose="020B0403020202020204" pitchFamily="34" charset="0"/>
              </a:rPr>
              <a:t>Defining and Understanding the Connected TV Advertising Ecosystem </a:t>
            </a:r>
            <a:endPar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59" name="TextBox 58">
            <a:hlinkClick r:id="rId17"/>
            <a:extLst>
              <a:ext uri="{FF2B5EF4-FFF2-40B4-BE49-F238E27FC236}">
                <a16:creationId xmlns:a16="http://schemas.microsoft.com/office/drawing/2014/main" id="{B685B64E-83FD-A18E-BF79-4A74CB86F1F0}"/>
              </a:ext>
            </a:extLst>
          </p:cNvPr>
          <p:cNvSpPr txBox="1"/>
          <p:nvPr/>
        </p:nvSpPr>
        <p:spPr>
          <a:xfrm>
            <a:off x="8974672" y="5537483"/>
            <a:ext cx="274761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B1464"/>
                </a:solidFill>
                <a:latin typeface="Helvetica" panose="020B0403020202020204" pitchFamily="34" charset="0"/>
              </a:rPr>
              <a:t>How New Advertisers Are Using TV to Ignite Interest &amp; Turn Consumers Into Customers</a:t>
            </a:r>
          </a:p>
        </p:txBody>
      </p:sp>
      <p:pic>
        <p:nvPicPr>
          <p:cNvPr id="60" name="Picture 59">
            <a:hlinkClick r:id="rId17"/>
            <a:extLst>
              <a:ext uri="{FF2B5EF4-FFF2-40B4-BE49-F238E27FC236}">
                <a16:creationId xmlns:a16="http://schemas.microsoft.com/office/drawing/2014/main" id="{9617EE44-4B43-E861-515F-F4F8F65CDE90}"/>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9280117" y="4360362"/>
            <a:ext cx="2136728" cy="1207026"/>
          </a:xfrm>
          <a:prstGeom prst="rect">
            <a:avLst/>
          </a:prstGeom>
          <a:ln>
            <a:solidFill>
              <a:srgbClr val="1B1464"/>
            </a:solidFill>
          </a:ln>
        </p:spPr>
      </p:pic>
      <p:sp>
        <p:nvSpPr>
          <p:cNvPr id="62" name="TextBox 61">
            <a:hlinkClick r:id="rId9"/>
            <a:extLst>
              <a:ext uri="{FF2B5EF4-FFF2-40B4-BE49-F238E27FC236}">
                <a16:creationId xmlns:a16="http://schemas.microsoft.com/office/drawing/2014/main" id="{C40EE0BA-CD12-A372-9503-52EC6B5EA9FC}"/>
              </a:ext>
            </a:extLst>
          </p:cNvPr>
          <p:cNvSpPr txBox="1"/>
          <p:nvPr/>
        </p:nvSpPr>
        <p:spPr>
          <a:xfrm>
            <a:off x="6235955" y="3678125"/>
            <a:ext cx="260040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strike="noStrike" kern="1200" cap="none" spc="0" normalizeH="0" baseline="0" noProof="0" dirty="0">
                <a:ln>
                  <a:noFill/>
                </a:ln>
                <a:solidFill>
                  <a:srgbClr val="ED3C8D"/>
                </a:solidFill>
                <a:effectLst/>
                <a:uLnTx/>
                <a:uFillTx/>
                <a:latin typeface="Helvetica" panose="020B0403020202020204" pitchFamily="34" charset="0"/>
                <a:ea typeface="+mn-ea"/>
                <a:cs typeface="+mn-cs"/>
              </a:rPr>
              <a:t>Laugh, Cry, Share, Buy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How TV &amp; Streaming Influences Gen 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More Than Leading Social Platforms</a:t>
            </a:r>
          </a:p>
        </p:txBody>
      </p:sp>
    </p:spTree>
    <p:extLst>
      <p:ext uri="{BB962C8B-B14F-4D97-AF65-F5344CB8AC3E}">
        <p14:creationId xmlns:p14="http://schemas.microsoft.com/office/powerpoint/2010/main" val="211131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1567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C42B1-7E45-4FEA-249A-4128560DBD7D}"/>
            </a:ext>
          </a:extLst>
        </p:cNvPr>
        <p:cNvGrpSpPr/>
        <p:nvPr/>
      </p:nvGrpSpPr>
      <p:grpSpPr>
        <a:xfrm>
          <a:off x="0" y="0"/>
          <a:ext cx="0" cy="0"/>
          <a:chOff x="0" y="0"/>
          <a:chExt cx="0" cy="0"/>
        </a:xfrm>
      </p:grpSpPr>
      <p:pic>
        <p:nvPicPr>
          <p:cNvPr id="7" name="Picture 6" descr="A person sitting on a couch holding a credit card and a remote control&#10;&#10;Description automatically generated">
            <a:extLst>
              <a:ext uri="{FF2B5EF4-FFF2-40B4-BE49-F238E27FC236}">
                <a16:creationId xmlns:a16="http://schemas.microsoft.com/office/drawing/2014/main" id="{B489421E-0D91-F72B-8790-D19874635E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626" r="19667"/>
          <a:stretch/>
        </p:blipFill>
        <p:spPr>
          <a:xfrm>
            <a:off x="0" y="0"/>
            <a:ext cx="4754587" cy="6858000"/>
          </a:xfrm>
          <a:prstGeom prst="rect">
            <a:avLst/>
          </a:prstGeom>
        </p:spPr>
      </p:pic>
      <p:pic>
        <p:nvPicPr>
          <p:cNvPr id="8" name="Picture 7">
            <a:extLst>
              <a:ext uri="{FF2B5EF4-FFF2-40B4-BE49-F238E27FC236}">
                <a16:creationId xmlns:a16="http://schemas.microsoft.com/office/drawing/2014/main" id="{187E24E0-9DDA-1970-16CE-13018FA02E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72800" y="1"/>
            <a:ext cx="1219199" cy="709938"/>
          </a:xfrm>
          <a:prstGeom prst="rect">
            <a:avLst/>
          </a:prstGeom>
        </p:spPr>
      </p:pic>
      <p:sp>
        <p:nvSpPr>
          <p:cNvPr id="3" name="TextBox 2">
            <a:extLst>
              <a:ext uri="{FF2B5EF4-FFF2-40B4-BE49-F238E27FC236}">
                <a16:creationId xmlns:a16="http://schemas.microsoft.com/office/drawing/2014/main" id="{8F2E1B6A-1ACA-0EBB-5B07-C77035A8F96C}"/>
              </a:ext>
            </a:extLst>
          </p:cNvPr>
          <p:cNvSpPr txBox="1"/>
          <p:nvPr/>
        </p:nvSpPr>
        <p:spPr>
          <a:xfrm>
            <a:off x="4881503" y="336062"/>
            <a:ext cx="725435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Understanding TV’s evolving ability as a shopping platform</a:t>
            </a:r>
          </a:p>
        </p:txBody>
      </p:sp>
      <p:pic>
        <p:nvPicPr>
          <p:cNvPr id="5" name="Picture 4">
            <a:extLst>
              <a:ext uri="{FF2B5EF4-FFF2-40B4-BE49-F238E27FC236}">
                <a16:creationId xmlns:a16="http://schemas.microsoft.com/office/drawing/2014/main" id="{95A3288D-C96A-CB05-4362-4F42E9B05E3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02427D9-6D3D-7B28-5247-BB86176700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D39B49B-80E0-2ACA-B47C-5D8DD75851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6D68C66C-9FC2-54A5-E7C9-DD041247DFD6}"/>
              </a:ext>
            </a:extLst>
          </p:cNvPr>
          <p:cNvSpPr txBox="1"/>
          <p:nvPr/>
        </p:nvSpPr>
        <p:spPr>
          <a:xfrm>
            <a:off x="4954371" y="1334672"/>
            <a:ext cx="6947081" cy="4801314"/>
          </a:xfrm>
          <a:prstGeom prst="rect">
            <a:avLst/>
          </a:prstGeom>
          <a:noFill/>
        </p:spPr>
        <p:txBody>
          <a:bodyPr wrap="square" rtlCol="0">
            <a:spAutoFit/>
          </a:bodyPr>
          <a:lstStyle/>
          <a:p>
            <a:pPr>
              <a:defRPr/>
            </a:pPr>
            <a:r>
              <a:rPr kumimoji="0" lang="en-US"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rPr>
              <a:t>As the video ecosystem continues to evolve, marketers are increasingly leaning into shoppable TV ads to meet consumers where they are, drive brand engagement and ultimately shorten their path to purchase.</a:t>
            </a:r>
          </a:p>
          <a:p>
            <a:pPr>
              <a:defRPr/>
            </a:pPr>
            <a:endParaRPr lang="en-US">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a:solidFill>
                  <a:srgbClr val="201A62"/>
                </a:solidFill>
                <a:latin typeface="Helvetica" panose="020B0604020202020204" pitchFamily="2" charset="0"/>
                <a:cs typeface="Calibri" panose="020F0502020204030204" pitchFamily="34" charset="0"/>
              </a:rPr>
              <a:t>Shoppable TV’s use and acceptance by audiences is growing rapidly, driven by an increase in consumer readiness and their desire for convenient shopping experiences</a:t>
            </a:r>
            <a:r>
              <a:rPr kumimoji="0" lang="en-US" sz="1800" i="0" u="none" strike="noStrike" kern="1200" cap="none" spc="0" normalizeH="0" baseline="0" noProof="0">
                <a:ln>
                  <a:noFill/>
                </a:ln>
                <a:solidFill>
                  <a:srgbClr val="1B1464"/>
                </a:solidFill>
                <a:effectLst/>
                <a:uLnTx/>
                <a:uFillTx/>
                <a:latin typeface="Helvetica" pitchFamily="2" charset="0"/>
                <a:ea typeface="+mn-ea"/>
                <a:cs typeface="+mn-cs"/>
              </a:rPr>
              <a:t>.  </a:t>
            </a:r>
            <a:r>
              <a:rPr lang="en-US">
                <a:solidFill>
                  <a:srgbClr val="1B1464"/>
                </a:solidFill>
                <a:latin typeface="Helvetica" pitchFamily="2" charset="0"/>
              </a:rPr>
              <a:t> </a:t>
            </a:r>
          </a:p>
          <a:p>
            <a:pPr>
              <a:defRPr/>
            </a:pPr>
            <a:endParaRPr kumimoji="0" lang="en-US" sz="1800" i="0" u="none" strike="noStrike" kern="1200" cap="none" spc="0" normalizeH="0" baseline="0" noProof="0">
              <a:ln>
                <a:noFill/>
              </a:ln>
              <a:solidFill>
                <a:srgbClr val="1B1464"/>
              </a:solidFill>
              <a:effectLst/>
              <a:uLnTx/>
              <a:uFillTx/>
              <a:latin typeface="Helvetica" pitchFamily="2" charset="0"/>
              <a:ea typeface="+mn-ea"/>
              <a:cs typeface="+mn-cs"/>
            </a:endParaRPr>
          </a:p>
          <a:p>
            <a:pPr>
              <a:defRPr/>
            </a:pPr>
            <a:r>
              <a:rPr lang="en-US">
                <a:solidFill>
                  <a:srgbClr val="1B1464"/>
                </a:solidFill>
                <a:latin typeface="Helvetica" pitchFamily="2" charset="0"/>
              </a:rPr>
              <a:t>Enhancements in data and technology are also fueling the rise of Shoppable TV, which enables brands to create innovative and interactive ads that not only engage audiences but are fully measurable as well.</a:t>
            </a:r>
          </a:p>
          <a:p>
            <a:pPr>
              <a:defRPr/>
            </a:pPr>
            <a:endParaRPr lang="en-US">
              <a:solidFill>
                <a:srgbClr val="1B1464"/>
              </a:solidFill>
              <a:latin typeface="Helvetica" pitchFamily="2" charset="0"/>
            </a:endParaRPr>
          </a:p>
          <a:p>
            <a:pPr>
              <a:defRPr/>
            </a:pPr>
            <a:r>
              <a:rPr lang="en-US">
                <a:solidFill>
                  <a:srgbClr val="1B1464"/>
                </a:solidFill>
                <a:latin typeface="Helvetica" pitchFamily="2" charset="0"/>
              </a:rPr>
              <a:t>With consumer behavior and technology converging, shoppable TV is a powerful way for marketers to unite the power of premium video content and direct commerce.</a:t>
            </a:r>
          </a:p>
        </p:txBody>
      </p:sp>
    </p:spTree>
    <p:extLst>
      <p:ext uri="{BB962C8B-B14F-4D97-AF65-F5344CB8AC3E}">
        <p14:creationId xmlns:p14="http://schemas.microsoft.com/office/powerpoint/2010/main" val="348658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553DF-337A-952F-0659-8275B355ED65}"/>
            </a:ext>
          </a:extLst>
        </p:cNvPr>
        <p:cNvGrpSpPr/>
        <p:nvPr/>
      </p:nvGrpSpPr>
      <p:grpSpPr>
        <a:xfrm>
          <a:off x="0" y="0"/>
          <a:ext cx="0" cy="0"/>
          <a:chOff x="0" y="0"/>
          <a:chExt cx="0" cy="0"/>
        </a:xfrm>
      </p:grpSpPr>
      <p:sp>
        <p:nvSpPr>
          <p:cNvPr id="1093" name="Rectangle 1092">
            <a:extLst>
              <a:ext uri="{FF2B5EF4-FFF2-40B4-BE49-F238E27FC236}">
                <a16:creationId xmlns:a16="http://schemas.microsoft.com/office/drawing/2014/main" id="{0D9A825E-8C4B-D9C8-43A3-A062B2A253FB}"/>
              </a:ext>
            </a:extLst>
          </p:cNvPr>
          <p:cNvSpPr/>
          <p:nvPr/>
        </p:nvSpPr>
        <p:spPr>
          <a:xfrm>
            <a:off x="0" y="1375646"/>
            <a:ext cx="12192000" cy="5470779"/>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9" name="Picture 8">
            <a:extLst>
              <a:ext uri="{FF2B5EF4-FFF2-40B4-BE49-F238E27FC236}">
                <a16:creationId xmlns:a16="http://schemas.microsoft.com/office/drawing/2014/main" id="{A7187F97-BDEA-92F5-F869-55CADACF9DA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E040466A-1918-F0A7-4CF6-B25491D2378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EAACD511-01E7-66E3-98D9-5ADAF8CE286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1085" name="Group 1084">
            <a:extLst>
              <a:ext uri="{FF2B5EF4-FFF2-40B4-BE49-F238E27FC236}">
                <a16:creationId xmlns:a16="http://schemas.microsoft.com/office/drawing/2014/main" id="{A143F9F4-3872-2AC0-5F6C-4886E094B207}"/>
              </a:ext>
            </a:extLst>
          </p:cNvPr>
          <p:cNvGrpSpPr/>
          <p:nvPr/>
        </p:nvGrpSpPr>
        <p:grpSpPr>
          <a:xfrm>
            <a:off x="8674281" y="4254465"/>
            <a:ext cx="3355420" cy="1227889"/>
            <a:chOff x="6326844" y="1829018"/>
            <a:chExt cx="3926197" cy="1299593"/>
          </a:xfrm>
        </p:grpSpPr>
        <p:sp>
          <p:nvSpPr>
            <p:cNvPr id="28" name="Rectangle: Rounded Corners 27">
              <a:hlinkClick r:id="rId3"/>
              <a:extLst>
                <a:ext uri="{FF2B5EF4-FFF2-40B4-BE49-F238E27FC236}">
                  <a16:creationId xmlns:a16="http://schemas.microsoft.com/office/drawing/2014/main" id="{E6163769-B6B9-F5FC-8D9A-39E36BE2111A}"/>
                </a:ext>
              </a:extLst>
            </p:cNvPr>
            <p:cNvSpPr/>
            <p:nvPr/>
          </p:nvSpPr>
          <p:spPr>
            <a:xfrm>
              <a:off x="6326844" y="1829018"/>
              <a:ext cx="3926197" cy="1299593"/>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2" name="TextBox 61">
              <a:extLst>
                <a:ext uri="{FF2B5EF4-FFF2-40B4-BE49-F238E27FC236}">
                  <a16:creationId xmlns:a16="http://schemas.microsoft.com/office/drawing/2014/main" id="{CA85E741-08B7-AC89-83AF-46D229BB1D0D}"/>
                </a:ext>
              </a:extLst>
            </p:cNvPr>
            <p:cNvSpPr txBox="1"/>
            <p:nvPr/>
          </p:nvSpPr>
          <p:spPr>
            <a:xfrm>
              <a:off x="6531642" y="2009096"/>
              <a:ext cx="3721399" cy="9772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81818"/>
                  </a:solidFill>
                  <a:effectLst/>
                  <a:uLnTx/>
                  <a:uFillTx/>
                  <a:latin typeface="Inter"/>
                  <a:ea typeface="+mn-ea"/>
                  <a:cs typeface="+mn-cs"/>
                </a:rPr>
                <a:t>Watch &amp; Shop: How Shoppable CTV Ads are Transforming Viewer Engagement</a:t>
              </a:r>
            </a:p>
          </p:txBody>
        </p:sp>
        <p:sp>
          <p:nvSpPr>
            <p:cNvPr id="63" name="TextBox 62">
              <a:extLst>
                <a:ext uri="{FF2B5EF4-FFF2-40B4-BE49-F238E27FC236}">
                  <a16:creationId xmlns:a16="http://schemas.microsoft.com/office/drawing/2014/main" id="{AAB1D980-D115-6E13-F526-6D061DDDF00B}"/>
                </a:ext>
              </a:extLst>
            </p:cNvPr>
            <p:cNvSpPr txBox="1"/>
            <p:nvPr/>
          </p:nvSpPr>
          <p:spPr>
            <a:xfrm>
              <a:off x="6617255" y="1861856"/>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12/22/24</a:t>
              </a:r>
            </a:p>
          </p:txBody>
        </p:sp>
        <p:pic>
          <p:nvPicPr>
            <p:cNvPr id="1025" name="Picture 1024">
              <a:extLst>
                <a:ext uri="{FF2B5EF4-FFF2-40B4-BE49-F238E27FC236}">
                  <a16:creationId xmlns:a16="http://schemas.microsoft.com/office/drawing/2014/main" id="{AF1B50D8-2A83-0D98-0F48-2CCCB1E1E18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61232" y="1874107"/>
              <a:ext cx="312046" cy="252622"/>
            </a:xfrm>
            <a:prstGeom prst="rect">
              <a:avLst/>
            </a:prstGeom>
          </p:spPr>
        </p:pic>
      </p:grpSp>
      <p:grpSp>
        <p:nvGrpSpPr>
          <p:cNvPr id="1091" name="Group 1090">
            <a:extLst>
              <a:ext uri="{FF2B5EF4-FFF2-40B4-BE49-F238E27FC236}">
                <a16:creationId xmlns:a16="http://schemas.microsoft.com/office/drawing/2014/main" id="{8B059C80-2161-C54C-82EF-4CD0F7EB304C}"/>
              </a:ext>
            </a:extLst>
          </p:cNvPr>
          <p:cNvGrpSpPr/>
          <p:nvPr/>
        </p:nvGrpSpPr>
        <p:grpSpPr>
          <a:xfrm>
            <a:off x="124047" y="4352141"/>
            <a:ext cx="4323892" cy="813069"/>
            <a:chOff x="666646" y="2975910"/>
            <a:chExt cx="5008592" cy="906180"/>
          </a:xfrm>
        </p:grpSpPr>
        <p:sp>
          <p:nvSpPr>
            <p:cNvPr id="26" name="Rectangle: Rounded Corners 25">
              <a:hlinkClick r:id="rId5"/>
              <a:extLst>
                <a:ext uri="{FF2B5EF4-FFF2-40B4-BE49-F238E27FC236}">
                  <a16:creationId xmlns:a16="http://schemas.microsoft.com/office/drawing/2014/main" id="{05CFD5FA-BEDD-931B-F3CD-D1EC47883884}"/>
                </a:ext>
              </a:extLst>
            </p:cNvPr>
            <p:cNvSpPr/>
            <p:nvPr/>
          </p:nvSpPr>
          <p:spPr>
            <a:xfrm>
              <a:off x="666646" y="2975910"/>
              <a:ext cx="5008592" cy="906180"/>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9" name="Picture 1028">
              <a:extLst>
                <a:ext uri="{FF2B5EF4-FFF2-40B4-BE49-F238E27FC236}">
                  <a16:creationId xmlns:a16="http://schemas.microsoft.com/office/drawing/2014/main" id="{53196C3E-F9D9-1B96-58DE-0D5C821691E9}"/>
                </a:ext>
              </a:extLst>
            </p:cNvPr>
            <p:cNvPicPr>
              <a:picLocks noChangeAspect="1"/>
            </p:cNvPicPr>
            <p:nvPr/>
          </p:nvPicPr>
          <p:blipFill>
            <a:blip r:embed="rId6" cstate="hqprint">
              <a:clrChange>
                <a:clrFrom>
                  <a:srgbClr val="F6F9FD"/>
                </a:clrFrom>
                <a:clrTo>
                  <a:srgbClr val="F6F9FD">
                    <a:alpha val="0"/>
                  </a:srgbClr>
                </a:clrTo>
              </a:clrChange>
              <a:extLst>
                <a:ext uri="{28A0092B-C50C-407E-A947-70E740481C1C}">
                  <a14:useLocalDpi xmlns:a14="http://schemas.microsoft.com/office/drawing/2010/main"/>
                </a:ext>
              </a:extLst>
            </a:blip>
            <a:stretch>
              <a:fillRect/>
            </a:stretch>
          </p:blipFill>
          <p:spPr>
            <a:xfrm>
              <a:off x="821401" y="3230978"/>
              <a:ext cx="4230768" cy="561647"/>
            </a:xfrm>
            <a:prstGeom prst="rect">
              <a:avLst/>
            </a:prstGeom>
          </p:spPr>
        </p:pic>
        <p:sp>
          <p:nvSpPr>
            <p:cNvPr id="1030" name="TextBox 1029">
              <a:extLst>
                <a:ext uri="{FF2B5EF4-FFF2-40B4-BE49-F238E27FC236}">
                  <a16:creationId xmlns:a16="http://schemas.microsoft.com/office/drawing/2014/main" id="{E24008D8-7951-8DC6-2B3E-40AE039C657C}"/>
                </a:ext>
              </a:extLst>
            </p:cNvPr>
            <p:cNvSpPr txBox="1"/>
            <p:nvPr/>
          </p:nvSpPr>
          <p:spPr>
            <a:xfrm>
              <a:off x="1402983" y="2976877"/>
              <a:ext cx="93748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7/8/24</a:t>
              </a:r>
            </a:p>
          </p:txBody>
        </p:sp>
        <p:pic>
          <p:nvPicPr>
            <p:cNvPr id="1032" name="Picture 1031">
              <a:extLst>
                <a:ext uri="{FF2B5EF4-FFF2-40B4-BE49-F238E27FC236}">
                  <a16:creationId xmlns:a16="http://schemas.microsoft.com/office/drawing/2014/main" id="{62F3BE43-278E-7801-AFEB-AA30BB4605A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66564" y="3002300"/>
              <a:ext cx="938992" cy="209415"/>
            </a:xfrm>
            <a:prstGeom prst="rect">
              <a:avLst/>
            </a:prstGeom>
          </p:spPr>
        </p:pic>
      </p:grpSp>
      <p:grpSp>
        <p:nvGrpSpPr>
          <p:cNvPr id="1086" name="Group 1085">
            <a:extLst>
              <a:ext uri="{FF2B5EF4-FFF2-40B4-BE49-F238E27FC236}">
                <a16:creationId xmlns:a16="http://schemas.microsoft.com/office/drawing/2014/main" id="{A817B997-7D4E-E107-477A-7ACF7FFFAE1E}"/>
              </a:ext>
            </a:extLst>
          </p:cNvPr>
          <p:cNvGrpSpPr/>
          <p:nvPr/>
        </p:nvGrpSpPr>
        <p:grpSpPr>
          <a:xfrm>
            <a:off x="7647867" y="2889028"/>
            <a:ext cx="4440543" cy="1005423"/>
            <a:chOff x="6259888" y="2890779"/>
            <a:chExt cx="5165547" cy="1002373"/>
          </a:xfrm>
        </p:grpSpPr>
        <p:sp>
          <p:nvSpPr>
            <p:cNvPr id="29" name="Rectangle: Rounded Corners 28">
              <a:hlinkClick r:id="rId8"/>
              <a:extLst>
                <a:ext uri="{FF2B5EF4-FFF2-40B4-BE49-F238E27FC236}">
                  <a16:creationId xmlns:a16="http://schemas.microsoft.com/office/drawing/2014/main" id="{1902C296-5AD9-13F0-B827-5901F4010BCB}"/>
                </a:ext>
              </a:extLst>
            </p:cNvPr>
            <p:cNvSpPr/>
            <p:nvPr/>
          </p:nvSpPr>
          <p:spPr>
            <a:xfrm>
              <a:off x="6259888" y="2890779"/>
              <a:ext cx="5165547" cy="1002373"/>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35" name="Picture 1034">
              <a:extLst>
                <a:ext uri="{FF2B5EF4-FFF2-40B4-BE49-F238E27FC236}">
                  <a16:creationId xmlns:a16="http://schemas.microsoft.com/office/drawing/2014/main" id="{861A698B-13FF-5975-ADD6-61EC7DA9958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375218" y="3150098"/>
              <a:ext cx="4354337" cy="632433"/>
            </a:xfrm>
            <a:prstGeom prst="rect">
              <a:avLst/>
            </a:prstGeom>
          </p:spPr>
        </p:pic>
        <p:sp>
          <p:nvSpPr>
            <p:cNvPr id="1036" name="TextBox 1035">
              <a:extLst>
                <a:ext uri="{FF2B5EF4-FFF2-40B4-BE49-F238E27FC236}">
                  <a16:creationId xmlns:a16="http://schemas.microsoft.com/office/drawing/2014/main" id="{C3272792-3C3B-3B91-5FA7-6CE3C663B76D}"/>
                </a:ext>
              </a:extLst>
            </p:cNvPr>
            <p:cNvSpPr txBox="1"/>
            <p:nvPr/>
          </p:nvSpPr>
          <p:spPr>
            <a:xfrm>
              <a:off x="7086171" y="2914482"/>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3/11/24</a:t>
              </a:r>
            </a:p>
          </p:txBody>
        </p:sp>
        <p:pic>
          <p:nvPicPr>
            <p:cNvPr id="1038" name="Picture 1037">
              <a:extLst>
                <a:ext uri="{FF2B5EF4-FFF2-40B4-BE49-F238E27FC236}">
                  <a16:creationId xmlns:a16="http://schemas.microsoft.com/office/drawing/2014/main" id="{FE226555-A360-9851-DD9D-B9A402174639}"/>
                </a:ext>
              </a:extLst>
            </p:cNvPr>
            <p:cNvPicPr>
              <a:picLocks noChangeAspect="1"/>
            </p:cNvPicPr>
            <p:nvPr/>
          </p:nvPicPr>
          <p:blipFill>
            <a:blip r:embed="rId10"/>
            <a:stretch>
              <a:fillRect/>
            </a:stretch>
          </p:blipFill>
          <p:spPr>
            <a:xfrm>
              <a:off x="6424690" y="2927609"/>
              <a:ext cx="914447" cy="200035"/>
            </a:xfrm>
            <a:prstGeom prst="rect">
              <a:avLst/>
            </a:prstGeom>
          </p:spPr>
        </p:pic>
      </p:grpSp>
      <p:grpSp>
        <p:nvGrpSpPr>
          <p:cNvPr id="1090" name="Group 1089">
            <a:extLst>
              <a:ext uri="{FF2B5EF4-FFF2-40B4-BE49-F238E27FC236}">
                <a16:creationId xmlns:a16="http://schemas.microsoft.com/office/drawing/2014/main" id="{5B8BB76A-B486-DC9A-967F-5090C79BEB3A}"/>
              </a:ext>
            </a:extLst>
          </p:cNvPr>
          <p:cNvGrpSpPr/>
          <p:nvPr/>
        </p:nvGrpSpPr>
        <p:grpSpPr>
          <a:xfrm>
            <a:off x="4537507" y="5514447"/>
            <a:ext cx="3497939" cy="830797"/>
            <a:chOff x="629432" y="3950005"/>
            <a:chExt cx="4264753" cy="1012088"/>
          </a:xfrm>
        </p:grpSpPr>
        <p:sp>
          <p:nvSpPr>
            <p:cNvPr id="31" name="Rectangle: Rounded Corners 30">
              <a:hlinkClick r:id="rId11"/>
              <a:extLst>
                <a:ext uri="{FF2B5EF4-FFF2-40B4-BE49-F238E27FC236}">
                  <a16:creationId xmlns:a16="http://schemas.microsoft.com/office/drawing/2014/main" id="{D9CF083E-8E5A-C1A1-1882-1D24CD8D8182}"/>
                </a:ext>
              </a:extLst>
            </p:cNvPr>
            <p:cNvSpPr/>
            <p:nvPr/>
          </p:nvSpPr>
          <p:spPr>
            <a:xfrm>
              <a:off x="629432" y="3950005"/>
              <a:ext cx="4264753" cy="985745"/>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0" name="TextBox 1039">
              <a:extLst>
                <a:ext uri="{FF2B5EF4-FFF2-40B4-BE49-F238E27FC236}">
                  <a16:creationId xmlns:a16="http://schemas.microsoft.com/office/drawing/2014/main" id="{B6995310-30E6-774C-34AA-AD922202CAF7}"/>
                </a:ext>
              </a:extLst>
            </p:cNvPr>
            <p:cNvSpPr txBox="1"/>
            <p:nvPr/>
          </p:nvSpPr>
          <p:spPr>
            <a:xfrm>
              <a:off x="828007" y="4099739"/>
              <a:ext cx="3833415" cy="862354"/>
            </a:xfrm>
            <a:prstGeom prst="rect">
              <a:avLst/>
            </a:prstGeom>
            <a:noFill/>
          </p:spPr>
          <p:txBody>
            <a:bodyPr wrap="square">
              <a:spAutoFit/>
            </a:bodyPr>
            <a:lstStyle/>
            <a:p>
              <a:pPr marL="0" marR="0" lvl="0" indent="0" algn="l" defTabSz="914400" rtl="0" eaLnBrk="1" fontAlgn="auto" latinLnBrk="0" hangingPunct="1">
                <a:lnSpc>
                  <a:spcPct val="100000"/>
                </a:lnSpc>
                <a:spcBef>
                  <a:spcPts val="750"/>
                </a:spcBef>
                <a:spcAft>
                  <a:spcPts val="750"/>
                </a:spcAft>
                <a:buClrTx/>
                <a:buSzTx/>
                <a:buFontTx/>
                <a:buNone/>
                <a:tabLst/>
                <a:defRPr/>
              </a:pPr>
              <a:r>
                <a:rPr kumimoji="0" lang="en-US" sz="2000" b="1" i="0" u="none" strike="noStrike" kern="1200" cap="none" spc="0" normalizeH="0" baseline="0" noProof="0">
                  <a:ln>
                    <a:noFill/>
                  </a:ln>
                  <a:solidFill>
                    <a:srgbClr val="222222"/>
                  </a:solidFill>
                  <a:effectLst/>
                  <a:uLnTx/>
                  <a:uFillTx/>
                  <a:latin typeface="Abel" panose="020F0502020204030204" pitchFamily="2" charset="0"/>
                  <a:ea typeface="+mn-ea"/>
                  <a:cs typeface="+mn-cs"/>
                </a:rPr>
                <a:t>Shoppable Ads: Transforming the Customer Experience</a:t>
              </a:r>
            </a:p>
          </p:txBody>
        </p:sp>
        <p:sp>
          <p:nvSpPr>
            <p:cNvPr id="1041" name="TextBox 1040">
              <a:extLst>
                <a:ext uri="{FF2B5EF4-FFF2-40B4-BE49-F238E27FC236}">
                  <a16:creationId xmlns:a16="http://schemas.microsoft.com/office/drawing/2014/main" id="{FBBDC9E5-B5DC-29ED-90BE-83BDED5319EF}"/>
                </a:ext>
              </a:extLst>
            </p:cNvPr>
            <p:cNvSpPr txBox="1"/>
            <p:nvPr/>
          </p:nvSpPr>
          <p:spPr>
            <a:xfrm>
              <a:off x="1134827" y="3954833"/>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9/19/24</a:t>
              </a:r>
            </a:p>
          </p:txBody>
        </p:sp>
        <p:pic>
          <p:nvPicPr>
            <p:cNvPr id="1045" name="Picture 1044">
              <a:extLst>
                <a:ext uri="{FF2B5EF4-FFF2-40B4-BE49-F238E27FC236}">
                  <a16:creationId xmlns:a16="http://schemas.microsoft.com/office/drawing/2014/main" id="{4725A117-F9D2-1466-7576-1682FB36171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66564" y="3998945"/>
              <a:ext cx="556398" cy="222828"/>
            </a:xfrm>
            <a:prstGeom prst="rect">
              <a:avLst/>
            </a:prstGeom>
          </p:spPr>
        </p:pic>
      </p:grpSp>
      <p:grpSp>
        <p:nvGrpSpPr>
          <p:cNvPr id="1087" name="Group 1086">
            <a:extLst>
              <a:ext uri="{FF2B5EF4-FFF2-40B4-BE49-F238E27FC236}">
                <a16:creationId xmlns:a16="http://schemas.microsoft.com/office/drawing/2014/main" id="{2CE53A8C-094B-0B92-FF44-D5732588F639}"/>
              </a:ext>
            </a:extLst>
          </p:cNvPr>
          <p:cNvGrpSpPr/>
          <p:nvPr/>
        </p:nvGrpSpPr>
        <p:grpSpPr>
          <a:xfrm>
            <a:off x="8124076" y="5556431"/>
            <a:ext cx="3986579" cy="860083"/>
            <a:chOff x="6259889" y="3952334"/>
            <a:chExt cx="5008592" cy="1041024"/>
          </a:xfrm>
        </p:grpSpPr>
        <p:sp>
          <p:nvSpPr>
            <p:cNvPr id="32" name="Rectangle: Rounded Corners 31">
              <a:hlinkClick r:id="rId13"/>
              <a:extLst>
                <a:ext uri="{FF2B5EF4-FFF2-40B4-BE49-F238E27FC236}">
                  <a16:creationId xmlns:a16="http://schemas.microsoft.com/office/drawing/2014/main" id="{2C7CC3FB-9744-72DB-A7F3-71AF71AA2140}"/>
                </a:ext>
              </a:extLst>
            </p:cNvPr>
            <p:cNvSpPr/>
            <p:nvPr/>
          </p:nvSpPr>
          <p:spPr>
            <a:xfrm>
              <a:off x="6259889" y="3952334"/>
              <a:ext cx="5008592" cy="1041024"/>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47" name="Picture 1046">
              <a:extLst>
                <a:ext uri="{FF2B5EF4-FFF2-40B4-BE49-F238E27FC236}">
                  <a16:creationId xmlns:a16="http://schemas.microsoft.com/office/drawing/2014/main" id="{9B1338D5-58FC-4527-F107-0F75FDDFFE2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424690" y="4235786"/>
              <a:ext cx="4330397" cy="714484"/>
            </a:xfrm>
            <a:prstGeom prst="rect">
              <a:avLst/>
            </a:prstGeom>
          </p:spPr>
        </p:pic>
        <p:sp>
          <p:nvSpPr>
            <p:cNvPr id="1049" name="TextBox 1048">
              <a:extLst>
                <a:ext uri="{FF2B5EF4-FFF2-40B4-BE49-F238E27FC236}">
                  <a16:creationId xmlns:a16="http://schemas.microsoft.com/office/drawing/2014/main" id="{7583758C-FAAD-E5C9-6FDC-E472E3F16FEB}"/>
                </a:ext>
              </a:extLst>
            </p:cNvPr>
            <p:cNvSpPr txBox="1"/>
            <p:nvPr/>
          </p:nvSpPr>
          <p:spPr>
            <a:xfrm>
              <a:off x="6828775" y="3972828"/>
              <a:ext cx="93749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1/26/25</a:t>
              </a:r>
            </a:p>
          </p:txBody>
        </p:sp>
        <p:pic>
          <p:nvPicPr>
            <p:cNvPr id="1052" name="Picture 1051">
              <a:extLst>
                <a:ext uri="{FF2B5EF4-FFF2-40B4-BE49-F238E27FC236}">
                  <a16:creationId xmlns:a16="http://schemas.microsoft.com/office/drawing/2014/main" id="{8F017A00-5149-39B3-3F65-483294569BBC}"/>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385780" y="3989979"/>
              <a:ext cx="602228" cy="245807"/>
            </a:xfrm>
            <a:prstGeom prst="rect">
              <a:avLst/>
            </a:prstGeom>
          </p:spPr>
        </p:pic>
      </p:grpSp>
      <p:grpSp>
        <p:nvGrpSpPr>
          <p:cNvPr id="1089" name="Group 1088">
            <a:extLst>
              <a:ext uri="{FF2B5EF4-FFF2-40B4-BE49-F238E27FC236}">
                <a16:creationId xmlns:a16="http://schemas.microsoft.com/office/drawing/2014/main" id="{8FFB0E0B-B81D-6683-8095-7B810B32BC2A}"/>
              </a:ext>
            </a:extLst>
          </p:cNvPr>
          <p:cNvGrpSpPr/>
          <p:nvPr/>
        </p:nvGrpSpPr>
        <p:grpSpPr>
          <a:xfrm>
            <a:off x="5485420" y="1585926"/>
            <a:ext cx="6436402" cy="1087640"/>
            <a:chOff x="577397" y="5207241"/>
            <a:chExt cx="5008592" cy="751450"/>
          </a:xfrm>
        </p:grpSpPr>
        <p:sp>
          <p:nvSpPr>
            <p:cNvPr id="33" name="Rectangle: Rounded Corners 32">
              <a:hlinkClick r:id="rId16"/>
              <a:extLst>
                <a:ext uri="{FF2B5EF4-FFF2-40B4-BE49-F238E27FC236}">
                  <a16:creationId xmlns:a16="http://schemas.microsoft.com/office/drawing/2014/main" id="{952DFC76-BD26-E95F-430D-77EB646293A4}"/>
                </a:ext>
              </a:extLst>
            </p:cNvPr>
            <p:cNvSpPr/>
            <p:nvPr/>
          </p:nvSpPr>
          <p:spPr>
            <a:xfrm>
              <a:off x="577397" y="5207241"/>
              <a:ext cx="5008592" cy="751450"/>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55" name="Picture 1054">
              <a:extLst>
                <a:ext uri="{FF2B5EF4-FFF2-40B4-BE49-F238E27FC236}">
                  <a16:creationId xmlns:a16="http://schemas.microsoft.com/office/drawing/2014/main" id="{A14B73F4-E27A-47B4-06C7-A621378F0DAB}"/>
                </a:ext>
              </a:extLst>
            </p:cNvPr>
            <p:cNvPicPr>
              <a:picLocks noChangeAspect="1"/>
            </p:cNvPicPr>
            <p:nvPr/>
          </p:nvPicPr>
          <p:blipFill>
            <a:blip r:embed="rId17"/>
            <a:stretch>
              <a:fillRect/>
            </a:stretch>
          </p:blipFill>
          <p:spPr>
            <a:xfrm>
              <a:off x="629278" y="5423232"/>
              <a:ext cx="4889548" cy="464736"/>
            </a:xfrm>
            <a:prstGeom prst="rect">
              <a:avLst/>
            </a:prstGeom>
          </p:spPr>
        </p:pic>
        <p:pic>
          <p:nvPicPr>
            <p:cNvPr id="1057" name="Picture 1056">
              <a:extLst>
                <a:ext uri="{FF2B5EF4-FFF2-40B4-BE49-F238E27FC236}">
                  <a16:creationId xmlns:a16="http://schemas.microsoft.com/office/drawing/2014/main" id="{9C2CBF21-EB32-DAFE-4E3A-D8D2BDACCDCF}"/>
                </a:ext>
              </a:extLst>
            </p:cNvPr>
            <p:cNvPicPr>
              <a:picLocks noChangeAspect="1"/>
            </p:cNvPicPr>
            <p:nvPr/>
          </p:nvPicPr>
          <p:blipFill>
            <a:blip r:embed="rId18"/>
            <a:stretch>
              <a:fillRect/>
            </a:stretch>
          </p:blipFill>
          <p:spPr>
            <a:xfrm>
              <a:off x="675093" y="5270823"/>
              <a:ext cx="711053" cy="163086"/>
            </a:xfrm>
            <a:prstGeom prst="rect">
              <a:avLst/>
            </a:prstGeom>
          </p:spPr>
        </p:pic>
        <p:sp>
          <p:nvSpPr>
            <p:cNvPr id="1059" name="TextBox 1058">
              <a:extLst>
                <a:ext uri="{FF2B5EF4-FFF2-40B4-BE49-F238E27FC236}">
                  <a16:creationId xmlns:a16="http://schemas.microsoft.com/office/drawing/2014/main" id="{783BFBA4-0912-AF1A-BA8A-945799167AC1}"/>
                </a:ext>
              </a:extLst>
            </p:cNvPr>
            <p:cNvSpPr txBox="1"/>
            <p:nvPr/>
          </p:nvSpPr>
          <p:spPr>
            <a:xfrm>
              <a:off x="1325100" y="5265594"/>
              <a:ext cx="568031" cy="18074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10/16/24</a:t>
              </a:r>
            </a:p>
          </p:txBody>
        </p:sp>
      </p:grpSp>
      <p:grpSp>
        <p:nvGrpSpPr>
          <p:cNvPr id="1088" name="Group 1087">
            <a:extLst>
              <a:ext uri="{FF2B5EF4-FFF2-40B4-BE49-F238E27FC236}">
                <a16:creationId xmlns:a16="http://schemas.microsoft.com/office/drawing/2014/main" id="{D1D23A56-0EE6-B3C1-217D-E343398CD239}"/>
              </a:ext>
            </a:extLst>
          </p:cNvPr>
          <p:cNvGrpSpPr/>
          <p:nvPr/>
        </p:nvGrpSpPr>
        <p:grpSpPr>
          <a:xfrm>
            <a:off x="367850" y="1742678"/>
            <a:ext cx="4772456" cy="1098765"/>
            <a:chOff x="6259889" y="5058561"/>
            <a:chExt cx="4797218" cy="1162929"/>
          </a:xfrm>
        </p:grpSpPr>
        <p:sp>
          <p:nvSpPr>
            <p:cNvPr id="34" name="Rectangle: Rounded Corners 33">
              <a:hlinkClick r:id="rId19"/>
              <a:extLst>
                <a:ext uri="{FF2B5EF4-FFF2-40B4-BE49-F238E27FC236}">
                  <a16:creationId xmlns:a16="http://schemas.microsoft.com/office/drawing/2014/main" id="{6E1C67B4-8AFB-64B8-04AB-3F81C03D5DB5}"/>
                </a:ext>
              </a:extLst>
            </p:cNvPr>
            <p:cNvSpPr/>
            <p:nvPr/>
          </p:nvSpPr>
          <p:spPr>
            <a:xfrm>
              <a:off x="6259889" y="5058561"/>
              <a:ext cx="4797218" cy="116292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63" name="Picture 1062">
              <a:extLst>
                <a:ext uri="{FF2B5EF4-FFF2-40B4-BE49-F238E27FC236}">
                  <a16:creationId xmlns:a16="http://schemas.microsoft.com/office/drawing/2014/main" id="{6D48915C-7E18-918E-C980-119613C698CA}"/>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6564636" y="5384954"/>
              <a:ext cx="4074443" cy="751792"/>
            </a:xfrm>
            <a:prstGeom prst="rect">
              <a:avLst/>
            </a:prstGeom>
          </p:spPr>
        </p:pic>
        <p:sp>
          <p:nvSpPr>
            <p:cNvPr id="1064" name="TextBox 1063">
              <a:extLst>
                <a:ext uri="{FF2B5EF4-FFF2-40B4-BE49-F238E27FC236}">
                  <a16:creationId xmlns:a16="http://schemas.microsoft.com/office/drawing/2014/main" id="{8F255723-4928-2696-1072-32F0EF6B5DBA}"/>
                </a:ext>
              </a:extLst>
            </p:cNvPr>
            <p:cNvSpPr txBox="1"/>
            <p:nvPr/>
          </p:nvSpPr>
          <p:spPr>
            <a:xfrm>
              <a:off x="6760385" y="5136204"/>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10/17/23</a:t>
              </a:r>
            </a:p>
          </p:txBody>
        </p:sp>
        <p:pic>
          <p:nvPicPr>
            <p:cNvPr id="1065" name="Picture 1064">
              <a:extLst>
                <a:ext uri="{FF2B5EF4-FFF2-40B4-BE49-F238E27FC236}">
                  <a16:creationId xmlns:a16="http://schemas.microsoft.com/office/drawing/2014/main" id="{3C9A1BFC-0EE8-BC7D-4F13-0039FE3637F0}"/>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6408782" y="5141910"/>
              <a:ext cx="602228" cy="245807"/>
            </a:xfrm>
            <a:prstGeom prst="rect">
              <a:avLst/>
            </a:prstGeom>
          </p:spPr>
        </p:pic>
      </p:grpSp>
      <p:grpSp>
        <p:nvGrpSpPr>
          <p:cNvPr id="1083" name="Group 1082">
            <a:extLst>
              <a:ext uri="{FF2B5EF4-FFF2-40B4-BE49-F238E27FC236}">
                <a16:creationId xmlns:a16="http://schemas.microsoft.com/office/drawing/2014/main" id="{2724F116-B97B-B486-F531-8725ED5F4032}"/>
              </a:ext>
            </a:extLst>
          </p:cNvPr>
          <p:cNvGrpSpPr/>
          <p:nvPr/>
        </p:nvGrpSpPr>
        <p:grpSpPr>
          <a:xfrm>
            <a:off x="3902568" y="3074277"/>
            <a:ext cx="3665145" cy="974889"/>
            <a:chOff x="1227812" y="686887"/>
            <a:chExt cx="4288609" cy="1031819"/>
          </a:xfrm>
        </p:grpSpPr>
        <p:sp>
          <p:nvSpPr>
            <p:cNvPr id="38" name="Rectangle: Rounded Corners 37">
              <a:hlinkClick r:id="rId22"/>
              <a:extLst>
                <a:ext uri="{FF2B5EF4-FFF2-40B4-BE49-F238E27FC236}">
                  <a16:creationId xmlns:a16="http://schemas.microsoft.com/office/drawing/2014/main" id="{4A0EE181-4F1F-AC21-CC42-AEF62297DCF8}"/>
                </a:ext>
              </a:extLst>
            </p:cNvPr>
            <p:cNvSpPr/>
            <p:nvPr/>
          </p:nvSpPr>
          <p:spPr>
            <a:xfrm>
              <a:off x="1227812" y="686887"/>
              <a:ext cx="4288609" cy="103181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67" name="Picture 1066">
              <a:extLst>
                <a:ext uri="{FF2B5EF4-FFF2-40B4-BE49-F238E27FC236}">
                  <a16:creationId xmlns:a16="http://schemas.microsoft.com/office/drawing/2014/main" id="{896BF976-67D2-387B-027F-D6FA3B849A8D}"/>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1320557" y="971491"/>
              <a:ext cx="4116121" cy="691257"/>
            </a:xfrm>
            <a:prstGeom prst="rect">
              <a:avLst/>
            </a:prstGeom>
          </p:spPr>
        </p:pic>
        <p:sp>
          <p:nvSpPr>
            <p:cNvPr id="1069" name="TextBox 1068">
              <a:extLst>
                <a:ext uri="{FF2B5EF4-FFF2-40B4-BE49-F238E27FC236}">
                  <a16:creationId xmlns:a16="http://schemas.microsoft.com/office/drawing/2014/main" id="{9332470D-0295-07BE-09D3-1851146B3E6E}"/>
                </a:ext>
              </a:extLst>
            </p:cNvPr>
            <p:cNvSpPr txBox="1"/>
            <p:nvPr/>
          </p:nvSpPr>
          <p:spPr>
            <a:xfrm>
              <a:off x="1606578" y="692438"/>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2/3/25</a:t>
              </a:r>
            </a:p>
          </p:txBody>
        </p:sp>
        <p:pic>
          <p:nvPicPr>
            <p:cNvPr id="1070" name="Picture 1069">
              <a:extLst>
                <a:ext uri="{FF2B5EF4-FFF2-40B4-BE49-F238E27FC236}">
                  <a16:creationId xmlns:a16="http://schemas.microsoft.com/office/drawing/2014/main" id="{F8A84463-3860-92B7-FE11-5BDA1B05283F}"/>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1382717" y="742857"/>
              <a:ext cx="517420" cy="211191"/>
            </a:xfrm>
            <a:prstGeom prst="rect">
              <a:avLst/>
            </a:prstGeom>
          </p:spPr>
        </p:pic>
      </p:grpSp>
      <p:grpSp>
        <p:nvGrpSpPr>
          <p:cNvPr id="1084" name="Group 1083">
            <a:extLst>
              <a:ext uri="{FF2B5EF4-FFF2-40B4-BE49-F238E27FC236}">
                <a16:creationId xmlns:a16="http://schemas.microsoft.com/office/drawing/2014/main" id="{107C70EB-FDFF-DE35-FE49-7C4CA6D2A67D}"/>
              </a:ext>
            </a:extLst>
          </p:cNvPr>
          <p:cNvGrpSpPr/>
          <p:nvPr/>
        </p:nvGrpSpPr>
        <p:grpSpPr>
          <a:xfrm>
            <a:off x="146447" y="5375873"/>
            <a:ext cx="4280460" cy="977574"/>
            <a:chOff x="6773278" y="508029"/>
            <a:chExt cx="5008592" cy="1034660"/>
          </a:xfrm>
        </p:grpSpPr>
        <p:sp>
          <p:nvSpPr>
            <p:cNvPr id="51" name="Rectangle: Rounded Corners 50">
              <a:hlinkClick r:id="rId25"/>
              <a:extLst>
                <a:ext uri="{FF2B5EF4-FFF2-40B4-BE49-F238E27FC236}">
                  <a16:creationId xmlns:a16="http://schemas.microsoft.com/office/drawing/2014/main" id="{5385EF2B-3C67-D3E0-0967-F024FDC9E646}"/>
                </a:ext>
              </a:extLst>
            </p:cNvPr>
            <p:cNvSpPr/>
            <p:nvPr/>
          </p:nvSpPr>
          <p:spPr>
            <a:xfrm>
              <a:off x="6773278" y="508029"/>
              <a:ext cx="5008592" cy="1034660"/>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73" name="Picture 1072">
              <a:extLst>
                <a:ext uri="{FF2B5EF4-FFF2-40B4-BE49-F238E27FC236}">
                  <a16:creationId xmlns:a16="http://schemas.microsoft.com/office/drawing/2014/main" id="{73D78280-4961-2D80-0777-299CD3F590B8}"/>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6955380" y="821363"/>
              <a:ext cx="4438421" cy="545978"/>
            </a:xfrm>
            <a:prstGeom prst="rect">
              <a:avLst/>
            </a:prstGeom>
          </p:spPr>
        </p:pic>
        <p:sp>
          <p:nvSpPr>
            <p:cNvPr id="1074" name="TextBox 1073">
              <a:extLst>
                <a:ext uri="{FF2B5EF4-FFF2-40B4-BE49-F238E27FC236}">
                  <a16:creationId xmlns:a16="http://schemas.microsoft.com/office/drawing/2014/main" id="{25466AAC-9EA7-F43B-4669-0B245521BDE6}"/>
                </a:ext>
              </a:extLst>
            </p:cNvPr>
            <p:cNvSpPr txBox="1"/>
            <p:nvPr/>
          </p:nvSpPr>
          <p:spPr>
            <a:xfrm>
              <a:off x="7987951" y="568326"/>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2/20/25</a:t>
              </a:r>
            </a:p>
          </p:txBody>
        </p:sp>
        <p:pic>
          <p:nvPicPr>
            <p:cNvPr id="1076" name="Picture 1075">
              <a:extLst>
                <a:ext uri="{FF2B5EF4-FFF2-40B4-BE49-F238E27FC236}">
                  <a16:creationId xmlns:a16="http://schemas.microsoft.com/office/drawing/2014/main" id="{F6FFD7F0-B610-62A3-B35D-F4D1055D4F39}"/>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6930025" y="525472"/>
              <a:ext cx="1221753" cy="282967"/>
            </a:xfrm>
            <a:prstGeom prst="rect">
              <a:avLst/>
            </a:prstGeom>
          </p:spPr>
        </p:pic>
      </p:grpSp>
      <p:grpSp>
        <p:nvGrpSpPr>
          <p:cNvPr id="1082" name="Group 1081">
            <a:extLst>
              <a:ext uri="{FF2B5EF4-FFF2-40B4-BE49-F238E27FC236}">
                <a16:creationId xmlns:a16="http://schemas.microsoft.com/office/drawing/2014/main" id="{243B12EC-F07B-CC12-4B37-72E5DB0C3DE7}"/>
              </a:ext>
            </a:extLst>
          </p:cNvPr>
          <p:cNvGrpSpPr/>
          <p:nvPr/>
        </p:nvGrpSpPr>
        <p:grpSpPr>
          <a:xfrm>
            <a:off x="4505802" y="4277329"/>
            <a:ext cx="4059875" cy="1000850"/>
            <a:chOff x="-5520242" y="1450958"/>
            <a:chExt cx="4928310" cy="1031819"/>
          </a:xfrm>
        </p:grpSpPr>
        <p:sp>
          <p:nvSpPr>
            <p:cNvPr id="52" name="Rectangle: Rounded Corners 51">
              <a:hlinkClick r:id="rId28"/>
              <a:extLst>
                <a:ext uri="{FF2B5EF4-FFF2-40B4-BE49-F238E27FC236}">
                  <a16:creationId xmlns:a16="http://schemas.microsoft.com/office/drawing/2014/main" id="{9C83FE4A-05AD-8C1A-EE09-8A9568F9C65E}"/>
                </a:ext>
              </a:extLst>
            </p:cNvPr>
            <p:cNvSpPr/>
            <p:nvPr/>
          </p:nvSpPr>
          <p:spPr>
            <a:xfrm>
              <a:off x="-5520242" y="1450958"/>
              <a:ext cx="4928310" cy="103181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78" name="Picture 1077">
              <a:extLst>
                <a:ext uri="{FF2B5EF4-FFF2-40B4-BE49-F238E27FC236}">
                  <a16:creationId xmlns:a16="http://schemas.microsoft.com/office/drawing/2014/main" id="{E8F322B4-083B-DDE3-0BC5-B68A0339E3A6}"/>
                </a:ext>
              </a:extLst>
            </p:cNvPr>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5369349" y="1774814"/>
              <a:ext cx="4738417" cy="581465"/>
            </a:xfrm>
            <a:prstGeom prst="rect">
              <a:avLst/>
            </a:prstGeom>
          </p:spPr>
        </p:pic>
        <p:pic>
          <p:nvPicPr>
            <p:cNvPr id="1080" name="Picture 1079">
              <a:extLst>
                <a:ext uri="{FF2B5EF4-FFF2-40B4-BE49-F238E27FC236}">
                  <a16:creationId xmlns:a16="http://schemas.microsoft.com/office/drawing/2014/main" id="{22B9039B-10D9-58C8-F7C2-EB826049F89C}"/>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5373277" y="1518287"/>
              <a:ext cx="1864834" cy="215766"/>
            </a:xfrm>
            <a:prstGeom prst="rect">
              <a:avLst/>
            </a:prstGeom>
          </p:spPr>
        </p:pic>
        <p:sp>
          <p:nvSpPr>
            <p:cNvPr id="1081" name="TextBox 1080">
              <a:extLst>
                <a:ext uri="{FF2B5EF4-FFF2-40B4-BE49-F238E27FC236}">
                  <a16:creationId xmlns:a16="http://schemas.microsoft.com/office/drawing/2014/main" id="{9F18A252-3282-C8A4-74A0-5F51420E329D}"/>
                </a:ext>
              </a:extLst>
            </p:cNvPr>
            <p:cNvSpPr txBox="1"/>
            <p:nvPr/>
          </p:nvSpPr>
          <p:spPr>
            <a:xfrm>
              <a:off x="-3728145" y="1502017"/>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6/17/24</a:t>
              </a:r>
            </a:p>
          </p:txBody>
        </p:sp>
      </p:grpSp>
      <p:grpSp>
        <p:nvGrpSpPr>
          <p:cNvPr id="1092" name="Group 1091">
            <a:extLst>
              <a:ext uri="{FF2B5EF4-FFF2-40B4-BE49-F238E27FC236}">
                <a16:creationId xmlns:a16="http://schemas.microsoft.com/office/drawing/2014/main" id="{28BE9D6A-3BAC-BD64-5B34-1C36FE7DA53D}"/>
              </a:ext>
            </a:extLst>
          </p:cNvPr>
          <p:cNvGrpSpPr/>
          <p:nvPr/>
        </p:nvGrpSpPr>
        <p:grpSpPr>
          <a:xfrm>
            <a:off x="100302" y="3107700"/>
            <a:ext cx="3741881" cy="950296"/>
            <a:chOff x="726320" y="1748649"/>
            <a:chExt cx="4378397" cy="1005790"/>
          </a:xfrm>
        </p:grpSpPr>
        <p:sp>
          <p:nvSpPr>
            <p:cNvPr id="12" name="Rectangle: Rounded Corners 11">
              <a:hlinkClick r:id="rId31"/>
              <a:extLst>
                <a:ext uri="{FF2B5EF4-FFF2-40B4-BE49-F238E27FC236}">
                  <a16:creationId xmlns:a16="http://schemas.microsoft.com/office/drawing/2014/main" id="{74D4C0D6-CDCA-5CAA-9FCE-B96B280AA43F}"/>
                </a:ext>
              </a:extLst>
            </p:cNvPr>
            <p:cNvSpPr/>
            <p:nvPr/>
          </p:nvSpPr>
          <p:spPr>
            <a:xfrm>
              <a:off x="726320" y="1748649"/>
              <a:ext cx="4378397" cy="1005790"/>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4" name="Picture 23">
              <a:extLst>
                <a:ext uri="{FF2B5EF4-FFF2-40B4-BE49-F238E27FC236}">
                  <a16:creationId xmlns:a16="http://schemas.microsoft.com/office/drawing/2014/main" id="{A3BBB62E-92C9-6845-7A31-448B9FD86978}"/>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775629" y="2098949"/>
              <a:ext cx="4249599" cy="541925"/>
            </a:xfrm>
            <a:prstGeom prst="rect">
              <a:avLst/>
            </a:prstGeom>
          </p:spPr>
        </p:pic>
        <p:sp>
          <p:nvSpPr>
            <p:cNvPr id="14" name="TextBox 13">
              <a:extLst>
                <a:ext uri="{FF2B5EF4-FFF2-40B4-BE49-F238E27FC236}">
                  <a16:creationId xmlns:a16="http://schemas.microsoft.com/office/drawing/2014/main" id="{A51FDBCD-41C5-552C-57D5-2418CFF6C5F9}"/>
                </a:ext>
              </a:extLst>
            </p:cNvPr>
            <p:cNvSpPr txBox="1"/>
            <p:nvPr/>
          </p:nvSpPr>
          <p:spPr>
            <a:xfrm>
              <a:off x="1445605" y="1783091"/>
              <a:ext cx="93748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12/16/24</a:t>
              </a:r>
            </a:p>
          </p:txBody>
        </p:sp>
        <p:pic>
          <p:nvPicPr>
            <p:cNvPr id="59" name="Picture 58">
              <a:extLst>
                <a:ext uri="{FF2B5EF4-FFF2-40B4-BE49-F238E27FC236}">
                  <a16:creationId xmlns:a16="http://schemas.microsoft.com/office/drawing/2014/main" id="{E71EA0AE-E42D-A974-319A-C67287B78846}"/>
                </a:ext>
              </a:extLst>
            </p:cNvPr>
            <p:cNvPicPr>
              <a:picLocks noChangeAspect="1"/>
            </p:cNvPicPr>
            <p:nvPr/>
          </p:nvPicPr>
          <p:blipFill>
            <a:blip r:embed="rId33" cstate="hqprint">
              <a:clrChange>
                <a:clrFrom>
                  <a:srgbClr val="EEEEEE"/>
                </a:clrFrom>
                <a:clrTo>
                  <a:srgbClr val="EEEEEE">
                    <a:alpha val="0"/>
                  </a:srgbClr>
                </a:clrTo>
              </a:clrChange>
              <a:extLst>
                <a:ext uri="{28A0092B-C50C-407E-A947-70E740481C1C}">
                  <a14:useLocalDpi xmlns:a14="http://schemas.microsoft.com/office/drawing/2010/main"/>
                </a:ext>
              </a:extLst>
            </a:blip>
            <a:stretch>
              <a:fillRect/>
            </a:stretch>
          </p:blipFill>
          <p:spPr>
            <a:xfrm>
              <a:off x="906706" y="1808155"/>
              <a:ext cx="673105" cy="243066"/>
            </a:xfrm>
            <a:prstGeom prst="rect">
              <a:avLst/>
            </a:prstGeom>
          </p:spPr>
        </p:pic>
      </p:grpSp>
      <p:sp>
        <p:nvSpPr>
          <p:cNvPr id="2" name="TextBox 1">
            <a:extLst>
              <a:ext uri="{FF2B5EF4-FFF2-40B4-BE49-F238E27FC236}">
                <a16:creationId xmlns:a16="http://schemas.microsoft.com/office/drawing/2014/main" id="{0E8347F7-CD91-7E4E-8FD2-1B832C3160EF}"/>
              </a:ext>
            </a:extLst>
          </p:cNvPr>
          <p:cNvSpPr txBox="1"/>
          <p:nvPr/>
        </p:nvSpPr>
        <p:spPr>
          <a:xfrm>
            <a:off x="264160" y="397108"/>
            <a:ext cx="1188599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opportunities are growing as more media publishers and brands are partnering to introduce shoppable TV ads across platforms</a:t>
            </a:r>
          </a:p>
        </p:txBody>
      </p:sp>
    </p:spTree>
    <p:extLst>
      <p:ext uri="{BB962C8B-B14F-4D97-AF65-F5344CB8AC3E}">
        <p14:creationId xmlns:p14="http://schemas.microsoft.com/office/powerpoint/2010/main" val="195167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B250E-8377-003B-A89D-FE3D9E5C29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F41472-4E16-BDCF-23E8-01C2913E8449}"/>
              </a:ext>
            </a:extLst>
          </p:cNvPr>
          <p:cNvSpPr>
            <a:spLocks/>
          </p:cNvSpPr>
          <p:nvPr/>
        </p:nvSpPr>
        <p:spPr>
          <a:xfrm>
            <a:off x="-1341" y="1375646"/>
            <a:ext cx="12170481" cy="5470779"/>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94" name="TextBox 1093">
            <a:extLst>
              <a:ext uri="{FF2B5EF4-FFF2-40B4-BE49-F238E27FC236}">
                <a16:creationId xmlns:a16="http://schemas.microsoft.com/office/drawing/2014/main" id="{D7379174-B52C-7DF5-5F96-2DF76E49BC48}"/>
              </a:ext>
            </a:extLst>
          </p:cNvPr>
          <p:cNvSpPr txBox="1"/>
          <p:nvPr/>
        </p:nvSpPr>
        <p:spPr>
          <a:xfrm>
            <a:off x="264160" y="397108"/>
            <a:ext cx="1188599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10 Things </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You Need To Know About The Rise of Shoppable TV</a:t>
            </a:r>
          </a:p>
        </p:txBody>
      </p:sp>
      <p:pic>
        <p:nvPicPr>
          <p:cNvPr id="9" name="Picture 8">
            <a:extLst>
              <a:ext uri="{FF2B5EF4-FFF2-40B4-BE49-F238E27FC236}">
                <a16:creationId xmlns:a16="http://schemas.microsoft.com/office/drawing/2014/main" id="{3A2B19C7-8AE1-2E40-D6B9-43A6ED15B2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1BB0C619-06DC-199F-3648-CD2DBF216673}"/>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75FE35C-853B-6152-2E5C-18D9F90AA05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Rounded Corners 3">
            <a:extLst>
              <a:ext uri="{FF2B5EF4-FFF2-40B4-BE49-F238E27FC236}">
                <a16:creationId xmlns:a16="http://schemas.microsoft.com/office/drawing/2014/main" id="{793E2719-42DC-F5EE-F081-0183871B3873}"/>
              </a:ext>
            </a:extLst>
          </p:cNvPr>
          <p:cNvSpPr/>
          <p:nvPr/>
        </p:nvSpPr>
        <p:spPr>
          <a:xfrm>
            <a:off x="356680" y="1721472"/>
            <a:ext cx="2460310"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Shoppable media is now a mainstream consumer activity</a:t>
            </a:r>
          </a:p>
        </p:txBody>
      </p:sp>
      <p:sp>
        <p:nvSpPr>
          <p:cNvPr id="12" name="Rectangle: Rounded Corners 11">
            <a:extLst>
              <a:ext uri="{FF2B5EF4-FFF2-40B4-BE49-F238E27FC236}">
                <a16:creationId xmlns:a16="http://schemas.microsoft.com/office/drawing/2014/main" id="{D67DF635-CEEF-4C97-4BDD-2BB9802E64AF}"/>
              </a:ext>
            </a:extLst>
          </p:cNvPr>
          <p:cNvSpPr/>
          <p:nvPr/>
        </p:nvSpPr>
        <p:spPr>
          <a:xfrm>
            <a:off x="3394581" y="1721472"/>
            <a:ext cx="2460311"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Brands are aligning with consumers </a:t>
            </a: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by</a:t>
            </a: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 increasing their focus on shoppable ads </a:t>
            </a:r>
          </a:p>
        </p:txBody>
      </p:sp>
      <p:sp>
        <p:nvSpPr>
          <p:cNvPr id="13" name="Rectangle: Rounded Corners 12">
            <a:extLst>
              <a:ext uri="{FF2B5EF4-FFF2-40B4-BE49-F238E27FC236}">
                <a16:creationId xmlns:a16="http://schemas.microsoft.com/office/drawing/2014/main" id="{220042BF-48CC-F483-7AAE-36496A2C5EA4}"/>
              </a:ext>
            </a:extLst>
          </p:cNvPr>
          <p:cNvSpPr/>
          <p:nvPr/>
        </p:nvSpPr>
        <p:spPr>
          <a:xfrm>
            <a:off x="6441920" y="1721472"/>
            <a:ext cx="2448493"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Shoppable TV inspires consumers to buy directly on the biggest screen</a:t>
            </a:r>
          </a:p>
        </p:txBody>
      </p:sp>
      <p:sp>
        <p:nvSpPr>
          <p:cNvPr id="14" name="Rectangle: Rounded Corners 13">
            <a:extLst>
              <a:ext uri="{FF2B5EF4-FFF2-40B4-BE49-F238E27FC236}">
                <a16:creationId xmlns:a16="http://schemas.microsoft.com/office/drawing/2014/main" id="{548A2008-75B4-ACED-FF50-AD9764626976}"/>
              </a:ext>
            </a:extLst>
          </p:cNvPr>
          <p:cNvSpPr/>
          <p:nvPr/>
        </p:nvSpPr>
        <p:spPr>
          <a:xfrm>
            <a:off x="9479823" y="1721472"/>
            <a:ext cx="244849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Consumers are open to innovative shopping methods enabled by their TV</a:t>
            </a:r>
          </a:p>
        </p:txBody>
      </p:sp>
      <p:sp>
        <p:nvSpPr>
          <p:cNvPr id="15" name="Rectangle: Rounded Corners 14">
            <a:extLst>
              <a:ext uri="{FF2B5EF4-FFF2-40B4-BE49-F238E27FC236}">
                <a16:creationId xmlns:a16="http://schemas.microsoft.com/office/drawing/2014/main" id="{89ACF77A-FB64-4435-8327-6DA46F16D139}"/>
              </a:ext>
            </a:extLst>
          </p:cNvPr>
          <p:cNvSpPr/>
          <p:nvPr/>
        </p:nvSpPr>
        <p:spPr>
          <a:xfrm>
            <a:off x="842629" y="3288977"/>
            <a:ext cx="291774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Shoppable TV ignites consumer curiosity and consideration</a:t>
            </a:r>
          </a:p>
        </p:txBody>
      </p:sp>
      <p:sp>
        <p:nvSpPr>
          <p:cNvPr id="16" name="Rectangle: Rounded Corners 15">
            <a:extLst>
              <a:ext uri="{FF2B5EF4-FFF2-40B4-BE49-F238E27FC236}">
                <a16:creationId xmlns:a16="http://schemas.microsoft.com/office/drawing/2014/main" id="{FBFC2276-6920-D4C9-7DA7-9F043EACEE1B}"/>
              </a:ext>
            </a:extLst>
          </p:cNvPr>
          <p:cNvSpPr/>
          <p:nvPr/>
        </p:nvSpPr>
        <p:spPr>
          <a:xfrm>
            <a:off x="4605660" y="3288977"/>
            <a:ext cx="291774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Shoppable TV ads drive full-funnel conversion opportunities</a:t>
            </a:r>
          </a:p>
        </p:txBody>
      </p:sp>
      <p:sp>
        <p:nvSpPr>
          <p:cNvPr id="17" name="Rectangle: Rounded Corners 16">
            <a:extLst>
              <a:ext uri="{FF2B5EF4-FFF2-40B4-BE49-F238E27FC236}">
                <a16:creationId xmlns:a16="http://schemas.microsoft.com/office/drawing/2014/main" id="{0D8311E0-C712-2288-EB57-10FB6425CCC7}"/>
              </a:ext>
            </a:extLst>
          </p:cNvPr>
          <p:cNvSpPr/>
          <p:nvPr/>
        </p:nvSpPr>
        <p:spPr>
          <a:xfrm>
            <a:off x="8388046" y="3288977"/>
            <a:ext cx="291774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B1464"/>
                </a:solidFill>
                <a:latin typeface="Helvetica" pitchFamily="2" charset="0"/>
              </a:rPr>
              <a:t>Relevant and engaging ads drive more outcomes for advertisers using shoppable TV</a:t>
            </a:r>
          </a:p>
        </p:txBody>
      </p:sp>
      <p:sp>
        <p:nvSpPr>
          <p:cNvPr id="18" name="Rectangle: Rounded Corners 17">
            <a:extLst>
              <a:ext uri="{FF2B5EF4-FFF2-40B4-BE49-F238E27FC236}">
                <a16:creationId xmlns:a16="http://schemas.microsoft.com/office/drawing/2014/main" id="{58F5DA70-632A-4F1D-E457-4608E8D6F17C}"/>
              </a:ext>
            </a:extLst>
          </p:cNvPr>
          <p:cNvSpPr/>
          <p:nvPr/>
        </p:nvSpPr>
        <p:spPr>
          <a:xfrm>
            <a:off x="8390427" y="4857057"/>
            <a:ext cx="291774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AI, CTV and frictionless UX are critical to the </a:t>
            </a:r>
            <a:b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future of shoppable TV</a:t>
            </a:r>
          </a:p>
        </p:txBody>
      </p:sp>
      <p:sp>
        <p:nvSpPr>
          <p:cNvPr id="19" name="Rectangle: Rounded Corners 18">
            <a:extLst>
              <a:ext uri="{FF2B5EF4-FFF2-40B4-BE49-F238E27FC236}">
                <a16:creationId xmlns:a16="http://schemas.microsoft.com/office/drawing/2014/main" id="{035649B6-96DF-28B4-ECAE-D9FAFD9045EE}"/>
              </a:ext>
            </a:extLst>
          </p:cNvPr>
          <p:cNvSpPr/>
          <p:nvPr/>
        </p:nvSpPr>
        <p:spPr>
          <a:xfrm>
            <a:off x="842629" y="4856482"/>
            <a:ext cx="291774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Publishers, platforms and technology partners are creating more shoppable TV opportunities</a:t>
            </a:r>
          </a:p>
        </p:txBody>
      </p:sp>
      <p:sp>
        <p:nvSpPr>
          <p:cNvPr id="20" name="Rectangle: Rounded Corners 19">
            <a:extLst>
              <a:ext uri="{FF2B5EF4-FFF2-40B4-BE49-F238E27FC236}">
                <a16:creationId xmlns:a16="http://schemas.microsoft.com/office/drawing/2014/main" id="{55E267D6-065A-CC14-2EC1-5053E913810A}"/>
              </a:ext>
            </a:extLst>
          </p:cNvPr>
          <p:cNvSpPr/>
          <p:nvPr/>
        </p:nvSpPr>
        <p:spPr>
          <a:xfrm>
            <a:off x="4605660" y="4856482"/>
            <a:ext cx="2917742" cy="1313497"/>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itchFamily="2" charset="0"/>
                <a:ea typeface="+mn-ea"/>
                <a:cs typeface="+mn-cs"/>
              </a:rPr>
              <a:t>Enhancements in data and technology are unlocking new shoppable TV capabilities for marketers</a:t>
            </a:r>
          </a:p>
        </p:txBody>
      </p:sp>
      <p:sp>
        <p:nvSpPr>
          <p:cNvPr id="26" name="Rectangle: Rounded Corners 25">
            <a:extLst>
              <a:ext uri="{FF2B5EF4-FFF2-40B4-BE49-F238E27FC236}">
                <a16:creationId xmlns:a16="http://schemas.microsoft.com/office/drawing/2014/main" id="{5B1FFFBE-E11D-8499-3B62-D62ECF062C49}"/>
              </a:ext>
            </a:extLst>
          </p:cNvPr>
          <p:cNvSpPr/>
          <p:nvPr/>
        </p:nvSpPr>
        <p:spPr>
          <a:xfrm>
            <a:off x="104775" y="1526907"/>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27" name="Rectangle: Rounded Corners 26">
            <a:extLst>
              <a:ext uri="{FF2B5EF4-FFF2-40B4-BE49-F238E27FC236}">
                <a16:creationId xmlns:a16="http://schemas.microsoft.com/office/drawing/2014/main" id="{5EE0B4F5-79FE-379B-F15A-6DB5A4B137F2}"/>
              </a:ext>
            </a:extLst>
          </p:cNvPr>
          <p:cNvSpPr/>
          <p:nvPr/>
        </p:nvSpPr>
        <p:spPr>
          <a:xfrm>
            <a:off x="3138994" y="1526907"/>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2</a:t>
            </a:r>
          </a:p>
        </p:txBody>
      </p:sp>
      <p:sp>
        <p:nvSpPr>
          <p:cNvPr id="28" name="Rectangle: Rounded Corners 27">
            <a:extLst>
              <a:ext uri="{FF2B5EF4-FFF2-40B4-BE49-F238E27FC236}">
                <a16:creationId xmlns:a16="http://schemas.microsoft.com/office/drawing/2014/main" id="{DB03386F-B380-FE43-E0E6-1925C1B59256}"/>
              </a:ext>
            </a:extLst>
          </p:cNvPr>
          <p:cNvSpPr/>
          <p:nvPr/>
        </p:nvSpPr>
        <p:spPr>
          <a:xfrm>
            <a:off x="6188714" y="1526907"/>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29" name="Rectangle: Rounded Corners 28">
            <a:extLst>
              <a:ext uri="{FF2B5EF4-FFF2-40B4-BE49-F238E27FC236}">
                <a16:creationId xmlns:a16="http://schemas.microsoft.com/office/drawing/2014/main" id="{44A5A322-3E72-DC7E-7BF7-FAA5542CE7EB}"/>
              </a:ext>
            </a:extLst>
          </p:cNvPr>
          <p:cNvSpPr/>
          <p:nvPr/>
        </p:nvSpPr>
        <p:spPr>
          <a:xfrm>
            <a:off x="9224235" y="1526907"/>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4</a:t>
            </a:r>
          </a:p>
        </p:txBody>
      </p:sp>
      <p:sp>
        <p:nvSpPr>
          <p:cNvPr id="34" name="Rectangle: Rounded Corners 33">
            <a:extLst>
              <a:ext uri="{FF2B5EF4-FFF2-40B4-BE49-F238E27FC236}">
                <a16:creationId xmlns:a16="http://schemas.microsoft.com/office/drawing/2014/main" id="{EF1AA6C0-BFBF-E8E3-ADAA-0F44E902C418}"/>
              </a:ext>
            </a:extLst>
          </p:cNvPr>
          <p:cNvSpPr/>
          <p:nvPr/>
        </p:nvSpPr>
        <p:spPr>
          <a:xfrm>
            <a:off x="590724" y="3100395"/>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5</a:t>
            </a:r>
          </a:p>
        </p:txBody>
      </p:sp>
      <p:sp>
        <p:nvSpPr>
          <p:cNvPr id="35" name="Rectangle: Rounded Corners 34">
            <a:extLst>
              <a:ext uri="{FF2B5EF4-FFF2-40B4-BE49-F238E27FC236}">
                <a16:creationId xmlns:a16="http://schemas.microsoft.com/office/drawing/2014/main" id="{A5BC058B-58A4-0A9C-01F8-05B310940D37}"/>
              </a:ext>
            </a:extLst>
          </p:cNvPr>
          <p:cNvSpPr/>
          <p:nvPr/>
        </p:nvSpPr>
        <p:spPr>
          <a:xfrm>
            <a:off x="4350072" y="3100395"/>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6</a:t>
            </a:r>
          </a:p>
        </p:txBody>
      </p:sp>
      <p:sp>
        <p:nvSpPr>
          <p:cNvPr id="36" name="Rectangle: Rounded Corners 35">
            <a:extLst>
              <a:ext uri="{FF2B5EF4-FFF2-40B4-BE49-F238E27FC236}">
                <a16:creationId xmlns:a16="http://schemas.microsoft.com/office/drawing/2014/main" id="{A03D6AB2-CD29-F6FB-73B7-E74A11FC1FBD}"/>
              </a:ext>
            </a:extLst>
          </p:cNvPr>
          <p:cNvSpPr/>
          <p:nvPr/>
        </p:nvSpPr>
        <p:spPr>
          <a:xfrm>
            <a:off x="8134839" y="3100395"/>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7</a:t>
            </a:r>
          </a:p>
        </p:txBody>
      </p:sp>
      <p:sp>
        <p:nvSpPr>
          <p:cNvPr id="37" name="Rectangle: Rounded Corners 36">
            <a:extLst>
              <a:ext uri="{FF2B5EF4-FFF2-40B4-BE49-F238E27FC236}">
                <a16:creationId xmlns:a16="http://schemas.microsoft.com/office/drawing/2014/main" id="{8390F771-94BE-C1D2-6013-C7839D2A3955}"/>
              </a:ext>
            </a:extLst>
          </p:cNvPr>
          <p:cNvSpPr/>
          <p:nvPr/>
        </p:nvSpPr>
        <p:spPr>
          <a:xfrm>
            <a:off x="8134839" y="4668475"/>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10</a:t>
            </a:r>
          </a:p>
        </p:txBody>
      </p:sp>
      <p:sp>
        <p:nvSpPr>
          <p:cNvPr id="50" name="Rectangle: Rounded Corners 49">
            <a:extLst>
              <a:ext uri="{FF2B5EF4-FFF2-40B4-BE49-F238E27FC236}">
                <a16:creationId xmlns:a16="http://schemas.microsoft.com/office/drawing/2014/main" id="{09A2B727-8284-0FA6-9C70-55C4E4D7E24C}"/>
              </a:ext>
            </a:extLst>
          </p:cNvPr>
          <p:cNvSpPr/>
          <p:nvPr/>
        </p:nvSpPr>
        <p:spPr>
          <a:xfrm>
            <a:off x="587041" y="4661917"/>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8</a:t>
            </a:r>
          </a:p>
        </p:txBody>
      </p:sp>
      <p:sp>
        <p:nvSpPr>
          <p:cNvPr id="51" name="Rectangle: Rounded Corners 50">
            <a:extLst>
              <a:ext uri="{FF2B5EF4-FFF2-40B4-BE49-F238E27FC236}">
                <a16:creationId xmlns:a16="http://schemas.microsoft.com/office/drawing/2014/main" id="{E8149753-0F98-B112-1612-96581B54B714}"/>
              </a:ext>
            </a:extLst>
          </p:cNvPr>
          <p:cNvSpPr/>
          <p:nvPr/>
        </p:nvSpPr>
        <p:spPr>
          <a:xfrm>
            <a:off x="4346389" y="4661917"/>
            <a:ext cx="511175" cy="389130"/>
          </a:xfrm>
          <a:prstGeom prst="round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9</a:t>
            </a:r>
          </a:p>
        </p:txBody>
      </p:sp>
    </p:spTree>
    <p:extLst>
      <p:ext uri="{BB962C8B-B14F-4D97-AF65-F5344CB8AC3E}">
        <p14:creationId xmlns:p14="http://schemas.microsoft.com/office/powerpoint/2010/main" val="6271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FD159-CA5F-0B8E-0CCB-059E0F9D7BA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5ADF400-2DD0-F97B-FA69-5E19BAEEC966}"/>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1" name="Picture 10" descr="A person holding a credit card and a phone&#10;&#10;AI-generated content may be incorrect.">
            <a:extLst>
              <a:ext uri="{FF2B5EF4-FFF2-40B4-BE49-F238E27FC236}">
                <a16:creationId xmlns:a16="http://schemas.microsoft.com/office/drawing/2014/main" id="{E507832C-96AD-BA10-246B-A8848F6C819C}"/>
              </a:ext>
            </a:extLst>
          </p:cNvPr>
          <p:cNvPicPr>
            <a:picLocks noChangeAspect="1"/>
          </p:cNvPicPr>
          <p:nvPr/>
        </p:nvPicPr>
        <p:blipFill>
          <a:blip r:embed="rId3" cstate="hqprint">
            <a:extLst>
              <a:ext uri="{28A0092B-C50C-407E-A947-70E740481C1C}">
                <a14:useLocalDpi xmlns:a14="http://schemas.microsoft.com/office/drawing/2010/main"/>
              </a:ext>
            </a:extLst>
          </a:blip>
          <a:srcRect l="33105" r="8902"/>
          <a:stretch/>
        </p:blipFill>
        <p:spPr>
          <a:xfrm>
            <a:off x="7665119" y="1668675"/>
            <a:ext cx="4531259" cy="5184562"/>
          </a:xfrm>
          <a:prstGeom prst="rect">
            <a:avLst/>
          </a:prstGeom>
        </p:spPr>
      </p:pic>
      <p:sp>
        <p:nvSpPr>
          <p:cNvPr id="12" name="TextBox 11">
            <a:extLst>
              <a:ext uri="{FF2B5EF4-FFF2-40B4-BE49-F238E27FC236}">
                <a16:creationId xmlns:a16="http://schemas.microsoft.com/office/drawing/2014/main" id="{EB595747-1FF6-553A-F0E7-C3FB6630DFFA}"/>
              </a:ext>
            </a:extLst>
          </p:cNvPr>
          <p:cNvSpPr txBox="1">
            <a:spLocks/>
          </p:cNvSpPr>
          <p:nvPr/>
        </p:nvSpPr>
        <p:spPr>
          <a:xfrm>
            <a:off x="1" y="1810720"/>
            <a:ext cx="76607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U.S. Shoppable Media Universe: Consumer Purchasers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In Millions</a:t>
            </a:r>
          </a:p>
        </p:txBody>
      </p:sp>
      <p:sp>
        <p:nvSpPr>
          <p:cNvPr id="13" name="TextBox 12">
            <a:extLst>
              <a:ext uri="{FF2B5EF4-FFF2-40B4-BE49-F238E27FC236}">
                <a16:creationId xmlns:a16="http://schemas.microsoft.com/office/drawing/2014/main" id="{981C3D90-4458-6D18-557A-55129089BE41}"/>
              </a:ext>
            </a:extLst>
          </p:cNvPr>
          <p:cNvSpPr txBox="1">
            <a:spLocks/>
          </p:cNvSpPr>
          <p:nvPr/>
        </p:nvSpPr>
        <p:spPr>
          <a:xfrm>
            <a:off x="461688" y="6076770"/>
            <a:ext cx="7092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eMarketer, Shoppable Media Buyers, October 2024; ages 14+ digital buyers who have made at least one purchase during the calendar year after consuming online media content (including video, text and images) with an immediate purchase option embedded in or adjacent to the content; excludes search ads and product listings).</a:t>
            </a:r>
          </a:p>
        </p:txBody>
      </p:sp>
      <p:pic>
        <p:nvPicPr>
          <p:cNvPr id="14" name="Picture 13">
            <a:extLst>
              <a:ext uri="{FF2B5EF4-FFF2-40B4-BE49-F238E27FC236}">
                <a16:creationId xmlns:a16="http://schemas.microsoft.com/office/drawing/2014/main" id="{E8DB664F-1870-81DC-BEF7-889D2790109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B28BBB37-E6CD-1119-90FD-25574DB0D87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6CB42F7B-E8BE-5C94-74FC-F5C4C872227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26" name="Chart 25">
            <a:extLst>
              <a:ext uri="{FF2B5EF4-FFF2-40B4-BE49-F238E27FC236}">
                <a16:creationId xmlns:a16="http://schemas.microsoft.com/office/drawing/2014/main" id="{04F2FC58-885E-2E13-7810-AF8683B8708D}"/>
              </a:ext>
            </a:extLst>
          </p:cNvPr>
          <p:cNvGraphicFramePr/>
          <p:nvPr>
            <p:extLst>
              <p:ext uri="{D42A27DB-BD31-4B8C-83A1-F6EECF244321}">
                <p14:modId xmlns:p14="http://schemas.microsoft.com/office/powerpoint/2010/main" val="218519728"/>
              </p:ext>
            </p:extLst>
          </p:nvPr>
        </p:nvGraphicFramePr>
        <p:xfrm>
          <a:off x="311191" y="2290335"/>
          <a:ext cx="6720839" cy="3387005"/>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Rounded Corners 26">
            <a:extLst>
              <a:ext uri="{FF2B5EF4-FFF2-40B4-BE49-F238E27FC236}">
                <a16:creationId xmlns:a16="http://schemas.microsoft.com/office/drawing/2014/main" id="{60C3C5B7-8C2E-968E-768D-77039CEE0406}"/>
              </a:ext>
            </a:extLst>
          </p:cNvPr>
          <p:cNvSpPr/>
          <p:nvPr/>
        </p:nvSpPr>
        <p:spPr>
          <a:xfrm>
            <a:off x="6628055" y="2223092"/>
            <a:ext cx="883032" cy="50678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ebo" pitchFamily="2" charset="-79"/>
                <a:ea typeface="+mn-ea"/>
                <a:cs typeface="Heebo" pitchFamily="2" charset="-79"/>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ebo" pitchFamily="2" charset="-79"/>
                <a:ea typeface="+mn-ea"/>
                <a:cs typeface="Heebo" pitchFamily="2" charset="-79"/>
              </a:rPr>
              <a:t>vs 2024</a:t>
            </a:r>
          </a:p>
        </p:txBody>
      </p:sp>
      <p:sp>
        <p:nvSpPr>
          <p:cNvPr id="4" name="Rectangle 3">
            <a:extLst>
              <a:ext uri="{FF2B5EF4-FFF2-40B4-BE49-F238E27FC236}">
                <a16:creationId xmlns:a16="http://schemas.microsoft.com/office/drawing/2014/main" id="{70441244-8AAF-DD9F-1604-37FB5D2D27F1}"/>
              </a:ext>
            </a:extLst>
          </p:cNvPr>
          <p:cNvSpPr/>
          <p:nvPr/>
        </p:nvSpPr>
        <p:spPr>
          <a:xfrm>
            <a:off x="645014" y="460795"/>
            <a:ext cx="1149596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With 88 million buyers projected by 2028, shoppable media represents a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growing opportunity for brands to directly engage with consumers</a:t>
            </a:r>
          </a:p>
        </p:txBody>
      </p:sp>
      <p:sp>
        <p:nvSpPr>
          <p:cNvPr id="2" name="TextBox 1">
            <a:extLst>
              <a:ext uri="{FF2B5EF4-FFF2-40B4-BE49-F238E27FC236}">
                <a16:creationId xmlns:a16="http://schemas.microsoft.com/office/drawing/2014/main" id="{91A720A0-12F2-89C5-BBC7-2A8F8B8FA882}"/>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cxnSp>
        <p:nvCxnSpPr>
          <p:cNvPr id="3" name="Straight Connector 2">
            <a:extLst>
              <a:ext uri="{FF2B5EF4-FFF2-40B4-BE49-F238E27FC236}">
                <a16:creationId xmlns:a16="http://schemas.microsoft.com/office/drawing/2014/main" id="{AC0519DF-C87C-9E39-5375-A44F88759827}"/>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41CABAE-C381-928A-A809-13EE0BB6BBBB}"/>
              </a:ext>
            </a:extLst>
          </p:cNvPr>
          <p:cNvSpPr/>
          <p:nvPr/>
        </p:nvSpPr>
        <p:spPr>
          <a:xfrm>
            <a:off x="0" y="5602243"/>
            <a:ext cx="95981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 of internet users</a:t>
            </a:r>
          </a:p>
        </p:txBody>
      </p:sp>
      <p:sp>
        <p:nvSpPr>
          <p:cNvPr id="10" name="Rectangle 9">
            <a:extLst>
              <a:ext uri="{FF2B5EF4-FFF2-40B4-BE49-F238E27FC236}">
                <a16:creationId xmlns:a16="http://schemas.microsoft.com/office/drawing/2014/main" id="{054A6D4F-49F0-56F2-119C-2B4A48B3E03B}"/>
              </a:ext>
            </a:extLst>
          </p:cNvPr>
          <p:cNvSpPr/>
          <p:nvPr/>
        </p:nvSpPr>
        <p:spPr>
          <a:xfrm>
            <a:off x="992704" y="5751738"/>
            <a:ext cx="548597"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00BFF2"/>
                </a:solidFill>
                <a:latin typeface="Helvetica" panose="020B0403020202020204" pitchFamily="34" charset="0"/>
              </a:rPr>
              <a:t>29.1</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p>
        </p:txBody>
      </p:sp>
      <p:sp>
        <p:nvSpPr>
          <p:cNvPr id="18" name="Rectangle 17">
            <a:extLst>
              <a:ext uri="{FF2B5EF4-FFF2-40B4-BE49-F238E27FC236}">
                <a16:creationId xmlns:a16="http://schemas.microsoft.com/office/drawing/2014/main" id="{764542FC-E633-0475-DF26-133DC0F5CA8E}"/>
              </a:ext>
            </a:extLst>
          </p:cNvPr>
          <p:cNvSpPr/>
          <p:nvPr/>
        </p:nvSpPr>
        <p:spPr>
          <a:xfrm>
            <a:off x="2237122" y="5751738"/>
            <a:ext cx="548597"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00BFF2"/>
                </a:solidFill>
                <a:latin typeface="Helvetica" panose="020B0403020202020204" pitchFamily="34" charset="0"/>
              </a:rPr>
              <a:t>29.9</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p>
        </p:txBody>
      </p:sp>
      <p:sp>
        <p:nvSpPr>
          <p:cNvPr id="19" name="Rectangle 18">
            <a:extLst>
              <a:ext uri="{FF2B5EF4-FFF2-40B4-BE49-F238E27FC236}">
                <a16:creationId xmlns:a16="http://schemas.microsoft.com/office/drawing/2014/main" id="{9EB61456-A391-B4B6-07B8-E6F36E01ADE3}"/>
              </a:ext>
            </a:extLst>
          </p:cNvPr>
          <p:cNvSpPr/>
          <p:nvPr/>
        </p:nvSpPr>
        <p:spPr>
          <a:xfrm>
            <a:off x="3480444" y="5751738"/>
            <a:ext cx="548597"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00BFF2"/>
                </a:solidFill>
                <a:latin typeface="Helvetica" panose="020B0403020202020204" pitchFamily="34" charset="0"/>
              </a:rPr>
              <a:t>30.8</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p>
        </p:txBody>
      </p:sp>
      <p:sp>
        <p:nvSpPr>
          <p:cNvPr id="20" name="Rectangle 19">
            <a:extLst>
              <a:ext uri="{FF2B5EF4-FFF2-40B4-BE49-F238E27FC236}">
                <a16:creationId xmlns:a16="http://schemas.microsoft.com/office/drawing/2014/main" id="{F3951F07-AFB6-353D-BFEE-A4D6580EF1CA}"/>
              </a:ext>
            </a:extLst>
          </p:cNvPr>
          <p:cNvSpPr/>
          <p:nvPr/>
        </p:nvSpPr>
        <p:spPr>
          <a:xfrm>
            <a:off x="4723766" y="5751738"/>
            <a:ext cx="548597"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00BFF2"/>
                </a:solidFill>
                <a:latin typeface="Helvetica" panose="020B0403020202020204" pitchFamily="34" charset="0"/>
              </a:rPr>
              <a:t>31.4</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p>
        </p:txBody>
      </p:sp>
      <p:sp>
        <p:nvSpPr>
          <p:cNvPr id="21" name="Rectangle 20">
            <a:extLst>
              <a:ext uri="{FF2B5EF4-FFF2-40B4-BE49-F238E27FC236}">
                <a16:creationId xmlns:a16="http://schemas.microsoft.com/office/drawing/2014/main" id="{6CCDC215-5761-D4BE-D6A9-2B675CFC1712}"/>
              </a:ext>
            </a:extLst>
          </p:cNvPr>
          <p:cNvSpPr/>
          <p:nvPr/>
        </p:nvSpPr>
        <p:spPr>
          <a:xfrm>
            <a:off x="5964895" y="5751738"/>
            <a:ext cx="548597"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00BFF2"/>
                </a:solidFill>
                <a:latin typeface="Helvetica" panose="020B0403020202020204" pitchFamily="34" charset="0"/>
              </a:rPr>
              <a:t>32.1</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p>
        </p:txBody>
      </p:sp>
    </p:spTree>
    <p:extLst>
      <p:ext uri="{BB962C8B-B14F-4D97-AF65-F5344CB8AC3E}">
        <p14:creationId xmlns:p14="http://schemas.microsoft.com/office/powerpoint/2010/main" val="191718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BA000-78FE-AA58-D633-547E19EA23E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563F793-3E2D-B8CB-231B-22F14855D07A}"/>
              </a:ext>
            </a:extLst>
          </p:cNvPr>
          <p:cNvSpPr>
            <a:spLocks/>
          </p:cNvSpPr>
          <p:nvPr/>
        </p:nvSpPr>
        <p:spPr>
          <a:xfrm>
            <a:off x="0" y="1692640"/>
            <a:ext cx="6062420"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7" name="Rectangle 16">
            <a:extLst>
              <a:ext uri="{FF2B5EF4-FFF2-40B4-BE49-F238E27FC236}">
                <a16:creationId xmlns:a16="http://schemas.microsoft.com/office/drawing/2014/main" id="{E3145839-798F-0D98-2B8F-EE9AE081ECC2}"/>
              </a:ext>
            </a:extLst>
          </p:cNvPr>
          <p:cNvSpPr>
            <a:spLocks/>
          </p:cNvSpPr>
          <p:nvPr/>
        </p:nvSpPr>
        <p:spPr>
          <a:xfrm>
            <a:off x="6062420" y="1692640"/>
            <a:ext cx="6129579" cy="5153785"/>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0AF597DE-15FD-7514-52BD-600CD7CC04AF}"/>
              </a:ext>
            </a:extLst>
          </p:cNvPr>
          <p:cNvSpPr txBox="1">
            <a:spLocks/>
          </p:cNvSpPr>
          <p:nvPr/>
        </p:nvSpPr>
        <p:spPr>
          <a:xfrm>
            <a:off x="493573" y="6300063"/>
            <a:ext cx="68311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eMarketer, Shoppable Media Buyers, October 2024</a:t>
            </a:r>
          </a:p>
        </p:txBody>
      </p:sp>
      <p:pic>
        <p:nvPicPr>
          <p:cNvPr id="14" name="Picture 13">
            <a:extLst>
              <a:ext uri="{FF2B5EF4-FFF2-40B4-BE49-F238E27FC236}">
                <a16:creationId xmlns:a16="http://schemas.microsoft.com/office/drawing/2014/main" id="{8828E50C-4AA8-5575-6AA2-42957230406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87D1D84-4860-54C5-2DC4-99E7261F790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4ED7235-9D7E-D41C-6B69-034A8DBC0E71}"/>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E1629A91-94EF-DB5C-9584-DBFE2B85BCE5}"/>
              </a:ext>
            </a:extLst>
          </p:cNvPr>
          <p:cNvSpPr/>
          <p:nvPr/>
        </p:nvSpPr>
        <p:spPr>
          <a:xfrm>
            <a:off x="636651" y="440474"/>
            <a:ext cx="11466646"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Brand adoption is increasing as more than one-third of all advertisers</a:t>
            </a: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 are</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planning to increase their focus on shoppable ads this year</a:t>
            </a:r>
          </a:p>
        </p:txBody>
      </p:sp>
      <p:sp>
        <p:nvSpPr>
          <p:cNvPr id="3" name="TextBox 2">
            <a:extLst>
              <a:ext uri="{FF2B5EF4-FFF2-40B4-BE49-F238E27FC236}">
                <a16:creationId xmlns:a16="http://schemas.microsoft.com/office/drawing/2014/main" id="{F4705D7D-A55A-ED61-5037-D8B462611D71}"/>
              </a:ext>
            </a:extLst>
          </p:cNvPr>
          <p:cNvSpPr txBox="1"/>
          <p:nvPr/>
        </p:nvSpPr>
        <p:spPr>
          <a:xfrm>
            <a:off x="1271801" y="3870235"/>
            <a:ext cx="2924197" cy="2185214"/>
          </a:xfrm>
          <a:prstGeom prst="rect">
            <a:avLst/>
          </a:prstGeom>
          <a:noFill/>
        </p:spPr>
        <p:txBody>
          <a:bodyPr wrap="none" rtlCol="0" anchor="ctr">
            <a:spAutoFit/>
          </a:bodyPr>
          <a:lstStyle/>
          <a:p>
            <a:pPr algn="ctr"/>
            <a:r>
              <a:rPr lang="en-US" sz="9600">
                <a:solidFill>
                  <a:srgbClr val="FFE600"/>
                </a:solidFill>
                <a:latin typeface="Helvetica" pitchFamily="2" charset="0"/>
              </a:rPr>
              <a:t>1  4</a:t>
            </a:r>
          </a:p>
          <a:p>
            <a:pPr algn="ctr"/>
            <a:r>
              <a:rPr lang="en-US" sz="2000">
                <a:solidFill>
                  <a:schemeClr val="bg1"/>
                </a:solidFill>
                <a:latin typeface="Helvetica" pitchFamily="2" charset="0"/>
              </a:rPr>
              <a:t>advertisers are </a:t>
            </a:r>
            <a:r>
              <a:rPr lang="en-US" sz="2000" b="1">
                <a:solidFill>
                  <a:srgbClr val="FFE600"/>
                </a:solidFill>
                <a:latin typeface="Helvetica" pitchFamily="2" charset="0"/>
              </a:rPr>
              <a:t>already </a:t>
            </a:r>
          </a:p>
          <a:p>
            <a:pPr algn="ctr"/>
            <a:r>
              <a:rPr lang="en-US" sz="2000" b="1">
                <a:solidFill>
                  <a:srgbClr val="FFE600"/>
                </a:solidFill>
                <a:latin typeface="Helvetica" pitchFamily="2" charset="0"/>
              </a:rPr>
              <a:t>using shoppable ads</a:t>
            </a:r>
          </a:p>
        </p:txBody>
      </p:sp>
      <p:sp>
        <p:nvSpPr>
          <p:cNvPr id="6" name="TextBox 5">
            <a:extLst>
              <a:ext uri="{FF2B5EF4-FFF2-40B4-BE49-F238E27FC236}">
                <a16:creationId xmlns:a16="http://schemas.microsoft.com/office/drawing/2014/main" id="{17BF1FFC-8408-FD81-5107-1203F9C1AEF8}"/>
              </a:ext>
            </a:extLst>
          </p:cNvPr>
          <p:cNvSpPr txBox="1"/>
          <p:nvPr/>
        </p:nvSpPr>
        <p:spPr>
          <a:xfrm>
            <a:off x="2419342" y="4355312"/>
            <a:ext cx="503664" cy="584775"/>
          </a:xfrm>
          <a:prstGeom prst="rect">
            <a:avLst/>
          </a:prstGeom>
          <a:noFill/>
        </p:spPr>
        <p:txBody>
          <a:bodyPr wrap="none" rtlCol="0" anchor="ctr">
            <a:spAutoFit/>
          </a:bodyPr>
          <a:lstStyle/>
          <a:p>
            <a:pPr algn="ctr"/>
            <a:r>
              <a:rPr lang="en-US" sz="3200">
                <a:solidFill>
                  <a:srgbClr val="FFE600"/>
                </a:solidFill>
                <a:latin typeface="Helvetica" pitchFamily="2" charset="0"/>
              </a:rPr>
              <a:t>in</a:t>
            </a:r>
            <a:endParaRPr lang="en-US">
              <a:solidFill>
                <a:srgbClr val="FFE600"/>
              </a:solidFill>
              <a:latin typeface="Helvetica" pitchFamily="2" charset="0"/>
            </a:endParaRPr>
          </a:p>
        </p:txBody>
      </p:sp>
      <p:sp>
        <p:nvSpPr>
          <p:cNvPr id="7" name="TextBox 6">
            <a:extLst>
              <a:ext uri="{FF2B5EF4-FFF2-40B4-BE49-F238E27FC236}">
                <a16:creationId xmlns:a16="http://schemas.microsoft.com/office/drawing/2014/main" id="{AD554208-2E73-79DB-B43F-8D11D6DB0AEA}"/>
              </a:ext>
            </a:extLst>
          </p:cNvPr>
          <p:cNvSpPr txBox="1"/>
          <p:nvPr/>
        </p:nvSpPr>
        <p:spPr>
          <a:xfrm>
            <a:off x="6722544" y="3870235"/>
            <a:ext cx="4809330" cy="2185214"/>
          </a:xfrm>
          <a:prstGeom prst="rect">
            <a:avLst/>
          </a:prstGeom>
          <a:noFill/>
        </p:spPr>
        <p:txBody>
          <a:bodyPr wrap="none" rtlCol="0" anchor="ctr">
            <a:spAutoFit/>
          </a:bodyPr>
          <a:lstStyle/>
          <a:p>
            <a:pPr algn="ctr"/>
            <a:r>
              <a:rPr lang="en-US" sz="9600" b="1">
                <a:solidFill>
                  <a:srgbClr val="ED3C8D"/>
                </a:solidFill>
                <a:latin typeface="Helvetica" pitchFamily="2" charset="0"/>
              </a:rPr>
              <a:t>38%</a:t>
            </a:r>
          </a:p>
          <a:p>
            <a:pPr algn="ctr"/>
            <a:r>
              <a:rPr lang="en-US" sz="2000">
                <a:solidFill>
                  <a:srgbClr val="1B1464"/>
                </a:solidFill>
                <a:latin typeface="Helvetica" pitchFamily="2" charset="0"/>
              </a:rPr>
              <a:t>of advertisers are </a:t>
            </a:r>
            <a:r>
              <a:rPr lang="en-US" sz="2000" b="1">
                <a:solidFill>
                  <a:srgbClr val="ED3C8D"/>
                </a:solidFill>
                <a:latin typeface="Helvetica" pitchFamily="2" charset="0"/>
              </a:rPr>
              <a:t>planning to increase </a:t>
            </a:r>
          </a:p>
          <a:p>
            <a:pPr algn="ctr"/>
            <a:r>
              <a:rPr lang="en-US" sz="2000" b="1">
                <a:solidFill>
                  <a:srgbClr val="ED3C8D"/>
                </a:solidFill>
                <a:latin typeface="Helvetica" pitchFamily="2" charset="0"/>
              </a:rPr>
              <a:t>their focus on shoppable ads </a:t>
            </a:r>
            <a:r>
              <a:rPr lang="en-US" sz="2000">
                <a:solidFill>
                  <a:srgbClr val="1B1464"/>
                </a:solidFill>
                <a:latin typeface="Helvetica" pitchFamily="2" charset="0"/>
              </a:rPr>
              <a:t>in 2025</a:t>
            </a:r>
          </a:p>
        </p:txBody>
      </p:sp>
      <p:sp>
        <p:nvSpPr>
          <p:cNvPr id="5" name="TextBox 4">
            <a:extLst>
              <a:ext uri="{FF2B5EF4-FFF2-40B4-BE49-F238E27FC236}">
                <a16:creationId xmlns:a16="http://schemas.microsoft.com/office/drawing/2014/main" id="{95A8F07E-E14B-5ED2-DE47-0AB69C032CFD}"/>
              </a:ext>
            </a:extLst>
          </p:cNvPr>
          <p:cNvSpPr txBox="1"/>
          <p:nvPr/>
        </p:nvSpPr>
        <p:spPr>
          <a:xfrm>
            <a:off x="2119537" y="3882065"/>
            <a:ext cx="1228725" cy="369332"/>
          </a:xfrm>
          <a:prstGeom prst="rect">
            <a:avLst/>
          </a:prstGeom>
          <a:noFill/>
        </p:spPr>
        <p:txBody>
          <a:bodyPr wrap="square" rtlCol="0">
            <a:spAutoFit/>
          </a:bodyPr>
          <a:lstStyle/>
          <a:p>
            <a:pPr algn="ctr"/>
            <a:r>
              <a:rPr lang="en-US">
                <a:solidFill>
                  <a:srgbClr val="FFE600"/>
                </a:solidFill>
                <a:latin typeface="Helvetica" pitchFamily="2" charset="0"/>
              </a:rPr>
              <a:t>nearly</a:t>
            </a:r>
          </a:p>
        </p:txBody>
      </p:sp>
      <p:pic>
        <p:nvPicPr>
          <p:cNvPr id="18" name="Picture 17" descr="A computer monitor with a black background&#10;&#10;AI-generated content may be incorrect.">
            <a:extLst>
              <a:ext uri="{FF2B5EF4-FFF2-40B4-BE49-F238E27FC236}">
                <a16:creationId xmlns:a16="http://schemas.microsoft.com/office/drawing/2014/main" id="{26FB1E4E-DA0A-DA06-1602-A9DFA9306E02}"/>
              </a:ext>
            </a:extLst>
          </p:cNvPr>
          <p:cNvPicPr>
            <a:picLocks noChangeAspect="1"/>
          </p:cNvPicPr>
          <p:nvPr/>
        </p:nvPicPr>
        <p:blipFill>
          <a:blip r:embed="rId4"/>
          <a:stretch>
            <a:fillRect/>
          </a:stretch>
        </p:blipFill>
        <p:spPr>
          <a:xfrm>
            <a:off x="1828853" y="2024173"/>
            <a:ext cx="1810091" cy="1810091"/>
          </a:xfrm>
          <a:prstGeom prst="rect">
            <a:avLst/>
          </a:prstGeom>
        </p:spPr>
      </p:pic>
      <p:pic>
        <p:nvPicPr>
          <p:cNvPr id="20" name="Picture 19" descr="A colorful bag with a price tag&#10;&#10;AI-generated content may be incorrect.">
            <a:extLst>
              <a:ext uri="{FF2B5EF4-FFF2-40B4-BE49-F238E27FC236}">
                <a16:creationId xmlns:a16="http://schemas.microsoft.com/office/drawing/2014/main" id="{F6BDFECA-079F-65F1-A482-630514E45D28}"/>
              </a:ext>
            </a:extLst>
          </p:cNvPr>
          <p:cNvPicPr>
            <a:picLocks noChangeAspect="1"/>
          </p:cNvPicPr>
          <p:nvPr/>
        </p:nvPicPr>
        <p:blipFill>
          <a:blip r:embed="rId5"/>
          <a:stretch>
            <a:fillRect/>
          </a:stretch>
        </p:blipFill>
        <p:spPr>
          <a:xfrm>
            <a:off x="2300340" y="2419341"/>
            <a:ext cx="867116" cy="867116"/>
          </a:xfrm>
          <a:prstGeom prst="rect">
            <a:avLst/>
          </a:prstGeom>
        </p:spPr>
      </p:pic>
      <p:pic>
        <p:nvPicPr>
          <p:cNvPr id="22" name="Picture 21" descr="A colorful target with a arrow&#10;&#10;AI-generated content may be incorrect.">
            <a:extLst>
              <a:ext uri="{FF2B5EF4-FFF2-40B4-BE49-F238E27FC236}">
                <a16:creationId xmlns:a16="http://schemas.microsoft.com/office/drawing/2014/main" id="{FE1DC8E3-B702-554B-150C-A22345A3FFA0}"/>
              </a:ext>
            </a:extLst>
          </p:cNvPr>
          <p:cNvPicPr>
            <a:picLocks noChangeAspect="1"/>
          </p:cNvPicPr>
          <p:nvPr/>
        </p:nvPicPr>
        <p:blipFill>
          <a:blip r:embed="rId6"/>
          <a:stretch>
            <a:fillRect/>
          </a:stretch>
        </p:blipFill>
        <p:spPr>
          <a:xfrm>
            <a:off x="8219875" y="2024173"/>
            <a:ext cx="1814668" cy="1814668"/>
          </a:xfrm>
          <a:prstGeom prst="rect">
            <a:avLst/>
          </a:prstGeom>
        </p:spPr>
      </p:pic>
      <p:sp>
        <p:nvSpPr>
          <p:cNvPr id="19" name="TextBox 18">
            <a:extLst>
              <a:ext uri="{FF2B5EF4-FFF2-40B4-BE49-F238E27FC236}">
                <a16:creationId xmlns:a16="http://schemas.microsoft.com/office/drawing/2014/main" id="{2BC3972E-42F9-0341-DF22-6CA766B7FA46}"/>
              </a:ext>
            </a:extLst>
          </p:cNvPr>
          <p:cNvSpPr txBox="1">
            <a:spLocks/>
          </p:cNvSpPr>
          <p:nvPr/>
        </p:nvSpPr>
        <p:spPr>
          <a:xfrm>
            <a:off x="645973" y="6307741"/>
            <a:ext cx="68311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eMarketer, Shoppable Media 2025, February 2025</a:t>
            </a:r>
          </a:p>
        </p:txBody>
      </p:sp>
      <p:sp>
        <p:nvSpPr>
          <p:cNvPr id="2" name="TextBox 1">
            <a:extLst>
              <a:ext uri="{FF2B5EF4-FFF2-40B4-BE49-F238E27FC236}">
                <a16:creationId xmlns:a16="http://schemas.microsoft.com/office/drawing/2014/main" id="{16DE8CF9-7BEA-6A31-4557-6AD3CF3AEDB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cxnSp>
        <p:nvCxnSpPr>
          <p:cNvPr id="8" name="Straight Connector 7">
            <a:extLst>
              <a:ext uri="{FF2B5EF4-FFF2-40B4-BE49-F238E27FC236}">
                <a16:creationId xmlns:a16="http://schemas.microsoft.com/office/drawing/2014/main" id="{46287582-9549-E7B3-A704-3DE33946E9E8}"/>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52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7C89AC9-1F37-2268-5F70-A4BBCA4A4462}"/>
              </a:ext>
            </a:extLst>
          </p:cNvPr>
          <p:cNvSpPr/>
          <p:nvPr/>
        </p:nvSpPr>
        <p:spPr>
          <a:xfrm>
            <a:off x="0" y="1684910"/>
            <a:ext cx="12192000" cy="2218970"/>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1" name="Rectangle 10">
            <a:extLst>
              <a:ext uri="{FF2B5EF4-FFF2-40B4-BE49-F238E27FC236}">
                <a16:creationId xmlns:a16="http://schemas.microsoft.com/office/drawing/2014/main" id="{0EE05DB7-2E00-2AE6-97A4-E88149430D4E}"/>
              </a:ext>
            </a:extLst>
          </p:cNvPr>
          <p:cNvSpPr/>
          <p:nvPr/>
        </p:nvSpPr>
        <p:spPr>
          <a:xfrm>
            <a:off x="89029" y="1848679"/>
            <a:ext cx="12013047" cy="181566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A3B363-00BA-F53E-B3B8-BE8E0517F20A}"/>
              </a:ext>
            </a:extLst>
          </p:cNvPr>
          <p:cNvSpPr/>
          <p:nvPr/>
        </p:nvSpPr>
        <p:spPr>
          <a:xfrm>
            <a:off x="0" y="3759947"/>
            <a:ext cx="12192000" cy="3098053"/>
          </a:xfrm>
          <a:prstGeom prst="rect">
            <a:avLst/>
          </a:prstGeom>
          <a:solidFill>
            <a:srgbClr val="1B1464"/>
          </a:solidFill>
          <a:ln>
            <a:solidFill>
              <a:srgbClr val="20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ACD234D-65CD-5740-1C90-1BCC7D2FD7EC}"/>
              </a:ext>
            </a:extLst>
          </p:cNvPr>
          <p:cNvSpPr txBox="1"/>
          <p:nvPr/>
        </p:nvSpPr>
        <p:spPr>
          <a:xfrm>
            <a:off x="89030" y="1848823"/>
            <a:ext cx="12054152"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Shoppable TV ads</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are </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interactive ad formats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that are designed to </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inspire viewers to engage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directly with a </a:t>
            </a:r>
            <a:r>
              <a:rPr lang="en-US">
                <a:solidFill>
                  <a:srgbClr val="1B1464"/>
                </a:solidFill>
                <a:latin typeface="Helvetica" panose="020B0403020202020204" pitchFamily="34" charset="0"/>
              </a:rPr>
              <a:t>brand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using elements like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scannable QR codes,</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‘send to phone’ notifications,</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‘click for more information’</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CTAs</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more</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They can also allow viewers to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make a purchase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directly from an ad on their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These ads can appear during regularly scheduled ad breaks or can be overlaid in a program as it airs or is paused.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Viewers can engage with these types of ads on their TV set using their remote or internet-connected device.*</a:t>
            </a:r>
          </a:p>
        </p:txBody>
      </p:sp>
      <p:pic>
        <p:nvPicPr>
          <p:cNvPr id="2" name="Picture 1">
            <a:extLst>
              <a:ext uri="{FF2B5EF4-FFF2-40B4-BE49-F238E27FC236}">
                <a16:creationId xmlns:a16="http://schemas.microsoft.com/office/drawing/2014/main" id="{0D79D867-B621-352D-EBD2-85C61E60A9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 name="Slide Number Placeholder 5">
            <a:extLst>
              <a:ext uri="{FF2B5EF4-FFF2-40B4-BE49-F238E27FC236}">
                <a16:creationId xmlns:a16="http://schemas.microsoft.com/office/drawing/2014/main" id="{1DB5191F-D05A-62A5-36A9-698160218BE5}"/>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4A6984DA-BB0A-1C23-72A9-B735CEB8B00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8" name="TextBox 17">
            <a:extLst>
              <a:ext uri="{FF2B5EF4-FFF2-40B4-BE49-F238E27FC236}">
                <a16:creationId xmlns:a16="http://schemas.microsoft.com/office/drawing/2014/main" id="{D3560E35-28EA-C2CF-539B-D18D105220FA}"/>
              </a:ext>
            </a:extLst>
          </p:cNvPr>
          <p:cNvSpPr txBox="1"/>
          <p:nvPr/>
        </p:nvSpPr>
        <p:spPr>
          <a:xfrm>
            <a:off x="-28500" y="3851041"/>
            <a:ext cx="122204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solidFill>
                  <a:prstClr val="white"/>
                </a:solidFill>
                <a:latin typeface="Helvetica" panose="020B0403020202020204" pitchFamily="34" charset="0"/>
              </a:rPr>
              <a:t>Examples</a:t>
            </a:r>
            <a:r>
              <a:rPr kumimoji="0" lang="en-US" sz="1800" b="1" i="1" u="none" strike="noStrike" kern="1200" cap="none" spc="0" normalizeH="0" baseline="0" noProof="0">
                <a:ln>
                  <a:noFill/>
                </a:ln>
                <a:solidFill>
                  <a:prstClr val="white"/>
                </a:solidFill>
                <a:effectLst/>
                <a:uLnTx/>
                <a:uFillTx/>
                <a:latin typeface="Helvetica" panose="020B0403020202020204" pitchFamily="34" charset="0"/>
                <a:ea typeface="+mn-ea"/>
                <a:cs typeface="+mn-cs"/>
              </a:rPr>
              <a:t> of Shoppable TV ads</a:t>
            </a:r>
          </a:p>
        </p:txBody>
      </p:sp>
      <p:sp>
        <p:nvSpPr>
          <p:cNvPr id="13" name="TextBox 12">
            <a:extLst>
              <a:ext uri="{FF2B5EF4-FFF2-40B4-BE49-F238E27FC236}">
                <a16:creationId xmlns:a16="http://schemas.microsoft.com/office/drawing/2014/main" id="{15963EDF-5BB6-7284-70FB-BA42DC77DBA0}"/>
              </a:ext>
            </a:extLst>
          </p:cNvPr>
          <p:cNvSpPr txBox="1"/>
          <p:nvPr/>
        </p:nvSpPr>
        <p:spPr>
          <a:xfrm>
            <a:off x="486341" y="6238765"/>
            <a:ext cx="116486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*Internet-connected device includes smartphones, tablets, smart speakers, etc. **Retail </a:t>
            </a:r>
            <a:r>
              <a:rPr kumimoji="0" lang="en-US" sz="800" b="0" i="0" u="none" strike="noStrike" kern="1200" cap="none" spc="0" normalizeH="0" baseline="0" noProof="0" err="1">
                <a:ln>
                  <a:noFill/>
                </a:ln>
                <a:solidFill>
                  <a:schemeClr val="bg1"/>
                </a:solidFill>
                <a:effectLst/>
                <a:uLnTx/>
                <a:uFillTx/>
                <a:latin typeface="Helvetica" panose="020B0604020202020204" pitchFamily="34" charset="0"/>
                <a:ea typeface="+mn-ea"/>
                <a:cs typeface="Helvetica" panose="020B0604020202020204" pitchFamily="34" charset="0"/>
              </a:rPr>
              <a:t>TouchPoints</a:t>
            </a: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Has the Age of Shoppable TV Finally Arrived? NBCU is Banking on it</a:t>
            </a: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7/6/2023. ***Innovid, </a:t>
            </a:r>
            <a:r>
              <a:rPr kumimoji="0" lang="en-US" sz="800" b="0"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Interactive CTV Drives QR Code Engagements for LOVESAC</a:t>
            </a: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11/5/20.</a:t>
            </a:r>
          </a:p>
        </p:txBody>
      </p:sp>
      <p:pic>
        <p:nvPicPr>
          <p:cNvPr id="6" name="Picture 5">
            <a:extLst>
              <a:ext uri="{FF2B5EF4-FFF2-40B4-BE49-F238E27FC236}">
                <a16:creationId xmlns:a16="http://schemas.microsoft.com/office/drawing/2014/main" id="{804937DD-C4E8-4C62-974C-B435C23E233A}"/>
              </a:ext>
            </a:extLst>
          </p:cNvPr>
          <p:cNvPicPr>
            <a:picLocks noChangeAspect="1"/>
          </p:cNvPicPr>
          <p:nvPr/>
        </p:nvPicPr>
        <p:blipFill>
          <a:blip r:embed="rId4"/>
          <a:stretch>
            <a:fillRect/>
          </a:stretch>
        </p:blipFill>
        <p:spPr>
          <a:xfrm>
            <a:off x="3559313" y="4353239"/>
            <a:ext cx="2172676" cy="1222131"/>
          </a:xfrm>
          <a:prstGeom prst="rect">
            <a:avLst/>
          </a:prstGeom>
          <a:ln w="38100">
            <a:solidFill>
              <a:srgbClr val="FFE600"/>
            </a:solidFill>
          </a:ln>
        </p:spPr>
      </p:pic>
      <p:sp>
        <p:nvSpPr>
          <p:cNvPr id="14" name="TextBox 13">
            <a:extLst>
              <a:ext uri="{FF2B5EF4-FFF2-40B4-BE49-F238E27FC236}">
                <a16:creationId xmlns:a16="http://schemas.microsoft.com/office/drawing/2014/main" id="{E0F291BB-D92E-A7AD-7437-C3A2BEB662C3}"/>
              </a:ext>
            </a:extLst>
          </p:cNvPr>
          <p:cNvSpPr txBox="1"/>
          <p:nvPr/>
        </p:nvSpPr>
        <p:spPr>
          <a:xfrm>
            <a:off x="3492582" y="5626224"/>
            <a:ext cx="230613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The </a:t>
            </a:r>
            <a:r>
              <a:rPr kumimoji="0" lang="en-US" sz="105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checkout “page”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a:t>
            </a:r>
            <a:b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Walmart’s Roku integration* </a:t>
            </a:r>
          </a:p>
        </p:txBody>
      </p:sp>
      <p:pic>
        <p:nvPicPr>
          <p:cNvPr id="5" name="Picture 2" descr="A shoppable TV moment enabled by QR code on NBCU's Shark Tank.">
            <a:extLst>
              <a:ext uri="{FF2B5EF4-FFF2-40B4-BE49-F238E27FC236}">
                <a16:creationId xmlns:a16="http://schemas.microsoft.com/office/drawing/2014/main" id="{DD31AC9E-B350-76BA-5887-04AB67135BA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5598" y="4361113"/>
            <a:ext cx="2141510" cy="1206383"/>
          </a:xfrm>
          <a:prstGeom prst="rect">
            <a:avLst/>
          </a:prstGeom>
          <a:ln w="38100">
            <a:solidFill>
              <a:srgbClr val="FFE600"/>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8353630-B2E2-4216-8713-9BBD8870509C}"/>
              </a:ext>
            </a:extLst>
          </p:cNvPr>
          <p:cNvSpPr txBox="1"/>
          <p:nvPr/>
        </p:nvSpPr>
        <p:spPr>
          <a:xfrm>
            <a:off x="641405" y="5626224"/>
            <a:ext cx="2392011" cy="415498"/>
          </a:xfrm>
          <a:prstGeom prst="rect">
            <a:avLst/>
          </a:prstGeom>
          <a:noFill/>
        </p:spPr>
        <p:txBody>
          <a:bodyPr wrap="square">
            <a:spAutoFit/>
          </a:bodyPr>
          <a:lstStyle>
            <a:defPPr>
              <a:defRPr lang="en-US"/>
            </a:defPPr>
            <a:lvl1pPr>
              <a:defRPr sz="1000" b="0" i="0">
                <a:solidFill>
                  <a:srgbClr val="051934"/>
                </a:solidFill>
                <a:effectLst/>
                <a:latin typeface="Montserrat"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 shoppable TV moment enabled by </a:t>
            </a:r>
            <a:r>
              <a:rPr kumimoji="0" lang="en-US" sz="105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QR code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on NBCU’s Shark Tank**</a:t>
            </a:r>
          </a:p>
        </p:txBody>
      </p:sp>
      <p:pic>
        <p:nvPicPr>
          <p:cNvPr id="8" name="Picture 2">
            <a:extLst>
              <a:ext uri="{FF2B5EF4-FFF2-40B4-BE49-F238E27FC236}">
                <a16:creationId xmlns:a16="http://schemas.microsoft.com/office/drawing/2014/main" id="{BD1D1C5A-746D-66B7-F746-E9AD28E372AC}"/>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9466391" y="4348216"/>
            <a:ext cx="2172676" cy="1232177"/>
          </a:xfrm>
          <a:prstGeom prst="rect">
            <a:avLst/>
          </a:prstGeom>
          <a:ln w="38100">
            <a:solidFill>
              <a:srgbClr val="FFE600"/>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90337F1-F46F-2AE7-AE4C-C1A0104162C4}"/>
              </a:ext>
            </a:extLst>
          </p:cNvPr>
          <p:cNvSpPr txBox="1"/>
          <p:nvPr/>
        </p:nvSpPr>
        <p:spPr>
          <a:xfrm>
            <a:off x="9312988" y="5626224"/>
            <a:ext cx="2479481" cy="415498"/>
          </a:xfrm>
          <a:prstGeom prst="rect">
            <a:avLst/>
          </a:prstGeom>
          <a:noFill/>
        </p:spPr>
        <p:txBody>
          <a:bodyPr wrap="square">
            <a:spAutoFit/>
          </a:bodyPr>
          <a:lstStyle>
            <a:defPPr>
              <a:defRPr lang="en-US"/>
            </a:defPPr>
            <a:lvl1pPr>
              <a:defRPr sz="1000" b="0" i="0">
                <a:solidFill>
                  <a:srgbClr val="051934"/>
                </a:solidFill>
                <a:effectLst/>
                <a:latin typeface="Montserrat"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Amazon </a:t>
            </a:r>
            <a:r>
              <a:rPr kumimoji="0" lang="en-US" sz="105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pause ad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that allows viewers to </a:t>
            </a:r>
            <a:r>
              <a:rPr kumimoji="0" lang="en-US" sz="105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buy products seen in the show</a:t>
            </a:r>
          </a:p>
        </p:txBody>
      </p:sp>
      <p:sp>
        <p:nvSpPr>
          <p:cNvPr id="25" name="Rectangle 24">
            <a:extLst>
              <a:ext uri="{FF2B5EF4-FFF2-40B4-BE49-F238E27FC236}">
                <a16:creationId xmlns:a16="http://schemas.microsoft.com/office/drawing/2014/main" id="{9DE69219-EF5B-8109-1D4C-A7E23C40E5D3}"/>
              </a:ext>
            </a:extLst>
          </p:cNvPr>
          <p:cNvSpPr/>
          <p:nvPr/>
        </p:nvSpPr>
        <p:spPr>
          <a:xfrm>
            <a:off x="9549172" y="4473271"/>
            <a:ext cx="640080" cy="228600"/>
          </a:xfrm>
          <a:prstGeom prst="rect">
            <a:avLst/>
          </a:prstGeom>
          <a:no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Picture 11" descr="A screenshot of a computer&#10;&#10;Description automatically generated">
            <a:extLst>
              <a:ext uri="{FF2B5EF4-FFF2-40B4-BE49-F238E27FC236}">
                <a16:creationId xmlns:a16="http://schemas.microsoft.com/office/drawing/2014/main" id="{CDE7A0C6-0A2A-8F82-DE5B-85FE7DC292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auto">
          <a:xfrm>
            <a:off x="6418391" y="4348216"/>
            <a:ext cx="2351992" cy="1232177"/>
          </a:xfrm>
          <a:prstGeom prst="rect">
            <a:avLst/>
          </a:prstGeom>
          <a:ln w="38100">
            <a:solidFill>
              <a:srgbClr val="FFE600"/>
            </a:solidFill>
          </a:ln>
        </p:spPr>
      </p:pic>
      <p:sp>
        <p:nvSpPr>
          <p:cNvPr id="17" name="TextBox 16">
            <a:extLst>
              <a:ext uri="{FF2B5EF4-FFF2-40B4-BE49-F238E27FC236}">
                <a16:creationId xmlns:a16="http://schemas.microsoft.com/office/drawing/2014/main" id="{C28521CD-A43D-76AC-D339-85502535A4F9}"/>
              </a:ext>
            </a:extLst>
          </p:cNvPr>
          <p:cNvSpPr txBox="1"/>
          <p:nvPr/>
        </p:nvSpPr>
        <p:spPr>
          <a:xfrm>
            <a:off x="6354646" y="5626224"/>
            <a:ext cx="2479481" cy="415498"/>
          </a:xfrm>
          <a:prstGeom prst="rect">
            <a:avLst/>
          </a:prstGeom>
          <a:noFill/>
        </p:spPr>
        <p:txBody>
          <a:bodyPr wrap="square">
            <a:spAutoFit/>
          </a:bodyPr>
          <a:lstStyle>
            <a:defPPr>
              <a:defRPr lang="en-US"/>
            </a:defPPr>
            <a:lvl1pPr>
              <a:defRPr sz="1000" b="0" i="0">
                <a:solidFill>
                  <a:srgbClr val="051934"/>
                </a:solidFill>
                <a:effectLst/>
                <a:latin typeface="Montserrat"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Innovid </a:t>
            </a:r>
            <a:r>
              <a:rPr kumimoji="0" lang="en-US" sz="105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QR code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ad viewers can scan to learn more about a product***</a:t>
            </a:r>
          </a:p>
        </p:txBody>
      </p:sp>
      <p:sp>
        <p:nvSpPr>
          <p:cNvPr id="22" name="Rectangle 21">
            <a:extLst>
              <a:ext uri="{FF2B5EF4-FFF2-40B4-BE49-F238E27FC236}">
                <a16:creationId xmlns:a16="http://schemas.microsoft.com/office/drawing/2014/main" id="{13DEF4D9-82B3-3B8E-5F8D-81A3EC9BE7B8}"/>
              </a:ext>
            </a:extLst>
          </p:cNvPr>
          <p:cNvSpPr/>
          <p:nvPr/>
        </p:nvSpPr>
        <p:spPr>
          <a:xfrm>
            <a:off x="672911" y="442828"/>
            <a:ext cx="114909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Arial" panose="020B0604020202020204" pitchFamily="34" charset="0"/>
              </a:rPr>
              <a:t>Shoppable TV, a form of shoppable media, inspires consumers to buy directly from an ad on the biggest screen at home </a:t>
            </a:r>
          </a:p>
        </p:txBody>
      </p:sp>
      <p:sp>
        <p:nvSpPr>
          <p:cNvPr id="7" name="TextBox 6">
            <a:extLst>
              <a:ext uri="{FF2B5EF4-FFF2-40B4-BE49-F238E27FC236}">
                <a16:creationId xmlns:a16="http://schemas.microsoft.com/office/drawing/2014/main" id="{76D465E8-25E6-13FB-0DBB-8C32572504C9}"/>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cxnSp>
        <p:nvCxnSpPr>
          <p:cNvPr id="9" name="Straight Connector 8">
            <a:extLst>
              <a:ext uri="{FF2B5EF4-FFF2-40B4-BE49-F238E27FC236}">
                <a16:creationId xmlns:a16="http://schemas.microsoft.com/office/drawing/2014/main" id="{79EE4EF8-3804-7FBD-4F80-DB860DA9DF98}"/>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8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9F177-CC2F-C285-6789-F94FFA2CE3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3CE8A4-338A-1043-7C87-3C358C777B34}"/>
              </a:ext>
            </a:extLst>
          </p:cNvPr>
          <p:cNvSpPr>
            <a:spLocks noGrp="1" noRot="1" noMove="1" noResize="1" noEditPoints="1" noAdjustHandles="1" noChangeArrowheads="1" noChangeShapeType="1"/>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Rounded Corners 19">
            <a:extLst>
              <a:ext uri="{FF2B5EF4-FFF2-40B4-BE49-F238E27FC236}">
                <a16:creationId xmlns:a16="http://schemas.microsoft.com/office/drawing/2014/main" id="{15C29BCE-6526-90E0-BB9B-07BAC5A5F9AD}"/>
              </a:ext>
            </a:extLst>
          </p:cNvPr>
          <p:cNvSpPr/>
          <p:nvPr/>
        </p:nvSpPr>
        <p:spPr>
          <a:xfrm>
            <a:off x="712193" y="3042815"/>
            <a:ext cx="3030624" cy="1077397"/>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Rounded Corners 20">
            <a:extLst>
              <a:ext uri="{FF2B5EF4-FFF2-40B4-BE49-F238E27FC236}">
                <a16:creationId xmlns:a16="http://schemas.microsoft.com/office/drawing/2014/main" id="{F50BC0B2-D22D-71D3-8A9F-C88D0F14141A}"/>
              </a:ext>
            </a:extLst>
          </p:cNvPr>
          <p:cNvSpPr/>
          <p:nvPr/>
        </p:nvSpPr>
        <p:spPr>
          <a:xfrm>
            <a:off x="4580688" y="3042815"/>
            <a:ext cx="3030624" cy="1077397"/>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Rounded Corners 21">
            <a:extLst>
              <a:ext uri="{FF2B5EF4-FFF2-40B4-BE49-F238E27FC236}">
                <a16:creationId xmlns:a16="http://schemas.microsoft.com/office/drawing/2014/main" id="{5F158BF1-9CE9-1AAF-5D8C-C830597ACB16}"/>
              </a:ext>
            </a:extLst>
          </p:cNvPr>
          <p:cNvSpPr/>
          <p:nvPr/>
        </p:nvSpPr>
        <p:spPr>
          <a:xfrm>
            <a:off x="8516364" y="3042815"/>
            <a:ext cx="3030624" cy="1077397"/>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6F5EB70A-C7E5-45DF-7A02-E29CECCC0D3F}"/>
              </a:ext>
            </a:extLst>
          </p:cNvPr>
          <p:cNvSpPr/>
          <p:nvPr/>
        </p:nvSpPr>
        <p:spPr>
          <a:xfrm>
            <a:off x="712193" y="5200794"/>
            <a:ext cx="3030624" cy="1077397"/>
          </a:xfrm>
          <a:prstGeom prst="roundRect">
            <a:avLst/>
          </a:prstGeom>
          <a:solidFill>
            <a:schemeClr val="bg1"/>
          </a:solidFill>
          <a:ln>
            <a:solidFill>
              <a:srgbClr val="A84A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336A3D42-738B-59BD-80EB-A5BFC00DF344}"/>
              </a:ext>
            </a:extLst>
          </p:cNvPr>
          <p:cNvSpPr/>
          <p:nvPr/>
        </p:nvSpPr>
        <p:spPr>
          <a:xfrm>
            <a:off x="4580688" y="5200794"/>
            <a:ext cx="3030624" cy="1077397"/>
          </a:xfrm>
          <a:prstGeom prst="roundRect">
            <a:avLst/>
          </a:prstGeom>
          <a:solidFill>
            <a:schemeClr val="bg1"/>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Rounded Corners 24">
            <a:extLst>
              <a:ext uri="{FF2B5EF4-FFF2-40B4-BE49-F238E27FC236}">
                <a16:creationId xmlns:a16="http://schemas.microsoft.com/office/drawing/2014/main" id="{BEE5BEBC-5418-BFDE-D966-51697BFA5AE5}"/>
              </a:ext>
            </a:extLst>
          </p:cNvPr>
          <p:cNvSpPr/>
          <p:nvPr/>
        </p:nvSpPr>
        <p:spPr>
          <a:xfrm>
            <a:off x="8516364" y="5200794"/>
            <a:ext cx="3030624" cy="1077397"/>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CE09C651-1D11-D726-4F74-506032A12A9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6B4394CC-B366-929C-49E2-E010C76C7F1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1237A2EF-7154-2EF4-10DE-7CFFFA5A2405}"/>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419B31AE-BE4A-0D5F-9F55-8D1954294AE8}"/>
              </a:ext>
            </a:extLst>
          </p:cNvPr>
          <p:cNvSpPr/>
          <p:nvPr/>
        </p:nvSpPr>
        <p:spPr>
          <a:xfrm>
            <a:off x="645011" y="425272"/>
            <a:ext cx="1154698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Arial" panose="020B0604020202020204" pitchFamily="34" charset="0"/>
              </a:rPr>
              <a:t>Consumers</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Arial" panose="020B0604020202020204" pitchFamily="34" charset="0"/>
              </a:rPr>
              <a:t> are open to interacting with brands on TV through multiple devices including their remotes, phones and smart speakers</a:t>
            </a:r>
          </a:p>
        </p:txBody>
      </p:sp>
      <p:sp>
        <p:nvSpPr>
          <p:cNvPr id="8" name="TextBox 7">
            <a:extLst>
              <a:ext uri="{FF2B5EF4-FFF2-40B4-BE49-F238E27FC236}">
                <a16:creationId xmlns:a16="http://schemas.microsoft.com/office/drawing/2014/main" id="{2005AA94-460C-B7FB-99BC-38CC5F889BD7}"/>
              </a:ext>
            </a:extLst>
          </p:cNvPr>
          <p:cNvSpPr txBox="1"/>
          <p:nvPr/>
        </p:nvSpPr>
        <p:spPr>
          <a:xfrm>
            <a:off x="645012" y="3050599"/>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Heebo" pitchFamily="2" charset="-79"/>
              </a:rPr>
              <a:t>70%</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itchFamily="2" charset="0"/>
                <a:ea typeface="+mn-ea"/>
                <a:cs typeface="Heebo" pitchFamily="2" charset="-79"/>
              </a:rPr>
              <a:t>Saving products to a wish list</a:t>
            </a:r>
            <a:r>
              <a:rPr kumimoji="0" lang="en-US" sz="1600" b="1" i="0" u="none" strike="noStrike" kern="1200" cap="none" spc="0" normalizeH="0" baseline="0" noProof="0">
                <a:ln>
                  <a:noFill/>
                </a:ln>
                <a:solidFill>
                  <a:srgbClr val="1B1464"/>
                </a:solidFill>
                <a:effectLst/>
                <a:uLnTx/>
                <a:uFillTx/>
                <a:latin typeface="Helvetica" pitchFamily="2" charset="0"/>
                <a:ea typeface="+mn-ea"/>
                <a:cs typeface="Heebo" pitchFamily="2" charset="-79"/>
              </a:rPr>
              <a: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directly on the TV</a:t>
            </a:r>
          </a:p>
        </p:txBody>
      </p:sp>
      <p:sp>
        <p:nvSpPr>
          <p:cNvPr id="9" name="TextBox 8">
            <a:extLst>
              <a:ext uri="{FF2B5EF4-FFF2-40B4-BE49-F238E27FC236}">
                <a16:creationId xmlns:a16="http://schemas.microsoft.com/office/drawing/2014/main" id="{D92B4634-F16E-3BD4-9D00-6F3A2D7CC566}"/>
              </a:ext>
            </a:extLst>
          </p:cNvPr>
          <p:cNvSpPr txBox="1"/>
          <p:nvPr/>
        </p:nvSpPr>
        <p:spPr>
          <a:xfrm>
            <a:off x="4513507" y="3050599"/>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itchFamily="2" charset="0"/>
                <a:ea typeface="+mn-ea"/>
                <a:cs typeface="Heebo" pitchFamily="2" charset="-79"/>
              </a:rPr>
              <a:t>67%</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itchFamily="2" charset="0"/>
                <a:ea typeface="+mn-ea"/>
                <a:cs typeface="Heebo" pitchFamily="2" charset="-79"/>
              </a:rPr>
              <a:t>Sending a text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for more information or discount code</a:t>
            </a:r>
          </a:p>
        </p:txBody>
      </p:sp>
      <p:sp>
        <p:nvSpPr>
          <p:cNvPr id="11" name="TextBox 10">
            <a:extLst>
              <a:ext uri="{FF2B5EF4-FFF2-40B4-BE49-F238E27FC236}">
                <a16:creationId xmlns:a16="http://schemas.microsoft.com/office/drawing/2014/main" id="{355AB7D2-53A5-36D9-CF1D-D4FC7FFD84A6}"/>
              </a:ext>
            </a:extLst>
          </p:cNvPr>
          <p:cNvSpPr txBox="1"/>
          <p:nvPr/>
        </p:nvSpPr>
        <p:spPr>
          <a:xfrm>
            <a:off x="8449183" y="3050599"/>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itchFamily="2" charset="0"/>
                <a:ea typeface="+mn-ea"/>
                <a:cs typeface="Heebo" pitchFamily="2" charset="-79"/>
              </a:rPr>
              <a:t>62%</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itchFamily="2" charset="0"/>
                <a:ea typeface="+mn-ea"/>
                <a:cs typeface="Heebo" pitchFamily="2" charset="-79"/>
              </a:rPr>
              <a:t>Scanning a QR code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to checkout on a mobile device</a:t>
            </a:r>
          </a:p>
        </p:txBody>
      </p:sp>
      <p:sp>
        <p:nvSpPr>
          <p:cNvPr id="12" name="TextBox 11">
            <a:extLst>
              <a:ext uri="{FF2B5EF4-FFF2-40B4-BE49-F238E27FC236}">
                <a16:creationId xmlns:a16="http://schemas.microsoft.com/office/drawing/2014/main" id="{2B85A269-D137-8784-647E-ECAD1BE530BF}"/>
              </a:ext>
            </a:extLst>
          </p:cNvPr>
          <p:cNvSpPr txBox="1"/>
          <p:nvPr/>
        </p:nvSpPr>
        <p:spPr>
          <a:xfrm>
            <a:off x="645012" y="5208578"/>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84AFE"/>
                </a:solidFill>
                <a:effectLst/>
                <a:uLnTx/>
                <a:uFillTx/>
                <a:latin typeface="Helvetica" pitchFamily="2" charset="0"/>
                <a:ea typeface="+mn-ea"/>
                <a:cs typeface="Heebo" pitchFamily="2" charset="-79"/>
              </a:rPr>
              <a:t>62%</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Using a </a:t>
            </a:r>
            <a:r>
              <a:rPr kumimoji="0" lang="en-US" sz="1600" b="1" i="0" u="none" strike="noStrike" kern="1200" cap="none" spc="0" normalizeH="0" baseline="0" noProof="0">
                <a:ln>
                  <a:noFill/>
                </a:ln>
                <a:solidFill>
                  <a:srgbClr val="A84AFE"/>
                </a:solidFill>
                <a:effectLst/>
                <a:uLnTx/>
                <a:uFillTx/>
                <a:latin typeface="Helvetica" pitchFamily="2" charset="0"/>
                <a:ea typeface="+mn-ea"/>
                <a:cs typeface="Heebo" pitchFamily="2" charset="-79"/>
              </a:rPr>
              <a:t>voice to add to cart</a:t>
            </a:r>
            <a:br>
              <a:rPr kumimoji="0" lang="en-US" sz="16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via home smart speaker or TV</a:t>
            </a:r>
          </a:p>
        </p:txBody>
      </p:sp>
      <p:sp>
        <p:nvSpPr>
          <p:cNvPr id="13" name="TextBox 12">
            <a:extLst>
              <a:ext uri="{FF2B5EF4-FFF2-40B4-BE49-F238E27FC236}">
                <a16:creationId xmlns:a16="http://schemas.microsoft.com/office/drawing/2014/main" id="{68D8612B-85A5-8FF8-A0C6-BBCA84DEF769}"/>
              </a:ext>
            </a:extLst>
          </p:cNvPr>
          <p:cNvSpPr txBox="1"/>
          <p:nvPr/>
        </p:nvSpPr>
        <p:spPr>
          <a:xfrm>
            <a:off x="4513507" y="5208578"/>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E30"/>
                </a:solidFill>
                <a:effectLst/>
                <a:uLnTx/>
                <a:uFillTx/>
                <a:latin typeface="Helvetica" pitchFamily="2" charset="0"/>
                <a:ea typeface="+mn-ea"/>
                <a:cs typeface="Heebo" pitchFamily="2" charset="-79"/>
              </a:rPr>
              <a:t>60%</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6E30"/>
                </a:solidFill>
                <a:effectLst/>
                <a:uLnTx/>
                <a:uFillTx/>
                <a:latin typeface="Helvetica" pitchFamily="2" charset="0"/>
                <a:ea typeface="+mn-ea"/>
                <a:cs typeface="Heebo" pitchFamily="2" charset="-79"/>
              </a:rPr>
              <a:t>Saving shipping / payment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details</a:t>
            </a:r>
            <a:r>
              <a:rPr kumimoji="0" lang="en-US" sz="1600" b="0" i="0" u="none" strike="noStrike" kern="1200" cap="none" spc="0" normalizeH="0" baseline="0" noProof="0">
                <a:ln>
                  <a:noFill/>
                </a:ln>
                <a:solidFill>
                  <a:srgbClr val="FF6E30"/>
                </a:solidFill>
                <a:effectLst/>
                <a:uLnTx/>
                <a:uFillTx/>
                <a:latin typeface="Helvetica" pitchFamily="2" charset="0"/>
                <a:ea typeface="+mn-ea"/>
                <a:cs typeface="Heebo" pitchFamily="2" charset="-79"/>
              </a:rPr>
              <a: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for quick checkout on TV</a:t>
            </a:r>
          </a:p>
        </p:txBody>
      </p:sp>
      <p:sp>
        <p:nvSpPr>
          <p:cNvPr id="17" name="TextBox 16">
            <a:extLst>
              <a:ext uri="{FF2B5EF4-FFF2-40B4-BE49-F238E27FC236}">
                <a16:creationId xmlns:a16="http://schemas.microsoft.com/office/drawing/2014/main" id="{5B8FB74E-A9B0-C63E-33B5-0010F152F96A}"/>
              </a:ext>
            </a:extLst>
          </p:cNvPr>
          <p:cNvSpPr txBox="1"/>
          <p:nvPr/>
        </p:nvSpPr>
        <p:spPr>
          <a:xfrm>
            <a:off x="8449183" y="5208578"/>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Heebo" pitchFamily="2" charset="-79"/>
              </a:rPr>
              <a:t>54%</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Heebo" pitchFamily="2" charset="-79"/>
              </a:rPr>
              <a:t>AI assistant contacting</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 them via email, text or social media</a:t>
            </a:r>
          </a:p>
        </p:txBody>
      </p:sp>
      <p:sp>
        <p:nvSpPr>
          <p:cNvPr id="18" name="TextBox 17">
            <a:extLst>
              <a:ext uri="{FF2B5EF4-FFF2-40B4-BE49-F238E27FC236}">
                <a16:creationId xmlns:a16="http://schemas.microsoft.com/office/drawing/2014/main" id="{430A4CA3-7B25-9D20-B842-4429A050915A}"/>
              </a:ext>
            </a:extLst>
          </p:cNvPr>
          <p:cNvSpPr txBox="1"/>
          <p:nvPr/>
        </p:nvSpPr>
        <p:spPr>
          <a:xfrm>
            <a:off x="0" y="1684150"/>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of viewers who are open to using the following methods for purchasing products or services via TV</a:t>
            </a:r>
          </a:p>
        </p:txBody>
      </p:sp>
      <p:pic>
        <p:nvPicPr>
          <p:cNvPr id="44" name="Picture 43" descr="A pink line drawing of a clipboard with hearts&#10;&#10;AI-generated content may be incorrect.">
            <a:extLst>
              <a:ext uri="{FF2B5EF4-FFF2-40B4-BE49-F238E27FC236}">
                <a16:creationId xmlns:a16="http://schemas.microsoft.com/office/drawing/2014/main" id="{E1F3E7E7-CD7F-EEF9-DBB7-E0E5D3F92F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44640" y="2069280"/>
            <a:ext cx="938553" cy="938553"/>
          </a:xfrm>
          <a:prstGeom prst="rect">
            <a:avLst/>
          </a:prstGeom>
        </p:spPr>
      </p:pic>
      <p:pic>
        <p:nvPicPr>
          <p:cNvPr id="46" name="Picture 45" descr="A blue and black chat bubble&#10;&#10;AI-generated content may be incorrect.">
            <a:extLst>
              <a:ext uri="{FF2B5EF4-FFF2-40B4-BE49-F238E27FC236}">
                <a16:creationId xmlns:a16="http://schemas.microsoft.com/office/drawing/2014/main" id="{734136DE-7E78-6892-9C00-6A548AF568D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626722" y="2069280"/>
            <a:ext cx="938553" cy="938553"/>
          </a:xfrm>
          <a:prstGeom prst="rect">
            <a:avLst/>
          </a:prstGeom>
        </p:spPr>
      </p:pic>
      <p:pic>
        <p:nvPicPr>
          <p:cNvPr id="47" name="Picture 46" descr="A qr code on a black background&#10;&#10;AI-generated content may be incorrect.">
            <a:extLst>
              <a:ext uri="{FF2B5EF4-FFF2-40B4-BE49-F238E27FC236}">
                <a16:creationId xmlns:a16="http://schemas.microsoft.com/office/drawing/2014/main" id="{4927B0D8-3CFA-04CD-6E60-3DD84A44EFB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562399" y="2069280"/>
            <a:ext cx="938553" cy="938553"/>
          </a:xfrm>
          <a:prstGeom prst="rect">
            <a:avLst/>
          </a:prstGeom>
        </p:spPr>
      </p:pic>
      <p:pic>
        <p:nvPicPr>
          <p:cNvPr id="48" name="Picture 47" descr="A purple and black device&#10;&#10;AI-generated content may be incorrect.">
            <a:extLst>
              <a:ext uri="{FF2B5EF4-FFF2-40B4-BE49-F238E27FC236}">
                <a16:creationId xmlns:a16="http://schemas.microsoft.com/office/drawing/2014/main" id="{1C317D8C-6ACB-471B-A7D2-71A65155D6C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58228" y="4217514"/>
            <a:ext cx="938553" cy="938553"/>
          </a:xfrm>
          <a:prstGeom prst="rect">
            <a:avLst/>
          </a:prstGeom>
        </p:spPr>
      </p:pic>
      <p:pic>
        <p:nvPicPr>
          <p:cNvPr id="49" name="Picture 48" descr="A black and orange credit card&#10;&#10;AI-generated content may be incorrect.">
            <a:extLst>
              <a:ext uri="{FF2B5EF4-FFF2-40B4-BE49-F238E27FC236}">
                <a16:creationId xmlns:a16="http://schemas.microsoft.com/office/drawing/2014/main" id="{9F85DD39-F0A1-EFDD-03A9-2DF138E3D27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626723" y="4217514"/>
            <a:ext cx="938553" cy="938553"/>
          </a:xfrm>
          <a:prstGeom prst="rect">
            <a:avLst/>
          </a:prstGeom>
        </p:spPr>
      </p:pic>
      <p:pic>
        <p:nvPicPr>
          <p:cNvPr id="10" name="Picture 9" descr="A blue line art of a robot&#10;&#10;AI-generated content may be incorrect.">
            <a:extLst>
              <a:ext uri="{FF2B5EF4-FFF2-40B4-BE49-F238E27FC236}">
                <a16:creationId xmlns:a16="http://schemas.microsoft.com/office/drawing/2014/main" id="{0F0CC6FF-FEB8-8479-A67A-6D6CE2131A2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562399" y="4211598"/>
            <a:ext cx="933208" cy="933208"/>
          </a:xfrm>
          <a:prstGeom prst="rect">
            <a:avLst/>
          </a:prstGeom>
        </p:spPr>
      </p:pic>
      <p:sp>
        <p:nvSpPr>
          <p:cNvPr id="5" name="TextBox 4">
            <a:extLst>
              <a:ext uri="{FF2B5EF4-FFF2-40B4-BE49-F238E27FC236}">
                <a16:creationId xmlns:a16="http://schemas.microsoft.com/office/drawing/2014/main" id="{5D844A7A-BA77-4FE8-D47D-D1F7DFFC6AB5}"/>
              </a:ext>
            </a:extLst>
          </p:cNvPr>
          <p:cNvSpPr txBox="1">
            <a:spLocks/>
          </p:cNvSpPr>
          <p:nvPr/>
        </p:nvSpPr>
        <p:spPr>
          <a:xfrm>
            <a:off x="493572" y="6300063"/>
            <a:ext cx="733190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LG Ad Solutions, ‘Shoppable TV Report 2025’, March 2025.</a:t>
            </a:r>
          </a:p>
        </p:txBody>
      </p:sp>
      <p:sp>
        <p:nvSpPr>
          <p:cNvPr id="3" name="TextBox 2">
            <a:extLst>
              <a:ext uri="{FF2B5EF4-FFF2-40B4-BE49-F238E27FC236}">
                <a16:creationId xmlns:a16="http://schemas.microsoft.com/office/drawing/2014/main" id="{AB095C87-AF75-3413-F3FB-8C3ADCE8E08B}"/>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cxnSp>
        <p:nvCxnSpPr>
          <p:cNvPr id="6" name="Straight Connector 5">
            <a:extLst>
              <a:ext uri="{FF2B5EF4-FFF2-40B4-BE49-F238E27FC236}">
                <a16:creationId xmlns:a16="http://schemas.microsoft.com/office/drawing/2014/main" id="{646A3481-DC85-0915-C010-B5748DAD5AE3}"/>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7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2039-79AB-7624-CDAD-E5487EB232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A17A623-D39A-9419-2F6E-638F6979D5D4}"/>
              </a:ext>
            </a:extLst>
          </p:cNvPr>
          <p:cNvSpPr>
            <a:spLocks noGrp="1" noRot="1" noMove="1" noResize="1" noEditPoints="1" noAdjustHandles="1" noChangeArrowheads="1" noChangeShapeType="1"/>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02234F28-77F6-A89F-ABE6-13AAB0A7E99B}"/>
              </a:ext>
            </a:extLst>
          </p:cNvPr>
          <p:cNvSpPr/>
          <p:nvPr/>
        </p:nvSpPr>
        <p:spPr>
          <a:xfrm>
            <a:off x="122554" y="1726612"/>
            <a:ext cx="11946892" cy="182399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AD96CD-6B13-6C33-4901-BEF8E5759E60}"/>
              </a:ext>
            </a:extLst>
          </p:cNvPr>
          <p:cNvSpPr>
            <a:spLocks noGrp="1" noRot="1" noMove="1" noResize="1" noEditPoints="1" noAdjustHandles="1" noChangeArrowheads="1" noChangeShapeType="1"/>
          </p:cNvSpPr>
          <p:nvPr/>
        </p:nvSpPr>
        <p:spPr>
          <a:xfrm>
            <a:off x="-28500" y="3635116"/>
            <a:ext cx="12220500" cy="3257698"/>
          </a:xfrm>
          <a:prstGeom prst="rect">
            <a:avLst/>
          </a:prstGeom>
          <a:solidFill>
            <a:srgbClr val="1B1464"/>
          </a:solidFill>
          <a:ln>
            <a:solidFill>
              <a:srgbClr val="20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F077524-4A48-E897-34A1-EEAF612E27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81FF3D0A-48A8-3575-7BF7-45D34CA2AD2B}"/>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CC88E5B7-0A29-E88B-B2BC-6FF11D3A90C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3ACFCB91-EAEB-0A41-911C-6B7A680D6D7C}"/>
              </a:ext>
            </a:extLst>
          </p:cNvPr>
          <p:cNvSpPr txBox="1"/>
          <p:nvPr/>
        </p:nvSpPr>
        <p:spPr>
          <a:xfrm>
            <a:off x="28499" y="1726612"/>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Value for Viewers</a:t>
            </a:r>
          </a:p>
        </p:txBody>
      </p:sp>
      <p:sp>
        <p:nvSpPr>
          <p:cNvPr id="7" name="TextBox 6">
            <a:extLst>
              <a:ext uri="{FF2B5EF4-FFF2-40B4-BE49-F238E27FC236}">
                <a16:creationId xmlns:a16="http://schemas.microsoft.com/office/drawing/2014/main" id="{0D5010C8-B928-1B63-FAE9-E17AE962C499}"/>
              </a:ext>
            </a:extLst>
          </p:cNvPr>
          <p:cNvSpPr txBox="1"/>
          <p:nvPr/>
        </p:nvSpPr>
        <p:spPr>
          <a:xfrm>
            <a:off x="122554" y="2097354"/>
            <a:ext cx="11988893"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Shoppable ads allow viewers to easily access more information about a product or service, redeem a special offer or even make a purchase using their remote or internet-connected device.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Viewers can also benefit from a </a:t>
            </a: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more immersive </a:t>
            </a: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a:t>
            </a: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engaging viewing experience </a:t>
            </a: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that can be tailored to their preferences and needs.</a:t>
            </a:r>
          </a:p>
        </p:txBody>
      </p:sp>
      <p:sp>
        <p:nvSpPr>
          <p:cNvPr id="2" name="Rectangle 1">
            <a:extLst>
              <a:ext uri="{FF2B5EF4-FFF2-40B4-BE49-F238E27FC236}">
                <a16:creationId xmlns:a16="http://schemas.microsoft.com/office/drawing/2014/main" id="{CD8603C8-B1E6-0D4B-D609-332F2EC58FCB}"/>
              </a:ext>
            </a:extLst>
          </p:cNvPr>
          <p:cNvSpPr/>
          <p:nvPr/>
        </p:nvSpPr>
        <p:spPr>
          <a:xfrm>
            <a:off x="671139" y="443405"/>
            <a:ext cx="116041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Arial" panose="020B0604020202020204" pitchFamily="34" charset="0"/>
              </a:rPr>
              <a:t>Shoppable TV ignites consumer curiosity, with roughly half of viewers wanting to see a variety of buying options offered within programming</a:t>
            </a:r>
          </a:p>
        </p:txBody>
      </p:sp>
      <p:sp>
        <p:nvSpPr>
          <p:cNvPr id="21" name="TextBox 20">
            <a:extLst>
              <a:ext uri="{FF2B5EF4-FFF2-40B4-BE49-F238E27FC236}">
                <a16:creationId xmlns:a16="http://schemas.microsoft.com/office/drawing/2014/main" id="{FCE15E63-76A7-D211-876E-2340D3922A32}"/>
              </a:ext>
            </a:extLst>
          </p:cNvPr>
          <p:cNvSpPr txBox="1">
            <a:spLocks/>
          </p:cNvSpPr>
          <p:nvPr/>
        </p:nvSpPr>
        <p:spPr>
          <a:xfrm>
            <a:off x="486078" y="6330043"/>
            <a:ext cx="68311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LG Ad Solutions, ‘Shoppable TV Report 2025’, March 2025.</a:t>
            </a:r>
          </a:p>
        </p:txBody>
      </p:sp>
      <p:sp>
        <p:nvSpPr>
          <p:cNvPr id="28" name="TextBox 27">
            <a:extLst>
              <a:ext uri="{FF2B5EF4-FFF2-40B4-BE49-F238E27FC236}">
                <a16:creationId xmlns:a16="http://schemas.microsoft.com/office/drawing/2014/main" id="{191195EB-16CB-E652-A060-BFA45DBF32E1}"/>
              </a:ext>
            </a:extLst>
          </p:cNvPr>
          <p:cNvSpPr txBox="1"/>
          <p:nvPr/>
        </p:nvSpPr>
        <p:spPr>
          <a:xfrm>
            <a:off x="1478359" y="4336125"/>
            <a:ext cx="3050138" cy="1846659"/>
          </a:xfrm>
          <a:prstGeom prst="rect">
            <a:avLst/>
          </a:prstGeom>
          <a:noFill/>
        </p:spPr>
        <p:txBody>
          <a:bodyPr wrap="square" rtlCol="0">
            <a:spAutoFit/>
          </a:bodyPr>
          <a:lstStyle/>
          <a:p>
            <a:pPr algn="ctr"/>
            <a:r>
              <a:rPr lang="en-US" sz="4400" b="1">
                <a:solidFill>
                  <a:srgbClr val="FFE600"/>
                </a:solidFill>
                <a:latin typeface="Helvetica" pitchFamily="2" charset="0"/>
              </a:rPr>
              <a:t>56%</a:t>
            </a:r>
            <a:br>
              <a:rPr lang="en-US" sz="3600" b="1">
                <a:solidFill>
                  <a:srgbClr val="FFE600"/>
                </a:solidFill>
                <a:latin typeface="Helvetica" pitchFamily="2" charset="0"/>
              </a:rPr>
            </a:br>
            <a:br>
              <a:rPr lang="en-US" sz="1000" b="1">
                <a:solidFill>
                  <a:schemeClr val="bg1"/>
                </a:solidFill>
                <a:latin typeface="Helvetica" pitchFamily="2" charset="0"/>
              </a:rPr>
            </a:br>
            <a:r>
              <a:rPr lang="en-US" sz="2000">
                <a:solidFill>
                  <a:schemeClr val="bg1"/>
                </a:solidFill>
                <a:latin typeface="Helvetica" pitchFamily="2" charset="0"/>
              </a:rPr>
              <a:t>wish they could </a:t>
            </a:r>
            <a:r>
              <a:rPr lang="en-US" sz="2000" b="1">
                <a:solidFill>
                  <a:srgbClr val="FFE600"/>
                </a:solidFill>
                <a:latin typeface="Helvetica" pitchFamily="2" charset="0"/>
              </a:rPr>
              <a:t>see</a:t>
            </a:r>
            <a:br>
              <a:rPr lang="en-US" sz="2000" b="1">
                <a:solidFill>
                  <a:srgbClr val="FFE600"/>
                </a:solidFill>
                <a:latin typeface="Helvetica" pitchFamily="2" charset="0"/>
              </a:rPr>
            </a:br>
            <a:r>
              <a:rPr lang="en-US" sz="2000" b="1">
                <a:solidFill>
                  <a:srgbClr val="FFE600"/>
                </a:solidFill>
                <a:latin typeface="Helvetica" pitchFamily="2" charset="0"/>
              </a:rPr>
              <a:t>store / brand inventory </a:t>
            </a:r>
            <a:r>
              <a:rPr lang="en-US" sz="2000">
                <a:solidFill>
                  <a:schemeClr val="bg1"/>
                </a:solidFill>
                <a:latin typeface="Helvetica" pitchFamily="2" charset="0"/>
              </a:rPr>
              <a:t>on their TV</a:t>
            </a:r>
            <a:endParaRPr lang="en-US" sz="3600">
              <a:solidFill>
                <a:srgbClr val="FFE600"/>
              </a:solidFill>
              <a:latin typeface="Helvetica" pitchFamily="2" charset="0"/>
            </a:endParaRPr>
          </a:p>
        </p:txBody>
      </p:sp>
      <p:cxnSp>
        <p:nvCxnSpPr>
          <p:cNvPr id="31" name="Straight Connector 30">
            <a:extLst>
              <a:ext uri="{FF2B5EF4-FFF2-40B4-BE49-F238E27FC236}">
                <a16:creationId xmlns:a16="http://schemas.microsoft.com/office/drawing/2014/main" id="{CC8E4155-6457-3A04-C3F9-D73B62F4AC0F}"/>
              </a:ext>
            </a:extLst>
          </p:cNvPr>
          <p:cNvCxnSpPr>
            <a:cxnSpLocks/>
          </p:cNvCxnSpPr>
          <p:nvPr/>
        </p:nvCxnSpPr>
        <p:spPr>
          <a:xfrm>
            <a:off x="4541599" y="4250890"/>
            <a:ext cx="0" cy="2002155"/>
          </a:xfrm>
          <a:prstGeom prst="line">
            <a:avLst/>
          </a:prstGeom>
          <a:ln>
            <a:solidFill>
              <a:srgbClr val="E2E8F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7359D11-A8C9-8E5D-616D-CBB15FED4314}"/>
              </a:ext>
            </a:extLst>
          </p:cNvPr>
          <p:cNvCxnSpPr>
            <a:cxnSpLocks/>
          </p:cNvCxnSpPr>
          <p:nvPr/>
        </p:nvCxnSpPr>
        <p:spPr>
          <a:xfrm>
            <a:off x="7602860" y="4250890"/>
            <a:ext cx="0" cy="2002155"/>
          </a:xfrm>
          <a:prstGeom prst="line">
            <a:avLst/>
          </a:prstGeom>
          <a:ln>
            <a:solidFill>
              <a:srgbClr val="E2E8F1"/>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6122DD7-34CF-8C7F-B4C3-F00AFDACC4E8}"/>
              </a:ext>
            </a:extLst>
          </p:cNvPr>
          <p:cNvSpPr txBox="1"/>
          <p:nvPr/>
        </p:nvSpPr>
        <p:spPr>
          <a:xfrm>
            <a:off x="4554781" y="4336125"/>
            <a:ext cx="3050138" cy="1846659"/>
          </a:xfrm>
          <a:prstGeom prst="rect">
            <a:avLst/>
          </a:prstGeom>
          <a:noFill/>
        </p:spPr>
        <p:txBody>
          <a:bodyPr wrap="square" rtlCol="0">
            <a:spAutoFit/>
          </a:bodyPr>
          <a:lstStyle/>
          <a:p>
            <a:pPr algn="ctr"/>
            <a:r>
              <a:rPr lang="en-US" sz="4400" b="1">
                <a:solidFill>
                  <a:srgbClr val="FFE600"/>
                </a:solidFill>
                <a:latin typeface="Helvetica" pitchFamily="2" charset="0"/>
              </a:rPr>
              <a:t>45%</a:t>
            </a:r>
            <a:br>
              <a:rPr lang="en-US" sz="3600" b="1">
                <a:solidFill>
                  <a:srgbClr val="FFE600"/>
                </a:solidFill>
                <a:latin typeface="Helvetica" pitchFamily="2" charset="0"/>
              </a:rPr>
            </a:br>
            <a:br>
              <a:rPr lang="en-US" sz="1000" b="1">
                <a:solidFill>
                  <a:schemeClr val="bg1"/>
                </a:solidFill>
                <a:latin typeface="Helvetica" pitchFamily="2" charset="0"/>
              </a:rPr>
            </a:br>
            <a:r>
              <a:rPr lang="en-US" sz="2000">
                <a:solidFill>
                  <a:schemeClr val="bg1"/>
                </a:solidFill>
                <a:latin typeface="Helvetica" pitchFamily="2" charset="0"/>
              </a:rPr>
              <a:t>wish all TV ads had a </a:t>
            </a:r>
            <a:r>
              <a:rPr lang="en-US" sz="2000" b="1">
                <a:solidFill>
                  <a:srgbClr val="FFE600"/>
                </a:solidFill>
                <a:latin typeface="Helvetica" pitchFamily="2" charset="0"/>
              </a:rPr>
              <a:t>quick option to buy</a:t>
            </a:r>
            <a:br>
              <a:rPr lang="en-US" sz="2000" b="1">
                <a:solidFill>
                  <a:srgbClr val="FFE600"/>
                </a:solidFill>
                <a:latin typeface="Helvetica" pitchFamily="2" charset="0"/>
              </a:rPr>
            </a:br>
            <a:r>
              <a:rPr lang="en-US" sz="2000" b="1">
                <a:solidFill>
                  <a:srgbClr val="FFE600"/>
                </a:solidFill>
                <a:latin typeface="Helvetica" pitchFamily="2" charset="0"/>
              </a:rPr>
              <a:t>the product</a:t>
            </a:r>
            <a:endParaRPr lang="en-US" sz="3600">
              <a:solidFill>
                <a:srgbClr val="FFE600"/>
              </a:solidFill>
              <a:latin typeface="Helvetica" pitchFamily="2" charset="0"/>
            </a:endParaRPr>
          </a:p>
        </p:txBody>
      </p:sp>
      <p:sp>
        <p:nvSpPr>
          <p:cNvPr id="34" name="TextBox 33">
            <a:extLst>
              <a:ext uri="{FF2B5EF4-FFF2-40B4-BE49-F238E27FC236}">
                <a16:creationId xmlns:a16="http://schemas.microsoft.com/office/drawing/2014/main" id="{1D9C08AF-D2DB-F5B4-0C49-401599FF536D}"/>
              </a:ext>
            </a:extLst>
          </p:cNvPr>
          <p:cNvSpPr txBox="1"/>
          <p:nvPr/>
        </p:nvSpPr>
        <p:spPr>
          <a:xfrm>
            <a:off x="7588310" y="4336125"/>
            <a:ext cx="3050138" cy="1846659"/>
          </a:xfrm>
          <a:prstGeom prst="rect">
            <a:avLst/>
          </a:prstGeom>
          <a:noFill/>
        </p:spPr>
        <p:txBody>
          <a:bodyPr wrap="square" rtlCol="0">
            <a:spAutoFit/>
          </a:bodyPr>
          <a:lstStyle/>
          <a:p>
            <a:pPr algn="ctr"/>
            <a:r>
              <a:rPr lang="en-US" sz="4400" b="1">
                <a:solidFill>
                  <a:srgbClr val="FFE600"/>
                </a:solidFill>
                <a:latin typeface="Helvetica" pitchFamily="2" charset="0"/>
              </a:rPr>
              <a:t>43%</a:t>
            </a:r>
            <a:br>
              <a:rPr lang="en-US" sz="3600" b="1">
                <a:solidFill>
                  <a:srgbClr val="FFE600"/>
                </a:solidFill>
                <a:latin typeface="Helvetica" pitchFamily="2" charset="0"/>
              </a:rPr>
            </a:br>
            <a:br>
              <a:rPr lang="en-US" sz="1000" b="1">
                <a:solidFill>
                  <a:schemeClr val="bg1"/>
                </a:solidFill>
                <a:latin typeface="Helvetica" pitchFamily="2" charset="0"/>
              </a:rPr>
            </a:br>
            <a:r>
              <a:rPr lang="en-US" sz="2000">
                <a:solidFill>
                  <a:schemeClr val="bg1"/>
                </a:solidFill>
                <a:latin typeface="Helvetica" pitchFamily="2" charset="0"/>
              </a:rPr>
              <a:t>wish they could</a:t>
            </a:r>
            <a:br>
              <a:rPr lang="en-US" sz="2000">
                <a:solidFill>
                  <a:schemeClr val="bg1"/>
                </a:solidFill>
                <a:latin typeface="Helvetica" pitchFamily="2" charset="0"/>
              </a:rPr>
            </a:br>
            <a:r>
              <a:rPr lang="en-US" sz="2000" b="1">
                <a:solidFill>
                  <a:srgbClr val="FFE600"/>
                </a:solidFill>
                <a:latin typeface="Helvetica" pitchFamily="2" charset="0"/>
              </a:rPr>
              <a:t>shop online directly</a:t>
            </a:r>
            <a:br>
              <a:rPr lang="en-US" sz="2000" b="1">
                <a:solidFill>
                  <a:srgbClr val="FFE600"/>
                </a:solidFill>
                <a:latin typeface="Helvetica" pitchFamily="2" charset="0"/>
              </a:rPr>
            </a:br>
            <a:r>
              <a:rPr lang="en-US" sz="2000" b="1">
                <a:solidFill>
                  <a:srgbClr val="FFE600"/>
                </a:solidFill>
                <a:latin typeface="Helvetica" pitchFamily="2" charset="0"/>
              </a:rPr>
              <a:t>through their TV</a:t>
            </a:r>
            <a:endParaRPr lang="en-US" sz="3600">
              <a:solidFill>
                <a:srgbClr val="FFE600"/>
              </a:solidFill>
              <a:latin typeface="Helvetica" pitchFamily="2" charset="0"/>
            </a:endParaRPr>
          </a:p>
        </p:txBody>
      </p:sp>
      <p:sp>
        <p:nvSpPr>
          <p:cNvPr id="35" name="TextBox 34">
            <a:extLst>
              <a:ext uri="{FF2B5EF4-FFF2-40B4-BE49-F238E27FC236}">
                <a16:creationId xmlns:a16="http://schemas.microsoft.com/office/drawing/2014/main" id="{01ACE29F-1FF4-D07B-7234-0222204D4C0A}"/>
              </a:ext>
            </a:extLst>
          </p:cNvPr>
          <p:cNvSpPr txBox="1"/>
          <p:nvPr/>
        </p:nvSpPr>
        <p:spPr>
          <a:xfrm>
            <a:off x="0" y="3741387"/>
            <a:ext cx="12220499" cy="338554"/>
          </a:xfrm>
          <a:prstGeom prst="rect">
            <a:avLst/>
          </a:prstGeom>
          <a:noFill/>
        </p:spPr>
        <p:txBody>
          <a:bodyPr wrap="square" rtlCol="0">
            <a:spAutoFit/>
          </a:bodyPr>
          <a:lstStyle/>
          <a:p>
            <a:pPr algn="ctr"/>
            <a:r>
              <a:rPr lang="en-US" sz="1600" b="1" u="sng">
                <a:solidFill>
                  <a:schemeClr val="bg1"/>
                </a:solidFill>
                <a:latin typeface="Helvetica" pitchFamily="2" charset="0"/>
              </a:rPr>
              <a:t>Consumer Perception of Shoppable TV</a:t>
            </a:r>
          </a:p>
        </p:txBody>
      </p:sp>
      <p:sp>
        <p:nvSpPr>
          <p:cNvPr id="3" name="TextBox 2">
            <a:extLst>
              <a:ext uri="{FF2B5EF4-FFF2-40B4-BE49-F238E27FC236}">
                <a16:creationId xmlns:a16="http://schemas.microsoft.com/office/drawing/2014/main" id="{89332A32-59B5-8100-5DEF-2B3383436347}"/>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cxnSp>
        <p:nvCxnSpPr>
          <p:cNvPr id="5" name="Straight Connector 4">
            <a:extLst>
              <a:ext uri="{FF2B5EF4-FFF2-40B4-BE49-F238E27FC236}">
                <a16:creationId xmlns:a16="http://schemas.microsoft.com/office/drawing/2014/main" id="{BAFBC8CF-C78A-7F09-E1BE-7C4B69317F4B}"/>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42164"/>
      </p:ext>
    </p:extLst>
  </p:cSld>
  <p:clrMapOvr>
    <a:masterClrMapping/>
  </p:clrMapOvr>
</p:sld>
</file>

<file path=ppt/theme/theme1.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192D4-2D2A-417B-80F9-2C3DB7080D45}">
  <ds:schemaRefs>
    <ds:schemaRef ds:uri="http://schemas.microsoft.com/sharepoint/v3/contenttype/forms"/>
  </ds:schemaRefs>
</ds:datastoreItem>
</file>

<file path=customXml/itemProps2.xml><?xml version="1.0" encoding="utf-8"?>
<ds:datastoreItem xmlns:ds="http://schemas.openxmlformats.org/officeDocument/2006/customXml" ds:itemID="{7C2F6B2D-7039-46EE-8240-00AD640312FC}">
  <ds:schemaRefs>
    <ds:schemaRef ds:uri="http://schemas.microsoft.com/office/2006/documentManagement/types"/>
    <ds:schemaRef ds:uri="http://www.w3.org/XML/1998/namespace"/>
    <ds:schemaRef ds:uri="http://schemas.microsoft.com/office/infopath/2007/PartnerControls"/>
    <ds:schemaRef ds:uri="http://purl.org/dc/terms/"/>
    <ds:schemaRef ds:uri="9f6166fe-9f5b-43aa-b8a9-b4d7ad530bda"/>
    <ds:schemaRef ds:uri="http://purl.org/dc/elements/1.1/"/>
    <ds:schemaRef ds:uri="a86b28e8-29a6-4ab8-af18-2a7f61acfad2"/>
    <ds:schemaRef ds:uri="http://purl.org/dc/dcmitype/"/>
    <ds:schemaRef ds:uri="http://schemas.openxmlformats.org/package/2006/metadata/core-properties"/>
    <ds:schemaRef ds:uri="http://schemas.microsoft.com/office/2006/metadata/properties"/>
    <ds:schemaRef ds:uri="c00419b3-ff22-4e92-8e74-ef4894f6b0e1"/>
    <ds:schemaRef ds:uri="c3801c2d-3f2f-44a1-8478-554d1c91a4f5"/>
  </ds:schemaRefs>
</ds:datastoreItem>
</file>

<file path=customXml/itemProps3.xml><?xml version="1.0" encoding="utf-8"?>
<ds:datastoreItem xmlns:ds="http://schemas.openxmlformats.org/officeDocument/2006/customXml" ds:itemID="{92FFB160-313B-4BDD-9122-2D88674E9740}"/>
</file>

<file path=docProps/app.xml><?xml version="1.0" encoding="utf-8"?>
<Properties xmlns="http://schemas.openxmlformats.org/officeDocument/2006/extended-properties" xmlns:vt="http://schemas.openxmlformats.org/officeDocument/2006/docPropsVTypes">
  <TotalTime>1264</TotalTime>
  <Words>2400</Words>
  <Application>Microsoft Office PowerPoint</Application>
  <PresentationFormat>Widescreen</PresentationFormat>
  <Paragraphs>259</Paragraphs>
  <Slides>17</Slides>
  <Notes>14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Abel</vt:lpstr>
      <vt:lpstr>Aptos</vt:lpstr>
      <vt:lpstr>Aptos Display</vt:lpstr>
      <vt:lpstr>Arial</vt:lpstr>
      <vt:lpstr>Calibri</vt:lpstr>
      <vt:lpstr>Calibri Light</vt:lpstr>
      <vt:lpstr>Heebo</vt:lpstr>
      <vt:lpstr>Helvetica</vt:lpstr>
      <vt:lpstr>Helvetica Bold</vt:lpstr>
      <vt:lpstr>Helvetica Light</vt:lpstr>
      <vt:lpstr>Helvetica-Light</vt:lpstr>
      <vt:lpstr>Helvetica-Lightoblique</vt:lpstr>
      <vt:lpstr>Inter</vt:lpstr>
      <vt:lpstr>1_Office Theme</vt:lpstr>
      <vt:lpstr>2_Office Theme</vt:lpstr>
      <vt:lpstr>Office Theme</vt:lpstr>
      <vt:lpstr>The Rise of Shoppable TV Bringing Commerce and Premium Video Content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Vandegrift</dc:creator>
  <cp:lastModifiedBy>Britney Caprio</cp:lastModifiedBy>
  <cp:revision>2</cp:revision>
  <dcterms:created xsi:type="dcterms:W3CDTF">2025-02-20T21:01:15Z</dcterms:created>
  <dcterms:modified xsi:type="dcterms:W3CDTF">2025-04-18T15:16:11Z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