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3" r:id="rId3"/>
    <p:sldMasterId id="2147483656" r:id="rId4"/>
  </p:sldMasterIdLst>
  <p:notesMasterIdLst>
    <p:notesMasterId r:id="rId15"/>
  </p:notesMasterIdLst>
  <p:sldIdLst>
    <p:sldId id="256" r:id="rId5"/>
    <p:sldId id="317" r:id="rId6"/>
    <p:sldId id="294" r:id="rId7"/>
    <p:sldId id="331" r:id="rId8"/>
    <p:sldId id="324" r:id="rId9"/>
    <p:sldId id="323" r:id="rId10"/>
    <p:sldId id="328" r:id="rId11"/>
    <p:sldId id="329" r:id="rId12"/>
    <p:sldId id="319" r:id="rId13"/>
    <p:sldId id="325"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FEF96"/>
    <a:srgbClr val="00AF78"/>
    <a:srgbClr val="37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Automotive</a:t>
            </a:r>
            <a:r>
              <a:rPr lang="en-US" u="sng" baseline="0" dirty="0"/>
              <a:t> Category</a:t>
            </a:r>
          </a:p>
          <a:p>
            <a:pPr>
              <a:defRPr/>
            </a:pPr>
            <a:r>
              <a:rPr lang="en-US" sz="2000" baseline="0" dirty="0"/>
              <a:t>Five-Year Total TV Spend</a:t>
            </a:r>
          </a:p>
          <a:p>
            <a:pPr>
              <a:defRPr/>
            </a:pPr>
            <a:r>
              <a:rPr lang="en-US" sz="1400" b="0" i="1" baseline="0" dirty="0"/>
              <a:t>(in millions)</a:t>
            </a:r>
            <a:endParaRPr lang="en-US" sz="1400" b="0" i="1" dirty="0"/>
          </a:p>
        </c:rich>
      </c:tx>
      <c:layout>
        <c:manualLayout>
          <c:xMode val="edge"/>
          <c:yMode val="edge"/>
          <c:x val="0.27006415196132633"/>
          <c:y val="7.7741355646589017E-2"/>
        </c:manualLayout>
      </c:layout>
      <c:overlay val="0"/>
    </c:title>
    <c:autoTitleDeleted val="0"/>
    <c:plotArea>
      <c:layout>
        <c:manualLayout>
          <c:layoutTarget val="inner"/>
          <c:xMode val="edge"/>
          <c:yMode val="edge"/>
          <c:x val="1.9854732148719762E-2"/>
          <c:y val="0.34367232149767102"/>
          <c:w val="0.96029053570256051"/>
          <c:h val="0.54554165568099988"/>
        </c:manualLayout>
      </c:layout>
      <c:barChart>
        <c:barDir val="col"/>
        <c:grouping val="clustered"/>
        <c:varyColors val="0"/>
        <c:ser>
          <c:idx val="0"/>
          <c:order val="0"/>
          <c:tx>
            <c:strRef>
              <c:f>Sheet1!$B$1</c:f>
              <c:strCache>
                <c:ptCount val="1"/>
                <c:pt idx="0">
                  <c:v>Series 1</c:v>
                </c:pt>
              </c:strCache>
            </c:strRef>
          </c:tx>
          <c:spPr>
            <a:solidFill>
              <a:schemeClr val="tx2">
                <a:lumMod val="75000"/>
              </a:schemeClr>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"$"#,##0.0</c:formatCode>
                <c:ptCount val="5"/>
                <c:pt idx="0">
                  <c:v>10091.736500000001</c:v>
                </c:pt>
                <c:pt idx="1">
                  <c:v>11497.389499999999</c:v>
                </c:pt>
                <c:pt idx="2">
                  <c:v>12096.7174</c:v>
                </c:pt>
                <c:pt idx="3">
                  <c:v>12573.9256</c:v>
                </c:pt>
                <c:pt idx="4">
                  <c:v>12760.618700000001</c:v>
                </c:pt>
              </c:numCache>
            </c:numRef>
          </c:val>
          <c:extLst>
            <c:ext xmlns:c16="http://schemas.microsoft.com/office/drawing/2014/chart" uri="{C3380CC4-5D6E-409C-BE32-E72D297353CC}">
              <c16:uniqueId val="{00000000-E980-473C-8CFD-9D98633BCFF3}"/>
            </c:ext>
          </c:extLst>
        </c:ser>
        <c:dLbls>
          <c:showLegendKey val="0"/>
          <c:showVal val="1"/>
          <c:showCatName val="0"/>
          <c:showSerName val="0"/>
          <c:showPercent val="0"/>
          <c:showBubbleSize val="0"/>
        </c:dLbls>
        <c:gapWidth val="150"/>
        <c:overlap val="-25"/>
        <c:axId val="78910208"/>
        <c:axId val="78912896"/>
      </c:barChart>
      <c:catAx>
        <c:axId val="78910208"/>
        <c:scaling>
          <c:orientation val="minMax"/>
        </c:scaling>
        <c:delete val="0"/>
        <c:axPos val="b"/>
        <c:numFmt formatCode="General" sourceLinked="1"/>
        <c:majorTickMark val="none"/>
        <c:minorTickMark val="none"/>
        <c:tickLblPos val="nextTo"/>
        <c:txPr>
          <a:bodyPr/>
          <a:lstStyle/>
          <a:p>
            <a:pPr>
              <a:defRPr b="1"/>
            </a:pPr>
            <a:endParaRPr lang="en-US"/>
          </a:p>
        </c:txPr>
        <c:crossAx val="78912896"/>
        <c:crosses val="autoZero"/>
        <c:auto val="1"/>
        <c:lblAlgn val="ctr"/>
        <c:lblOffset val="100"/>
        <c:noMultiLvlLbl val="0"/>
      </c:catAx>
      <c:valAx>
        <c:axId val="78912896"/>
        <c:scaling>
          <c:orientation val="minMax"/>
        </c:scaling>
        <c:delete val="1"/>
        <c:axPos val="l"/>
        <c:numFmt formatCode="&quot;$&quot;#,##0.0" sourceLinked="1"/>
        <c:majorTickMark val="out"/>
        <c:minorTickMark val="none"/>
        <c:tickLblPos val="nextTo"/>
        <c:crossAx val="78910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3C34A0-82D1-4CF9-8FD9-4C74F7B57B0F}" type="datetimeFigureOut">
              <a:rPr lang="en-US" smtClean="0"/>
              <a:t>2/24/2017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DD90F4-894D-4692-97D2-641C265C9D19}" type="slidenum">
              <a:rPr lang="en-US" smtClean="0"/>
              <a:t>‹#›</a:t>
            </a:fld>
            <a:endParaRPr lang="en-US"/>
          </a:p>
        </p:txBody>
      </p:sp>
    </p:spTree>
    <p:extLst>
      <p:ext uri="{BB962C8B-B14F-4D97-AF65-F5344CB8AC3E}">
        <p14:creationId xmlns:p14="http://schemas.microsoft.com/office/powerpoint/2010/main" val="119700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D90F4-894D-4692-97D2-641C265C9D19}" type="slidenum">
              <a:rPr lang="en-US" smtClean="0"/>
              <a:t>2</a:t>
            </a:fld>
            <a:endParaRPr lang="en-US"/>
          </a:p>
        </p:txBody>
      </p:sp>
    </p:spTree>
    <p:extLst>
      <p:ext uri="{BB962C8B-B14F-4D97-AF65-F5344CB8AC3E}">
        <p14:creationId xmlns:p14="http://schemas.microsoft.com/office/powerpoint/2010/main" val="92757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D90F4-894D-4692-97D2-641C265C9D19}" type="slidenum">
              <a:rPr lang="en-US" smtClean="0"/>
              <a:t>3</a:t>
            </a:fld>
            <a:endParaRPr lang="en-US"/>
          </a:p>
        </p:txBody>
      </p:sp>
    </p:spTree>
    <p:extLst>
      <p:ext uri="{BB962C8B-B14F-4D97-AF65-F5344CB8AC3E}">
        <p14:creationId xmlns:p14="http://schemas.microsoft.com/office/powerpoint/2010/main" val="112775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24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15316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155494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6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A429A-B84C-4E11-8849-1834155655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691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665719"/>
      </p:ext>
    </p:extLst>
  </p:cSld>
  <p:clrMap bg1="lt1" tx1="dk1" bg2="lt2" tx2="dk2" accent1="accent1" accent2="accent2" accent3="accent3" accent4="accent4" accent5="accent5" accent6="accent6" hlink="hlink" folHlink="folHlink"/>
  <p:sldLayoutIdLst>
    <p:sldLayoutId id="214748365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299667"/>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18" Type="http://schemas.openxmlformats.org/officeDocument/2006/relationships/image" Target="../media/image18.png"/><Relationship Id="rId3" Type="http://schemas.openxmlformats.org/officeDocument/2006/relationships/image" Target="../media/image7.png"/><Relationship Id="rId21" Type="http://schemas.openxmlformats.org/officeDocument/2006/relationships/image" Target="../media/image22.jpeg"/><Relationship Id="rId7" Type="http://schemas.openxmlformats.org/officeDocument/2006/relationships/image" Target="../media/image3.png"/><Relationship Id="rId12" Type="http://schemas.openxmlformats.org/officeDocument/2006/relationships/image" Target="../media/image10.png"/><Relationship Id="rId17" Type="http://schemas.openxmlformats.org/officeDocument/2006/relationships/image" Target="../media/image17.png"/><Relationship Id="rId2" Type="http://schemas.openxmlformats.org/officeDocument/2006/relationships/image" Target="../media/image5.png"/><Relationship Id="rId16" Type="http://schemas.openxmlformats.org/officeDocument/2006/relationships/image" Target="../media/image16.jpeg"/><Relationship Id="rId20"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9.jpeg"/><Relationship Id="rId5" Type="http://schemas.openxmlformats.org/officeDocument/2006/relationships/image" Target="../media/image14.png"/><Relationship Id="rId15"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image" Target="../media/image20.jpeg"/><Relationship Id="rId4" Type="http://schemas.openxmlformats.org/officeDocument/2006/relationships/image" Target="../media/image11.png"/><Relationship Id="rId9" Type="http://schemas.openxmlformats.org/officeDocument/2006/relationships/image" Target="../media/image6.jpe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429807" y="2108796"/>
            <a:ext cx="8714191"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600" i="1" dirty="0">
                <a:latin typeface="Trebuchet MS"/>
                <a:cs typeface="Trebuchet MS"/>
              </a:rPr>
              <a:t>Shifting Gears:</a:t>
            </a:r>
          </a:p>
          <a:p>
            <a:r>
              <a:rPr lang="en-US" sz="2800" dirty="0">
                <a:latin typeface="Trebuchet MS" panose="020B0603020202020204" pitchFamily="34" charset="0"/>
              </a:rPr>
              <a:t>How TV Drives Online Traffic For Automotive</a:t>
            </a:r>
          </a:p>
        </p:txBody>
      </p:sp>
    </p:spTree>
    <p:extLst>
      <p:ext uri="{BB962C8B-B14F-4D97-AF65-F5344CB8AC3E}">
        <p14:creationId xmlns:p14="http://schemas.microsoft.com/office/powerpoint/2010/main" val="7758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477" t="11147" r="19407" b="4305"/>
          <a:stretch/>
        </p:blipFill>
        <p:spPr>
          <a:xfrm>
            <a:off x="0" y="0"/>
            <a:ext cx="9144000" cy="6858324"/>
          </a:xfrm>
          <a:prstGeom prst="rect">
            <a:avLst/>
          </a:prstGeom>
        </p:spPr>
      </p:pic>
    </p:spTree>
    <p:extLst>
      <p:ext uri="{BB962C8B-B14F-4D97-AF65-F5344CB8AC3E}">
        <p14:creationId xmlns:p14="http://schemas.microsoft.com/office/powerpoint/2010/main" val="173904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195219" y="101370"/>
            <a:ext cx="7644237"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400" dirty="0">
                <a:latin typeface="Trebuchet MS"/>
                <a:cs typeface="Trebuchet MS"/>
              </a:rPr>
              <a:t>Review</a:t>
            </a:r>
          </a:p>
        </p:txBody>
      </p:sp>
      <p:sp>
        <p:nvSpPr>
          <p:cNvPr id="8" name="TextBox 7"/>
          <p:cNvSpPr txBox="1"/>
          <p:nvPr/>
        </p:nvSpPr>
        <p:spPr>
          <a:xfrm>
            <a:off x="228599" y="1031225"/>
            <a:ext cx="8812763" cy="5416868"/>
          </a:xfrm>
          <a:prstGeom prst="rect">
            <a:avLst/>
          </a:prstGeom>
          <a:noFill/>
        </p:spPr>
        <p:txBody>
          <a:bodyPr wrap="square" rtlCol="0">
            <a:spAutoFit/>
          </a:bodyPr>
          <a:lstStyle/>
          <a:p>
            <a:pPr defTabSz="914400" eaLnBrk="0" fontAlgn="base" hangingPunct="0">
              <a:spcBef>
                <a:spcPct val="0"/>
              </a:spcBef>
              <a:spcAft>
                <a:spcPct val="0"/>
              </a:spcAft>
            </a:pPr>
            <a:r>
              <a:rPr lang="en-US" sz="1700" dirty="0">
                <a:latin typeface="Trebuchet MS" pitchFamily="34" charset="0"/>
                <a:ea typeface="ＭＳ Ｐゴシック" pitchFamily="34" charset="-128"/>
                <a:cs typeface="Arial" charset="0"/>
              </a:rPr>
              <a:t>Automotive is collectively one of the largest category spenders in TV and the growth in expenditures has outpaced the overall marketplace over the last few years.  Automotive brands continue investing in TV for the simple fact that they know it works.  </a:t>
            </a:r>
          </a:p>
          <a:p>
            <a:pPr defTabSz="914400" eaLnBrk="0" fontAlgn="base" hangingPunct="0">
              <a:spcBef>
                <a:spcPct val="0"/>
              </a:spcBef>
              <a:spcAft>
                <a:spcPct val="0"/>
              </a:spcAft>
            </a:pPr>
            <a:endParaRPr lang="en-US" sz="2000" dirty="0">
              <a:latin typeface="Trebuchet MS" pitchFamily="34" charset="0"/>
              <a:ea typeface="ＭＳ Ｐゴシック" pitchFamily="34" charset="-128"/>
              <a:cs typeface="Arial" charset="0"/>
            </a:endParaRPr>
          </a:p>
          <a:p>
            <a:pPr defTabSz="914400" eaLnBrk="0" fontAlgn="base" hangingPunct="0">
              <a:spcBef>
                <a:spcPct val="0"/>
              </a:spcBef>
              <a:spcAft>
                <a:spcPct val="0"/>
              </a:spcAft>
            </a:pPr>
            <a:r>
              <a:rPr lang="en-US" sz="1700" dirty="0">
                <a:latin typeface="Trebuchet MS" pitchFamily="34" charset="0"/>
                <a:ea typeface="ＭＳ Ｐゴシック" pitchFamily="34" charset="-128"/>
                <a:cs typeface="Arial" charset="0"/>
              </a:rPr>
              <a:t>When major brands shift gears in their media mix though they tend to also see a correlated impact to their web traffic </a:t>
            </a:r>
          </a:p>
          <a:p>
            <a:pPr marL="285750" indent="-285750" defTabSz="914400" eaLnBrk="0" fontAlgn="base" hangingPunct="0">
              <a:spcBef>
                <a:spcPct val="0"/>
              </a:spcBef>
              <a:spcAft>
                <a:spcPct val="0"/>
              </a:spcAft>
              <a:buFont typeface="Arial" panose="020B0604020202020204" pitchFamily="34" charset="0"/>
              <a:buChar char="•"/>
            </a:pPr>
            <a:r>
              <a:rPr lang="en-US" sz="1400" dirty="0">
                <a:latin typeface="Trebuchet MS" pitchFamily="34" charset="0"/>
                <a:ea typeface="ＭＳ Ｐゴシック" pitchFamily="34" charset="-128"/>
                <a:cs typeface="Arial" charset="0"/>
              </a:rPr>
              <a:t>Brands are more likely to see their traffic increase when they spend more in TV or, conversely, see their traffic decrease when they spend less in TV</a:t>
            </a:r>
          </a:p>
          <a:p>
            <a:pPr defTabSz="914400" eaLnBrk="0" fontAlgn="base" hangingPunct="0">
              <a:spcBef>
                <a:spcPct val="0"/>
              </a:spcBef>
              <a:spcAft>
                <a:spcPct val="0"/>
              </a:spcAft>
            </a:pPr>
            <a:endParaRPr lang="en-US" sz="2000" dirty="0">
              <a:latin typeface="Trebuchet MS" pitchFamily="34" charset="0"/>
              <a:ea typeface="ＭＳ Ｐゴシック" pitchFamily="34" charset="-128"/>
              <a:cs typeface="Arial" charset="0"/>
            </a:endParaRPr>
          </a:p>
          <a:p>
            <a:pPr defTabSz="914400" eaLnBrk="0" fontAlgn="base" hangingPunct="0">
              <a:spcBef>
                <a:spcPct val="0"/>
              </a:spcBef>
              <a:spcAft>
                <a:spcPct val="0"/>
              </a:spcAft>
            </a:pPr>
            <a:r>
              <a:rPr lang="en-US" sz="1700" dirty="0">
                <a:latin typeface="Trebuchet MS" pitchFamily="34" charset="0"/>
                <a:ea typeface="ＭＳ Ｐゴシック" pitchFamily="34" charset="-128"/>
                <a:cs typeface="Arial" charset="0"/>
              </a:rPr>
              <a:t>This report is another proof point in our series of analyses that showcases the strong correlation between TV investment and website traffic across categories:</a:t>
            </a:r>
          </a:p>
          <a:p>
            <a:pPr marL="285750" indent="-285750" defTabSz="914400" eaLnBrk="0" fontAlgn="base" hangingPunct="0">
              <a:spcBef>
                <a:spcPct val="0"/>
              </a:spcBef>
              <a:spcAft>
                <a:spcPct val="0"/>
              </a:spcAft>
              <a:buFont typeface="Arial" panose="020B0604020202020204" pitchFamily="34" charset="0"/>
              <a:buChar char="•"/>
            </a:pPr>
            <a:r>
              <a:rPr lang="en-US" sz="1400" dirty="0">
                <a:latin typeface="Trebuchet MS" pitchFamily="34" charset="0"/>
                <a:ea typeface="ＭＳ Ｐゴシック" pitchFamily="34" charset="-128"/>
                <a:cs typeface="Arial" charset="0"/>
              </a:rPr>
              <a:t>2014: </a:t>
            </a:r>
            <a:r>
              <a:rPr lang="en-US" sz="1400" i="1" dirty="0">
                <a:latin typeface="Trebuchet MS" pitchFamily="34" charset="0"/>
                <a:ea typeface="ＭＳ Ｐゴシック" pitchFamily="34" charset="-128"/>
                <a:cs typeface="Arial" charset="0"/>
              </a:rPr>
              <a:t>“What’s Driving Digital” </a:t>
            </a:r>
            <a:r>
              <a:rPr lang="en-US" sz="1400" dirty="0">
                <a:latin typeface="Trebuchet MS" pitchFamily="34" charset="0"/>
                <a:ea typeface="ＭＳ Ｐゴシック" pitchFamily="34" charset="-128"/>
                <a:cs typeface="Arial" charset="0"/>
              </a:rPr>
              <a:t>– 85% correlation among 75 “pure-play” digital brands</a:t>
            </a:r>
          </a:p>
          <a:p>
            <a:pPr marL="285750" indent="-285750" defTabSz="914400" eaLnBrk="0" fontAlgn="base" hangingPunct="0">
              <a:spcBef>
                <a:spcPct val="0"/>
              </a:spcBef>
              <a:spcAft>
                <a:spcPct val="0"/>
              </a:spcAft>
              <a:buFont typeface="Arial" panose="020B0604020202020204" pitchFamily="34" charset="0"/>
              <a:buChar char="•"/>
            </a:pPr>
            <a:endParaRPr lang="en-US" sz="600" dirty="0">
              <a:latin typeface="Trebuchet MS" pitchFamily="34" charset="0"/>
              <a:ea typeface="ＭＳ Ｐゴシック" pitchFamily="34" charset="-128"/>
              <a:cs typeface="Arial" charset="0"/>
            </a:endParaRPr>
          </a:p>
          <a:p>
            <a:pPr marL="285750" indent="-285750" defTabSz="914400" eaLnBrk="0" fontAlgn="base" hangingPunct="0">
              <a:spcBef>
                <a:spcPct val="0"/>
              </a:spcBef>
              <a:spcAft>
                <a:spcPct val="0"/>
              </a:spcAft>
              <a:buFont typeface="Arial" panose="020B0604020202020204" pitchFamily="34" charset="0"/>
              <a:buChar char="•"/>
            </a:pPr>
            <a:r>
              <a:rPr lang="en-US" sz="1400" dirty="0">
                <a:latin typeface="Trebuchet MS" pitchFamily="34" charset="0"/>
                <a:ea typeface="ＭＳ Ｐゴシック" pitchFamily="34" charset="-128"/>
                <a:cs typeface="Arial" charset="0"/>
              </a:rPr>
              <a:t>2015: </a:t>
            </a:r>
            <a:r>
              <a:rPr lang="en-US" sz="1400" i="1" dirty="0">
                <a:latin typeface="Trebuchet MS" pitchFamily="34" charset="0"/>
                <a:ea typeface="ＭＳ Ｐゴシック" pitchFamily="34" charset="-128"/>
                <a:cs typeface="Arial" charset="0"/>
              </a:rPr>
              <a:t>“As Seen On TV” </a:t>
            </a:r>
            <a:r>
              <a:rPr lang="en-US" sz="1400" dirty="0">
                <a:latin typeface="Trebuchet MS" pitchFamily="34" charset="0"/>
                <a:ea typeface="ＭＳ Ｐゴシック" pitchFamily="34" charset="-128"/>
                <a:cs typeface="Arial" charset="0"/>
              </a:rPr>
              <a:t>– 87% correlation among 15 “pure” direct response brands</a:t>
            </a:r>
          </a:p>
          <a:p>
            <a:pPr marL="285750" indent="-285750" defTabSz="914400" eaLnBrk="0" fontAlgn="base" hangingPunct="0">
              <a:spcBef>
                <a:spcPct val="0"/>
              </a:spcBef>
              <a:spcAft>
                <a:spcPct val="0"/>
              </a:spcAft>
              <a:buFont typeface="Arial" panose="020B0604020202020204" pitchFamily="34" charset="0"/>
              <a:buChar char="•"/>
            </a:pPr>
            <a:endParaRPr lang="en-US" sz="600" dirty="0">
              <a:latin typeface="Trebuchet MS" pitchFamily="34" charset="0"/>
              <a:ea typeface="ＭＳ Ｐゴシック" pitchFamily="34" charset="-128"/>
              <a:cs typeface="Arial" charset="0"/>
            </a:endParaRPr>
          </a:p>
          <a:p>
            <a:pPr marL="285750" indent="-285750" defTabSz="914400" eaLnBrk="0" fontAlgn="base" hangingPunct="0">
              <a:spcBef>
                <a:spcPct val="0"/>
              </a:spcBef>
              <a:spcAft>
                <a:spcPct val="0"/>
              </a:spcAft>
              <a:buFont typeface="Arial" panose="020B0604020202020204" pitchFamily="34" charset="0"/>
              <a:buChar char="•"/>
            </a:pPr>
            <a:r>
              <a:rPr lang="en-US" sz="1400" dirty="0">
                <a:latin typeface="Trebuchet MS" pitchFamily="34" charset="0"/>
                <a:ea typeface="ＭＳ Ｐゴシック" pitchFamily="34" charset="-128"/>
                <a:cs typeface="Arial" charset="0"/>
              </a:rPr>
              <a:t>2015: </a:t>
            </a:r>
            <a:r>
              <a:rPr lang="en-US" sz="1400" i="1" dirty="0">
                <a:latin typeface="Trebuchet MS" pitchFamily="34" charset="0"/>
                <a:ea typeface="ＭＳ Ｐゴシック" pitchFamily="34" charset="-128"/>
                <a:cs typeface="Arial" charset="0"/>
              </a:rPr>
              <a:t>“Ignition Point”</a:t>
            </a:r>
            <a:r>
              <a:rPr lang="en-US" sz="1400" dirty="0">
                <a:latin typeface="Trebuchet MS" pitchFamily="34" charset="0"/>
                <a:ea typeface="ＭＳ Ｐゴシック" pitchFamily="34" charset="-128"/>
                <a:cs typeface="Arial" charset="0"/>
              </a:rPr>
              <a:t> – 82% correlation among 125 brands in 6 “Call-To-Action” categories (restaurants, retail, travel, telco, financial &amp; insurance)</a:t>
            </a:r>
          </a:p>
          <a:p>
            <a:pPr marL="285750" indent="-285750" defTabSz="914400" eaLnBrk="0" fontAlgn="base" hangingPunct="0">
              <a:spcBef>
                <a:spcPct val="0"/>
              </a:spcBef>
              <a:spcAft>
                <a:spcPct val="0"/>
              </a:spcAft>
              <a:buFont typeface="Arial" panose="020B0604020202020204" pitchFamily="34" charset="0"/>
              <a:buChar char="•"/>
            </a:pPr>
            <a:endParaRPr lang="en-US" sz="600" dirty="0">
              <a:latin typeface="Trebuchet MS" pitchFamily="34" charset="0"/>
              <a:ea typeface="ＭＳ Ｐゴシック" pitchFamily="34" charset="-128"/>
              <a:cs typeface="Arial" charset="0"/>
            </a:endParaRPr>
          </a:p>
          <a:p>
            <a:pPr marL="285750" indent="-285750" defTabSz="914400" eaLnBrk="0" fontAlgn="base" hangingPunct="0">
              <a:spcBef>
                <a:spcPct val="0"/>
              </a:spcBef>
              <a:spcAft>
                <a:spcPct val="0"/>
              </a:spcAft>
              <a:buFont typeface="Arial" panose="020B0604020202020204" pitchFamily="34" charset="0"/>
              <a:buChar char="•"/>
            </a:pPr>
            <a:r>
              <a:rPr lang="en-US" sz="1400" dirty="0">
                <a:latin typeface="Trebuchet MS" pitchFamily="34" charset="0"/>
                <a:ea typeface="ＭＳ Ｐゴシック" pitchFamily="34" charset="-128"/>
                <a:cs typeface="Arial" charset="0"/>
              </a:rPr>
              <a:t>2016: </a:t>
            </a:r>
            <a:r>
              <a:rPr lang="en-US" sz="1400" i="1" dirty="0">
                <a:latin typeface="Trebuchet MS" pitchFamily="34" charset="0"/>
                <a:ea typeface="ＭＳ Ｐゴシック" pitchFamily="34" charset="-128"/>
                <a:cs typeface="Arial" charset="0"/>
              </a:rPr>
              <a:t>“What’s </a:t>
            </a:r>
            <a:r>
              <a:rPr lang="en-US" sz="1400" i="1" dirty="0" err="1">
                <a:latin typeface="Trebuchet MS" pitchFamily="34" charset="0"/>
                <a:ea typeface="ＭＳ Ｐゴシック" pitchFamily="34" charset="-128"/>
                <a:cs typeface="Arial" charset="0"/>
              </a:rPr>
              <a:t>App’ning</a:t>
            </a:r>
            <a:r>
              <a:rPr lang="en-US" sz="1400" i="1" dirty="0">
                <a:latin typeface="Trebuchet MS" pitchFamily="34" charset="0"/>
                <a:ea typeface="ＭＳ Ｐゴシック" pitchFamily="34" charset="-128"/>
                <a:cs typeface="Arial" charset="0"/>
              </a:rPr>
              <a:t>” </a:t>
            </a:r>
            <a:r>
              <a:rPr lang="en-US" sz="1400" dirty="0">
                <a:latin typeface="Trebuchet MS" pitchFamily="34" charset="0"/>
                <a:ea typeface="ＭＳ Ｐゴシック" pitchFamily="34" charset="-128"/>
                <a:cs typeface="Arial" charset="0"/>
              </a:rPr>
              <a:t>– 77% correlation among 60 brands in the mobile app category, 86% specifically among the gaming segment</a:t>
            </a: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Trebuchet MS" pitchFamily="34" charset="0"/>
              <a:ea typeface="ＭＳ Ｐゴシック" pitchFamily="34" charset="-128"/>
              <a:cs typeface="Arial" charset="0"/>
            </a:endParaRPr>
          </a:p>
          <a:p>
            <a:pPr defTabSz="914400" eaLnBrk="0" fontAlgn="base" hangingPunct="0">
              <a:spcBef>
                <a:spcPct val="0"/>
              </a:spcBef>
              <a:spcAft>
                <a:spcPct val="0"/>
              </a:spcAft>
            </a:pPr>
            <a:r>
              <a:rPr lang="en-US" sz="1700" dirty="0">
                <a:latin typeface="Trebuchet MS" pitchFamily="34" charset="0"/>
                <a:ea typeface="ＭＳ Ｐゴシック" pitchFamily="34" charset="-128"/>
                <a:cs typeface="Arial" charset="0"/>
              </a:rPr>
              <a:t>And now at the end of 2016:</a:t>
            </a:r>
          </a:p>
          <a:p>
            <a:pPr marL="285750" indent="-285750" defTabSz="914400" eaLnBrk="0" fontAlgn="base" hangingPunct="0">
              <a:spcBef>
                <a:spcPct val="0"/>
              </a:spcBef>
              <a:spcAft>
                <a:spcPct val="0"/>
              </a:spcAft>
              <a:buFont typeface="Arial" panose="020B0604020202020204" pitchFamily="34" charset="0"/>
              <a:buChar char="•"/>
            </a:pPr>
            <a:r>
              <a:rPr lang="en-US" sz="1400" i="1" dirty="0">
                <a:latin typeface="Trebuchet MS" pitchFamily="34" charset="0"/>
                <a:ea typeface="ＭＳ Ｐゴシック" pitchFamily="34" charset="-128"/>
                <a:cs typeface="Arial" charset="0"/>
              </a:rPr>
              <a:t>“Shifting Gears”</a:t>
            </a:r>
            <a:r>
              <a:rPr lang="en-US" sz="1400" dirty="0">
                <a:latin typeface="Trebuchet MS" pitchFamily="34" charset="0"/>
                <a:ea typeface="ＭＳ Ｐゴシック" pitchFamily="34" charset="-128"/>
                <a:cs typeface="Arial" charset="0"/>
              </a:rPr>
              <a:t> – 75% correlation among 20 top advertisers in the automotive category</a:t>
            </a:r>
          </a:p>
        </p:txBody>
      </p:sp>
    </p:spTree>
    <p:extLst>
      <p:ext uri="{BB962C8B-B14F-4D97-AF65-F5344CB8AC3E}">
        <p14:creationId xmlns:p14="http://schemas.microsoft.com/office/powerpoint/2010/main" val="123181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85267"/>
            <a:ext cx="9144000" cy="338554"/>
          </a:xfrm>
          <a:prstGeom prst="rect">
            <a:avLst/>
          </a:prstGeom>
          <a:noFill/>
        </p:spPr>
        <p:txBody>
          <a:bodyPr wrap="square" rtlCol="0">
            <a:spAutoFit/>
          </a:bodyPr>
          <a:lstStyle/>
          <a:p>
            <a:r>
              <a:rPr lang="en-US" sz="800" dirty="0">
                <a:latin typeface="Trebuchet MS" panose="020B0603020202020204" pitchFamily="34" charset="0"/>
              </a:rPr>
              <a:t>Source: Nielsen </a:t>
            </a:r>
            <a:r>
              <a:rPr lang="en-US" sz="800" dirty="0" err="1">
                <a:latin typeface="Trebuchet MS" panose="020B0603020202020204" pitchFamily="34" charset="0"/>
              </a:rPr>
              <a:t>AdIntel</a:t>
            </a:r>
            <a:r>
              <a:rPr lang="en-US" sz="800" dirty="0">
                <a:latin typeface="Trebuchet MS" panose="020B0603020202020204" pitchFamily="34" charset="0"/>
              </a:rPr>
              <a:t>.  Total TV includes cable TV, broadcast TV, Spanish language cable TV, Spanish language broadcast TV, syndication TV, spot TV.  Automotive category based on the defined Nielsen “Automotive” Industry which includes automotive, automotive accessories and automotive equipment</a:t>
            </a:r>
          </a:p>
        </p:txBody>
      </p:sp>
      <p:sp>
        <p:nvSpPr>
          <p:cNvPr id="2" name="Title Placeholder 1"/>
          <p:cNvSpPr txBox="1">
            <a:spLocks/>
          </p:cNvSpPr>
          <p:nvPr/>
        </p:nvSpPr>
        <p:spPr>
          <a:xfrm>
            <a:off x="195219" y="228893"/>
            <a:ext cx="7803562" cy="87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2200" dirty="0">
                <a:latin typeface="Trebuchet MS"/>
                <a:cs typeface="Trebuchet MS"/>
              </a:rPr>
              <a:t>Automotive Category TV Expenditures Are Up As Several Major Brands Increase Their Spending And New Advertisers Emerge</a:t>
            </a:r>
          </a:p>
        </p:txBody>
      </p:sp>
      <p:graphicFrame>
        <p:nvGraphicFramePr>
          <p:cNvPr id="3" name="Chart 2"/>
          <p:cNvGraphicFramePr/>
          <p:nvPr>
            <p:extLst>
              <p:ext uri="{D42A27DB-BD31-4B8C-83A1-F6EECF244321}">
                <p14:modId xmlns:p14="http://schemas.microsoft.com/office/powerpoint/2010/main" val="2645573129"/>
              </p:ext>
            </p:extLst>
          </p:nvPr>
        </p:nvGraphicFramePr>
        <p:xfrm>
          <a:off x="1119065" y="983213"/>
          <a:ext cx="7036106" cy="457414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1024" y="5768971"/>
            <a:ext cx="1331649" cy="276999"/>
          </a:xfrm>
          <a:prstGeom prst="rect">
            <a:avLst/>
          </a:prstGeom>
          <a:solidFill>
            <a:srgbClr val="EFEF96"/>
          </a:solidFill>
          <a:ln>
            <a:solidFill>
              <a:schemeClr val="tx1"/>
            </a:solidFill>
          </a:ln>
        </p:spPr>
        <p:txBody>
          <a:bodyPr wrap="square" rtlCol="0">
            <a:spAutoFit/>
          </a:bodyPr>
          <a:lstStyle/>
          <a:p>
            <a:r>
              <a:rPr lang="en-US" sz="1200" b="1" u="sng" dirty="0"/>
              <a:t># of Advertisers*</a:t>
            </a:r>
          </a:p>
        </p:txBody>
      </p:sp>
      <p:sp>
        <p:nvSpPr>
          <p:cNvPr id="9" name="TextBox 8"/>
          <p:cNvSpPr txBox="1"/>
          <p:nvPr/>
        </p:nvSpPr>
        <p:spPr>
          <a:xfrm>
            <a:off x="1577023" y="5764429"/>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5,973</a:t>
            </a:r>
          </a:p>
        </p:txBody>
      </p:sp>
      <p:sp>
        <p:nvSpPr>
          <p:cNvPr id="10" name="TextBox 9"/>
          <p:cNvSpPr txBox="1"/>
          <p:nvPr/>
        </p:nvSpPr>
        <p:spPr>
          <a:xfrm>
            <a:off x="2950914" y="5762591"/>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6,192</a:t>
            </a:r>
          </a:p>
        </p:txBody>
      </p:sp>
      <p:sp>
        <p:nvSpPr>
          <p:cNvPr id="13" name="TextBox 12"/>
          <p:cNvSpPr txBox="1"/>
          <p:nvPr/>
        </p:nvSpPr>
        <p:spPr>
          <a:xfrm>
            <a:off x="4333053" y="5771770"/>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6,467</a:t>
            </a:r>
          </a:p>
        </p:txBody>
      </p:sp>
      <p:sp>
        <p:nvSpPr>
          <p:cNvPr id="14" name="TextBox 13"/>
          <p:cNvSpPr txBox="1"/>
          <p:nvPr/>
        </p:nvSpPr>
        <p:spPr>
          <a:xfrm>
            <a:off x="5659797" y="5771770"/>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6,584</a:t>
            </a:r>
          </a:p>
        </p:txBody>
      </p:sp>
      <p:sp>
        <p:nvSpPr>
          <p:cNvPr id="16" name="TextBox 15"/>
          <p:cNvSpPr txBox="1"/>
          <p:nvPr/>
        </p:nvSpPr>
        <p:spPr>
          <a:xfrm>
            <a:off x="7079602" y="5771770"/>
            <a:ext cx="608131" cy="276999"/>
          </a:xfrm>
          <a:prstGeom prst="rect">
            <a:avLst/>
          </a:prstGeom>
          <a:solidFill>
            <a:srgbClr val="EFEF96"/>
          </a:solidFill>
          <a:ln>
            <a:solidFill>
              <a:schemeClr val="tx1"/>
            </a:solidFill>
          </a:ln>
        </p:spPr>
        <p:txBody>
          <a:bodyPr wrap="square" rtlCol="0">
            <a:spAutoFit/>
          </a:bodyPr>
          <a:lstStyle/>
          <a:p>
            <a:pPr algn="ctr"/>
            <a:r>
              <a:rPr lang="en-US" sz="1200" b="1" u="sng" dirty="0"/>
              <a:t>6,812</a:t>
            </a:r>
          </a:p>
        </p:txBody>
      </p:sp>
      <p:sp>
        <p:nvSpPr>
          <p:cNvPr id="18" name="TextBox 17"/>
          <p:cNvSpPr txBox="1"/>
          <p:nvPr/>
        </p:nvSpPr>
        <p:spPr>
          <a:xfrm>
            <a:off x="131442" y="6176824"/>
            <a:ext cx="2665024" cy="230832"/>
          </a:xfrm>
          <a:prstGeom prst="rect">
            <a:avLst/>
          </a:prstGeom>
          <a:noFill/>
        </p:spPr>
        <p:txBody>
          <a:bodyPr wrap="square" rtlCol="0">
            <a:spAutoFit/>
          </a:bodyPr>
          <a:lstStyle/>
          <a:p>
            <a:r>
              <a:rPr lang="en-US" sz="900" i="1" dirty="0">
                <a:latin typeface="Trebuchet MS" panose="020B0603020202020204" pitchFamily="34" charset="0"/>
              </a:rPr>
              <a:t>*Advertisers based on parent level</a:t>
            </a:r>
          </a:p>
        </p:txBody>
      </p:sp>
    </p:spTree>
    <p:extLst>
      <p:ext uri="{BB962C8B-B14F-4D97-AF65-F5344CB8AC3E}">
        <p14:creationId xmlns:p14="http://schemas.microsoft.com/office/powerpoint/2010/main" val="316630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54" y="2425905"/>
            <a:ext cx="8943346" cy="4059362"/>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4068" y="283028"/>
            <a:ext cx="7516138" cy="430887"/>
          </a:xfrm>
          <a:prstGeom prst="rect">
            <a:avLst/>
          </a:prstGeom>
        </p:spPr>
        <p:txBody>
          <a:bodyPr vert="horz" lIns="91440" tIns="45720" rIns="91440" bIns="45720" rtlCol="0" anchor="ctr">
            <a:noAutofit/>
          </a:bodyPr>
          <a:lstStyle>
            <a:defPPr>
              <a:defRPr lang="en-US"/>
            </a:defPPr>
            <a:lvl1pPr>
              <a:spcBef>
                <a:spcPct val="0"/>
              </a:spcBef>
              <a:buNone/>
              <a:defRPr sz="2200" spc="-100">
                <a:solidFill>
                  <a:srgbClr val="3775A2"/>
                </a:solidFill>
                <a:latin typeface="Trebuchet MS"/>
                <a:ea typeface="+mj-ea"/>
                <a:cs typeface="Trebuchet MS"/>
              </a:defRPr>
            </a:lvl1pPr>
          </a:lstStyle>
          <a:p>
            <a:r>
              <a:rPr lang="en-US" dirty="0"/>
              <a:t>In This Analysis, We Examined The 20 Automotive Manufacturers With The Highest Average TV Spend Over The Last Two Years</a:t>
            </a:r>
          </a:p>
        </p:txBody>
      </p:sp>
      <p:sp>
        <p:nvSpPr>
          <p:cNvPr id="119" name="TextBox 118"/>
          <p:cNvSpPr txBox="1"/>
          <p:nvPr/>
        </p:nvSpPr>
        <p:spPr>
          <a:xfrm>
            <a:off x="124454" y="968258"/>
            <a:ext cx="9019546" cy="110799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rebuchet MS" panose="020B0603020202020204" pitchFamily="34" charset="0"/>
              </a:rPr>
              <a:t>Based on a “year over year” comparison (Aug ‘14 – Jul ‘15 vs. Aug ‘15 – Jul ‘16), we compared the average monthly unique visitor vs. average monthly TV spend to understand if any correlations exist</a:t>
            </a:r>
          </a:p>
          <a:p>
            <a:pPr marL="285750" indent="-285750">
              <a:buFont typeface="Arial" panose="020B0604020202020204" pitchFamily="34" charset="0"/>
              <a:buChar char="•"/>
            </a:pPr>
            <a:endParaRPr lang="en-US" sz="1000" dirty="0">
              <a:latin typeface="Trebuchet MS" panose="020B0603020202020204" pitchFamily="34" charset="0"/>
            </a:endParaRPr>
          </a:p>
          <a:p>
            <a:pPr marL="285750" indent="-285750">
              <a:buFont typeface="Arial" panose="020B0604020202020204" pitchFamily="34" charset="0"/>
              <a:buChar char="•"/>
            </a:pPr>
            <a:r>
              <a:rPr lang="en-US" sz="1400" dirty="0">
                <a:latin typeface="Trebuchet MS" panose="020B0603020202020204" pitchFamily="34" charset="0"/>
              </a:rPr>
              <a:t>The auto brands analyzed represent a cross-section of the category: domestic and foreign, luxury and economy, trucks and cars</a:t>
            </a:r>
          </a:p>
        </p:txBody>
      </p:sp>
      <p:sp>
        <p:nvSpPr>
          <p:cNvPr id="120" name="Rectangle 2"/>
          <p:cNvSpPr>
            <a:spLocks/>
          </p:cNvSpPr>
          <p:nvPr/>
        </p:nvSpPr>
        <p:spPr bwMode="auto">
          <a:xfrm>
            <a:off x="0" y="2082286"/>
            <a:ext cx="91128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sz="1400" b="1" u="sng" dirty="0">
                <a:solidFill>
                  <a:srgbClr val="000000"/>
                </a:solidFill>
                <a:ea typeface="Gill Sans"/>
                <a:cs typeface="Gill Sans"/>
              </a:rPr>
              <a:t>Top 20 Automotive Manufacturer TV Advertisers</a:t>
            </a:r>
            <a:endParaRPr lang="en-US" altLang="en-US" sz="1200" b="1" dirty="0">
              <a:solidFill>
                <a:srgbClr val="000000"/>
              </a:solidFill>
              <a:ea typeface="Gill Sans"/>
              <a:cs typeface="Gill San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39896" y="5411337"/>
            <a:ext cx="976896" cy="98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mage result for toyot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5904" y="3590397"/>
            <a:ext cx="1037392" cy="704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nissa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075" y="5488882"/>
            <a:ext cx="1047153" cy="895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for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76345" y="3666582"/>
            <a:ext cx="1329028" cy="747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chevrolet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15778" y="5600629"/>
            <a:ext cx="1388553" cy="780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volkswagen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11168" y="3550557"/>
            <a:ext cx="1394966" cy="784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honda logo"/>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7244" b="10443"/>
          <a:stretch/>
        </p:blipFill>
        <p:spPr bwMode="auto">
          <a:xfrm>
            <a:off x="3867146" y="2523494"/>
            <a:ext cx="1310550" cy="947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Image result for lexus log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934245" y="3559019"/>
            <a:ext cx="1151618" cy="7677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Image result for kia logo"/>
          <p:cNvPicPr>
            <a:picLocks noChangeAspect="1" noChangeArrowheads="1"/>
          </p:cNvPicPr>
          <p:nvPr/>
        </p:nvPicPr>
        <p:blipFill rotWithShape="1">
          <a:blip r:embed="rId10">
            <a:extLst>
              <a:ext uri="{28A0092B-C50C-407E-A947-70E740481C1C}">
                <a14:useLocalDpi xmlns:a14="http://schemas.microsoft.com/office/drawing/2010/main"/>
              </a:ext>
            </a:extLst>
          </a:blip>
          <a:srcRect t="12755" b="17156"/>
          <a:stretch/>
        </p:blipFill>
        <p:spPr bwMode="auto">
          <a:xfrm>
            <a:off x="5754938" y="2509552"/>
            <a:ext cx="1190625" cy="8344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hyundai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259768" y="2509552"/>
            <a:ext cx="1537153" cy="8646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jeep logo"/>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378674" y="4305943"/>
            <a:ext cx="1859955" cy="10462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subaru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99488" y="5627730"/>
            <a:ext cx="1330224" cy="74825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mercedes logo"/>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910467" y="5378572"/>
            <a:ext cx="1914702" cy="98636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GMC logo"/>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137721" y="4746793"/>
            <a:ext cx="1460195" cy="38754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mazda logo"/>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961046" y="4530172"/>
            <a:ext cx="1098017" cy="91501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lincoln logo"/>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38554" y="4476904"/>
            <a:ext cx="1252093" cy="7043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buick logo"/>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7545301" y="4346012"/>
            <a:ext cx="966087" cy="96608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dodge logo"/>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404133" y="2523494"/>
            <a:ext cx="927371" cy="93007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w.1milioncars.com/image/1946549689-ramlogo2.jpg"/>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08573" y="2481891"/>
            <a:ext cx="912054" cy="103194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cadillac logo"/>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7417760" y="3561276"/>
            <a:ext cx="1221168" cy="7632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0" y="6485267"/>
            <a:ext cx="9144000" cy="338554"/>
          </a:xfrm>
          <a:prstGeom prst="rect">
            <a:avLst/>
          </a:prstGeom>
          <a:noFill/>
        </p:spPr>
        <p:txBody>
          <a:bodyPr wrap="square" rtlCol="0">
            <a:spAutoFit/>
          </a:bodyPr>
          <a:lstStyle/>
          <a:p>
            <a:r>
              <a:rPr lang="en-US" sz="800" dirty="0">
                <a:latin typeface="Trebuchet MS" panose="020B0603020202020204" pitchFamily="34" charset="0"/>
              </a:rPr>
              <a:t>Source: Nielsen </a:t>
            </a:r>
            <a:r>
              <a:rPr lang="en-US" sz="800" dirty="0" err="1">
                <a:latin typeface="Trebuchet MS" panose="020B0603020202020204" pitchFamily="34" charset="0"/>
              </a:rPr>
              <a:t>AdIntel</a:t>
            </a:r>
            <a:r>
              <a:rPr lang="en-US" sz="800" dirty="0">
                <a:latin typeface="Trebuchet MS" panose="020B0603020202020204" pitchFamily="34" charset="0"/>
              </a:rPr>
              <a:t>.  Total TV includes cable TV, broadcast TV, Spanish language cable TV, Spanish language broadcast TV, syndication TV, spot TV. Time period: August 2014 – July 2016 based on calendar months.  </a:t>
            </a:r>
          </a:p>
        </p:txBody>
      </p:sp>
    </p:spTree>
    <p:extLst>
      <p:ext uri="{BB962C8B-B14F-4D97-AF65-F5344CB8AC3E}">
        <p14:creationId xmlns:p14="http://schemas.microsoft.com/office/powerpoint/2010/main" val="7530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199522" y="171057"/>
            <a:ext cx="7529197"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Our “Universe” Findings: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1" u="none" strike="noStrike" kern="0" cap="none" spc="-100" normalizeH="0" baseline="0" noProof="0" dirty="0">
                <a:ln>
                  <a:noFill/>
                </a:ln>
                <a:solidFill>
                  <a:srgbClr val="3775A2"/>
                </a:solidFill>
                <a:effectLst/>
                <a:uLnTx/>
                <a:uFillTx/>
                <a:latin typeface="Trebuchet MS"/>
                <a:ea typeface="+mj-ea"/>
                <a:cs typeface="Trebuchet MS"/>
              </a:rPr>
              <a:t>A Definitive Correlation Between TV Spend &amp; Website</a:t>
            </a:r>
            <a:r>
              <a:rPr kumimoji="0" lang="en-US" sz="2200" b="0" i="1" u="none" strike="noStrike" kern="0" cap="none" spc="-100" normalizeH="0" noProof="0" dirty="0">
                <a:ln>
                  <a:noFill/>
                </a:ln>
                <a:solidFill>
                  <a:srgbClr val="3775A2"/>
                </a:solidFill>
                <a:effectLst/>
                <a:uLnTx/>
                <a:uFillTx/>
                <a:latin typeface="Trebuchet MS"/>
                <a:ea typeface="+mj-ea"/>
                <a:cs typeface="Trebuchet MS"/>
              </a:rPr>
              <a:t> Traffic</a:t>
            </a:r>
            <a:endParaRPr kumimoji="0" lang="en-US" sz="2200" b="0" i="1" u="none" strike="noStrike" kern="0" cap="none" spc="-100" normalizeH="0" baseline="0" noProof="0" dirty="0">
              <a:ln>
                <a:noFill/>
              </a:ln>
              <a:solidFill>
                <a:srgbClr val="3775A2"/>
              </a:solidFill>
              <a:effectLst/>
              <a:uLnTx/>
              <a:uFillTx/>
              <a:latin typeface="Trebuchet MS"/>
              <a:ea typeface="+mj-ea"/>
              <a:cs typeface="Trebuchet MS"/>
            </a:endParaRPr>
          </a:p>
        </p:txBody>
      </p:sp>
      <p:sp>
        <p:nvSpPr>
          <p:cNvPr id="113" name="TextBox 112"/>
          <p:cNvSpPr txBox="1"/>
          <p:nvPr/>
        </p:nvSpPr>
        <p:spPr>
          <a:xfrm>
            <a:off x="412593" y="1116778"/>
            <a:ext cx="837456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600" b="1" i="1" u="sng" kern="0" dirty="0">
                <a:solidFill>
                  <a:srgbClr val="000000"/>
                </a:solidFill>
                <a:latin typeface="Trebuchet MS" panose="020B0603020202020204" pitchFamily="34" charset="0"/>
              </a:rPr>
              <a:t>15</a:t>
            </a: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 of the </a:t>
            </a:r>
            <a:r>
              <a:rPr lang="en-US" altLang="en-US" sz="1600" b="1" i="1" u="sng" kern="0" dirty="0">
                <a:solidFill>
                  <a:srgbClr val="000000"/>
                </a:solidFill>
                <a:latin typeface="Trebuchet MS" panose="020B0603020202020204" pitchFamily="34" charset="0"/>
              </a:rPr>
              <a:t>20</a:t>
            </a: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 Automotive Manufacturers (75%)</a:t>
            </a:r>
            <a:r>
              <a:rPr kumimoji="0" lang="en-US" altLang="en-US" sz="1600" b="1" i="1" u="none" strike="noStrike" kern="0" cap="none" spc="0" normalizeH="0" baseline="0" noProof="0" dirty="0">
                <a:ln>
                  <a:noFill/>
                </a:ln>
                <a:solidFill>
                  <a:srgbClr val="000000"/>
                </a:solidFill>
                <a:effectLst/>
                <a:uLnTx/>
                <a:uFillTx/>
                <a:latin typeface="Trebuchet MS" panose="020B0603020202020204" pitchFamily="34" charset="0"/>
              </a:rPr>
              <a:t> </a:t>
            </a:r>
            <a:r>
              <a:rPr kumimoji="0" lang="en-US" altLang="en-US" sz="1600" b="1" i="0" u="none" strike="noStrike" kern="0" cap="none" spc="0" normalizeH="0" baseline="0" noProof="0" dirty="0">
                <a:ln>
                  <a:noFill/>
                </a:ln>
                <a:solidFill>
                  <a:srgbClr val="000000"/>
                </a:solidFill>
                <a:effectLst/>
                <a:uLnTx/>
                <a:uFillTx/>
                <a:latin typeface="Trebuchet MS" panose="020B0603020202020204" pitchFamily="34" charset="0"/>
              </a:rPr>
              <a:t>Analyzed Exhibited a Direct Correlation Between TV Spend &amp; Website Traffic</a:t>
            </a:r>
          </a:p>
        </p:txBody>
      </p:sp>
      <p:sp>
        <p:nvSpPr>
          <p:cNvPr id="114" name="Rounded Rectangle 113"/>
          <p:cNvSpPr/>
          <p:nvPr/>
        </p:nvSpPr>
        <p:spPr>
          <a:xfrm>
            <a:off x="1" y="1843554"/>
            <a:ext cx="4683511"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u="sng" kern="0" noProof="0" dirty="0">
                <a:solidFill>
                  <a:schemeClr val="tx1"/>
                </a:solidFill>
              </a:rPr>
              <a:t>15</a:t>
            </a:r>
            <a:r>
              <a:rPr kumimoji="0" lang="en-US" sz="2000" b="1" i="0" u="sng" strike="noStrike" kern="0" cap="none" spc="0" normalizeH="0" baseline="0" noProof="0" dirty="0">
                <a:ln>
                  <a:noFill/>
                </a:ln>
                <a:solidFill>
                  <a:schemeClr val="tx1"/>
                </a:solidFill>
                <a:effectLst/>
                <a:uLnTx/>
                <a:uFillTx/>
              </a:rPr>
              <a:t>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sng" strike="noStrike" kern="0" cap="none" spc="0" normalizeH="0" baseline="0" noProof="0" dirty="0">
                <a:ln>
                  <a:noFill/>
                </a:ln>
                <a:solidFill>
                  <a:schemeClr val="tx1"/>
                </a:solidFill>
                <a:effectLst/>
                <a:uLnTx/>
                <a:uFillTx/>
              </a:rPr>
              <a:t>11 Brands Were    In Both TV Spend &amp; Monthly Unique Visitors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sng" strike="noStrike" kern="0" cap="none" spc="0" normalizeH="0" baseline="0" noProof="0" dirty="0">
                <a:ln>
                  <a:noFill/>
                </a:ln>
                <a:solidFill>
                  <a:schemeClr val="tx1"/>
                </a:solidFill>
                <a:effectLst/>
                <a:uLnTx/>
                <a:uFillTx/>
              </a:rPr>
              <a:t>4 Brands Were      In Both</a:t>
            </a:r>
            <a:r>
              <a:rPr kumimoji="0" lang="en-US" sz="1300" b="0" i="0" u="sng" strike="noStrike" kern="0" cap="none" spc="0" normalizeH="0" noProof="0" dirty="0">
                <a:ln>
                  <a:noFill/>
                </a:ln>
                <a:solidFill>
                  <a:schemeClr val="tx1"/>
                </a:solidFill>
                <a:effectLst/>
                <a:uLnTx/>
                <a:uFillTx/>
              </a:rPr>
              <a:t> TV Spend &amp; Monthly Unique Visitors</a:t>
            </a:r>
            <a:endParaRPr kumimoji="0" lang="en-US" sz="1300" b="0" i="0" u="sng" strike="noStrike" kern="0" cap="none" spc="0" normalizeH="0" baseline="0" noProof="0" dirty="0">
              <a:ln>
                <a:noFill/>
              </a:ln>
              <a:solidFill>
                <a:schemeClr val="tx1"/>
              </a:solidFill>
              <a:effectLst/>
              <a:uLnTx/>
              <a:uFillTx/>
            </a:endParaRPr>
          </a:p>
        </p:txBody>
      </p:sp>
      <p:sp>
        <p:nvSpPr>
          <p:cNvPr id="115" name="Down Arrow 114"/>
          <p:cNvSpPr/>
          <p:nvPr/>
        </p:nvSpPr>
        <p:spPr>
          <a:xfrm>
            <a:off x="1265212" y="2478790"/>
            <a:ext cx="145971" cy="2160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Down Arrow 115"/>
          <p:cNvSpPr/>
          <p:nvPr/>
        </p:nvSpPr>
        <p:spPr>
          <a:xfrm rot="10800000">
            <a:off x="1317005" y="2099642"/>
            <a:ext cx="136471" cy="216051"/>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Rounded Rectangle 187"/>
          <p:cNvSpPr/>
          <p:nvPr/>
        </p:nvSpPr>
        <p:spPr>
          <a:xfrm>
            <a:off x="5028497" y="1759939"/>
            <a:ext cx="3653858"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u="sng" kern="0" dirty="0">
                <a:solidFill>
                  <a:schemeClr val="tx1"/>
                </a:solidFill>
              </a:rPr>
              <a:t>5</a:t>
            </a:r>
            <a:r>
              <a:rPr kumimoji="0" lang="en-US" sz="2000" b="1" i="0" u="sng" strike="noStrike" kern="0" cap="none" spc="0" normalizeH="0" baseline="0" noProof="0" dirty="0">
                <a:ln>
                  <a:noFill/>
                </a:ln>
                <a:solidFill>
                  <a:schemeClr val="tx1"/>
                </a:solidFill>
                <a:effectLst/>
                <a:uLnTx/>
                <a:uFillTx/>
              </a:rPr>
              <a:t>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sng" strike="noStrike" kern="0" cap="none" spc="0" normalizeH="0" baseline="0" noProof="0" dirty="0">
                <a:ln>
                  <a:noFill/>
                </a:ln>
                <a:solidFill>
                  <a:schemeClr val="tx1"/>
                </a:solidFill>
                <a:effectLst/>
                <a:uLnTx/>
                <a:uFillTx/>
              </a:rPr>
              <a:t>Lack of correlation</a:t>
            </a:r>
            <a:r>
              <a:rPr kumimoji="0" lang="en-US" sz="1400" b="0" i="0" u="sng" strike="noStrike" kern="0" cap="none" spc="0" normalizeH="0" baseline="0" noProof="0" dirty="0">
                <a:ln>
                  <a:noFill/>
                </a:ln>
                <a:solidFill>
                  <a:schemeClr val="tx1"/>
                </a:solidFill>
                <a:effectLst/>
                <a:uLnTx/>
                <a:uFillTx/>
              </a:rPr>
              <a:t> between </a:t>
            </a:r>
            <a:r>
              <a:rPr lang="en-US" sz="1400" u="sng" kern="0" dirty="0">
                <a:solidFill>
                  <a:schemeClr val="tx1"/>
                </a:solidFill>
              </a:rPr>
              <a:t>TV Spend &amp;</a:t>
            </a:r>
            <a:r>
              <a:rPr kumimoji="0" lang="en-US" sz="1400" b="0" i="0" u="sng" strike="noStrike" kern="0" cap="none" spc="0" normalizeH="0" baseline="0" noProof="0" dirty="0">
                <a:ln>
                  <a:noFill/>
                </a:ln>
                <a:solidFill>
                  <a:schemeClr val="tx1"/>
                </a:solidFill>
                <a:effectLst/>
                <a:uLnTx/>
                <a:uFillTx/>
              </a:rPr>
              <a:t> Monthly Unique Visitors</a:t>
            </a:r>
          </a:p>
        </p:txBody>
      </p:sp>
      <p:sp>
        <p:nvSpPr>
          <p:cNvPr id="190" name="Rectangle 189"/>
          <p:cNvSpPr/>
          <p:nvPr/>
        </p:nvSpPr>
        <p:spPr>
          <a:xfrm>
            <a:off x="199522" y="2831975"/>
            <a:ext cx="4270918" cy="3534470"/>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Rectangle 190"/>
          <p:cNvSpPr/>
          <p:nvPr/>
        </p:nvSpPr>
        <p:spPr>
          <a:xfrm>
            <a:off x="5442624" y="2821593"/>
            <a:ext cx="2819400" cy="1306522"/>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1" name="Picture 6" descr="Image result for nissan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64317" y="3522523"/>
            <a:ext cx="591090" cy="505383"/>
          </a:xfrm>
          <a:prstGeom prst="roundRect">
            <a:avLst>
              <a:gd name="adj" fmla="val 16667"/>
            </a:avLst>
          </a:prstGeom>
          <a:ln w="28575">
            <a:noFill/>
          </a:ln>
          <a:extLst>
            <a:ext uri="{909E8E84-426E-40DD-AFC4-6F175D3DCCD1}">
              <a14:hiddenFill xmlns:a14="http://schemas.microsoft.com/office/drawing/2010/main">
                <a:solidFill>
                  <a:srgbClr val="FFFFFF"/>
                </a:solidFill>
              </a14:hiddenFill>
            </a:ext>
          </a:extLst>
        </p:spPr>
      </p:pic>
      <p:pic>
        <p:nvPicPr>
          <p:cNvPr id="72" name="Picture 10" descr="Image result for chevrolet log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434" t="6416" r="3471" b="-1"/>
          <a:stretch/>
        </p:blipFill>
        <p:spPr bwMode="auto">
          <a:xfrm>
            <a:off x="6444709" y="2926491"/>
            <a:ext cx="813362" cy="481634"/>
          </a:xfrm>
          <a:prstGeom prst="roundRect">
            <a:avLst>
              <a:gd name="adj" fmla="val 16667"/>
            </a:avLst>
          </a:prstGeom>
          <a:ln w="28575">
            <a:noFill/>
          </a:ln>
          <a:extLst>
            <a:ext uri="{909E8E84-426E-40DD-AFC4-6F175D3DCCD1}">
              <a14:hiddenFill xmlns:a14="http://schemas.microsoft.com/office/drawing/2010/main">
                <a:solidFill>
                  <a:srgbClr val="FFFFFF"/>
                </a:solidFill>
              </a14:hiddenFill>
            </a:ext>
          </a:extLst>
        </p:spPr>
      </p:pic>
      <p:pic>
        <p:nvPicPr>
          <p:cNvPr id="73" name="Picture 20" descr="Image result for kia logo"/>
          <p:cNvPicPr>
            <a:picLocks noChangeAspect="1" noChangeArrowheads="1"/>
          </p:cNvPicPr>
          <p:nvPr/>
        </p:nvPicPr>
        <p:blipFill rotWithShape="1">
          <a:blip r:embed="rId4">
            <a:extLst>
              <a:ext uri="{28A0092B-C50C-407E-A947-70E740481C1C}">
                <a14:useLocalDpi xmlns:a14="http://schemas.microsoft.com/office/drawing/2010/main"/>
              </a:ext>
            </a:extLst>
          </a:blip>
          <a:srcRect t="13336" b="17535"/>
          <a:stretch/>
        </p:blipFill>
        <p:spPr bwMode="auto">
          <a:xfrm>
            <a:off x="5629128" y="2940122"/>
            <a:ext cx="672077" cy="454373"/>
          </a:xfrm>
          <a:prstGeom prst="roundRect">
            <a:avLst>
              <a:gd name="adj" fmla="val 16667"/>
            </a:avLst>
          </a:prstGeom>
          <a:ln w="28575">
            <a:noFill/>
          </a:ln>
          <a:extLst>
            <a:ext uri="{909E8E84-426E-40DD-AFC4-6F175D3DCCD1}">
              <a14:hiddenFill xmlns:a14="http://schemas.microsoft.com/office/drawing/2010/main">
                <a:solidFill>
                  <a:srgbClr val="FFFFFF"/>
                </a:solidFill>
              </a14:hiddenFill>
            </a:ext>
          </a:extLst>
        </p:spPr>
      </p:pic>
      <p:pic>
        <p:nvPicPr>
          <p:cNvPr id="74" name="Picture 26" descr="Image result for subaru logo"/>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0421" r="10364"/>
          <a:stretch/>
        </p:blipFill>
        <p:spPr bwMode="auto">
          <a:xfrm>
            <a:off x="7401575" y="2935006"/>
            <a:ext cx="654287" cy="464605"/>
          </a:xfrm>
          <a:prstGeom prst="roundRect">
            <a:avLst>
              <a:gd name="adj" fmla="val 16667"/>
            </a:avLst>
          </a:prstGeom>
          <a:ln w="28575">
            <a:noFill/>
          </a:ln>
          <a:extLst>
            <a:ext uri="{909E8E84-426E-40DD-AFC4-6F175D3DCCD1}">
              <a14:hiddenFill xmlns:a14="http://schemas.microsoft.com/office/drawing/2010/main">
                <a:solidFill>
                  <a:srgbClr val="FFFFFF"/>
                </a:solidFill>
              </a14:hiddenFill>
            </a:ext>
          </a:extLst>
        </p:spPr>
      </p:pic>
      <p:pic>
        <p:nvPicPr>
          <p:cNvPr id="75" name="Picture 36" descr="Image result for buick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55358" y="3517123"/>
            <a:ext cx="693753" cy="516183"/>
          </a:xfrm>
          <a:prstGeom prst="roundRect">
            <a:avLst>
              <a:gd name="adj" fmla="val 16667"/>
            </a:avLst>
          </a:prstGeom>
          <a:ln w="28575">
            <a:noFill/>
          </a:ln>
          <a:extLst>
            <a:ext uri="{909E8E84-426E-40DD-AFC4-6F175D3DCCD1}">
              <a14:hiddenFill xmlns:a14="http://schemas.microsoft.com/office/drawing/2010/main">
                <a:solidFill>
                  <a:srgbClr val="FFFFFF"/>
                </a:solidFill>
              </a14:hiddenFill>
            </a:ext>
          </a:extLst>
        </p:spPr>
      </p:pic>
      <p:pic>
        <p:nvPicPr>
          <p:cNvPr id="92"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352" y="5603366"/>
            <a:ext cx="733956" cy="74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 descr="Image result for toyota"/>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9656" y="3668008"/>
            <a:ext cx="857349" cy="58263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descr="Image result for ford"/>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231643" y="3696466"/>
            <a:ext cx="1029606" cy="57898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descr="Image result for volkswagen logo"/>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22417" y="4905003"/>
            <a:ext cx="1048059" cy="58953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Image result for honda logo"/>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t="20091" b="15564"/>
          <a:stretch/>
        </p:blipFill>
        <p:spPr bwMode="auto">
          <a:xfrm>
            <a:off x="1702529" y="3388916"/>
            <a:ext cx="1083099" cy="69691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8" descr="Image result for lexus logo"/>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313833" y="4250078"/>
            <a:ext cx="865227" cy="57681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2" descr="Image result for hyundai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169003" y="5648610"/>
            <a:ext cx="1154886" cy="64962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4" descr="Image result for jeep logo"/>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545372" y="5580400"/>
            <a:ext cx="1397412" cy="78604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8" descr="Image result for mercedes logo"/>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69058" y="4829235"/>
            <a:ext cx="1438544" cy="74106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0" descr="Image result for GMC logo"/>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40692" y="2996215"/>
            <a:ext cx="1206773" cy="32028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2" descr="Image result for mazda logo"/>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831600" y="4856037"/>
            <a:ext cx="824956" cy="68746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4" descr="Image result for lincoln logo"/>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17973" y="4318301"/>
            <a:ext cx="940715" cy="52915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0" descr="Image result for dodge logo"/>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363235" y="2905195"/>
            <a:ext cx="766423" cy="76865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2" descr="http://www.1milioncars.com/image/1946549689-ramlogo2.jpg"/>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557896" y="2867028"/>
            <a:ext cx="596704" cy="67514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4" descr="Image result for cadillac logo"/>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785337" y="4127483"/>
            <a:ext cx="917482" cy="573425"/>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0" y="6499090"/>
            <a:ext cx="8991600" cy="338554"/>
          </a:xfrm>
          <a:prstGeom prst="rect">
            <a:avLst/>
          </a:prstGeom>
          <a:noFill/>
        </p:spPr>
        <p:txBody>
          <a:bodyPr wrap="square" rtlCol="0">
            <a:spAutoFit/>
          </a:bodyPr>
          <a:lstStyle>
            <a:defPPr>
              <a:defRPr lang="en-US"/>
            </a:defPPr>
            <a:lvl1pPr>
              <a:defRPr sz="800">
                <a:latin typeface="Trebuchet MS" panose="020B0603020202020204" pitchFamily="34" charset="0"/>
              </a:defRPr>
            </a:lvl1pPr>
          </a:lstStyle>
          <a:p>
            <a:r>
              <a:rPr lang="en-US" dirty="0"/>
              <a:t>Source: Nielsen Ad Intel.  Total TV includes cable TV, broadcast TV, Spanish language cable TV, Spanish language broadcast TV, syndication TV, spot TV; comScore, </a:t>
            </a:r>
            <a:r>
              <a:rPr lang="en-US" dirty="0" err="1"/>
              <a:t>mediametrix</a:t>
            </a:r>
            <a:r>
              <a:rPr lang="en-US" dirty="0"/>
              <a:t> multiplatform, unique visitors Total Audience (P2+).  Monthly TV Spend &amp; monthly unique visitors based on Aug ‘14-Jul ’16 calendar months.</a:t>
            </a:r>
          </a:p>
        </p:txBody>
      </p:sp>
    </p:spTree>
    <p:extLst>
      <p:ext uri="{BB962C8B-B14F-4D97-AF65-F5344CB8AC3E}">
        <p14:creationId xmlns:p14="http://schemas.microsoft.com/office/powerpoint/2010/main" val="311874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02078" y="423179"/>
            <a:ext cx="755700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Our “Universe” Findings: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TV Spend Impact On Automotive</a:t>
            </a:r>
            <a:r>
              <a:rPr kumimoji="0" lang="en-US" sz="2200" b="0" i="0" u="none" strike="noStrike" kern="0" cap="none" spc="-100" normalizeH="0" noProof="0" dirty="0">
                <a:ln>
                  <a:noFill/>
                </a:ln>
                <a:solidFill>
                  <a:srgbClr val="3775A2"/>
                </a:solidFill>
                <a:effectLst/>
                <a:uLnTx/>
                <a:uFillTx/>
                <a:latin typeface="Trebuchet MS"/>
                <a:ea typeface="+mj-ea"/>
                <a:cs typeface="Trebuchet MS"/>
              </a:rPr>
              <a:t> Manufacturers </a:t>
            </a:r>
            <a:r>
              <a:rPr kumimoji="0" lang="en-US" sz="2200" b="0" i="0" u="none" strike="noStrike" kern="0" cap="none" spc="-100" normalizeH="0" baseline="0" noProof="0" dirty="0">
                <a:ln>
                  <a:noFill/>
                </a:ln>
                <a:solidFill>
                  <a:srgbClr val="3775A2"/>
                </a:solidFill>
                <a:effectLst/>
                <a:uLnTx/>
                <a:uFillTx/>
                <a:latin typeface="Trebuchet MS"/>
                <a:ea typeface="+mj-ea"/>
                <a:cs typeface="Trebuchet MS"/>
              </a:rPr>
              <a:t>With A Definitive Correlation</a:t>
            </a:r>
          </a:p>
        </p:txBody>
      </p:sp>
      <p:sp>
        <p:nvSpPr>
          <p:cNvPr id="111" name="Rectangle 6"/>
          <p:cNvSpPr>
            <a:spLocks noChangeArrowheads="1"/>
          </p:cNvSpPr>
          <p:nvPr/>
        </p:nvSpPr>
        <p:spPr bwMode="auto">
          <a:xfrm>
            <a:off x="838200" y="2188496"/>
            <a:ext cx="7239000" cy="762000"/>
          </a:xfrm>
          <a:prstGeom prst="rect">
            <a:avLst/>
          </a:prstGeom>
          <a:solidFill>
            <a:srgbClr val="003399"/>
          </a:solidFill>
          <a:ln>
            <a:noFill/>
          </a:ln>
          <a:extLst/>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rPr>
              <a:t>15 Automotive Manufacturers: TV Spend vs. Unique Visitors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rPr>
              <a:t>“Year </a:t>
            </a:r>
            <a:r>
              <a:rPr lang="en-US" altLang="en-US" sz="1400" kern="0" noProof="0" dirty="0">
                <a:solidFill>
                  <a:srgbClr val="FFFFFF"/>
                </a:solidFill>
              </a:rPr>
              <a:t>Over </a:t>
            </a:r>
            <a:r>
              <a:rPr lang="en-US" altLang="en-US" sz="1400" kern="0" dirty="0">
                <a:solidFill>
                  <a:srgbClr val="FFFFFF"/>
                </a:solidFill>
              </a:rPr>
              <a:t>Year” Comparison (</a:t>
            </a:r>
            <a:r>
              <a:rPr kumimoji="0" lang="en-US" altLang="en-US" sz="14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rPr>
              <a:t>Aug</a:t>
            </a:r>
            <a:r>
              <a:rPr kumimoji="0" lang="en-US" altLang="en-US" sz="1400" b="0" i="0" u="none" strike="noStrike" kern="0" cap="none" spc="0" normalizeH="0" noProof="0" dirty="0">
                <a:ln>
                  <a:noFill/>
                </a:ln>
                <a:solidFill>
                  <a:srgbClr val="FFFFFF"/>
                </a:solidFill>
                <a:effectLst/>
                <a:uLnTx/>
                <a:uFillTx/>
                <a:latin typeface="Trebuchet MS" pitchFamily="34" charset="0"/>
                <a:ea typeface="ＭＳ Ｐゴシック" pitchFamily="34" charset="-128"/>
              </a:rPr>
              <a:t> ’14 - Jul ‘15 vs Aug ’15 - Jul ‘16</a:t>
            </a:r>
            <a:r>
              <a:rPr kumimoji="0" lang="en-US" altLang="en-US" sz="1400" b="0" i="0" u="none" strike="noStrike" kern="0" cap="none" spc="0" normalizeH="0" baseline="0" noProof="0" dirty="0">
                <a:ln>
                  <a:noFill/>
                </a:ln>
                <a:solidFill>
                  <a:srgbClr val="FFFFFF"/>
                </a:solidFill>
                <a:effectLst/>
                <a:uLnTx/>
                <a:uFillTx/>
                <a:latin typeface="Trebuchet MS" pitchFamily="34" charset="0"/>
                <a:ea typeface="ＭＳ Ｐゴシック" pitchFamily="34" charset="-128"/>
              </a:rPr>
              <a:t>)</a:t>
            </a:r>
          </a:p>
        </p:txBody>
      </p:sp>
      <p:cxnSp>
        <p:nvCxnSpPr>
          <p:cNvPr id="113" name="Elbow Connector 112"/>
          <p:cNvCxnSpPr>
            <a:stCxn id="111" idx="2"/>
          </p:cNvCxnSpPr>
          <p:nvPr/>
        </p:nvCxnSpPr>
        <p:spPr>
          <a:xfrm rot="16200000" flipH="1">
            <a:off x="4993481" y="2414715"/>
            <a:ext cx="985838" cy="2057400"/>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30"/>
          <p:cNvSpPr>
            <a:spLocks noChangeArrowheads="1"/>
          </p:cNvSpPr>
          <p:nvPr/>
        </p:nvSpPr>
        <p:spPr bwMode="auto">
          <a:xfrm>
            <a:off x="402458" y="3613178"/>
            <a:ext cx="2286000" cy="690562"/>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chemeClr val="bg1"/>
                </a:solidFill>
                <a:latin typeface="Trebuchet MS" pitchFamily="34" charset="0"/>
                <a:ea typeface="ＭＳ Ｐゴシック" pitchFamily="34" charset="-128"/>
                <a:cs typeface="Arial" charset="0"/>
              </a:rPr>
              <a:t>TV Spend Up / </a:t>
            </a:r>
          </a:p>
          <a:p>
            <a:pPr algn="ctr" fontAlgn="base">
              <a:spcBef>
                <a:spcPct val="0"/>
              </a:spcBef>
              <a:spcAft>
                <a:spcPct val="0"/>
              </a:spcAft>
              <a:buFont typeface="Arial" charset="0"/>
              <a:buNone/>
            </a:pPr>
            <a:r>
              <a:rPr lang="en-US" altLang="en-US" sz="1600" dirty="0" err="1">
                <a:solidFill>
                  <a:schemeClr val="bg1"/>
                </a:solidFill>
                <a:latin typeface="Trebuchet MS" pitchFamily="34" charset="0"/>
                <a:ea typeface="ＭＳ Ｐゴシック" pitchFamily="34" charset="-128"/>
                <a:cs typeface="Arial" charset="0"/>
              </a:rPr>
              <a:t>Uniques</a:t>
            </a:r>
            <a:r>
              <a:rPr lang="en-US" altLang="en-US" sz="1600" dirty="0">
                <a:solidFill>
                  <a:schemeClr val="bg1"/>
                </a:solidFill>
                <a:latin typeface="Trebuchet MS" pitchFamily="34" charset="0"/>
                <a:ea typeface="ＭＳ Ｐゴシック" pitchFamily="34" charset="-128"/>
                <a:cs typeface="Arial" charset="0"/>
              </a:rPr>
              <a:t> Up</a:t>
            </a:r>
            <a:endParaRPr lang="en-US" altLang="en-US" sz="1600" b="1" i="1" u="sng" dirty="0">
              <a:solidFill>
                <a:schemeClr val="bg1"/>
              </a:solidFill>
              <a:latin typeface="Trebuchet MS" pitchFamily="34" charset="0"/>
              <a:ea typeface="ＭＳ Ｐゴシック" pitchFamily="34" charset="-128"/>
              <a:cs typeface="Arial" charset="0"/>
            </a:endParaRPr>
          </a:p>
        </p:txBody>
      </p:sp>
      <p:cxnSp>
        <p:nvCxnSpPr>
          <p:cNvPr id="14" name="Straight Arrow Connector 13"/>
          <p:cNvCxnSpPr/>
          <p:nvPr/>
        </p:nvCxnSpPr>
        <p:spPr>
          <a:xfrm flipH="1">
            <a:off x="2743200" y="3924763"/>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30"/>
          <p:cNvSpPr>
            <a:spLocks noChangeArrowheads="1"/>
          </p:cNvSpPr>
          <p:nvPr/>
        </p:nvSpPr>
        <p:spPr bwMode="auto">
          <a:xfrm>
            <a:off x="6548761" y="3600665"/>
            <a:ext cx="2286000" cy="690562"/>
          </a:xfrm>
          <a:prstGeom prst="rect">
            <a:avLst/>
          </a:prstGeom>
          <a:solidFill>
            <a:srgbClr val="FF00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a:solidFill>
                  <a:schemeClr val="bg1"/>
                </a:solidFill>
                <a:latin typeface="Trebuchet MS" pitchFamily="34" charset="0"/>
                <a:ea typeface="ＭＳ Ｐゴシック" pitchFamily="34" charset="-128"/>
                <a:cs typeface="Arial" charset="0"/>
              </a:rPr>
              <a:t>TV Spend Down / </a:t>
            </a:r>
            <a:r>
              <a:rPr lang="en-US" altLang="en-US" sz="1600" dirty="0" err="1">
                <a:solidFill>
                  <a:schemeClr val="bg1"/>
                </a:solidFill>
                <a:latin typeface="Trebuchet MS" pitchFamily="34" charset="0"/>
                <a:ea typeface="ＭＳ Ｐゴシック" pitchFamily="34" charset="-128"/>
                <a:cs typeface="Arial" charset="0"/>
              </a:rPr>
              <a:t>Uniques</a:t>
            </a:r>
            <a:r>
              <a:rPr lang="en-US" altLang="en-US" sz="1600" dirty="0">
                <a:solidFill>
                  <a:schemeClr val="bg1"/>
                </a:solidFill>
                <a:latin typeface="Trebuchet MS" pitchFamily="34" charset="0"/>
                <a:ea typeface="ＭＳ Ｐゴシック" pitchFamily="34" charset="-128"/>
                <a:cs typeface="Arial" charset="0"/>
              </a:rPr>
              <a:t> Down</a:t>
            </a:r>
            <a:endParaRPr lang="en-US" altLang="en-US" sz="1600" b="1" i="1" u="sng" dirty="0">
              <a:solidFill>
                <a:schemeClr val="bg1"/>
              </a:solidFill>
              <a:latin typeface="Trebuchet MS" pitchFamily="34" charset="0"/>
              <a:ea typeface="ＭＳ Ｐゴシック" pitchFamily="34" charset="-128"/>
              <a:cs typeface="Arial" charset="0"/>
            </a:endParaRPr>
          </a:p>
        </p:txBody>
      </p:sp>
      <p:sp>
        <p:nvSpPr>
          <p:cNvPr id="16" name="Rectangle 30"/>
          <p:cNvSpPr>
            <a:spLocks noChangeArrowheads="1"/>
          </p:cNvSpPr>
          <p:nvPr/>
        </p:nvSpPr>
        <p:spPr bwMode="auto">
          <a:xfrm>
            <a:off x="6282061" y="4475377"/>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4 Advertisers </a:t>
            </a:r>
          </a:p>
          <a:p>
            <a:pPr algn="ctr" fontAlgn="base">
              <a:spcBef>
                <a:spcPct val="0"/>
              </a:spcBef>
              <a:spcAft>
                <a:spcPct val="0"/>
              </a:spcAft>
              <a:buFont typeface="Arial" charset="0"/>
              <a:buNone/>
            </a:pPr>
            <a:r>
              <a:rPr lang="en-US" altLang="en-US" sz="1600" b="1" i="1" dirty="0">
                <a:solidFill>
                  <a:srgbClr val="000000"/>
                </a:solidFill>
                <a:latin typeface="Trebuchet MS" pitchFamily="34" charset="0"/>
                <a:ea typeface="ＭＳ Ｐゴシック" pitchFamily="34" charset="-128"/>
                <a:cs typeface="Arial" charset="0"/>
              </a:rPr>
              <a:t>On average:</a:t>
            </a:r>
          </a:p>
          <a:p>
            <a:pPr algn="ctr" fontAlgn="base">
              <a:spcBef>
                <a:spcPct val="0"/>
              </a:spcBef>
              <a:spcAft>
                <a:spcPct val="0"/>
              </a:spcAft>
              <a:buFont typeface="Arial" charset="0"/>
              <a:buNone/>
            </a:pPr>
            <a:r>
              <a:rPr lang="en-US" altLang="en-US" sz="1600" b="1" i="1" u="sng" dirty="0">
                <a:solidFill>
                  <a:srgbClr val="FF0000"/>
                </a:solidFill>
                <a:latin typeface="Trebuchet MS" pitchFamily="34" charset="0"/>
                <a:ea typeface="ＭＳ Ｐゴシック" pitchFamily="34" charset="-128"/>
                <a:cs typeface="Arial" charset="0"/>
              </a:rPr>
              <a:t>-10% less</a:t>
            </a:r>
            <a:r>
              <a:rPr lang="en-US" altLang="en-US" sz="1600" b="1" i="1" dirty="0">
                <a:solidFill>
                  <a:srgbClr val="000000"/>
                </a:solidFill>
                <a:latin typeface="Trebuchet MS" pitchFamily="34" charset="0"/>
                <a:ea typeface="ＭＳ Ｐゴシック" pitchFamily="34" charset="-128"/>
                <a:cs typeface="Arial" charset="0"/>
              </a:rPr>
              <a:t> TV Spend</a:t>
            </a:r>
          </a:p>
          <a:p>
            <a:pPr algn="ctr" fontAlgn="base">
              <a:spcBef>
                <a:spcPct val="0"/>
              </a:spcBef>
              <a:spcAft>
                <a:spcPct val="0"/>
              </a:spcAft>
              <a:buFont typeface="Arial" charset="0"/>
              <a:buNone/>
            </a:pPr>
            <a:r>
              <a:rPr lang="en-US" altLang="en-US" sz="1600" b="1" i="1" u="sng" dirty="0">
                <a:solidFill>
                  <a:srgbClr val="FF0000"/>
                </a:solidFill>
                <a:latin typeface="Trebuchet MS" pitchFamily="34" charset="0"/>
                <a:ea typeface="ＭＳ Ｐゴシック" pitchFamily="34" charset="-128"/>
                <a:cs typeface="Arial" charset="0"/>
              </a:rPr>
              <a:t>-12% less</a:t>
            </a:r>
            <a:r>
              <a:rPr lang="en-US" altLang="en-US" sz="1600" dirty="0">
                <a:solidFill>
                  <a:srgbClr val="FF0000"/>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p>
        </p:txBody>
      </p:sp>
      <p:sp>
        <p:nvSpPr>
          <p:cNvPr id="17" name="Rectangle 30"/>
          <p:cNvSpPr>
            <a:spLocks noChangeArrowheads="1"/>
          </p:cNvSpPr>
          <p:nvPr/>
        </p:nvSpPr>
        <p:spPr bwMode="auto">
          <a:xfrm>
            <a:off x="8878" y="4456140"/>
            <a:ext cx="3000652"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a:solidFill>
                  <a:srgbClr val="000000"/>
                </a:solidFill>
                <a:latin typeface="Trebuchet MS" pitchFamily="34" charset="0"/>
                <a:ea typeface="ＭＳ Ｐゴシック" pitchFamily="34" charset="-128"/>
                <a:cs typeface="Arial" charset="0"/>
              </a:rPr>
              <a:t>11 Advertisers </a:t>
            </a:r>
          </a:p>
          <a:p>
            <a:pPr algn="ctr" fontAlgn="base">
              <a:spcBef>
                <a:spcPct val="0"/>
              </a:spcBef>
              <a:spcAft>
                <a:spcPct val="0"/>
              </a:spcAft>
              <a:buFont typeface="Arial" charset="0"/>
              <a:buNone/>
            </a:pPr>
            <a:r>
              <a:rPr lang="en-US" altLang="en-US" sz="1600" b="1" i="1" dirty="0">
                <a:solidFill>
                  <a:srgbClr val="000000"/>
                </a:solidFill>
                <a:latin typeface="Trebuchet MS" pitchFamily="34" charset="0"/>
                <a:ea typeface="ＭＳ Ｐゴシック" pitchFamily="34" charset="-128"/>
                <a:cs typeface="Arial" charset="0"/>
              </a:rPr>
              <a:t>On average:</a:t>
            </a:r>
          </a:p>
          <a:p>
            <a:pPr algn="ctr" fontAlgn="base">
              <a:spcBef>
                <a:spcPct val="0"/>
              </a:spcBef>
              <a:spcAft>
                <a:spcPct val="0"/>
              </a:spcAft>
              <a:buFont typeface="Arial" charset="0"/>
              <a:buNone/>
            </a:pPr>
            <a:r>
              <a:rPr lang="en-US" altLang="en-US" sz="1600" b="1" i="1" u="sng" dirty="0">
                <a:solidFill>
                  <a:srgbClr val="9BBB59">
                    <a:lumMod val="50000"/>
                  </a:srgbClr>
                </a:solidFill>
                <a:latin typeface="Trebuchet MS" pitchFamily="34" charset="0"/>
                <a:ea typeface="ＭＳ Ｐゴシック" pitchFamily="34" charset="-128"/>
                <a:cs typeface="Arial" charset="0"/>
              </a:rPr>
              <a:t>+16% more</a:t>
            </a:r>
            <a:r>
              <a:rPr lang="en-US" altLang="en-US" sz="1600" b="1" i="1"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TV Spend</a:t>
            </a:r>
          </a:p>
          <a:p>
            <a:pPr algn="ctr" fontAlgn="base">
              <a:spcBef>
                <a:spcPct val="0"/>
              </a:spcBef>
              <a:spcAft>
                <a:spcPct val="0"/>
              </a:spcAft>
              <a:buFont typeface="Arial" charset="0"/>
              <a:buNone/>
            </a:pPr>
            <a:r>
              <a:rPr lang="en-US" altLang="en-US" sz="1600" b="1" i="1" u="sng" dirty="0">
                <a:solidFill>
                  <a:srgbClr val="9BBB59">
                    <a:lumMod val="50000"/>
                  </a:srgbClr>
                </a:solidFill>
                <a:latin typeface="Trebuchet MS" pitchFamily="34" charset="0"/>
                <a:ea typeface="ＭＳ Ｐゴシック" pitchFamily="34" charset="-128"/>
                <a:cs typeface="Arial" charset="0"/>
              </a:rPr>
              <a:t>+37% more</a:t>
            </a:r>
            <a:r>
              <a:rPr lang="en-US" altLang="en-US" sz="1600" dirty="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p>
        </p:txBody>
      </p:sp>
      <p:sp>
        <p:nvSpPr>
          <p:cNvPr id="11" name="TextBox 10"/>
          <p:cNvSpPr txBox="1"/>
          <p:nvPr/>
        </p:nvSpPr>
        <p:spPr>
          <a:xfrm>
            <a:off x="0" y="6499090"/>
            <a:ext cx="8991600" cy="338554"/>
          </a:xfrm>
          <a:prstGeom prst="rect">
            <a:avLst/>
          </a:prstGeom>
          <a:noFill/>
        </p:spPr>
        <p:txBody>
          <a:bodyPr wrap="square" rtlCol="0">
            <a:spAutoFit/>
          </a:bodyPr>
          <a:lstStyle>
            <a:defPPr>
              <a:defRPr lang="en-US"/>
            </a:defPPr>
            <a:lvl1pPr>
              <a:defRPr sz="800">
                <a:latin typeface="Trebuchet MS" panose="020B0603020202020204" pitchFamily="34" charset="0"/>
              </a:defRPr>
            </a:lvl1pPr>
          </a:lstStyle>
          <a:p>
            <a:r>
              <a:rPr lang="en-US" dirty="0"/>
              <a:t>Source: Nielsen Ad Intel.  Total TV includes cable TV, broadcast TV, Spanish language cable TV, Spanish language broadcast TV, syndication TV, spot TV; comScore, </a:t>
            </a:r>
            <a:r>
              <a:rPr lang="en-US" dirty="0" err="1"/>
              <a:t>mediametrix</a:t>
            </a:r>
            <a:r>
              <a:rPr lang="en-US" dirty="0"/>
              <a:t> multiplatform, unique visitors Total Audience (P2+).  Monthly TV Spend &amp; monthly unique visitors based on Aug ‘14-Jul ’16 calendar months.</a:t>
            </a:r>
          </a:p>
        </p:txBody>
      </p:sp>
      <p:sp>
        <p:nvSpPr>
          <p:cNvPr id="12" name="TextBox 11"/>
          <p:cNvSpPr txBox="1"/>
          <p:nvPr/>
        </p:nvSpPr>
        <p:spPr>
          <a:xfrm>
            <a:off x="7266" y="1416131"/>
            <a:ext cx="9127399" cy="323165"/>
          </a:xfrm>
          <a:prstGeom prst="rect">
            <a:avLst/>
          </a:prstGeom>
          <a:noFill/>
        </p:spPr>
        <p:txBody>
          <a:bodyPr wrap="square" rtlCol="0">
            <a:spAutoFit/>
          </a:bodyPr>
          <a:lstStyle/>
          <a:p>
            <a:pPr algn="ctr"/>
            <a:r>
              <a:rPr lang="en-US" sz="1500" dirty="0">
                <a:latin typeface="Trebuchet MS" panose="020B0603020202020204" pitchFamily="34" charset="0"/>
              </a:rPr>
              <a:t>Shifts in automotive brands’ TV spending aid in accelerating, or decelerating, their website traffic</a:t>
            </a:r>
          </a:p>
        </p:txBody>
      </p:sp>
    </p:spTree>
    <p:extLst>
      <p:ext uri="{BB962C8B-B14F-4D97-AF65-F5344CB8AC3E}">
        <p14:creationId xmlns:p14="http://schemas.microsoft.com/office/powerpoint/2010/main" val="179628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0"/>
          <p:cNvSpPr>
            <a:spLocks noChangeArrowheads="1"/>
          </p:cNvSpPr>
          <p:nvPr/>
        </p:nvSpPr>
        <p:spPr bwMode="auto">
          <a:xfrm>
            <a:off x="1752600" y="1245369"/>
            <a:ext cx="5562600" cy="561975"/>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a:solidFill>
                  <a:srgbClr val="FFFFFF"/>
                </a:solidFill>
                <a:latin typeface="Trebuchet MS" pitchFamily="34" charset="0"/>
                <a:ea typeface="ＭＳ Ｐゴシック" pitchFamily="34" charset="-128"/>
                <a:cs typeface="Arial" charset="0"/>
              </a:rPr>
              <a:t>TV Spend Up, Traffic Up</a:t>
            </a:r>
            <a:endParaRPr lang="en-US" altLang="en-US" sz="1800" i="1" u="sng">
              <a:solidFill>
                <a:srgbClr val="FFFFFF"/>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0" y="2569344"/>
            <a:ext cx="2526392"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u="sng" dirty="0" err="1">
                <a:solidFill>
                  <a:srgbClr val="000000"/>
                </a:solidFill>
                <a:latin typeface="Trebuchet MS" pitchFamily="34" charset="0"/>
                <a:ea typeface="ＭＳ Ｐゴシック" pitchFamily="34" charset="-128"/>
                <a:cs typeface="Arial" charset="0"/>
              </a:rPr>
              <a:t>Avg</a:t>
            </a:r>
            <a:r>
              <a:rPr lang="en-US" altLang="en-US" sz="1200" b="1" u="sng" dirty="0">
                <a:solidFill>
                  <a:srgbClr val="000000"/>
                </a:solidFill>
                <a:latin typeface="Trebuchet MS" pitchFamily="34" charset="0"/>
                <a:ea typeface="ＭＳ Ｐゴシック" pitchFamily="34" charset="-128"/>
                <a:cs typeface="Arial" charset="0"/>
              </a:rPr>
              <a:t> </a:t>
            </a:r>
            <a:r>
              <a:rPr lang="en-US" altLang="en-US" sz="1200" b="1" u="sng" dirty="0" err="1">
                <a:solidFill>
                  <a:srgbClr val="000000"/>
                </a:solidFill>
                <a:latin typeface="Trebuchet MS" pitchFamily="34" charset="0"/>
                <a:ea typeface="ＭＳ Ｐゴシック" pitchFamily="34" charset="-128"/>
                <a:cs typeface="Arial" charset="0"/>
              </a:rPr>
              <a:t>Mnthly</a:t>
            </a:r>
            <a:r>
              <a:rPr lang="en-US" altLang="en-US" sz="1200" b="1" u="sng" dirty="0">
                <a:solidFill>
                  <a:srgbClr val="000000"/>
                </a:solidFill>
                <a:latin typeface="Trebuchet MS" pitchFamily="34" charset="0"/>
                <a:ea typeface="ＭＳ Ｐゴシック" pitchFamily="34" charset="-128"/>
                <a:cs typeface="Arial" charset="0"/>
              </a:rPr>
              <a:t> TV Spend (000):</a:t>
            </a:r>
            <a:endParaRPr lang="en-US" altLang="en-US" sz="1200" u="sng" dirty="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1" y="4434657"/>
            <a:ext cx="2618913"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200" b="1" u="sng" dirty="0" err="1">
                <a:solidFill>
                  <a:srgbClr val="000000"/>
                </a:solidFill>
                <a:latin typeface="Trebuchet MS" pitchFamily="34" charset="0"/>
                <a:ea typeface="ＭＳ Ｐゴシック" pitchFamily="34" charset="-128"/>
                <a:cs typeface="Arial" charset="0"/>
              </a:rPr>
              <a:t>Avg</a:t>
            </a:r>
            <a:r>
              <a:rPr lang="en-US" altLang="en-US" sz="1200" b="1" u="sng" dirty="0">
                <a:solidFill>
                  <a:srgbClr val="000000"/>
                </a:solidFill>
                <a:latin typeface="Trebuchet MS" pitchFamily="34" charset="0"/>
                <a:ea typeface="ＭＳ Ｐゴシック" pitchFamily="34" charset="-128"/>
                <a:cs typeface="Arial" charset="0"/>
              </a:rPr>
              <a:t> </a:t>
            </a:r>
            <a:r>
              <a:rPr lang="en-US" altLang="en-US" sz="1200" b="1" u="sng" dirty="0" err="1">
                <a:solidFill>
                  <a:srgbClr val="000000"/>
                </a:solidFill>
                <a:latin typeface="Trebuchet MS" pitchFamily="34" charset="0"/>
                <a:ea typeface="ＭＳ Ｐゴシック" pitchFamily="34" charset="-128"/>
                <a:cs typeface="Arial" charset="0"/>
              </a:rPr>
              <a:t>Mnthly</a:t>
            </a:r>
            <a:r>
              <a:rPr lang="en-US" altLang="en-US" sz="1200" b="1" u="sng" dirty="0">
                <a:solidFill>
                  <a:srgbClr val="000000"/>
                </a:solidFill>
                <a:latin typeface="Trebuchet MS" pitchFamily="34" charset="0"/>
                <a:ea typeface="ＭＳ Ｐゴシック" pitchFamily="34" charset="-128"/>
                <a:cs typeface="Arial" charset="0"/>
              </a:rPr>
              <a:t> Unique Visitors (000): </a:t>
            </a:r>
            <a:endParaRPr lang="en-US" altLang="en-US" sz="1200" u="sng" dirty="0">
              <a:solidFill>
                <a:srgbClr val="000000"/>
              </a:solidFill>
              <a:latin typeface="Trebuchet MS" pitchFamily="34" charset="0"/>
              <a:ea typeface="ＭＳ Ｐゴシック" pitchFamily="34" charset="-128"/>
              <a:cs typeface="Arial" charset="0"/>
            </a:endParaRPr>
          </a:p>
        </p:txBody>
      </p:sp>
      <p:sp>
        <p:nvSpPr>
          <p:cNvPr id="64" name="Rectangle 30"/>
          <p:cNvSpPr>
            <a:spLocks noChangeArrowheads="1"/>
          </p:cNvSpPr>
          <p:nvPr/>
        </p:nvSpPr>
        <p:spPr bwMode="auto">
          <a:xfrm>
            <a:off x="123645" y="3940944"/>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dirty="0">
                <a:solidFill>
                  <a:srgbClr val="000000"/>
                </a:solidFill>
                <a:latin typeface="Trebuchet MS" pitchFamily="34" charset="0"/>
                <a:ea typeface="ＭＳ Ｐゴシック" pitchFamily="34" charset="-128"/>
                <a:cs typeface="Arial" charset="0"/>
              </a:rPr>
              <a:t>% Difference:</a:t>
            </a:r>
            <a:endParaRPr lang="en-US" altLang="en-US" sz="1600" dirty="0">
              <a:solidFill>
                <a:srgbClr val="000000"/>
              </a:solidFill>
              <a:latin typeface="Trebuchet MS" pitchFamily="34" charset="0"/>
              <a:ea typeface="ＭＳ Ｐゴシック" pitchFamily="34" charset="-128"/>
              <a:cs typeface="Arial" charset="0"/>
            </a:endParaRPr>
          </a:p>
        </p:txBody>
      </p:sp>
      <p:sp>
        <p:nvSpPr>
          <p:cNvPr id="65" name="Rectangle 30"/>
          <p:cNvSpPr>
            <a:spLocks noChangeArrowheads="1"/>
          </p:cNvSpPr>
          <p:nvPr/>
        </p:nvSpPr>
        <p:spPr bwMode="auto">
          <a:xfrm>
            <a:off x="133170" y="5845944"/>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a:solidFill>
                  <a:srgbClr val="000000"/>
                </a:solidFill>
                <a:latin typeface="Trebuchet MS" pitchFamily="34" charset="0"/>
                <a:ea typeface="ＭＳ Ｐゴシック" pitchFamily="34" charset="-128"/>
                <a:cs typeface="Arial" charset="0"/>
              </a:rPr>
              <a:t>% Difference:</a:t>
            </a:r>
            <a:endParaRPr lang="en-US" altLang="en-US" sz="1600">
              <a:solidFill>
                <a:srgbClr val="000000"/>
              </a:solidFill>
              <a:latin typeface="Trebuchet MS" pitchFamily="34" charset="0"/>
              <a:ea typeface="ＭＳ Ｐゴシック" pitchFamily="34" charset="-128"/>
              <a:cs typeface="Arial" charset="0"/>
            </a:endParaRPr>
          </a:p>
        </p:txBody>
      </p:sp>
      <p:sp>
        <p:nvSpPr>
          <p:cNvPr id="66" name="Rectangle 65"/>
          <p:cNvSpPr/>
          <p:nvPr/>
        </p:nvSpPr>
        <p:spPr>
          <a:xfrm>
            <a:off x="381000" y="3977457"/>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67" name="Rectangle 66"/>
          <p:cNvSpPr/>
          <p:nvPr/>
        </p:nvSpPr>
        <p:spPr>
          <a:xfrm>
            <a:off x="381000" y="5882457"/>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68" name="Rectangle 2"/>
          <p:cNvSpPr txBox="1">
            <a:spLocks noChangeArrowheads="1"/>
          </p:cNvSpPr>
          <p:nvPr/>
        </p:nvSpPr>
        <p:spPr bwMode="auto">
          <a:xfrm>
            <a:off x="152400" y="263525"/>
            <a:ext cx="7544540" cy="639763"/>
          </a:xfrm>
          <a:prstGeom prst="rect">
            <a:avLst/>
          </a:prstGeom>
          <a:extLst/>
        </p:spPr>
        <p:txBody>
          <a:bodyPr vert="horz" lIns="91440" tIns="45720" rIns="91440" bIns="45720" rtlCol="0" anchor="ctr">
            <a:noAutofit/>
          </a:bodyPr>
          <a:lstStyle>
            <a:defPPr>
              <a:defRPr lang="en-US"/>
            </a:defPPr>
            <a:lvl1pPr>
              <a:spcBef>
                <a:spcPct val="0"/>
              </a:spcBef>
              <a:buNone/>
              <a:defRPr sz="2200" spc="-100">
                <a:solidFill>
                  <a:srgbClr val="3775A2"/>
                </a:solidFill>
                <a:latin typeface="Trebuchet MS"/>
                <a:ea typeface="+mj-ea"/>
                <a:cs typeface="Trebuchet MS"/>
              </a:defRPr>
            </a:lvl1pPr>
          </a:lstStyle>
          <a:p>
            <a:r>
              <a:rPr lang="en-US" altLang="en-US" dirty="0"/>
              <a:t>Deep Dives: Select Examples of Brands’ Demonstrated </a:t>
            </a:r>
          </a:p>
          <a:p>
            <a:r>
              <a:rPr lang="en-US" altLang="en-US" dirty="0"/>
              <a:t>TV Spend / Website Traffic Correlation</a:t>
            </a:r>
          </a:p>
        </p:txBody>
      </p:sp>
      <p:sp>
        <p:nvSpPr>
          <p:cNvPr id="70" name="Rectangle 30"/>
          <p:cNvSpPr>
            <a:spLocks noChangeArrowheads="1"/>
          </p:cNvSpPr>
          <p:nvPr/>
        </p:nvSpPr>
        <p:spPr bwMode="auto">
          <a:xfrm>
            <a:off x="152400" y="302654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‘14 - Jul. ’15:</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1" name="Rectangle 30"/>
          <p:cNvSpPr>
            <a:spLocks noChangeArrowheads="1"/>
          </p:cNvSpPr>
          <p:nvPr/>
        </p:nvSpPr>
        <p:spPr bwMode="auto">
          <a:xfrm>
            <a:off x="142875" y="3407544"/>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‘15 – Jul. ‘16: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2124075" y="3103229"/>
            <a:ext cx="1533525" cy="381000"/>
          </a:xfrm>
          <a:prstGeom prst="rect">
            <a:avLst/>
          </a:prstGeom>
          <a:noFill/>
          <a:ln>
            <a:noFill/>
          </a:ln>
          <a:extLst/>
        </p:spPr>
        <p:txBody>
          <a:bodyPr anchor="ctr"/>
          <a:lstStyle/>
          <a:p>
            <a:pPr algn="ctr" eaLnBrk="0" fontAlgn="base" hangingPunct="0">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$97,918</a:t>
            </a:r>
          </a:p>
        </p:txBody>
      </p:sp>
      <p:sp>
        <p:nvSpPr>
          <p:cNvPr id="76" name="Rectangle 30"/>
          <p:cNvSpPr>
            <a:spLocks noChangeArrowheads="1"/>
          </p:cNvSpPr>
          <p:nvPr/>
        </p:nvSpPr>
        <p:spPr bwMode="auto">
          <a:xfrm>
            <a:off x="2053698" y="3484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$110,299</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2024740" y="405229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+13%</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2133600" y="5008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1,423</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9" name="Rectangle 30"/>
          <p:cNvSpPr>
            <a:spLocks noChangeArrowheads="1"/>
          </p:cNvSpPr>
          <p:nvPr/>
        </p:nvSpPr>
        <p:spPr bwMode="auto">
          <a:xfrm>
            <a:off x="2143125" y="5389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1,572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80" name="Rectangle 33"/>
          <p:cNvSpPr>
            <a:spLocks noChangeArrowheads="1"/>
          </p:cNvSpPr>
          <p:nvPr/>
        </p:nvSpPr>
        <p:spPr bwMode="auto">
          <a:xfrm>
            <a:off x="2143125" y="592706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+10%</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sp>
        <p:nvSpPr>
          <p:cNvPr id="87" name="Rectangle 30"/>
          <p:cNvSpPr>
            <a:spLocks noChangeArrowheads="1"/>
          </p:cNvSpPr>
          <p:nvPr/>
        </p:nvSpPr>
        <p:spPr bwMode="auto">
          <a:xfrm>
            <a:off x="4648200" y="3103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$58,812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88" name="Rectangle 30"/>
          <p:cNvSpPr>
            <a:spLocks noChangeArrowheads="1"/>
          </p:cNvSpPr>
          <p:nvPr/>
        </p:nvSpPr>
        <p:spPr bwMode="auto">
          <a:xfrm>
            <a:off x="4657725" y="3484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$71,590</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89" name="Rectangle 48"/>
          <p:cNvSpPr>
            <a:spLocks noChangeArrowheads="1"/>
          </p:cNvSpPr>
          <p:nvPr/>
        </p:nvSpPr>
        <p:spPr bwMode="auto">
          <a:xfrm>
            <a:off x="4658402" y="405229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+22%</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sp>
        <p:nvSpPr>
          <p:cNvPr id="90" name="Rectangle 30"/>
          <p:cNvSpPr>
            <a:spLocks noChangeArrowheads="1"/>
          </p:cNvSpPr>
          <p:nvPr/>
        </p:nvSpPr>
        <p:spPr bwMode="auto">
          <a:xfrm>
            <a:off x="4657725" y="5008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4,936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91" name="Rectangle 30"/>
          <p:cNvSpPr>
            <a:spLocks noChangeArrowheads="1"/>
          </p:cNvSpPr>
          <p:nvPr/>
        </p:nvSpPr>
        <p:spPr bwMode="auto">
          <a:xfrm>
            <a:off x="4658372" y="5389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5,542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92" name="Rectangle 51"/>
          <p:cNvSpPr>
            <a:spLocks noChangeArrowheads="1"/>
          </p:cNvSpPr>
          <p:nvPr/>
        </p:nvSpPr>
        <p:spPr bwMode="auto">
          <a:xfrm>
            <a:off x="4667250" y="592706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+12%</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sp>
        <p:nvSpPr>
          <p:cNvPr id="99" name="Rectangle 30"/>
          <p:cNvSpPr>
            <a:spLocks noChangeArrowheads="1"/>
          </p:cNvSpPr>
          <p:nvPr/>
        </p:nvSpPr>
        <p:spPr bwMode="auto">
          <a:xfrm>
            <a:off x="7391400" y="3103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$22,732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00" name="Rectangle 30"/>
          <p:cNvSpPr>
            <a:spLocks noChangeArrowheads="1"/>
          </p:cNvSpPr>
          <p:nvPr/>
        </p:nvSpPr>
        <p:spPr bwMode="auto">
          <a:xfrm>
            <a:off x="7383169" y="3484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$23,717</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01" name="Rectangle 54"/>
          <p:cNvSpPr>
            <a:spLocks noChangeArrowheads="1"/>
          </p:cNvSpPr>
          <p:nvPr/>
        </p:nvSpPr>
        <p:spPr bwMode="auto">
          <a:xfrm>
            <a:off x="7336455" y="405229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+4%</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sp>
        <p:nvSpPr>
          <p:cNvPr id="102" name="Rectangle 30"/>
          <p:cNvSpPr>
            <a:spLocks noChangeArrowheads="1"/>
          </p:cNvSpPr>
          <p:nvPr/>
        </p:nvSpPr>
        <p:spPr bwMode="auto">
          <a:xfrm>
            <a:off x="7400925" y="5008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1,146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03" name="Rectangle 30"/>
          <p:cNvSpPr>
            <a:spLocks noChangeArrowheads="1"/>
          </p:cNvSpPr>
          <p:nvPr/>
        </p:nvSpPr>
        <p:spPr bwMode="auto">
          <a:xfrm>
            <a:off x="7410450" y="5389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1,289</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04" name="Rectangle 57"/>
          <p:cNvSpPr>
            <a:spLocks noChangeArrowheads="1"/>
          </p:cNvSpPr>
          <p:nvPr/>
        </p:nvSpPr>
        <p:spPr bwMode="auto">
          <a:xfrm>
            <a:off x="7383816" y="592706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+12%</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pic>
        <p:nvPicPr>
          <p:cNvPr id="51" name="Picture 28" descr="Image result for mercede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91400" y="2164232"/>
            <a:ext cx="1438544" cy="74106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Image result for for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36122" y="2325174"/>
            <a:ext cx="1029606" cy="57898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5917" y="2278253"/>
            <a:ext cx="667233" cy="67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30"/>
          <p:cNvSpPr>
            <a:spLocks noChangeArrowheads="1"/>
          </p:cNvSpPr>
          <p:nvPr/>
        </p:nvSpPr>
        <p:spPr bwMode="auto">
          <a:xfrm>
            <a:off x="152396" y="4942476"/>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‘14 - Jul. ’15:</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58" name="Rectangle 30"/>
          <p:cNvSpPr>
            <a:spLocks noChangeArrowheads="1"/>
          </p:cNvSpPr>
          <p:nvPr/>
        </p:nvSpPr>
        <p:spPr bwMode="auto">
          <a:xfrm>
            <a:off x="142871" y="5323476"/>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‘15 – Jul. ‘16: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6009484" y="3103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$21,407</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6019009" y="3484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$33,149</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10" name="Rectangle 30"/>
          <p:cNvSpPr>
            <a:spLocks noChangeArrowheads="1"/>
          </p:cNvSpPr>
          <p:nvPr/>
        </p:nvSpPr>
        <p:spPr bwMode="auto">
          <a:xfrm>
            <a:off x="6040549" y="405229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+55%</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111" name="Rectangle 30"/>
          <p:cNvSpPr>
            <a:spLocks noChangeArrowheads="1"/>
          </p:cNvSpPr>
          <p:nvPr/>
        </p:nvSpPr>
        <p:spPr bwMode="auto">
          <a:xfrm>
            <a:off x="6084325" y="5008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1,617</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12" name="Rectangle 30"/>
          <p:cNvSpPr>
            <a:spLocks noChangeArrowheads="1"/>
          </p:cNvSpPr>
          <p:nvPr/>
        </p:nvSpPr>
        <p:spPr bwMode="auto">
          <a:xfrm>
            <a:off x="6093850" y="538922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2,098</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13" name="Rectangle 33"/>
          <p:cNvSpPr>
            <a:spLocks noChangeArrowheads="1"/>
          </p:cNvSpPr>
          <p:nvPr/>
        </p:nvSpPr>
        <p:spPr bwMode="auto">
          <a:xfrm>
            <a:off x="6084972" y="5927069"/>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+30%</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pic>
        <p:nvPicPr>
          <p:cNvPr id="114" name="Picture 22" descr="Image result for hyundai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45165" y="2293933"/>
            <a:ext cx="1049896" cy="59056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99090"/>
            <a:ext cx="8991600" cy="338554"/>
          </a:xfrm>
          <a:prstGeom prst="rect">
            <a:avLst/>
          </a:prstGeom>
          <a:noFill/>
        </p:spPr>
        <p:txBody>
          <a:bodyPr wrap="square" rtlCol="0">
            <a:spAutoFit/>
          </a:bodyPr>
          <a:lstStyle>
            <a:defPPr>
              <a:defRPr lang="en-US"/>
            </a:defPPr>
            <a:lvl1pPr>
              <a:defRPr sz="800">
                <a:latin typeface="Trebuchet MS" panose="020B0603020202020204" pitchFamily="34" charset="0"/>
              </a:defRPr>
            </a:lvl1pPr>
          </a:lstStyle>
          <a:p>
            <a:r>
              <a:rPr lang="en-US" dirty="0"/>
              <a:t>Source: Nielsen Ad Intel.  Total TV includes cable TV, broadcast TV, Spanish language cable TV, Spanish language broadcast TV, syndication TV, spot TV; comScore, </a:t>
            </a:r>
            <a:r>
              <a:rPr lang="en-US" dirty="0" err="1"/>
              <a:t>mediametrix</a:t>
            </a:r>
            <a:r>
              <a:rPr lang="en-US" dirty="0"/>
              <a:t> multiplatform, unique visitors Total Audience (P2+).  Monthly TV Spend &amp; monthly unique visitors based on Aug ‘14-Jul ’16 calendar months.</a:t>
            </a:r>
          </a:p>
        </p:txBody>
      </p:sp>
      <p:sp>
        <p:nvSpPr>
          <p:cNvPr id="59" name="Rectangle 30"/>
          <p:cNvSpPr>
            <a:spLocks noChangeArrowheads="1"/>
          </p:cNvSpPr>
          <p:nvPr/>
        </p:nvSpPr>
        <p:spPr bwMode="auto">
          <a:xfrm>
            <a:off x="3310764" y="3103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$20,193</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3311411" y="3484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$25,075</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2" name="Rectangle 48"/>
          <p:cNvSpPr>
            <a:spLocks noChangeArrowheads="1"/>
          </p:cNvSpPr>
          <p:nvPr/>
        </p:nvSpPr>
        <p:spPr bwMode="auto">
          <a:xfrm>
            <a:off x="3320289" y="405229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+24%</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73" name="Rectangle 30"/>
          <p:cNvSpPr>
            <a:spLocks noChangeArrowheads="1"/>
          </p:cNvSpPr>
          <p:nvPr/>
        </p:nvSpPr>
        <p:spPr bwMode="auto">
          <a:xfrm>
            <a:off x="3320289" y="5008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928</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93" name="Rectangle 30"/>
          <p:cNvSpPr>
            <a:spLocks noChangeArrowheads="1"/>
          </p:cNvSpPr>
          <p:nvPr/>
        </p:nvSpPr>
        <p:spPr bwMode="auto">
          <a:xfrm>
            <a:off x="3329814" y="538922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1,150</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94" name="Rectangle 51"/>
          <p:cNvSpPr>
            <a:spLocks noChangeArrowheads="1"/>
          </p:cNvSpPr>
          <p:nvPr/>
        </p:nvSpPr>
        <p:spPr bwMode="auto">
          <a:xfrm>
            <a:off x="3329814" y="5927069"/>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+24%</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pic>
        <p:nvPicPr>
          <p:cNvPr id="95" name="Picture 30" descr="Image result for GMC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70628" y="2428264"/>
            <a:ext cx="1457199" cy="38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3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30"/>
          <p:cNvSpPr>
            <a:spLocks noChangeArrowheads="1"/>
          </p:cNvSpPr>
          <p:nvPr/>
        </p:nvSpPr>
        <p:spPr bwMode="auto">
          <a:xfrm>
            <a:off x="1752600" y="1245368"/>
            <a:ext cx="5562600" cy="561975"/>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a:solidFill>
                  <a:srgbClr val="FFFFFF"/>
                </a:solidFill>
                <a:latin typeface="Trebuchet MS" pitchFamily="34" charset="0"/>
                <a:ea typeface="ＭＳ Ｐゴシック" pitchFamily="34" charset="-128"/>
                <a:cs typeface="Arial" charset="0"/>
              </a:rPr>
              <a:t>TV Spend Up, Traffic Up</a:t>
            </a:r>
            <a:endParaRPr lang="en-US" altLang="en-US" sz="1800" i="1" u="sng">
              <a:solidFill>
                <a:srgbClr val="FFFFFF"/>
              </a:solidFill>
              <a:latin typeface="Trebuchet MS" pitchFamily="34" charset="0"/>
              <a:ea typeface="ＭＳ Ｐゴシック" pitchFamily="34" charset="-128"/>
              <a:cs typeface="Arial" charset="0"/>
            </a:endParaRPr>
          </a:p>
        </p:txBody>
      </p:sp>
      <p:sp>
        <p:nvSpPr>
          <p:cNvPr id="51" name="Rectangle 30"/>
          <p:cNvSpPr>
            <a:spLocks noChangeArrowheads="1"/>
          </p:cNvSpPr>
          <p:nvPr/>
        </p:nvSpPr>
        <p:spPr bwMode="auto">
          <a:xfrm>
            <a:off x="18279" y="2569343"/>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100" b="1" u="sng" dirty="0" err="1">
                <a:solidFill>
                  <a:srgbClr val="000000"/>
                </a:solidFill>
                <a:latin typeface="Trebuchet MS" pitchFamily="34" charset="0"/>
                <a:ea typeface="ＭＳ Ｐゴシック" pitchFamily="34" charset="-128"/>
                <a:cs typeface="Arial" charset="0"/>
              </a:rPr>
              <a:t>Avg</a:t>
            </a:r>
            <a:r>
              <a:rPr lang="en-US" altLang="en-US" sz="1100" b="1" u="sng" dirty="0">
                <a:solidFill>
                  <a:srgbClr val="000000"/>
                </a:solidFill>
                <a:latin typeface="Trebuchet MS" pitchFamily="34" charset="0"/>
                <a:ea typeface="ＭＳ Ｐゴシック" pitchFamily="34" charset="-128"/>
                <a:cs typeface="Arial" charset="0"/>
              </a:rPr>
              <a:t> </a:t>
            </a:r>
            <a:r>
              <a:rPr lang="en-US" altLang="en-US" sz="1100" b="1" u="sng" dirty="0" err="1">
                <a:solidFill>
                  <a:srgbClr val="000000"/>
                </a:solidFill>
                <a:latin typeface="Trebuchet MS" pitchFamily="34" charset="0"/>
                <a:ea typeface="ＭＳ Ｐゴシック" pitchFamily="34" charset="-128"/>
                <a:cs typeface="Arial" charset="0"/>
              </a:rPr>
              <a:t>Mnthly</a:t>
            </a:r>
            <a:r>
              <a:rPr lang="en-US" altLang="en-US" sz="1100" b="1" u="sng" dirty="0">
                <a:solidFill>
                  <a:srgbClr val="000000"/>
                </a:solidFill>
                <a:latin typeface="Trebuchet MS" pitchFamily="34" charset="0"/>
                <a:ea typeface="ＭＳ Ｐゴシック" pitchFamily="34" charset="-128"/>
                <a:cs typeface="Arial" charset="0"/>
              </a:rPr>
              <a:t> TV Spend (000):</a:t>
            </a:r>
            <a:endParaRPr lang="en-US" altLang="en-US" sz="1100" u="sng" dirty="0">
              <a:solidFill>
                <a:srgbClr val="000000"/>
              </a:solidFill>
              <a:latin typeface="Trebuchet MS" pitchFamily="34" charset="0"/>
              <a:ea typeface="ＭＳ Ｐゴシック" pitchFamily="34" charset="-128"/>
              <a:cs typeface="Arial" charset="0"/>
            </a:endParaRPr>
          </a:p>
        </p:txBody>
      </p:sp>
      <p:sp>
        <p:nvSpPr>
          <p:cNvPr id="52" name="Rectangle 30"/>
          <p:cNvSpPr>
            <a:spLocks noChangeArrowheads="1"/>
          </p:cNvSpPr>
          <p:nvPr/>
        </p:nvSpPr>
        <p:spPr bwMode="auto">
          <a:xfrm>
            <a:off x="18279" y="4434656"/>
            <a:ext cx="251460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100" b="1" u="sng" dirty="0" err="1">
                <a:solidFill>
                  <a:srgbClr val="000000"/>
                </a:solidFill>
                <a:latin typeface="Trebuchet MS" pitchFamily="34" charset="0"/>
                <a:ea typeface="ＭＳ Ｐゴシック" pitchFamily="34" charset="-128"/>
                <a:cs typeface="Arial" charset="0"/>
              </a:rPr>
              <a:t>Avg</a:t>
            </a:r>
            <a:r>
              <a:rPr lang="en-US" altLang="en-US" sz="1100" b="1" u="sng" dirty="0">
                <a:solidFill>
                  <a:srgbClr val="000000"/>
                </a:solidFill>
                <a:latin typeface="Trebuchet MS" pitchFamily="34" charset="0"/>
                <a:ea typeface="ＭＳ Ｐゴシック" pitchFamily="34" charset="-128"/>
                <a:cs typeface="Arial" charset="0"/>
              </a:rPr>
              <a:t> </a:t>
            </a:r>
            <a:r>
              <a:rPr lang="en-US" altLang="en-US" sz="1100" b="1" u="sng" dirty="0" err="1">
                <a:solidFill>
                  <a:srgbClr val="000000"/>
                </a:solidFill>
                <a:latin typeface="Trebuchet MS" pitchFamily="34" charset="0"/>
                <a:ea typeface="ＭＳ Ｐゴシック" pitchFamily="34" charset="-128"/>
                <a:cs typeface="Arial" charset="0"/>
              </a:rPr>
              <a:t>Mnthly</a:t>
            </a:r>
            <a:r>
              <a:rPr lang="en-US" altLang="en-US" sz="1100" b="1" u="sng" dirty="0">
                <a:solidFill>
                  <a:srgbClr val="000000"/>
                </a:solidFill>
                <a:latin typeface="Trebuchet MS" pitchFamily="34" charset="0"/>
                <a:ea typeface="ＭＳ Ｐゴシック" pitchFamily="34" charset="-128"/>
                <a:cs typeface="Arial" charset="0"/>
              </a:rPr>
              <a:t> Unique Visitors (000): </a:t>
            </a:r>
            <a:endParaRPr lang="en-US" altLang="en-US" sz="1100" u="sng" dirty="0">
              <a:solidFill>
                <a:srgbClr val="00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9525" y="3940943"/>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a:solidFill>
                  <a:srgbClr val="000000"/>
                </a:solidFill>
                <a:latin typeface="Trebuchet MS" pitchFamily="34" charset="0"/>
                <a:ea typeface="ＭＳ Ｐゴシック" pitchFamily="34" charset="-128"/>
                <a:cs typeface="Arial" charset="0"/>
              </a:rPr>
              <a:t>% Difference:</a:t>
            </a:r>
            <a:endParaRPr lang="en-US" altLang="en-US" sz="160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0" y="5845943"/>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a:solidFill>
                  <a:srgbClr val="000000"/>
                </a:solidFill>
                <a:latin typeface="Trebuchet MS" pitchFamily="34" charset="0"/>
                <a:ea typeface="ＭＳ Ｐゴシック" pitchFamily="34" charset="-128"/>
                <a:cs typeface="Arial" charset="0"/>
              </a:rPr>
              <a:t>% Difference:</a:t>
            </a:r>
            <a:endParaRPr lang="en-US" altLang="en-US" sz="1600">
              <a:solidFill>
                <a:srgbClr val="000000"/>
              </a:solidFill>
              <a:latin typeface="Trebuchet MS" pitchFamily="34" charset="0"/>
              <a:ea typeface="ＭＳ Ｐゴシック" pitchFamily="34" charset="-128"/>
              <a:cs typeface="Arial" charset="0"/>
            </a:endParaRPr>
          </a:p>
        </p:txBody>
      </p:sp>
      <p:sp>
        <p:nvSpPr>
          <p:cNvPr id="56" name="Rectangle 55"/>
          <p:cNvSpPr/>
          <p:nvPr/>
        </p:nvSpPr>
        <p:spPr>
          <a:xfrm>
            <a:off x="381000" y="3977456"/>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57" name="Rectangle 56"/>
          <p:cNvSpPr/>
          <p:nvPr/>
        </p:nvSpPr>
        <p:spPr>
          <a:xfrm>
            <a:off x="381000" y="5882456"/>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58" name="Rectangle 2"/>
          <p:cNvSpPr txBox="1">
            <a:spLocks noChangeArrowheads="1"/>
          </p:cNvSpPr>
          <p:nvPr/>
        </p:nvSpPr>
        <p:spPr bwMode="auto">
          <a:xfrm>
            <a:off x="152400" y="263525"/>
            <a:ext cx="7626637" cy="639763"/>
          </a:xfrm>
          <a:prstGeom prst="rect">
            <a:avLst/>
          </a:prstGeom>
          <a:extLst/>
        </p:spPr>
        <p:txBody>
          <a:bodyPr vert="horz" lIns="91440" tIns="45720" rIns="91440" bIns="45720" rtlCol="0" anchor="ctr">
            <a:noAutofit/>
          </a:bodyPr>
          <a:lstStyle>
            <a:defPPr>
              <a:defRPr lang="en-US"/>
            </a:defPPr>
            <a:lvl1pPr>
              <a:spcBef>
                <a:spcPct val="0"/>
              </a:spcBef>
              <a:buNone/>
              <a:defRPr sz="2200" spc="-100">
                <a:solidFill>
                  <a:srgbClr val="3775A2"/>
                </a:solidFill>
                <a:latin typeface="Trebuchet MS"/>
                <a:ea typeface="+mj-ea"/>
                <a:cs typeface="Trebuchet MS"/>
              </a:defRPr>
            </a:lvl1pPr>
          </a:lstStyle>
          <a:p>
            <a:r>
              <a:rPr lang="en-US" altLang="en-US" dirty="0"/>
              <a:t>Deep Dives: Select Examples of Brands’ Demonstrated </a:t>
            </a:r>
          </a:p>
          <a:p>
            <a:r>
              <a:rPr lang="en-US" altLang="en-US" dirty="0"/>
              <a:t>TV Spend / Website Traffic Correlation</a:t>
            </a:r>
          </a:p>
        </p:txBody>
      </p:sp>
      <p:sp>
        <p:nvSpPr>
          <p:cNvPr id="116" name="Rectangle 30"/>
          <p:cNvSpPr>
            <a:spLocks noChangeArrowheads="1"/>
          </p:cNvSpPr>
          <p:nvPr/>
        </p:nvSpPr>
        <p:spPr bwMode="auto">
          <a:xfrm>
            <a:off x="7336354" y="310718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$24,170</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17" name="Rectangle 30"/>
          <p:cNvSpPr>
            <a:spLocks noChangeArrowheads="1"/>
          </p:cNvSpPr>
          <p:nvPr/>
        </p:nvSpPr>
        <p:spPr bwMode="auto">
          <a:xfrm>
            <a:off x="7345879" y="348818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$26,288</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18" name="Rectangle 42"/>
          <p:cNvSpPr>
            <a:spLocks noChangeArrowheads="1"/>
          </p:cNvSpPr>
          <p:nvPr/>
        </p:nvSpPr>
        <p:spPr bwMode="auto">
          <a:xfrm>
            <a:off x="7345879" y="402602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+9%</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119" name="Rectangle 30"/>
          <p:cNvSpPr>
            <a:spLocks noChangeArrowheads="1"/>
          </p:cNvSpPr>
          <p:nvPr/>
        </p:nvSpPr>
        <p:spPr bwMode="auto">
          <a:xfrm>
            <a:off x="7345879" y="50077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1,380</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20" name="Rectangle 30"/>
          <p:cNvSpPr>
            <a:spLocks noChangeArrowheads="1"/>
          </p:cNvSpPr>
          <p:nvPr/>
        </p:nvSpPr>
        <p:spPr bwMode="auto">
          <a:xfrm>
            <a:off x="7355404" y="53887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1,483</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21" name="Rectangle 45"/>
          <p:cNvSpPr>
            <a:spLocks noChangeArrowheads="1"/>
          </p:cNvSpPr>
          <p:nvPr/>
        </p:nvSpPr>
        <p:spPr bwMode="auto">
          <a:xfrm>
            <a:off x="7355404" y="59221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+8%</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128" name="Rectangle 30"/>
          <p:cNvSpPr>
            <a:spLocks noChangeArrowheads="1"/>
          </p:cNvSpPr>
          <p:nvPr/>
        </p:nvSpPr>
        <p:spPr bwMode="auto">
          <a:xfrm>
            <a:off x="4523023" y="310718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$18,261</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29" name="Rectangle 30"/>
          <p:cNvSpPr>
            <a:spLocks noChangeArrowheads="1"/>
          </p:cNvSpPr>
          <p:nvPr/>
        </p:nvSpPr>
        <p:spPr bwMode="auto">
          <a:xfrm>
            <a:off x="4532548" y="348818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$22,313</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0" name="Rectangle 54"/>
          <p:cNvSpPr>
            <a:spLocks noChangeArrowheads="1"/>
          </p:cNvSpPr>
          <p:nvPr/>
        </p:nvSpPr>
        <p:spPr bwMode="auto">
          <a:xfrm>
            <a:off x="4532548" y="402602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+22%</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131" name="Rectangle 30"/>
          <p:cNvSpPr>
            <a:spLocks noChangeArrowheads="1"/>
          </p:cNvSpPr>
          <p:nvPr/>
        </p:nvSpPr>
        <p:spPr bwMode="auto">
          <a:xfrm>
            <a:off x="4532548" y="50077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641</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2" name="Rectangle 30"/>
          <p:cNvSpPr>
            <a:spLocks noChangeArrowheads="1"/>
          </p:cNvSpPr>
          <p:nvPr/>
        </p:nvSpPr>
        <p:spPr bwMode="auto">
          <a:xfrm>
            <a:off x="4542073" y="53887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715</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3" name="Rectangle 57"/>
          <p:cNvSpPr>
            <a:spLocks noChangeArrowheads="1"/>
          </p:cNvSpPr>
          <p:nvPr/>
        </p:nvSpPr>
        <p:spPr bwMode="auto">
          <a:xfrm>
            <a:off x="4542073" y="59221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+12%</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134" name="Rectangle 30"/>
          <p:cNvSpPr>
            <a:spLocks noChangeArrowheads="1"/>
          </p:cNvSpPr>
          <p:nvPr/>
        </p:nvSpPr>
        <p:spPr bwMode="auto">
          <a:xfrm>
            <a:off x="1851711" y="310718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$14,826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5" name="Rectangle 30"/>
          <p:cNvSpPr>
            <a:spLocks noChangeArrowheads="1"/>
          </p:cNvSpPr>
          <p:nvPr/>
        </p:nvSpPr>
        <p:spPr bwMode="auto">
          <a:xfrm>
            <a:off x="1861236" y="348818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$17,979</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6" name="Rectangle 54"/>
          <p:cNvSpPr>
            <a:spLocks noChangeArrowheads="1"/>
          </p:cNvSpPr>
          <p:nvPr/>
        </p:nvSpPr>
        <p:spPr bwMode="auto">
          <a:xfrm>
            <a:off x="1861236" y="402602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+21%</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137" name="Rectangle 30"/>
          <p:cNvSpPr>
            <a:spLocks noChangeArrowheads="1"/>
          </p:cNvSpPr>
          <p:nvPr/>
        </p:nvSpPr>
        <p:spPr bwMode="auto">
          <a:xfrm>
            <a:off x="1861236" y="50077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501</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8" name="Rectangle 30"/>
          <p:cNvSpPr>
            <a:spLocks noChangeArrowheads="1"/>
          </p:cNvSpPr>
          <p:nvPr/>
        </p:nvSpPr>
        <p:spPr bwMode="auto">
          <a:xfrm>
            <a:off x="1870761" y="53887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672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39" name="Rectangle 57"/>
          <p:cNvSpPr>
            <a:spLocks noChangeArrowheads="1"/>
          </p:cNvSpPr>
          <p:nvPr/>
        </p:nvSpPr>
        <p:spPr bwMode="auto">
          <a:xfrm>
            <a:off x="1870761" y="59221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+34%</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10882" y="302654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‘14 - Jul. ’15:</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1357" y="3407544"/>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‘15 – Jul. ‘16: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4" name="Rectangle 30"/>
          <p:cNvSpPr>
            <a:spLocks noChangeArrowheads="1"/>
          </p:cNvSpPr>
          <p:nvPr/>
        </p:nvSpPr>
        <p:spPr bwMode="auto">
          <a:xfrm>
            <a:off x="10878" y="493159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‘14 - Jul. ’15:</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5" name="Rectangle 30"/>
          <p:cNvSpPr>
            <a:spLocks noChangeArrowheads="1"/>
          </p:cNvSpPr>
          <p:nvPr/>
        </p:nvSpPr>
        <p:spPr bwMode="auto">
          <a:xfrm>
            <a:off x="1353" y="531259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Aug. ‘15 – Jul. ‘16: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3142980" y="310718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$16,156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7" name="Rectangle 30"/>
          <p:cNvSpPr>
            <a:spLocks noChangeArrowheads="1"/>
          </p:cNvSpPr>
          <p:nvPr/>
        </p:nvSpPr>
        <p:spPr bwMode="auto">
          <a:xfrm>
            <a:off x="3152505" y="348818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$18,862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8" name="Rectangle 54"/>
          <p:cNvSpPr>
            <a:spLocks noChangeArrowheads="1"/>
          </p:cNvSpPr>
          <p:nvPr/>
        </p:nvSpPr>
        <p:spPr bwMode="auto">
          <a:xfrm>
            <a:off x="3152505" y="402602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+17%</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3152505" y="50077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863</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0" name="Rectangle 30"/>
          <p:cNvSpPr>
            <a:spLocks noChangeArrowheads="1"/>
          </p:cNvSpPr>
          <p:nvPr/>
        </p:nvSpPr>
        <p:spPr bwMode="auto">
          <a:xfrm>
            <a:off x="3162030" y="53887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996</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1" name="Rectangle 57"/>
          <p:cNvSpPr>
            <a:spLocks noChangeArrowheads="1"/>
          </p:cNvSpPr>
          <p:nvPr/>
        </p:nvSpPr>
        <p:spPr bwMode="auto">
          <a:xfrm>
            <a:off x="3162030" y="59221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9BBB59">
                    <a:lumMod val="50000"/>
                  </a:srgbClr>
                </a:solidFill>
                <a:latin typeface="Trebuchet MS" pitchFamily="34" charset="0"/>
                <a:ea typeface="ＭＳ Ｐゴシック" pitchFamily="34" charset="-128"/>
                <a:cs typeface="Arial" charset="0"/>
              </a:rPr>
              <a:t>+15%</a:t>
            </a:r>
            <a:endParaRPr lang="en-US" altLang="en-US" sz="1600" dirty="0">
              <a:solidFill>
                <a:srgbClr val="9BBB59">
                  <a:lumMod val="50000"/>
                </a:srgbClr>
              </a:solidFill>
              <a:latin typeface="Trebuchet MS" pitchFamily="34" charset="0"/>
              <a:ea typeface="ＭＳ Ｐゴシック" pitchFamily="34" charset="-128"/>
              <a:cs typeface="Arial" charset="0"/>
            </a:endParaRPr>
          </a:p>
        </p:txBody>
      </p:sp>
      <p:pic>
        <p:nvPicPr>
          <p:cNvPr id="73" name="Picture 24" descr="Image result for jeep logo"/>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6342" b="16340"/>
          <a:stretch/>
        </p:blipFill>
        <p:spPr bwMode="auto">
          <a:xfrm>
            <a:off x="7507044" y="2553485"/>
            <a:ext cx="1154886" cy="43731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4" descr="Image result for lincoln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1973" y="2400175"/>
            <a:ext cx="972590" cy="54708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2" descr="http://www.1milioncars.com/image/1946549689-ramlogo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70787" y="2289096"/>
            <a:ext cx="622945" cy="70483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4" descr="Image result for cadillac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39348" y="2480761"/>
            <a:ext cx="758250" cy="47390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0" y="6499090"/>
            <a:ext cx="8991600" cy="338554"/>
          </a:xfrm>
          <a:prstGeom prst="rect">
            <a:avLst/>
          </a:prstGeom>
          <a:noFill/>
        </p:spPr>
        <p:txBody>
          <a:bodyPr wrap="square" rtlCol="0">
            <a:spAutoFit/>
          </a:bodyPr>
          <a:lstStyle>
            <a:defPPr>
              <a:defRPr lang="en-US"/>
            </a:defPPr>
            <a:lvl1pPr>
              <a:defRPr sz="800">
                <a:latin typeface="Trebuchet MS" panose="020B0603020202020204" pitchFamily="34" charset="0"/>
              </a:defRPr>
            </a:lvl1pPr>
          </a:lstStyle>
          <a:p>
            <a:r>
              <a:rPr lang="en-US" dirty="0"/>
              <a:t>Source: Nielsen Ad Intel.  Total TV includes cable TV, broadcast TV, Spanish language cable TV, Spanish language broadcast TV, syndication TV, spot TV; comScore, </a:t>
            </a:r>
            <a:r>
              <a:rPr lang="en-US" dirty="0" err="1"/>
              <a:t>mediametrix</a:t>
            </a:r>
            <a:r>
              <a:rPr lang="en-US" dirty="0"/>
              <a:t> multiplatform, unique visitors Total Audience (P2+).  Monthly TV Spend &amp; monthly unique visitors based on Aug ‘14-Jul ’16 calendar months.</a:t>
            </a:r>
          </a:p>
        </p:txBody>
      </p:sp>
      <p:sp>
        <p:nvSpPr>
          <p:cNvPr id="60" name="Rectangle 30"/>
          <p:cNvSpPr>
            <a:spLocks noChangeArrowheads="1"/>
          </p:cNvSpPr>
          <p:nvPr/>
        </p:nvSpPr>
        <p:spPr bwMode="auto">
          <a:xfrm>
            <a:off x="5952029" y="310718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$68,887</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5930391" y="348818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$75,124</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72" name="Rectangle 42"/>
          <p:cNvSpPr>
            <a:spLocks noChangeArrowheads="1"/>
          </p:cNvSpPr>
          <p:nvPr/>
        </p:nvSpPr>
        <p:spPr bwMode="auto">
          <a:xfrm>
            <a:off x="5969375" y="402602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+9%</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5961554" y="50077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7,282</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87" name="Rectangle 30"/>
          <p:cNvSpPr>
            <a:spLocks noChangeArrowheads="1"/>
          </p:cNvSpPr>
          <p:nvPr/>
        </p:nvSpPr>
        <p:spPr bwMode="auto">
          <a:xfrm>
            <a:off x="5894879" y="53887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13,214</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88" name="Rectangle 45"/>
          <p:cNvSpPr>
            <a:spLocks noChangeArrowheads="1"/>
          </p:cNvSpPr>
          <p:nvPr/>
        </p:nvSpPr>
        <p:spPr bwMode="auto">
          <a:xfrm>
            <a:off x="5971079" y="59221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chemeClr val="accent3">
                    <a:lumMod val="50000"/>
                  </a:schemeClr>
                </a:solidFill>
                <a:latin typeface="Trebuchet MS" pitchFamily="34" charset="0"/>
                <a:ea typeface="ＭＳ Ｐゴシック" pitchFamily="34" charset="-128"/>
                <a:cs typeface="Arial" charset="0"/>
              </a:rPr>
              <a:t>+81%</a:t>
            </a:r>
            <a:endParaRPr lang="en-US" altLang="en-US" sz="1600" dirty="0">
              <a:solidFill>
                <a:schemeClr val="accent3">
                  <a:lumMod val="50000"/>
                </a:schemeClr>
              </a:solidFill>
              <a:latin typeface="Trebuchet MS" pitchFamily="34" charset="0"/>
              <a:ea typeface="ＭＳ Ｐゴシック" pitchFamily="34" charset="-128"/>
              <a:cs typeface="Arial" charset="0"/>
            </a:endParaRPr>
          </a:p>
        </p:txBody>
      </p:sp>
      <p:pic>
        <p:nvPicPr>
          <p:cNvPr id="89" name="Picture 4" descr="Image result for toyota"/>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90043" y="2323350"/>
            <a:ext cx="857349" cy="58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1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152400" y="263525"/>
            <a:ext cx="737235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spc="-100" dirty="0">
                <a:solidFill>
                  <a:srgbClr val="3775A2"/>
                </a:solidFill>
                <a:latin typeface="Trebuchet MS"/>
                <a:cs typeface="Trebuchet MS"/>
              </a:rPr>
              <a:t>Deep Dives: Examples of Brands’ Demonstrated TV Spend / Website Traffic Correlation</a:t>
            </a:r>
          </a:p>
        </p:txBody>
      </p:sp>
      <p:sp>
        <p:nvSpPr>
          <p:cNvPr id="21" name="Rectangle 30"/>
          <p:cNvSpPr>
            <a:spLocks noChangeArrowheads="1"/>
          </p:cNvSpPr>
          <p:nvPr/>
        </p:nvSpPr>
        <p:spPr bwMode="auto">
          <a:xfrm>
            <a:off x="292964" y="2569344"/>
            <a:ext cx="2714778"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u="sng" dirty="0" err="1">
                <a:solidFill>
                  <a:srgbClr val="000000"/>
                </a:solidFill>
                <a:latin typeface="Trebuchet MS" pitchFamily="34" charset="0"/>
                <a:ea typeface="ＭＳ Ｐゴシック" pitchFamily="34" charset="-128"/>
                <a:cs typeface="Arial" charset="0"/>
              </a:rPr>
              <a:t>Avg</a:t>
            </a:r>
            <a:r>
              <a:rPr lang="en-US" altLang="en-US" sz="1400" b="1" u="sng" dirty="0">
                <a:solidFill>
                  <a:srgbClr val="000000"/>
                </a:solidFill>
                <a:latin typeface="Trebuchet MS" pitchFamily="34" charset="0"/>
                <a:ea typeface="ＭＳ Ｐゴシック" pitchFamily="34" charset="-128"/>
                <a:cs typeface="Arial" charset="0"/>
              </a:rPr>
              <a:t> </a:t>
            </a:r>
            <a:r>
              <a:rPr lang="en-US" altLang="en-US" sz="1400" b="1" u="sng" dirty="0" err="1">
                <a:solidFill>
                  <a:srgbClr val="000000"/>
                </a:solidFill>
                <a:latin typeface="Trebuchet MS" pitchFamily="34" charset="0"/>
                <a:ea typeface="ＭＳ Ｐゴシック" pitchFamily="34" charset="-128"/>
                <a:cs typeface="Arial" charset="0"/>
              </a:rPr>
              <a:t>Mnthly</a:t>
            </a:r>
            <a:r>
              <a:rPr lang="en-US" altLang="en-US" sz="1400" b="1" u="sng" dirty="0">
                <a:solidFill>
                  <a:srgbClr val="000000"/>
                </a:solidFill>
                <a:latin typeface="Trebuchet MS" pitchFamily="34" charset="0"/>
                <a:ea typeface="ＭＳ Ｐゴシック" pitchFamily="34" charset="-128"/>
                <a:cs typeface="Arial" charset="0"/>
              </a:rPr>
              <a:t> TV Spend (000):</a:t>
            </a:r>
            <a:endParaRPr lang="en-US" altLang="en-US" sz="1400" u="sng" dirty="0">
              <a:solidFill>
                <a:srgbClr val="000000"/>
              </a:solidFill>
              <a:latin typeface="Trebuchet MS" pitchFamily="34" charset="0"/>
              <a:ea typeface="ＭＳ Ｐゴシック" pitchFamily="34" charset="-128"/>
              <a:cs typeface="Arial" charset="0"/>
            </a:endParaRPr>
          </a:p>
        </p:txBody>
      </p:sp>
      <p:sp>
        <p:nvSpPr>
          <p:cNvPr id="22" name="Rectangle 30"/>
          <p:cNvSpPr>
            <a:spLocks noChangeArrowheads="1"/>
          </p:cNvSpPr>
          <p:nvPr/>
        </p:nvSpPr>
        <p:spPr bwMode="auto">
          <a:xfrm>
            <a:off x="0" y="4434657"/>
            <a:ext cx="3062796"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u="sng" dirty="0" err="1">
                <a:solidFill>
                  <a:srgbClr val="000000"/>
                </a:solidFill>
                <a:latin typeface="Trebuchet MS" pitchFamily="34" charset="0"/>
                <a:ea typeface="ＭＳ Ｐゴシック" pitchFamily="34" charset="-128"/>
                <a:cs typeface="Arial" charset="0"/>
              </a:rPr>
              <a:t>Avg</a:t>
            </a:r>
            <a:r>
              <a:rPr lang="en-US" altLang="en-US" sz="1400" b="1" u="sng" dirty="0">
                <a:solidFill>
                  <a:srgbClr val="000000"/>
                </a:solidFill>
                <a:latin typeface="Trebuchet MS" pitchFamily="34" charset="0"/>
                <a:ea typeface="ＭＳ Ｐゴシック" pitchFamily="34" charset="-128"/>
                <a:cs typeface="Arial" charset="0"/>
              </a:rPr>
              <a:t> </a:t>
            </a:r>
            <a:r>
              <a:rPr lang="en-US" altLang="en-US" sz="1400" b="1" u="sng" dirty="0" err="1">
                <a:solidFill>
                  <a:srgbClr val="000000"/>
                </a:solidFill>
                <a:latin typeface="Trebuchet MS" pitchFamily="34" charset="0"/>
                <a:ea typeface="ＭＳ Ｐゴシック" pitchFamily="34" charset="-128"/>
                <a:cs typeface="Arial" charset="0"/>
              </a:rPr>
              <a:t>Mnthly</a:t>
            </a:r>
            <a:r>
              <a:rPr lang="en-US" altLang="en-US" sz="1400" b="1" u="sng" dirty="0">
                <a:solidFill>
                  <a:srgbClr val="000000"/>
                </a:solidFill>
                <a:latin typeface="Trebuchet MS" pitchFamily="34" charset="0"/>
                <a:ea typeface="ＭＳ Ｐゴシック" pitchFamily="34" charset="-128"/>
                <a:cs typeface="Arial" charset="0"/>
              </a:rPr>
              <a:t> Unique Visitors (000): </a:t>
            </a:r>
            <a:endParaRPr lang="en-US" altLang="en-US" sz="1400" u="sng" dirty="0">
              <a:solidFill>
                <a:srgbClr val="000000"/>
              </a:solidFill>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587840" y="302654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Aug. ‘14 - Jul. ’15:</a:t>
            </a:r>
          </a:p>
        </p:txBody>
      </p:sp>
      <p:sp>
        <p:nvSpPr>
          <p:cNvPr id="24" name="Rectangle 30"/>
          <p:cNvSpPr>
            <a:spLocks noChangeArrowheads="1"/>
          </p:cNvSpPr>
          <p:nvPr/>
        </p:nvSpPr>
        <p:spPr bwMode="auto">
          <a:xfrm>
            <a:off x="578315" y="3407544"/>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Aug. ‘15 – Jul. ‘16:</a:t>
            </a:r>
          </a:p>
        </p:txBody>
      </p:sp>
      <p:sp>
        <p:nvSpPr>
          <p:cNvPr id="25" name="Rectangle 30"/>
          <p:cNvSpPr>
            <a:spLocks noChangeArrowheads="1"/>
          </p:cNvSpPr>
          <p:nvPr/>
        </p:nvSpPr>
        <p:spPr bwMode="auto">
          <a:xfrm>
            <a:off x="425915" y="3940944"/>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a:solidFill>
                  <a:srgbClr val="000000"/>
                </a:solidFill>
                <a:latin typeface="Trebuchet MS" pitchFamily="34" charset="0"/>
                <a:ea typeface="ＭＳ Ｐゴシック" pitchFamily="34" charset="-128"/>
                <a:cs typeface="Arial" charset="0"/>
              </a:rPr>
              <a:t>% Difference:</a:t>
            </a:r>
            <a:endParaRPr lang="en-US" altLang="en-US" sz="1600">
              <a:solidFill>
                <a:srgbClr val="000000"/>
              </a:solidFill>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435440" y="5845944"/>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a:solidFill>
                  <a:srgbClr val="000000"/>
                </a:solidFill>
                <a:latin typeface="Trebuchet MS" pitchFamily="34" charset="0"/>
                <a:ea typeface="ＭＳ Ｐゴシック" pitchFamily="34" charset="-128"/>
                <a:cs typeface="Arial" charset="0"/>
              </a:rPr>
              <a:t>% Difference:</a:t>
            </a:r>
            <a:endParaRPr lang="en-US" altLang="en-US" sz="1600">
              <a:solidFill>
                <a:srgbClr val="000000"/>
              </a:solidFill>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2688786" y="3102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$36,871</a:t>
            </a:r>
          </a:p>
        </p:txBody>
      </p:sp>
      <p:sp>
        <p:nvSpPr>
          <p:cNvPr id="28" name="Rectangle 30"/>
          <p:cNvSpPr>
            <a:spLocks noChangeArrowheads="1"/>
          </p:cNvSpPr>
          <p:nvPr/>
        </p:nvSpPr>
        <p:spPr bwMode="auto">
          <a:xfrm>
            <a:off x="2688786" y="3483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$36,264</a:t>
            </a:r>
          </a:p>
        </p:txBody>
      </p:sp>
      <p:sp>
        <p:nvSpPr>
          <p:cNvPr id="29" name="Rectangle 30"/>
          <p:cNvSpPr>
            <a:spLocks noChangeArrowheads="1"/>
          </p:cNvSpPr>
          <p:nvPr/>
        </p:nvSpPr>
        <p:spPr bwMode="auto">
          <a:xfrm>
            <a:off x="2688786" y="40171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-2%</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688786" y="5007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3,970</a:t>
            </a:r>
          </a:p>
        </p:txBody>
      </p:sp>
      <p:sp>
        <p:nvSpPr>
          <p:cNvPr id="31" name="Rectangle 30"/>
          <p:cNvSpPr>
            <a:spLocks noChangeArrowheads="1"/>
          </p:cNvSpPr>
          <p:nvPr/>
        </p:nvSpPr>
        <p:spPr bwMode="auto">
          <a:xfrm>
            <a:off x="2688786" y="5388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3,791</a:t>
            </a:r>
          </a:p>
        </p:txBody>
      </p:sp>
      <p:sp>
        <p:nvSpPr>
          <p:cNvPr id="32" name="Rectangle 33"/>
          <p:cNvSpPr>
            <a:spLocks noChangeArrowheads="1"/>
          </p:cNvSpPr>
          <p:nvPr/>
        </p:nvSpPr>
        <p:spPr bwMode="auto">
          <a:xfrm>
            <a:off x="2688786" y="59221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-5%</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4044061" y="3102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$22,075</a:t>
            </a:r>
          </a:p>
        </p:txBody>
      </p:sp>
      <p:sp>
        <p:nvSpPr>
          <p:cNvPr id="34" name="Rectangle 30"/>
          <p:cNvSpPr>
            <a:spLocks noChangeArrowheads="1"/>
          </p:cNvSpPr>
          <p:nvPr/>
        </p:nvSpPr>
        <p:spPr bwMode="auto">
          <a:xfrm>
            <a:off x="4044061" y="3483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$15,407</a:t>
            </a:r>
          </a:p>
        </p:txBody>
      </p:sp>
      <p:sp>
        <p:nvSpPr>
          <p:cNvPr id="35" name="Rectangle 42"/>
          <p:cNvSpPr>
            <a:spLocks noChangeArrowheads="1"/>
          </p:cNvSpPr>
          <p:nvPr/>
        </p:nvSpPr>
        <p:spPr bwMode="auto">
          <a:xfrm>
            <a:off x="4044061" y="40171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-30%</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4044061" y="5007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1,448</a:t>
            </a:r>
          </a:p>
        </p:txBody>
      </p:sp>
      <p:sp>
        <p:nvSpPr>
          <p:cNvPr id="37" name="Rectangle 30"/>
          <p:cNvSpPr>
            <a:spLocks noChangeArrowheads="1"/>
          </p:cNvSpPr>
          <p:nvPr/>
        </p:nvSpPr>
        <p:spPr bwMode="auto">
          <a:xfrm>
            <a:off x="4044061" y="53887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1,248</a:t>
            </a:r>
          </a:p>
        </p:txBody>
      </p:sp>
      <p:sp>
        <p:nvSpPr>
          <p:cNvPr id="38" name="Rectangle 45"/>
          <p:cNvSpPr>
            <a:spLocks noChangeArrowheads="1"/>
          </p:cNvSpPr>
          <p:nvPr/>
        </p:nvSpPr>
        <p:spPr bwMode="auto">
          <a:xfrm>
            <a:off x="4044061" y="592214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-14%</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5532007" y="3102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$39,284</a:t>
            </a:r>
          </a:p>
        </p:txBody>
      </p:sp>
      <p:sp>
        <p:nvSpPr>
          <p:cNvPr id="40" name="Rectangle 30"/>
          <p:cNvSpPr>
            <a:spLocks noChangeArrowheads="1"/>
          </p:cNvSpPr>
          <p:nvPr/>
        </p:nvSpPr>
        <p:spPr bwMode="auto">
          <a:xfrm>
            <a:off x="5532007" y="3483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$38,387</a:t>
            </a:r>
          </a:p>
        </p:txBody>
      </p:sp>
      <p:sp>
        <p:nvSpPr>
          <p:cNvPr id="41" name="Rectangle 48"/>
          <p:cNvSpPr>
            <a:spLocks noChangeArrowheads="1"/>
          </p:cNvSpPr>
          <p:nvPr/>
        </p:nvSpPr>
        <p:spPr bwMode="auto">
          <a:xfrm>
            <a:off x="5532007" y="40171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-2%</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42" name="Rectangle 30"/>
          <p:cNvSpPr>
            <a:spLocks noChangeArrowheads="1"/>
          </p:cNvSpPr>
          <p:nvPr/>
        </p:nvSpPr>
        <p:spPr bwMode="auto">
          <a:xfrm>
            <a:off x="5532007" y="5007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1,181</a:t>
            </a:r>
          </a:p>
        </p:txBody>
      </p:sp>
      <p:sp>
        <p:nvSpPr>
          <p:cNvPr id="43" name="Rectangle 30"/>
          <p:cNvSpPr>
            <a:spLocks noChangeArrowheads="1"/>
          </p:cNvSpPr>
          <p:nvPr/>
        </p:nvSpPr>
        <p:spPr bwMode="auto">
          <a:xfrm>
            <a:off x="5532007" y="5388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961</a:t>
            </a:r>
          </a:p>
        </p:txBody>
      </p:sp>
      <p:sp>
        <p:nvSpPr>
          <p:cNvPr id="44" name="Rectangle 51"/>
          <p:cNvSpPr>
            <a:spLocks noChangeArrowheads="1"/>
          </p:cNvSpPr>
          <p:nvPr/>
        </p:nvSpPr>
        <p:spPr bwMode="auto">
          <a:xfrm>
            <a:off x="5532007" y="59221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-19%</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45" name="Rectangle 30"/>
          <p:cNvSpPr>
            <a:spLocks noChangeArrowheads="1"/>
          </p:cNvSpPr>
          <p:nvPr/>
        </p:nvSpPr>
        <p:spPr bwMode="auto">
          <a:xfrm>
            <a:off x="7045806" y="3102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$23,172</a:t>
            </a:r>
          </a:p>
        </p:txBody>
      </p:sp>
      <p:sp>
        <p:nvSpPr>
          <p:cNvPr id="46" name="Rectangle 30"/>
          <p:cNvSpPr>
            <a:spLocks noChangeArrowheads="1"/>
          </p:cNvSpPr>
          <p:nvPr/>
        </p:nvSpPr>
        <p:spPr bwMode="auto">
          <a:xfrm>
            <a:off x="7045806" y="3483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$19,107</a:t>
            </a:r>
          </a:p>
        </p:txBody>
      </p:sp>
      <p:sp>
        <p:nvSpPr>
          <p:cNvPr id="47" name="Rectangle 54"/>
          <p:cNvSpPr>
            <a:spLocks noChangeArrowheads="1"/>
          </p:cNvSpPr>
          <p:nvPr/>
        </p:nvSpPr>
        <p:spPr bwMode="auto">
          <a:xfrm>
            <a:off x="7045806" y="40171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-18%</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7045806" y="5007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1,639</a:t>
            </a:r>
          </a:p>
        </p:txBody>
      </p:sp>
      <p:sp>
        <p:nvSpPr>
          <p:cNvPr id="49" name="Rectangle 30"/>
          <p:cNvSpPr>
            <a:spLocks noChangeArrowheads="1"/>
          </p:cNvSpPr>
          <p:nvPr/>
        </p:nvSpPr>
        <p:spPr bwMode="auto">
          <a:xfrm>
            <a:off x="7045806" y="53887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dirty="0">
                <a:solidFill>
                  <a:srgbClr val="000000"/>
                </a:solidFill>
                <a:latin typeface="Trebuchet MS" pitchFamily="34" charset="0"/>
                <a:ea typeface="ＭＳ Ｐゴシック" pitchFamily="34" charset="-128"/>
                <a:cs typeface="Arial" charset="0"/>
              </a:rPr>
              <a:t>1,230</a:t>
            </a:r>
          </a:p>
        </p:txBody>
      </p:sp>
      <p:sp>
        <p:nvSpPr>
          <p:cNvPr id="50" name="Rectangle 57"/>
          <p:cNvSpPr>
            <a:spLocks noChangeArrowheads="1"/>
          </p:cNvSpPr>
          <p:nvPr/>
        </p:nvSpPr>
        <p:spPr bwMode="auto">
          <a:xfrm>
            <a:off x="7045806" y="592214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a:solidFill>
                  <a:srgbClr val="FF0000"/>
                </a:solidFill>
                <a:latin typeface="Trebuchet MS" pitchFamily="34" charset="0"/>
                <a:ea typeface="ＭＳ Ｐゴシック" pitchFamily="34" charset="-128"/>
                <a:cs typeface="Arial" charset="0"/>
              </a:rPr>
              <a:t>-25%</a:t>
            </a:r>
            <a:endParaRPr lang="en-US" altLang="en-US" sz="1600" dirty="0">
              <a:solidFill>
                <a:srgbClr val="FF0000"/>
              </a:solidFill>
              <a:latin typeface="Trebuchet MS" pitchFamily="34" charset="0"/>
              <a:ea typeface="ＭＳ Ｐゴシック" pitchFamily="34" charset="-128"/>
              <a:cs typeface="Arial" charset="0"/>
            </a:endParaRPr>
          </a:p>
        </p:txBody>
      </p:sp>
      <p:sp>
        <p:nvSpPr>
          <p:cNvPr id="51" name="Rectangle 50"/>
          <p:cNvSpPr/>
          <p:nvPr/>
        </p:nvSpPr>
        <p:spPr>
          <a:xfrm>
            <a:off x="816440" y="3977457"/>
            <a:ext cx="7630874"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52" name="Rectangle 51"/>
          <p:cNvSpPr/>
          <p:nvPr/>
        </p:nvSpPr>
        <p:spPr>
          <a:xfrm>
            <a:off x="816440" y="5882457"/>
            <a:ext cx="7630874"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53" name="Rectangle 30"/>
          <p:cNvSpPr>
            <a:spLocks noChangeArrowheads="1"/>
          </p:cNvSpPr>
          <p:nvPr/>
        </p:nvSpPr>
        <p:spPr bwMode="auto">
          <a:xfrm>
            <a:off x="597365" y="4931544"/>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None/>
            </a:pPr>
            <a:r>
              <a:rPr lang="en-US" altLang="en-US" sz="1200" dirty="0">
                <a:solidFill>
                  <a:srgbClr val="000000"/>
                </a:solidFill>
                <a:latin typeface="Trebuchet MS" pitchFamily="34" charset="0"/>
                <a:ea typeface="ＭＳ Ｐゴシック" pitchFamily="34" charset="-128"/>
                <a:cs typeface="Arial" charset="0"/>
              </a:rPr>
              <a:t>Aug. ‘14 - Jul. ’15:</a:t>
            </a:r>
          </a:p>
        </p:txBody>
      </p:sp>
      <p:sp>
        <p:nvSpPr>
          <p:cNvPr id="54" name="Rectangle 30"/>
          <p:cNvSpPr>
            <a:spLocks noChangeArrowheads="1"/>
          </p:cNvSpPr>
          <p:nvPr/>
        </p:nvSpPr>
        <p:spPr bwMode="auto">
          <a:xfrm>
            <a:off x="587840" y="5276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None/>
            </a:pPr>
            <a:r>
              <a:rPr lang="en-US" altLang="en-US" sz="1200" dirty="0">
                <a:solidFill>
                  <a:srgbClr val="000000"/>
                </a:solidFill>
                <a:latin typeface="Trebuchet MS" pitchFamily="34" charset="0"/>
                <a:ea typeface="ＭＳ Ｐゴシック" pitchFamily="34" charset="-128"/>
                <a:cs typeface="Arial" charset="0"/>
              </a:rPr>
              <a:t>Aug. ‘15 – Jul. ‘16:</a:t>
            </a:r>
          </a:p>
        </p:txBody>
      </p:sp>
      <p:pic>
        <p:nvPicPr>
          <p:cNvPr id="1026" name="Picture 2" descr="Image result for hond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556" y="1819849"/>
            <a:ext cx="1213984" cy="121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dg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707" y="2000321"/>
            <a:ext cx="820232" cy="853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olkswagen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3821" r="10619"/>
          <a:stretch/>
        </p:blipFill>
        <p:spPr bwMode="auto">
          <a:xfrm>
            <a:off x="5804231" y="1827044"/>
            <a:ext cx="989077" cy="11995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zd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356" y="2017651"/>
            <a:ext cx="774425" cy="8183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0"/>
          <p:cNvSpPr>
            <a:spLocks noChangeArrowheads="1"/>
          </p:cNvSpPr>
          <p:nvPr/>
        </p:nvSpPr>
        <p:spPr bwMode="auto">
          <a:xfrm>
            <a:off x="2356772" y="1256255"/>
            <a:ext cx="6090542" cy="561975"/>
          </a:xfrm>
          <a:prstGeom prst="rect">
            <a:avLst/>
          </a:prstGeom>
          <a:solidFill>
            <a:srgbClr val="C000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dirty="0">
                <a:solidFill>
                  <a:srgbClr val="FFFFFF"/>
                </a:solidFill>
                <a:latin typeface="Trebuchet MS" pitchFamily="34" charset="0"/>
                <a:ea typeface="ＭＳ Ｐゴシック" pitchFamily="34" charset="-128"/>
                <a:cs typeface="Arial" charset="0"/>
              </a:rPr>
              <a:t>TV Spend Down, Traffic Down</a:t>
            </a:r>
            <a:endParaRPr lang="en-US" altLang="en-US" sz="1800" i="1" u="sng" dirty="0">
              <a:solidFill>
                <a:srgbClr val="FFFFFF"/>
              </a:solidFill>
              <a:latin typeface="Trebuchet MS" pitchFamily="34" charset="0"/>
              <a:ea typeface="ＭＳ Ｐゴシック" pitchFamily="34" charset="-128"/>
              <a:cs typeface="Arial" charset="0"/>
            </a:endParaRPr>
          </a:p>
        </p:txBody>
      </p:sp>
      <p:sp>
        <p:nvSpPr>
          <p:cNvPr id="56" name="TextBox 55"/>
          <p:cNvSpPr txBox="1"/>
          <p:nvPr/>
        </p:nvSpPr>
        <p:spPr>
          <a:xfrm>
            <a:off x="0" y="6499090"/>
            <a:ext cx="8991600" cy="338554"/>
          </a:xfrm>
          <a:prstGeom prst="rect">
            <a:avLst/>
          </a:prstGeom>
          <a:noFill/>
        </p:spPr>
        <p:txBody>
          <a:bodyPr wrap="square" rtlCol="0">
            <a:spAutoFit/>
          </a:bodyPr>
          <a:lstStyle>
            <a:defPPr>
              <a:defRPr lang="en-US"/>
            </a:defPPr>
            <a:lvl1pPr>
              <a:defRPr sz="800">
                <a:latin typeface="Trebuchet MS" panose="020B0603020202020204" pitchFamily="34" charset="0"/>
              </a:defRPr>
            </a:lvl1pPr>
          </a:lstStyle>
          <a:p>
            <a:r>
              <a:rPr lang="en-US" dirty="0"/>
              <a:t>Source: Nielsen Ad Intel.  Total TV includes cable TV, broadcast TV, Spanish language cable TV, Spanish language broadcast TV, syndication TV, spot TV; comScore, </a:t>
            </a:r>
            <a:r>
              <a:rPr lang="en-US" dirty="0" err="1"/>
              <a:t>mediametrix</a:t>
            </a:r>
            <a:r>
              <a:rPr lang="en-US" dirty="0"/>
              <a:t> multiplatform, unique visitors Total Audience (P2+).  Monthly TV Spend &amp; monthly unique visitors based on Aug ‘14-Jul ’16 calendar months.</a:t>
            </a:r>
          </a:p>
        </p:txBody>
      </p:sp>
    </p:spTree>
    <p:extLst>
      <p:ext uri="{BB962C8B-B14F-4D97-AF65-F5344CB8AC3E}">
        <p14:creationId xmlns:p14="http://schemas.microsoft.com/office/powerpoint/2010/main" val="3097345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19877</TotalTime>
  <Words>1362</Words>
  <Application>Microsoft Office PowerPoint</Application>
  <PresentationFormat>On-screen Show (4:3)</PresentationFormat>
  <Paragraphs>187</Paragraphs>
  <Slides>10</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ＭＳ Ｐゴシック</vt:lpstr>
      <vt:lpstr>Arial</vt:lpstr>
      <vt:lpstr>Calibri</vt:lpstr>
      <vt:lpstr>Gill Sans</vt:lpstr>
      <vt:lpstr>Trebuchet MS</vt:lpstr>
      <vt:lpstr>Office Theme</vt:lpstr>
      <vt:lpstr>Custom Design</vt:lpstr>
      <vt:lpstr>7_Custom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548</cp:revision>
  <cp:lastPrinted>2016-11-14T17:26:54Z</cp:lastPrinted>
  <dcterms:created xsi:type="dcterms:W3CDTF">2015-07-02T18:13:14Z</dcterms:created>
  <dcterms:modified xsi:type="dcterms:W3CDTF">2017-02-24T23:54:56Z</dcterms:modified>
</cp:coreProperties>
</file>