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8" r:id="rId3"/>
    <p:sldMasterId id="2147483746" r:id="rId4"/>
    <p:sldMasterId id="2147483748" r:id="rId5"/>
    <p:sldMasterId id="2147483750" r:id="rId6"/>
    <p:sldMasterId id="2147483762" r:id="rId7"/>
    <p:sldMasterId id="2147483764" r:id="rId8"/>
    <p:sldMasterId id="2147483778" r:id="rId9"/>
    <p:sldMasterId id="2147483780" r:id="rId10"/>
    <p:sldMasterId id="2147483782" r:id="rId11"/>
  </p:sldMasterIdLst>
  <p:notesMasterIdLst>
    <p:notesMasterId r:id="rId38"/>
  </p:notesMasterIdLst>
  <p:sldIdLst>
    <p:sldId id="511" r:id="rId12"/>
    <p:sldId id="534" r:id="rId13"/>
    <p:sldId id="533" r:id="rId14"/>
    <p:sldId id="535" r:id="rId15"/>
    <p:sldId id="531" r:id="rId16"/>
    <p:sldId id="513" r:id="rId17"/>
    <p:sldId id="515" r:id="rId18"/>
    <p:sldId id="516" r:id="rId19"/>
    <p:sldId id="399" r:id="rId20"/>
    <p:sldId id="517" r:id="rId21"/>
    <p:sldId id="520" r:id="rId22"/>
    <p:sldId id="522" r:id="rId23"/>
    <p:sldId id="521" r:id="rId24"/>
    <p:sldId id="536" r:id="rId25"/>
    <p:sldId id="512" r:id="rId26"/>
    <p:sldId id="514" r:id="rId27"/>
    <p:sldId id="523" r:id="rId28"/>
    <p:sldId id="525" r:id="rId29"/>
    <p:sldId id="526" r:id="rId30"/>
    <p:sldId id="524" r:id="rId31"/>
    <p:sldId id="528" r:id="rId32"/>
    <p:sldId id="527" r:id="rId33"/>
    <p:sldId id="519" r:id="rId34"/>
    <p:sldId id="529" r:id="rId35"/>
    <p:sldId id="530" r:id="rId36"/>
    <p:sldId id="537" r:id="rId3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99"/>
    <a:srgbClr val="003399"/>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4" autoAdjust="0"/>
    <p:restoredTop sz="96547" autoAdjust="0"/>
  </p:normalViewPr>
  <p:slideViewPr>
    <p:cSldViewPr>
      <p:cViewPr varScale="1">
        <p:scale>
          <a:sx n="89" d="100"/>
          <a:sy n="89" d="100"/>
        </p:scale>
        <p:origin x="-177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1" d="100"/>
          <a:sy n="81" d="100"/>
        </p:scale>
        <p:origin x="393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00FF00"/>
              </a:solidFill>
            </c:spPr>
          </c:dPt>
          <c:dPt>
            <c:idx val="1"/>
            <c:bubble3D val="0"/>
            <c:spPr>
              <a:solidFill>
                <a:srgbClr val="FF0000"/>
              </a:solidFill>
            </c:spPr>
          </c:dPt>
          <c:dPt>
            <c:idx val="2"/>
            <c:bubble3D val="0"/>
            <c:spPr>
              <a:solidFill>
                <a:schemeClr val="bg2">
                  <a:lumMod val="40000"/>
                  <a:lumOff val="60000"/>
                </a:schemeClr>
              </a:solidFill>
            </c:spPr>
          </c:dPt>
          <c:dPt>
            <c:idx val="3"/>
            <c:bubble3D val="0"/>
            <c:spPr>
              <a:solidFill>
                <a:srgbClr val="003399"/>
              </a:solidFill>
            </c:spPr>
          </c:dPt>
          <c:dLbls>
            <c:dLbl>
              <c:idx val="0"/>
              <c:layout>
                <c:manualLayout>
                  <c:x val="-3.5306513409961687E-2"/>
                  <c:y val="0.16802228668784822"/>
                </c:manualLayout>
              </c:layout>
              <c:tx>
                <c:rich>
                  <a:bodyPr/>
                  <a:lstStyle/>
                  <a:p>
                    <a:pPr>
                      <a:defRPr sz="1400" b="1"/>
                    </a:pPr>
                    <a:r>
                      <a:rPr lang="en-US" sz="1400" b="1" dirty="0" smtClean="0"/>
                      <a:t>Internet</a:t>
                    </a:r>
                  </a:p>
                  <a:p>
                    <a:pPr>
                      <a:defRPr sz="1400" b="1"/>
                    </a:pPr>
                    <a:r>
                      <a:rPr lang="en-US" sz="1400" b="1" dirty="0" smtClean="0"/>
                      <a:t>$106.4</a:t>
                    </a:r>
                  </a:p>
                  <a:p>
                    <a:pPr>
                      <a:defRPr sz="1400" b="1"/>
                    </a:pPr>
                    <a:r>
                      <a:rPr lang="en-US" sz="1200" b="1" i="1" dirty="0" smtClean="0"/>
                      <a:t>(0%) </a:t>
                    </a:r>
                    <a:endParaRPr lang="en-US" sz="1200" b="1" i="1" dirty="0"/>
                  </a:p>
                </c:rich>
              </c:tx>
              <c:spPr/>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5.4155278004042601E-2"/>
                  <c:y val="1.7413086522079478E-2"/>
                </c:manualLayout>
              </c:layout>
              <c:tx>
                <c:rich>
                  <a:bodyPr/>
                  <a:lstStyle/>
                  <a:p>
                    <a:pPr>
                      <a:defRPr sz="1400" b="1"/>
                    </a:pPr>
                    <a:r>
                      <a:rPr lang="en-US" sz="1400" b="1" dirty="0" smtClean="0"/>
                      <a:t>Print </a:t>
                    </a:r>
                  </a:p>
                  <a:p>
                    <a:pPr>
                      <a:defRPr sz="1400" b="1"/>
                    </a:pPr>
                    <a:r>
                      <a:rPr lang="en-US" sz="1400" b="1" dirty="0" smtClean="0"/>
                      <a:t>$8,063.3</a:t>
                    </a:r>
                  </a:p>
                  <a:p>
                    <a:pPr>
                      <a:defRPr sz="1400" b="1"/>
                    </a:pPr>
                    <a:r>
                      <a:rPr lang="en-US" sz="1200" b="1" i="1" dirty="0" smtClean="0"/>
                      <a:t>(3%) </a:t>
                    </a:r>
                    <a:endParaRPr lang="en-US" sz="1200" b="1" i="1" dirty="0"/>
                  </a:p>
                </c:rich>
              </c:tx>
              <c:spPr/>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2.0308323528524453E-2"/>
                  <c:y val="-0.11302597043790576"/>
                </c:manualLayout>
              </c:layout>
              <c:tx>
                <c:rich>
                  <a:bodyPr/>
                  <a:lstStyle/>
                  <a:p>
                    <a:pPr>
                      <a:defRPr sz="1400" b="1"/>
                    </a:pPr>
                    <a:r>
                      <a:rPr lang="en-US" sz="1400" b="1" dirty="0" smtClean="0"/>
                      <a:t>Radio</a:t>
                    </a:r>
                  </a:p>
                  <a:p>
                    <a:pPr>
                      <a:defRPr sz="1400" b="1"/>
                    </a:pPr>
                    <a:r>
                      <a:rPr lang="en-US" sz="1400" b="1" dirty="0" smtClean="0"/>
                      <a:t>$35.9</a:t>
                    </a:r>
                  </a:p>
                  <a:p>
                    <a:pPr>
                      <a:defRPr sz="1400" b="1"/>
                    </a:pPr>
                    <a:r>
                      <a:rPr lang="en-US" sz="1200" b="1" i="1" dirty="0" smtClean="0"/>
                      <a:t>(0%) </a:t>
                    </a:r>
                    <a:endParaRPr lang="en-US" sz="1200" b="1" i="1" dirty="0"/>
                  </a:p>
                </c:rich>
              </c:tx>
              <c:spPr/>
              <c:showLegendKey val="0"/>
              <c:showVal val="1"/>
              <c:showCatName val="1"/>
              <c:showSerName val="0"/>
              <c:showPercent val="0"/>
              <c:showBubbleSize val="0"/>
              <c:extLst>
                <c:ext xmlns:c15="http://schemas.microsoft.com/office/drawing/2012/chart" uri="{CE6537A1-D6FC-4f65-9D91-7224C49458BB}">
                  <c15:layout/>
                </c:ext>
              </c:extLst>
            </c:dLbl>
            <c:dLbl>
              <c:idx val="3"/>
              <c:layout/>
              <c:tx>
                <c:rich>
                  <a:bodyPr/>
                  <a:lstStyle/>
                  <a:p>
                    <a:pPr>
                      <a:defRPr sz="1400" b="1">
                        <a:solidFill>
                          <a:schemeClr val="bg1"/>
                        </a:solidFill>
                      </a:defRPr>
                    </a:pPr>
                    <a:r>
                      <a:rPr lang="en-US" dirty="0" smtClean="0"/>
                      <a:t>TV </a:t>
                    </a:r>
                  </a:p>
                  <a:p>
                    <a:pPr>
                      <a:defRPr sz="1400" b="1">
                        <a:solidFill>
                          <a:schemeClr val="bg1"/>
                        </a:solidFill>
                      </a:defRPr>
                    </a:pPr>
                    <a:r>
                      <a:rPr lang="en-US" dirty="0" smtClean="0"/>
                      <a:t>$287,235.6</a:t>
                    </a:r>
                  </a:p>
                  <a:p>
                    <a:pPr>
                      <a:defRPr sz="1400" b="1">
                        <a:solidFill>
                          <a:schemeClr val="bg1"/>
                        </a:solidFill>
                      </a:defRPr>
                    </a:pPr>
                    <a:r>
                      <a:rPr lang="en-US" sz="1200" i="1" dirty="0" smtClean="0"/>
                      <a:t>(97%) </a:t>
                    </a:r>
                    <a:endParaRPr lang="en-US" sz="1200" i="1" dirty="0"/>
                  </a:p>
                </c:rich>
              </c:tx>
              <c:spPr/>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Sheet1!$A$2:$A$5</c:f>
              <c:strCache>
                <c:ptCount val="4"/>
                <c:pt idx="0">
                  <c:v>Internet</c:v>
                </c:pt>
                <c:pt idx="1">
                  <c:v>Print</c:v>
                </c:pt>
                <c:pt idx="2">
                  <c:v>Radio</c:v>
                </c:pt>
                <c:pt idx="3">
                  <c:v>TV</c:v>
                </c:pt>
              </c:strCache>
            </c:strRef>
          </c:cat>
          <c:val>
            <c:numRef>
              <c:f>Sheet1!$B$2:$B$5</c:f>
              <c:numCache>
                <c:formatCode>"$"#,##0.0_);[Red]\("$"#,##0.0\)</c:formatCode>
                <c:ptCount val="4"/>
                <c:pt idx="0">
                  <c:v>106.4</c:v>
                </c:pt>
                <c:pt idx="1">
                  <c:v>8063.3</c:v>
                </c:pt>
                <c:pt idx="2">
                  <c:v>35.9</c:v>
                </c:pt>
                <c:pt idx="3">
                  <c:v>287235.59999999998</c:v>
                </c:pt>
              </c:numCache>
            </c:numRef>
          </c:val>
        </c:ser>
        <c:dLbls>
          <c:showLegendKey val="0"/>
          <c:showVal val="1"/>
          <c:showCatName val="1"/>
          <c:showSerName val="0"/>
          <c:showPercent val="0"/>
          <c:showBubbleSize val="0"/>
          <c:showLeaderLines val="1"/>
        </c:dLbls>
        <c:firstSliceAng val="270"/>
      </c:pie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Networks</c:v>
                </c:pt>
              </c:strCache>
            </c:strRef>
          </c:tx>
          <c:spPr>
            <a:solidFill>
              <a:srgbClr val="003399"/>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Sheet1!$A$2:$A$14</c:f>
              <c:strCache>
                <c:ptCount val="13"/>
                <c:pt idx="0">
                  <c:v>Jack LaLanne's Power Juicer</c:v>
                </c:pt>
                <c:pt idx="1">
                  <c:v>Oxiclean</c:v>
                </c:pt>
                <c:pt idx="2">
                  <c:v>Magic Mesh</c:v>
                </c:pt>
                <c:pt idx="3">
                  <c:v>Perfect Brownie</c:v>
                </c:pt>
                <c:pt idx="4">
                  <c:v>Pajama Jeans</c:v>
                </c:pt>
                <c:pt idx="5">
                  <c:v>Mighty Putty</c:v>
                </c:pt>
                <c:pt idx="6">
                  <c:v>"Iconic" Brand Average</c:v>
                </c:pt>
                <c:pt idx="7">
                  <c:v>Ped Egg</c:v>
                </c:pt>
                <c:pt idx="8">
                  <c:v>Slap Chop</c:v>
                </c:pt>
                <c:pt idx="9">
                  <c:v>Twin Draft Guard</c:v>
                </c:pt>
                <c:pt idx="10">
                  <c:v>Snuggie</c:v>
                </c:pt>
                <c:pt idx="11">
                  <c:v>Shamwow</c:v>
                </c:pt>
                <c:pt idx="12">
                  <c:v>Shake Weight</c:v>
                </c:pt>
              </c:strCache>
            </c:strRef>
          </c:cat>
          <c:val>
            <c:numRef>
              <c:f>Sheet1!$B$2:$B$14</c:f>
              <c:numCache>
                <c:formatCode>General</c:formatCode>
                <c:ptCount val="13"/>
                <c:pt idx="0">
                  <c:v>22</c:v>
                </c:pt>
                <c:pt idx="1">
                  <c:v>58</c:v>
                </c:pt>
                <c:pt idx="2">
                  <c:v>66</c:v>
                </c:pt>
                <c:pt idx="3">
                  <c:v>68</c:v>
                </c:pt>
                <c:pt idx="4">
                  <c:v>69</c:v>
                </c:pt>
                <c:pt idx="5">
                  <c:v>72</c:v>
                </c:pt>
                <c:pt idx="6">
                  <c:v>73</c:v>
                </c:pt>
                <c:pt idx="7">
                  <c:v>79</c:v>
                </c:pt>
                <c:pt idx="8">
                  <c:v>82</c:v>
                </c:pt>
                <c:pt idx="9">
                  <c:v>87</c:v>
                </c:pt>
                <c:pt idx="10">
                  <c:v>89</c:v>
                </c:pt>
                <c:pt idx="11">
                  <c:v>91</c:v>
                </c:pt>
                <c:pt idx="12">
                  <c:v>92</c:v>
                </c:pt>
              </c:numCache>
            </c:numRef>
          </c:val>
        </c:ser>
        <c:dLbls>
          <c:showLegendKey val="0"/>
          <c:showVal val="1"/>
          <c:showCatName val="0"/>
          <c:showSerName val="0"/>
          <c:showPercent val="0"/>
          <c:showBubbleSize val="0"/>
        </c:dLbls>
        <c:gapWidth val="150"/>
        <c:overlap val="-25"/>
        <c:axId val="33009024"/>
        <c:axId val="33024256"/>
      </c:barChart>
      <c:catAx>
        <c:axId val="33009024"/>
        <c:scaling>
          <c:orientation val="minMax"/>
        </c:scaling>
        <c:delete val="0"/>
        <c:axPos val="l"/>
        <c:numFmt formatCode="General" sourceLinked="0"/>
        <c:majorTickMark val="none"/>
        <c:minorTickMark val="none"/>
        <c:tickLblPos val="nextTo"/>
        <c:txPr>
          <a:bodyPr/>
          <a:lstStyle/>
          <a:p>
            <a:pPr>
              <a:defRPr sz="1400" b="1"/>
            </a:pPr>
            <a:endParaRPr lang="en-US"/>
          </a:p>
        </c:txPr>
        <c:crossAx val="33024256"/>
        <c:crosses val="autoZero"/>
        <c:auto val="1"/>
        <c:lblAlgn val="ctr"/>
        <c:lblOffset val="100"/>
        <c:noMultiLvlLbl val="0"/>
      </c:catAx>
      <c:valAx>
        <c:axId val="33024256"/>
        <c:scaling>
          <c:orientation val="minMax"/>
        </c:scaling>
        <c:delete val="1"/>
        <c:axPos val="b"/>
        <c:numFmt formatCode="General" sourceLinked="1"/>
        <c:majorTickMark val="out"/>
        <c:minorTickMark val="none"/>
        <c:tickLblPos val="nextTo"/>
        <c:crossAx val="33009024"/>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v>
                </c:pt>
              </c:strCache>
            </c:strRef>
          </c:tx>
          <c:spPr>
            <a:solidFill>
              <a:srgbClr val="003399"/>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Exclusively TV</c:v>
                </c:pt>
                <c:pt idx="1">
                  <c:v>90%+ TV Mix</c:v>
                </c:pt>
                <c:pt idx="2">
                  <c:v>70%+ TV Mix</c:v>
                </c:pt>
                <c:pt idx="3">
                  <c:v>Dominant TV (50%+)</c:v>
                </c:pt>
                <c:pt idx="4">
                  <c:v>Any TV Spend</c:v>
                </c:pt>
              </c:strCache>
            </c:strRef>
          </c:cat>
          <c:val>
            <c:numRef>
              <c:f>Sheet1!$B$2:$B$6</c:f>
              <c:numCache>
                <c:formatCode>0%</c:formatCode>
                <c:ptCount val="5"/>
                <c:pt idx="0">
                  <c:v>0.28000000000000003</c:v>
                </c:pt>
                <c:pt idx="1">
                  <c:v>0.4</c:v>
                </c:pt>
                <c:pt idx="2">
                  <c:v>0.6</c:v>
                </c:pt>
                <c:pt idx="3">
                  <c:v>0.68</c:v>
                </c:pt>
                <c:pt idx="4">
                  <c:v>0.9</c:v>
                </c:pt>
              </c:numCache>
            </c:numRef>
          </c:val>
        </c:ser>
        <c:dLbls>
          <c:showLegendKey val="0"/>
          <c:showVal val="1"/>
          <c:showCatName val="0"/>
          <c:showSerName val="0"/>
          <c:showPercent val="0"/>
          <c:showBubbleSize val="0"/>
        </c:dLbls>
        <c:gapWidth val="150"/>
        <c:overlap val="-25"/>
        <c:axId val="33102080"/>
        <c:axId val="33601024"/>
      </c:barChart>
      <c:catAx>
        <c:axId val="33102080"/>
        <c:scaling>
          <c:orientation val="minMax"/>
        </c:scaling>
        <c:delete val="0"/>
        <c:axPos val="l"/>
        <c:numFmt formatCode="General" sourceLinked="0"/>
        <c:majorTickMark val="none"/>
        <c:minorTickMark val="none"/>
        <c:tickLblPos val="nextTo"/>
        <c:txPr>
          <a:bodyPr/>
          <a:lstStyle/>
          <a:p>
            <a:pPr>
              <a:defRPr sz="1400" b="1"/>
            </a:pPr>
            <a:endParaRPr lang="en-US"/>
          </a:p>
        </c:txPr>
        <c:crossAx val="33601024"/>
        <c:crosses val="autoZero"/>
        <c:auto val="1"/>
        <c:lblAlgn val="ctr"/>
        <c:lblOffset val="100"/>
        <c:noMultiLvlLbl val="0"/>
      </c:catAx>
      <c:valAx>
        <c:axId val="33601024"/>
        <c:scaling>
          <c:orientation val="minMax"/>
        </c:scaling>
        <c:delete val="1"/>
        <c:axPos val="b"/>
        <c:numFmt formatCode="0%" sourceLinked="1"/>
        <c:majorTickMark val="out"/>
        <c:minorTickMark val="none"/>
        <c:tickLblPos val="nextTo"/>
        <c:crossAx val="33102080"/>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2014</c:v>
                </c:pt>
              </c:strCache>
            </c:strRef>
          </c:tx>
          <c:spPr>
            <a:solidFill>
              <a:schemeClr val="accent2">
                <a:lumMod val="40000"/>
                <a:lumOff val="60000"/>
              </a:schemeClr>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Exclusively TV</c:v>
                </c:pt>
                <c:pt idx="1">
                  <c:v>90%+ TV Mix</c:v>
                </c:pt>
                <c:pt idx="2">
                  <c:v>70%+ TV Mix</c:v>
                </c:pt>
                <c:pt idx="3">
                  <c:v>Dominant TV (50%+)</c:v>
                </c:pt>
                <c:pt idx="4">
                  <c:v>Any TV Spend</c:v>
                </c:pt>
              </c:strCache>
            </c:strRef>
          </c:cat>
          <c:val>
            <c:numRef>
              <c:f>Sheet1!$B$2:$B$6</c:f>
              <c:numCache>
                <c:formatCode>0%</c:formatCode>
                <c:ptCount val="5"/>
                <c:pt idx="0">
                  <c:v>0.34</c:v>
                </c:pt>
                <c:pt idx="1">
                  <c:v>0.46</c:v>
                </c:pt>
                <c:pt idx="2">
                  <c:v>0.57999999999999996</c:v>
                </c:pt>
                <c:pt idx="3">
                  <c:v>0.7</c:v>
                </c:pt>
                <c:pt idx="4">
                  <c:v>0.84</c:v>
                </c:pt>
              </c:numCache>
            </c:numRef>
          </c:val>
        </c:ser>
        <c:ser>
          <c:idx val="1"/>
          <c:order val="1"/>
          <c:tx>
            <c:strRef>
              <c:f>Sheet1!$C$1</c:f>
              <c:strCache>
                <c:ptCount val="1"/>
                <c:pt idx="0">
                  <c:v>2004-2014</c:v>
                </c:pt>
              </c:strCache>
            </c:strRef>
          </c:tx>
          <c:spPr>
            <a:solidFill>
              <a:srgbClr val="003399"/>
            </a:solidFill>
          </c:spPr>
          <c:invertIfNegative val="0"/>
          <c:dLbls>
            <c:spPr>
              <a:noFill/>
              <a:ln>
                <a:noFill/>
              </a:ln>
              <a:effectLst/>
            </c:spPr>
            <c:txPr>
              <a:bodyPr/>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Exclusively TV</c:v>
                </c:pt>
                <c:pt idx="1">
                  <c:v>90%+ TV Mix</c:v>
                </c:pt>
                <c:pt idx="2">
                  <c:v>70%+ TV Mix</c:v>
                </c:pt>
                <c:pt idx="3">
                  <c:v>Dominant TV (50%+)</c:v>
                </c:pt>
                <c:pt idx="4">
                  <c:v>Any TV Spend</c:v>
                </c:pt>
              </c:strCache>
            </c:strRef>
          </c:cat>
          <c:val>
            <c:numRef>
              <c:f>Sheet1!$C$2:$C$6</c:f>
              <c:numCache>
                <c:formatCode>0%</c:formatCode>
                <c:ptCount val="5"/>
                <c:pt idx="0">
                  <c:v>0.28000000000000003</c:v>
                </c:pt>
                <c:pt idx="1">
                  <c:v>0.4</c:v>
                </c:pt>
                <c:pt idx="2">
                  <c:v>0.6</c:v>
                </c:pt>
                <c:pt idx="3">
                  <c:v>0.68</c:v>
                </c:pt>
                <c:pt idx="4">
                  <c:v>0.9</c:v>
                </c:pt>
              </c:numCache>
            </c:numRef>
          </c:val>
        </c:ser>
        <c:dLbls>
          <c:showLegendKey val="0"/>
          <c:showVal val="1"/>
          <c:showCatName val="0"/>
          <c:showSerName val="0"/>
          <c:showPercent val="0"/>
          <c:showBubbleSize val="0"/>
        </c:dLbls>
        <c:gapWidth val="150"/>
        <c:overlap val="-25"/>
        <c:axId val="80336000"/>
        <c:axId val="80337536"/>
      </c:barChart>
      <c:catAx>
        <c:axId val="80336000"/>
        <c:scaling>
          <c:orientation val="minMax"/>
        </c:scaling>
        <c:delete val="0"/>
        <c:axPos val="l"/>
        <c:numFmt formatCode="General" sourceLinked="0"/>
        <c:majorTickMark val="none"/>
        <c:minorTickMark val="none"/>
        <c:tickLblPos val="nextTo"/>
        <c:txPr>
          <a:bodyPr/>
          <a:lstStyle/>
          <a:p>
            <a:pPr>
              <a:defRPr sz="1400" b="1"/>
            </a:pPr>
            <a:endParaRPr lang="en-US"/>
          </a:p>
        </c:txPr>
        <c:crossAx val="80337536"/>
        <c:crosses val="autoZero"/>
        <c:auto val="1"/>
        <c:lblAlgn val="ctr"/>
        <c:lblOffset val="100"/>
        <c:noMultiLvlLbl val="0"/>
      </c:catAx>
      <c:valAx>
        <c:axId val="80337536"/>
        <c:scaling>
          <c:orientation val="minMax"/>
        </c:scaling>
        <c:delete val="1"/>
        <c:axPos val="b"/>
        <c:numFmt formatCode="0%" sourceLinked="1"/>
        <c:majorTickMark val="out"/>
        <c:minorTickMark val="none"/>
        <c:tickLblPos val="nextTo"/>
        <c:crossAx val="80336000"/>
        <c:crosses val="autoZero"/>
        <c:crossBetween val="between"/>
      </c:valAx>
    </c:plotArea>
    <c:legend>
      <c:legendPos val="t"/>
      <c:layout>
        <c:manualLayout>
          <c:xMode val="edge"/>
          <c:yMode val="edge"/>
          <c:x val="0.40070312311878448"/>
          <c:y val="6.6125348850265595E-2"/>
          <c:w val="0.1985937537624311"/>
          <c:h val="5.5418520711880914E-2"/>
        </c:manualLayout>
      </c:layout>
      <c:overlay val="0"/>
      <c:txPr>
        <a:bodyPr/>
        <a:lstStyle/>
        <a:p>
          <a:pPr>
            <a:defRPr b="1"/>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003399"/>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Sheet1!$A$2:$A$7</c:f>
              <c:numCache>
                <c:formatCode>General</c:formatCode>
                <c:ptCount val="6"/>
                <c:pt idx="0">
                  <c:v>2009</c:v>
                </c:pt>
                <c:pt idx="1">
                  <c:v>2010</c:v>
                </c:pt>
                <c:pt idx="2">
                  <c:v>2011</c:v>
                </c:pt>
                <c:pt idx="3">
                  <c:v>2012</c:v>
                </c:pt>
                <c:pt idx="4">
                  <c:v>2013</c:v>
                </c:pt>
                <c:pt idx="5">
                  <c:v>2014</c:v>
                </c:pt>
              </c:numCache>
            </c:numRef>
          </c:cat>
          <c:val>
            <c:numRef>
              <c:f>Sheet1!$B$2:$B$7</c:f>
              <c:numCache>
                <c:formatCode>0</c:formatCode>
                <c:ptCount val="6"/>
                <c:pt idx="0">
                  <c:v>41.162698412698411</c:v>
                </c:pt>
                <c:pt idx="1">
                  <c:v>44.350476190476193</c:v>
                </c:pt>
                <c:pt idx="2">
                  <c:v>44.677655677655679</c:v>
                </c:pt>
                <c:pt idx="3">
                  <c:v>44.946666666666665</c:v>
                </c:pt>
                <c:pt idx="4">
                  <c:v>45.517006802721092</c:v>
                </c:pt>
                <c:pt idx="5">
                  <c:v>47.705467372134038</c:v>
                </c:pt>
              </c:numCache>
            </c:numRef>
          </c:val>
        </c:ser>
        <c:dLbls>
          <c:showLegendKey val="0"/>
          <c:showVal val="1"/>
          <c:showCatName val="0"/>
          <c:showSerName val="0"/>
          <c:showPercent val="0"/>
          <c:showBubbleSize val="0"/>
        </c:dLbls>
        <c:gapWidth val="150"/>
        <c:overlap val="-25"/>
        <c:axId val="89499520"/>
        <c:axId val="89506560"/>
      </c:barChart>
      <c:catAx>
        <c:axId val="89499520"/>
        <c:scaling>
          <c:orientation val="minMax"/>
        </c:scaling>
        <c:delete val="0"/>
        <c:axPos val="b"/>
        <c:numFmt formatCode="General" sourceLinked="1"/>
        <c:majorTickMark val="none"/>
        <c:minorTickMark val="none"/>
        <c:tickLblPos val="nextTo"/>
        <c:txPr>
          <a:bodyPr/>
          <a:lstStyle/>
          <a:p>
            <a:pPr>
              <a:defRPr b="1"/>
            </a:pPr>
            <a:endParaRPr lang="en-US"/>
          </a:p>
        </c:txPr>
        <c:crossAx val="89506560"/>
        <c:crosses val="autoZero"/>
        <c:auto val="1"/>
        <c:lblAlgn val="ctr"/>
        <c:lblOffset val="100"/>
        <c:noMultiLvlLbl val="0"/>
      </c:catAx>
      <c:valAx>
        <c:axId val="89506560"/>
        <c:scaling>
          <c:orientation val="minMax"/>
        </c:scaling>
        <c:delete val="1"/>
        <c:axPos val="l"/>
        <c:numFmt formatCode="0" sourceLinked="1"/>
        <c:majorTickMark val="none"/>
        <c:minorTickMark val="none"/>
        <c:tickLblPos val="nextTo"/>
        <c:crossAx val="89499520"/>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30" tIns="46216" rIns="92430" bIns="46216"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2430" tIns="46216" rIns="92430" bIns="46216" rtlCol="0"/>
          <a:lstStyle>
            <a:lvl1pPr algn="r">
              <a:defRPr sz="1200"/>
            </a:lvl1pPr>
          </a:lstStyle>
          <a:p>
            <a:fld id="{09A7A4EE-203E-429C-AF9D-17BBC107E5D9}" type="datetimeFigureOut">
              <a:rPr lang="en-US" smtClean="0"/>
              <a:t>4/9/2015</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430" tIns="46216" rIns="92430" bIns="46216"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30" tIns="46216" rIns="92430" bIns="462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30" tIns="46216" rIns="92430" bIns="46216"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430" tIns="46216" rIns="92430" bIns="46216" rtlCol="0" anchor="b"/>
          <a:lstStyle>
            <a:lvl1pPr algn="r">
              <a:defRPr sz="1200"/>
            </a:lvl1pPr>
          </a:lstStyle>
          <a:p>
            <a:fld id="{E088818F-40CA-4226-A0E6-E86AE6C2ED94}" type="slidenum">
              <a:rPr lang="en-US" smtClean="0"/>
              <a:t>‹#›</a:t>
            </a:fld>
            <a:endParaRPr lang="en-US"/>
          </a:p>
        </p:txBody>
      </p:sp>
    </p:spTree>
    <p:extLst>
      <p:ext uri="{BB962C8B-B14F-4D97-AF65-F5344CB8AC3E}">
        <p14:creationId xmlns:p14="http://schemas.microsoft.com/office/powerpoint/2010/main" val="2505851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13162"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2" tIns="48347" rIns="96692" bIns="48347"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3B277E77-AE60-4A58-A37C-9CCF0100BAC9}" type="slidenum">
              <a:rPr lang="en-US" altLang="en-US" sz="13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1</a:t>
            </a:fld>
            <a:endParaRPr lang="en-US" altLang="en-US" sz="1300">
              <a:solidFill>
                <a:srgbClr val="FFFFFF"/>
              </a:solidFill>
              <a:latin typeface="Arial" panose="020B0604020202020204" pitchFamily="34" charset="0"/>
              <a:cs typeface="Arial" panose="020B0604020202020204" pitchFamily="34" charset="0"/>
            </a:endParaRPr>
          </a:p>
        </p:txBody>
      </p:sp>
      <p:sp>
        <p:nvSpPr>
          <p:cNvPr id="44035"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2AEC4591-7270-4189-B91F-133553E916B8}" type="slidenum">
              <a:rPr lang="en-US" altLang="en-US" sz="12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1</a:t>
            </a:fld>
            <a:endParaRPr lang="en-US" altLang="en-US" sz="1200">
              <a:solidFill>
                <a:srgbClr val="FFFFFF"/>
              </a:solidFill>
              <a:latin typeface="Arial" panose="020B0604020202020204" pitchFamily="34" charset="0"/>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528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10</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10</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11</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11</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12</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12</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13</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13</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13162"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2" tIns="48347" rIns="96692" bIns="48347"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3B277E77-AE60-4A58-A37C-9CCF0100BAC9}" type="slidenum">
              <a:rPr lang="en-US" altLang="en-US" sz="13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14</a:t>
            </a:fld>
            <a:endParaRPr lang="en-US" altLang="en-US" sz="1300">
              <a:solidFill>
                <a:srgbClr val="FFFFFF"/>
              </a:solidFill>
              <a:latin typeface="Arial" panose="020B0604020202020204" pitchFamily="34" charset="0"/>
              <a:cs typeface="Arial" panose="020B0604020202020204" pitchFamily="34" charset="0"/>
            </a:endParaRPr>
          </a:p>
        </p:txBody>
      </p:sp>
      <p:sp>
        <p:nvSpPr>
          <p:cNvPr id="44035"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2AEC4591-7270-4189-B91F-133553E916B8}" type="slidenum">
              <a:rPr lang="en-US" altLang="en-US" sz="12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14</a:t>
            </a:fld>
            <a:endParaRPr lang="en-US" altLang="en-US" sz="1200">
              <a:solidFill>
                <a:srgbClr val="FFFFFF"/>
              </a:solidFill>
              <a:latin typeface="Arial" panose="020B0604020202020204" pitchFamily="34" charset="0"/>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5288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15</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15</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16</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16</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17</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17</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18</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18</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19</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19</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20</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20</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21</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21</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22</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22</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23</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23</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24</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24</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25</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25</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13162"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2" tIns="48347" rIns="96692" bIns="48347"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3B277E77-AE60-4A58-A37C-9CCF0100BAC9}" type="slidenum">
              <a:rPr lang="en-US" altLang="en-US" sz="13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26</a:t>
            </a:fld>
            <a:endParaRPr lang="en-US" altLang="en-US" sz="1300">
              <a:solidFill>
                <a:srgbClr val="FFFFFF"/>
              </a:solidFill>
              <a:latin typeface="Arial" panose="020B0604020202020204" pitchFamily="34" charset="0"/>
              <a:cs typeface="Arial" panose="020B0604020202020204" pitchFamily="34" charset="0"/>
            </a:endParaRPr>
          </a:p>
        </p:txBody>
      </p:sp>
      <p:sp>
        <p:nvSpPr>
          <p:cNvPr id="44035"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2AEC4591-7270-4189-B91F-133553E916B8}" type="slidenum">
              <a:rPr lang="en-US" altLang="en-US" sz="12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26</a:t>
            </a:fld>
            <a:endParaRPr lang="en-US" altLang="en-US" sz="1200">
              <a:solidFill>
                <a:srgbClr val="FFFFFF"/>
              </a:solidFill>
              <a:latin typeface="Arial" panose="020B0604020202020204" pitchFamily="34" charset="0"/>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528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3</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3</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4</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4</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13162"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2" tIns="48347" rIns="96692" bIns="48347"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3B277E77-AE60-4A58-A37C-9CCF0100BAC9}" type="slidenum">
              <a:rPr lang="en-US" altLang="en-US" sz="13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5</a:t>
            </a:fld>
            <a:endParaRPr lang="en-US" altLang="en-US" sz="1300">
              <a:solidFill>
                <a:srgbClr val="FFFFFF"/>
              </a:solidFill>
              <a:latin typeface="Arial" panose="020B0604020202020204" pitchFamily="34" charset="0"/>
              <a:cs typeface="Arial" panose="020B0604020202020204" pitchFamily="34" charset="0"/>
            </a:endParaRPr>
          </a:p>
        </p:txBody>
      </p:sp>
      <p:sp>
        <p:nvSpPr>
          <p:cNvPr id="44035"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defTabSz="453538" fontAlgn="base">
              <a:spcBef>
                <a:spcPct val="0"/>
              </a:spcBef>
              <a:spcAft>
                <a:spcPct val="0"/>
              </a:spcAft>
            </a:pPr>
            <a:fld id="{2AEC4591-7270-4189-B91F-133553E916B8}" type="slidenum">
              <a:rPr lang="en-US" altLang="en-US" sz="1200">
                <a:solidFill>
                  <a:srgbClr val="FFFFFF"/>
                </a:solidFill>
                <a:latin typeface="Arial" panose="020B0604020202020204" pitchFamily="34" charset="0"/>
                <a:cs typeface="Arial" panose="020B0604020202020204" pitchFamily="34" charset="0"/>
              </a:rPr>
              <a:pPr algn="r" defTabSz="453538" fontAlgn="base">
                <a:spcBef>
                  <a:spcPct val="0"/>
                </a:spcBef>
                <a:spcAft>
                  <a:spcPct val="0"/>
                </a:spcAft>
              </a:pPr>
              <a:t>5</a:t>
            </a:fld>
            <a:endParaRPr lang="en-US" altLang="en-US" sz="1200">
              <a:solidFill>
                <a:srgbClr val="FFFFFF"/>
              </a:solidFill>
              <a:latin typeface="Arial" panose="020B0604020202020204" pitchFamily="34" charset="0"/>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7" tIns="48351" rIns="96697" bIns="48351"/>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528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6</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6</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7</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7</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8</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8</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13161" y="9191493"/>
            <a:ext cx="314460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0F935697-AB61-4A29-B872-0FA7382873FC}" type="slidenum">
              <a:rPr lang="en-US" altLang="en-US" sz="1300">
                <a:solidFill>
                  <a:srgbClr val="FFFFFF"/>
                </a:solidFill>
                <a:latin typeface="Arial" panose="020B0604020202020204" pitchFamily="34" charset="0"/>
                <a:cs typeface="Arial" panose="020B0604020202020204" pitchFamily="34" charset="0"/>
              </a:rPr>
              <a:pPr algn="r" fontAlgn="base">
                <a:spcBef>
                  <a:spcPct val="0"/>
                </a:spcBef>
                <a:spcAft>
                  <a:spcPct val="0"/>
                </a:spcAft>
              </a:pPr>
              <a:t>9</a:t>
            </a:fld>
            <a:endParaRPr lang="en-US" altLang="en-US" sz="1300">
              <a:solidFill>
                <a:srgbClr val="FFFFFF"/>
              </a:solidFill>
              <a:latin typeface="Arial" panose="020B0604020202020204" pitchFamily="34" charset="0"/>
              <a:cs typeface="Arial" panose="020B0604020202020204" pitchFamily="34" charset="0"/>
            </a:endParaRPr>
          </a:p>
        </p:txBody>
      </p:sp>
      <p:sp>
        <p:nvSpPr>
          <p:cNvPr id="48131" name="Rectangle 7"/>
          <p:cNvSpPr txBox="1">
            <a:spLocks noGrp="1" noChangeArrowheads="1"/>
          </p:cNvSpPr>
          <p:nvPr/>
        </p:nvSpPr>
        <p:spPr bwMode="auto">
          <a:xfrm>
            <a:off x="4111567" y="9191493"/>
            <a:ext cx="3146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fld id="{9747A35F-5609-4E50-9250-E199097D2189}" type="slidenum">
              <a:rPr lang="en-US" altLang="en-US" sz="1200">
                <a:solidFill>
                  <a:srgbClr val="FFFFFF"/>
                </a:solidFill>
                <a:latin typeface="Arial" panose="020B0604020202020204" pitchFamily="34" charset="0"/>
                <a:cs typeface="Arial" panose="020B0604020202020204" pitchFamily="34" charset="0"/>
              </a:rPr>
              <a:pPr algn="r" fontAlgn="base">
                <a:spcBef>
                  <a:spcPct val="0"/>
                </a:spcBef>
                <a:spcAft>
                  <a:spcPct val="0"/>
                </a:spcAft>
              </a:pPr>
              <a:t>9</a:t>
            </a:fld>
            <a:endParaRPr lang="en-US" altLang="en-US" sz="1200">
              <a:solidFill>
                <a:srgbClr val="FFFFFF"/>
              </a:solidFill>
              <a:latin typeface="Arial" panose="020B0604020202020204" pitchFamily="34" charset="0"/>
              <a:cs typeface="Arial" panose="020B0604020202020204" pitchFamily="34" charset="0"/>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02" tIns="48353" rIns="96702" bIns="48353"/>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9211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4"/>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206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897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038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28625" indent="0" algn="ctr">
              <a:buNone/>
              <a:defRPr/>
            </a:lvl2pPr>
            <a:lvl3pPr marL="857250" indent="0" algn="ctr">
              <a:buNone/>
              <a:defRPr/>
            </a:lvl3pPr>
            <a:lvl4pPr marL="1285875" indent="0" algn="ctr">
              <a:buNone/>
              <a:defRPr/>
            </a:lvl4pPr>
            <a:lvl5pPr marL="1714500" indent="0" algn="ctr">
              <a:buNone/>
              <a:defRPr/>
            </a:lvl5pPr>
            <a:lvl6pPr marL="2143125" indent="0" algn="ctr">
              <a:buNone/>
              <a:defRPr/>
            </a:lvl6pPr>
            <a:lvl7pPr marL="2571750" indent="0" algn="ctr">
              <a:buNone/>
              <a:defRPr/>
            </a:lvl7pPr>
            <a:lvl8pPr marL="3000375" indent="0" algn="ctr">
              <a:buNone/>
              <a:defRPr/>
            </a:lvl8pPr>
            <a:lvl9pPr marL="34290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18635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086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37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7"/>
            <a:ext cx="7772400" cy="1500187"/>
          </a:xfrm>
          <a:prstGeom prst="rect">
            <a:avLst/>
          </a:prstGeom>
        </p:spPr>
        <p:txBody>
          <a:bodyPr anchor="b"/>
          <a:lstStyle>
            <a:lvl1pPr marL="0" indent="0">
              <a:buNone/>
              <a:defRPr sz="1875"/>
            </a:lvl1pPr>
            <a:lvl2pPr marL="428625" indent="0">
              <a:buNone/>
              <a:defRPr sz="1688"/>
            </a:lvl2pPr>
            <a:lvl3pPr marL="857250" indent="0">
              <a:buNone/>
              <a:defRPr sz="1500"/>
            </a:lvl3pPr>
            <a:lvl4pPr marL="1285875" indent="0">
              <a:buNone/>
              <a:defRPr sz="1313"/>
            </a:lvl4pPr>
            <a:lvl5pPr marL="1714500" indent="0">
              <a:buNone/>
              <a:defRPr sz="1313"/>
            </a:lvl5pPr>
            <a:lvl6pPr marL="2143125" indent="0">
              <a:buNone/>
              <a:defRPr sz="1313"/>
            </a:lvl6pPr>
            <a:lvl7pPr marL="2571750" indent="0">
              <a:buNone/>
              <a:defRPr sz="1313"/>
            </a:lvl7pPr>
            <a:lvl8pPr marL="3000375" indent="0">
              <a:buNone/>
              <a:defRPr sz="1313"/>
            </a:lvl8pPr>
            <a:lvl9pPr marL="3429000" indent="0">
              <a:buNone/>
              <a:defRPr sz="1313"/>
            </a:lvl9pPr>
          </a:lstStyle>
          <a:p>
            <a:pPr lvl="0"/>
            <a:r>
              <a:rPr lang="en-US" smtClean="0"/>
              <a:t>Click to edit Master text styles</a:t>
            </a:r>
          </a:p>
        </p:txBody>
      </p:sp>
    </p:spTree>
    <p:extLst>
      <p:ext uri="{BB962C8B-B14F-4D97-AF65-F5344CB8AC3E}">
        <p14:creationId xmlns:p14="http://schemas.microsoft.com/office/powerpoint/2010/main" val="209266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609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3951288"/>
          </a:xfrm>
          <a:prstGeom prst="rect">
            <a:avLst/>
          </a:prstGeo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40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4241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7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1875"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3"/>
            <a:ext cx="3008313" cy="4691063"/>
          </a:xfrm>
          <a:prstGeom prst="rect">
            <a:avLst/>
          </a:prstGeo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smtClean="0"/>
              <a:t>Click to edit Master text styles</a:t>
            </a:r>
          </a:p>
        </p:txBody>
      </p:sp>
    </p:spTree>
    <p:extLst>
      <p:ext uri="{BB962C8B-B14F-4D97-AF65-F5344CB8AC3E}">
        <p14:creationId xmlns:p14="http://schemas.microsoft.com/office/powerpoint/2010/main" val="412178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9769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1875"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endParaRPr lang="en-US" noProof="0" smtClean="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smtClean="0"/>
              <a:t>Click to edit Master text styles</a:t>
            </a:r>
          </a:p>
        </p:txBody>
      </p:sp>
    </p:spTree>
    <p:extLst>
      <p:ext uri="{BB962C8B-B14F-4D97-AF65-F5344CB8AC3E}">
        <p14:creationId xmlns:p14="http://schemas.microsoft.com/office/powerpoint/2010/main" val="3080154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03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727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27"/>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46621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39"/>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2149671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39"/>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1292284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4"/>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79651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011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53318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89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1715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159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23218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380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1133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4952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510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4865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39"/>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2045862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39"/>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855244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39"/>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93944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6265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946" y="428639"/>
            <a:ext cx="7772400" cy="500063"/>
          </a:xfrm>
          <a:prstGeom prst="rect">
            <a:avLst/>
          </a:prstGeom>
        </p:spPr>
        <p:txBody>
          <a:bodyPr lIns="0" tIns="0" rIns="0" bIns="0"/>
          <a:lstStyle>
            <a:lvl1pPr marL="0" marR="0" indent="0" algn="l" defTabSz="857250" rtl="0" eaLnBrk="1" fontAlgn="auto" latinLnBrk="0" hangingPunct="1">
              <a:lnSpc>
                <a:spcPct val="100000"/>
              </a:lnSpc>
              <a:spcBef>
                <a:spcPts val="0"/>
              </a:spcBef>
              <a:spcAft>
                <a:spcPts val="0"/>
              </a:spcAft>
              <a:tabLst/>
              <a:defRPr sz="3750" spc="-141" baseline="0">
                <a:solidFill>
                  <a:srgbClr val="425B74"/>
                </a:solidFill>
                <a:latin typeface="Trade Gothic LT Std Light" pitchFamily="34" charset="0"/>
              </a:defRPr>
            </a:lvl1pPr>
          </a:lstStyle>
          <a:p>
            <a:r>
              <a:rPr lang="en-US" dirty="0" smtClean="0"/>
              <a:t>Power Point Extra Long Sample Title</a:t>
            </a:r>
            <a:endParaRPr lang="en-US" dirty="0"/>
          </a:p>
        </p:txBody>
      </p:sp>
      <p:sp>
        <p:nvSpPr>
          <p:cNvPr id="10" name="Text Placeholder 3"/>
          <p:cNvSpPr>
            <a:spLocks noGrp="1"/>
          </p:cNvSpPr>
          <p:nvPr>
            <p:ph type="body" sz="half" idx="2" hasCustomPrompt="1"/>
          </p:nvPr>
        </p:nvSpPr>
        <p:spPr>
          <a:xfrm>
            <a:off x="990600" y="1071563"/>
            <a:ext cx="5181600" cy="571500"/>
          </a:xfrm>
          <a:prstGeom prst="rect">
            <a:avLst/>
          </a:prstGeom>
        </p:spPr>
        <p:txBody>
          <a:bodyPr lIns="0" tIns="0" rIns="0" bIns="0"/>
          <a:lstStyle>
            <a:lvl1pPr marL="0" indent="0">
              <a:buNone/>
              <a:defRPr sz="1688" spc="-141">
                <a:latin typeface="Trade Gothic LT Std" pitchFamily="34" charset="0"/>
              </a:defRPr>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dirty="0" smtClean="0"/>
              <a:t>POWER POINT EXTRA LONG SAMPLE SUB-TITLE</a:t>
            </a:r>
          </a:p>
        </p:txBody>
      </p:sp>
    </p:spTree>
    <p:extLst>
      <p:ext uri="{BB962C8B-B14F-4D97-AF65-F5344CB8AC3E}">
        <p14:creationId xmlns:p14="http://schemas.microsoft.com/office/powerpoint/2010/main" val="1326677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022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645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230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265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018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414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953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049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97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652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711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05854-D4C5-7646-A603-10CD4BBD1F7E}" type="datetimeFigureOut">
              <a:rPr lang="en-US" smtClean="0">
                <a:solidFill>
                  <a:prstClr val="black">
                    <a:tint val="75000"/>
                  </a:prstClr>
                </a:solidFill>
              </a:rPr>
              <a:pPr/>
              <a:t>4/9/2015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F32CD-4B5B-3F46-A88B-C53296A26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3741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51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009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7915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KOA:Users:kenanderson:Desktop:Projects:Cable%20First:images:CABLE1STa.jp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1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KOA:Users:kenanderson:Desktop:Projects:Cable%20First:images:CABLE1STa.jpg"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KOA:Users:kenanderson:Desktop:Projects:Cable%20First:images:CABLE1STa.jpg" TargetMode="Externa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7" descr="KOA:Users:kenanderson:Desktop:Projects:Cable First:images:CABLE1STa.jpg"/>
          <p:cNvPicPr>
            <a:picLocks noChangeAspect="1" noChangeArrowheads="1"/>
          </p:cNvPicPr>
          <p:nvPr/>
        </p:nvPicPr>
        <p:blipFill>
          <a:blip r:link="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54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51533"/>
      </p:ext>
    </p:extLst>
  </p:cSld>
  <p:clrMap bg1="lt1" tx1="dk1" bg2="lt2" tx2="dk2" accent1="accent1" accent2="accent2" accent3="accent3" accent4="accent4" accent5="accent5" accent6="accent6" hlink="hlink" folHlink="folHlink"/>
  <p:sldLayoutIdLst>
    <p:sldLayoutId id="2147483781" r:id="rId1"/>
  </p:sldLayoutIdLst>
  <p:hf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A805854-D4C5-7646-A603-10CD4BBD1F7E}" type="datetimeFigureOut">
              <a:rPr lang="en-US" smtClean="0">
                <a:solidFill>
                  <a:prstClr val="black">
                    <a:tint val="75000"/>
                  </a:prstClr>
                </a:solidFill>
              </a:rPr>
              <a:pPr defTabSz="457200"/>
              <a:t>4/9/2015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BDF32CD-4B5B-3F46-A88B-C53296A2695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0859073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KOA:Users:kenanderson:Desktop:Projects:Cable First:images:CABLE1STa.jpg"/>
          <p:cNvPicPr>
            <a:picLocks noChangeAspect="1" noChangeArrowheads="1"/>
          </p:cNvPicPr>
          <p:nvPr userDrawn="1"/>
        </p:nvPicPr>
        <p:blipFill>
          <a:blip r:embed="rId13" r:link="rId14">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5097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125">
          <a:solidFill>
            <a:schemeClr val="tx2"/>
          </a:solidFill>
          <a:latin typeface="+mj-lt"/>
          <a:ea typeface="+mj-ea"/>
          <a:cs typeface="+mj-cs"/>
        </a:defRPr>
      </a:lvl1pPr>
      <a:lvl2pPr algn="ctr" rtl="0" eaLnBrk="0" fontAlgn="base" hangingPunct="0">
        <a:spcBef>
          <a:spcPct val="0"/>
        </a:spcBef>
        <a:spcAft>
          <a:spcPct val="0"/>
        </a:spcAft>
        <a:defRPr sz="4125">
          <a:solidFill>
            <a:schemeClr val="tx2"/>
          </a:solidFill>
          <a:latin typeface="Arial" charset="0"/>
        </a:defRPr>
      </a:lvl2pPr>
      <a:lvl3pPr algn="ctr" rtl="0" eaLnBrk="0" fontAlgn="base" hangingPunct="0">
        <a:spcBef>
          <a:spcPct val="0"/>
        </a:spcBef>
        <a:spcAft>
          <a:spcPct val="0"/>
        </a:spcAft>
        <a:defRPr sz="4125">
          <a:solidFill>
            <a:schemeClr val="tx2"/>
          </a:solidFill>
          <a:latin typeface="Arial" charset="0"/>
        </a:defRPr>
      </a:lvl3pPr>
      <a:lvl4pPr algn="ctr" rtl="0" eaLnBrk="0" fontAlgn="base" hangingPunct="0">
        <a:spcBef>
          <a:spcPct val="0"/>
        </a:spcBef>
        <a:spcAft>
          <a:spcPct val="0"/>
        </a:spcAft>
        <a:defRPr sz="4125">
          <a:solidFill>
            <a:schemeClr val="tx2"/>
          </a:solidFill>
          <a:latin typeface="Arial" charset="0"/>
        </a:defRPr>
      </a:lvl4pPr>
      <a:lvl5pPr algn="ctr" rtl="0" eaLnBrk="0" fontAlgn="base" hangingPunct="0">
        <a:spcBef>
          <a:spcPct val="0"/>
        </a:spcBef>
        <a:spcAft>
          <a:spcPct val="0"/>
        </a:spcAft>
        <a:defRPr sz="4125">
          <a:solidFill>
            <a:schemeClr val="tx2"/>
          </a:solidFill>
          <a:latin typeface="Arial" charset="0"/>
        </a:defRPr>
      </a:lvl5pPr>
      <a:lvl6pPr marL="428625" algn="ctr" rtl="0" fontAlgn="base">
        <a:spcBef>
          <a:spcPct val="0"/>
        </a:spcBef>
        <a:spcAft>
          <a:spcPct val="0"/>
        </a:spcAft>
        <a:defRPr sz="4125">
          <a:solidFill>
            <a:schemeClr val="tx2"/>
          </a:solidFill>
          <a:latin typeface="Arial" charset="0"/>
        </a:defRPr>
      </a:lvl6pPr>
      <a:lvl7pPr marL="857250" algn="ctr" rtl="0" fontAlgn="base">
        <a:spcBef>
          <a:spcPct val="0"/>
        </a:spcBef>
        <a:spcAft>
          <a:spcPct val="0"/>
        </a:spcAft>
        <a:defRPr sz="4125">
          <a:solidFill>
            <a:schemeClr val="tx2"/>
          </a:solidFill>
          <a:latin typeface="Arial" charset="0"/>
        </a:defRPr>
      </a:lvl7pPr>
      <a:lvl8pPr marL="1285875" algn="ctr" rtl="0" fontAlgn="base">
        <a:spcBef>
          <a:spcPct val="0"/>
        </a:spcBef>
        <a:spcAft>
          <a:spcPct val="0"/>
        </a:spcAft>
        <a:defRPr sz="4125">
          <a:solidFill>
            <a:schemeClr val="tx2"/>
          </a:solidFill>
          <a:latin typeface="Arial" charset="0"/>
        </a:defRPr>
      </a:lvl8pPr>
      <a:lvl9pPr marL="1714500" algn="ctr" rtl="0" fontAlgn="base">
        <a:spcBef>
          <a:spcPct val="0"/>
        </a:spcBef>
        <a:spcAft>
          <a:spcPct val="0"/>
        </a:spcAft>
        <a:defRPr sz="4125">
          <a:solidFill>
            <a:schemeClr val="tx2"/>
          </a:solidFill>
          <a:latin typeface="Arial" charset="0"/>
        </a:defRPr>
      </a:lvl9pPr>
    </p:titleStyle>
    <p:bodyStyle>
      <a:lvl1pPr marL="321469" indent="-321469" algn="l" rtl="0" eaLnBrk="0" fontAlgn="base" hangingPunct="0">
        <a:spcBef>
          <a:spcPct val="20000"/>
        </a:spcBef>
        <a:spcAft>
          <a:spcPct val="0"/>
        </a:spcAft>
        <a:buChar char="•"/>
        <a:defRPr sz="3000">
          <a:solidFill>
            <a:schemeClr val="tx1"/>
          </a:solidFill>
          <a:latin typeface="+mn-lt"/>
          <a:ea typeface="+mn-ea"/>
          <a:cs typeface="+mn-cs"/>
        </a:defRPr>
      </a:lvl1pPr>
      <a:lvl2pPr marL="696516" indent="-267891" algn="l" rtl="0" eaLnBrk="0" fontAlgn="base" hangingPunct="0">
        <a:spcBef>
          <a:spcPct val="20000"/>
        </a:spcBef>
        <a:spcAft>
          <a:spcPct val="0"/>
        </a:spcAft>
        <a:buChar char="–"/>
        <a:defRPr sz="2625">
          <a:solidFill>
            <a:schemeClr val="tx1"/>
          </a:solidFill>
          <a:latin typeface="+mn-lt"/>
        </a:defRPr>
      </a:lvl2pPr>
      <a:lvl3pPr marL="1071563" indent="-214313" algn="l" rtl="0" eaLnBrk="0" fontAlgn="base" hangingPunct="0">
        <a:spcBef>
          <a:spcPct val="20000"/>
        </a:spcBef>
        <a:spcAft>
          <a:spcPct val="0"/>
        </a:spcAft>
        <a:buChar char="•"/>
        <a:defRPr sz="2250">
          <a:solidFill>
            <a:schemeClr val="tx1"/>
          </a:solidFill>
          <a:latin typeface="+mn-lt"/>
        </a:defRPr>
      </a:lvl3pPr>
      <a:lvl4pPr marL="1500188" indent="-214313" algn="l" rtl="0" eaLnBrk="0" fontAlgn="base" hangingPunct="0">
        <a:spcBef>
          <a:spcPct val="20000"/>
        </a:spcBef>
        <a:spcAft>
          <a:spcPct val="0"/>
        </a:spcAft>
        <a:buChar char="–"/>
        <a:defRPr sz="1875">
          <a:solidFill>
            <a:schemeClr val="tx1"/>
          </a:solidFill>
          <a:latin typeface="+mn-lt"/>
        </a:defRPr>
      </a:lvl4pPr>
      <a:lvl5pPr marL="1928813" indent="-214313" algn="l" rtl="0" eaLnBrk="0" fontAlgn="base" hangingPunct="0">
        <a:spcBef>
          <a:spcPct val="20000"/>
        </a:spcBef>
        <a:spcAft>
          <a:spcPct val="0"/>
        </a:spcAft>
        <a:buChar char="»"/>
        <a:defRPr sz="1875">
          <a:solidFill>
            <a:schemeClr val="tx1"/>
          </a:solidFill>
          <a:latin typeface="+mn-lt"/>
        </a:defRPr>
      </a:lvl5pPr>
      <a:lvl6pPr marL="2357438" indent="-214313" algn="l" rtl="0" fontAlgn="base">
        <a:spcBef>
          <a:spcPct val="20000"/>
        </a:spcBef>
        <a:spcAft>
          <a:spcPct val="0"/>
        </a:spcAft>
        <a:buChar char="»"/>
        <a:defRPr sz="1875">
          <a:solidFill>
            <a:schemeClr val="tx1"/>
          </a:solidFill>
          <a:latin typeface="+mn-lt"/>
        </a:defRPr>
      </a:lvl6pPr>
      <a:lvl7pPr marL="2786063" indent="-214313" algn="l" rtl="0" fontAlgn="base">
        <a:spcBef>
          <a:spcPct val="20000"/>
        </a:spcBef>
        <a:spcAft>
          <a:spcPct val="0"/>
        </a:spcAft>
        <a:buChar char="»"/>
        <a:defRPr sz="1875">
          <a:solidFill>
            <a:schemeClr val="tx1"/>
          </a:solidFill>
          <a:latin typeface="+mn-lt"/>
        </a:defRPr>
      </a:lvl7pPr>
      <a:lvl8pPr marL="3214688" indent="-214313" algn="l" rtl="0" fontAlgn="base">
        <a:spcBef>
          <a:spcPct val="20000"/>
        </a:spcBef>
        <a:spcAft>
          <a:spcPct val="0"/>
        </a:spcAft>
        <a:buChar char="»"/>
        <a:defRPr sz="1875">
          <a:solidFill>
            <a:schemeClr val="tx1"/>
          </a:solidFill>
          <a:latin typeface="+mn-lt"/>
        </a:defRPr>
      </a:lvl8pPr>
      <a:lvl9pPr marL="3643313" indent="-214313" algn="l" rtl="0" fontAlgn="base">
        <a:spcBef>
          <a:spcPct val="20000"/>
        </a:spcBef>
        <a:spcAft>
          <a:spcPct val="0"/>
        </a:spcAft>
        <a:buChar char="»"/>
        <a:defRPr sz="1875">
          <a:solidFill>
            <a:schemeClr val="tx1"/>
          </a:solidFill>
          <a:latin typeface="+mn-lt"/>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139039"/>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959084"/>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041671"/>
      </p:ext>
    </p:extLst>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7" descr="KOA:Users:kenanderson:Desktop:Projects:Cable First:images:CABLE1STa.jpg"/>
          <p:cNvPicPr>
            <a:picLocks noChangeAspect="1" noChangeArrowheads="1"/>
          </p:cNvPicPr>
          <p:nvPr/>
        </p:nvPicPr>
        <p:blipFill>
          <a:blip r:link="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93967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020095"/>
      </p:ext>
    </p:extLst>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476430"/>
      </p:ext>
    </p:extLst>
  </p:cSld>
  <p:clrMap bg1="lt1" tx1="dk1" bg2="lt2" tx2="dk2" accent1="accent1" accent2="accent2" accent3="accent3" accent4="accent4" accent5="accent5" accent6="accent6" hlink="hlink" folHlink="folHlink"/>
  <p:sldLayoutIdLst>
    <p:sldLayoutId id="2147483765" r:id="rId1"/>
  </p:sldLayoutIdLst>
  <p:hf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916749"/>
      </p:ext>
    </p:extLst>
  </p:cSld>
  <p:clrMap bg1="lt1" tx1="dk1" bg2="lt2" tx2="dk2" accent1="accent1" accent2="accent2" accent3="accent3" accent4="accent4" accent5="accent5" accent6="accent6" hlink="hlink" folHlink="folHlink"/>
  <p:sldLayoutIdLst>
    <p:sldLayoutId id="2147483779" r:id="rId1"/>
  </p:sldLayoutIdLst>
  <p:hf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3" Type="http://schemas.openxmlformats.org/officeDocument/2006/relationships/image" Target="../media/image54.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png"/><Relationship Id="rId50" Type="http://schemas.openxmlformats.org/officeDocument/2006/relationships/image" Target="../media/image101.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46" Type="http://schemas.openxmlformats.org/officeDocument/2006/relationships/image" Target="../media/image97.png"/><Relationship Id="rId2" Type="http://schemas.openxmlformats.org/officeDocument/2006/relationships/notesSlide" Target="../notesSlides/notesSlide15.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54" Type="http://schemas.openxmlformats.org/officeDocument/2006/relationships/image" Target="../media/image105.png"/><Relationship Id="rId1" Type="http://schemas.openxmlformats.org/officeDocument/2006/relationships/slideLayout" Target="../slideLayouts/slideLayout47.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jpeg"/><Relationship Id="rId37" Type="http://schemas.openxmlformats.org/officeDocument/2006/relationships/image" Target="../media/image88.png"/><Relationship Id="rId40" Type="http://schemas.openxmlformats.org/officeDocument/2006/relationships/image" Target="../media/image91.png"/><Relationship Id="rId45" Type="http://schemas.openxmlformats.org/officeDocument/2006/relationships/image" Target="../media/image96.png"/><Relationship Id="rId53" Type="http://schemas.openxmlformats.org/officeDocument/2006/relationships/image" Target="../media/image104.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52"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48" Type="http://schemas.openxmlformats.org/officeDocument/2006/relationships/image" Target="../media/image99.png"/><Relationship Id="rId8" Type="http://schemas.openxmlformats.org/officeDocument/2006/relationships/image" Target="../media/image59.png"/><Relationship Id="rId51"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12.png"/><Relationship Id="rId10" Type="http://schemas.openxmlformats.org/officeDocument/2006/relationships/image" Target="../media/image114.png"/><Relationship Id="rId4" Type="http://schemas.openxmlformats.org/officeDocument/2006/relationships/image" Target="../media/image111.png"/><Relationship Id="rId9"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2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25.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49.jpeg"/><Relationship Id="rId26" Type="http://schemas.openxmlformats.org/officeDocument/2006/relationships/image" Target="../media/image157.png"/><Relationship Id="rId39" Type="http://schemas.openxmlformats.org/officeDocument/2006/relationships/image" Target="../media/image164.png"/><Relationship Id="rId21" Type="http://schemas.openxmlformats.org/officeDocument/2006/relationships/image" Target="../media/image152.png"/><Relationship Id="rId34" Type="http://schemas.openxmlformats.org/officeDocument/2006/relationships/image" Target="../media/image118.png"/><Relationship Id="rId42" Type="http://schemas.openxmlformats.org/officeDocument/2006/relationships/image" Target="../media/image132.png"/><Relationship Id="rId47" Type="http://schemas.openxmlformats.org/officeDocument/2006/relationships/image" Target="../media/image47.png"/><Relationship Id="rId50" Type="http://schemas.openxmlformats.org/officeDocument/2006/relationships/image" Target="../media/image168.png"/><Relationship Id="rId55" Type="http://schemas.openxmlformats.org/officeDocument/2006/relationships/image" Target="../media/image173.jpeg"/><Relationship Id="rId63" Type="http://schemas.openxmlformats.org/officeDocument/2006/relationships/image" Target="../media/image181.png"/><Relationship Id="rId68" Type="http://schemas.openxmlformats.org/officeDocument/2006/relationships/image" Target="../media/image184.jpeg"/><Relationship Id="rId7" Type="http://schemas.openxmlformats.org/officeDocument/2006/relationships/image" Target="../media/image138.png"/><Relationship Id="rId71" Type="http://schemas.openxmlformats.org/officeDocument/2006/relationships/image" Target="../media/image14.png"/><Relationship Id="rId2" Type="http://schemas.openxmlformats.org/officeDocument/2006/relationships/notesSlide" Target="../notesSlides/notesSlide25.xml"/><Relationship Id="rId16" Type="http://schemas.openxmlformats.org/officeDocument/2006/relationships/image" Target="../media/image147.jpeg"/><Relationship Id="rId29" Type="http://schemas.openxmlformats.org/officeDocument/2006/relationships/image" Target="../media/image159.png"/><Relationship Id="rId1" Type="http://schemas.openxmlformats.org/officeDocument/2006/relationships/slideLayout" Target="../slideLayouts/slideLayout47.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5.png"/><Relationship Id="rId32" Type="http://schemas.openxmlformats.org/officeDocument/2006/relationships/image" Target="../media/image162.jpeg"/><Relationship Id="rId37" Type="http://schemas.openxmlformats.org/officeDocument/2006/relationships/image" Target="../media/image116.png"/><Relationship Id="rId40" Type="http://schemas.openxmlformats.org/officeDocument/2006/relationships/image" Target="../media/image129.png"/><Relationship Id="rId45" Type="http://schemas.openxmlformats.org/officeDocument/2006/relationships/image" Target="../media/image45.png"/><Relationship Id="rId53" Type="http://schemas.openxmlformats.org/officeDocument/2006/relationships/image" Target="../media/image171.png"/><Relationship Id="rId58" Type="http://schemas.openxmlformats.org/officeDocument/2006/relationships/image" Target="../media/image176.jpeg"/><Relationship Id="rId66" Type="http://schemas.openxmlformats.org/officeDocument/2006/relationships/image" Target="../media/image182.png"/><Relationship Id="rId5" Type="http://schemas.openxmlformats.org/officeDocument/2006/relationships/image" Target="../media/image136.png"/><Relationship Id="rId15" Type="http://schemas.openxmlformats.org/officeDocument/2006/relationships/image" Target="../media/image146.jpeg"/><Relationship Id="rId23" Type="http://schemas.openxmlformats.org/officeDocument/2006/relationships/image" Target="../media/image154.jpeg"/><Relationship Id="rId28" Type="http://schemas.openxmlformats.org/officeDocument/2006/relationships/image" Target="../media/image38.png"/><Relationship Id="rId36" Type="http://schemas.openxmlformats.org/officeDocument/2006/relationships/image" Target="../media/image125.png"/><Relationship Id="rId49" Type="http://schemas.openxmlformats.org/officeDocument/2006/relationships/image" Target="../media/image49.png"/><Relationship Id="rId57" Type="http://schemas.openxmlformats.org/officeDocument/2006/relationships/image" Target="../media/image175.png"/><Relationship Id="rId61" Type="http://schemas.openxmlformats.org/officeDocument/2006/relationships/image" Target="../media/image179.png"/><Relationship Id="rId10" Type="http://schemas.openxmlformats.org/officeDocument/2006/relationships/image" Target="../media/image141.png"/><Relationship Id="rId19" Type="http://schemas.openxmlformats.org/officeDocument/2006/relationships/image" Target="../media/image150.png"/><Relationship Id="rId31" Type="http://schemas.openxmlformats.org/officeDocument/2006/relationships/image" Target="../media/image161.png"/><Relationship Id="rId44" Type="http://schemas.openxmlformats.org/officeDocument/2006/relationships/image" Target="../media/image165.png"/><Relationship Id="rId52" Type="http://schemas.openxmlformats.org/officeDocument/2006/relationships/image" Target="../media/image170.png"/><Relationship Id="rId60" Type="http://schemas.openxmlformats.org/officeDocument/2006/relationships/image" Target="../media/image178.png"/><Relationship Id="rId65" Type="http://schemas.openxmlformats.org/officeDocument/2006/relationships/image" Target="../media/image16.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jpeg"/><Relationship Id="rId22" Type="http://schemas.openxmlformats.org/officeDocument/2006/relationships/image" Target="../media/image153.png"/><Relationship Id="rId27" Type="http://schemas.openxmlformats.org/officeDocument/2006/relationships/image" Target="../media/image158.png"/><Relationship Id="rId30" Type="http://schemas.openxmlformats.org/officeDocument/2006/relationships/image" Target="../media/image160.png"/><Relationship Id="rId35" Type="http://schemas.openxmlformats.org/officeDocument/2006/relationships/image" Target="../media/image119.png"/><Relationship Id="rId43" Type="http://schemas.openxmlformats.org/officeDocument/2006/relationships/image" Target="../media/image130.png"/><Relationship Id="rId48" Type="http://schemas.openxmlformats.org/officeDocument/2006/relationships/image" Target="../media/image167.png"/><Relationship Id="rId56" Type="http://schemas.openxmlformats.org/officeDocument/2006/relationships/image" Target="../media/image174.png"/><Relationship Id="rId64" Type="http://schemas.openxmlformats.org/officeDocument/2006/relationships/image" Target="../media/image13.png"/><Relationship Id="rId69" Type="http://schemas.openxmlformats.org/officeDocument/2006/relationships/image" Target="../media/image185.png"/><Relationship Id="rId8" Type="http://schemas.openxmlformats.org/officeDocument/2006/relationships/image" Target="../media/image139.png"/><Relationship Id="rId51" Type="http://schemas.openxmlformats.org/officeDocument/2006/relationships/image" Target="../media/image169.jpeg"/><Relationship Id="rId72" Type="http://schemas.openxmlformats.org/officeDocument/2006/relationships/image" Target="../media/image187.png"/><Relationship Id="rId3" Type="http://schemas.openxmlformats.org/officeDocument/2006/relationships/image" Target="../media/image134.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33" Type="http://schemas.openxmlformats.org/officeDocument/2006/relationships/image" Target="../media/image163.png"/><Relationship Id="rId38" Type="http://schemas.openxmlformats.org/officeDocument/2006/relationships/image" Target="../media/image123.png"/><Relationship Id="rId46" Type="http://schemas.openxmlformats.org/officeDocument/2006/relationships/image" Target="../media/image166.png"/><Relationship Id="rId59" Type="http://schemas.openxmlformats.org/officeDocument/2006/relationships/image" Target="../media/image177.jpeg"/><Relationship Id="rId67" Type="http://schemas.openxmlformats.org/officeDocument/2006/relationships/image" Target="../media/image183.png"/><Relationship Id="rId20" Type="http://schemas.openxmlformats.org/officeDocument/2006/relationships/image" Target="../media/image151.png"/><Relationship Id="rId41" Type="http://schemas.openxmlformats.org/officeDocument/2006/relationships/image" Target="../media/image131.png"/><Relationship Id="rId54" Type="http://schemas.openxmlformats.org/officeDocument/2006/relationships/image" Target="../media/image172.png"/><Relationship Id="rId62" Type="http://schemas.openxmlformats.org/officeDocument/2006/relationships/image" Target="../media/image180.png"/><Relationship Id="rId70" Type="http://schemas.openxmlformats.org/officeDocument/2006/relationships/image" Target="../media/image186.jpeg"/></Relationships>
</file>

<file path=ppt/slides/_rels/slide26.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smtClean="0">
              <a:solidFill>
                <a:srgbClr val="000000"/>
              </a:solidFill>
            </a:endParaRPr>
          </a:p>
        </p:txBody>
      </p:sp>
      <p:grpSp>
        <p:nvGrpSpPr>
          <p:cNvPr id="43012" name="Group 10"/>
          <p:cNvGrpSpPr>
            <a:grpSpLocks/>
          </p:cNvGrpSpPr>
          <p:nvPr/>
        </p:nvGrpSpPr>
        <p:grpSpPr bwMode="auto">
          <a:xfrm>
            <a:off x="1341438" y="765175"/>
            <a:ext cx="6629400" cy="1752600"/>
            <a:chOff x="2359819" y="2317750"/>
            <a:chExt cx="6100762" cy="1447800"/>
          </a:xfrm>
        </p:grpSpPr>
        <p:pic>
          <p:nvPicPr>
            <p:cNvPr id="26" name="Picture 57"/>
            <p:cNvPicPr>
              <a:picLocks noChangeAspect="1" noChangeArrowheads="1"/>
            </p:cNvPicPr>
            <p:nvPr/>
          </p:nvPicPr>
          <p:blipFill>
            <a:blip r:embed="rId3">
              <a:clrChange>
                <a:clrFrom>
                  <a:srgbClr val="FEFEFE"/>
                </a:clrFrom>
                <a:clrTo>
                  <a:srgbClr val="FEFEFE">
                    <a:alpha val="0"/>
                  </a:srgbClr>
                </a:clrTo>
              </a:clrChange>
            </a:blip>
            <a:srcRect l="18026" t="6034" r="17675" b="10726"/>
            <a:stretch>
              <a:fillRect/>
            </a:stretch>
          </p:blipFill>
          <p:spPr bwMode="auto">
            <a:xfrm>
              <a:off x="5768123" y="2695437"/>
              <a:ext cx="534693" cy="692426"/>
            </a:xfrm>
            <a:prstGeom prst="rect">
              <a:avLst/>
            </a:prstGeom>
            <a:ln>
              <a:noFill/>
            </a:ln>
            <a:effectLst>
              <a:outerShdw blurRad="292100" dist="139700" dir="2700000" algn="tl" rotWithShape="0">
                <a:srgbClr val="333333">
                  <a:alpha val="65000"/>
                </a:srgbClr>
              </a:outerShdw>
            </a:effectLst>
          </p:spPr>
        </p:pic>
        <p:pic>
          <p:nvPicPr>
            <p:cNvPr id="27" name="Picture 2" descr="http://www.cybertheater.com/wp-content/uploads/2011/01/sony-bravia.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59819" y="2317750"/>
              <a:ext cx="1528112" cy="1447800"/>
            </a:xfrm>
            <a:prstGeom prst="rect">
              <a:avLst/>
            </a:prstGeom>
            <a:ln>
              <a:noFill/>
            </a:ln>
            <a:effectLst>
              <a:outerShdw blurRad="292100" dist="139700" dir="2700000" algn="tl" rotWithShape="0">
                <a:srgbClr val="333333">
                  <a:alpha val="65000"/>
                </a:srgbClr>
              </a:outerShdw>
            </a:effectLst>
          </p:spPr>
        </p:pic>
        <p:pic>
          <p:nvPicPr>
            <p:cNvPr id="28" name="Picture 8" descr="http://cdn.asia.cnet.com/i/r/2010/hp/45257271/iphone4review4.jpg"/>
            <p:cNvPicPr>
              <a:picLocks noChangeAspect="1" noChangeArrowheads="1"/>
            </p:cNvPicPr>
            <p:nvPr/>
          </p:nvPicPr>
          <p:blipFill>
            <a:blip r:embed="rId5">
              <a:clrChange>
                <a:clrFrom>
                  <a:srgbClr val="FFFFFF"/>
                </a:clrFrom>
                <a:clrTo>
                  <a:srgbClr val="FFFFFF">
                    <a:alpha val="0"/>
                  </a:srgbClr>
                </a:clrTo>
              </a:clrChange>
            </a:blip>
            <a:srcRect l="33114" t="6097" r="33795" b="3964"/>
            <a:stretch>
              <a:fillRect/>
            </a:stretch>
          </p:blipFill>
          <p:spPr bwMode="auto">
            <a:xfrm>
              <a:off x="6755698" y="2707240"/>
              <a:ext cx="423664" cy="668821"/>
            </a:xfrm>
            <a:prstGeom prst="rect">
              <a:avLst/>
            </a:prstGeom>
            <a:ln>
              <a:noFill/>
            </a:ln>
            <a:effectLst>
              <a:outerShdw blurRad="292100" dist="139700" dir="2700000" algn="tl" rotWithShape="0">
                <a:srgbClr val="333333">
                  <a:alpha val="65000"/>
                </a:srgbClr>
              </a:outerShdw>
            </a:effectLst>
          </p:spPr>
        </p:pic>
        <p:pic>
          <p:nvPicPr>
            <p:cNvPr id="29" name="Picture 10" descr="http://us.toshiba.com/images/showcase/products/portege-r835-p56x-laptop.png"/>
            <p:cNvPicPr>
              <a:picLocks noChangeAspect="1" noChangeArrowheads="1"/>
            </p:cNvPicPr>
            <p:nvPr/>
          </p:nvPicPr>
          <p:blipFill>
            <a:blip r:embed="rId6"/>
            <a:srcRect l="4550" t="8970" r="6408" b="7412"/>
            <a:stretch>
              <a:fillRect/>
            </a:stretch>
          </p:blipFill>
          <p:spPr bwMode="auto">
            <a:xfrm>
              <a:off x="4343735" y="2728223"/>
              <a:ext cx="968583" cy="626855"/>
            </a:xfrm>
            <a:prstGeom prst="rect">
              <a:avLst/>
            </a:prstGeom>
            <a:ln>
              <a:noFill/>
            </a:ln>
            <a:effectLst>
              <a:outerShdw blurRad="292100" dist="139700" dir="2700000" algn="tl" rotWithShape="0">
                <a:srgbClr val="333333">
                  <a:alpha val="65000"/>
                </a:srgbClr>
              </a:outerShdw>
            </a:effectLst>
          </p:spPr>
        </p:pic>
        <p:pic>
          <p:nvPicPr>
            <p:cNvPr id="43019"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2381" y="26225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3" name="Rectangle 9"/>
          <p:cNvSpPr>
            <a:spLocks noChangeArrowheads="1"/>
          </p:cNvSpPr>
          <p:nvPr/>
        </p:nvSpPr>
        <p:spPr bwMode="auto">
          <a:xfrm>
            <a:off x="579438" y="2968625"/>
            <a:ext cx="83359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defTabSz="457200" fontAlgn="base">
              <a:spcBef>
                <a:spcPct val="0"/>
              </a:spcBef>
              <a:spcAft>
                <a:spcPct val="0"/>
              </a:spcAft>
            </a:pPr>
            <a:r>
              <a:rPr lang="en-US" altLang="en-US" sz="4000" dirty="0" smtClean="0">
                <a:solidFill>
                  <a:srgbClr val="000000"/>
                </a:solidFill>
              </a:rPr>
              <a:t>As </a:t>
            </a:r>
            <a:r>
              <a:rPr lang="en-US" altLang="en-US" sz="4000" smtClean="0">
                <a:solidFill>
                  <a:srgbClr val="000000"/>
                </a:solidFill>
              </a:rPr>
              <a:t>Seen On </a:t>
            </a:r>
            <a:r>
              <a:rPr lang="en-US" altLang="en-US" sz="4000" dirty="0" smtClean="0">
                <a:solidFill>
                  <a:srgbClr val="000000"/>
                </a:solidFill>
              </a:rPr>
              <a:t>TV:</a:t>
            </a:r>
          </a:p>
          <a:p>
            <a:pPr defTabSz="457200" fontAlgn="base">
              <a:spcBef>
                <a:spcPct val="0"/>
              </a:spcBef>
              <a:spcAft>
                <a:spcPct val="0"/>
              </a:spcAft>
            </a:pPr>
            <a:r>
              <a:rPr lang="en-US" altLang="en-US" sz="3600" i="1" dirty="0" smtClean="0">
                <a:solidFill>
                  <a:srgbClr val="000000"/>
                </a:solidFill>
              </a:rPr>
              <a:t>A Direct Response To What Drives DR</a:t>
            </a:r>
          </a:p>
        </p:txBody>
      </p:sp>
    </p:spTree>
    <p:extLst>
      <p:ext uri="{BB962C8B-B14F-4D97-AF65-F5344CB8AC3E}">
        <p14:creationId xmlns:p14="http://schemas.microsoft.com/office/powerpoint/2010/main" val="403413527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89" t="29690" r="1739" b="5536"/>
          <a:stretch/>
        </p:blipFill>
        <p:spPr bwMode="auto">
          <a:xfrm>
            <a:off x="145472" y="2128554"/>
            <a:ext cx="8894619" cy="3738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The Media Mix Wasn’t Driven By A Few Either, All “Iconic” Brands Employed A Similar TV-Heavy Media Strategy </a:t>
            </a:r>
            <a:endParaRPr lang="en-US" altLang="en-US" sz="2000" i="1" dirty="0" smtClean="0">
              <a:solidFill>
                <a:srgbClr val="000000"/>
              </a:solidFill>
            </a:endParaRPr>
          </a:p>
        </p:txBody>
      </p:sp>
      <p:sp>
        <p:nvSpPr>
          <p:cNvPr id="8" name="Rectangle 2"/>
          <p:cNvSpPr>
            <a:spLocks/>
          </p:cNvSpPr>
          <p:nvPr/>
        </p:nvSpPr>
        <p:spPr bwMode="auto">
          <a:xfrm>
            <a:off x="1289646" y="1367135"/>
            <a:ext cx="662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“Iconic” Brands: Total Campaign Media Spend ($000)</a:t>
            </a:r>
          </a:p>
          <a:p>
            <a:pPr algn="ctr" eaLnBrk="0" fontAlgn="base" hangingPunct="0">
              <a:spcBef>
                <a:spcPct val="0"/>
              </a:spcBef>
              <a:spcAft>
                <a:spcPct val="0"/>
              </a:spcAft>
            </a:pPr>
            <a:r>
              <a:rPr lang="en-US" altLang="en-US" sz="1400" dirty="0" smtClean="0">
                <a:solidFill>
                  <a:srgbClr val="000000"/>
                </a:solidFill>
                <a:ea typeface="Gill Sans"/>
                <a:cs typeface="Gill Sans"/>
              </a:rPr>
              <a:t>CY 2004-2014</a:t>
            </a:r>
          </a:p>
        </p:txBody>
      </p:sp>
      <p:sp>
        <p:nvSpPr>
          <p:cNvPr id="14" name="TextBox 13"/>
          <p:cNvSpPr txBox="1"/>
          <p:nvPr/>
        </p:nvSpPr>
        <p:spPr>
          <a:xfrm>
            <a:off x="34829" y="2128857"/>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42,996.0</a:t>
            </a:r>
            <a:endParaRPr lang="en-US" sz="1000" b="1" dirty="0">
              <a:latin typeface="Calibri" panose="020F0502020204030204" pitchFamily="34" charset="0"/>
            </a:endParaRPr>
          </a:p>
        </p:txBody>
      </p:sp>
      <p:sp>
        <p:nvSpPr>
          <p:cNvPr id="16" name="TextBox 15"/>
          <p:cNvSpPr txBox="1"/>
          <p:nvPr/>
        </p:nvSpPr>
        <p:spPr>
          <a:xfrm>
            <a:off x="796829" y="2496979"/>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37,740.6</a:t>
            </a:r>
            <a:endParaRPr lang="en-US" sz="1000" b="1" dirty="0">
              <a:latin typeface="Calibri" panose="020F0502020204030204" pitchFamily="34" charset="0"/>
            </a:endParaRPr>
          </a:p>
        </p:txBody>
      </p:sp>
      <p:sp>
        <p:nvSpPr>
          <p:cNvPr id="17" name="TextBox 16"/>
          <p:cNvSpPr txBox="1"/>
          <p:nvPr/>
        </p:nvSpPr>
        <p:spPr>
          <a:xfrm>
            <a:off x="1524000" y="2573179"/>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36,954.4</a:t>
            </a:r>
            <a:endParaRPr lang="en-US" sz="1000" b="1" dirty="0">
              <a:latin typeface="Calibri" panose="020F0502020204030204" pitchFamily="34" charset="0"/>
            </a:endParaRPr>
          </a:p>
        </p:txBody>
      </p:sp>
      <p:sp>
        <p:nvSpPr>
          <p:cNvPr id="18" name="TextBox 17"/>
          <p:cNvSpPr txBox="1"/>
          <p:nvPr/>
        </p:nvSpPr>
        <p:spPr>
          <a:xfrm>
            <a:off x="2286000" y="2573179"/>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36,364.1</a:t>
            </a:r>
            <a:endParaRPr lang="en-US" sz="1000" b="1" dirty="0">
              <a:latin typeface="Calibri" panose="020F0502020204030204" pitchFamily="34" charset="0"/>
            </a:endParaRPr>
          </a:p>
        </p:txBody>
      </p:sp>
      <p:sp>
        <p:nvSpPr>
          <p:cNvPr id="19" name="TextBox 18"/>
          <p:cNvSpPr txBox="1"/>
          <p:nvPr/>
        </p:nvSpPr>
        <p:spPr>
          <a:xfrm>
            <a:off x="3006629" y="3335179"/>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24,515.6</a:t>
            </a:r>
            <a:endParaRPr lang="en-US" sz="1000" b="1" dirty="0">
              <a:latin typeface="Calibri" panose="020F0502020204030204" pitchFamily="34" charset="0"/>
            </a:endParaRPr>
          </a:p>
        </p:txBody>
      </p:sp>
      <p:sp>
        <p:nvSpPr>
          <p:cNvPr id="20" name="TextBox 19"/>
          <p:cNvSpPr txBox="1"/>
          <p:nvPr/>
        </p:nvSpPr>
        <p:spPr>
          <a:xfrm>
            <a:off x="3768629" y="3505200"/>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21,934.6</a:t>
            </a:r>
            <a:endParaRPr lang="en-US" sz="1000" b="1" dirty="0">
              <a:latin typeface="Calibri" panose="020F0502020204030204" pitchFamily="34" charset="0"/>
            </a:endParaRPr>
          </a:p>
        </p:txBody>
      </p:sp>
      <p:sp>
        <p:nvSpPr>
          <p:cNvPr id="21" name="TextBox 20"/>
          <p:cNvSpPr txBox="1"/>
          <p:nvPr/>
        </p:nvSpPr>
        <p:spPr>
          <a:xfrm>
            <a:off x="4495800" y="3639979"/>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19,997.8</a:t>
            </a:r>
            <a:endParaRPr lang="en-US" sz="1000" b="1" dirty="0">
              <a:latin typeface="Calibri" panose="020F0502020204030204" pitchFamily="34" charset="0"/>
            </a:endParaRPr>
          </a:p>
        </p:txBody>
      </p:sp>
      <p:sp>
        <p:nvSpPr>
          <p:cNvPr id="22" name="TextBox 21"/>
          <p:cNvSpPr txBox="1"/>
          <p:nvPr/>
        </p:nvSpPr>
        <p:spPr>
          <a:xfrm>
            <a:off x="5257800" y="3716179"/>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18,441.2</a:t>
            </a:r>
            <a:endParaRPr lang="en-US" sz="1000" b="1" dirty="0">
              <a:latin typeface="Calibri" panose="020F0502020204030204" pitchFamily="34" charset="0"/>
            </a:endParaRPr>
          </a:p>
        </p:txBody>
      </p:sp>
      <p:sp>
        <p:nvSpPr>
          <p:cNvPr id="23" name="TextBox 22"/>
          <p:cNvSpPr txBox="1"/>
          <p:nvPr/>
        </p:nvSpPr>
        <p:spPr>
          <a:xfrm>
            <a:off x="6019800" y="3810000"/>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17,048.5</a:t>
            </a:r>
            <a:endParaRPr lang="en-US" sz="1000" b="1" dirty="0">
              <a:latin typeface="Calibri" panose="020F0502020204030204" pitchFamily="34" charset="0"/>
            </a:endParaRPr>
          </a:p>
        </p:txBody>
      </p:sp>
      <p:sp>
        <p:nvSpPr>
          <p:cNvPr id="24" name="TextBox 23"/>
          <p:cNvSpPr txBox="1"/>
          <p:nvPr/>
        </p:nvSpPr>
        <p:spPr>
          <a:xfrm>
            <a:off x="6740429" y="3886200"/>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15,552.6</a:t>
            </a:r>
            <a:endParaRPr lang="en-US" sz="1000" b="1" dirty="0">
              <a:latin typeface="Calibri" panose="020F0502020204030204" pitchFamily="34" charset="0"/>
            </a:endParaRPr>
          </a:p>
        </p:txBody>
      </p:sp>
      <p:sp>
        <p:nvSpPr>
          <p:cNvPr id="25" name="TextBox 24"/>
          <p:cNvSpPr txBox="1"/>
          <p:nvPr/>
        </p:nvSpPr>
        <p:spPr>
          <a:xfrm>
            <a:off x="7502429" y="4038600"/>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13,306.7</a:t>
            </a:r>
            <a:endParaRPr lang="en-US" sz="1000" b="1" dirty="0">
              <a:latin typeface="Calibri" panose="020F0502020204030204" pitchFamily="34" charset="0"/>
            </a:endParaRPr>
          </a:p>
        </p:txBody>
      </p:sp>
      <p:sp>
        <p:nvSpPr>
          <p:cNvPr id="26" name="TextBox 25"/>
          <p:cNvSpPr txBox="1"/>
          <p:nvPr/>
        </p:nvSpPr>
        <p:spPr>
          <a:xfrm>
            <a:off x="8264429" y="4191000"/>
            <a:ext cx="803371" cy="246221"/>
          </a:xfrm>
          <a:prstGeom prst="rect">
            <a:avLst/>
          </a:prstGeom>
          <a:noFill/>
        </p:spPr>
        <p:txBody>
          <a:bodyPr wrap="square" rtlCol="0">
            <a:spAutoFit/>
          </a:bodyPr>
          <a:lstStyle/>
          <a:p>
            <a:pPr algn="ctr"/>
            <a:r>
              <a:rPr lang="en-US" sz="1000" b="1" dirty="0" smtClean="0"/>
              <a:t>$</a:t>
            </a:r>
            <a:r>
              <a:rPr lang="en-US" sz="1000" b="1" dirty="0" smtClean="0">
                <a:latin typeface="Calibri" panose="020F0502020204030204" pitchFamily="34" charset="0"/>
              </a:rPr>
              <a:t>10,589.2</a:t>
            </a:r>
            <a:endParaRPr lang="en-US" sz="1000" b="1" dirty="0">
              <a:latin typeface="Calibri" panose="020F0502020204030204" pitchFamily="34" charset="0"/>
            </a:endParaRPr>
          </a:p>
        </p:txBody>
      </p:sp>
      <p:sp>
        <p:nvSpPr>
          <p:cNvPr id="27" name="TextBox 26"/>
          <p:cNvSpPr txBox="1"/>
          <p:nvPr/>
        </p:nvSpPr>
        <p:spPr>
          <a:xfrm>
            <a:off x="34829" y="5849779"/>
            <a:ext cx="803371" cy="246221"/>
          </a:xfrm>
          <a:prstGeom prst="rect">
            <a:avLst/>
          </a:prstGeom>
          <a:noFill/>
          <a:ln>
            <a:noFill/>
          </a:ln>
        </p:spPr>
        <p:txBody>
          <a:bodyPr wrap="square" rtlCol="0">
            <a:spAutoFit/>
          </a:bodyPr>
          <a:lstStyle/>
          <a:p>
            <a:pPr algn="ctr"/>
            <a:r>
              <a:rPr lang="en-US" sz="1000" b="1" u="sng" dirty="0" smtClean="0">
                <a:latin typeface="Calibri" panose="020F0502020204030204" pitchFamily="34" charset="0"/>
              </a:rPr>
              <a:t>2008-2011</a:t>
            </a:r>
            <a:endParaRPr lang="en-US" sz="1000" b="1" u="sng" dirty="0">
              <a:latin typeface="Calibri" panose="020F0502020204030204" pitchFamily="34" charset="0"/>
            </a:endParaRPr>
          </a:p>
        </p:txBody>
      </p:sp>
      <p:sp>
        <p:nvSpPr>
          <p:cNvPr id="28" name="TextBox 27"/>
          <p:cNvSpPr txBox="1"/>
          <p:nvPr/>
        </p:nvSpPr>
        <p:spPr>
          <a:xfrm>
            <a:off x="796829"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2007-2012</a:t>
            </a:r>
            <a:endParaRPr lang="en-US" sz="1000" b="1" u="sng" dirty="0">
              <a:latin typeface="Calibri" panose="020F0502020204030204" pitchFamily="34" charset="0"/>
            </a:endParaRPr>
          </a:p>
        </p:txBody>
      </p:sp>
      <p:sp>
        <p:nvSpPr>
          <p:cNvPr id="29" name="TextBox 28"/>
          <p:cNvSpPr txBox="1"/>
          <p:nvPr/>
        </p:nvSpPr>
        <p:spPr>
          <a:xfrm>
            <a:off x="15240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2007-2013</a:t>
            </a:r>
            <a:endParaRPr lang="en-US" sz="1000" b="1" u="sng" dirty="0">
              <a:latin typeface="Calibri" panose="020F0502020204030204" pitchFamily="34" charset="0"/>
            </a:endParaRPr>
          </a:p>
        </p:txBody>
      </p:sp>
      <p:sp>
        <p:nvSpPr>
          <p:cNvPr id="30" name="TextBox 29"/>
          <p:cNvSpPr txBox="1"/>
          <p:nvPr/>
        </p:nvSpPr>
        <p:spPr>
          <a:xfrm>
            <a:off x="22860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2009-2012</a:t>
            </a:r>
            <a:endParaRPr lang="en-US" sz="1000" b="1" u="sng" dirty="0">
              <a:latin typeface="Calibri" panose="020F0502020204030204" pitchFamily="34" charset="0"/>
            </a:endParaRPr>
          </a:p>
        </p:txBody>
      </p:sp>
      <p:sp>
        <p:nvSpPr>
          <p:cNvPr id="31" name="TextBox 30"/>
          <p:cNvSpPr txBox="1"/>
          <p:nvPr/>
        </p:nvSpPr>
        <p:spPr>
          <a:xfrm>
            <a:off x="30480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2004-2007</a:t>
            </a:r>
            <a:endParaRPr lang="en-US" sz="1000" b="1" u="sng" dirty="0">
              <a:latin typeface="Calibri" panose="020F0502020204030204" pitchFamily="34" charset="0"/>
            </a:endParaRPr>
          </a:p>
        </p:txBody>
      </p:sp>
      <p:sp>
        <p:nvSpPr>
          <p:cNvPr id="33" name="TextBox 32"/>
          <p:cNvSpPr txBox="1"/>
          <p:nvPr/>
        </p:nvSpPr>
        <p:spPr>
          <a:xfrm>
            <a:off x="3768629"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2007-2014</a:t>
            </a:r>
            <a:endParaRPr lang="en-US" sz="1000" b="1" u="sng" dirty="0">
              <a:latin typeface="Calibri" panose="020F0502020204030204" pitchFamily="34" charset="0"/>
            </a:endParaRPr>
          </a:p>
        </p:txBody>
      </p:sp>
      <p:sp>
        <p:nvSpPr>
          <p:cNvPr id="34" name="TextBox 33"/>
          <p:cNvSpPr txBox="1"/>
          <p:nvPr/>
        </p:nvSpPr>
        <p:spPr>
          <a:xfrm>
            <a:off x="4530629"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2007-2009</a:t>
            </a:r>
            <a:endParaRPr lang="en-US" sz="1000" b="1" u="sng" dirty="0">
              <a:latin typeface="Calibri" panose="020F0502020204030204" pitchFamily="34" charset="0"/>
            </a:endParaRPr>
          </a:p>
        </p:txBody>
      </p:sp>
      <p:sp>
        <p:nvSpPr>
          <p:cNvPr id="35" name="TextBox 34"/>
          <p:cNvSpPr txBox="1"/>
          <p:nvPr/>
        </p:nvSpPr>
        <p:spPr>
          <a:xfrm>
            <a:off x="52578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2011-2014</a:t>
            </a:r>
            <a:endParaRPr lang="en-US" sz="1000" b="1" u="sng" dirty="0">
              <a:latin typeface="Calibri" panose="020F0502020204030204" pitchFamily="34" charset="0"/>
            </a:endParaRPr>
          </a:p>
        </p:txBody>
      </p:sp>
      <p:sp>
        <p:nvSpPr>
          <p:cNvPr id="36" name="TextBox 35"/>
          <p:cNvSpPr txBox="1"/>
          <p:nvPr/>
        </p:nvSpPr>
        <p:spPr>
          <a:xfrm>
            <a:off x="60198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2010-2013</a:t>
            </a:r>
            <a:endParaRPr lang="en-US" sz="1000" b="1" u="sng" dirty="0">
              <a:latin typeface="Calibri" panose="020F0502020204030204" pitchFamily="34" charset="0"/>
            </a:endParaRPr>
          </a:p>
        </p:txBody>
      </p:sp>
      <p:sp>
        <p:nvSpPr>
          <p:cNvPr id="37" name="TextBox 36"/>
          <p:cNvSpPr txBox="1"/>
          <p:nvPr/>
        </p:nvSpPr>
        <p:spPr>
          <a:xfrm>
            <a:off x="67818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2009-2010</a:t>
            </a:r>
            <a:endParaRPr lang="en-US" sz="1000" b="1" u="sng" dirty="0">
              <a:latin typeface="Calibri" panose="020F0502020204030204" pitchFamily="34" charset="0"/>
            </a:endParaRPr>
          </a:p>
        </p:txBody>
      </p:sp>
      <p:sp>
        <p:nvSpPr>
          <p:cNvPr id="38" name="TextBox 37"/>
          <p:cNvSpPr txBox="1"/>
          <p:nvPr/>
        </p:nvSpPr>
        <p:spPr>
          <a:xfrm>
            <a:off x="7543800"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2008-2013</a:t>
            </a:r>
            <a:endParaRPr lang="en-US" sz="1000" b="1" u="sng" dirty="0">
              <a:latin typeface="Calibri" panose="020F0502020204030204" pitchFamily="34" charset="0"/>
            </a:endParaRPr>
          </a:p>
        </p:txBody>
      </p:sp>
      <p:sp>
        <p:nvSpPr>
          <p:cNvPr id="39" name="TextBox 38"/>
          <p:cNvSpPr txBox="1"/>
          <p:nvPr/>
        </p:nvSpPr>
        <p:spPr>
          <a:xfrm>
            <a:off x="8264429" y="5849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2004-2013</a:t>
            </a:r>
            <a:endParaRPr lang="en-US" sz="1000" b="1" u="sng" dirty="0">
              <a:latin typeface="Calibri" panose="020F0502020204030204" pitchFamily="34" charset="0"/>
            </a:endParaRPr>
          </a:p>
        </p:txBody>
      </p:sp>
      <p:sp>
        <p:nvSpPr>
          <p:cNvPr id="4" name="Rectangle 3"/>
          <p:cNvSpPr/>
          <p:nvPr/>
        </p:nvSpPr>
        <p:spPr bwMode="auto">
          <a:xfrm>
            <a:off x="110643"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1" name="Rectangle 40"/>
          <p:cNvSpPr/>
          <p:nvPr/>
        </p:nvSpPr>
        <p:spPr bwMode="auto">
          <a:xfrm>
            <a:off x="872643"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2" name="Rectangle 41"/>
          <p:cNvSpPr/>
          <p:nvPr/>
        </p:nvSpPr>
        <p:spPr bwMode="auto">
          <a:xfrm>
            <a:off x="16002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3" name="Rectangle 42"/>
          <p:cNvSpPr/>
          <p:nvPr/>
        </p:nvSpPr>
        <p:spPr bwMode="auto">
          <a:xfrm>
            <a:off x="23622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4" name="Rectangle 43"/>
          <p:cNvSpPr/>
          <p:nvPr/>
        </p:nvSpPr>
        <p:spPr bwMode="auto">
          <a:xfrm>
            <a:off x="31242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5" name="Rectangle 44"/>
          <p:cNvSpPr/>
          <p:nvPr/>
        </p:nvSpPr>
        <p:spPr bwMode="auto">
          <a:xfrm>
            <a:off x="3844443"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6" name="Rectangle 45"/>
          <p:cNvSpPr/>
          <p:nvPr/>
        </p:nvSpPr>
        <p:spPr bwMode="auto">
          <a:xfrm>
            <a:off x="4606443"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7" name="Rectangle 46"/>
          <p:cNvSpPr/>
          <p:nvPr/>
        </p:nvSpPr>
        <p:spPr bwMode="auto">
          <a:xfrm>
            <a:off x="53340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8" name="Rectangle 47"/>
          <p:cNvSpPr/>
          <p:nvPr/>
        </p:nvSpPr>
        <p:spPr bwMode="auto">
          <a:xfrm>
            <a:off x="60960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9" name="Rectangle 48"/>
          <p:cNvSpPr/>
          <p:nvPr/>
        </p:nvSpPr>
        <p:spPr bwMode="auto">
          <a:xfrm>
            <a:off x="68580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50" name="Rectangle 49"/>
          <p:cNvSpPr/>
          <p:nvPr/>
        </p:nvSpPr>
        <p:spPr bwMode="auto">
          <a:xfrm>
            <a:off x="7620000"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51" name="Rectangle 50"/>
          <p:cNvSpPr/>
          <p:nvPr/>
        </p:nvSpPr>
        <p:spPr bwMode="auto">
          <a:xfrm>
            <a:off x="8340243" y="5849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52" name="Rectangle 2"/>
          <p:cNvSpPr>
            <a:spLocks/>
          </p:cNvSpPr>
          <p:nvPr/>
        </p:nvSpPr>
        <p:spPr bwMode="auto">
          <a:xfrm>
            <a:off x="110643" y="6172200"/>
            <a:ext cx="88809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200" i="1" dirty="0" smtClean="0">
                <a:solidFill>
                  <a:srgbClr val="000000"/>
                </a:solidFill>
                <a:ea typeface="Gill Sans"/>
                <a:cs typeface="Gill Sans"/>
              </a:rPr>
              <a:t>Active Campaign Years</a:t>
            </a:r>
            <a:endParaRPr lang="en-US" altLang="en-US" sz="1100" i="1" dirty="0" smtClean="0">
              <a:solidFill>
                <a:srgbClr val="000000"/>
              </a:solidFill>
              <a:ea typeface="Gill Sans"/>
              <a:cs typeface="Gill Sans"/>
            </a:endParaRPr>
          </a:p>
        </p:txBody>
      </p:sp>
      <p:sp>
        <p:nvSpPr>
          <p:cNvPr id="53" name="Rectangle 9"/>
          <p:cNvSpPr>
            <a:spLocks noChangeArrowheads="1"/>
          </p:cNvSpPr>
          <p:nvPr/>
        </p:nvSpPr>
        <p:spPr bwMode="auto">
          <a:xfrm>
            <a:off x="16204" y="6629762"/>
            <a:ext cx="9127795" cy="15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Print includes newspapers, magazines and Sunday supplements.  TV includes national, syndication, spot &amp; Hispanic.  </a:t>
            </a:r>
          </a:p>
          <a:p>
            <a:pPr fontAlgn="base">
              <a:spcBef>
                <a:spcPct val="0"/>
              </a:spcBef>
              <a:spcAft>
                <a:spcPct val="0"/>
              </a:spcAft>
            </a:pPr>
            <a:r>
              <a:rPr lang="en-US" altLang="en-US" sz="1000" dirty="0" smtClean="0">
                <a:solidFill>
                  <a:srgbClr val="000000"/>
                </a:solidFill>
              </a:rPr>
              <a:t>Excludes infomercials spend</a:t>
            </a:r>
            <a:endParaRPr lang="en-US" altLang="en-US" sz="1000" i="1" dirty="0" smtClean="0">
              <a:solidFill>
                <a:srgbClr val="000000"/>
              </a:solidFill>
            </a:endParaRPr>
          </a:p>
        </p:txBody>
      </p:sp>
    </p:spTree>
    <p:extLst>
      <p:ext uri="{BB962C8B-B14F-4D97-AF65-F5344CB8AC3E}">
        <p14:creationId xmlns:p14="http://schemas.microsoft.com/office/powerpoint/2010/main" val="41177851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To Maintain “Top-of-Mind” Awareness, They Employed A Strong, Continuous Television Presence Throughout Their Advertising Campaign </a:t>
            </a:r>
            <a:endParaRPr lang="en-US" altLang="en-US" sz="2000" i="1" dirty="0" smtClean="0">
              <a:solidFill>
                <a:srgbClr val="000000"/>
              </a:solidFill>
            </a:endParaRPr>
          </a:p>
        </p:txBody>
      </p:sp>
      <p:sp>
        <p:nvSpPr>
          <p:cNvPr id="7" name="Rectangle 9"/>
          <p:cNvSpPr>
            <a:spLocks noChangeArrowheads="1"/>
          </p:cNvSpPr>
          <p:nvPr/>
        </p:nvSpPr>
        <p:spPr bwMode="auto">
          <a:xfrm>
            <a:off x="16204" y="65532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Time Period – CY 2004-2014</a:t>
            </a:r>
            <a:endParaRPr lang="en-US" altLang="en-US" sz="1000" i="1" dirty="0" smtClean="0">
              <a:solidFill>
                <a:srgbClr val="000000"/>
              </a:solidFill>
            </a:endParaRPr>
          </a:p>
        </p:txBody>
      </p:sp>
      <p:sp>
        <p:nvSpPr>
          <p:cNvPr id="9" name="Rectangle 9"/>
          <p:cNvSpPr>
            <a:spLocks noChangeArrowheads="1"/>
          </p:cNvSpPr>
          <p:nvPr/>
        </p:nvSpPr>
        <p:spPr bwMode="auto">
          <a:xfrm>
            <a:off x="381000" y="1309688"/>
            <a:ext cx="815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The average advertising campaign for “Iconic” Brands lasted almost four and ½ years, of which TV was active in </a:t>
            </a:r>
            <a:r>
              <a:rPr lang="en-US" altLang="en-US" sz="1600" b="1" i="1" u="sng" dirty="0" smtClean="0">
                <a:solidFill>
                  <a:srgbClr val="000000"/>
                </a:solidFill>
              </a:rPr>
              <a:t>90%</a:t>
            </a:r>
            <a:r>
              <a:rPr lang="en-US" altLang="en-US" sz="1600" b="1" i="1" dirty="0" smtClean="0">
                <a:solidFill>
                  <a:srgbClr val="000000"/>
                </a:solidFill>
              </a:rPr>
              <a:t> </a:t>
            </a:r>
            <a:r>
              <a:rPr lang="en-US" altLang="en-US" sz="1600" dirty="0" smtClean="0">
                <a:solidFill>
                  <a:srgbClr val="000000"/>
                </a:solidFill>
              </a:rPr>
              <a:t>of the months </a:t>
            </a:r>
            <a:endParaRPr lang="en-US" altLang="en-US" sz="1600" i="1" dirty="0" smtClean="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936" y="1905000"/>
            <a:ext cx="5797888"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9517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24-Hour A Day Advertising!  Direct Response Brands Weren’t Just Relegated To Post-1AM Overnight Placements Either</a:t>
            </a:r>
            <a:endParaRPr lang="en-US" altLang="en-US" sz="2000" i="1" dirty="0" smtClean="0">
              <a:solidFill>
                <a:srgbClr val="000000"/>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79" t="23504" r="22189" b="1697"/>
          <a:stretch/>
        </p:blipFill>
        <p:spPr bwMode="auto">
          <a:xfrm>
            <a:off x="1905000" y="2501746"/>
            <a:ext cx="4847931" cy="385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6204" y="64770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TV includes national, spot &amp; Hispanic; syndication is excluded due to inability to define </a:t>
            </a:r>
            <a:r>
              <a:rPr lang="en-US" altLang="en-US" sz="1000" dirty="0" err="1" smtClean="0">
                <a:solidFill>
                  <a:srgbClr val="000000"/>
                </a:solidFill>
              </a:rPr>
              <a:t>dayparts</a:t>
            </a:r>
            <a:r>
              <a:rPr lang="en-US" altLang="en-US" sz="1000" dirty="0" smtClean="0">
                <a:solidFill>
                  <a:srgbClr val="000000"/>
                </a:solidFill>
              </a:rPr>
              <a:t>.  </a:t>
            </a:r>
          </a:p>
          <a:p>
            <a:pPr fontAlgn="base">
              <a:spcBef>
                <a:spcPct val="0"/>
              </a:spcBef>
              <a:spcAft>
                <a:spcPct val="0"/>
              </a:spcAft>
            </a:pPr>
            <a:r>
              <a:rPr lang="en-US" altLang="en-US" sz="1000" dirty="0" smtClean="0">
                <a:solidFill>
                  <a:srgbClr val="000000"/>
                </a:solidFill>
              </a:rPr>
              <a:t>Excludes infomercials spend</a:t>
            </a:r>
            <a:endParaRPr lang="en-US" altLang="en-US" sz="1000" i="1" dirty="0" smtClean="0">
              <a:solidFill>
                <a:srgbClr val="000000"/>
              </a:solidFill>
            </a:endParaRPr>
          </a:p>
        </p:txBody>
      </p:sp>
      <p:sp>
        <p:nvSpPr>
          <p:cNvPr id="6" name="Rectangle 2"/>
          <p:cNvSpPr>
            <a:spLocks/>
          </p:cNvSpPr>
          <p:nvPr/>
        </p:nvSpPr>
        <p:spPr bwMode="auto">
          <a:xfrm>
            <a:off x="1143000" y="2057400"/>
            <a:ext cx="662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12 “Iconic” Brands: Collective TV Daypart Mix (based on $$$)</a:t>
            </a:r>
          </a:p>
          <a:p>
            <a:pPr algn="ctr" eaLnBrk="0" fontAlgn="base" hangingPunct="0">
              <a:spcBef>
                <a:spcPct val="0"/>
              </a:spcBef>
              <a:spcAft>
                <a:spcPct val="0"/>
              </a:spcAft>
            </a:pPr>
            <a:r>
              <a:rPr lang="en-US" altLang="en-US" sz="1400" dirty="0" smtClean="0">
                <a:solidFill>
                  <a:srgbClr val="000000"/>
                </a:solidFill>
                <a:ea typeface="Gill Sans"/>
                <a:cs typeface="Gill Sans"/>
              </a:rPr>
              <a:t>CY 2004-2014</a:t>
            </a:r>
          </a:p>
        </p:txBody>
      </p:sp>
      <p:sp>
        <p:nvSpPr>
          <p:cNvPr id="7" name="Rectangle 9"/>
          <p:cNvSpPr>
            <a:spLocks noChangeArrowheads="1"/>
          </p:cNvSpPr>
          <p:nvPr/>
        </p:nvSpPr>
        <p:spPr bwMode="auto">
          <a:xfrm>
            <a:off x="381000" y="1219200"/>
            <a:ext cx="815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In an effort to maximize reach, “Iconic” brands employed a balanced daypart mix strategy targeting consumers throughout the day including primetime</a:t>
            </a:r>
            <a:endParaRPr lang="en-US" altLang="en-US" sz="1600" i="1" dirty="0" smtClean="0">
              <a:solidFill>
                <a:srgbClr val="000000"/>
              </a:solidFill>
            </a:endParaRPr>
          </a:p>
        </p:txBody>
      </p:sp>
    </p:spTree>
    <p:extLst>
      <p:ext uri="{BB962C8B-B14F-4D97-AF65-F5344CB8AC3E}">
        <p14:creationId xmlns:p14="http://schemas.microsoft.com/office/powerpoint/2010/main" val="19820216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Casting A Wide Net, Direct Response Brands Bought Deep To Create A Robust Television Network Mix </a:t>
            </a:r>
            <a:endParaRPr lang="en-US" altLang="en-US" sz="2000" i="1" dirty="0" smtClean="0">
              <a:solidFill>
                <a:srgbClr val="000000"/>
              </a:solidFill>
            </a:endParaRPr>
          </a:p>
        </p:txBody>
      </p:sp>
      <p:graphicFrame>
        <p:nvGraphicFramePr>
          <p:cNvPr id="2" name="Chart 1"/>
          <p:cNvGraphicFramePr/>
          <p:nvPr>
            <p:extLst>
              <p:ext uri="{D42A27DB-BD31-4B8C-83A1-F6EECF244321}">
                <p14:modId xmlns:p14="http://schemas.microsoft.com/office/powerpoint/2010/main" val="531489949"/>
              </p:ext>
            </p:extLst>
          </p:nvPr>
        </p:nvGraphicFramePr>
        <p:xfrm>
          <a:off x="762000" y="2286000"/>
          <a:ext cx="83058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9"/>
          <p:cNvSpPr>
            <a:spLocks noChangeArrowheads="1"/>
          </p:cNvSpPr>
          <p:nvPr/>
        </p:nvSpPr>
        <p:spPr bwMode="auto">
          <a:xfrm>
            <a:off x="16204" y="65532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TV includes national &amp; Hispanic; syndication &amp; spot is excluded.  Excludes infomercials data.</a:t>
            </a:r>
            <a:endParaRPr lang="en-US" altLang="en-US" sz="1000" i="1" dirty="0" smtClean="0">
              <a:solidFill>
                <a:srgbClr val="000000"/>
              </a:solidFill>
            </a:endParaRPr>
          </a:p>
        </p:txBody>
      </p:sp>
      <p:sp>
        <p:nvSpPr>
          <p:cNvPr id="6" name="Rectangle 2"/>
          <p:cNvSpPr>
            <a:spLocks/>
          </p:cNvSpPr>
          <p:nvPr/>
        </p:nvSpPr>
        <p:spPr bwMode="auto">
          <a:xfrm>
            <a:off x="762000" y="1826567"/>
            <a:ext cx="830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“Iconic” Brands: Total # of TV Networks Utilized During Campaign</a:t>
            </a:r>
          </a:p>
          <a:p>
            <a:pPr algn="ctr" eaLnBrk="0" fontAlgn="base" hangingPunct="0">
              <a:spcBef>
                <a:spcPct val="0"/>
              </a:spcBef>
              <a:spcAft>
                <a:spcPct val="0"/>
              </a:spcAft>
            </a:pPr>
            <a:r>
              <a:rPr lang="en-US" altLang="en-US" sz="1400" dirty="0" smtClean="0">
                <a:solidFill>
                  <a:srgbClr val="000000"/>
                </a:solidFill>
                <a:ea typeface="Gill Sans"/>
                <a:cs typeface="Gill Sans"/>
              </a:rPr>
              <a:t>CY 2004-2014</a:t>
            </a:r>
          </a:p>
        </p:txBody>
      </p:sp>
      <p:sp>
        <p:nvSpPr>
          <p:cNvPr id="3" name="Rectangle 2"/>
          <p:cNvSpPr/>
          <p:nvPr/>
        </p:nvSpPr>
        <p:spPr>
          <a:xfrm>
            <a:off x="990600" y="4114800"/>
            <a:ext cx="7010400" cy="381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9"/>
          <p:cNvSpPr>
            <a:spLocks noChangeArrowheads="1"/>
          </p:cNvSpPr>
          <p:nvPr/>
        </p:nvSpPr>
        <p:spPr bwMode="auto">
          <a:xfrm>
            <a:off x="263429" y="1081088"/>
            <a:ext cx="857577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In another “maximizing reach” strategy, “Iconic” brands bought across multiple genres, interests and demographic targets to incorporate a deep network list into their TV buy</a:t>
            </a:r>
            <a:endParaRPr lang="en-US" altLang="en-US" sz="1600" i="1" dirty="0" smtClean="0">
              <a:solidFill>
                <a:srgbClr val="000000"/>
              </a:solidFill>
            </a:endParaRPr>
          </a:p>
        </p:txBody>
      </p:sp>
      <p:sp>
        <p:nvSpPr>
          <p:cNvPr id="10" name="TextBox 9"/>
          <p:cNvSpPr txBox="1"/>
          <p:nvPr/>
        </p:nvSpPr>
        <p:spPr>
          <a:xfrm>
            <a:off x="34829" y="3030379"/>
            <a:ext cx="803371" cy="246221"/>
          </a:xfrm>
          <a:prstGeom prst="rect">
            <a:avLst/>
          </a:prstGeom>
          <a:noFill/>
          <a:ln>
            <a:noFill/>
          </a:ln>
        </p:spPr>
        <p:txBody>
          <a:bodyPr wrap="square" rtlCol="0">
            <a:spAutoFit/>
          </a:bodyPr>
          <a:lstStyle/>
          <a:p>
            <a:pPr algn="ctr"/>
            <a:r>
              <a:rPr lang="en-US" sz="1000" b="1" u="sng" dirty="0" smtClean="0">
                <a:latin typeface="Calibri" panose="020F0502020204030204" pitchFamily="34" charset="0"/>
              </a:rPr>
              <a:t>2008-2011</a:t>
            </a:r>
            <a:endParaRPr lang="en-US" sz="1000" b="1" u="sng" dirty="0">
              <a:latin typeface="Calibri" panose="020F0502020204030204" pitchFamily="34" charset="0"/>
            </a:endParaRPr>
          </a:p>
        </p:txBody>
      </p:sp>
      <p:sp>
        <p:nvSpPr>
          <p:cNvPr id="11" name="TextBox 10"/>
          <p:cNvSpPr txBox="1"/>
          <p:nvPr/>
        </p:nvSpPr>
        <p:spPr>
          <a:xfrm>
            <a:off x="32340" y="33351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2007-2012</a:t>
            </a:r>
            <a:endParaRPr lang="en-US" sz="1000" b="1" u="sng" dirty="0">
              <a:latin typeface="Calibri" panose="020F0502020204030204" pitchFamily="34" charset="0"/>
            </a:endParaRPr>
          </a:p>
        </p:txBody>
      </p:sp>
      <p:sp>
        <p:nvSpPr>
          <p:cNvPr id="12" name="TextBox 11"/>
          <p:cNvSpPr txBox="1"/>
          <p:nvPr/>
        </p:nvSpPr>
        <p:spPr>
          <a:xfrm>
            <a:off x="34829" y="27255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2007-2013</a:t>
            </a:r>
            <a:endParaRPr lang="en-US" sz="1000" b="1" u="sng" dirty="0">
              <a:latin typeface="Calibri" panose="020F0502020204030204" pitchFamily="34" charset="0"/>
            </a:endParaRPr>
          </a:p>
        </p:txBody>
      </p:sp>
      <p:sp>
        <p:nvSpPr>
          <p:cNvPr id="13" name="TextBox 12"/>
          <p:cNvSpPr txBox="1"/>
          <p:nvPr/>
        </p:nvSpPr>
        <p:spPr>
          <a:xfrm>
            <a:off x="34696" y="2420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2009-2012</a:t>
            </a:r>
            <a:endParaRPr lang="en-US" sz="1000" b="1" u="sng" dirty="0">
              <a:latin typeface="Calibri" panose="020F0502020204030204" pitchFamily="34" charset="0"/>
            </a:endParaRPr>
          </a:p>
        </p:txBody>
      </p:sp>
      <p:sp>
        <p:nvSpPr>
          <p:cNvPr id="14" name="TextBox 13"/>
          <p:cNvSpPr txBox="1"/>
          <p:nvPr/>
        </p:nvSpPr>
        <p:spPr>
          <a:xfrm>
            <a:off x="33739" y="5638800"/>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2004-2007</a:t>
            </a:r>
            <a:endParaRPr lang="en-US" sz="1000" b="1" u="sng" dirty="0">
              <a:latin typeface="Calibri" panose="020F0502020204030204" pitchFamily="34" charset="0"/>
            </a:endParaRPr>
          </a:p>
        </p:txBody>
      </p:sp>
      <p:sp>
        <p:nvSpPr>
          <p:cNvPr id="15" name="TextBox 14"/>
          <p:cNvSpPr txBox="1"/>
          <p:nvPr/>
        </p:nvSpPr>
        <p:spPr>
          <a:xfrm>
            <a:off x="35215" y="39447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2007-2014</a:t>
            </a:r>
            <a:endParaRPr lang="en-US" sz="1000" b="1" u="sng" dirty="0">
              <a:latin typeface="Calibri" panose="020F0502020204030204" pitchFamily="34" charset="0"/>
            </a:endParaRPr>
          </a:p>
        </p:txBody>
      </p:sp>
      <p:sp>
        <p:nvSpPr>
          <p:cNvPr id="16" name="TextBox 15"/>
          <p:cNvSpPr txBox="1"/>
          <p:nvPr/>
        </p:nvSpPr>
        <p:spPr>
          <a:xfrm>
            <a:off x="27589" y="4419600"/>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2007-2009</a:t>
            </a:r>
            <a:endParaRPr lang="en-US" sz="1000" b="1" u="sng" dirty="0">
              <a:latin typeface="Calibri" panose="020F0502020204030204" pitchFamily="34" charset="0"/>
            </a:endParaRPr>
          </a:p>
        </p:txBody>
      </p:sp>
      <p:sp>
        <p:nvSpPr>
          <p:cNvPr id="17" name="TextBox 16"/>
          <p:cNvSpPr txBox="1"/>
          <p:nvPr/>
        </p:nvSpPr>
        <p:spPr>
          <a:xfrm>
            <a:off x="27590" y="5334000"/>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2011-2014</a:t>
            </a:r>
            <a:endParaRPr lang="en-US" sz="1000" b="1" u="sng" dirty="0">
              <a:latin typeface="Calibri" panose="020F0502020204030204" pitchFamily="34" charset="0"/>
            </a:endParaRPr>
          </a:p>
        </p:txBody>
      </p:sp>
      <p:sp>
        <p:nvSpPr>
          <p:cNvPr id="18" name="TextBox 17"/>
          <p:cNvSpPr txBox="1"/>
          <p:nvPr/>
        </p:nvSpPr>
        <p:spPr>
          <a:xfrm>
            <a:off x="34635" y="4724400"/>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2010-2013</a:t>
            </a:r>
            <a:endParaRPr lang="en-US" sz="1000" b="1" u="sng" dirty="0">
              <a:latin typeface="Calibri" panose="020F0502020204030204" pitchFamily="34" charset="0"/>
            </a:endParaRPr>
          </a:p>
        </p:txBody>
      </p:sp>
      <p:sp>
        <p:nvSpPr>
          <p:cNvPr id="19" name="TextBox 18"/>
          <p:cNvSpPr txBox="1"/>
          <p:nvPr/>
        </p:nvSpPr>
        <p:spPr>
          <a:xfrm>
            <a:off x="34829" y="5029200"/>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2009-2010</a:t>
            </a:r>
            <a:endParaRPr lang="en-US" sz="1000" b="1" u="sng" dirty="0">
              <a:latin typeface="Calibri" panose="020F0502020204030204" pitchFamily="34" charset="0"/>
            </a:endParaRPr>
          </a:p>
        </p:txBody>
      </p:sp>
      <p:sp>
        <p:nvSpPr>
          <p:cNvPr id="20" name="TextBox 19"/>
          <p:cNvSpPr txBox="1"/>
          <p:nvPr/>
        </p:nvSpPr>
        <p:spPr>
          <a:xfrm>
            <a:off x="34829" y="36399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2008-2013</a:t>
            </a:r>
            <a:endParaRPr lang="en-US" sz="1000" b="1" u="sng" dirty="0">
              <a:latin typeface="Calibri" panose="020F0502020204030204" pitchFamily="34" charset="0"/>
            </a:endParaRPr>
          </a:p>
        </p:txBody>
      </p:sp>
      <p:sp>
        <p:nvSpPr>
          <p:cNvPr id="21" name="TextBox 20"/>
          <p:cNvSpPr txBox="1"/>
          <p:nvPr/>
        </p:nvSpPr>
        <p:spPr>
          <a:xfrm>
            <a:off x="27590" y="5925979"/>
            <a:ext cx="803371" cy="246221"/>
          </a:xfrm>
          <a:prstGeom prst="rect">
            <a:avLst/>
          </a:prstGeom>
          <a:noFill/>
        </p:spPr>
        <p:txBody>
          <a:bodyPr wrap="square" rtlCol="0">
            <a:spAutoFit/>
          </a:bodyPr>
          <a:lstStyle/>
          <a:p>
            <a:pPr algn="ctr"/>
            <a:r>
              <a:rPr lang="en-US" sz="1000" b="1" u="sng" dirty="0" smtClean="0">
                <a:latin typeface="Calibri" panose="020F0502020204030204" pitchFamily="34" charset="0"/>
              </a:rPr>
              <a:t>2004-2013</a:t>
            </a:r>
            <a:endParaRPr lang="en-US" sz="1000" b="1" u="sng" dirty="0">
              <a:latin typeface="Calibri" panose="020F0502020204030204" pitchFamily="34" charset="0"/>
            </a:endParaRPr>
          </a:p>
        </p:txBody>
      </p:sp>
      <p:sp>
        <p:nvSpPr>
          <p:cNvPr id="22" name="Rectangle 21"/>
          <p:cNvSpPr/>
          <p:nvPr/>
        </p:nvSpPr>
        <p:spPr bwMode="auto">
          <a:xfrm>
            <a:off x="110643" y="30303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3" name="Rectangle 22"/>
          <p:cNvSpPr/>
          <p:nvPr/>
        </p:nvSpPr>
        <p:spPr bwMode="auto">
          <a:xfrm>
            <a:off x="108154" y="33351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4" name="Rectangle 23"/>
          <p:cNvSpPr/>
          <p:nvPr/>
        </p:nvSpPr>
        <p:spPr bwMode="auto">
          <a:xfrm>
            <a:off x="111029" y="27255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5" name="Rectangle 24"/>
          <p:cNvSpPr/>
          <p:nvPr/>
        </p:nvSpPr>
        <p:spPr bwMode="auto">
          <a:xfrm>
            <a:off x="110896" y="2420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6" name="Rectangle 25"/>
          <p:cNvSpPr/>
          <p:nvPr/>
        </p:nvSpPr>
        <p:spPr bwMode="auto">
          <a:xfrm>
            <a:off x="109939" y="5638800"/>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7" name="Rectangle 26"/>
          <p:cNvSpPr/>
          <p:nvPr/>
        </p:nvSpPr>
        <p:spPr bwMode="auto">
          <a:xfrm>
            <a:off x="111029" y="39447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8" name="Rectangle 27"/>
          <p:cNvSpPr/>
          <p:nvPr/>
        </p:nvSpPr>
        <p:spPr bwMode="auto">
          <a:xfrm>
            <a:off x="103403" y="4419600"/>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9" name="Rectangle 28"/>
          <p:cNvSpPr/>
          <p:nvPr/>
        </p:nvSpPr>
        <p:spPr bwMode="auto">
          <a:xfrm>
            <a:off x="103790" y="5334000"/>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30" name="Rectangle 29"/>
          <p:cNvSpPr/>
          <p:nvPr/>
        </p:nvSpPr>
        <p:spPr bwMode="auto">
          <a:xfrm>
            <a:off x="110835" y="4724400"/>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31" name="Rectangle 30"/>
          <p:cNvSpPr/>
          <p:nvPr/>
        </p:nvSpPr>
        <p:spPr bwMode="auto">
          <a:xfrm>
            <a:off x="111029" y="5029200"/>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32" name="Rectangle 31"/>
          <p:cNvSpPr/>
          <p:nvPr/>
        </p:nvSpPr>
        <p:spPr bwMode="auto">
          <a:xfrm>
            <a:off x="111029" y="36399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33" name="Rectangle 32"/>
          <p:cNvSpPr/>
          <p:nvPr/>
        </p:nvSpPr>
        <p:spPr bwMode="auto">
          <a:xfrm>
            <a:off x="103404" y="5925979"/>
            <a:ext cx="651357" cy="24622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38" name="Rectangle 9"/>
          <p:cNvSpPr>
            <a:spLocks noChangeArrowheads="1"/>
          </p:cNvSpPr>
          <p:nvPr/>
        </p:nvSpPr>
        <p:spPr bwMode="auto">
          <a:xfrm>
            <a:off x="75814" y="1981200"/>
            <a:ext cx="76238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u="sng" dirty="0" smtClean="0">
                <a:solidFill>
                  <a:srgbClr val="000000"/>
                </a:solidFill>
              </a:rPr>
              <a:t>Campaign Years</a:t>
            </a:r>
          </a:p>
        </p:txBody>
      </p:sp>
      <p:sp>
        <p:nvSpPr>
          <p:cNvPr id="4" name="TextBox 3"/>
          <p:cNvSpPr txBox="1"/>
          <p:nvPr/>
        </p:nvSpPr>
        <p:spPr>
          <a:xfrm>
            <a:off x="3048000" y="2451556"/>
            <a:ext cx="54864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52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(74 nets in highest year - 2011)</a:t>
            </a:r>
            <a:endParaRPr lang="en-US" sz="800" b="1" dirty="0">
              <a:solidFill>
                <a:schemeClr val="bg1"/>
              </a:solidFill>
              <a:latin typeface="Trebuchet MS" panose="020B0603020202020204" pitchFamily="34" charset="0"/>
            </a:endParaRPr>
          </a:p>
        </p:txBody>
      </p:sp>
      <p:sp>
        <p:nvSpPr>
          <p:cNvPr id="40" name="TextBox 39"/>
          <p:cNvSpPr txBox="1"/>
          <p:nvPr/>
        </p:nvSpPr>
        <p:spPr>
          <a:xfrm>
            <a:off x="3048000" y="2756355"/>
            <a:ext cx="53340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35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(74 nets in highest year - 2009)</a:t>
            </a:r>
            <a:endParaRPr lang="en-US" sz="800" b="1" dirty="0">
              <a:solidFill>
                <a:schemeClr val="bg1"/>
              </a:solidFill>
              <a:latin typeface="Trebuchet MS" panose="020B0603020202020204" pitchFamily="34" charset="0"/>
            </a:endParaRPr>
          </a:p>
        </p:txBody>
      </p:sp>
      <p:sp>
        <p:nvSpPr>
          <p:cNvPr id="41" name="TextBox 40"/>
          <p:cNvSpPr txBox="1"/>
          <p:nvPr/>
        </p:nvSpPr>
        <p:spPr>
          <a:xfrm>
            <a:off x="3048000" y="3061156"/>
            <a:ext cx="52578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61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(82 nets in highest year - 2009)</a:t>
            </a:r>
            <a:endParaRPr lang="en-US" sz="800" b="1" dirty="0">
              <a:solidFill>
                <a:schemeClr val="bg1"/>
              </a:solidFill>
              <a:latin typeface="Trebuchet MS" panose="020B0603020202020204" pitchFamily="34" charset="0"/>
            </a:endParaRPr>
          </a:p>
        </p:txBody>
      </p:sp>
      <p:sp>
        <p:nvSpPr>
          <p:cNvPr id="42" name="TextBox 41"/>
          <p:cNvSpPr txBox="1"/>
          <p:nvPr/>
        </p:nvSpPr>
        <p:spPr>
          <a:xfrm>
            <a:off x="3048000" y="3352800"/>
            <a:ext cx="51054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51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(70 nets in highest year - 2009)</a:t>
            </a:r>
            <a:endParaRPr lang="en-US" sz="800" b="1" dirty="0">
              <a:solidFill>
                <a:schemeClr val="bg1"/>
              </a:solidFill>
              <a:latin typeface="Trebuchet MS" panose="020B0603020202020204" pitchFamily="34" charset="0"/>
            </a:endParaRPr>
          </a:p>
        </p:txBody>
      </p:sp>
      <p:sp>
        <p:nvSpPr>
          <p:cNvPr id="45" name="TextBox 44"/>
          <p:cNvSpPr txBox="1"/>
          <p:nvPr/>
        </p:nvSpPr>
        <p:spPr>
          <a:xfrm>
            <a:off x="3048000" y="3639979"/>
            <a:ext cx="48006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28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(69 nets in highest year - 2009)</a:t>
            </a:r>
            <a:endParaRPr lang="en-US" sz="800" b="1" dirty="0">
              <a:solidFill>
                <a:schemeClr val="bg1"/>
              </a:solidFill>
              <a:latin typeface="Trebuchet MS" panose="020B0603020202020204" pitchFamily="34" charset="0"/>
            </a:endParaRPr>
          </a:p>
        </p:txBody>
      </p:sp>
      <p:sp>
        <p:nvSpPr>
          <p:cNvPr id="46" name="TextBox 45"/>
          <p:cNvSpPr txBox="1"/>
          <p:nvPr/>
        </p:nvSpPr>
        <p:spPr>
          <a:xfrm>
            <a:off x="3048000" y="3899356"/>
            <a:ext cx="46482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26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(54 nets in highest year - 2008)</a:t>
            </a:r>
            <a:endParaRPr lang="en-US" sz="800" b="1" dirty="0">
              <a:solidFill>
                <a:schemeClr val="bg1"/>
              </a:solidFill>
              <a:latin typeface="Trebuchet MS" panose="020B0603020202020204" pitchFamily="34" charset="0"/>
            </a:endParaRPr>
          </a:p>
        </p:txBody>
      </p:sp>
      <p:sp>
        <p:nvSpPr>
          <p:cNvPr id="47" name="TextBox 46"/>
          <p:cNvSpPr txBox="1"/>
          <p:nvPr/>
        </p:nvSpPr>
        <p:spPr>
          <a:xfrm>
            <a:off x="3048000" y="4495800"/>
            <a:ext cx="42672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45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(63 nets in highest year - 2008)</a:t>
            </a:r>
            <a:endParaRPr lang="en-US" sz="800" b="1" dirty="0">
              <a:solidFill>
                <a:schemeClr val="bg1"/>
              </a:solidFill>
              <a:latin typeface="Trebuchet MS" panose="020B0603020202020204" pitchFamily="34" charset="0"/>
            </a:endParaRPr>
          </a:p>
        </p:txBody>
      </p:sp>
      <p:sp>
        <p:nvSpPr>
          <p:cNvPr id="48" name="TextBox 47"/>
          <p:cNvSpPr txBox="1"/>
          <p:nvPr/>
        </p:nvSpPr>
        <p:spPr>
          <a:xfrm>
            <a:off x="3048000" y="4800600"/>
            <a:ext cx="40386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43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(62 nets in highest year - 2011)</a:t>
            </a:r>
            <a:endParaRPr lang="en-US" sz="800" b="1" dirty="0">
              <a:solidFill>
                <a:schemeClr val="bg1"/>
              </a:solidFill>
              <a:latin typeface="Trebuchet MS" panose="020B0603020202020204" pitchFamily="34" charset="0"/>
            </a:endParaRPr>
          </a:p>
        </p:txBody>
      </p:sp>
      <p:sp>
        <p:nvSpPr>
          <p:cNvPr id="49" name="TextBox 48"/>
          <p:cNvSpPr txBox="1"/>
          <p:nvPr/>
        </p:nvSpPr>
        <p:spPr>
          <a:xfrm>
            <a:off x="3048000" y="5347156"/>
            <a:ext cx="40386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39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(53 nets in highest year - 2011)</a:t>
            </a:r>
            <a:endParaRPr lang="en-US" sz="800" b="1" dirty="0">
              <a:solidFill>
                <a:schemeClr val="bg1"/>
              </a:solidFill>
              <a:latin typeface="Trebuchet MS" panose="020B0603020202020204" pitchFamily="34" charset="0"/>
            </a:endParaRPr>
          </a:p>
        </p:txBody>
      </p:sp>
      <p:sp>
        <p:nvSpPr>
          <p:cNvPr id="50" name="TextBox 49"/>
          <p:cNvSpPr txBox="1"/>
          <p:nvPr/>
        </p:nvSpPr>
        <p:spPr>
          <a:xfrm>
            <a:off x="3048000" y="5042356"/>
            <a:ext cx="40386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53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(54 nets in highest year - 2009)</a:t>
            </a:r>
            <a:endParaRPr lang="en-US" sz="800" b="1" dirty="0">
              <a:solidFill>
                <a:schemeClr val="bg1"/>
              </a:solidFill>
              <a:latin typeface="Trebuchet MS" panose="020B0603020202020204" pitchFamily="34" charset="0"/>
            </a:endParaRPr>
          </a:p>
        </p:txBody>
      </p:sp>
      <p:sp>
        <p:nvSpPr>
          <p:cNvPr id="51" name="TextBox 50"/>
          <p:cNvSpPr txBox="1"/>
          <p:nvPr/>
        </p:nvSpPr>
        <p:spPr>
          <a:xfrm>
            <a:off x="3048000" y="5638800"/>
            <a:ext cx="34290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39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(53 nets in highest year - 2011)</a:t>
            </a:r>
            <a:endParaRPr lang="en-US" sz="800" b="1" dirty="0">
              <a:solidFill>
                <a:schemeClr val="bg1"/>
              </a:solidFill>
              <a:latin typeface="Trebuchet MS" panose="020B0603020202020204" pitchFamily="34" charset="0"/>
            </a:endParaRPr>
          </a:p>
        </p:txBody>
      </p:sp>
      <p:sp>
        <p:nvSpPr>
          <p:cNvPr id="52" name="TextBox 51"/>
          <p:cNvSpPr txBox="1"/>
          <p:nvPr/>
        </p:nvSpPr>
        <p:spPr>
          <a:xfrm>
            <a:off x="3048000" y="6032956"/>
            <a:ext cx="2743200" cy="215444"/>
          </a:xfrm>
          <a:prstGeom prst="rect">
            <a:avLst/>
          </a:prstGeom>
          <a:noFill/>
        </p:spPr>
        <p:txBody>
          <a:bodyPr wrap="square" rtlCol="0">
            <a:spAutoFit/>
          </a:bodyPr>
          <a:lstStyle/>
          <a:p>
            <a:r>
              <a:rPr lang="en-US" sz="800" b="1" dirty="0" smtClean="0">
                <a:latin typeface="Trebuchet MS" panose="020B0603020202020204" pitchFamily="34" charset="0"/>
              </a:rPr>
              <a:t>5 nets </a:t>
            </a:r>
            <a:r>
              <a:rPr lang="en-US" sz="800" b="1" dirty="0" err="1" smtClean="0">
                <a:latin typeface="Trebuchet MS" panose="020B0603020202020204" pitchFamily="34" charset="0"/>
              </a:rPr>
              <a:t>avg</a:t>
            </a:r>
            <a:r>
              <a:rPr lang="en-US" sz="800" b="1" dirty="0" smtClean="0">
                <a:latin typeface="Trebuchet MS" panose="020B0603020202020204" pitchFamily="34" charset="0"/>
              </a:rPr>
              <a:t>/year (12 nets in highest year - 2007)</a:t>
            </a:r>
            <a:endParaRPr lang="en-US" sz="800" b="1" dirty="0">
              <a:latin typeface="Trebuchet MS" panose="020B0603020202020204" pitchFamily="34" charset="0"/>
            </a:endParaRPr>
          </a:p>
        </p:txBody>
      </p:sp>
      <p:sp>
        <p:nvSpPr>
          <p:cNvPr id="53" name="TextBox 52"/>
          <p:cNvSpPr txBox="1"/>
          <p:nvPr/>
        </p:nvSpPr>
        <p:spPr>
          <a:xfrm>
            <a:off x="3048000" y="4204156"/>
            <a:ext cx="4343400" cy="215444"/>
          </a:xfrm>
          <a:prstGeom prst="rect">
            <a:avLst/>
          </a:prstGeom>
          <a:noFill/>
        </p:spPr>
        <p:txBody>
          <a:bodyPr wrap="square" rtlCol="0">
            <a:spAutoFit/>
          </a:bodyPr>
          <a:lstStyle/>
          <a:p>
            <a:pPr algn="ctr"/>
            <a:r>
              <a:rPr lang="en-US" sz="800" b="1" dirty="0" smtClean="0">
                <a:solidFill>
                  <a:schemeClr val="bg1"/>
                </a:solidFill>
                <a:latin typeface="Trebuchet MS" panose="020B0603020202020204" pitchFamily="34" charset="0"/>
              </a:rPr>
              <a:t>40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/year (60 nets </a:t>
            </a:r>
            <a:r>
              <a:rPr lang="en-US" sz="800" b="1" dirty="0" err="1" smtClean="0">
                <a:solidFill>
                  <a:schemeClr val="bg1"/>
                </a:solidFill>
                <a:latin typeface="Trebuchet MS" panose="020B0603020202020204" pitchFamily="34" charset="0"/>
              </a:rPr>
              <a:t>avg</a:t>
            </a:r>
            <a:r>
              <a:rPr lang="en-US" sz="800" b="1" dirty="0" smtClean="0">
                <a:solidFill>
                  <a:schemeClr val="bg1"/>
                </a:solidFill>
                <a:latin typeface="Trebuchet MS" panose="020B0603020202020204" pitchFamily="34" charset="0"/>
              </a:rPr>
              <a:t> in highest year)</a:t>
            </a:r>
            <a:endParaRPr lang="en-US" sz="8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10960176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smtClean="0">
              <a:solidFill>
                <a:srgbClr val="000000"/>
              </a:solidFill>
            </a:endParaRPr>
          </a:p>
        </p:txBody>
      </p:sp>
      <p:sp>
        <p:nvSpPr>
          <p:cNvPr id="43013" name="Rectangle 9"/>
          <p:cNvSpPr>
            <a:spLocks noChangeArrowheads="1"/>
          </p:cNvSpPr>
          <p:nvPr/>
        </p:nvSpPr>
        <p:spPr bwMode="auto">
          <a:xfrm>
            <a:off x="381000" y="914400"/>
            <a:ext cx="8534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800" b="1" dirty="0" smtClean="0">
                <a:solidFill>
                  <a:srgbClr val="000000"/>
                </a:solidFill>
              </a:rPr>
              <a:t>Similar </a:t>
            </a:r>
            <a:r>
              <a:rPr lang="en-US" altLang="en-US" sz="2800" b="1" dirty="0">
                <a:solidFill>
                  <a:srgbClr val="000000"/>
                </a:solidFill>
              </a:rPr>
              <a:t>TV-Centric Media Strategies </a:t>
            </a:r>
            <a:r>
              <a:rPr lang="en-US" altLang="en-US" sz="2800" b="1" dirty="0" smtClean="0">
                <a:solidFill>
                  <a:srgbClr val="000000"/>
                </a:solidFill>
              </a:rPr>
              <a:t>Developed By These Iconic Brands Continue To Be Utilized </a:t>
            </a:r>
            <a:r>
              <a:rPr lang="en-US" altLang="en-US" sz="2800" b="1" dirty="0">
                <a:solidFill>
                  <a:srgbClr val="000000"/>
                </a:solidFill>
              </a:rPr>
              <a:t>By </a:t>
            </a:r>
            <a:r>
              <a:rPr lang="en-US" altLang="en-US" sz="2800" b="1" dirty="0" smtClean="0">
                <a:solidFill>
                  <a:srgbClr val="000000"/>
                </a:solidFill>
              </a:rPr>
              <a:t>The Most Popular DR </a:t>
            </a:r>
            <a:r>
              <a:rPr lang="en-US" altLang="en-US" sz="2800" b="1" dirty="0">
                <a:solidFill>
                  <a:srgbClr val="000000"/>
                </a:solidFill>
              </a:rPr>
              <a:t>Brands </a:t>
            </a:r>
            <a:r>
              <a:rPr lang="en-US" altLang="en-US" sz="2800" b="1" dirty="0" smtClean="0">
                <a:solidFill>
                  <a:srgbClr val="000000"/>
                </a:solidFill>
              </a:rPr>
              <a:t>Advertising Today</a:t>
            </a:r>
            <a:endParaRPr lang="en-US" altLang="en-US" sz="2800" b="1" i="1" dirty="0">
              <a:solidFill>
                <a:srgbClr val="000000"/>
              </a:solidFill>
            </a:endParaRPr>
          </a:p>
        </p:txBody>
      </p:sp>
      <p:sp>
        <p:nvSpPr>
          <p:cNvPr id="5" name="Rounded Rectangle 4"/>
          <p:cNvSpPr/>
          <p:nvPr/>
        </p:nvSpPr>
        <p:spPr bwMode="auto">
          <a:xfrm rot="16200000">
            <a:off x="533400" y="2667000"/>
            <a:ext cx="3505200" cy="4114800"/>
          </a:xfrm>
          <a:prstGeom prst="roundRect">
            <a:avLst/>
          </a:prstGeom>
          <a:noFill/>
          <a:ln w="57150"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prstClr val="black"/>
              </a:solidFill>
              <a:latin typeface="Trebuchet MS" pitchFamily="34" charset="0"/>
              <a:ea typeface="ＭＳ Ｐゴシック" pitchFamily="34" charset="-128"/>
            </a:endParaRPr>
          </a:p>
        </p:txBody>
      </p:sp>
      <p:sp>
        <p:nvSpPr>
          <p:cNvPr id="6" name="Rounded Rectangle 5"/>
          <p:cNvSpPr/>
          <p:nvPr/>
        </p:nvSpPr>
        <p:spPr bwMode="auto">
          <a:xfrm rot="16200000">
            <a:off x="5105400" y="2667000"/>
            <a:ext cx="3505200" cy="41148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prstClr val="black"/>
              </a:solidFill>
              <a:latin typeface="Trebuchet MS" pitchFamily="34" charset="0"/>
              <a:ea typeface="ＭＳ Ｐゴシック" pitchFamily="34" charset="-128"/>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57" t="28318" r="20136" b="12348"/>
          <a:stretch/>
        </p:blipFill>
        <p:spPr bwMode="auto">
          <a:xfrm>
            <a:off x="4920850" y="3429000"/>
            <a:ext cx="39183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p:cNvSpPr>
          <p:nvPr/>
        </p:nvSpPr>
        <p:spPr bwMode="auto">
          <a:xfrm>
            <a:off x="228599" y="2590800"/>
            <a:ext cx="4114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2000" u="sng" dirty="0" smtClean="0">
                <a:solidFill>
                  <a:schemeClr val="bg1">
                    <a:lumMod val="65000"/>
                  </a:schemeClr>
                </a:solidFill>
                <a:ea typeface="Gill Sans"/>
                <a:cs typeface="Gill Sans"/>
              </a:rPr>
              <a:t>“Iconic” Brands</a:t>
            </a:r>
            <a:endParaRPr lang="en-US" altLang="en-US" sz="1800" dirty="0" smtClean="0">
              <a:solidFill>
                <a:schemeClr val="bg1">
                  <a:lumMod val="65000"/>
                </a:schemeClr>
              </a:solidFill>
              <a:ea typeface="Gill Sans"/>
              <a:cs typeface="Gill Sans"/>
            </a:endParaRPr>
          </a:p>
        </p:txBody>
      </p:sp>
      <p:sp>
        <p:nvSpPr>
          <p:cNvPr id="9" name="Rectangle 2"/>
          <p:cNvSpPr>
            <a:spLocks/>
          </p:cNvSpPr>
          <p:nvPr/>
        </p:nvSpPr>
        <p:spPr bwMode="auto">
          <a:xfrm>
            <a:off x="4800600" y="2590800"/>
            <a:ext cx="4114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2000" u="sng" dirty="0" smtClean="0">
                <a:solidFill>
                  <a:srgbClr val="000000"/>
                </a:solidFill>
                <a:ea typeface="Gill Sans"/>
                <a:cs typeface="Gill Sans"/>
              </a:rPr>
              <a:t>“Active” Brands</a:t>
            </a:r>
            <a:endParaRPr lang="en-US" altLang="en-US" sz="1800" dirty="0" smtClean="0">
              <a:solidFill>
                <a:srgbClr val="000000"/>
              </a:solidFill>
              <a:ea typeface="Gill Sans"/>
              <a:cs typeface="Gill Sans"/>
            </a:endParaRPr>
          </a:p>
        </p:txBody>
      </p:sp>
      <p:pic>
        <p:nvPicPr>
          <p:cNvPr id="10" name="Picture 3"/>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2706" b="47726"/>
          <a:stretch/>
        </p:blipFill>
        <p:spPr bwMode="auto">
          <a:xfrm>
            <a:off x="2403626" y="3055852"/>
            <a:ext cx="1225375" cy="74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512" t="2941" r="26150" b="62125"/>
          <a:stretch/>
        </p:blipFill>
        <p:spPr bwMode="auto">
          <a:xfrm>
            <a:off x="698740" y="3149477"/>
            <a:ext cx="1530275" cy="42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799" y="3568470"/>
            <a:ext cx="19812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934" t="77896" r="28792" b="6819"/>
          <a:stretch/>
        </p:blipFill>
        <p:spPr bwMode="auto">
          <a:xfrm>
            <a:off x="1916793" y="4519333"/>
            <a:ext cx="2199042" cy="35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50000" t="7170" r="5373" b="66470"/>
          <a:stretch/>
        </p:blipFill>
        <p:spPr bwMode="auto">
          <a:xfrm>
            <a:off x="381000" y="4287410"/>
            <a:ext cx="1318488" cy="77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p:cNvPicPr>
            <a:picLocks noChangeAspect="1" noChangeArrowheads="1"/>
          </p:cNvPicPr>
          <p:nvPr/>
        </p:nvPicPr>
        <p:blipFill rotWithShape="1">
          <a:blip r:embed="rId9">
            <a:duotone>
              <a:schemeClr val="bg2">
                <a:shade val="45000"/>
                <a:satMod val="135000"/>
              </a:schemeClr>
              <a:prstClr val="white"/>
            </a:duotone>
            <a:extLst>
              <a:ext uri="{28A0092B-C50C-407E-A947-70E740481C1C}">
                <a14:useLocalDpi xmlns:a14="http://schemas.microsoft.com/office/drawing/2010/main" val="0"/>
              </a:ext>
            </a:extLst>
          </a:blip>
          <a:srcRect t="5325" r="44717" b="72400"/>
          <a:stretch/>
        </p:blipFill>
        <p:spPr bwMode="auto">
          <a:xfrm>
            <a:off x="2614247" y="3895766"/>
            <a:ext cx="1501588" cy="50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l="1783" t="4965" r="33305" b="58706"/>
          <a:stretch/>
        </p:blipFill>
        <p:spPr bwMode="auto">
          <a:xfrm>
            <a:off x="2972771" y="5071844"/>
            <a:ext cx="1225850" cy="43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p:cNvPicPr>
            <a:picLocks noChangeAspect="1" noChangeArrowheads="1"/>
          </p:cNvPicPr>
          <p:nvPr/>
        </p:nvPicPr>
        <p:blipFill rotWithShape="1">
          <a:blip r:embed="rId11">
            <a:duotone>
              <a:schemeClr val="bg2">
                <a:shade val="45000"/>
                <a:satMod val="135000"/>
              </a:schemeClr>
              <a:prstClr val="white"/>
            </a:duotone>
            <a:extLst>
              <a:ext uri="{28A0092B-C50C-407E-A947-70E740481C1C}">
                <a14:useLocalDpi xmlns:a14="http://schemas.microsoft.com/office/drawing/2010/main" val="0"/>
              </a:ext>
            </a:extLst>
          </a:blip>
          <a:srcRect l="1566" t="2667" r="59991" b="69096"/>
          <a:stretch/>
        </p:blipFill>
        <p:spPr bwMode="auto">
          <a:xfrm>
            <a:off x="322750" y="5039404"/>
            <a:ext cx="1494592" cy="72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2"/>
          <p:cNvPicPr>
            <a:picLocks noChangeAspect="1" noChangeArrowheads="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l="26105" t="52880" r="61289" b="34141"/>
          <a:stretch/>
        </p:blipFill>
        <p:spPr bwMode="auto">
          <a:xfrm>
            <a:off x="529433" y="5724871"/>
            <a:ext cx="1110636" cy="64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4"/>
          <p:cNvPicPr>
            <a:picLocks noChangeAspect="1" noChangeArrowheads="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l="12043" t="33155" r="47397" b="14238"/>
          <a:stretch/>
        </p:blipFill>
        <p:spPr bwMode="auto">
          <a:xfrm>
            <a:off x="1856693" y="5700728"/>
            <a:ext cx="914759" cy="66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5"/>
          <p:cNvPicPr>
            <a:picLocks noChangeAspect="1" noChangeArrowheads="1"/>
          </p:cNvPicPr>
          <p:nvPr/>
        </p:nvPicPr>
        <p:blipFill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t="62186" b="8613"/>
          <a:stretch/>
        </p:blipFill>
        <p:spPr bwMode="auto">
          <a:xfrm>
            <a:off x="1828800" y="5004833"/>
            <a:ext cx="1076994" cy="50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6"/>
          <p:cNvPicPr>
            <a:picLocks noChangeAspect="1" noChangeArrowheads="1"/>
          </p:cNvPicPr>
          <p:nvPr/>
        </p:nvPicPr>
        <p:blipFill rotWithShape="1">
          <a:blip r:embed="rId15">
            <a:duotone>
              <a:schemeClr val="bg2">
                <a:shade val="45000"/>
                <a:satMod val="135000"/>
              </a:schemeClr>
              <a:prstClr val="white"/>
            </a:duotone>
            <a:extLst>
              <a:ext uri="{28A0092B-C50C-407E-A947-70E740481C1C}">
                <a14:useLocalDpi xmlns:a14="http://schemas.microsoft.com/office/drawing/2010/main" val="0"/>
              </a:ext>
            </a:extLst>
          </a:blip>
          <a:srcRect l="9375" t="8397" r="68520" b="70000"/>
          <a:stretch/>
        </p:blipFill>
        <p:spPr bwMode="auto">
          <a:xfrm>
            <a:off x="2885479" y="5605711"/>
            <a:ext cx="1229321" cy="67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0599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67427"/>
            <a:ext cx="1329779" cy="5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 name="Picture 40"/>
          <p:cNvPicPr>
            <a:picLocks noChangeAspect="1" noChangeArrowheads="1"/>
          </p:cNvPicPr>
          <p:nvPr/>
        </p:nvPicPr>
        <p:blipFill rotWithShape="1">
          <a:blip r:embed="rId4">
            <a:extLst>
              <a:ext uri="{28A0092B-C50C-407E-A947-70E740481C1C}">
                <a14:useLocalDpi xmlns:a14="http://schemas.microsoft.com/office/drawing/2010/main" val="0"/>
              </a:ext>
            </a:extLst>
          </a:blip>
          <a:srcRect t="24255" b="25177"/>
          <a:stretch/>
        </p:blipFill>
        <p:spPr bwMode="auto">
          <a:xfrm>
            <a:off x="5144712" y="3555514"/>
            <a:ext cx="1379188" cy="69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14903" t="5397" r="13498" b="9353"/>
          <a:stretch/>
        </p:blipFill>
        <p:spPr bwMode="auto">
          <a:xfrm>
            <a:off x="7279812" y="5649502"/>
            <a:ext cx="924280" cy="120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16206" y="316321"/>
            <a:ext cx="905159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t>These Diverse Brands Represent </a:t>
            </a:r>
            <a:r>
              <a:rPr lang="en-US" altLang="en-US" sz="2000" i="1" u="sng" dirty="0" smtClean="0"/>
              <a:t>50</a:t>
            </a:r>
            <a:r>
              <a:rPr lang="en-US" altLang="en-US" sz="2000" dirty="0" smtClean="0"/>
              <a:t> </a:t>
            </a:r>
            <a:r>
              <a:rPr lang="en-US" altLang="en-US" sz="2000" dirty="0"/>
              <a:t>O</a:t>
            </a:r>
            <a:r>
              <a:rPr lang="en-US" altLang="en-US" sz="2000" dirty="0" smtClean="0"/>
              <a:t>f </a:t>
            </a:r>
            <a:r>
              <a:rPr lang="en-US" altLang="en-US" sz="2000" dirty="0"/>
              <a:t>T</a:t>
            </a:r>
            <a:r>
              <a:rPr lang="en-US" altLang="en-US" sz="2000" dirty="0" smtClean="0"/>
              <a:t>he Most Popular Direct Response Advertisers That Were Active In 2014</a:t>
            </a:r>
            <a:endParaRPr lang="en-US" altLang="en-US" sz="2000" i="1" dirty="0" smtClean="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30576"/>
            <a:ext cx="1166248" cy="138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1209339"/>
            <a:ext cx="1527697" cy="53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4200" y="1293627"/>
            <a:ext cx="1051672" cy="55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7780" y="1101944"/>
            <a:ext cx="1224701" cy="117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428" y="2438400"/>
            <a:ext cx="2466975" cy="69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2759" y="2586809"/>
            <a:ext cx="1905000" cy="51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6199" y="1101944"/>
            <a:ext cx="938133" cy="93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2255" y="4380888"/>
            <a:ext cx="2117051" cy="37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5121" y="2319337"/>
            <a:ext cx="19050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00" y="2278512"/>
            <a:ext cx="1704975" cy="36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93701" y="5600681"/>
            <a:ext cx="950299" cy="125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15159" y="2098958"/>
            <a:ext cx="1611312" cy="42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16148" y="6096363"/>
            <a:ext cx="14573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9" name="Picture 25"/>
          <p:cNvPicPr>
            <a:picLocks noChangeAspect="1" noChangeArrowheads="1"/>
          </p:cNvPicPr>
          <p:nvPr/>
        </p:nvPicPr>
        <p:blipFill rotWithShape="1">
          <a:blip r:embed="rId19">
            <a:extLst>
              <a:ext uri="{28A0092B-C50C-407E-A947-70E740481C1C}">
                <a14:useLocalDpi xmlns:a14="http://schemas.microsoft.com/office/drawing/2010/main" val="0"/>
              </a:ext>
            </a:extLst>
          </a:blip>
          <a:srcRect t="12674" b="11641"/>
          <a:stretch/>
        </p:blipFill>
        <p:spPr bwMode="auto">
          <a:xfrm>
            <a:off x="5752420" y="6112383"/>
            <a:ext cx="1433331" cy="60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0" name="Picture 26"/>
          <p:cNvPicPr>
            <a:picLocks noChangeAspect="1" noChangeArrowheads="1"/>
          </p:cNvPicPr>
          <p:nvPr/>
        </p:nvPicPr>
        <p:blipFill rotWithShape="1">
          <a:blip r:embed="rId20">
            <a:extLst>
              <a:ext uri="{28A0092B-C50C-407E-A947-70E740481C1C}">
                <a14:useLocalDpi xmlns:a14="http://schemas.microsoft.com/office/drawing/2010/main" val="0"/>
              </a:ext>
            </a:extLst>
          </a:blip>
          <a:srcRect l="13234" r="5891"/>
          <a:stretch/>
        </p:blipFill>
        <p:spPr bwMode="auto">
          <a:xfrm>
            <a:off x="7876411" y="3740373"/>
            <a:ext cx="1097782" cy="135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Picture 2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90864" y="5564905"/>
            <a:ext cx="1556444" cy="42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2" name="Picture 2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38400" y="3505200"/>
            <a:ext cx="979223" cy="4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 name="Picture 30"/>
          <p:cNvPicPr>
            <a:picLocks noChangeAspect="1" noChangeArrowheads="1"/>
          </p:cNvPicPr>
          <p:nvPr/>
        </p:nvPicPr>
        <p:blipFill rotWithShape="1">
          <a:blip r:embed="rId23">
            <a:extLst>
              <a:ext uri="{28A0092B-C50C-407E-A947-70E740481C1C}">
                <a14:useLocalDpi xmlns:a14="http://schemas.microsoft.com/office/drawing/2010/main" val="0"/>
              </a:ext>
            </a:extLst>
          </a:blip>
          <a:srcRect l="19778" r="19665"/>
          <a:stretch/>
        </p:blipFill>
        <p:spPr bwMode="auto">
          <a:xfrm>
            <a:off x="16205" y="2986028"/>
            <a:ext cx="821995" cy="135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5" name="Picture 31"/>
          <p:cNvPicPr>
            <a:picLocks noChangeAspect="1" noChangeArrowheads="1"/>
          </p:cNvPicPr>
          <p:nvPr/>
        </p:nvPicPr>
        <p:blipFill rotWithShape="1">
          <a:blip r:embed="rId24">
            <a:extLst>
              <a:ext uri="{28A0092B-C50C-407E-A947-70E740481C1C}">
                <a14:useLocalDpi xmlns:a14="http://schemas.microsoft.com/office/drawing/2010/main" val="0"/>
              </a:ext>
            </a:extLst>
          </a:blip>
          <a:srcRect t="28358" b="24241"/>
          <a:stretch/>
        </p:blipFill>
        <p:spPr bwMode="auto">
          <a:xfrm>
            <a:off x="914400" y="3115486"/>
            <a:ext cx="1929067" cy="45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6" name="Picture 3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08858" y="2880376"/>
            <a:ext cx="1435434" cy="69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8" name="Picture 3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4400" y="3567054"/>
            <a:ext cx="1246183" cy="81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1" name="Picture 3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65700" y="2040077"/>
            <a:ext cx="957400" cy="339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3" name="Picture 3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673239" y="2488133"/>
            <a:ext cx="828695" cy="712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694991" y="4951508"/>
            <a:ext cx="1956160" cy="47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 name="Picture 41"/>
          <p:cNvPicPr>
            <a:picLocks noChangeAspect="1" noChangeArrowheads="1"/>
          </p:cNvPicPr>
          <p:nvPr/>
        </p:nvPicPr>
        <p:blipFill rotWithShape="1">
          <a:blip r:embed="rId30">
            <a:extLst>
              <a:ext uri="{28A0092B-C50C-407E-A947-70E740481C1C}">
                <a14:useLocalDpi xmlns:a14="http://schemas.microsoft.com/office/drawing/2010/main" val="0"/>
              </a:ext>
            </a:extLst>
          </a:blip>
          <a:srcRect l="20015" r="18621"/>
          <a:stretch/>
        </p:blipFill>
        <p:spPr bwMode="auto">
          <a:xfrm>
            <a:off x="4536334" y="5464818"/>
            <a:ext cx="1153559" cy="134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872990" y="2140920"/>
            <a:ext cx="1079931" cy="107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7" name="Picture 4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85302" y="5309616"/>
            <a:ext cx="1132957" cy="67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rotWithShape="1">
          <a:blip r:embed="rId33">
            <a:extLst>
              <a:ext uri="{28A0092B-C50C-407E-A947-70E740481C1C}">
                <a14:useLocalDpi xmlns:a14="http://schemas.microsoft.com/office/drawing/2010/main" val="0"/>
              </a:ext>
            </a:extLst>
          </a:blip>
          <a:srcRect t="32874" b="33563"/>
          <a:stretch/>
        </p:blipFill>
        <p:spPr bwMode="auto">
          <a:xfrm>
            <a:off x="2724266" y="4769263"/>
            <a:ext cx="1682612" cy="56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rotWithShape="1">
          <a:blip r:embed="rId34">
            <a:extLst>
              <a:ext uri="{28A0092B-C50C-407E-A947-70E740481C1C}">
                <a14:useLocalDpi xmlns:a14="http://schemas.microsoft.com/office/drawing/2010/main" val="0"/>
              </a:ext>
            </a:extLst>
          </a:blip>
          <a:srcRect t="15394" b="17977"/>
          <a:stretch/>
        </p:blipFill>
        <p:spPr bwMode="auto">
          <a:xfrm>
            <a:off x="2107013" y="5244890"/>
            <a:ext cx="1214531" cy="80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7" name="Picture 2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69320" y="6044877"/>
            <a:ext cx="1794669" cy="73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8" name="Picture 4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2965" y="4903565"/>
            <a:ext cx="811435" cy="81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6" name="Picture 4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11572" y="5298650"/>
            <a:ext cx="895660" cy="90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9" name="Picture 45"/>
          <p:cNvPicPr>
            <a:picLocks noChangeAspect="1" noChangeArrowheads="1"/>
          </p:cNvPicPr>
          <p:nvPr/>
        </p:nvPicPr>
        <p:blipFill rotWithShape="1">
          <a:blip r:embed="rId38">
            <a:extLst>
              <a:ext uri="{28A0092B-C50C-407E-A947-70E740481C1C}">
                <a14:useLocalDpi xmlns:a14="http://schemas.microsoft.com/office/drawing/2010/main" val="0"/>
              </a:ext>
            </a:extLst>
          </a:blip>
          <a:srcRect b="26522"/>
          <a:stretch/>
        </p:blipFill>
        <p:spPr bwMode="auto">
          <a:xfrm>
            <a:off x="1021599" y="4818422"/>
            <a:ext cx="1624013" cy="39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0" name="Picture 4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554447" y="5069677"/>
            <a:ext cx="1579887" cy="38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1" name="Picture 4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355415" y="4059344"/>
            <a:ext cx="834688" cy="83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7" name="Picture 33"/>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027130" y="3245298"/>
            <a:ext cx="2481728" cy="31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3" name="Picture 49"/>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692892" y="1800265"/>
            <a:ext cx="935381" cy="59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4" name="Picture 50"/>
          <p:cNvPicPr>
            <a:picLocks noChangeAspect="1" noChangeArrowheads="1"/>
          </p:cNvPicPr>
          <p:nvPr/>
        </p:nvPicPr>
        <p:blipFill rotWithShape="1">
          <a:blip r:embed="rId43">
            <a:extLst>
              <a:ext uri="{28A0092B-C50C-407E-A947-70E740481C1C}">
                <a14:useLocalDpi xmlns:a14="http://schemas.microsoft.com/office/drawing/2010/main" val="0"/>
              </a:ext>
            </a:extLst>
          </a:blip>
          <a:srcRect t="7609" b="6898"/>
          <a:stretch/>
        </p:blipFill>
        <p:spPr bwMode="auto">
          <a:xfrm>
            <a:off x="63342" y="5842279"/>
            <a:ext cx="981761" cy="97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6" name="Picture 5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560116" y="1195828"/>
            <a:ext cx="1069284" cy="102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7" name="Picture 53"/>
          <p:cNvPicPr>
            <a:picLocks noChangeAspect="1" noChangeArrowheads="1"/>
          </p:cNvPicPr>
          <p:nvPr/>
        </p:nvPicPr>
        <p:blipFill rotWithShape="1">
          <a:blip r:embed="rId45">
            <a:extLst>
              <a:ext uri="{28A0092B-C50C-407E-A947-70E740481C1C}">
                <a14:useLocalDpi xmlns:a14="http://schemas.microsoft.com/office/drawing/2010/main" val="0"/>
              </a:ext>
            </a:extLst>
          </a:blip>
          <a:srcRect l="9465" r="8869"/>
          <a:stretch/>
        </p:blipFill>
        <p:spPr bwMode="auto">
          <a:xfrm>
            <a:off x="6662564" y="4553313"/>
            <a:ext cx="891883" cy="109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0" name="Picture 36"/>
          <p:cNvPicPr>
            <a:picLocks noChangeAspect="1" noChangeArrowheads="1"/>
          </p:cNvPicPr>
          <p:nvPr/>
        </p:nvPicPr>
        <p:blipFill rotWithShape="1">
          <a:blip r:embed="rId46">
            <a:extLst>
              <a:ext uri="{28A0092B-C50C-407E-A947-70E740481C1C}">
                <a14:useLocalDpi xmlns:a14="http://schemas.microsoft.com/office/drawing/2010/main" val="0"/>
              </a:ext>
            </a:extLst>
          </a:blip>
          <a:srcRect t="35371" b="32314"/>
          <a:stretch/>
        </p:blipFill>
        <p:spPr bwMode="auto">
          <a:xfrm>
            <a:off x="3815159" y="4461725"/>
            <a:ext cx="1307003" cy="44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8" name="Picture 54"/>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893364" y="2838017"/>
            <a:ext cx="983047" cy="78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9"/>
          <p:cNvSpPr>
            <a:spLocks noChangeArrowheads="1"/>
          </p:cNvSpPr>
          <p:nvPr/>
        </p:nvSpPr>
        <p:spPr bwMode="auto">
          <a:xfrm>
            <a:off x="16204" y="6705962"/>
            <a:ext cx="9127795" cy="15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dirty="0" smtClean="0">
                <a:solidFill>
                  <a:srgbClr val="000000"/>
                </a:solidFill>
              </a:rPr>
              <a:t>*Major advertisers representing a cross-section of various DR categories and active for multiple years including 2014</a:t>
            </a:r>
            <a:endParaRPr lang="en-US" altLang="en-US" sz="1000" i="1" dirty="0" smtClean="0">
              <a:solidFill>
                <a:srgbClr val="000000"/>
              </a:solidFill>
            </a:endParaRPr>
          </a:p>
        </p:txBody>
      </p:sp>
      <p:pic>
        <p:nvPicPr>
          <p:cNvPr id="1079" name="Picture 55"/>
          <p:cNvPicPr>
            <a:picLocks noChangeAspect="1" noChangeArrowheads="1"/>
          </p:cNvPicPr>
          <p:nvPr/>
        </p:nvPicPr>
        <p:blipFill rotWithShape="1">
          <a:blip r:embed="rId48">
            <a:extLst>
              <a:ext uri="{28A0092B-C50C-407E-A947-70E740481C1C}">
                <a14:useLocalDpi xmlns:a14="http://schemas.microsoft.com/office/drawing/2010/main" val="0"/>
              </a:ext>
            </a:extLst>
          </a:blip>
          <a:srcRect t="37565" b="36871"/>
          <a:stretch/>
        </p:blipFill>
        <p:spPr bwMode="auto">
          <a:xfrm>
            <a:off x="6418090" y="4041267"/>
            <a:ext cx="1430510" cy="455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49">
            <a:extLst>
              <a:ext uri="{28A0092B-C50C-407E-A947-70E740481C1C}">
                <a14:useLocalDpi xmlns:a14="http://schemas.microsoft.com/office/drawing/2010/main" val="0"/>
              </a:ext>
            </a:extLst>
          </a:blip>
          <a:srcRect t="11562"/>
          <a:stretch/>
        </p:blipFill>
        <p:spPr bwMode="auto">
          <a:xfrm>
            <a:off x="3376897" y="3778503"/>
            <a:ext cx="1710689" cy="56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0" name="Picture 56"/>
          <p:cNvPicPr>
            <a:picLocks noChangeAspect="1" noChangeArrowheads="1"/>
          </p:cNvPicPr>
          <p:nvPr/>
        </p:nvPicPr>
        <p:blipFill rotWithShape="1">
          <a:blip r:embed="rId50">
            <a:extLst>
              <a:ext uri="{28A0092B-C50C-407E-A947-70E740481C1C}">
                <a14:useLocalDpi xmlns:a14="http://schemas.microsoft.com/office/drawing/2010/main" val="0"/>
              </a:ext>
            </a:extLst>
          </a:blip>
          <a:srcRect t="22836" b="21562"/>
          <a:stretch/>
        </p:blipFill>
        <p:spPr bwMode="auto">
          <a:xfrm>
            <a:off x="6385651" y="3590136"/>
            <a:ext cx="1600200" cy="37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9" name="Picture 35"/>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839496" y="3285081"/>
            <a:ext cx="1128713" cy="62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144613" y="1785118"/>
            <a:ext cx="572524" cy="45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2" name="Picture 48"/>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181600" y="4419059"/>
            <a:ext cx="1340139" cy="40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170080" y="4268768"/>
            <a:ext cx="1062161" cy="41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6125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Television Is The Primary Driver For The Most Popular DR Brands Currently Being Advertised</a:t>
            </a:r>
            <a:endParaRPr lang="en-US" altLang="en-US" sz="2000" i="1" dirty="0" smtClean="0">
              <a:solidFill>
                <a:srgbClr val="000000"/>
              </a:solidFill>
            </a:endParaRPr>
          </a:p>
        </p:txBody>
      </p:sp>
      <p:sp>
        <p:nvSpPr>
          <p:cNvPr id="7" name="Rectangle 9"/>
          <p:cNvSpPr>
            <a:spLocks noChangeArrowheads="1"/>
          </p:cNvSpPr>
          <p:nvPr/>
        </p:nvSpPr>
        <p:spPr bwMode="auto">
          <a:xfrm>
            <a:off x="263429" y="12192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 </a:t>
            </a:r>
            <a:r>
              <a:rPr lang="en-US" altLang="en-US" sz="1600" b="1" i="1" dirty="0" smtClean="0">
                <a:solidFill>
                  <a:srgbClr val="000000"/>
                </a:solidFill>
              </a:rPr>
              <a:t>90% </a:t>
            </a:r>
            <a:r>
              <a:rPr lang="en-US" altLang="en-US" sz="1600" dirty="0" smtClean="0">
                <a:solidFill>
                  <a:srgbClr val="000000"/>
                </a:solidFill>
              </a:rPr>
              <a:t>of the popular Direct Response brands we analyzed over the last 10-years advertise on TV, while almost </a:t>
            </a:r>
            <a:r>
              <a:rPr lang="en-US" altLang="en-US" sz="1600" b="1" i="1" dirty="0" smtClean="0">
                <a:solidFill>
                  <a:srgbClr val="000000"/>
                </a:solidFill>
              </a:rPr>
              <a:t>70%</a:t>
            </a:r>
            <a:r>
              <a:rPr lang="en-US" altLang="en-US" sz="1600" dirty="0" smtClean="0">
                <a:solidFill>
                  <a:srgbClr val="000000"/>
                </a:solidFill>
              </a:rPr>
              <a:t> utilize it as the dominant media in their mix</a:t>
            </a:r>
            <a:endParaRPr lang="en-US" altLang="en-US" sz="1600" i="1" dirty="0" smtClean="0">
              <a:solidFill>
                <a:srgbClr val="000000"/>
              </a:solidFill>
            </a:endParaRPr>
          </a:p>
        </p:txBody>
      </p:sp>
      <p:sp>
        <p:nvSpPr>
          <p:cNvPr id="6" name="Rectangle 2"/>
          <p:cNvSpPr>
            <a:spLocks/>
          </p:cNvSpPr>
          <p:nvPr/>
        </p:nvSpPr>
        <p:spPr bwMode="auto">
          <a:xfrm>
            <a:off x="1295400" y="2052935"/>
            <a:ext cx="662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50 “Active” DR Brands: TV Spend </a:t>
            </a:r>
            <a:r>
              <a:rPr lang="en-US" altLang="en-US" sz="1600" u="sng" dirty="0">
                <a:solidFill>
                  <a:srgbClr val="000000"/>
                </a:solidFill>
                <a:ea typeface="Gill Sans"/>
                <a:cs typeface="Gill Sans"/>
              </a:rPr>
              <a:t>a</a:t>
            </a:r>
            <a:r>
              <a:rPr lang="en-US" altLang="en-US" sz="1600" u="sng" dirty="0" smtClean="0">
                <a:solidFill>
                  <a:srgbClr val="000000"/>
                </a:solidFill>
                <a:ea typeface="Gill Sans"/>
                <a:cs typeface="Gill Sans"/>
              </a:rPr>
              <a:t>s a % of Their Media Mix</a:t>
            </a:r>
          </a:p>
          <a:p>
            <a:pPr algn="ctr" eaLnBrk="0" fontAlgn="base" hangingPunct="0">
              <a:spcBef>
                <a:spcPct val="0"/>
              </a:spcBef>
              <a:spcAft>
                <a:spcPct val="0"/>
              </a:spcAft>
            </a:pPr>
            <a:r>
              <a:rPr lang="en-US" altLang="en-US" sz="1400" dirty="0" smtClean="0">
                <a:solidFill>
                  <a:srgbClr val="000000"/>
                </a:solidFill>
                <a:ea typeface="Gill Sans"/>
                <a:cs typeface="Gill Sans"/>
              </a:rPr>
              <a:t>10-Year Total: CY 2004-2014</a:t>
            </a:r>
          </a:p>
        </p:txBody>
      </p:sp>
      <p:graphicFrame>
        <p:nvGraphicFramePr>
          <p:cNvPr id="8" name="Chart 7"/>
          <p:cNvGraphicFramePr/>
          <p:nvPr>
            <p:extLst>
              <p:ext uri="{D42A27DB-BD31-4B8C-83A1-F6EECF244321}">
                <p14:modId xmlns:p14="http://schemas.microsoft.com/office/powerpoint/2010/main" val="181700585"/>
              </p:ext>
            </p:extLst>
          </p:nvPr>
        </p:nvGraphicFramePr>
        <p:xfrm>
          <a:off x="762000" y="2438400"/>
          <a:ext cx="83058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743200" y="2816423"/>
            <a:ext cx="5562600" cy="307777"/>
          </a:xfrm>
          <a:prstGeom prst="rect">
            <a:avLst/>
          </a:prstGeom>
          <a:noFill/>
        </p:spPr>
        <p:txBody>
          <a:bodyPr wrap="square" rtlCol="0">
            <a:spAutoFit/>
          </a:bodyPr>
          <a:lstStyle/>
          <a:p>
            <a:pPr algn="ctr"/>
            <a:r>
              <a:rPr lang="en-US" sz="1400" b="1" dirty="0" smtClean="0">
                <a:solidFill>
                  <a:schemeClr val="bg1"/>
                </a:solidFill>
              </a:rPr>
              <a:t>45 brands</a:t>
            </a:r>
            <a:endParaRPr lang="en-US" sz="1400" b="1" dirty="0">
              <a:solidFill>
                <a:schemeClr val="bg1"/>
              </a:solidFill>
            </a:endParaRPr>
          </a:p>
        </p:txBody>
      </p:sp>
      <p:sp>
        <p:nvSpPr>
          <p:cNvPr id="9" name="TextBox 8"/>
          <p:cNvSpPr txBox="1"/>
          <p:nvPr/>
        </p:nvSpPr>
        <p:spPr>
          <a:xfrm>
            <a:off x="2743200" y="3578423"/>
            <a:ext cx="4191000" cy="307777"/>
          </a:xfrm>
          <a:prstGeom prst="rect">
            <a:avLst/>
          </a:prstGeom>
          <a:noFill/>
        </p:spPr>
        <p:txBody>
          <a:bodyPr wrap="square" rtlCol="0">
            <a:spAutoFit/>
          </a:bodyPr>
          <a:lstStyle/>
          <a:p>
            <a:pPr algn="ctr"/>
            <a:r>
              <a:rPr lang="en-US" sz="1400" b="1" dirty="0" smtClean="0">
                <a:solidFill>
                  <a:schemeClr val="bg1"/>
                </a:solidFill>
              </a:rPr>
              <a:t>34 brands</a:t>
            </a:r>
            <a:endParaRPr lang="en-US" sz="1400" b="1" dirty="0">
              <a:solidFill>
                <a:schemeClr val="bg1"/>
              </a:solidFill>
            </a:endParaRPr>
          </a:p>
        </p:txBody>
      </p:sp>
      <p:sp>
        <p:nvSpPr>
          <p:cNvPr id="10" name="TextBox 9"/>
          <p:cNvSpPr txBox="1"/>
          <p:nvPr/>
        </p:nvSpPr>
        <p:spPr>
          <a:xfrm>
            <a:off x="2743200" y="4340423"/>
            <a:ext cx="3657600" cy="307777"/>
          </a:xfrm>
          <a:prstGeom prst="rect">
            <a:avLst/>
          </a:prstGeom>
          <a:noFill/>
        </p:spPr>
        <p:txBody>
          <a:bodyPr wrap="square" rtlCol="0">
            <a:spAutoFit/>
          </a:bodyPr>
          <a:lstStyle/>
          <a:p>
            <a:pPr algn="ctr"/>
            <a:r>
              <a:rPr lang="en-US" sz="1400" b="1" dirty="0" smtClean="0">
                <a:solidFill>
                  <a:schemeClr val="bg1"/>
                </a:solidFill>
              </a:rPr>
              <a:t>30 brands</a:t>
            </a:r>
            <a:endParaRPr lang="en-US" sz="1400" b="1" dirty="0">
              <a:solidFill>
                <a:schemeClr val="bg1"/>
              </a:solidFill>
            </a:endParaRPr>
          </a:p>
        </p:txBody>
      </p:sp>
      <p:sp>
        <p:nvSpPr>
          <p:cNvPr id="11" name="TextBox 10"/>
          <p:cNvSpPr txBox="1"/>
          <p:nvPr/>
        </p:nvSpPr>
        <p:spPr>
          <a:xfrm>
            <a:off x="2743200" y="5102423"/>
            <a:ext cx="2438400" cy="307777"/>
          </a:xfrm>
          <a:prstGeom prst="rect">
            <a:avLst/>
          </a:prstGeom>
          <a:noFill/>
        </p:spPr>
        <p:txBody>
          <a:bodyPr wrap="square" rtlCol="0">
            <a:spAutoFit/>
          </a:bodyPr>
          <a:lstStyle/>
          <a:p>
            <a:pPr algn="ctr"/>
            <a:r>
              <a:rPr lang="en-US" sz="1400" b="1" dirty="0" smtClean="0">
                <a:solidFill>
                  <a:schemeClr val="bg1"/>
                </a:solidFill>
              </a:rPr>
              <a:t>20 brands</a:t>
            </a:r>
            <a:endParaRPr lang="en-US" sz="1400" b="1" dirty="0">
              <a:solidFill>
                <a:schemeClr val="bg1"/>
              </a:solidFill>
            </a:endParaRPr>
          </a:p>
        </p:txBody>
      </p:sp>
      <p:sp>
        <p:nvSpPr>
          <p:cNvPr id="12" name="TextBox 11"/>
          <p:cNvSpPr txBox="1"/>
          <p:nvPr/>
        </p:nvSpPr>
        <p:spPr>
          <a:xfrm>
            <a:off x="2743200" y="5864423"/>
            <a:ext cx="1755680" cy="307777"/>
          </a:xfrm>
          <a:prstGeom prst="rect">
            <a:avLst/>
          </a:prstGeom>
          <a:noFill/>
        </p:spPr>
        <p:txBody>
          <a:bodyPr wrap="square" rtlCol="0">
            <a:spAutoFit/>
          </a:bodyPr>
          <a:lstStyle/>
          <a:p>
            <a:pPr algn="ctr"/>
            <a:r>
              <a:rPr lang="en-US" sz="1400" b="1" dirty="0" smtClean="0">
                <a:solidFill>
                  <a:schemeClr val="bg1"/>
                </a:solidFill>
              </a:rPr>
              <a:t>14 brands</a:t>
            </a:r>
            <a:endParaRPr lang="en-US" sz="1400" b="1" dirty="0">
              <a:solidFill>
                <a:schemeClr val="bg1"/>
              </a:solidFill>
            </a:endParaRPr>
          </a:p>
        </p:txBody>
      </p:sp>
      <p:sp>
        <p:nvSpPr>
          <p:cNvPr id="13" name="Rectangle 9"/>
          <p:cNvSpPr>
            <a:spLocks noChangeArrowheads="1"/>
          </p:cNvSpPr>
          <p:nvPr/>
        </p:nvSpPr>
        <p:spPr bwMode="auto">
          <a:xfrm>
            <a:off x="16204" y="65532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includes TV, Internet, Radio, Outdoor &amp; Print and all their measured subcategories</a:t>
            </a:r>
            <a:endParaRPr lang="en-US" altLang="en-US" sz="1000" i="1" dirty="0" smtClean="0">
              <a:solidFill>
                <a:srgbClr val="000000"/>
              </a:solidFill>
            </a:endParaRPr>
          </a:p>
        </p:txBody>
      </p:sp>
    </p:spTree>
    <p:extLst>
      <p:ext uri="{BB962C8B-B14F-4D97-AF65-F5344CB8AC3E}">
        <p14:creationId xmlns:p14="http://schemas.microsoft.com/office/powerpoint/2010/main" val="7577966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t> In 2014, Even More Top DR Brands Relied on TV Advertising, Almost Exclusively, To Drive Sales </a:t>
            </a:r>
            <a:endParaRPr lang="en-US" altLang="en-US" sz="2000" i="1" dirty="0" smtClean="0"/>
          </a:p>
        </p:txBody>
      </p:sp>
      <p:sp>
        <p:nvSpPr>
          <p:cNvPr id="7" name="Rectangle 9"/>
          <p:cNvSpPr>
            <a:spLocks noChangeArrowheads="1"/>
          </p:cNvSpPr>
          <p:nvPr/>
        </p:nvSpPr>
        <p:spPr bwMode="auto">
          <a:xfrm>
            <a:off x="263429" y="10668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 </a:t>
            </a:r>
            <a:r>
              <a:rPr lang="en-US" altLang="en-US" sz="1600" b="1" i="1" dirty="0" smtClean="0">
                <a:solidFill>
                  <a:srgbClr val="000000"/>
                </a:solidFill>
              </a:rPr>
              <a:t>Almost half</a:t>
            </a:r>
            <a:r>
              <a:rPr lang="en-US" altLang="en-US" sz="1600" i="1" dirty="0" smtClean="0">
                <a:solidFill>
                  <a:srgbClr val="000000"/>
                </a:solidFill>
              </a:rPr>
              <a:t> </a:t>
            </a:r>
            <a:r>
              <a:rPr lang="en-US" altLang="en-US" sz="1600" dirty="0" smtClean="0">
                <a:solidFill>
                  <a:srgbClr val="000000"/>
                </a:solidFill>
              </a:rPr>
              <a:t>of the active DR brands used TV nearly exclusively within their media mix, </a:t>
            </a:r>
          </a:p>
          <a:p>
            <a:pPr algn="ctr" fontAlgn="base">
              <a:spcBef>
                <a:spcPct val="0"/>
              </a:spcBef>
              <a:spcAft>
                <a:spcPct val="0"/>
              </a:spcAft>
            </a:pPr>
            <a:r>
              <a:rPr lang="en-US" altLang="en-US" sz="1600" dirty="0" smtClean="0">
                <a:solidFill>
                  <a:srgbClr val="000000"/>
                </a:solidFill>
              </a:rPr>
              <a:t>a testament to the continued power of the medium</a:t>
            </a:r>
          </a:p>
        </p:txBody>
      </p:sp>
      <p:sp>
        <p:nvSpPr>
          <p:cNvPr id="6" name="Rectangle 2"/>
          <p:cNvSpPr>
            <a:spLocks/>
          </p:cNvSpPr>
          <p:nvPr/>
        </p:nvSpPr>
        <p:spPr bwMode="auto">
          <a:xfrm>
            <a:off x="1295400" y="1752600"/>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50 “Active” DR Brands: TV Spend </a:t>
            </a:r>
            <a:r>
              <a:rPr lang="en-US" altLang="en-US" sz="1600" u="sng" dirty="0">
                <a:solidFill>
                  <a:srgbClr val="000000"/>
                </a:solidFill>
                <a:ea typeface="Gill Sans"/>
                <a:cs typeface="Gill Sans"/>
              </a:rPr>
              <a:t>a</a:t>
            </a:r>
            <a:r>
              <a:rPr lang="en-US" altLang="en-US" sz="1600" u="sng" dirty="0" smtClean="0">
                <a:solidFill>
                  <a:srgbClr val="000000"/>
                </a:solidFill>
                <a:ea typeface="Gill Sans"/>
                <a:cs typeface="Gill Sans"/>
              </a:rPr>
              <a:t>s a % of Their Media Mix</a:t>
            </a:r>
          </a:p>
          <a:p>
            <a:pPr algn="ctr" eaLnBrk="0" fontAlgn="base" hangingPunct="0">
              <a:spcBef>
                <a:spcPct val="0"/>
              </a:spcBef>
              <a:spcAft>
                <a:spcPct val="0"/>
              </a:spcAft>
            </a:pPr>
            <a:r>
              <a:rPr lang="en-US" altLang="en-US" sz="1400" dirty="0" smtClean="0">
                <a:solidFill>
                  <a:srgbClr val="000000"/>
                </a:solidFill>
                <a:ea typeface="Gill Sans"/>
                <a:cs typeface="Gill Sans"/>
              </a:rPr>
              <a:t>CY 2014</a:t>
            </a:r>
          </a:p>
        </p:txBody>
      </p:sp>
      <p:graphicFrame>
        <p:nvGraphicFramePr>
          <p:cNvPr id="8" name="Chart 7"/>
          <p:cNvGraphicFramePr/>
          <p:nvPr>
            <p:extLst>
              <p:ext uri="{D42A27DB-BD31-4B8C-83A1-F6EECF244321}">
                <p14:modId xmlns:p14="http://schemas.microsoft.com/office/powerpoint/2010/main" val="1350713749"/>
              </p:ext>
            </p:extLst>
          </p:nvPr>
        </p:nvGraphicFramePr>
        <p:xfrm>
          <a:off x="762000" y="2059632"/>
          <a:ext cx="8305800" cy="441736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743200" y="2667000"/>
            <a:ext cx="5562600" cy="246221"/>
          </a:xfrm>
          <a:prstGeom prst="rect">
            <a:avLst/>
          </a:prstGeom>
          <a:noFill/>
        </p:spPr>
        <p:txBody>
          <a:bodyPr wrap="square" rtlCol="0">
            <a:spAutoFit/>
          </a:bodyPr>
          <a:lstStyle/>
          <a:p>
            <a:pPr algn="ctr"/>
            <a:r>
              <a:rPr lang="en-US" sz="1000" b="1" dirty="0" smtClean="0">
                <a:solidFill>
                  <a:srgbClr val="FFFFFF"/>
                </a:solidFill>
              </a:rPr>
              <a:t>45 brands</a:t>
            </a:r>
            <a:endParaRPr lang="en-US" sz="1000" b="1" dirty="0">
              <a:solidFill>
                <a:srgbClr val="FFFFFF"/>
              </a:solidFill>
            </a:endParaRPr>
          </a:p>
        </p:txBody>
      </p:sp>
      <p:sp>
        <p:nvSpPr>
          <p:cNvPr id="9" name="TextBox 8"/>
          <p:cNvSpPr txBox="1"/>
          <p:nvPr/>
        </p:nvSpPr>
        <p:spPr>
          <a:xfrm>
            <a:off x="2743200" y="3429000"/>
            <a:ext cx="4191000" cy="246221"/>
          </a:xfrm>
          <a:prstGeom prst="rect">
            <a:avLst/>
          </a:prstGeom>
          <a:noFill/>
        </p:spPr>
        <p:txBody>
          <a:bodyPr wrap="square" rtlCol="0">
            <a:spAutoFit/>
          </a:bodyPr>
          <a:lstStyle/>
          <a:p>
            <a:pPr algn="ctr"/>
            <a:r>
              <a:rPr lang="en-US" sz="1000" b="1" dirty="0" smtClean="0">
                <a:solidFill>
                  <a:srgbClr val="FFFFFF"/>
                </a:solidFill>
              </a:rPr>
              <a:t>34 brands</a:t>
            </a:r>
            <a:endParaRPr lang="en-US" sz="1000" b="1" dirty="0">
              <a:solidFill>
                <a:srgbClr val="FFFFFF"/>
              </a:solidFill>
            </a:endParaRPr>
          </a:p>
        </p:txBody>
      </p:sp>
      <p:sp>
        <p:nvSpPr>
          <p:cNvPr id="10" name="TextBox 9"/>
          <p:cNvSpPr txBox="1"/>
          <p:nvPr/>
        </p:nvSpPr>
        <p:spPr>
          <a:xfrm>
            <a:off x="2743200" y="4191000"/>
            <a:ext cx="3657600" cy="246221"/>
          </a:xfrm>
          <a:prstGeom prst="rect">
            <a:avLst/>
          </a:prstGeom>
          <a:noFill/>
        </p:spPr>
        <p:txBody>
          <a:bodyPr wrap="square" rtlCol="0">
            <a:spAutoFit/>
          </a:bodyPr>
          <a:lstStyle/>
          <a:p>
            <a:pPr algn="ctr"/>
            <a:r>
              <a:rPr lang="en-US" sz="1000" b="1" dirty="0" smtClean="0">
                <a:solidFill>
                  <a:srgbClr val="FFFFFF"/>
                </a:solidFill>
              </a:rPr>
              <a:t>30 brands</a:t>
            </a:r>
            <a:endParaRPr lang="en-US" sz="1000" b="1" dirty="0">
              <a:solidFill>
                <a:srgbClr val="FFFFFF"/>
              </a:solidFill>
            </a:endParaRPr>
          </a:p>
        </p:txBody>
      </p:sp>
      <p:sp>
        <p:nvSpPr>
          <p:cNvPr id="11" name="TextBox 10"/>
          <p:cNvSpPr txBox="1"/>
          <p:nvPr/>
        </p:nvSpPr>
        <p:spPr>
          <a:xfrm>
            <a:off x="2743200" y="4953000"/>
            <a:ext cx="2438400" cy="246221"/>
          </a:xfrm>
          <a:prstGeom prst="rect">
            <a:avLst/>
          </a:prstGeom>
          <a:noFill/>
        </p:spPr>
        <p:txBody>
          <a:bodyPr wrap="square" rtlCol="0">
            <a:spAutoFit/>
          </a:bodyPr>
          <a:lstStyle/>
          <a:p>
            <a:pPr algn="ctr"/>
            <a:r>
              <a:rPr lang="en-US" sz="1000" b="1" dirty="0" smtClean="0">
                <a:solidFill>
                  <a:srgbClr val="FFFFFF"/>
                </a:solidFill>
              </a:rPr>
              <a:t>20 brands</a:t>
            </a:r>
            <a:endParaRPr lang="en-US" sz="1000" b="1" dirty="0">
              <a:solidFill>
                <a:srgbClr val="FFFFFF"/>
              </a:solidFill>
            </a:endParaRPr>
          </a:p>
        </p:txBody>
      </p:sp>
      <p:sp>
        <p:nvSpPr>
          <p:cNvPr id="12" name="TextBox 11"/>
          <p:cNvSpPr txBox="1"/>
          <p:nvPr/>
        </p:nvSpPr>
        <p:spPr>
          <a:xfrm>
            <a:off x="2743200" y="5715000"/>
            <a:ext cx="1755680" cy="246221"/>
          </a:xfrm>
          <a:prstGeom prst="rect">
            <a:avLst/>
          </a:prstGeom>
          <a:noFill/>
        </p:spPr>
        <p:txBody>
          <a:bodyPr wrap="square" rtlCol="0">
            <a:spAutoFit/>
          </a:bodyPr>
          <a:lstStyle/>
          <a:p>
            <a:pPr algn="ctr"/>
            <a:r>
              <a:rPr lang="en-US" sz="1000" b="1" dirty="0" smtClean="0">
                <a:solidFill>
                  <a:srgbClr val="FFFFFF"/>
                </a:solidFill>
              </a:rPr>
              <a:t>14 brands</a:t>
            </a:r>
            <a:endParaRPr lang="en-US" sz="1000" b="1" dirty="0">
              <a:solidFill>
                <a:srgbClr val="FFFFFF"/>
              </a:solidFill>
            </a:endParaRPr>
          </a:p>
        </p:txBody>
      </p:sp>
      <p:sp>
        <p:nvSpPr>
          <p:cNvPr id="13" name="Rectangle 9"/>
          <p:cNvSpPr>
            <a:spLocks noChangeArrowheads="1"/>
          </p:cNvSpPr>
          <p:nvPr/>
        </p:nvSpPr>
        <p:spPr bwMode="auto">
          <a:xfrm>
            <a:off x="16204" y="65532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includes TV, Internet, Radio, Outdoor &amp; Print and all their measured subcategories</a:t>
            </a:r>
            <a:endParaRPr lang="en-US" altLang="en-US" sz="1000" i="1" dirty="0" smtClean="0">
              <a:solidFill>
                <a:srgbClr val="000000"/>
              </a:solidFill>
            </a:endParaRPr>
          </a:p>
        </p:txBody>
      </p:sp>
      <p:sp>
        <p:nvSpPr>
          <p:cNvPr id="14" name="TextBox 13"/>
          <p:cNvSpPr txBox="1"/>
          <p:nvPr/>
        </p:nvSpPr>
        <p:spPr>
          <a:xfrm>
            <a:off x="2743200" y="2895600"/>
            <a:ext cx="5181600" cy="307777"/>
          </a:xfrm>
          <a:prstGeom prst="rect">
            <a:avLst/>
          </a:prstGeom>
          <a:noFill/>
        </p:spPr>
        <p:txBody>
          <a:bodyPr wrap="square" rtlCol="0">
            <a:spAutoFit/>
          </a:bodyPr>
          <a:lstStyle/>
          <a:p>
            <a:pPr algn="ctr"/>
            <a:r>
              <a:rPr lang="en-US" sz="1400" b="1" dirty="0" smtClean="0"/>
              <a:t>42 brands</a:t>
            </a:r>
            <a:endParaRPr lang="en-US" sz="1400" b="1" dirty="0"/>
          </a:p>
        </p:txBody>
      </p:sp>
      <p:sp>
        <p:nvSpPr>
          <p:cNvPr id="15" name="TextBox 14"/>
          <p:cNvSpPr txBox="1"/>
          <p:nvPr/>
        </p:nvSpPr>
        <p:spPr>
          <a:xfrm>
            <a:off x="2743200" y="3657600"/>
            <a:ext cx="4343400" cy="307777"/>
          </a:xfrm>
          <a:prstGeom prst="rect">
            <a:avLst/>
          </a:prstGeom>
          <a:noFill/>
        </p:spPr>
        <p:txBody>
          <a:bodyPr wrap="square" rtlCol="0">
            <a:spAutoFit/>
          </a:bodyPr>
          <a:lstStyle/>
          <a:p>
            <a:pPr algn="ctr"/>
            <a:r>
              <a:rPr lang="en-US" sz="1400" b="1" dirty="0" smtClean="0"/>
              <a:t>35 brands</a:t>
            </a:r>
            <a:endParaRPr lang="en-US" sz="1400" b="1" dirty="0"/>
          </a:p>
        </p:txBody>
      </p:sp>
      <p:sp>
        <p:nvSpPr>
          <p:cNvPr id="16" name="TextBox 15"/>
          <p:cNvSpPr txBox="1"/>
          <p:nvPr/>
        </p:nvSpPr>
        <p:spPr>
          <a:xfrm>
            <a:off x="2743200" y="4419600"/>
            <a:ext cx="3581400" cy="307777"/>
          </a:xfrm>
          <a:prstGeom prst="rect">
            <a:avLst/>
          </a:prstGeom>
          <a:noFill/>
        </p:spPr>
        <p:txBody>
          <a:bodyPr wrap="square" rtlCol="0">
            <a:spAutoFit/>
          </a:bodyPr>
          <a:lstStyle/>
          <a:p>
            <a:pPr algn="ctr"/>
            <a:r>
              <a:rPr lang="en-US" sz="1400" b="1" dirty="0" smtClean="0"/>
              <a:t>29 brands</a:t>
            </a:r>
            <a:endParaRPr lang="en-US" sz="1400" b="1" dirty="0"/>
          </a:p>
        </p:txBody>
      </p:sp>
      <p:sp>
        <p:nvSpPr>
          <p:cNvPr id="17" name="TextBox 16"/>
          <p:cNvSpPr txBox="1"/>
          <p:nvPr/>
        </p:nvSpPr>
        <p:spPr>
          <a:xfrm>
            <a:off x="2743200" y="5181600"/>
            <a:ext cx="2819400" cy="307777"/>
          </a:xfrm>
          <a:prstGeom prst="rect">
            <a:avLst/>
          </a:prstGeom>
          <a:noFill/>
        </p:spPr>
        <p:txBody>
          <a:bodyPr wrap="square" rtlCol="0">
            <a:spAutoFit/>
          </a:bodyPr>
          <a:lstStyle/>
          <a:p>
            <a:pPr algn="ctr"/>
            <a:r>
              <a:rPr lang="en-US" sz="1400" b="1" dirty="0" smtClean="0"/>
              <a:t>23 brands</a:t>
            </a:r>
            <a:endParaRPr lang="en-US" sz="1400" b="1" dirty="0"/>
          </a:p>
        </p:txBody>
      </p:sp>
      <p:sp>
        <p:nvSpPr>
          <p:cNvPr id="18" name="TextBox 17"/>
          <p:cNvSpPr txBox="1"/>
          <p:nvPr/>
        </p:nvSpPr>
        <p:spPr>
          <a:xfrm>
            <a:off x="2743200" y="5940623"/>
            <a:ext cx="2095500" cy="307777"/>
          </a:xfrm>
          <a:prstGeom prst="rect">
            <a:avLst/>
          </a:prstGeom>
          <a:noFill/>
        </p:spPr>
        <p:txBody>
          <a:bodyPr wrap="square" rtlCol="0">
            <a:spAutoFit/>
          </a:bodyPr>
          <a:lstStyle/>
          <a:p>
            <a:pPr algn="ctr"/>
            <a:r>
              <a:rPr lang="en-US" sz="1400" b="1" dirty="0" smtClean="0"/>
              <a:t>17 brands</a:t>
            </a:r>
            <a:endParaRPr lang="en-US" sz="1400" b="1" dirty="0"/>
          </a:p>
        </p:txBody>
      </p:sp>
      <p:sp>
        <p:nvSpPr>
          <p:cNvPr id="3" name="Rectangle 2"/>
          <p:cNvSpPr/>
          <p:nvPr/>
        </p:nvSpPr>
        <p:spPr bwMode="auto">
          <a:xfrm>
            <a:off x="533400" y="4876800"/>
            <a:ext cx="7772400" cy="15240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Tree>
    <p:extLst>
      <p:ext uri="{BB962C8B-B14F-4D97-AF65-F5344CB8AC3E}">
        <p14:creationId xmlns:p14="http://schemas.microsoft.com/office/powerpoint/2010/main" val="10500135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417" y="4699407"/>
            <a:ext cx="1586582" cy="7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028" t="29421" r="5035" b="5564"/>
          <a:stretch/>
        </p:blipFill>
        <p:spPr bwMode="auto">
          <a:xfrm>
            <a:off x="1524000" y="2743200"/>
            <a:ext cx="5768449" cy="355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Television Spending By Popular DR Brands Has Continued To Increase Along With Their Overall Media Budgets</a:t>
            </a:r>
            <a:endParaRPr lang="en-US" altLang="en-US" sz="2000" i="1" dirty="0" smtClean="0">
              <a:solidFill>
                <a:srgbClr val="000000"/>
              </a:solidFill>
            </a:endParaRPr>
          </a:p>
        </p:txBody>
      </p:sp>
      <p:sp>
        <p:nvSpPr>
          <p:cNvPr id="7" name="Rectangle 9"/>
          <p:cNvSpPr>
            <a:spLocks noChangeArrowheads="1"/>
          </p:cNvSpPr>
          <p:nvPr/>
        </p:nvSpPr>
        <p:spPr bwMode="auto">
          <a:xfrm>
            <a:off x="263429" y="12192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 The 50 active popular Direct Response brands spent almost </a:t>
            </a:r>
            <a:r>
              <a:rPr lang="en-US" altLang="en-US" sz="1600" b="1" i="1" u="sng" dirty="0" smtClean="0">
                <a:solidFill>
                  <a:srgbClr val="000000"/>
                </a:solidFill>
              </a:rPr>
              <a:t>$700 million</a:t>
            </a:r>
            <a:r>
              <a:rPr lang="en-US" altLang="en-US" sz="1600" i="1" dirty="0" smtClean="0">
                <a:solidFill>
                  <a:srgbClr val="000000"/>
                </a:solidFill>
              </a:rPr>
              <a:t> </a:t>
            </a:r>
            <a:r>
              <a:rPr lang="en-US" altLang="en-US" sz="1600" dirty="0" smtClean="0">
                <a:solidFill>
                  <a:srgbClr val="000000"/>
                </a:solidFill>
              </a:rPr>
              <a:t>on TV in 2014</a:t>
            </a:r>
          </a:p>
        </p:txBody>
      </p:sp>
      <p:sp>
        <p:nvSpPr>
          <p:cNvPr id="13" name="Rectangle 9"/>
          <p:cNvSpPr>
            <a:spLocks noChangeArrowheads="1"/>
          </p:cNvSpPr>
          <p:nvPr/>
        </p:nvSpPr>
        <p:spPr bwMode="auto">
          <a:xfrm>
            <a:off x="16204" y="65532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  TV includes national, spot &amp; syndication TV; Other includes Internet, Radio, Outdoor &amp; Print and all their measured subcategories</a:t>
            </a:r>
            <a:endParaRPr lang="en-US" altLang="en-US" sz="1000" i="1" dirty="0" smtClean="0">
              <a:solidFill>
                <a:srgbClr val="000000"/>
              </a:solidFill>
            </a:endParaRPr>
          </a:p>
        </p:txBody>
      </p:sp>
      <p:sp>
        <p:nvSpPr>
          <p:cNvPr id="8" name="Rectangle 2"/>
          <p:cNvSpPr>
            <a:spLocks/>
          </p:cNvSpPr>
          <p:nvPr/>
        </p:nvSpPr>
        <p:spPr bwMode="auto">
          <a:xfrm>
            <a:off x="1524000" y="2052935"/>
            <a:ext cx="5768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50 “Active” DR Brands: Total Media Spend (000)</a:t>
            </a:r>
          </a:p>
          <a:p>
            <a:pPr algn="ctr" eaLnBrk="0" fontAlgn="base" hangingPunct="0">
              <a:spcBef>
                <a:spcPct val="0"/>
              </a:spcBef>
              <a:spcAft>
                <a:spcPct val="0"/>
              </a:spcAft>
            </a:pPr>
            <a:r>
              <a:rPr lang="en-US" altLang="en-US" sz="1400" dirty="0" smtClean="0">
                <a:solidFill>
                  <a:srgbClr val="000000"/>
                </a:solidFill>
                <a:ea typeface="Gill Sans"/>
                <a:cs typeface="Gill Sans"/>
              </a:rPr>
              <a:t>CY 2012 - 2014</a:t>
            </a:r>
          </a:p>
        </p:txBody>
      </p:sp>
      <p:sp>
        <p:nvSpPr>
          <p:cNvPr id="10" name="Rectangle 9"/>
          <p:cNvSpPr>
            <a:spLocks noChangeArrowheads="1"/>
          </p:cNvSpPr>
          <p:nvPr/>
        </p:nvSpPr>
        <p:spPr bwMode="auto">
          <a:xfrm>
            <a:off x="1733124" y="3429000"/>
            <a:ext cx="118437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200" b="1" dirty="0" smtClean="0">
                <a:solidFill>
                  <a:srgbClr val="000000"/>
                </a:solidFill>
              </a:rPr>
              <a:t> $944,045</a:t>
            </a:r>
          </a:p>
        </p:txBody>
      </p:sp>
      <p:sp>
        <p:nvSpPr>
          <p:cNvPr id="14" name="Rectangle 13"/>
          <p:cNvSpPr>
            <a:spLocks noChangeArrowheads="1"/>
          </p:cNvSpPr>
          <p:nvPr/>
        </p:nvSpPr>
        <p:spPr bwMode="auto">
          <a:xfrm>
            <a:off x="3790524" y="3138488"/>
            <a:ext cx="114299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200" b="1" dirty="0" smtClean="0">
                <a:solidFill>
                  <a:srgbClr val="000000"/>
                </a:solidFill>
              </a:rPr>
              <a:t> $1,076,736</a:t>
            </a:r>
          </a:p>
        </p:txBody>
      </p:sp>
      <p:sp>
        <p:nvSpPr>
          <p:cNvPr id="15" name="Rectangle 14"/>
          <p:cNvSpPr>
            <a:spLocks noChangeArrowheads="1"/>
          </p:cNvSpPr>
          <p:nvPr/>
        </p:nvSpPr>
        <p:spPr bwMode="auto">
          <a:xfrm>
            <a:off x="5847924" y="2971800"/>
            <a:ext cx="114299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200" b="1" dirty="0" smtClean="0">
                <a:solidFill>
                  <a:srgbClr val="000000"/>
                </a:solidFill>
              </a:rPr>
              <a:t> $1,150,348</a:t>
            </a:r>
          </a:p>
        </p:txBody>
      </p:sp>
      <p:sp>
        <p:nvSpPr>
          <p:cNvPr id="11" name="Right Arrow 10"/>
          <p:cNvSpPr/>
          <p:nvPr/>
        </p:nvSpPr>
        <p:spPr bwMode="auto">
          <a:xfrm>
            <a:off x="7027481" y="4876800"/>
            <a:ext cx="529935" cy="304800"/>
          </a:xfrm>
          <a:prstGeom prst="rightArrow">
            <a:avLst/>
          </a:prstGeom>
          <a:solidFill>
            <a:srgbClr val="003399"/>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16" name="Rectangle 15"/>
          <p:cNvSpPr>
            <a:spLocks noChangeArrowheads="1"/>
          </p:cNvSpPr>
          <p:nvPr/>
        </p:nvSpPr>
        <p:spPr bwMode="auto">
          <a:xfrm>
            <a:off x="7600523" y="4188364"/>
            <a:ext cx="154347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100" b="1" i="1" dirty="0" smtClean="0">
                <a:solidFill>
                  <a:srgbClr val="000000"/>
                </a:solidFill>
              </a:rPr>
              <a:t> Cable drives the </a:t>
            </a:r>
          </a:p>
          <a:p>
            <a:pPr algn="ctr" fontAlgn="base">
              <a:spcBef>
                <a:spcPct val="0"/>
              </a:spcBef>
              <a:spcAft>
                <a:spcPct val="0"/>
              </a:spcAft>
            </a:pPr>
            <a:r>
              <a:rPr lang="en-US" altLang="en-US" sz="1100" b="1" i="1" dirty="0" smtClean="0">
                <a:solidFill>
                  <a:srgbClr val="000000"/>
                </a:solidFill>
              </a:rPr>
              <a:t>TV investment</a:t>
            </a:r>
          </a:p>
        </p:txBody>
      </p:sp>
    </p:spTree>
    <p:extLst>
      <p:ext uri="{BB962C8B-B14F-4D97-AF65-F5344CB8AC3E}">
        <p14:creationId xmlns:p14="http://schemas.microsoft.com/office/powerpoint/2010/main" val="336154569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Most Active DR Brands Call For A Strong, Continuous Television Presence Throughout Their Advertising Campaign </a:t>
            </a:r>
            <a:endParaRPr lang="en-US" altLang="en-US" sz="2000" i="1" dirty="0" smtClean="0">
              <a:solidFill>
                <a:srgbClr val="000000"/>
              </a:solidFill>
            </a:endParaRPr>
          </a:p>
        </p:txBody>
      </p:sp>
      <p:sp>
        <p:nvSpPr>
          <p:cNvPr id="7" name="Rectangle 9"/>
          <p:cNvSpPr>
            <a:spLocks noChangeArrowheads="1"/>
          </p:cNvSpPr>
          <p:nvPr/>
        </p:nvSpPr>
        <p:spPr bwMode="auto">
          <a:xfrm>
            <a:off x="16204" y="6553200"/>
            <a:ext cx="91277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Time Period – CY 2012-2014</a:t>
            </a:r>
            <a:endParaRPr lang="en-US" altLang="en-US" sz="1000" i="1" dirty="0" smtClean="0">
              <a:solidFill>
                <a:srgbClr val="000000"/>
              </a:solidFill>
            </a:endParaRPr>
          </a:p>
        </p:txBody>
      </p:sp>
      <p:sp>
        <p:nvSpPr>
          <p:cNvPr id="9" name="Rectangle 9"/>
          <p:cNvSpPr>
            <a:spLocks noChangeArrowheads="1"/>
          </p:cNvSpPr>
          <p:nvPr/>
        </p:nvSpPr>
        <p:spPr bwMode="auto">
          <a:xfrm>
            <a:off x="381000" y="1081088"/>
            <a:ext cx="815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Over the last three years, current DR brands have been active on TV for an average of 86% of the months, with </a:t>
            </a:r>
            <a:r>
              <a:rPr lang="en-US" altLang="en-US" sz="1600" b="1" i="1" dirty="0" smtClean="0">
                <a:solidFill>
                  <a:srgbClr val="000000"/>
                </a:solidFill>
              </a:rPr>
              <a:t>over half </a:t>
            </a:r>
            <a:r>
              <a:rPr lang="en-US" altLang="en-US" sz="1600" dirty="0" smtClean="0">
                <a:solidFill>
                  <a:srgbClr val="000000"/>
                </a:solidFill>
              </a:rPr>
              <a:t>of the brands (58%) active on TV </a:t>
            </a:r>
            <a:r>
              <a:rPr lang="en-US" altLang="en-US" sz="1600" b="1" i="1" dirty="0" smtClean="0">
                <a:solidFill>
                  <a:srgbClr val="000000"/>
                </a:solidFill>
              </a:rPr>
              <a:t>every month</a:t>
            </a:r>
          </a:p>
        </p:txBody>
      </p:sp>
      <p:sp>
        <p:nvSpPr>
          <p:cNvPr id="8" name="Rectangle 2"/>
          <p:cNvSpPr>
            <a:spLocks/>
          </p:cNvSpPr>
          <p:nvPr/>
        </p:nvSpPr>
        <p:spPr bwMode="auto">
          <a:xfrm>
            <a:off x="685800" y="1828800"/>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“Active” DR TV Brands: Active TV Months Within Ad Campaign</a:t>
            </a:r>
          </a:p>
          <a:p>
            <a:pPr algn="ctr" eaLnBrk="0" fontAlgn="base" hangingPunct="0">
              <a:spcBef>
                <a:spcPct val="0"/>
              </a:spcBef>
              <a:spcAft>
                <a:spcPct val="0"/>
              </a:spcAft>
            </a:pPr>
            <a:r>
              <a:rPr lang="en-US" altLang="en-US" sz="1400" dirty="0" smtClean="0">
                <a:solidFill>
                  <a:srgbClr val="000000"/>
                </a:solidFill>
                <a:ea typeface="Gill Sans"/>
                <a:cs typeface="Gill Sans"/>
              </a:rPr>
              <a:t>CY 2012 - 2014</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80" y="2438400"/>
            <a:ext cx="7772400" cy="369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2271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52400" y="4205288"/>
            <a:ext cx="872817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285750" indent="-285750" fontAlgn="base">
              <a:spcBef>
                <a:spcPct val="0"/>
              </a:spcBef>
              <a:spcAft>
                <a:spcPct val="0"/>
              </a:spcAft>
              <a:buFont typeface="Arial" panose="020B0604020202020204" pitchFamily="34" charset="0"/>
              <a:buChar char="•"/>
            </a:pPr>
            <a:r>
              <a:rPr lang="en-US" altLang="en-US" sz="1600" dirty="0" smtClean="0">
                <a:solidFill>
                  <a:srgbClr val="000000"/>
                </a:solidFill>
              </a:rPr>
              <a:t>In a fast-moving category predicated on the direct selling of high volume products,  TV advertising is consistently the main driver of </a:t>
            </a:r>
            <a:r>
              <a:rPr lang="en-US" altLang="en-US" sz="1600" dirty="0" smtClean="0">
                <a:solidFill>
                  <a:srgbClr val="000000"/>
                </a:solidFill>
              </a:rPr>
              <a:t>brand success </a:t>
            </a:r>
            <a:r>
              <a:rPr lang="en-US" altLang="en-US" sz="1600" dirty="0" smtClean="0">
                <a:solidFill>
                  <a:srgbClr val="000000"/>
                </a:solidFill>
              </a:rPr>
              <a:t>through </a:t>
            </a:r>
            <a:r>
              <a:rPr lang="en-US" altLang="en-US" sz="1600" dirty="0" smtClean="0">
                <a:solidFill>
                  <a:srgbClr val="000000"/>
                </a:solidFill>
              </a:rPr>
              <a:t>its </a:t>
            </a:r>
            <a:r>
              <a:rPr lang="en-US" altLang="en-US" sz="1600" dirty="0" smtClean="0">
                <a:solidFill>
                  <a:srgbClr val="000000"/>
                </a:solidFill>
              </a:rPr>
              <a:t>ability to deliver mass reach and scale quickly</a:t>
            </a:r>
          </a:p>
          <a:p>
            <a:pPr marL="285750" indent="-285750" fontAlgn="base">
              <a:spcBef>
                <a:spcPct val="0"/>
              </a:spcBef>
              <a:spcAft>
                <a:spcPct val="0"/>
              </a:spcAft>
              <a:buFont typeface="Arial" panose="020B0604020202020204" pitchFamily="34" charset="0"/>
              <a:buChar char="•"/>
            </a:pPr>
            <a:endParaRPr lang="en-US" altLang="en-US" sz="2800" i="1"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altLang="en-US" sz="1600" dirty="0" smtClean="0">
                <a:solidFill>
                  <a:srgbClr val="000000"/>
                </a:solidFill>
              </a:rPr>
              <a:t>Perfected by the iconic DR products of the early 2000’s, the most successful brands enacted a multi-pronged, TV-centric media strategy of buying wide and deep:</a:t>
            </a:r>
          </a:p>
          <a:p>
            <a:pPr marL="1028700" lvl="1" fontAlgn="base">
              <a:spcBef>
                <a:spcPct val="0"/>
              </a:spcBef>
              <a:spcAft>
                <a:spcPct val="0"/>
              </a:spcAft>
              <a:buFont typeface="Arial" panose="020B0604020202020204" pitchFamily="34" charset="0"/>
              <a:buChar char="•"/>
            </a:pPr>
            <a:endParaRPr lang="en-US" altLang="en-US" sz="2800" dirty="0" smtClean="0">
              <a:solidFill>
                <a:srgbClr val="000000"/>
              </a:solidFill>
            </a:endParaRPr>
          </a:p>
          <a:p>
            <a:pPr marL="1028700" lvl="1" fontAlgn="base">
              <a:spcBef>
                <a:spcPct val="0"/>
              </a:spcBef>
              <a:spcAft>
                <a:spcPct val="0"/>
              </a:spcAft>
              <a:buFont typeface="Arial" panose="020B0604020202020204" pitchFamily="34" charset="0"/>
              <a:buChar char="•"/>
            </a:pPr>
            <a:r>
              <a:rPr lang="en-US" altLang="en-US" sz="1500" b="1" dirty="0" smtClean="0">
                <a:solidFill>
                  <a:srgbClr val="000000"/>
                </a:solidFill>
              </a:rPr>
              <a:t>“</a:t>
            </a:r>
            <a:r>
              <a:rPr lang="en-US" altLang="en-US" sz="1500" b="1" u="sng" dirty="0" smtClean="0">
                <a:solidFill>
                  <a:srgbClr val="000000"/>
                </a:solidFill>
              </a:rPr>
              <a:t>Top Dollar</a:t>
            </a:r>
            <a:r>
              <a:rPr lang="en-US" altLang="en-US" sz="1500" b="1" dirty="0" smtClean="0">
                <a:solidFill>
                  <a:srgbClr val="000000"/>
                </a:solidFill>
              </a:rPr>
              <a:t>” </a:t>
            </a:r>
            <a:r>
              <a:rPr lang="en-US" altLang="en-US" sz="1500" dirty="0" smtClean="0">
                <a:solidFill>
                  <a:srgbClr val="000000"/>
                </a:solidFill>
              </a:rPr>
              <a:t>– Brands invested significantly to ensure heavy TV exposure </a:t>
            </a:r>
            <a:endParaRPr lang="en-US" altLang="en-US" sz="1500" dirty="0">
              <a:solidFill>
                <a:srgbClr val="000000"/>
              </a:solidFill>
            </a:endParaRPr>
          </a:p>
          <a:p>
            <a:pPr marL="1028700" lvl="1" fontAlgn="base">
              <a:spcBef>
                <a:spcPct val="0"/>
              </a:spcBef>
              <a:spcAft>
                <a:spcPct val="0"/>
              </a:spcAft>
              <a:buFont typeface="Arial" panose="020B0604020202020204" pitchFamily="34" charset="0"/>
              <a:buChar char="•"/>
            </a:pPr>
            <a:endParaRPr lang="en-US" altLang="en-US" sz="600" b="1" dirty="0" smtClean="0">
              <a:solidFill>
                <a:srgbClr val="000000"/>
              </a:solidFill>
            </a:endParaRPr>
          </a:p>
          <a:p>
            <a:pPr marL="1028700" lvl="1" fontAlgn="base">
              <a:spcBef>
                <a:spcPct val="0"/>
              </a:spcBef>
              <a:spcAft>
                <a:spcPct val="0"/>
              </a:spcAft>
              <a:buFont typeface="Arial" panose="020B0604020202020204" pitchFamily="34" charset="0"/>
              <a:buChar char="•"/>
            </a:pPr>
            <a:r>
              <a:rPr lang="en-US" altLang="en-US" sz="1500" b="1" dirty="0" smtClean="0">
                <a:solidFill>
                  <a:srgbClr val="000000"/>
                </a:solidFill>
              </a:rPr>
              <a:t>“</a:t>
            </a:r>
            <a:r>
              <a:rPr lang="en-US" altLang="en-US" sz="1500" b="1" u="sng" dirty="0" smtClean="0">
                <a:solidFill>
                  <a:srgbClr val="000000"/>
                </a:solidFill>
              </a:rPr>
              <a:t>Dominant Share</a:t>
            </a:r>
            <a:r>
              <a:rPr lang="en-US" altLang="en-US" sz="1500" b="1" dirty="0" smtClean="0">
                <a:solidFill>
                  <a:srgbClr val="000000"/>
                </a:solidFill>
              </a:rPr>
              <a:t>” </a:t>
            </a:r>
            <a:r>
              <a:rPr lang="en-US" altLang="en-US" sz="1500" dirty="0" smtClean="0">
                <a:solidFill>
                  <a:srgbClr val="000000"/>
                </a:solidFill>
              </a:rPr>
              <a:t>- TV was the leading medium by far within the media mix</a:t>
            </a:r>
          </a:p>
          <a:p>
            <a:pPr marL="1028700" lvl="1" fontAlgn="base">
              <a:spcBef>
                <a:spcPct val="0"/>
              </a:spcBef>
              <a:spcAft>
                <a:spcPct val="0"/>
              </a:spcAft>
              <a:buFont typeface="Arial" panose="020B0604020202020204" pitchFamily="34" charset="0"/>
              <a:buChar char="•"/>
            </a:pPr>
            <a:endParaRPr lang="en-US" altLang="en-US" sz="600" b="1" dirty="0" smtClean="0">
              <a:solidFill>
                <a:srgbClr val="000000"/>
              </a:solidFill>
            </a:endParaRPr>
          </a:p>
          <a:p>
            <a:pPr marL="1028700" lvl="1" fontAlgn="base">
              <a:spcBef>
                <a:spcPct val="0"/>
              </a:spcBef>
              <a:spcAft>
                <a:spcPct val="0"/>
              </a:spcAft>
              <a:buFont typeface="Arial" panose="020B0604020202020204" pitchFamily="34" charset="0"/>
              <a:buChar char="•"/>
            </a:pPr>
            <a:r>
              <a:rPr lang="en-US" altLang="en-US" sz="1500" b="1" dirty="0" smtClean="0">
                <a:solidFill>
                  <a:srgbClr val="000000"/>
                </a:solidFill>
              </a:rPr>
              <a:t>“</a:t>
            </a:r>
            <a:r>
              <a:rPr lang="en-US" altLang="en-US" sz="1500" b="1" u="sng" dirty="0" smtClean="0">
                <a:solidFill>
                  <a:srgbClr val="000000"/>
                </a:solidFill>
              </a:rPr>
              <a:t>Continuity</a:t>
            </a:r>
            <a:r>
              <a:rPr lang="en-US" altLang="en-US" sz="1500" b="1" dirty="0" smtClean="0">
                <a:solidFill>
                  <a:srgbClr val="000000"/>
                </a:solidFill>
              </a:rPr>
              <a:t>” </a:t>
            </a:r>
            <a:r>
              <a:rPr lang="en-US" altLang="en-US" sz="1500" dirty="0" smtClean="0">
                <a:solidFill>
                  <a:srgbClr val="000000"/>
                </a:solidFill>
              </a:rPr>
              <a:t>– Weekly TV presence existed throughout the entire ad campaign</a:t>
            </a:r>
          </a:p>
          <a:p>
            <a:pPr marL="1028700" lvl="1" fontAlgn="base">
              <a:spcBef>
                <a:spcPct val="0"/>
              </a:spcBef>
              <a:spcAft>
                <a:spcPct val="0"/>
              </a:spcAft>
              <a:buFont typeface="Arial" panose="020B0604020202020204" pitchFamily="34" charset="0"/>
              <a:buChar char="•"/>
            </a:pPr>
            <a:endParaRPr lang="en-US" altLang="en-US" sz="600" b="1" dirty="0" smtClean="0">
              <a:solidFill>
                <a:srgbClr val="000000"/>
              </a:solidFill>
            </a:endParaRPr>
          </a:p>
          <a:p>
            <a:pPr marL="1028700" lvl="1" fontAlgn="base">
              <a:spcBef>
                <a:spcPct val="0"/>
              </a:spcBef>
              <a:spcAft>
                <a:spcPct val="0"/>
              </a:spcAft>
              <a:buFont typeface="Arial" panose="020B0604020202020204" pitchFamily="34" charset="0"/>
              <a:buChar char="•"/>
            </a:pPr>
            <a:r>
              <a:rPr lang="en-US" altLang="en-US" sz="1500" b="1" dirty="0" smtClean="0">
                <a:solidFill>
                  <a:srgbClr val="000000"/>
                </a:solidFill>
              </a:rPr>
              <a:t>“</a:t>
            </a:r>
            <a:r>
              <a:rPr lang="en-US" altLang="en-US" sz="1500" b="1" u="sng" dirty="0" smtClean="0">
                <a:solidFill>
                  <a:srgbClr val="000000"/>
                </a:solidFill>
              </a:rPr>
              <a:t>Around-The-Clock Coverage</a:t>
            </a:r>
            <a:r>
              <a:rPr lang="en-US" altLang="en-US" sz="1500" b="1" dirty="0" smtClean="0">
                <a:solidFill>
                  <a:srgbClr val="000000"/>
                </a:solidFill>
              </a:rPr>
              <a:t>”</a:t>
            </a:r>
            <a:r>
              <a:rPr lang="en-US" altLang="en-US" sz="1500" dirty="0" smtClean="0">
                <a:solidFill>
                  <a:srgbClr val="000000"/>
                </a:solidFill>
              </a:rPr>
              <a:t> - Brand presence </a:t>
            </a:r>
            <a:r>
              <a:rPr lang="en-US" altLang="en-US" sz="1500" dirty="0" smtClean="0">
                <a:solidFill>
                  <a:srgbClr val="000000"/>
                </a:solidFill>
              </a:rPr>
              <a:t>in</a:t>
            </a:r>
            <a:r>
              <a:rPr lang="en-US" altLang="en-US" sz="1500" dirty="0" smtClean="0">
                <a:solidFill>
                  <a:srgbClr val="000000"/>
                </a:solidFill>
              </a:rPr>
              <a:t> </a:t>
            </a:r>
            <a:r>
              <a:rPr lang="en-US" altLang="en-US" sz="1500" dirty="0" smtClean="0">
                <a:solidFill>
                  <a:srgbClr val="000000"/>
                </a:solidFill>
              </a:rPr>
              <a:t>all TV </a:t>
            </a:r>
            <a:r>
              <a:rPr lang="en-US" altLang="en-US" sz="1500" dirty="0" err="1" smtClean="0">
                <a:solidFill>
                  <a:srgbClr val="000000"/>
                </a:solidFill>
              </a:rPr>
              <a:t>dayparts</a:t>
            </a:r>
            <a:r>
              <a:rPr lang="en-US" altLang="en-US" sz="1500" dirty="0" smtClean="0">
                <a:solidFill>
                  <a:srgbClr val="000000"/>
                </a:solidFill>
              </a:rPr>
              <a:t> </a:t>
            </a:r>
          </a:p>
          <a:p>
            <a:pPr marL="4171950" lvl="8">
              <a:buFont typeface="Arial" panose="020B0604020202020204" pitchFamily="34" charset="0"/>
              <a:buChar char="•"/>
            </a:pPr>
            <a:r>
              <a:rPr lang="en-US" altLang="en-US" sz="1500" dirty="0" smtClean="0">
                <a:solidFill>
                  <a:srgbClr val="000000"/>
                </a:solidFill>
              </a:rPr>
              <a:t>Heavy focus on prime &amp; daytime</a:t>
            </a:r>
          </a:p>
          <a:p>
            <a:pPr marL="1028700" lvl="1" fontAlgn="base">
              <a:spcBef>
                <a:spcPct val="0"/>
              </a:spcBef>
              <a:spcAft>
                <a:spcPct val="0"/>
              </a:spcAft>
              <a:buFont typeface="Arial" panose="020B0604020202020204" pitchFamily="34" charset="0"/>
              <a:buChar char="•"/>
            </a:pPr>
            <a:endParaRPr lang="en-US" altLang="en-US" sz="600" b="1" dirty="0" smtClean="0">
              <a:solidFill>
                <a:srgbClr val="000000"/>
              </a:solidFill>
            </a:endParaRPr>
          </a:p>
          <a:p>
            <a:pPr marL="1028700" lvl="1" fontAlgn="base">
              <a:spcBef>
                <a:spcPct val="0"/>
              </a:spcBef>
              <a:spcAft>
                <a:spcPct val="0"/>
              </a:spcAft>
              <a:buFont typeface="Arial" panose="020B0604020202020204" pitchFamily="34" charset="0"/>
              <a:buChar char="•"/>
            </a:pPr>
            <a:r>
              <a:rPr lang="en-US" altLang="en-US" sz="1500" b="1" dirty="0" smtClean="0">
                <a:solidFill>
                  <a:srgbClr val="000000"/>
                </a:solidFill>
              </a:rPr>
              <a:t>“</a:t>
            </a:r>
            <a:r>
              <a:rPr lang="en-US" altLang="en-US" sz="1500" b="1" u="sng" dirty="0" smtClean="0">
                <a:solidFill>
                  <a:srgbClr val="000000"/>
                </a:solidFill>
              </a:rPr>
              <a:t>Wide Net</a:t>
            </a:r>
            <a:r>
              <a:rPr lang="en-US" altLang="en-US" sz="1500" b="1" dirty="0" smtClean="0">
                <a:solidFill>
                  <a:srgbClr val="000000"/>
                </a:solidFill>
              </a:rPr>
              <a:t>”</a:t>
            </a:r>
            <a:r>
              <a:rPr lang="en-US" altLang="en-US" sz="1500" dirty="0" smtClean="0">
                <a:solidFill>
                  <a:srgbClr val="000000"/>
                </a:solidFill>
              </a:rPr>
              <a:t> – Deep network list across various demographics and multiple genres</a:t>
            </a:r>
          </a:p>
          <a:p>
            <a:pPr marL="1028700" lvl="1" fontAlgn="base">
              <a:spcBef>
                <a:spcPct val="0"/>
              </a:spcBef>
              <a:spcAft>
                <a:spcPct val="0"/>
              </a:spcAft>
              <a:buFont typeface="Arial" panose="020B0604020202020204" pitchFamily="34" charset="0"/>
              <a:buChar char="•"/>
            </a:pPr>
            <a:endParaRPr lang="en-US" altLang="en-US" sz="2400" dirty="0" smtClean="0">
              <a:solidFill>
                <a:srgbClr val="000000"/>
              </a:solidFill>
            </a:endParaRPr>
          </a:p>
          <a:p>
            <a:pPr marL="285750" indent="-285750" fontAlgn="base">
              <a:spcBef>
                <a:spcPct val="0"/>
              </a:spcBef>
              <a:spcAft>
                <a:spcPct val="0"/>
              </a:spcAft>
              <a:buFont typeface="Arial" panose="020B0604020202020204" pitchFamily="34" charset="0"/>
              <a:buChar char="•"/>
            </a:pPr>
            <a:r>
              <a:rPr lang="en-US" altLang="en-US" sz="1600" u="sng" dirty="0" smtClean="0">
                <a:solidFill>
                  <a:srgbClr val="000000"/>
                </a:solidFill>
              </a:rPr>
              <a:t>This proven formula is in effect now more than ever</a:t>
            </a:r>
            <a:r>
              <a:rPr lang="en-US" altLang="en-US" sz="1600" dirty="0" smtClean="0">
                <a:solidFill>
                  <a:srgbClr val="000000"/>
                </a:solidFill>
              </a:rPr>
              <a:t> with dozens of current DR products employing similar “TV-centric” </a:t>
            </a:r>
            <a:r>
              <a:rPr lang="en-US" altLang="en-US" sz="1600" dirty="0" smtClean="0">
                <a:solidFill>
                  <a:srgbClr val="000000"/>
                </a:solidFill>
              </a:rPr>
              <a:t>media strategies </a:t>
            </a:r>
            <a:r>
              <a:rPr lang="en-US" altLang="en-US" sz="1600" dirty="0" smtClean="0">
                <a:solidFill>
                  <a:srgbClr val="000000"/>
                </a:solidFill>
              </a:rPr>
              <a:t>to build their brand and strengthen </a:t>
            </a:r>
            <a:r>
              <a:rPr lang="en-US" altLang="en-US" sz="1600" dirty="0" smtClean="0">
                <a:solidFill>
                  <a:srgbClr val="000000"/>
                </a:solidFill>
              </a:rPr>
              <a:t>sales</a:t>
            </a:r>
            <a:endParaRPr lang="en-US" altLang="en-US" sz="1600" dirty="0">
              <a:solidFill>
                <a:srgbClr val="000000"/>
              </a:solidFill>
            </a:endParaRPr>
          </a:p>
          <a:p>
            <a:pPr marL="1028700" lvl="1" fontAlgn="base">
              <a:spcBef>
                <a:spcPct val="0"/>
              </a:spcBef>
              <a:spcAft>
                <a:spcPct val="0"/>
              </a:spcAft>
              <a:buFont typeface="Arial" panose="020B0604020202020204" pitchFamily="34" charset="0"/>
              <a:buChar char="•"/>
            </a:pPr>
            <a:endParaRPr lang="en-US" altLang="en-US" sz="1800" dirty="0" smtClean="0">
              <a:solidFill>
                <a:srgbClr val="000000"/>
              </a:solidFill>
            </a:endParaRPr>
          </a:p>
          <a:p>
            <a:pPr marL="285750" fontAlgn="base">
              <a:spcBef>
                <a:spcPct val="0"/>
              </a:spcBef>
              <a:spcAft>
                <a:spcPct val="0"/>
              </a:spcAft>
              <a:buFont typeface="Arial" panose="020B0604020202020204" pitchFamily="34" charset="0"/>
              <a:buChar char="•"/>
            </a:pPr>
            <a:endParaRPr lang="en-US" altLang="en-US" sz="1800" dirty="0" smtClean="0">
              <a:solidFill>
                <a:srgbClr val="000000"/>
              </a:solidFill>
            </a:endParaRPr>
          </a:p>
          <a:p>
            <a:pPr marL="1028700" lvl="1" fontAlgn="base">
              <a:spcBef>
                <a:spcPct val="0"/>
              </a:spcBef>
              <a:spcAft>
                <a:spcPct val="0"/>
              </a:spcAft>
              <a:buFont typeface="Arial" panose="020B0604020202020204" pitchFamily="34" charset="0"/>
              <a:buChar char="•"/>
            </a:pPr>
            <a:endParaRPr lang="en-US" altLang="en-US" sz="1800" dirty="0" smtClean="0">
              <a:solidFill>
                <a:srgbClr val="000000"/>
              </a:solidFill>
            </a:endParaRPr>
          </a:p>
          <a:p>
            <a:pPr marL="1028700" lvl="1" fontAlgn="base">
              <a:spcBef>
                <a:spcPct val="0"/>
              </a:spcBef>
              <a:spcAft>
                <a:spcPct val="0"/>
              </a:spcAft>
              <a:buFont typeface="Arial" panose="020B0604020202020204" pitchFamily="34" charset="0"/>
              <a:buChar char="•"/>
            </a:pPr>
            <a:endParaRPr lang="en-US" altLang="en-US" sz="1800" dirty="0" smtClean="0">
              <a:solidFill>
                <a:srgbClr val="000000"/>
              </a:solidFill>
            </a:endParaRPr>
          </a:p>
          <a:p>
            <a:pPr marL="285750" indent="-285750" fontAlgn="base">
              <a:spcBef>
                <a:spcPct val="0"/>
              </a:spcBef>
              <a:spcAft>
                <a:spcPct val="0"/>
              </a:spcAft>
              <a:buFont typeface="Arial" panose="020B0604020202020204" pitchFamily="34" charset="0"/>
              <a:buChar char="•"/>
            </a:pPr>
            <a:endParaRPr lang="en-US" altLang="en-US" sz="1800" b="1" dirty="0" smtClean="0">
              <a:solidFill>
                <a:srgbClr val="000000"/>
              </a:solidFill>
            </a:endParaRPr>
          </a:p>
        </p:txBody>
      </p:sp>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The Quick Pitch: Television Represents A Proven Path To Success Within The Direct Response Category</a:t>
            </a:r>
            <a:endParaRPr lang="en-US" altLang="en-US" sz="2000" i="1" dirty="0" smtClean="0">
              <a:solidFill>
                <a:srgbClr val="000000"/>
              </a:solidFill>
            </a:endParaRPr>
          </a:p>
        </p:txBody>
      </p:sp>
      <p:sp>
        <p:nvSpPr>
          <p:cNvPr id="5" name="Rectangle 4"/>
          <p:cNvSpPr/>
          <p:nvPr/>
        </p:nvSpPr>
        <p:spPr bwMode="auto">
          <a:xfrm>
            <a:off x="838200" y="3352800"/>
            <a:ext cx="7543800" cy="20574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Tree>
    <p:extLst>
      <p:ext uri="{BB962C8B-B14F-4D97-AF65-F5344CB8AC3E}">
        <p14:creationId xmlns:p14="http://schemas.microsoft.com/office/powerpoint/2010/main" val="12885679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t>Primetime Is The Leading Daypart For Direct Response Brands’ Around-The-Clock Messaging</a:t>
            </a:r>
            <a:endParaRPr lang="en-US" altLang="en-US" sz="2000" i="1" dirty="0" smtClean="0"/>
          </a:p>
        </p:txBody>
      </p:sp>
      <p:sp>
        <p:nvSpPr>
          <p:cNvPr id="5" name="Rectangle 9"/>
          <p:cNvSpPr>
            <a:spLocks noChangeArrowheads="1"/>
          </p:cNvSpPr>
          <p:nvPr/>
        </p:nvSpPr>
        <p:spPr bwMode="auto">
          <a:xfrm>
            <a:off x="16204" y="6477000"/>
            <a:ext cx="912779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TV includes national, spot &amp; Hispanic; syndication is excluded due to inability to define </a:t>
            </a:r>
            <a:r>
              <a:rPr lang="en-US" altLang="en-US" sz="1000" dirty="0" err="1" smtClean="0">
                <a:solidFill>
                  <a:srgbClr val="000000"/>
                </a:solidFill>
              </a:rPr>
              <a:t>dayparts</a:t>
            </a:r>
            <a:r>
              <a:rPr lang="en-US" altLang="en-US" sz="1000" dirty="0" smtClean="0">
                <a:solidFill>
                  <a:srgbClr val="000000"/>
                </a:solidFill>
              </a:rPr>
              <a:t>. </a:t>
            </a:r>
            <a:endParaRPr lang="en-US" altLang="en-US" sz="900" i="1" dirty="0" smtClean="0">
              <a:solidFill>
                <a:srgbClr val="000000"/>
              </a:solidFill>
            </a:endParaRPr>
          </a:p>
        </p:txBody>
      </p:sp>
      <p:sp>
        <p:nvSpPr>
          <p:cNvPr id="6" name="Rectangle 2"/>
          <p:cNvSpPr>
            <a:spLocks/>
          </p:cNvSpPr>
          <p:nvPr/>
        </p:nvSpPr>
        <p:spPr bwMode="auto">
          <a:xfrm>
            <a:off x="1143000" y="1905000"/>
            <a:ext cx="662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“Active” DR TV Brands: Collective TV Daypart Mix (based on $$$)</a:t>
            </a:r>
          </a:p>
          <a:p>
            <a:pPr algn="ctr" eaLnBrk="0" fontAlgn="base" hangingPunct="0">
              <a:spcBef>
                <a:spcPct val="0"/>
              </a:spcBef>
              <a:spcAft>
                <a:spcPct val="0"/>
              </a:spcAft>
            </a:pPr>
            <a:r>
              <a:rPr lang="en-US" altLang="en-US" sz="1400" dirty="0" smtClean="0">
                <a:solidFill>
                  <a:srgbClr val="000000"/>
                </a:solidFill>
                <a:ea typeface="Gill Sans"/>
                <a:cs typeface="Gill Sans"/>
              </a:rPr>
              <a:t>CY 2012-2014</a:t>
            </a:r>
          </a:p>
        </p:txBody>
      </p:sp>
      <p:sp>
        <p:nvSpPr>
          <p:cNvPr id="7" name="Rectangle 9"/>
          <p:cNvSpPr>
            <a:spLocks noChangeArrowheads="1"/>
          </p:cNvSpPr>
          <p:nvPr/>
        </p:nvSpPr>
        <p:spPr bwMode="auto">
          <a:xfrm>
            <a:off x="16203" y="1143000"/>
            <a:ext cx="912779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Much like the “iconic” DR brands, current advertisers have consistently employed a balanced daypart mix targeting consumers through the day to maximize reach</a:t>
            </a:r>
            <a:endParaRPr lang="en-US" altLang="en-US" sz="1600" i="1" dirty="0" smtClean="0">
              <a:solidFill>
                <a:srgbClr val="000000"/>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9" t="23131" r="3895" b="5623"/>
          <a:stretch/>
        </p:blipFill>
        <p:spPr bwMode="auto">
          <a:xfrm>
            <a:off x="685800" y="2590800"/>
            <a:ext cx="7183419" cy="351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7529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254735798"/>
              </p:ext>
            </p:extLst>
          </p:nvPr>
        </p:nvGraphicFramePr>
        <p:xfrm>
          <a:off x="1107980" y="1831033"/>
          <a:ext cx="6781800" cy="3788140"/>
        </p:xfrm>
        <a:graphic>
          <a:graphicData uri="http://schemas.openxmlformats.org/drawingml/2006/chart">
            <c:chart xmlns:c="http://schemas.openxmlformats.org/drawingml/2006/chart" xmlns:r="http://schemas.openxmlformats.org/officeDocument/2006/relationships" r:id="rId3"/>
          </a:graphicData>
        </a:graphic>
      </p:graphicFrame>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Direct Response Brands Are Buying Deeper To Build An Even More Robust Television Network Mix </a:t>
            </a:r>
            <a:endParaRPr lang="en-US" altLang="en-US" sz="2000" i="1" dirty="0" smtClean="0">
              <a:solidFill>
                <a:srgbClr val="000000"/>
              </a:solidFill>
            </a:endParaRPr>
          </a:p>
        </p:txBody>
      </p:sp>
      <p:sp>
        <p:nvSpPr>
          <p:cNvPr id="6" name="Rectangle 2"/>
          <p:cNvSpPr>
            <a:spLocks/>
          </p:cNvSpPr>
          <p:nvPr/>
        </p:nvSpPr>
        <p:spPr bwMode="auto">
          <a:xfrm>
            <a:off x="0" y="17526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“Active” DR Brands: Average # of TV Networks Utilized Each Year</a:t>
            </a:r>
          </a:p>
          <a:p>
            <a:pPr algn="ctr" eaLnBrk="0" fontAlgn="base" hangingPunct="0">
              <a:spcBef>
                <a:spcPct val="0"/>
              </a:spcBef>
              <a:spcAft>
                <a:spcPct val="0"/>
              </a:spcAft>
            </a:pPr>
            <a:r>
              <a:rPr lang="en-US" altLang="en-US" sz="1400" dirty="0" smtClean="0">
                <a:solidFill>
                  <a:srgbClr val="000000"/>
                </a:solidFill>
                <a:ea typeface="Gill Sans"/>
                <a:cs typeface="Gill Sans"/>
              </a:rPr>
              <a:t>CY 2009-2014</a:t>
            </a:r>
          </a:p>
        </p:txBody>
      </p:sp>
      <p:sp>
        <p:nvSpPr>
          <p:cNvPr id="8" name="Rectangle 9"/>
          <p:cNvSpPr>
            <a:spLocks noChangeArrowheads="1"/>
          </p:cNvSpPr>
          <p:nvPr/>
        </p:nvSpPr>
        <p:spPr bwMode="auto">
          <a:xfrm>
            <a:off x="304800" y="1081088"/>
            <a:ext cx="857577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Current advertisers, who already buy deep, are going even deeper on their network buy list to capture consumers and maximize their reach</a:t>
            </a:r>
            <a:endParaRPr lang="en-US" altLang="en-US" sz="1600" i="1" dirty="0" smtClean="0">
              <a:solidFill>
                <a:srgbClr val="000000"/>
              </a:solidFill>
            </a:endParaRPr>
          </a:p>
        </p:txBody>
      </p:sp>
      <p:sp>
        <p:nvSpPr>
          <p:cNvPr id="9" name="Rectangle 9"/>
          <p:cNvSpPr>
            <a:spLocks noChangeArrowheads="1"/>
          </p:cNvSpPr>
          <p:nvPr/>
        </p:nvSpPr>
        <p:spPr bwMode="auto">
          <a:xfrm>
            <a:off x="16204" y="6172200"/>
            <a:ext cx="912779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TV includes national, spot &amp; Hispanic; syndication is excluded due to inability to define </a:t>
            </a:r>
            <a:r>
              <a:rPr lang="en-US" altLang="en-US" sz="1000" dirty="0" err="1" smtClean="0">
                <a:solidFill>
                  <a:srgbClr val="000000"/>
                </a:solidFill>
              </a:rPr>
              <a:t>dayparts</a:t>
            </a:r>
            <a:r>
              <a:rPr lang="en-US" altLang="en-US" sz="1000" dirty="0" smtClean="0">
                <a:solidFill>
                  <a:srgbClr val="000000"/>
                </a:solidFill>
              </a:rPr>
              <a:t>. Network average based on “when-on” for consistently active TV brands between 2009-2014  </a:t>
            </a:r>
            <a:br>
              <a:rPr lang="en-US" altLang="en-US" sz="1000" dirty="0" smtClean="0">
                <a:solidFill>
                  <a:srgbClr val="000000"/>
                </a:solidFill>
              </a:rPr>
            </a:br>
            <a:r>
              <a:rPr lang="en-US" altLang="en-US" sz="800" dirty="0">
                <a:solidFill>
                  <a:srgbClr val="000000"/>
                </a:solidFill>
              </a:rPr>
              <a:t>Reflects 30 TV brands that have been active  each year from 2009-2014 = 1-800 contacts, Acorn </a:t>
            </a:r>
            <a:r>
              <a:rPr lang="en-US" altLang="en-US" sz="800" dirty="0" err="1">
                <a:solidFill>
                  <a:srgbClr val="000000"/>
                </a:solidFill>
              </a:rPr>
              <a:t>Stairlifts</a:t>
            </a:r>
            <a:r>
              <a:rPr lang="en-US" altLang="en-US" sz="800" dirty="0">
                <a:solidFill>
                  <a:srgbClr val="000000"/>
                </a:solidFill>
              </a:rPr>
              <a:t>, ADT, Bare Minerals, Bose, </a:t>
            </a:r>
            <a:r>
              <a:rPr lang="en-US" altLang="en-US" sz="800" dirty="0" err="1">
                <a:solidFill>
                  <a:srgbClr val="000000"/>
                </a:solidFill>
              </a:rPr>
              <a:t>Bowflex</a:t>
            </a:r>
            <a:r>
              <a:rPr lang="en-US" altLang="en-US" sz="800" dirty="0">
                <a:solidFill>
                  <a:srgbClr val="000000"/>
                </a:solidFill>
              </a:rPr>
              <a:t>, Bradford Exchange, </a:t>
            </a:r>
            <a:r>
              <a:rPr lang="en-US" altLang="en-US" sz="800" dirty="0" err="1">
                <a:solidFill>
                  <a:srgbClr val="000000"/>
                </a:solidFill>
              </a:rPr>
              <a:t>Craftmatic</a:t>
            </a:r>
            <a:r>
              <a:rPr lang="en-US" altLang="en-US" sz="800" dirty="0">
                <a:solidFill>
                  <a:srgbClr val="000000"/>
                </a:solidFill>
              </a:rPr>
              <a:t>, Danbury Mint, Euro-Pro Shark, </a:t>
            </a:r>
            <a:r>
              <a:rPr lang="en-US" altLang="en-US" sz="800" dirty="0" err="1">
                <a:solidFill>
                  <a:srgbClr val="000000"/>
                </a:solidFill>
              </a:rPr>
              <a:t>Keranique</a:t>
            </a:r>
            <a:r>
              <a:rPr lang="en-US" altLang="en-US" sz="800" dirty="0">
                <a:solidFill>
                  <a:srgbClr val="000000"/>
                </a:solidFill>
              </a:rPr>
              <a:t>, </a:t>
            </a:r>
            <a:r>
              <a:rPr lang="en-US" altLang="en-US" sz="800" dirty="0" err="1">
                <a:solidFill>
                  <a:srgbClr val="000000"/>
                </a:solidFill>
              </a:rPr>
              <a:t>Kidz</a:t>
            </a:r>
            <a:r>
              <a:rPr lang="en-US" altLang="en-US" sz="800" dirty="0">
                <a:solidFill>
                  <a:srgbClr val="000000"/>
                </a:solidFill>
              </a:rPr>
              <a:t> Bop, Life Alert, </a:t>
            </a:r>
            <a:r>
              <a:rPr lang="en-US" altLang="en-US" sz="800" dirty="0" err="1">
                <a:solidFill>
                  <a:srgbClr val="000000"/>
                </a:solidFill>
              </a:rPr>
              <a:t>Lipozene</a:t>
            </a:r>
            <a:r>
              <a:rPr lang="en-US" altLang="en-US" sz="800" dirty="0">
                <a:solidFill>
                  <a:srgbClr val="000000"/>
                </a:solidFill>
              </a:rPr>
              <a:t>, Magic Jack, Meaningful Beauty, Micro Touch, National Collectors Mint, Nordic Track, Omaha Steaks, </a:t>
            </a:r>
            <a:r>
              <a:rPr lang="en-US" altLang="en-US" sz="800" dirty="0" err="1">
                <a:solidFill>
                  <a:srgbClr val="000000"/>
                </a:solidFill>
              </a:rPr>
              <a:t>Pajamagram</a:t>
            </a:r>
            <a:r>
              <a:rPr lang="en-US" altLang="en-US" sz="800" dirty="0">
                <a:solidFill>
                  <a:srgbClr val="000000"/>
                </a:solidFill>
              </a:rPr>
              <a:t>, </a:t>
            </a:r>
            <a:r>
              <a:rPr lang="en-US" altLang="en-US" sz="800" dirty="0" err="1">
                <a:solidFill>
                  <a:srgbClr val="000000"/>
                </a:solidFill>
              </a:rPr>
              <a:t>ProActiv</a:t>
            </a:r>
            <a:r>
              <a:rPr lang="en-US" altLang="en-US" sz="800" dirty="0">
                <a:solidFill>
                  <a:srgbClr val="000000"/>
                </a:solidFill>
              </a:rPr>
              <a:t>, Pro Flowers, Pure Sleep, Rosetta Stone, Safe Step Walk in Tub, Sleep Number, </a:t>
            </a:r>
            <a:r>
              <a:rPr lang="en-US" altLang="en-US" sz="800" dirty="0" err="1">
                <a:solidFill>
                  <a:srgbClr val="000000"/>
                </a:solidFill>
              </a:rPr>
              <a:t>Sunsetter</a:t>
            </a:r>
            <a:r>
              <a:rPr lang="en-US" altLang="en-US" sz="800" dirty="0">
                <a:solidFill>
                  <a:srgbClr val="000000"/>
                </a:solidFill>
              </a:rPr>
              <a:t>, Vermont Teddy Bear, </a:t>
            </a:r>
            <a:r>
              <a:rPr lang="en-US" altLang="en-US" sz="800" dirty="0" err="1">
                <a:solidFill>
                  <a:srgbClr val="000000"/>
                </a:solidFill>
              </a:rPr>
              <a:t>WeatherTech</a:t>
            </a:r>
            <a:r>
              <a:rPr lang="en-US" altLang="en-US" sz="800" dirty="0">
                <a:solidFill>
                  <a:srgbClr val="000000"/>
                </a:solidFill>
              </a:rPr>
              <a:t>   </a:t>
            </a:r>
            <a:endParaRPr lang="en-US" altLang="en-US" sz="900" i="1" dirty="0">
              <a:solidFill>
                <a:srgbClr val="000000"/>
              </a:solidFill>
            </a:endParaRPr>
          </a:p>
        </p:txBody>
      </p:sp>
      <p:sp>
        <p:nvSpPr>
          <p:cNvPr id="11" name="Rectangle 9"/>
          <p:cNvSpPr>
            <a:spLocks noChangeArrowheads="1"/>
          </p:cNvSpPr>
          <p:nvPr/>
        </p:nvSpPr>
        <p:spPr bwMode="auto">
          <a:xfrm>
            <a:off x="0" y="5412433"/>
            <a:ext cx="144163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dirty="0" smtClean="0">
                <a:solidFill>
                  <a:srgbClr val="000000"/>
                </a:solidFill>
              </a:rPr>
              <a:t>Network </a:t>
            </a:r>
            <a:r>
              <a:rPr lang="en-US" altLang="en-US" sz="1050" b="1" dirty="0" err="1" smtClean="0">
                <a:solidFill>
                  <a:srgbClr val="000000"/>
                </a:solidFill>
              </a:rPr>
              <a:t>Avg</a:t>
            </a:r>
            <a:r>
              <a:rPr lang="en-US" altLang="en-US" sz="1050" b="1" dirty="0" smtClean="0">
                <a:solidFill>
                  <a:srgbClr val="000000"/>
                </a:solidFill>
              </a:rPr>
              <a:t> For Any Brand* </a:t>
            </a:r>
            <a:endParaRPr lang="en-US" altLang="en-US" sz="1050" b="1" i="1" dirty="0" smtClean="0">
              <a:solidFill>
                <a:srgbClr val="000000"/>
              </a:solidFill>
            </a:endParaRPr>
          </a:p>
        </p:txBody>
      </p:sp>
      <p:sp>
        <p:nvSpPr>
          <p:cNvPr id="12" name="Rectangle 9"/>
          <p:cNvSpPr>
            <a:spLocks noChangeArrowheads="1"/>
          </p:cNvSpPr>
          <p:nvPr/>
        </p:nvSpPr>
        <p:spPr bwMode="auto">
          <a:xfrm>
            <a:off x="0" y="5943600"/>
            <a:ext cx="912779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i="1" dirty="0" smtClean="0">
                <a:solidFill>
                  <a:srgbClr val="000000"/>
                </a:solidFill>
              </a:rPr>
              <a:t>*Based on brands in any category that spent $10MM+ in national TV each year (equivalent average TV spend of the “current” DR brands)  </a:t>
            </a:r>
            <a:endParaRPr lang="en-US" altLang="en-US" sz="900" i="1" dirty="0" smtClean="0">
              <a:solidFill>
                <a:srgbClr val="000000"/>
              </a:solidFill>
            </a:endParaRPr>
          </a:p>
        </p:txBody>
      </p:sp>
      <p:sp>
        <p:nvSpPr>
          <p:cNvPr id="13" name="Rectangle 9"/>
          <p:cNvSpPr>
            <a:spLocks noChangeArrowheads="1"/>
          </p:cNvSpPr>
          <p:nvPr/>
        </p:nvSpPr>
        <p:spPr bwMode="auto">
          <a:xfrm>
            <a:off x="990600" y="5564833"/>
            <a:ext cx="14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u="sng" dirty="0" smtClean="0">
                <a:solidFill>
                  <a:srgbClr val="000000"/>
                </a:solidFill>
              </a:rPr>
              <a:t>32</a:t>
            </a:r>
            <a:endParaRPr lang="en-US" altLang="en-US" sz="1050" b="1" i="1" u="sng" dirty="0" smtClean="0">
              <a:solidFill>
                <a:srgbClr val="000000"/>
              </a:solidFill>
            </a:endParaRPr>
          </a:p>
        </p:txBody>
      </p:sp>
      <p:sp>
        <p:nvSpPr>
          <p:cNvPr id="14" name="Rectangle 9"/>
          <p:cNvSpPr>
            <a:spLocks noChangeArrowheads="1"/>
          </p:cNvSpPr>
          <p:nvPr/>
        </p:nvSpPr>
        <p:spPr bwMode="auto">
          <a:xfrm>
            <a:off x="2133600" y="5564833"/>
            <a:ext cx="14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u="sng" dirty="0" smtClean="0">
                <a:solidFill>
                  <a:srgbClr val="000000"/>
                </a:solidFill>
              </a:rPr>
              <a:t>34</a:t>
            </a:r>
            <a:endParaRPr lang="en-US" altLang="en-US" sz="1050" b="1" i="1" u="sng" dirty="0" smtClean="0">
              <a:solidFill>
                <a:srgbClr val="000000"/>
              </a:solidFill>
            </a:endParaRPr>
          </a:p>
        </p:txBody>
      </p:sp>
      <p:sp>
        <p:nvSpPr>
          <p:cNvPr id="15" name="Rectangle 9"/>
          <p:cNvSpPr>
            <a:spLocks noChangeArrowheads="1"/>
          </p:cNvSpPr>
          <p:nvPr/>
        </p:nvSpPr>
        <p:spPr bwMode="auto">
          <a:xfrm>
            <a:off x="3200400" y="5564833"/>
            <a:ext cx="14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u="sng" dirty="0" smtClean="0">
                <a:solidFill>
                  <a:srgbClr val="000000"/>
                </a:solidFill>
              </a:rPr>
              <a:t>36</a:t>
            </a:r>
            <a:endParaRPr lang="en-US" altLang="en-US" sz="1050" b="1" i="1" u="sng" dirty="0" smtClean="0">
              <a:solidFill>
                <a:srgbClr val="000000"/>
              </a:solidFill>
            </a:endParaRPr>
          </a:p>
        </p:txBody>
      </p:sp>
      <p:sp>
        <p:nvSpPr>
          <p:cNvPr id="16" name="Rectangle 9"/>
          <p:cNvSpPr>
            <a:spLocks noChangeArrowheads="1"/>
          </p:cNvSpPr>
          <p:nvPr/>
        </p:nvSpPr>
        <p:spPr bwMode="auto">
          <a:xfrm>
            <a:off x="4349561" y="5564833"/>
            <a:ext cx="14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u="sng" dirty="0" smtClean="0">
                <a:solidFill>
                  <a:srgbClr val="000000"/>
                </a:solidFill>
              </a:rPr>
              <a:t>36</a:t>
            </a:r>
            <a:endParaRPr lang="en-US" altLang="en-US" sz="1050" b="1" i="1" u="sng" dirty="0" smtClean="0">
              <a:solidFill>
                <a:srgbClr val="000000"/>
              </a:solidFill>
            </a:endParaRPr>
          </a:p>
        </p:txBody>
      </p:sp>
      <p:sp>
        <p:nvSpPr>
          <p:cNvPr id="17" name="Rectangle 9"/>
          <p:cNvSpPr>
            <a:spLocks noChangeArrowheads="1"/>
          </p:cNvSpPr>
          <p:nvPr/>
        </p:nvSpPr>
        <p:spPr bwMode="auto">
          <a:xfrm>
            <a:off x="5416361" y="5564833"/>
            <a:ext cx="14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u="sng" dirty="0" smtClean="0">
                <a:solidFill>
                  <a:srgbClr val="000000"/>
                </a:solidFill>
              </a:rPr>
              <a:t>38</a:t>
            </a:r>
            <a:endParaRPr lang="en-US" altLang="en-US" sz="1050" b="1" i="1" u="sng" dirty="0" smtClean="0">
              <a:solidFill>
                <a:srgbClr val="000000"/>
              </a:solidFill>
            </a:endParaRPr>
          </a:p>
        </p:txBody>
      </p:sp>
      <p:sp>
        <p:nvSpPr>
          <p:cNvPr id="18" name="Rectangle 9"/>
          <p:cNvSpPr>
            <a:spLocks noChangeArrowheads="1"/>
          </p:cNvSpPr>
          <p:nvPr/>
        </p:nvSpPr>
        <p:spPr bwMode="auto">
          <a:xfrm>
            <a:off x="6477000" y="5564833"/>
            <a:ext cx="14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50" b="1" u="sng" dirty="0" smtClean="0">
                <a:solidFill>
                  <a:srgbClr val="000000"/>
                </a:solidFill>
              </a:rPr>
              <a:t>38</a:t>
            </a:r>
            <a:endParaRPr lang="en-US" altLang="en-US" sz="1050" b="1" i="1" u="sng" dirty="0" smtClean="0">
              <a:solidFill>
                <a:srgbClr val="000000"/>
              </a:solidFill>
            </a:endParaRPr>
          </a:p>
        </p:txBody>
      </p:sp>
    </p:spTree>
    <p:extLst>
      <p:ext uri="{BB962C8B-B14F-4D97-AF65-F5344CB8AC3E}">
        <p14:creationId xmlns:p14="http://schemas.microsoft.com/office/powerpoint/2010/main" val="173787813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7171" y="4495800"/>
            <a:ext cx="544829" cy="54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0610" y="4495800"/>
            <a:ext cx="62059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TV Advertising Drives Consumers To Direct Response Brands’ Websites</a:t>
            </a:r>
            <a:endParaRPr lang="en-US" altLang="en-US" sz="2000" i="1" dirty="0" smtClean="0">
              <a:solidFill>
                <a:srgbClr val="000000"/>
              </a:solidFill>
            </a:endParaRPr>
          </a:p>
        </p:txBody>
      </p:sp>
      <p:sp>
        <p:nvSpPr>
          <p:cNvPr id="6" name="Rectangle 9"/>
          <p:cNvSpPr>
            <a:spLocks noChangeArrowheads="1"/>
          </p:cNvSpPr>
          <p:nvPr/>
        </p:nvSpPr>
        <p:spPr bwMode="auto">
          <a:xfrm>
            <a:off x="304800" y="928688"/>
            <a:ext cx="857577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b="1" i="1" u="sng" dirty="0" smtClean="0">
                <a:solidFill>
                  <a:srgbClr val="000000"/>
                </a:solidFill>
              </a:rPr>
              <a:t>13 out of 15</a:t>
            </a:r>
            <a:r>
              <a:rPr lang="en-US" altLang="en-US" sz="1600" b="1" i="1" dirty="0" smtClean="0">
                <a:solidFill>
                  <a:srgbClr val="000000"/>
                </a:solidFill>
              </a:rPr>
              <a:t> </a:t>
            </a:r>
            <a:r>
              <a:rPr lang="en-US" altLang="en-US" sz="1600" dirty="0" smtClean="0">
                <a:solidFill>
                  <a:srgbClr val="000000"/>
                </a:solidFill>
              </a:rPr>
              <a:t>Direct Response </a:t>
            </a:r>
            <a:r>
              <a:rPr lang="en-US" altLang="en-US" sz="1600" dirty="0">
                <a:solidFill>
                  <a:srgbClr val="000000"/>
                </a:solidFill>
              </a:rPr>
              <a:t>b</a:t>
            </a:r>
            <a:r>
              <a:rPr lang="en-US" altLang="en-US" sz="1600" dirty="0" smtClean="0">
                <a:solidFill>
                  <a:srgbClr val="000000"/>
                </a:solidFill>
              </a:rPr>
              <a:t>rands (87%) showed a direct correlation between their TV spend / network depth and their website traffic</a:t>
            </a:r>
            <a:endParaRPr lang="en-US" altLang="en-US" sz="1600" i="1" dirty="0" smtClean="0">
              <a:solidFill>
                <a:srgbClr val="000000"/>
              </a:solidFill>
            </a:endParaRPr>
          </a:p>
        </p:txBody>
      </p:sp>
      <p:sp>
        <p:nvSpPr>
          <p:cNvPr id="8" name="Rectangle 30"/>
          <p:cNvSpPr>
            <a:spLocks noChangeArrowheads="1"/>
          </p:cNvSpPr>
          <p:nvPr/>
        </p:nvSpPr>
        <p:spPr bwMode="auto">
          <a:xfrm>
            <a:off x="2161153" y="4114800"/>
            <a:ext cx="6373247" cy="304800"/>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1600" dirty="0">
                <a:solidFill>
                  <a:srgbClr val="FFFFFF"/>
                </a:solidFill>
                <a:latin typeface="Trebuchet MS" pitchFamily="34" charset="0"/>
                <a:cs typeface="Arial" charset="0"/>
              </a:rPr>
              <a:t>TV Spend Down, Traffic Down</a:t>
            </a:r>
            <a:endParaRPr lang="en-US" altLang="en-US" sz="1600" i="1" u="sng" dirty="0">
              <a:solidFill>
                <a:srgbClr val="FFFFFF"/>
              </a:solidFill>
              <a:latin typeface="Trebuchet MS" pitchFamily="34" charset="0"/>
              <a:cs typeface="Arial" charset="0"/>
            </a:endParaRPr>
          </a:p>
        </p:txBody>
      </p:sp>
      <p:sp>
        <p:nvSpPr>
          <p:cNvPr id="9" name="Rectangle 30"/>
          <p:cNvSpPr>
            <a:spLocks noChangeArrowheads="1"/>
          </p:cNvSpPr>
          <p:nvPr/>
        </p:nvSpPr>
        <p:spPr bwMode="auto">
          <a:xfrm>
            <a:off x="2151627" y="2057400"/>
            <a:ext cx="6382773" cy="304800"/>
          </a:xfrm>
          <a:prstGeom prst="rect">
            <a:avLst/>
          </a:prstGeom>
          <a:solidFill>
            <a:srgbClr val="003399"/>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1600">
                <a:solidFill>
                  <a:srgbClr val="FFFFFF"/>
                </a:solidFill>
                <a:latin typeface="Trebuchet MS" pitchFamily="34" charset="0"/>
                <a:cs typeface="Arial" charset="0"/>
              </a:rPr>
              <a:t>TV Spend Up, Traffic Up</a:t>
            </a:r>
            <a:endParaRPr lang="en-US" altLang="en-US" sz="1600" i="1" u="sng">
              <a:solidFill>
                <a:srgbClr val="FFFFFF"/>
              </a:solidFill>
              <a:latin typeface="Trebuchet MS" pitchFamily="34" charset="0"/>
              <a:cs typeface="Arial" charset="0"/>
            </a:endParaRPr>
          </a:p>
        </p:txBody>
      </p:sp>
      <p:sp>
        <p:nvSpPr>
          <p:cNvPr id="10" name="Rectangle 30"/>
          <p:cNvSpPr>
            <a:spLocks noChangeArrowheads="1"/>
          </p:cNvSpPr>
          <p:nvPr/>
        </p:nvSpPr>
        <p:spPr bwMode="auto">
          <a:xfrm>
            <a:off x="606846" y="3256756"/>
            <a:ext cx="1554307"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 typeface="Arial" charset="0"/>
              <a:buNone/>
            </a:pPr>
            <a:r>
              <a:rPr lang="en-US" altLang="en-US" sz="1200" b="1" u="sng" dirty="0">
                <a:solidFill>
                  <a:srgbClr val="000000"/>
                </a:solidFill>
                <a:latin typeface="Trebuchet MS" pitchFamily="34" charset="0"/>
                <a:cs typeface="Arial" charset="0"/>
              </a:rPr>
              <a:t>TV Spend (000):</a:t>
            </a:r>
            <a:endParaRPr lang="en-US" altLang="en-US" sz="1200" u="sng" dirty="0">
              <a:solidFill>
                <a:srgbClr val="000000"/>
              </a:solidFill>
              <a:latin typeface="Trebuchet MS" pitchFamily="34" charset="0"/>
              <a:cs typeface="Arial" charset="0"/>
            </a:endParaRPr>
          </a:p>
        </p:txBody>
      </p:sp>
      <p:sp>
        <p:nvSpPr>
          <p:cNvPr id="45" name="Rectangle 30"/>
          <p:cNvSpPr>
            <a:spLocks noChangeArrowheads="1"/>
          </p:cNvSpPr>
          <p:nvPr/>
        </p:nvSpPr>
        <p:spPr bwMode="auto">
          <a:xfrm>
            <a:off x="238126" y="3657600"/>
            <a:ext cx="1921296"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 typeface="Arial" charset="0"/>
              <a:buNone/>
            </a:pPr>
            <a:r>
              <a:rPr lang="en-US" altLang="en-US" sz="1200" b="1" u="sng" dirty="0" smtClean="0">
                <a:solidFill>
                  <a:srgbClr val="000000"/>
                </a:solidFill>
                <a:latin typeface="Trebuchet MS" pitchFamily="34" charset="0"/>
                <a:cs typeface="Arial" charset="0"/>
              </a:rPr>
              <a:t>Unique Visitors </a:t>
            </a:r>
            <a:r>
              <a:rPr lang="en-US" altLang="en-US" sz="1200" b="1" u="sng" dirty="0">
                <a:solidFill>
                  <a:srgbClr val="000000"/>
                </a:solidFill>
                <a:latin typeface="Trebuchet MS" pitchFamily="34" charset="0"/>
                <a:cs typeface="Arial" charset="0"/>
              </a:rPr>
              <a:t>(000):</a:t>
            </a:r>
            <a:endParaRPr lang="en-US" altLang="en-US" sz="1200" u="sng" dirty="0">
              <a:solidFill>
                <a:srgbClr val="000000"/>
              </a:solidFill>
              <a:latin typeface="Trebuchet MS" pitchFamily="34" charset="0"/>
              <a:cs typeface="Arial" charset="0"/>
            </a:endParaRPr>
          </a:p>
        </p:txBody>
      </p:sp>
      <p:sp>
        <p:nvSpPr>
          <p:cNvPr id="101" name="Rectangle 2"/>
          <p:cNvSpPr>
            <a:spLocks/>
          </p:cNvSpPr>
          <p:nvPr/>
        </p:nvSpPr>
        <p:spPr bwMode="auto">
          <a:xfrm>
            <a:off x="16205" y="1581090"/>
            <a:ext cx="9127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b="1" i="1" u="sng" dirty="0" smtClean="0">
                <a:solidFill>
                  <a:srgbClr val="000000"/>
                </a:solidFill>
                <a:ea typeface="Gill Sans"/>
                <a:cs typeface="Gill Sans"/>
              </a:rPr>
              <a:t>Average Monthly</a:t>
            </a:r>
            <a:r>
              <a:rPr lang="en-US" altLang="en-US" sz="1400" u="sng" dirty="0" smtClean="0">
                <a:solidFill>
                  <a:srgbClr val="000000"/>
                </a:solidFill>
                <a:ea typeface="Gill Sans"/>
                <a:cs typeface="Gill Sans"/>
              </a:rPr>
              <a:t> Unique Visitors (000) Vs. </a:t>
            </a:r>
            <a:r>
              <a:rPr lang="en-US" altLang="en-US" sz="1400" b="1" i="1" u="sng" dirty="0" smtClean="0">
                <a:solidFill>
                  <a:srgbClr val="000000"/>
                </a:solidFill>
                <a:ea typeface="Gill Sans"/>
                <a:cs typeface="Gill Sans"/>
              </a:rPr>
              <a:t>Average Monthly</a:t>
            </a:r>
            <a:r>
              <a:rPr lang="en-US" altLang="en-US" sz="1400" u="sng" dirty="0" smtClean="0">
                <a:solidFill>
                  <a:srgbClr val="000000"/>
                </a:solidFill>
                <a:ea typeface="Gill Sans"/>
                <a:cs typeface="Gill Sans"/>
              </a:rPr>
              <a:t> TV Spend (000) / Network Depth Comparison</a:t>
            </a:r>
          </a:p>
          <a:p>
            <a:pPr algn="ctr" eaLnBrk="0" fontAlgn="base" hangingPunct="0">
              <a:spcBef>
                <a:spcPct val="0"/>
              </a:spcBef>
              <a:spcAft>
                <a:spcPct val="0"/>
              </a:spcAft>
            </a:pPr>
            <a:r>
              <a:rPr lang="en-US" altLang="en-US" sz="1200" u="sng" dirty="0" smtClean="0">
                <a:solidFill>
                  <a:srgbClr val="000000"/>
                </a:solidFill>
                <a:ea typeface="Gill Sans"/>
                <a:cs typeface="Gill Sans"/>
              </a:rPr>
              <a:t>Oct ‘13 – Apr ’14</a:t>
            </a:r>
            <a:r>
              <a:rPr lang="en-US" altLang="en-US" sz="1200" dirty="0" smtClean="0">
                <a:solidFill>
                  <a:srgbClr val="000000"/>
                </a:solidFill>
                <a:ea typeface="Gill Sans"/>
                <a:cs typeface="Gill Sans"/>
              </a:rPr>
              <a:t> vs. </a:t>
            </a:r>
            <a:r>
              <a:rPr lang="en-US" altLang="en-US" sz="1200" u="sng" dirty="0" smtClean="0">
                <a:solidFill>
                  <a:srgbClr val="000000"/>
                </a:solidFill>
                <a:ea typeface="Gill Sans"/>
                <a:cs typeface="Gill Sans"/>
              </a:rPr>
              <a:t>May  ‘14 – Dec ‘14</a:t>
            </a:r>
          </a:p>
        </p:txBody>
      </p:sp>
      <p:sp>
        <p:nvSpPr>
          <p:cNvPr id="103" name="Rectangle 30"/>
          <p:cNvSpPr>
            <a:spLocks noChangeArrowheads="1"/>
          </p:cNvSpPr>
          <p:nvPr/>
        </p:nvSpPr>
        <p:spPr bwMode="auto">
          <a:xfrm>
            <a:off x="16206" y="2895600"/>
            <a:ext cx="2147702"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 typeface="Arial" charset="0"/>
              <a:buNone/>
            </a:pPr>
            <a:r>
              <a:rPr lang="en-US" altLang="en-US" sz="1200" b="1" u="sng" dirty="0" smtClean="0">
                <a:solidFill>
                  <a:srgbClr val="000000"/>
                </a:solidFill>
                <a:latin typeface="Trebuchet MS" pitchFamily="34" charset="0"/>
                <a:cs typeface="Arial" charset="0"/>
              </a:rPr>
              <a:t># of TV Networks Bought:</a:t>
            </a:r>
            <a:endParaRPr lang="en-US" altLang="en-US" sz="1200" u="sng" dirty="0">
              <a:solidFill>
                <a:srgbClr val="000000"/>
              </a:solidFill>
              <a:latin typeface="Trebuchet MS" pitchFamily="34" charset="0"/>
              <a:cs typeface="Arial" charset="0"/>
            </a:endParaRPr>
          </a:p>
        </p:txBody>
      </p:sp>
      <p:sp>
        <p:nvSpPr>
          <p:cNvPr id="104" name="Rectangle 30"/>
          <p:cNvSpPr>
            <a:spLocks noChangeArrowheads="1"/>
          </p:cNvSpPr>
          <p:nvPr/>
        </p:nvSpPr>
        <p:spPr bwMode="auto">
          <a:xfrm>
            <a:off x="597320" y="5390356"/>
            <a:ext cx="1554307"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 typeface="Arial" charset="0"/>
              <a:buNone/>
            </a:pPr>
            <a:r>
              <a:rPr lang="en-US" altLang="en-US" sz="1200" b="1" u="sng" dirty="0">
                <a:solidFill>
                  <a:srgbClr val="000000"/>
                </a:solidFill>
                <a:latin typeface="Trebuchet MS" pitchFamily="34" charset="0"/>
                <a:cs typeface="Arial" charset="0"/>
              </a:rPr>
              <a:t>TV Spend (000):</a:t>
            </a:r>
            <a:endParaRPr lang="en-US" altLang="en-US" sz="1200" u="sng" dirty="0">
              <a:solidFill>
                <a:srgbClr val="000000"/>
              </a:solidFill>
              <a:latin typeface="Trebuchet MS" pitchFamily="34" charset="0"/>
              <a:cs typeface="Arial" charset="0"/>
            </a:endParaRPr>
          </a:p>
        </p:txBody>
      </p:sp>
      <p:sp>
        <p:nvSpPr>
          <p:cNvPr id="105" name="Rectangle 30"/>
          <p:cNvSpPr>
            <a:spLocks noChangeArrowheads="1"/>
          </p:cNvSpPr>
          <p:nvPr/>
        </p:nvSpPr>
        <p:spPr bwMode="auto">
          <a:xfrm>
            <a:off x="228600" y="5771356"/>
            <a:ext cx="1921296"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 typeface="Arial" charset="0"/>
              <a:buNone/>
            </a:pPr>
            <a:r>
              <a:rPr lang="en-US" altLang="en-US" sz="1200" b="1" u="sng" dirty="0" smtClean="0">
                <a:solidFill>
                  <a:srgbClr val="000000"/>
                </a:solidFill>
                <a:latin typeface="Trebuchet MS" pitchFamily="34" charset="0"/>
                <a:cs typeface="Arial" charset="0"/>
              </a:rPr>
              <a:t>Unique Visitors </a:t>
            </a:r>
            <a:r>
              <a:rPr lang="en-US" altLang="en-US" sz="1200" b="1" u="sng" dirty="0">
                <a:solidFill>
                  <a:srgbClr val="000000"/>
                </a:solidFill>
                <a:latin typeface="Trebuchet MS" pitchFamily="34" charset="0"/>
                <a:cs typeface="Arial" charset="0"/>
              </a:rPr>
              <a:t>(000):</a:t>
            </a:r>
            <a:endParaRPr lang="en-US" altLang="en-US" sz="1200" u="sng" dirty="0">
              <a:solidFill>
                <a:srgbClr val="000000"/>
              </a:solidFill>
              <a:latin typeface="Trebuchet MS" pitchFamily="34" charset="0"/>
              <a:cs typeface="Arial" charset="0"/>
            </a:endParaRPr>
          </a:p>
        </p:txBody>
      </p:sp>
      <p:sp>
        <p:nvSpPr>
          <p:cNvPr id="106" name="Rectangle 30"/>
          <p:cNvSpPr>
            <a:spLocks noChangeArrowheads="1"/>
          </p:cNvSpPr>
          <p:nvPr/>
        </p:nvSpPr>
        <p:spPr bwMode="auto">
          <a:xfrm>
            <a:off x="0" y="5029200"/>
            <a:ext cx="2161153"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 typeface="Arial" charset="0"/>
              <a:buNone/>
            </a:pPr>
            <a:r>
              <a:rPr lang="en-US" altLang="en-US" sz="1200" b="1" u="sng" dirty="0" smtClean="0">
                <a:solidFill>
                  <a:srgbClr val="000000"/>
                </a:solidFill>
                <a:latin typeface="Trebuchet MS" pitchFamily="34" charset="0"/>
                <a:cs typeface="Arial" charset="0"/>
              </a:rPr>
              <a:t># of TV Networks Bought:</a:t>
            </a:r>
            <a:endParaRPr lang="en-US" altLang="en-US" sz="1200" u="sng" dirty="0">
              <a:solidFill>
                <a:srgbClr val="000000"/>
              </a:solidFill>
              <a:latin typeface="Trebuchet MS" pitchFamily="34" charset="0"/>
              <a:cs typeface="Arial" charset="0"/>
            </a:endParaRPr>
          </a:p>
        </p:txBody>
      </p:sp>
      <p:pic>
        <p:nvPicPr>
          <p:cNvPr id="10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1172" y="2438400"/>
            <a:ext cx="883228" cy="46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29050" y="3265466"/>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+79%</a:t>
            </a:r>
            <a:endParaRPr lang="en-US" sz="1200" b="1" dirty="0">
              <a:solidFill>
                <a:srgbClr val="003399"/>
              </a:solidFill>
              <a:latin typeface="Trebuchet MS" panose="020B0603020202020204" pitchFamily="34" charset="0"/>
            </a:endParaRPr>
          </a:p>
        </p:txBody>
      </p:sp>
      <p:sp>
        <p:nvSpPr>
          <p:cNvPr id="108" name="TextBox 107"/>
          <p:cNvSpPr txBox="1"/>
          <p:nvPr/>
        </p:nvSpPr>
        <p:spPr>
          <a:xfrm>
            <a:off x="3829050" y="367744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+53%</a:t>
            </a:r>
            <a:endParaRPr lang="en-US" sz="1200" b="1" dirty="0">
              <a:solidFill>
                <a:srgbClr val="003399"/>
              </a:solidFill>
              <a:latin typeface="Trebuchet MS" panose="020B0603020202020204" pitchFamily="34" charset="0"/>
            </a:endParaRPr>
          </a:p>
        </p:txBody>
      </p:sp>
      <p:sp>
        <p:nvSpPr>
          <p:cNvPr id="109" name="TextBox 108"/>
          <p:cNvSpPr txBox="1"/>
          <p:nvPr/>
        </p:nvSpPr>
        <p:spPr>
          <a:xfrm>
            <a:off x="3810000" y="291544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+27</a:t>
            </a:r>
            <a:endParaRPr lang="en-US" sz="1200" b="1" dirty="0">
              <a:solidFill>
                <a:srgbClr val="003399"/>
              </a:solidFill>
              <a:latin typeface="Trebuchet MS" panose="020B0603020202020204" pitchFamily="34" charset="0"/>
            </a:endParaRPr>
          </a:p>
        </p:txBody>
      </p:sp>
      <p:sp>
        <p:nvSpPr>
          <p:cNvPr id="111" name="TextBox 110"/>
          <p:cNvSpPr txBox="1"/>
          <p:nvPr/>
        </p:nvSpPr>
        <p:spPr>
          <a:xfrm>
            <a:off x="5048250" y="5418157"/>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-23%</a:t>
            </a:r>
            <a:endParaRPr lang="en-US" sz="1200" b="1" dirty="0">
              <a:solidFill>
                <a:srgbClr val="FF0000"/>
              </a:solidFill>
              <a:latin typeface="Trebuchet MS" panose="020B0603020202020204" pitchFamily="34" charset="0"/>
            </a:endParaRPr>
          </a:p>
        </p:txBody>
      </p:sp>
      <p:sp>
        <p:nvSpPr>
          <p:cNvPr id="112" name="TextBox 111"/>
          <p:cNvSpPr txBox="1"/>
          <p:nvPr/>
        </p:nvSpPr>
        <p:spPr>
          <a:xfrm>
            <a:off x="5048250" y="5819001"/>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-18%</a:t>
            </a:r>
            <a:endParaRPr lang="en-US" sz="1200" b="1" dirty="0">
              <a:solidFill>
                <a:srgbClr val="FF0000"/>
              </a:solidFill>
              <a:latin typeface="Trebuchet MS" panose="020B0603020202020204" pitchFamily="34" charset="0"/>
            </a:endParaRPr>
          </a:p>
        </p:txBody>
      </p:sp>
      <p:sp>
        <p:nvSpPr>
          <p:cNvPr id="113" name="TextBox 112"/>
          <p:cNvSpPr txBox="1"/>
          <p:nvPr/>
        </p:nvSpPr>
        <p:spPr>
          <a:xfrm>
            <a:off x="5029200" y="5076845"/>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-1</a:t>
            </a:r>
            <a:endParaRPr lang="en-US" sz="1200" b="1" dirty="0">
              <a:solidFill>
                <a:srgbClr val="FF0000"/>
              </a:solidFill>
              <a:latin typeface="Trebuchet MS" panose="020B0603020202020204" pitchFamily="34" charset="0"/>
            </a:endParaRPr>
          </a:p>
        </p:txBody>
      </p:sp>
      <p:sp>
        <p:nvSpPr>
          <p:cNvPr id="115" name="TextBox 114"/>
          <p:cNvSpPr txBox="1"/>
          <p:nvPr/>
        </p:nvSpPr>
        <p:spPr>
          <a:xfrm>
            <a:off x="3829050" y="5418157"/>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-48%</a:t>
            </a:r>
            <a:endParaRPr lang="en-US" sz="1200" b="1" dirty="0">
              <a:solidFill>
                <a:srgbClr val="FF0000"/>
              </a:solidFill>
              <a:latin typeface="Trebuchet MS" panose="020B0603020202020204" pitchFamily="34" charset="0"/>
            </a:endParaRPr>
          </a:p>
        </p:txBody>
      </p:sp>
      <p:sp>
        <p:nvSpPr>
          <p:cNvPr id="116" name="TextBox 115"/>
          <p:cNvSpPr txBox="1"/>
          <p:nvPr/>
        </p:nvSpPr>
        <p:spPr>
          <a:xfrm>
            <a:off x="3829050" y="5819001"/>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-38%</a:t>
            </a:r>
            <a:endParaRPr lang="en-US" sz="1200" b="1" dirty="0">
              <a:solidFill>
                <a:srgbClr val="FF0000"/>
              </a:solidFill>
              <a:latin typeface="Trebuchet MS" panose="020B0603020202020204" pitchFamily="34" charset="0"/>
            </a:endParaRPr>
          </a:p>
        </p:txBody>
      </p:sp>
      <p:sp>
        <p:nvSpPr>
          <p:cNvPr id="117" name="TextBox 116"/>
          <p:cNvSpPr txBox="1"/>
          <p:nvPr/>
        </p:nvSpPr>
        <p:spPr>
          <a:xfrm>
            <a:off x="3810000" y="5076845"/>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-10</a:t>
            </a:r>
            <a:endParaRPr lang="en-US" sz="1200" b="1" dirty="0">
              <a:solidFill>
                <a:srgbClr val="FF0000"/>
              </a:solidFill>
              <a:latin typeface="Trebuchet MS" panose="020B0603020202020204" pitchFamily="34" charset="0"/>
            </a:endParaRPr>
          </a:p>
        </p:txBody>
      </p:sp>
      <p:pic>
        <p:nvPicPr>
          <p:cNvPr id="119" name="Picture 15"/>
          <p:cNvPicPr>
            <a:picLocks noChangeAspect="1" noChangeArrowheads="1"/>
          </p:cNvPicPr>
          <p:nvPr/>
        </p:nvPicPr>
        <p:blipFill rotWithShape="1">
          <a:blip r:embed="rId6">
            <a:extLst>
              <a:ext uri="{28A0092B-C50C-407E-A947-70E740481C1C}">
                <a14:useLocalDpi xmlns:a14="http://schemas.microsoft.com/office/drawing/2010/main" val="0"/>
              </a:ext>
            </a:extLst>
          </a:blip>
          <a:srcRect t="11562"/>
          <a:stretch/>
        </p:blipFill>
        <p:spPr bwMode="auto">
          <a:xfrm>
            <a:off x="7282499" y="2464656"/>
            <a:ext cx="1251901" cy="41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 name="TextBox 119"/>
          <p:cNvSpPr txBox="1"/>
          <p:nvPr/>
        </p:nvSpPr>
        <p:spPr>
          <a:xfrm>
            <a:off x="7486650" y="3256756"/>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+3%</a:t>
            </a:r>
            <a:endParaRPr lang="en-US" sz="1200" b="1" dirty="0">
              <a:solidFill>
                <a:srgbClr val="003399"/>
              </a:solidFill>
              <a:latin typeface="Trebuchet MS" panose="020B0603020202020204" pitchFamily="34" charset="0"/>
            </a:endParaRPr>
          </a:p>
        </p:txBody>
      </p:sp>
      <p:sp>
        <p:nvSpPr>
          <p:cNvPr id="121" name="TextBox 120"/>
          <p:cNvSpPr txBox="1"/>
          <p:nvPr/>
        </p:nvSpPr>
        <p:spPr>
          <a:xfrm>
            <a:off x="7486650" y="3668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+3%</a:t>
            </a:r>
            <a:endParaRPr lang="en-US" sz="1200" b="1" dirty="0">
              <a:solidFill>
                <a:srgbClr val="003399"/>
              </a:solidFill>
              <a:latin typeface="Trebuchet MS" panose="020B0603020202020204" pitchFamily="34" charset="0"/>
            </a:endParaRPr>
          </a:p>
        </p:txBody>
      </p:sp>
      <p:sp>
        <p:nvSpPr>
          <p:cNvPr id="122" name="TextBox 121"/>
          <p:cNvSpPr txBox="1"/>
          <p:nvPr/>
        </p:nvSpPr>
        <p:spPr>
          <a:xfrm>
            <a:off x="7467600" y="2906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flat</a:t>
            </a:r>
            <a:endParaRPr lang="en-US" sz="1200" b="1" dirty="0">
              <a:solidFill>
                <a:srgbClr val="003399"/>
              </a:solidFill>
              <a:latin typeface="Trebuchet MS" panose="020B0603020202020204" pitchFamily="34" charset="0"/>
            </a:endParaRPr>
          </a:p>
        </p:txBody>
      </p:sp>
      <p:sp>
        <p:nvSpPr>
          <p:cNvPr id="123" name="TextBox 122"/>
          <p:cNvSpPr txBox="1"/>
          <p:nvPr/>
        </p:nvSpPr>
        <p:spPr>
          <a:xfrm>
            <a:off x="7486650" y="5418157"/>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-4%</a:t>
            </a:r>
            <a:endParaRPr lang="en-US" sz="1200" b="1" dirty="0">
              <a:solidFill>
                <a:srgbClr val="FF0000"/>
              </a:solidFill>
              <a:latin typeface="Trebuchet MS" panose="020B0603020202020204" pitchFamily="34" charset="0"/>
            </a:endParaRPr>
          </a:p>
        </p:txBody>
      </p:sp>
      <p:sp>
        <p:nvSpPr>
          <p:cNvPr id="124" name="TextBox 123"/>
          <p:cNvSpPr txBox="1"/>
          <p:nvPr/>
        </p:nvSpPr>
        <p:spPr>
          <a:xfrm>
            <a:off x="7486650" y="5819001"/>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-9%</a:t>
            </a:r>
            <a:endParaRPr lang="en-US" sz="1200" b="1" dirty="0">
              <a:solidFill>
                <a:srgbClr val="FF0000"/>
              </a:solidFill>
              <a:latin typeface="Trebuchet MS" panose="020B0603020202020204" pitchFamily="34" charset="0"/>
            </a:endParaRPr>
          </a:p>
        </p:txBody>
      </p:sp>
      <p:sp>
        <p:nvSpPr>
          <p:cNvPr id="125" name="TextBox 124"/>
          <p:cNvSpPr txBox="1"/>
          <p:nvPr/>
        </p:nvSpPr>
        <p:spPr>
          <a:xfrm>
            <a:off x="7467600" y="5076845"/>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-8</a:t>
            </a:r>
            <a:endParaRPr lang="en-US" sz="1200" b="1" dirty="0">
              <a:solidFill>
                <a:srgbClr val="FF0000"/>
              </a:solidFill>
              <a:latin typeface="Trebuchet MS" panose="020B0603020202020204"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6094" y="4525098"/>
            <a:ext cx="729706" cy="5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7" name="TextBox 126"/>
          <p:cNvSpPr txBox="1"/>
          <p:nvPr/>
        </p:nvSpPr>
        <p:spPr>
          <a:xfrm>
            <a:off x="4972050" y="3256756"/>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+41%</a:t>
            </a:r>
            <a:endParaRPr lang="en-US" sz="1200" b="1" dirty="0">
              <a:solidFill>
                <a:srgbClr val="003399"/>
              </a:solidFill>
              <a:latin typeface="Trebuchet MS" panose="020B0603020202020204" pitchFamily="34" charset="0"/>
            </a:endParaRPr>
          </a:p>
        </p:txBody>
      </p:sp>
      <p:sp>
        <p:nvSpPr>
          <p:cNvPr id="128" name="TextBox 127"/>
          <p:cNvSpPr txBox="1"/>
          <p:nvPr/>
        </p:nvSpPr>
        <p:spPr>
          <a:xfrm>
            <a:off x="4972050" y="3668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+81%</a:t>
            </a:r>
            <a:endParaRPr lang="en-US" sz="1200" b="1" dirty="0">
              <a:solidFill>
                <a:srgbClr val="003399"/>
              </a:solidFill>
              <a:latin typeface="Trebuchet MS" panose="020B0603020202020204" pitchFamily="34" charset="0"/>
            </a:endParaRPr>
          </a:p>
        </p:txBody>
      </p:sp>
      <p:sp>
        <p:nvSpPr>
          <p:cNvPr id="129" name="TextBox 128"/>
          <p:cNvSpPr txBox="1"/>
          <p:nvPr/>
        </p:nvSpPr>
        <p:spPr>
          <a:xfrm>
            <a:off x="4953000" y="2906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+7</a:t>
            </a:r>
            <a:endParaRPr lang="en-US" sz="1200" b="1" dirty="0">
              <a:solidFill>
                <a:srgbClr val="003399"/>
              </a:solidFill>
              <a:latin typeface="Trebuchet MS" panose="020B0603020202020204" pitchFamily="34" charset="0"/>
            </a:endParaRPr>
          </a:p>
        </p:txBody>
      </p:sp>
      <p:pic>
        <p:nvPicPr>
          <p:cNvPr id="130"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4435" y="2432178"/>
            <a:ext cx="732479" cy="47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0"/>
          <p:cNvSpPr>
            <a:spLocks noChangeArrowheads="1"/>
          </p:cNvSpPr>
          <p:nvPr/>
        </p:nvSpPr>
        <p:spPr bwMode="auto">
          <a:xfrm>
            <a:off x="2179493" y="2438400"/>
            <a:ext cx="1325707"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1200" b="1" i="1" u="sng" dirty="0" smtClean="0">
                <a:solidFill>
                  <a:srgbClr val="000000"/>
                </a:solidFill>
                <a:latin typeface="Trebuchet MS" pitchFamily="34" charset="0"/>
                <a:cs typeface="Arial" charset="0"/>
              </a:rPr>
              <a:t>Seven-</a:t>
            </a:r>
            <a:r>
              <a:rPr lang="en-US" altLang="en-US" sz="1200" b="1" u="sng" dirty="0" smtClean="0">
                <a:solidFill>
                  <a:srgbClr val="000000"/>
                </a:solidFill>
                <a:latin typeface="Trebuchet MS" pitchFamily="34" charset="0"/>
                <a:cs typeface="Arial" charset="0"/>
              </a:rPr>
              <a:t>Brand Average</a:t>
            </a:r>
            <a:endParaRPr lang="en-US" altLang="en-US" sz="1200" u="sng" dirty="0">
              <a:solidFill>
                <a:srgbClr val="000000"/>
              </a:solidFill>
              <a:latin typeface="Trebuchet MS" pitchFamily="34" charset="0"/>
              <a:cs typeface="Arial" charset="0"/>
            </a:endParaRPr>
          </a:p>
        </p:txBody>
      </p:sp>
      <p:sp>
        <p:nvSpPr>
          <p:cNvPr id="5" name="Rounded Rectangle 4"/>
          <p:cNvSpPr/>
          <p:nvPr/>
        </p:nvSpPr>
        <p:spPr bwMode="auto">
          <a:xfrm>
            <a:off x="3505200" y="2438400"/>
            <a:ext cx="152400" cy="1583533"/>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3" name="Rounded Rectangle 42"/>
          <p:cNvSpPr/>
          <p:nvPr/>
        </p:nvSpPr>
        <p:spPr bwMode="auto">
          <a:xfrm>
            <a:off x="3505200" y="4495800"/>
            <a:ext cx="152400" cy="167640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44" name="Rectangle 30"/>
          <p:cNvSpPr>
            <a:spLocks noChangeArrowheads="1"/>
          </p:cNvSpPr>
          <p:nvPr/>
        </p:nvSpPr>
        <p:spPr bwMode="auto">
          <a:xfrm>
            <a:off x="2179493" y="4572000"/>
            <a:ext cx="1325707" cy="3246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1200" b="1" i="1" u="sng" dirty="0" smtClean="0">
                <a:solidFill>
                  <a:srgbClr val="000000"/>
                </a:solidFill>
                <a:latin typeface="Trebuchet MS" pitchFamily="34" charset="0"/>
                <a:cs typeface="Arial" charset="0"/>
              </a:rPr>
              <a:t>Six-</a:t>
            </a:r>
            <a:r>
              <a:rPr lang="en-US" altLang="en-US" sz="1200" b="1" u="sng" dirty="0" smtClean="0">
                <a:solidFill>
                  <a:srgbClr val="000000"/>
                </a:solidFill>
                <a:latin typeface="Trebuchet MS" pitchFamily="34" charset="0"/>
                <a:cs typeface="Arial" charset="0"/>
              </a:rPr>
              <a:t>Brand Average</a:t>
            </a:r>
            <a:endParaRPr lang="en-US" altLang="en-US" sz="1200" u="sng" dirty="0">
              <a:solidFill>
                <a:srgbClr val="000000"/>
              </a:solidFill>
              <a:latin typeface="Trebuchet MS" pitchFamily="34" charset="0"/>
              <a:cs typeface="Arial" charset="0"/>
            </a:endParaRPr>
          </a:p>
        </p:txBody>
      </p:sp>
      <p:sp>
        <p:nvSpPr>
          <p:cNvPr id="46" name="TextBox 45"/>
          <p:cNvSpPr txBox="1"/>
          <p:nvPr/>
        </p:nvSpPr>
        <p:spPr>
          <a:xfrm>
            <a:off x="2381250" y="3256756"/>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+57%</a:t>
            </a:r>
            <a:endParaRPr lang="en-US" sz="1200" b="1" dirty="0">
              <a:solidFill>
                <a:srgbClr val="003399"/>
              </a:solidFill>
              <a:latin typeface="Trebuchet MS" panose="020B0603020202020204" pitchFamily="34" charset="0"/>
            </a:endParaRPr>
          </a:p>
        </p:txBody>
      </p:sp>
      <p:sp>
        <p:nvSpPr>
          <p:cNvPr id="47" name="TextBox 46"/>
          <p:cNvSpPr txBox="1"/>
          <p:nvPr/>
        </p:nvSpPr>
        <p:spPr>
          <a:xfrm>
            <a:off x="2381250" y="3668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+44%</a:t>
            </a:r>
            <a:endParaRPr lang="en-US" sz="1200" b="1" dirty="0">
              <a:solidFill>
                <a:srgbClr val="003399"/>
              </a:solidFill>
              <a:latin typeface="Trebuchet MS" panose="020B0603020202020204" pitchFamily="34" charset="0"/>
            </a:endParaRPr>
          </a:p>
        </p:txBody>
      </p:sp>
      <p:sp>
        <p:nvSpPr>
          <p:cNvPr id="48" name="TextBox 47"/>
          <p:cNvSpPr txBox="1"/>
          <p:nvPr/>
        </p:nvSpPr>
        <p:spPr>
          <a:xfrm>
            <a:off x="2362200" y="2906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+7</a:t>
            </a:r>
            <a:endParaRPr lang="en-US" sz="1200" b="1" dirty="0">
              <a:solidFill>
                <a:srgbClr val="003399"/>
              </a:solidFill>
              <a:latin typeface="Trebuchet MS" panose="020B0603020202020204" pitchFamily="34" charset="0"/>
            </a:endParaRPr>
          </a:p>
        </p:txBody>
      </p:sp>
      <p:sp>
        <p:nvSpPr>
          <p:cNvPr id="49" name="TextBox 48"/>
          <p:cNvSpPr txBox="1"/>
          <p:nvPr/>
        </p:nvSpPr>
        <p:spPr>
          <a:xfrm>
            <a:off x="2381250" y="5418157"/>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-23%</a:t>
            </a:r>
            <a:endParaRPr lang="en-US" sz="1200" b="1" dirty="0">
              <a:solidFill>
                <a:srgbClr val="FF0000"/>
              </a:solidFill>
              <a:latin typeface="Trebuchet MS" panose="020B0603020202020204" pitchFamily="34" charset="0"/>
            </a:endParaRPr>
          </a:p>
        </p:txBody>
      </p:sp>
      <p:sp>
        <p:nvSpPr>
          <p:cNvPr id="50" name="TextBox 49"/>
          <p:cNvSpPr txBox="1"/>
          <p:nvPr/>
        </p:nvSpPr>
        <p:spPr>
          <a:xfrm>
            <a:off x="2362200" y="5819001"/>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-25%</a:t>
            </a:r>
            <a:endParaRPr lang="en-US" sz="1200" b="1" dirty="0">
              <a:solidFill>
                <a:srgbClr val="FF0000"/>
              </a:solidFill>
              <a:latin typeface="Trebuchet MS" panose="020B0603020202020204" pitchFamily="34" charset="0"/>
            </a:endParaRPr>
          </a:p>
        </p:txBody>
      </p:sp>
      <p:sp>
        <p:nvSpPr>
          <p:cNvPr id="51" name="TextBox 50"/>
          <p:cNvSpPr txBox="1"/>
          <p:nvPr/>
        </p:nvSpPr>
        <p:spPr>
          <a:xfrm>
            <a:off x="2362200" y="5076845"/>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-5</a:t>
            </a:r>
            <a:endParaRPr lang="en-US" sz="1200" b="1" dirty="0">
              <a:solidFill>
                <a:srgbClr val="FF0000"/>
              </a:solidFill>
              <a:latin typeface="Trebuchet MS" panose="020B0603020202020204" pitchFamily="34" charset="0"/>
            </a:endParaRPr>
          </a:p>
        </p:txBody>
      </p:sp>
      <p:sp>
        <p:nvSpPr>
          <p:cNvPr id="52" name="TextBox 51"/>
          <p:cNvSpPr txBox="1"/>
          <p:nvPr/>
        </p:nvSpPr>
        <p:spPr>
          <a:xfrm>
            <a:off x="0" y="6172200"/>
            <a:ext cx="8763000" cy="677108"/>
          </a:xfrm>
          <a:prstGeom prst="rect">
            <a:avLst/>
          </a:prstGeom>
          <a:noFill/>
        </p:spPr>
        <p:txBody>
          <a:bodyPr>
            <a:spAutoFit/>
          </a:bodyPr>
          <a:lstStyle/>
          <a:p>
            <a:pPr eaLnBrk="0" hangingPunct="0">
              <a:defRPr/>
            </a:pPr>
            <a:r>
              <a:rPr lang="en-US" sz="1000" i="1" dirty="0" smtClean="0">
                <a:solidFill>
                  <a:prstClr val="black"/>
                </a:solidFill>
                <a:latin typeface="Trebuchet MS" panose="020B0603020202020204" pitchFamily="34" charset="0"/>
              </a:rPr>
              <a:t>Selected brands based on comScore measured direct response brands with 100K+ average website monthly </a:t>
            </a:r>
            <a:r>
              <a:rPr lang="en-US" sz="1000" i="1" dirty="0" err="1" smtClean="0">
                <a:solidFill>
                  <a:prstClr val="black"/>
                </a:solidFill>
                <a:latin typeface="Trebuchet MS" panose="020B0603020202020204" pitchFamily="34" charset="0"/>
              </a:rPr>
              <a:t>uniques</a:t>
            </a:r>
            <a:r>
              <a:rPr lang="en-US" sz="1000" i="1" dirty="0" smtClean="0">
                <a:solidFill>
                  <a:prstClr val="black"/>
                </a:solidFill>
                <a:latin typeface="Trebuchet MS" panose="020B0603020202020204" pitchFamily="34" charset="0"/>
              </a:rPr>
              <a:t> &amp; $1MM+ TV total spend</a:t>
            </a:r>
          </a:p>
          <a:p>
            <a:pPr eaLnBrk="0" hangingPunct="0">
              <a:defRPr/>
            </a:pPr>
            <a:r>
              <a:rPr lang="en-US" sz="1000" dirty="0" smtClean="0">
                <a:solidFill>
                  <a:prstClr val="black"/>
                </a:solidFill>
                <a:latin typeface="Trebuchet MS" panose="020B0603020202020204" pitchFamily="34" charset="0"/>
              </a:rPr>
              <a:t>Source</a:t>
            </a:r>
            <a:r>
              <a:rPr lang="en-US" sz="1000" dirty="0">
                <a:solidFill>
                  <a:prstClr val="black"/>
                </a:solidFill>
                <a:latin typeface="Trebuchet MS" panose="020B0603020202020204" pitchFamily="34" charset="0"/>
              </a:rPr>
              <a:t>: Nielsen </a:t>
            </a:r>
            <a:r>
              <a:rPr lang="en-US" sz="1000" dirty="0" err="1">
                <a:solidFill>
                  <a:prstClr val="black"/>
                </a:solidFill>
                <a:latin typeface="Trebuchet MS" panose="020B0603020202020204" pitchFamily="34" charset="0"/>
              </a:rPr>
              <a:t>AdViews</a:t>
            </a:r>
            <a:r>
              <a:rPr lang="en-US" sz="1000" dirty="0">
                <a:solidFill>
                  <a:prstClr val="black"/>
                </a:solidFill>
                <a:latin typeface="Trebuchet MS" panose="020B0603020202020204" pitchFamily="34" charset="0"/>
              </a:rPr>
              <a:t>; </a:t>
            </a:r>
            <a:r>
              <a:rPr lang="en-US" sz="1000" dirty="0" smtClean="0">
                <a:solidFill>
                  <a:prstClr val="black"/>
                </a:solidFill>
                <a:latin typeface="Trebuchet MS" panose="020B0603020202020204" pitchFamily="34" charset="0"/>
              </a:rPr>
              <a:t>National, Spot &amp; Syndication </a:t>
            </a:r>
            <a:r>
              <a:rPr lang="en-US" sz="1000" dirty="0">
                <a:solidFill>
                  <a:prstClr val="black"/>
                </a:solidFill>
                <a:latin typeface="Trebuchet MS" panose="020B0603020202020204" pitchFamily="34" charset="0"/>
              </a:rPr>
              <a:t>TV spend </a:t>
            </a:r>
            <a:r>
              <a:rPr lang="en-US" sz="1000" dirty="0" smtClean="0">
                <a:solidFill>
                  <a:prstClr val="black"/>
                </a:solidFill>
                <a:latin typeface="Trebuchet MS" panose="020B0603020202020204" pitchFamily="34" charset="0"/>
              </a:rPr>
              <a:t>Oct 2013-Dec </a:t>
            </a:r>
            <a:r>
              <a:rPr lang="en-US" sz="1000" dirty="0">
                <a:solidFill>
                  <a:prstClr val="black"/>
                </a:solidFill>
                <a:latin typeface="Trebuchet MS" panose="020B0603020202020204" pitchFamily="34" charset="0"/>
              </a:rPr>
              <a:t>2014; comScore unique visitors </a:t>
            </a:r>
            <a:r>
              <a:rPr lang="en-US" sz="1000" dirty="0" smtClean="0">
                <a:solidFill>
                  <a:prstClr val="black"/>
                </a:solidFill>
                <a:latin typeface="Trebuchet MS" panose="020B0603020202020204" pitchFamily="34" charset="0"/>
              </a:rPr>
              <a:t>P2+.  </a:t>
            </a:r>
            <a:r>
              <a:rPr lang="en-US" sz="1000" dirty="0">
                <a:solidFill>
                  <a:prstClr val="black"/>
                </a:solidFill>
                <a:latin typeface="Trebuchet MS" panose="020B0603020202020204" pitchFamily="34" charset="0"/>
              </a:rPr>
              <a:t>Spend &amp; unique visitors based on </a:t>
            </a:r>
            <a:r>
              <a:rPr lang="en-US" sz="1000" dirty="0" smtClean="0">
                <a:solidFill>
                  <a:prstClr val="black"/>
                </a:solidFill>
                <a:latin typeface="Trebuchet MS" panose="020B0603020202020204" pitchFamily="34" charset="0"/>
              </a:rPr>
              <a:t>Oct ‘13-Apr </a:t>
            </a:r>
            <a:r>
              <a:rPr lang="en-US" sz="1000" dirty="0">
                <a:solidFill>
                  <a:prstClr val="black"/>
                </a:solidFill>
                <a:latin typeface="Trebuchet MS" panose="020B0603020202020204" pitchFamily="34" charset="0"/>
              </a:rPr>
              <a:t>‘</a:t>
            </a:r>
            <a:r>
              <a:rPr lang="en-US" sz="1000" dirty="0" smtClean="0">
                <a:solidFill>
                  <a:prstClr val="black"/>
                </a:solidFill>
                <a:latin typeface="Trebuchet MS" panose="020B0603020202020204" pitchFamily="34" charset="0"/>
              </a:rPr>
              <a:t>14 </a:t>
            </a:r>
            <a:r>
              <a:rPr lang="en-US" sz="1000" dirty="0">
                <a:solidFill>
                  <a:prstClr val="black"/>
                </a:solidFill>
                <a:latin typeface="Trebuchet MS" panose="020B0603020202020204" pitchFamily="34" charset="0"/>
              </a:rPr>
              <a:t>vs. </a:t>
            </a:r>
            <a:r>
              <a:rPr lang="en-US" sz="1000" dirty="0" smtClean="0">
                <a:solidFill>
                  <a:prstClr val="black"/>
                </a:solidFill>
                <a:latin typeface="Trebuchet MS" panose="020B0603020202020204" pitchFamily="34" charset="0"/>
              </a:rPr>
              <a:t>May ‘14-Dec </a:t>
            </a:r>
            <a:r>
              <a:rPr lang="en-US" sz="1000" dirty="0">
                <a:solidFill>
                  <a:prstClr val="black"/>
                </a:solidFill>
                <a:latin typeface="Trebuchet MS" panose="020B0603020202020204" pitchFamily="34" charset="0"/>
              </a:rPr>
              <a:t>’14 monthly </a:t>
            </a:r>
            <a:r>
              <a:rPr lang="en-US" sz="1000" dirty="0" smtClean="0">
                <a:solidFill>
                  <a:prstClr val="black"/>
                </a:solidFill>
                <a:latin typeface="Trebuchet MS" panose="020B0603020202020204" pitchFamily="34" charset="0"/>
              </a:rPr>
              <a:t>averages</a:t>
            </a:r>
          </a:p>
          <a:p>
            <a:pPr eaLnBrk="0" hangingPunct="0">
              <a:defRPr/>
            </a:pPr>
            <a:r>
              <a:rPr lang="en-US" sz="800" dirty="0" smtClean="0">
                <a:solidFill>
                  <a:prstClr val="black"/>
                </a:solidFill>
                <a:latin typeface="Trebuchet MS" panose="020B0603020202020204" pitchFamily="34" charset="0"/>
              </a:rPr>
              <a:t>15 brands: X-Out, Rosetta Stone, </a:t>
            </a:r>
            <a:r>
              <a:rPr lang="en-US" sz="800" dirty="0" err="1" smtClean="0">
                <a:solidFill>
                  <a:prstClr val="black"/>
                </a:solidFill>
                <a:latin typeface="Trebuchet MS" panose="020B0603020202020204" pitchFamily="34" charset="0"/>
              </a:rPr>
              <a:t>MagicJack</a:t>
            </a:r>
            <a:r>
              <a:rPr lang="en-US" sz="800" dirty="0" smtClean="0">
                <a:solidFill>
                  <a:prstClr val="black"/>
                </a:solidFill>
                <a:latin typeface="Trebuchet MS" panose="020B0603020202020204" pitchFamily="34" charset="0"/>
              </a:rPr>
              <a:t>, Bose, </a:t>
            </a:r>
            <a:r>
              <a:rPr lang="en-US" sz="800" dirty="0" err="1" smtClean="0">
                <a:solidFill>
                  <a:prstClr val="black"/>
                </a:solidFill>
                <a:latin typeface="Trebuchet MS" panose="020B0603020202020204" pitchFamily="34" charset="0"/>
              </a:rPr>
              <a:t>KidzBop</a:t>
            </a:r>
            <a:r>
              <a:rPr lang="en-US" sz="800" dirty="0" smtClean="0">
                <a:solidFill>
                  <a:prstClr val="black"/>
                </a:solidFill>
                <a:latin typeface="Trebuchet MS" panose="020B0603020202020204" pitchFamily="34" charset="0"/>
              </a:rPr>
              <a:t>, 1800contacts, ADT, </a:t>
            </a:r>
            <a:r>
              <a:rPr lang="en-US" sz="800" dirty="0" err="1" smtClean="0">
                <a:solidFill>
                  <a:prstClr val="black"/>
                </a:solidFill>
                <a:latin typeface="Trebuchet MS" panose="020B0603020202020204" pitchFamily="34" charset="0"/>
              </a:rPr>
              <a:t>ProFlowers</a:t>
            </a:r>
            <a:r>
              <a:rPr lang="en-US" sz="800" dirty="0" smtClean="0">
                <a:solidFill>
                  <a:prstClr val="black"/>
                </a:solidFill>
                <a:latin typeface="Trebuchet MS" panose="020B0603020202020204" pitchFamily="34" charset="0"/>
              </a:rPr>
              <a:t>, Bare </a:t>
            </a:r>
            <a:r>
              <a:rPr lang="en-US" sz="800" dirty="0" err="1" smtClean="0">
                <a:solidFill>
                  <a:prstClr val="black"/>
                </a:solidFill>
                <a:latin typeface="Trebuchet MS" panose="020B0603020202020204" pitchFamily="34" charset="0"/>
              </a:rPr>
              <a:t>Escentuals</a:t>
            </a:r>
            <a:r>
              <a:rPr lang="en-US" sz="800" dirty="0" smtClean="0">
                <a:solidFill>
                  <a:prstClr val="black"/>
                </a:solidFill>
                <a:latin typeface="Trebuchet MS" panose="020B0603020202020204" pitchFamily="34" charset="0"/>
              </a:rPr>
              <a:t>, </a:t>
            </a:r>
            <a:r>
              <a:rPr lang="en-US" sz="800" dirty="0" err="1" smtClean="0">
                <a:solidFill>
                  <a:prstClr val="black"/>
                </a:solidFill>
                <a:latin typeface="Trebuchet MS" panose="020B0603020202020204" pitchFamily="34" charset="0"/>
              </a:rPr>
              <a:t>WeatherTech</a:t>
            </a:r>
            <a:r>
              <a:rPr lang="en-US" sz="800" dirty="0" smtClean="0">
                <a:solidFill>
                  <a:prstClr val="black"/>
                </a:solidFill>
                <a:latin typeface="Trebuchet MS" panose="020B0603020202020204" pitchFamily="34" charset="0"/>
              </a:rPr>
              <a:t>, </a:t>
            </a:r>
            <a:r>
              <a:rPr lang="en-US" sz="800" dirty="0" err="1" smtClean="0">
                <a:solidFill>
                  <a:prstClr val="black"/>
                </a:solidFill>
                <a:latin typeface="Trebuchet MS" panose="020B0603020202020204" pitchFamily="34" charset="0"/>
              </a:rPr>
              <a:t>Pajamagram</a:t>
            </a:r>
            <a:r>
              <a:rPr lang="en-US" sz="800" dirty="0" smtClean="0">
                <a:solidFill>
                  <a:prstClr val="black"/>
                </a:solidFill>
                <a:latin typeface="Trebuchet MS" panose="020B0603020202020204" pitchFamily="34" charset="0"/>
              </a:rPr>
              <a:t>, Sleep Number, Nordic Track, </a:t>
            </a:r>
            <a:r>
              <a:rPr lang="en-US" sz="800" dirty="0" err="1" smtClean="0">
                <a:solidFill>
                  <a:prstClr val="black"/>
                </a:solidFill>
                <a:latin typeface="Trebuchet MS" panose="020B0603020202020204" pitchFamily="34" charset="0"/>
              </a:rPr>
              <a:t>ViVint</a:t>
            </a:r>
            <a:r>
              <a:rPr lang="en-US" sz="800" dirty="0" smtClean="0">
                <a:solidFill>
                  <a:prstClr val="black"/>
                </a:solidFill>
                <a:latin typeface="Trebuchet MS" panose="020B0603020202020204" pitchFamily="34" charset="0"/>
              </a:rPr>
              <a:t>, </a:t>
            </a:r>
            <a:r>
              <a:rPr lang="en-US" sz="800" dirty="0" err="1" smtClean="0">
                <a:solidFill>
                  <a:prstClr val="black"/>
                </a:solidFill>
                <a:latin typeface="Trebuchet MS" panose="020B0603020202020204" pitchFamily="34" charset="0"/>
              </a:rPr>
              <a:t>Proform</a:t>
            </a:r>
            <a:endParaRPr lang="en-US" sz="800" dirty="0">
              <a:solidFill>
                <a:prstClr val="black"/>
              </a:solidFill>
              <a:latin typeface="Trebuchet MS" panose="020B0603020202020204" pitchFamily="34" charset="0"/>
            </a:endParaRPr>
          </a:p>
        </p:txBody>
      </p:sp>
      <p:pic>
        <p:nvPicPr>
          <p:cNvPr id="1025"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2986" y="2432178"/>
            <a:ext cx="1279814" cy="42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6191250" y="3256756"/>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+13%</a:t>
            </a:r>
            <a:endParaRPr lang="en-US" sz="1200" b="1" dirty="0">
              <a:solidFill>
                <a:srgbClr val="003399"/>
              </a:solidFill>
              <a:latin typeface="Trebuchet MS" panose="020B0603020202020204" pitchFamily="34" charset="0"/>
            </a:endParaRPr>
          </a:p>
        </p:txBody>
      </p:sp>
      <p:sp>
        <p:nvSpPr>
          <p:cNvPr id="55" name="TextBox 54"/>
          <p:cNvSpPr txBox="1"/>
          <p:nvPr/>
        </p:nvSpPr>
        <p:spPr>
          <a:xfrm>
            <a:off x="6172200" y="3668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+26%</a:t>
            </a:r>
            <a:endParaRPr lang="en-US" sz="1200" b="1" dirty="0">
              <a:solidFill>
                <a:srgbClr val="003399"/>
              </a:solidFill>
              <a:latin typeface="Trebuchet MS" panose="020B0603020202020204" pitchFamily="34" charset="0"/>
            </a:endParaRPr>
          </a:p>
        </p:txBody>
      </p:sp>
      <p:sp>
        <p:nvSpPr>
          <p:cNvPr id="56" name="TextBox 55"/>
          <p:cNvSpPr txBox="1"/>
          <p:nvPr/>
        </p:nvSpPr>
        <p:spPr>
          <a:xfrm>
            <a:off x="6172200" y="2906734"/>
            <a:ext cx="895350" cy="276999"/>
          </a:xfrm>
          <a:prstGeom prst="rect">
            <a:avLst/>
          </a:prstGeom>
          <a:noFill/>
        </p:spPr>
        <p:txBody>
          <a:bodyPr wrap="square" rtlCol="0">
            <a:spAutoFit/>
          </a:bodyPr>
          <a:lstStyle/>
          <a:p>
            <a:pPr algn="ctr"/>
            <a:r>
              <a:rPr lang="en-US" sz="1200" b="1" dirty="0" smtClean="0">
                <a:solidFill>
                  <a:srgbClr val="003399"/>
                </a:solidFill>
                <a:latin typeface="Trebuchet MS" panose="020B0603020202020204" pitchFamily="34" charset="0"/>
              </a:rPr>
              <a:t>+1</a:t>
            </a:r>
            <a:endParaRPr lang="en-US" sz="1200" b="1" dirty="0">
              <a:solidFill>
                <a:srgbClr val="003399"/>
              </a:solidFill>
              <a:latin typeface="Trebuchet MS" panose="020B0603020202020204" pitchFamily="34" charset="0"/>
            </a:endParaRPr>
          </a:p>
        </p:txBody>
      </p:sp>
      <p:pic>
        <p:nvPicPr>
          <p:cNvPr id="57" name="Picture 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0388" y="4623693"/>
            <a:ext cx="1641764" cy="2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TextBox 63"/>
          <p:cNvSpPr txBox="1"/>
          <p:nvPr/>
        </p:nvSpPr>
        <p:spPr>
          <a:xfrm>
            <a:off x="6191250" y="5390356"/>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-88%</a:t>
            </a:r>
            <a:endParaRPr lang="en-US" sz="1200" b="1" dirty="0">
              <a:solidFill>
                <a:srgbClr val="FF0000"/>
              </a:solidFill>
              <a:latin typeface="Trebuchet MS" panose="020B0603020202020204" pitchFamily="34" charset="0"/>
            </a:endParaRPr>
          </a:p>
        </p:txBody>
      </p:sp>
      <p:sp>
        <p:nvSpPr>
          <p:cNvPr id="65" name="TextBox 64"/>
          <p:cNvSpPr txBox="1"/>
          <p:nvPr/>
        </p:nvSpPr>
        <p:spPr>
          <a:xfrm>
            <a:off x="6191250" y="5819001"/>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-13%</a:t>
            </a:r>
            <a:endParaRPr lang="en-US" sz="1200" b="1" dirty="0">
              <a:solidFill>
                <a:srgbClr val="FF0000"/>
              </a:solidFill>
              <a:latin typeface="Trebuchet MS" panose="020B0603020202020204" pitchFamily="34" charset="0"/>
            </a:endParaRPr>
          </a:p>
        </p:txBody>
      </p:sp>
      <p:sp>
        <p:nvSpPr>
          <p:cNvPr id="66" name="TextBox 65"/>
          <p:cNvSpPr txBox="1"/>
          <p:nvPr/>
        </p:nvSpPr>
        <p:spPr>
          <a:xfrm>
            <a:off x="6172200" y="5057001"/>
            <a:ext cx="895350" cy="276999"/>
          </a:xfrm>
          <a:prstGeom prst="rect">
            <a:avLst/>
          </a:prstGeom>
          <a:noFill/>
        </p:spPr>
        <p:txBody>
          <a:bodyPr wrap="square" rtlCol="0">
            <a:spAutoFit/>
          </a:bodyPr>
          <a:lstStyle/>
          <a:p>
            <a:pPr algn="ctr"/>
            <a:r>
              <a:rPr lang="en-US" sz="1200" b="1" dirty="0" smtClean="0">
                <a:solidFill>
                  <a:srgbClr val="FF0000"/>
                </a:solidFill>
                <a:latin typeface="Trebuchet MS" panose="020B0603020202020204" pitchFamily="34" charset="0"/>
              </a:rPr>
              <a:t>-3</a:t>
            </a:r>
            <a:endParaRPr lang="en-US" sz="1200" b="1" dirty="0">
              <a:solidFill>
                <a:srgbClr val="FF0000"/>
              </a:solidFill>
              <a:latin typeface="Trebuchet MS" panose="020B0603020202020204" pitchFamily="34" charset="0"/>
            </a:endParaRPr>
          </a:p>
        </p:txBody>
      </p:sp>
      <p:sp>
        <p:nvSpPr>
          <p:cNvPr id="12" name="Rectangle 11"/>
          <p:cNvSpPr/>
          <p:nvPr/>
        </p:nvSpPr>
        <p:spPr bwMode="auto">
          <a:xfrm>
            <a:off x="457200" y="3657600"/>
            <a:ext cx="7905750" cy="324644"/>
          </a:xfrm>
          <a:prstGeom prst="rect">
            <a:avLst/>
          </a:prstGeom>
          <a:noFill/>
          <a:ln w="28575" cap="flat" cmpd="sng" algn="ctr">
            <a:solidFill>
              <a:srgbClr val="0033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62" name="Rectangle 61"/>
          <p:cNvSpPr/>
          <p:nvPr/>
        </p:nvSpPr>
        <p:spPr bwMode="auto">
          <a:xfrm>
            <a:off x="457200" y="5791200"/>
            <a:ext cx="7905750" cy="324644"/>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Tree>
    <p:extLst>
      <p:ext uri="{BB962C8B-B14F-4D97-AF65-F5344CB8AC3E}">
        <p14:creationId xmlns:p14="http://schemas.microsoft.com/office/powerpoint/2010/main" val="25993982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Today’s Direct Response Brands Continue To Enter The Mainstream Lexicon Of The American Consumer</a:t>
            </a:r>
            <a:endParaRPr lang="en-US" altLang="en-US" sz="2000" i="1" dirty="0" smtClean="0">
              <a:solidFill>
                <a:srgbClr val="000000"/>
              </a:solidFill>
            </a:endParaRPr>
          </a:p>
        </p:txBody>
      </p:sp>
      <p:sp>
        <p:nvSpPr>
          <p:cNvPr id="7" name="Rectangle 9"/>
          <p:cNvSpPr>
            <a:spLocks noChangeArrowheads="1"/>
          </p:cNvSpPr>
          <p:nvPr/>
        </p:nvSpPr>
        <p:spPr bwMode="auto">
          <a:xfrm>
            <a:off x="0" y="4953000"/>
            <a:ext cx="464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600" i="1" dirty="0" smtClean="0">
                <a:solidFill>
                  <a:srgbClr val="000000"/>
                </a:solidFill>
              </a:rPr>
              <a:t> …People post &amp; share content on Facebook…</a:t>
            </a:r>
          </a:p>
        </p:txBody>
      </p:sp>
      <p:sp>
        <p:nvSpPr>
          <p:cNvPr id="8" name="Rectangle 9"/>
          <p:cNvSpPr>
            <a:spLocks noChangeArrowheads="1"/>
          </p:cNvSpPr>
          <p:nvPr/>
        </p:nvSpPr>
        <p:spPr bwMode="auto">
          <a:xfrm>
            <a:off x="0" y="10668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600" i="1" dirty="0" smtClean="0">
                <a:solidFill>
                  <a:srgbClr val="000000"/>
                </a:solidFill>
              </a:rPr>
              <a:t> The products, their spokesmen and the slogans are ingrained in pop culture</a:t>
            </a:r>
          </a:p>
        </p:txBody>
      </p:sp>
      <p:sp>
        <p:nvSpPr>
          <p:cNvPr id="10" name="Rectangle 9"/>
          <p:cNvSpPr>
            <a:spLocks noChangeArrowheads="1"/>
          </p:cNvSpPr>
          <p:nvPr/>
        </p:nvSpPr>
        <p:spPr bwMode="auto">
          <a:xfrm>
            <a:off x="673097" y="5147704"/>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r>
              <a:rPr lang="en-US" altLang="en-US" sz="1600" i="1" dirty="0" smtClean="0">
                <a:solidFill>
                  <a:srgbClr val="000000"/>
                </a:solidFill>
              </a:rPr>
              <a:t> …And Twitter mentions </a:t>
            </a:r>
            <a:r>
              <a:rPr lang="en-US" altLang="en-US" sz="1600" i="1" dirty="0">
                <a:solidFill>
                  <a:srgbClr val="000000"/>
                </a:solidFill>
              </a:rPr>
              <a:t>a</a:t>
            </a:r>
            <a:r>
              <a:rPr lang="en-US" altLang="en-US" sz="1600" i="1" dirty="0" smtClean="0">
                <a:solidFill>
                  <a:srgbClr val="000000"/>
                </a:solidFill>
              </a:rPr>
              <a:t>re </a:t>
            </a:r>
            <a:r>
              <a:rPr lang="en-US" altLang="en-US" sz="1600" i="1" dirty="0">
                <a:solidFill>
                  <a:srgbClr val="000000"/>
                </a:solidFill>
              </a:rPr>
              <a:t>e</a:t>
            </a:r>
            <a:r>
              <a:rPr lang="en-US" altLang="en-US" sz="1600" i="1" dirty="0" smtClean="0">
                <a:solidFill>
                  <a:srgbClr val="000000"/>
                </a:solidFill>
              </a:rPr>
              <a:t>verywhere</a:t>
            </a:r>
          </a:p>
        </p:txBody>
      </p:sp>
      <p:sp>
        <p:nvSpPr>
          <p:cNvPr id="12" name="Rectangle 9"/>
          <p:cNvSpPr>
            <a:spLocks noChangeArrowheads="1"/>
          </p:cNvSpPr>
          <p:nvPr/>
        </p:nvSpPr>
        <p:spPr bwMode="auto">
          <a:xfrm>
            <a:off x="4648994" y="1447800"/>
            <a:ext cx="449888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r>
              <a:rPr lang="en-US" altLang="en-US" sz="1600" i="1" dirty="0" smtClean="0">
                <a:solidFill>
                  <a:srgbClr val="000000"/>
                </a:solidFill>
              </a:rPr>
              <a:t> They’re parodied on Television…</a:t>
            </a:r>
          </a:p>
        </p:txBody>
      </p:sp>
      <p:sp>
        <p:nvSpPr>
          <p:cNvPr id="13" name="Rectangle 12"/>
          <p:cNvSpPr>
            <a:spLocks noChangeArrowheads="1"/>
          </p:cNvSpPr>
          <p:nvPr/>
        </p:nvSpPr>
        <p:spPr bwMode="auto">
          <a:xfrm>
            <a:off x="0" y="30480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600" i="1" dirty="0" smtClean="0">
                <a:solidFill>
                  <a:srgbClr val="000000"/>
                </a:solidFill>
              </a:rPr>
              <a:t> …And by the average person on YouTube</a:t>
            </a:r>
          </a:p>
        </p:txBody>
      </p:sp>
      <p:sp>
        <p:nvSpPr>
          <p:cNvPr id="18" name="Rectangle 17"/>
          <p:cNvSpPr>
            <a:spLocks noChangeArrowheads="1"/>
          </p:cNvSpPr>
          <p:nvPr/>
        </p:nvSpPr>
        <p:spPr bwMode="auto">
          <a:xfrm>
            <a:off x="3810000" y="3290888"/>
            <a:ext cx="533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r>
              <a:rPr lang="en-US" altLang="en-US" sz="1600" i="1" dirty="0" smtClean="0">
                <a:solidFill>
                  <a:srgbClr val="000000"/>
                </a:solidFill>
              </a:rPr>
              <a:t>Users incessantly blog about them…</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80" t="29612" r="24069" b="11802"/>
          <a:stretch/>
        </p:blipFill>
        <p:spPr bwMode="auto">
          <a:xfrm>
            <a:off x="4833747" y="2015448"/>
            <a:ext cx="1948053" cy="1233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634" t="26938" r="32689" b="63883"/>
          <a:stretch/>
        </p:blipFill>
        <p:spPr bwMode="auto">
          <a:xfrm>
            <a:off x="5029200" y="6248400"/>
            <a:ext cx="3855900" cy="55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32" t="16984" r="37473" b="20606"/>
          <a:stretch/>
        </p:blipFill>
        <p:spPr bwMode="auto">
          <a:xfrm>
            <a:off x="90360" y="3505416"/>
            <a:ext cx="2133600" cy="14214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6"/>
          <a:srcRect l="5484" t="17446" r="34194" b="26009"/>
          <a:stretch/>
        </p:blipFill>
        <p:spPr>
          <a:xfrm>
            <a:off x="76201" y="1605079"/>
            <a:ext cx="2147760" cy="1248217"/>
          </a:xfrm>
          <a:prstGeom prst="rect">
            <a:avLst/>
          </a:prstGeom>
          <a:noFill/>
          <a:ln w="9525">
            <a:solidFill>
              <a:schemeClr val="tx1"/>
            </a:solidFill>
            <a:miter lim="800000"/>
            <a:headEnd/>
            <a:tailEnd/>
          </a:ln>
        </p:spPr>
      </p:pic>
      <p:pic>
        <p:nvPicPr>
          <p:cNvPr id="6" name="Picture 5"/>
          <p:cNvPicPr>
            <a:picLocks noChangeAspect="1"/>
          </p:cNvPicPr>
          <p:nvPr/>
        </p:nvPicPr>
        <p:blipFill rotWithShape="1">
          <a:blip r:embed="rId7"/>
          <a:srcRect l="10677" t="36829" r="38042" b="11250"/>
          <a:stretch/>
        </p:blipFill>
        <p:spPr>
          <a:xfrm>
            <a:off x="6872151" y="1998987"/>
            <a:ext cx="2195649" cy="1249831"/>
          </a:xfrm>
          <a:prstGeom prst="rect">
            <a:avLst/>
          </a:prstGeom>
          <a:noFill/>
          <a:ln w="9525">
            <a:solidFill>
              <a:schemeClr val="tx1"/>
            </a:solidFill>
            <a:miter lim="800000"/>
            <a:headEnd/>
            <a:tailEnd/>
          </a:ln>
        </p:spPr>
      </p:pic>
      <p:pic>
        <p:nvPicPr>
          <p:cNvPr id="9" name="Picture 8"/>
          <p:cNvPicPr>
            <a:picLocks noChangeAspect="1"/>
          </p:cNvPicPr>
          <p:nvPr/>
        </p:nvPicPr>
        <p:blipFill rotWithShape="1">
          <a:blip r:embed="rId8"/>
          <a:srcRect l="2928" t="15663" r="35578" b="11421"/>
          <a:stretch/>
        </p:blipFill>
        <p:spPr>
          <a:xfrm>
            <a:off x="2403191" y="3504401"/>
            <a:ext cx="2245009" cy="1426922"/>
          </a:xfrm>
          <a:prstGeom prst="rect">
            <a:avLst/>
          </a:prstGeom>
          <a:noFill/>
          <a:ln w="9525">
            <a:solidFill>
              <a:schemeClr val="tx1"/>
            </a:solidFill>
            <a:miter lim="800000"/>
            <a:headEnd/>
            <a:tailEnd/>
          </a:ln>
        </p:spPr>
      </p:pic>
      <p:pic>
        <p:nvPicPr>
          <p:cNvPr id="11" name="Picture 10"/>
          <p:cNvPicPr>
            <a:picLocks noChangeAspect="1"/>
          </p:cNvPicPr>
          <p:nvPr/>
        </p:nvPicPr>
        <p:blipFill rotWithShape="1">
          <a:blip r:embed="rId9"/>
          <a:srcRect l="19912" t="13601" r="44363" b="46816"/>
          <a:stretch/>
        </p:blipFill>
        <p:spPr>
          <a:xfrm>
            <a:off x="76200" y="5332543"/>
            <a:ext cx="2402739" cy="1496788"/>
          </a:xfrm>
          <a:prstGeom prst="rect">
            <a:avLst/>
          </a:prstGeom>
          <a:noFill/>
          <a:ln w="9525">
            <a:solidFill>
              <a:schemeClr val="tx1"/>
            </a:solidFill>
            <a:miter lim="800000"/>
            <a:headEnd/>
            <a:tailEnd/>
          </a:ln>
        </p:spPr>
      </p:pic>
      <p:pic>
        <p:nvPicPr>
          <p:cNvPr id="14" name="Picture 13"/>
          <p:cNvPicPr>
            <a:picLocks noChangeAspect="1"/>
          </p:cNvPicPr>
          <p:nvPr/>
        </p:nvPicPr>
        <p:blipFill rotWithShape="1">
          <a:blip r:embed="rId10"/>
          <a:srcRect l="19912" t="15525" r="56076" b="43850"/>
          <a:stretch/>
        </p:blipFill>
        <p:spPr>
          <a:xfrm>
            <a:off x="2746525" y="5334000"/>
            <a:ext cx="1551729" cy="1476035"/>
          </a:xfrm>
          <a:prstGeom prst="rect">
            <a:avLst/>
          </a:prstGeom>
          <a:noFill/>
          <a:ln w="9525">
            <a:solidFill>
              <a:schemeClr val="tx1"/>
            </a:solidFill>
            <a:miter lim="800000"/>
            <a:headEnd/>
            <a:tailEnd/>
          </a:ln>
        </p:spPr>
      </p:pic>
      <p:pic>
        <p:nvPicPr>
          <p:cNvPr id="15" name="Picture 14"/>
          <p:cNvPicPr>
            <a:picLocks noChangeAspect="1"/>
          </p:cNvPicPr>
          <p:nvPr/>
        </p:nvPicPr>
        <p:blipFill rotWithShape="1">
          <a:blip r:embed="rId11"/>
          <a:srcRect l="28332" t="32189" r="30672" b="59478"/>
          <a:stretch/>
        </p:blipFill>
        <p:spPr>
          <a:xfrm>
            <a:off x="4797520" y="5638800"/>
            <a:ext cx="4346480" cy="496741"/>
          </a:xfrm>
          <a:prstGeom prst="rect">
            <a:avLst/>
          </a:prstGeom>
        </p:spPr>
      </p:pic>
      <p:pic>
        <p:nvPicPr>
          <p:cNvPr id="16" name="Picture 15"/>
          <p:cNvPicPr>
            <a:picLocks noChangeAspect="1"/>
          </p:cNvPicPr>
          <p:nvPr/>
        </p:nvPicPr>
        <p:blipFill rotWithShape="1">
          <a:blip r:embed="rId12"/>
          <a:srcRect l="1" t="7292" r="40606" b="37500"/>
          <a:stretch/>
        </p:blipFill>
        <p:spPr>
          <a:xfrm>
            <a:off x="6795951" y="3733800"/>
            <a:ext cx="2250228" cy="1353960"/>
          </a:xfrm>
          <a:prstGeom prst="rect">
            <a:avLst/>
          </a:prstGeom>
          <a:noFill/>
          <a:ln w="9525">
            <a:solidFill>
              <a:schemeClr val="tx1"/>
            </a:solidFill>
            <a:miter lim="800000"/>
            <a:headEnd/>
            <a:tailEnd/>
          </a:ln>
        </p:spPr>
      </p:pic>
      <p:pic>
        <p:nvPicPr>
          <p:cNvPr id="17" name="Picture 16"/>
          <p:cNvPicPr>
            <a:picLocks noChangeAspect="1"/>
          </p:cNvPicPr>
          <p:nvPr/>
        </p:nvPicPr>
        <p:blipFill rotWithShape="1">
          <a:blip r:embed="rId13"/>
          <a:srcRect l="8419" t="8754" r="28917" b="11037"/>
          <a:stretch/>
        </p:blipFill>
        <p:spPr>
          <a:xfrm>
            <a:off x="4810829" y="3709818"/>
            <a:ext cx="1894771" cy="1377942"/>
          </a:xfrm>
          <a:prstGeom prst="rect">
            <a:avLst/>
          </a:prstGeom>
          <a:noFill/>
          <a:ln w="9525">
            <a:solidFill>
              <a:schemeClr val="tx1"/>
            </a:solidFill>
            <a:miter lim="800000"/>
            <a:headEnd/>
            <a:tailEnd/>
          </a:ln>
        </p:spPr>
      </p:pic>
      <p:pic>
        <p:nvPicPr>
          <p:cNvPr id="19" name="Picture 18"/>
          <p:cNvPicPr>
            <a:picLocks noChangeAspect="1"/>
          </p:cNvPicPr>
          <p:nvPr/>
        </p:nvPicPr>
        <p:blipFill rotWithShape="1">
          <a:blip r:embed="rId14"/>
          <a:srcRect l="14861" t="13762" r="38287" b="54988"/>
          <a:stretch/>
        </p:blipFill>
        <p:spPr>
          <a:xfrm>
            <a:off x="2299855" y="1751321"/>
            <a:ext cx="2391928" cy="95573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18894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…And They Also Have The Business Results To Back Up Their Popularity</a:t>
            </a:r>
            <a:endParaRPr lang="en-US" altLang="en-US" sz="2000" i="1" dirty="0" smtClean="0">
              <a:solidFill>
                <a:srgbClr val="000000"/>
              </a:solidFill>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81" t="9746" r="24512" b="16800"/>
          <a:stretch/>
        </p:blipFill>
        <p:spPr bwMode="auto">
          <a:xfrm>
            <a:off x="403344" y="987219"/>
            <a:ext cx="2263656" cy="1801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628" t="35349" r="26674" b="25830"/>
          <a:stretch/>
        </p:blipFill>
        <p:spPr bwMode="auto">
          <a:xfrm>
            <a:off x="2923872" y="975870"/>
            <a:ext cx="3296255" cy="18132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rotWithShape="1">
          <a:blip r:embed="rId5"/>
          <a:srcRect l="29868" t="31446" r="23865" b="47261"/>
          <a:stretch/>
        </p:blipFill>
        <p:spPr>
          <a:xfrm>
            <a:off x="4114800" y="3396384"/>
            <a:ext cx="4543332" cy="1175616"/>
          </a:xfrm>
          <a:prstGeom prst="rect">
            <a:avLst/>
          </a:prstGeom>
          <a:ln>
            <a:solidFill>
              <a:schemeClr val="tx1"/>
            </a:solidFill>
          </a:ln>
        </p:spPr>
      </p:pic>
      <p:pic>
        <p:nvPicPr>
          <p:cNvPr id="11" name="Picture 10"/>
          <p:cNvPicPr>
            <a:picLocks noChangeAspect="1"/>
          </p:cNvPicPr>
          <p:nvPr/>
        </p:nvPicPr>
        <p:blipFill rotWithShape="1">
          <a:blip r:embed="rId6"/>
          <a:srcRect l="29502" t="35417" r="23060" b="13541"/>
          <a:stretch/>
        </p:blipFill>
        <p:spPr>
          <a:xfrm>
            <a:off x="4572000" y="4648200"/>
            <a:ext cx="3564678" cy="2156410"/>
          </a:xfrm>
          <a:prstGeom prst="rect">
            <a:avLst/>
          </a:prstGeom>
          <a:ln>
            <a:solidFill>
              <a:schemeClr val="tx1"/>
            </a:solidFill>
          </a:ln>
        </p:spPr>
      </p:pic>
      <p:pic>
        <p:nvPicPr>
          <p:cNvPr id="4" name="Picture 3"/>
          <p:cNvPicPr>
            <a:picLocks noChangeAspect="1"/>
          </p:cNvPicPr>
          <p:nvPr/>
        </p:nvPicPr>
        <p:blipFill rotWithShape="1">
          <a:blip r:embed="rId7"/>
          <a:srcRect t="7704" r="31920" b="32921"/>
          <a:stretch/>
        </p:blipFill>
        <p:spPr>
          <a:xfrm>
            <a:off x="260934" y="5174127"/>
            <a:ext cx="3158076" cy="1548516"/>
          </a:xfrm>
          <a:prstGeom prst="rect">
            <a:avLst/>
          </a:prstGeom>
          <a:ln>
            <a:solidFill>
              <a:schemeClr val="tx1"/>
            </a:solidFill>
          </a:ln>
        </p:spPr>
      </p:pic>
      <p:pic>
        <p:nvPicPr>
          <p:cNvPr id="7" name="Picture 6"/>
          <p:cNvPicPr>
            <a:picLocks noChangeAspect="1"/>
          </p:cNvPicPr>
          <p:nvPr/>
        </p:nvPicPr>
        <p:blipFill rotWithShape="1">
          <a:blip r:embed="rId8"/>
          <a:srcRect l="35139" t="36459" r="39678" b="34375"/>
          <a:stretch/>
        </p:blipFill>
        <p:spPr>
          <a:xfrm>
            <a:off x="476440" y="2928731"/>
            <a:ext cx="3241771" cy="2110921"/>
          </a:xfrm>
          <a:prstGeom prst="rect">
            <a:avLst/>
          </a:prstGeom>
          <a:ln>
            <a:solidFill>
              <a:schemeClr val="tx1"/>
            </a:solidFill>
          </a:ln>
        </p:spPr>
      </p:pic>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5822" t="11516" r="47357" b="31683"/>
          <a:stretch/>
        </p:blipFill>
        <p:spPr bwMode="auto">
          <a:xfrm>
            <a:off x="6386466" y="971388"/>
            <a:ext cx="2681334" cy="23267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386466" y="2971800"/>
            <a:ext cx="1157334" cy="32632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ular Callout 2"/>
          <p:cNvSpPr/>
          <p:nvPr/>
        </p:nvSpPr>
        <p:spPr>
          <a:xfrm>
            <a:off x="7620000" y="2660937"/>
            <a:ext cx="671900" cy="310863"/>
          </a:xfrm>
          <a:prstGeom prst="wedgeRectCallout">
            <a:avLst>
              <a:gd name="adj1" fmla="val -67421"/>
              <a:gd name="adj2" fmla="val 49340"/>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smtClean="0">
                <a:solidFill>
                  <a:schemeClr val="tx1"/>
                </a:solidFill>
                <a:latin typeface="Trebuchet MS" panose="020B0603020202020204" pitchFamily="34" charset="0"/>
              </a:rPr>
              <a:t>TV launched in 2008</a:t>
            </a:r>
            <a:endParaRPr lang="en-US" sz="600" b="1"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340682280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ight Arrow 117"/>
          <p:cNvSpPr/>
          <p:nvPr/>
        </p:nvSpPr>
        <p:spPr>
          <a:xfrm rot="5400000">
            <a:off x="6681193" y="2691407"/>
            <a:ext cx="457200" cy="5607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3169" y="2370191"/>
            <a:ext cx="403431" cy="32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5400000">
            <a:off x="1960513" y="3623428"/>
            <a:ext cx="457200" cy="5607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152400" y="3425899"/>
            <a:ext cx="4038600" cy="454966"/>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200" b="1" i="1" dirty="0" smtClean="0">
                <a:solidFill>
                  <a:srgbClr val="000000"/>
                </a:solidFill>
                <a:latin typeface="Trebuchet MS" panose="020B0603020202020204" pitchFamily="34" charset="0"/>
                <a:ea typeface="Gill Sans"/>
                <a:cs typeface="Gill Sans"/>
              </a:rPr>
              <a:t>Mass Reach</a:t>
            </a:r>
          </a:p>
          <a:p>
            <a:pPr algn="ctr" eaLnBrk="0" fontAlgn="base" hangingPunct="0">
              <a:spcBef>
                <a:spcPct val="0"/>
              </a:spcBef>
              <a:spcAft>
                <a:spcPct val="0"/>
              </a:spcAft>
            </a:pPr>
            <a:r>
              <a:rPr lang="en-US" sz="1100" dirty="0" smtClean="0">
                <a:solidFill>
                  <a:srgbClr val="000000"/>
                </a:solidFill>
                <a:latin typeface="Trebuchet MS" panose="020B0603020202020204" pitchFamily="34" charset="0"/>
                <a:ea typeface="Gill Sans"/>
                <a:cs typeface="Gill Sans"/>
              </a:rPr>
              <a:t>Heavy TV Continuity In All </a:t>
            </a:r>
            <a:r>
              <a:rPr lang="en-US" sz="1100" dirty="0" err="1" smtClean="0">
                <a:solidFill>
                  <a:srgbClr val="000000"/>
                </a:solidFill>
                <a:latin typeface="Trebuchet MS" panose="020B0603020202020204" pitchFamily="34" charset="0"/>
                <a:ea typeface="Gill Sans"/>
                <a:cs typeface="Gill Sans"/>
              </a:rPr>
              <a:t>Dayparts</a:t>
            </a:r>
            <a:r>
              <a:rPr lang="en-US" sz="1100" dirty="0" smtClean="0">
                <a:solidFill>
                  <a:srgbClr val="000000"/>
                </a:solidFill>
                <a:latin typeface="Trebuchet MS" panose="020B0603020202020204" pitchFamily="34" charset="0"/>
                <a:ea typeface="Gill Sans"/>
                <a:cs typeface="Gill Sans"/>
              </a:rPr>
              <a:t> Across Many Networks  </a:t>
            </a:r>
            <a:endParaRPr lang="en-US" sz="1100" dirty="0">
              <a:solidFill>
                <a:srgbClr val="000000"/>
              </a:solidFill>
              <a:latin typeface="Trebuchet MS" panose="020B0603020202020204" pitchFamily="34" charset="0"/>
              <a:ea typeface="Gill Sans"/>
              <a:cs typeface="Gill Sans"/>
            </a:endParaRPr>
          </a:p>
        </p:txBody>
      </p:sp>
      <p:sp>
        <p:nvSpPr>
          <p:cNvPr id="114" name="Rectangle 2"/>
          <p:cNvSpPr>
            <a:spLocks/>
          </p:cNvSpPr>
          <p:nvPr/>
        </p:nvSpPr>
        <p:spPr bwMode="auto">
          <a:xfrm>
            <a:off x="152400" y="3200400"/>
            <a:ext cx="4038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i="1" dirty="0" smtClean="0">
                <a:solidFill>
                  <a:srgbClr val="000000"/>
                </a:solidFill>
                <a:ea typeface="Gill Sans"/>
                <a:cs typeface="Gill Sans"/>
              </a:rPr>
              <a:t>Media Strategy</a:t>
            </a:r>
          </a:p>
        </p:txBody>
      </p:sp>
      <p:sp>
        <p:nvSpPr>
          <p:cNvPr id="115" name="Right Arrow 114"/>
          <p:cNvSpPr/>
          <p:nvPr/>
        </p:nvSpPr>
        <p:spPr>
          <a:xfrm rot="5400000">
            <a:off x="1956793" y="2691407"/>
            <a:ext cx="457200" cy="5607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ight Arrow 97"/>
          <p:cNvSpPr/>
          <p:nvPr/>
        </p:nvSpPr>
        <p:spPr>
          <a:xfrm rot="5400000">
            <a:off x="6604993" y="5083273"/>
            <a:ext cx="457200" cy="5607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ight Arrow 94"/>
          <p:cNvSpPr/>
          <p:nvPr/>
        </p:nvSpPr>
        <p:spPr>
          <a:xfrm rot="5400000">
            <a:off x="1929407" y="5083273"/>
            <a:ext cx="457200" cy="5607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152400" y="4361021"/>
            <a:ext cx="4038600" cy="992833"/>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233" t="39271" r="32349" b="49639"/>
          <a:stretch/>
        </p:blipFill>
        <p:spPr bwMode="auto">
          <a:xfrm>
            <a:off x="263429" y="4976319"/>
            <a:ext cx="1632002" cy="34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Right Arrow 78"/>
          <p:cNvSpPr/>
          <p:nvPr/>
        </p:nvSpPr>
        <p:spPr>
          <a:xfrm rot="5400000">
            <a:off x="6653807" y="3623428"/>
            <a:ext cx="457200" cy="5607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2400" y="1938008"/>
            <a:ext cx="4038600" cy="1033791"/>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For Direct Response, TV Delivers Reach On A Massive Scale Enabling </a:t>
            </a:r>
            <a:r>
              <a:rPr lang="en-US" altLang="en-US" sz="2000" b="1" i="1" dirty="0" smtClean="0">
                <a:solidFill>
                  <a:srgbClr val="000000"/>
                </a:solidFill>
              </a:rPr>
              <a:t>Millions</a:t>
            </a:r>
            <a:r>
              <a:rPr lang="en-US" altLang="en-US" sz="2000" dirty="0" smtClean="0">
                <a:solidFill>
                  <a:srgbClr val="000000"/>
                </a:solidFill>
              </a:rPr>
              <a:t> To Engage With And Socialize Their Products</a:t>
            </a:r>
            <a:endParaRPr lang="en-US" altLang="en-US" sz="2000" i="1" dirty="0" smtClean="0">
              <a:solidFill>
                <a:srgbClr val="000000"/>
              </a:solidFill>
            </a:endParaRPr>
          </a:p>
        </p:txBody>
      </p:sp>
      <p:sp>
        <p:nvSpPr>
          <p:cNvPr id="7" name="Rectangle 9"/>
          <p:cNvSpPr>
            <a:spLocks noChangeArrowheads="1"/>
          </p:cNvSpPr>
          <p:nvPr/>
        </p:nvSpPr>
        <p:spPr bwMode="auto">
          <a:xfrm>
            <a:off x="263429" y="9906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 DR Brands have been able to effectively drive engagement and sales through their collective </a:t>
            </a:r>
            <a:r>
              <a:rPr lang="en-US" altLang="en-US" sz="1600" b="1" i="1" u="sng" dirty="0" smtClean="0">
                <a:solidFill>
                  <a:srgbClr val="000000"/>
                </a:solidFill>
              </a:rPr>
              <a:t>$20 billion TV advertising investment</a:t>
            </a:r>
            <a:r>
              <a:rPr lang="en-US" altLang="en-US" sz="1600" dirty="0" smtClean="0">
                <a:solidFill>
                  <a:srgbClr val="000000"/>
                </a:solidFill>
              </a:rPr>
              <a:t> over the last 10 years</a:t>
            </a:r>
          </a:p>
        </p:txBody>
      </p:sp>
      <p:sp>
        <p:nvSpPr>
          <p:cNvPr id="20" name="Rectangle 19"/>
          <p:cNvSpPr/>
          <p:nvPr/>
        </p:nvSpPr>
        <p:spPr>
          <a:xfrm>
            <a:off x="4876800" y="1938010"/>
            <a:ext cx="4038600" cy="1033790"/>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4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255" b="25177"/>
          <a:stretch/>
        </p:blipFill>
        <p:spPr bwMode="auto">
          <a:xfrm>
            <a:off x="6173604" y="2459204"/>
            <a:ext cx="566003" cy="286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03" t="5397" r="13498" b="9353"/>
          <a:stretch/>
        </p:blipFill>
        <p:spPr bwMode="auto">
          <a:xfrm>
            <a:off x="8178259" y="2298124"/>
            <a:ext cx="193006" cy="25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9623" y="1999587"/>
            <a:ext cx="319400" cy="37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0756" y="1971127"/>
            <a:ext cx="502603" cy="4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1534" y="2370191"/>
            <a:ext cx="384999" cy="38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16877" y="2597860"/>
            <a:ext cx="246123" cy="32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5446" y="2747835"/>
            <a:ext cx="558960" cy="14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234" r="5891"/>
          <a:stretch/>
        </p:blipFill>
        <p:spPr bwMode="auto">
          <a:xfrm>
            <a:off x="6724281" y="2370191"/>
            <a:ext cx="205784" cy="25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6556" y="2767813"/>
            <a:ext cx="317477" cy="15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32958" y="2299097"/>
            <a:ext cx="496441" cy="176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78754" y="2272152"/>
            <a:ext cx="284246" cy="28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4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9286" y="2362200"/>
            <a:ext cx="237564" cy="23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91200" y="2667000"/>
            <a:ext cx="280427" cy="28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4536" y="2768907"/>
            <a:ext cx="523664" cy="126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81744" y="2103770"/>
            <a:ext cx="549978" cy="16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98962" y="2688773"/>
            <a:ext cx="383869" cy="24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53"/>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9465" r="8869"/>
          <a:stretch/>
        </p:blipFill>
        <p:spPr bwMode="auto">
          <a:xfrm>
            <a:off x="6954489" y="2402671"/>
            <a:ext cx="273014" cy="33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6"/>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35371" b="32314"/>
          <a:stretch/>
        </p:blipFill>
        <p:spPr bwMode="auto">
          <a:xfrm>
            <a:off x="5084065" y="2743200"/>
            <a:ext cx="517670" cy="167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5"/>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11562"/>
          <a:stretch/>
        </p:blipFill>
        <p:spPr bwMode="auto">
          <a:xfrm>
            <a:off x="5002190" y="2587573"/>
            <a:ext cx="702046" cy="23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02608" y="2580208"/>
            <a:ext cx="303844" cy="16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42900" y="2039804"/>
            <a:ext cx="234957" cy="18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2"/>
          <p:cNvSpPr>
            <a:spLocks/>
          </p:cNvSpPr>
          <p:nvPr/>
        </p:nvSpPr>
        <p:spPr bwMode="auto">
          <a:xfrm>
            <a:off x="263428" y="1600200"/>
            <a:ext cx="38513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“Iconic” Brands</a:t>
            </a:r>
          </a:p>
        </p:txBody>
      </p:sp>
      <p:sp>
        <p:nvSpPr>
          <p:cNvPr id="74" name="Rectangle 2"/>
          <p:cNvSpPr>
            <a:spLocks/>
          </p:cNvSpPr>
          <p:nvPr/>
        </p:nvSpPr>
        <p:spPr bwMode="auto">
          <a:xfrm>
            <a:off x="4953000" y="1600200"/>
            <a:ext cx="38513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“Active” Brands</a:t>
            </a:r>
          </a:p>
        </p:txBody>
      </p:sp>
      <p:sp>
        <p:nvSpPr>
          <p:cNvPr id="76" name="Rectangle 2"/>
          <p:cNvSpPr>
            <a:spLocks/>
          </p:cNvSpPr>
          <p:nvPr/>
        </p:nvSpPr>
        <p:spPr bwMode="auto">
          <a:xfrm>
            <a:off x="152400" y="4132421"/>
            <a:ext cx="4038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i="1" dirty="0" smtClean="0">
                <a:solidFill>
                  <a:srgbClr val="000000"/>
                </a:solidFill>
                <a:ea typeface="Gill Sans"/>
                <a:cs typeface="Gill Sans"/>
              </a:rPr>
              <a:t>Engagement</a:t>
            </a:r>
          </a:p>
        </p:txBody>
      </p:sp>
      <p:sp>
        <p:nvSpPr>
          <p:cNvPr id="77" name="Rectangle 76"/>
          <p:cNvSpPr/>
          <p:nvPr/>
        </p:nvSpPr>
        <p:spPr>
          <a:xfrm>
            <a:off x="4800600" y="4363253"/>
            <a:ext cx="4114800" cy="990599"/>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2"/>
          <p:cNvSpPr>
            <a:spLocks/>
          </p:cNvSpPr>
          <p:nvPr/>
        </p:nvSpPr>
        <p:spPr bwMode="auto">
          <a:xfrm>
            <a:off x="4800600" y="4132421"/>
            <a:ext cx="4114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i="1" dirty="0" smtClean="0">
                <a:solidFill>
                  <a:srgbClr val="000000"/>
                </a:solidFill>
                <a:ea typeface="Gill Sans"/>
                <a:cs typeface="Gill Sans"/>
              </a:rPr>
              <a:t>Engagement</a:t>
            </a:r>
          </a:p>
        </p:txBody>
      </p:sp>
      <p:pic>
        <p:nvPicPr>
          <p:cNvPr id="80" name="Picture 2"/>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9884" t="27907" r="41534" b="29551"/>
          <a:stretch/>
        </p:blipFill>
        <p:spPr bwMode="auto">
          <a:xfrm>
            <a:off x="280607" y="4424555"/>
            <a:ext cx="709993" cy="4825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 name="Picture 3"/>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3930" t="25054" r="25000" b="23844"/>
          <a:stretch/>
        </p:blipFill>
        <p:spPr bwMode="auto">
          <a:xfrm>
            <a:off x="1068726" y="4424555"/>
            <a:ext cx="836274" cy="4825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3" name="Picture 9"/>
          <p:cNvPicPr>
            <a:picLocks noChangeAspect="1" noChangeArrowheads="1"/>
          </p:cNvPicPr>
          <p:nvPr/>
        </p:nvPicPr>
        <p:blipFill rotWithShape="1">
          <a:blip r:embed="rId28">
            <a:extLst>
              <a:ext uri="{28A0092B-C50C-407E-A947-70E740481C1C}">
                <a14:useLocalDpi xmlns:a14="http://schemas.microsoft.com/office/drawing/2010/main" val="0"/>
              </a:ext>
            </a:extLst>
          </a:blip>
          <a:srcRect l="31233" t="17690" r="36732" b="74701"/>
          <a:stretch/>
        </p:blipFill>
        <p:spPr bwMode="auto">
          <a:xfrm>
            <a:off x="2036606" y="4976319"/>
            <a:ext cx="1969601" cy="33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11"/>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16555" t="20972" r="44659" b="28167"/>
          <a:stretch/>
        </p:blipFill>
        <p:spPr bwMode="auto">
          <a:xfrm>
            <a:off x="1944364" y="4424555"/>
            <a:ext cx="646436" cy="4825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5" name="Picture 13"/>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20000" t="14218" r="20592" b="9473"/>
          <a:stretch/>
        </p:blipFill>
        <p:spPr bwMode="auto">
          <a:xfrm>
            <a:off x="3378579" y="4424555"/>
            <a:ext cx="736221" cy="4825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 name="Picture 14"/>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9628" t="20980" r="41186" b="17768"/>
          <a:stretch/>
        </p:blipFill>
        <p:spPr bwMode="auto">
          <a:xfrm>
            <a:off x="2667000" y="4424555"/>
            <a:ext cx="663536" cy="4825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8" name="Picture 2"/>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3180" t="29612" r="24069" b="11802"/>
          <a:stretch/>
        </p:blipFill>
        <p:spPr bwMode="auto">
          <a:xfrm>
            <a:off x="5688146" y="4427996"/>
            <a:ext cx="721843" cy="4790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9" name="Picture 4"/>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9832" t="16984" r="37473" b="20606"/>
          <a:stretch/>
        </p:blipFill>
        <p:spPr bwMode="auto">
          <a:xfrm>
            <a:off x="7401775" y="4427996"/>
            <a:ext cx="751625" cy="4790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0" name="Picture 89"/>
          <p:cNvPicPr>
            <a:picLocks noChangeAspect="1"/>
          </p:cNvPicPr>
          <p:nvPr/>
        </p:nvPicPr>
        <p:blipFill rotWithShape="1">
          <a:blip r:embed="rId34"/>
          <a:srcRect l="5484" t="17446" r="34194" b="26009"/>
          <a:stretch/>
        </p:blipFill>
        <p:spPr>
          <a:xfrm>
            <a:off x="4862489" y="4427996"/>
            <a:ext cx="752879" cy="479089"/>
          </a:xfrm>
          <a:prstGeom prst="rect">
            <a:avLst/>
          </a:prstGeom>
          <a:noFill/>
          <a:ln w="9525">
            <a:solidFill>
              <a:schemeClr val="tx1"/>
            </a:solidFill>
            <a:miter lim="800000"/>
            <a:headEnd/>
            <a:tailEnd/>
          </a:ln>
        </p:spPr>
      </p:pic>
      <p:pic>
        <p:nvPicPr>
          <p:cNvPr id="91" name="Picture 90"/>
          <p:cNvPicPr>
            <a:picLocks noChangeAspect="1"/>
          </p:cNvPicPr>
          <p:nvPr/>
        </p:nvPicPr>
        <p:blipFill rotWithShape="1">
          <a:blip r:embed="rId35"/>
          <a:srcRect l="10677" t="36829" r="38042" b="11250"/>
          <a:stretch/>
        </p:blipFill>
        <p:spPr>
          <a:xfrm>
            <a:off x="6477000" y="4424554"/>
            <a:ext cx="818294" cy="482531"/>
          </a:xfrm>
          <a:prstGeom prst="rect">
            <a:avLst/>
          </a:prstGeom>
          <a:noFill/>
          <a:ln w="9525">
            <a:solidFill>
              <a:schemeClr val="tx1"/>
            </a:solidFill>
            <a:miter lim="800000"/>
            <a:headEnd/>
            <a:tailEnd/>
          </a:ln>
        </p:spPr>
      </p:pic>
      <p:pic>
        <p:nvPicPr>
          <p:cNvPr id="92" name="Picture 91"/>
          <p:cNvPicPr>
            <a:picLocks noChangeAspect="1"/>
          </p:cNvPicPr>
          <p:nvPr/>
        </p:nvPicPr>
        <p:blipFill rotWithShape="1">
          <a:blip r:embed="rId36"/>
          <a:srcRect l="8419" t="8754" r="28917" b="11037"/>
          <a:stretch/>
        </p:blipFill>
        <p:spPr>
          <a:xfrm>
            <a:off x="8229600" y="4421156"/>
            <a:ext cx="668188" cy="485929"/>
          </a:xfrm>
          <a:prstGeom prst="rect">
            <a:avLst/>
          </a:prstGeom>
          <a:noFill/>
          <a:ln w="9525">
            <a:solidFill>
              <a:schemeClr val="tx1"/>
            </a:solidFill>
            <a:miter lim="800000"/>
            <a:headEnd/>
            <a:tailEnd/>
          </a:ln>
        </p:spPr>
      </p:pic>
      <p:pic>
        <p:nvPicPr>
          <p:cNvPr id="93" name="Picture 2"/>
          <p:cNvPicPr>
            <a:picLocks noChangeAspect="1" noChangeArrowheads="1"/>
          </p:cNvPicPr>
          <p:nvPr/>
        </p:nvPicPr>
        <p:blipFill rotWithShape="1">
          <a:blip r:embed="rId37">
            <a:extLst>
              <a:ext uri="{28A0092B-C50C-407E-A947-70E740481C1C}">
                <a14:useLocalDpi xmlns:a14="http://schemas.microsoft.com/office/drawing/2010/main" val="0"/>
              </a:ext>
            </a:extLst>
          </a:blip>
          <a:srcRect l="31634" t="26938" r="39030" b="63883"/>
          <a:stretch/>
        </p:blipFill>
        <p:spPr bwMode="auto">
          <a:xfrm>
            <a:off x="7171554" y="4968388"/>
            <a:ext cx="1698540" cy="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93"/>
          <p:cNvPicPr>
            <a:picLocks noChangeAspect="1"/>
          </p:cNvPicPr>
          <p:nvPr/>
        </p:nvPicPr>
        <p:blipFill rotWithShape="1">
          <a:blip r:embed="rId38"/>
          <a:srcRect l="28332" t="32189" r="30672" b="59478"/>
          <a:stretch/>
        </p:blipFill>
        <p:spPr>
          <a:xfrm>
            <a:off x="4847320" y="4976318"/>
            <a:ext cx="2380183" cy="272021"/>
          </a:xfrm>
          <a:prstGeom prst="rect">
            <a:avLst/>
          </a:prstGeom>
        </p:spPr>
      </p:pic>
      <p:sp>
        <p:nvSpPr>
          <p:cNvPr id="96" name="Rectangle 95"/>
          <p:cNvSpPr/>
          <p:nvPr/>
        </p:nvSpPr>
        <p:spPr>
          <a:xfrm>
            <a:off x="152400" y="5808821"/>
            <a:ext cx="4038600" cy="838200"/>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2"/>
          <p:cNvSpPr>
            <a:spLocks/>
          </p:cNvSpPr>
          <p:nvPr/>
        </p:nvSpPr>
        <p:spPr bwMode="auto">
          <a:xfrm>
            <a:off x="152400" y="5583510"/>
            <a:ext cx="4038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i="1" dirty="0" smtClean="0">
                <a:solidFill>
                  <a:srgbClr val="000000"/>
                </a:solidFill>
                <a:ea typeface="Gill Sans"/>
                <a:cs typeface="Gill Sans"/>
              </a:rPr>
              <a:t>Sales</a:t>
            </a:r>
          </a:p>
        </p:txBody>
      </p:sp>
      <p:sp>
        <p:nvSpPr>
          <p:cNvPr id="99" name="Rectangle 98"/>
          <p:cNvSpPr/>
          <p:nvPr/>
        </p:nvSpPr>
        <p:spPr>
          <a:xfrm>
            <a:off x="4800600" y="5808821"/>
            <a:ext cx="4114800" cy="838200"/>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2"/>
          <p:cNvSpPr>
            <a:spLocks/>
          </p:cNvSpPr>
          <p:nvPr/>
        </p:nvSpPr>
        <p:spPr bwMode="auto">
          <a:xfrm>
            <a:off x="4800600" y="5585155"/>
            <a:ext cx="41147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i="1" dirty="0" smtClean="0">
                <a:solidFill>
                  <a:srgbClr val="000000"/>
                </a:solidFill>
                <a:ea typeface="Gill Sans"/>
                <a:cs typeface="Gill Sans"/>
              </a:rPr>
              <a:t>Sales</a:t>
            </a:r>
          </a:p>
        </p:txBody>
      </p:sp>
      <p:pic>
        <p:nvPicPr>
          <p:cNvPr id="101" name="Picture 3"/>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23581" t="9746" r="24512" b="74572"/>
          <a:stretch/>
        </p:blipFill>
        <p:spPr bwMode="auto">
          <a:xfrm>
            <a:off x="4844005" y="6266021"/>
            <a:ext cx="1632996" cy="2775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 name="Picture 101"/>
          <p:cNvPicPr>
            <a:picLocks noChangeAspect="1"/>
          </p:cNvPicPr>
          <p:nvPr/>
        </p:nvPicPr>
        <p:blipFill rotWithShape="1">
          <a:blip r:embed="rId40"/>
          <a:srcRect l="29868" t="31446" r="25943" b="47538"/>
          <a:stretch/>
        </p:blipFill>
        <p:spPr>
          <a:xfrm>
            <a:off x="6177636" y="5885935"/>
            <a:ext cx="1402910" cy="375130"/>
          </a:xfrm>
          <a:prstGeom prst="rect">
            <a:avLst/>
          </a:prstGeom>
          <a:ln>
            <a:solidFill>
              <a:schemeClr val="tx1"/>
            </a:solidFill>
          </a:ln>
        </p:spPr>
      </p:pic>
      <p:pic>
        <p:nvPicPr>
          <p:cNvPr id="103" name="Picture 102"/>
          <p:cNvPicPr>
            <a:picLocks noChangeAspect="1"/>
          </p:cNvPicPr>
          <p:nvPr/>
        </p:nvPicPr>
        <p:blipFill rotWithShape="1">
          <a:blip r:embed="rId41"/>
          <a:srcRect l="22753" t="7704" r="31920" b="67238"/>
          <a:stretch/>
        </p:blipFill>
        <p:spPr>
          <a:xfrm>
            <a:off x="6593311" y="6276900"/>
            <a:ext cx="1053221" cy="305162"/>
          </a:xfrm>
          <a:prstGeom prst="rect">
            <a:avLst/>
          </a:prstGeom>
          <a:ln>
            <a:solidFill>
              <a:schemeClr val="tx1"/>
            </a:solidFill>
          </a:ln>
        </p:spPr>
      </p:pic>
      <p:pic>
        <p:nvPicPr>
          <p:cNvPr id="104" name="Picture 103"/>
          <p:cNvPicPr>
            <a:picLocks noChangeAspect="1"/>
          </p:cNvPicPr>
          <p:nvPr/>
        </p:nvPicPr>
        <p:blipFill rotWithShape="1">
          <a:blip r:embed="rId42"/>
          <a:srcRect l="35139" t="36459" r="42888" b="51811"/>
          <a:stretch/>
        </p:blipFill>
        <p:spPr>
          <a:xfrm>
            <a:off x="4862489" y="5885021"/>
            <a:ext cx="1252957" cy="376043"/>
          </a:xfrm>
          <a:prstGeom prst="rect">
            <a:avLst/>
          </a:prstGeom>
          <a:ln>
            <a:solidFill>
              <a:schemeClr val="tx1"/>
            </a:solidFill>
          </a:ln>
        </p:spPr>
      </p:pic>
      <p:pic>
        <p:nvPicPr>
          <p:cNvPr id="105" name="Picture 104"/>
          <p:cNvPicPr>
            <a:picLocks noChangeAspect="1"/>
          </p:cNvPicPr>
          <p:nvPr/>
        </p:nvPicPr>
        <p:blipFill rotWithShape="1">
          <a:blip r:embed="rId43"/>
          <a:srcRect l="29502" t="35417" r="28715" b="44458"/>
          <a:stretch/>
        </p:blipFill>
        <p:spPr>
          <a:xfrm>
            <a:off x="7620000" y="5885021"/>
            <a:ext cx="1209211" cy="327454"/>
          </a:xfrm>
          <a:prstGeom prst="rect">
            <a:avLst/>
          </a:prstGeom>
          <a:ln>
            <a:solidFill>
              <a:schemeClr val="tx1"/>
            </a:solidFill>
          </a:ln>
        </p:spPr>
      </p:pic>
      <p:pic>
        <p:nvPicPr>
          <p:cNvPr id="1026" name="Picture 2"/>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b="42956"/>
          <a:stretch/>
        </p:blipFill>
        <p:spPr bwMode="auto">
          <a:xfrm>
            <a:off x="7746478" y="6266021"/>
            <a:ext cx="1016522" cy="32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106"/>
          <p:cNvPicPr>
            <a:picLocks noChangeAspect="1"/>
          </p:cNvPicPr>
          <p:nvPr/>
        </p:nvPicPr>
        <p:blipFill rotWithShape="1">
          <a:blip r:embed="rId45"/>
          <a:srcRect l="28697" t="29009" r="35579" b="57570"/>
          <a:stretch/>
        </p:blipFill>
        <p:spPr>
          <a:xfrm>
            <a:off x="235719" y="5882849"/>
            <a:ext cx="1814096" cy="383172"/>
          </a:xfrm>
          <a:prstGeom prst="rect">
            <a:avLst/>
          </a:prstGeom>
          <a:ln>
            <a:solidFill>
              <a:schemeClr val="tx1"/>
            </a:solidFill>
          </a:ln>
        </p:spPr>
      </p:pic>
      <p:pic>
        <p:nvPicPr>
          <p:cNvPr id="108" name="Picture 4"/>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b="67154"/>
          <a:stretch/>
        </p:blipFill>
        <p:spPr bwMode="auto">
          <a:xfrm>
            <a:off x="1474610" y="6340916"/>
            <a:ext cx="1251690" cy="2299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t="4091" r="12079" b="67120"/>
          <a:stretch/>
        </p:blipFill>
        <p:spPr bwMode="auto">
          <a:xfrm>
            <a:off x="2778839" y="6321730"/>
            <a:ext cx="1330664" cy="2490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2"/>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32049" t="21333" r="32390" b="65215"/>
          <a:stretch/>
        </p:blipFill>
        <p:spPr bwMode="auto">
          <a:xfrm>
            <a:off x="2263334" y="5912780"/>
            <a:ext cx="1660047" cy="3532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1" name="Picture 110"/>
          <p:cNvPicPr>
            <a:picLocks noChangeAspect="1"/>
          </p:cNvPicPr>
          <p:nvPr/>
        </p:nvPicPr>
        <p:blipFill rotWithShape="1">
          <a:blip r:embed="rId49"/>
          <a:srcRect l="39251" t="52083" r="27367" b="37256"/>
          <a:stretch/>
        </p:blipFill>
        <p:spPr>
          <a:xfrm>
            <a:off x="208778" y="6321730"/>
            <a:ext cx="1194414" cy="249091"/>
          </a:xfrm>
          <a:prstGeom prst="rect">
            <a:avLst/>
          </a:prstGeom>
          <a:ln>
            <a:solidFill>
              <a:schemeClr val="tx1"/>
            </a:solidFill>
          </a:ln>
        </p:spPr>
      </p:pic>
      <p:sp>
        <p:nvSpPr>
          <p:cNvPr id="112" name="TextBox 111"/>
          <p:cNvSpPr txBox="1"/>
          <p:nvPr/>
        </p:nvSpPr>
        <p:spPr>
          <a:xfrm>
            <a:off x="0" y="6642556"/>
            <a:ext cx="8763000" cy="215444"/>
          </a:xfrm>
          <a:prstGeom prst="rect">
            <a:avLst/>
          </a:prstGeom>
          <a:noFill/>
        </p:spPr>
        <p:txBody>
          <a:bodyPr>
            <a:spAutoFit/>
          </a:bodyPr>
          <a:lstStyle/>
          <a:p>
            <a:pPr eaLnBrk="0" hangingPunct="0">
              <a:defRPr/>
            </a:pPr>
            <a:r>
              <a:rPr lang="en-US" sz="800" dirty="0" smtClean="0">
                <a:solidFill>
                  <a:prstClr val="black"/>
                </a:solidFill>
                <a:latin typeface="Trebuchet MS" panose="020B0603020202020204" pitchFamily="34" charset="0"/>
              </a:rPr>
              <a:t>Investment figure based on total DR category TV spend as reported by Nielsen Ad*Views, excluding infomercials</a:t>
            </a:r>
            <a:endParaRPr lang="en-US" sz="800" dirty="0">
              <a:solidFill>
                <a:prstClr val="black"/>
              </a:solidFill>
              <a:latin typeface="Trebuchet MS" panose="020B0603020202020204" pitchFamily="34" charset="0"/>
            </a:endParaRPr>
          </a:p>
        </p:txBody>
      </p:sp>
      <p:pic>
        <p:nvPicPr>
          <p:cNvPr id="113" name="Picture 47"/>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179551" y="2037728"/>
            <a:ext cx="260396" cy="26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 name="Rectangle 115"/>
          <p:cNvSpPr/>
          <p:nvPr/>
        </p:nvSpPr>
        <p:spPr>
          <a:xfrm>
            <a:off x="4876800" y="3425899"/>
            <a:ext cx="4038600" cy="454966"/>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r>
              <a:rPr lang="en-US" sz="1200" b="1" i="1" dirty="0" smtClean="0">
                <a:solidFill>
                  <a:srgbClr val="000000"/>
                </a:solidFill>
                <a:latin typeface="Trebuchet MS" panose="020B0603020202020204" pitchFamily="34" charset="0"/>
                <a:ea typeface="Gill Sans"/>
                <a:cs typeface="Gill Sans"/>
              </a:rPr>
              <a:t>Mass Reach</a:t>
            </a:r>
          </a:p>
          <a:p>
            <a:pPr algn="ctr" eaLnBrk="0" fontAlgn="base" hangingPunct="0">
              <a:spcBef>
                <a:spcPct val="0"/>
              </a:spcBef>
              <a:spcAft>
                <a:spcPct val="0"/>
              </a:spcAft>
            </a:pPr>
            <a:r>
              <a:rPr lang="en-US" sz="1100" dirty="0" smtClean="0">
                <a:solidFill>
                  <a:srgbClr val="000000"/>
                </a:solidFill>
                <a:latin typeface="Trebuchet MS" panose="020B0603020202020204" pitchFamily="34" charset="0"/>
                <a:ea typeface="Gill Sans"/>
                <a:cs typeface="Gill Sans"/>
              </a:rPr>
              <a:t>Heavy TV Continuity In All </a:t>
            </a:r>
            <a:r>
              <a:rPr lang="en-US" sz="1100" dirty="0" err="1" smtClean="0">
                <a:solidFill>
                  <a:srgbClr val="000000"/>
                </a:solidFill>
                <a:latin typeface="Trebuchet MS" panose="020B0603020202020204" pitchFamily="34" charset="0"/>
                <a:ea typeface="Gill Sans"/>
                <a:cs typeface="Gill Sans"/>
              </a:rPr>
              <a:t>Dayparts</a:t>
            </a:r>
            <a:r>
              <a:rPr lang="en-US" sz="1100" dirty="0" smtClean="0">
                <a:solidFill>
                  <a:srgbClr val="000000"/>
                </a:solidFill>
                <a:latin typeface="Trebuchet MS" panose="020B0603020202020204" pitchFamily="34" charset="0"/>
                <a:ea typeface="Gill Sans"/>
                <a:cs typeface="Gill Sans"/>
              </a:rPr>
              <a:t> Across Many Networks  </a:t>
            </a:r>
            <a:endParaRPr lang="en-US" sz="1100" dirty="0">
              <a:solidFill>
                <a:srgbClr val="000000"/>
              </a:solidFill>
              <a:latin typeface="Trebuchet MS" panose="020B0603020202020204" pitchFamily="34" charset="0"/>
              <a:ea typeface="Gill Sans"/>
              <a:cs typeface="Gill Sans"/>
            </a:endParaRPr>
          </a:p>
        </p:txBody>
      </p:sp>
      <p:sp>
        <p:nvSpPr>
          <p:cNvPr id="117" name="Rectangle 2"/>
          <p:cNvSpPr>
            <a:spLocks/>
          </p:cNvSpPr>
          <p:nvPr/>
        </p:nvSpPr>
        <p:spPr bwMode="auto">
          <a:xfrm>
            <a:off x="4876800" y="3200400"/>
            <a:ext cx="4038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i="1" dirty="0" smtClean="0">
                <a:solidFill>
                  <a:srgbClr val="000000"/>
                </a:solidFill>
                <a:ea typeface="Gill Sans"/>
                <a:cs typeface="Gill Sans"/>
              </a:rPr>
              <a:t>Media Strategy</a:t>
            </a:r>
          </a:p>
        </p:txBody>
      </p:sp>
      <p:pic>
        <p:nvPicPr>
          <p:cNvPr id="46" name="Picture 39"/>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5548267" y="1971127"/>
            <a:ext cx="340087" cy="29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4"/>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8199803" y="2029196"/>
            <a:ext cx="545725" cy="22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678318" y="2456587"/>
            <a:ext cx="398882" cy="21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31"/>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t="28358" b="24241"/>
          <a:stretch/>
        </p:blipFill>
        <p:spPr bwMode="auto">
          <a:xfrm>
            <a:off x="5365446" y="2212552"/>
            <a:ext cx="654354" cy="15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Picture 43"/>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88354" y="1974044"/>
            <a:ext cx="392927" cy="23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24"/>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7500479" y="2755164"/>
            <a:ext cx="397692" cy="16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41"/>
          <p:cNvPicPr>
            <a:picLocks noChangeAspect="1" noChangeArrowheads="1"/>
          </p:cNvPicPr>
          <p:nvPr/>
        </p:nvPicPr>
        <p:blipFill rotWithShape="1">
          <a:blip r:embed="rId57" cstate="print">
            <a:extLst>
              <a:ext uri="{28A0092B-C50C-407E-A947-70E740481C1C}">
                <a14:useLocalDpi xmlns:a14="http://schemas.microsoft.com/office/drawing/2010/main" val="0"/>
              </a:ext>
            </a:extLst>
          </a:blip>
          <a:srcRect l="20015" r="18621"/>
          <a:stretch/>
        </p:blipFill>
        <p:spPr bwMode="auto">
          <a:xfrm>
            <a:off x="7425492" y="1984665"/>
            <a:ext cx="322827" cy="37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52"/>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858000" y="2062025"/>
            <a:ext cx="332185" cy="31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9"/>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437779" y="1981200"/>
            <a:ext cx="634775" cy="11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11"/>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4971239" y="2415335"/>
            <a:ext cx="819961" cy="17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3"/>
          <p:cNvPicPr>
            <a:picLocks noChangeAspect="1" noChangeArrowheads="1"/>
          </p:cNvPicPr>
          <p:nvPr/>
        </p:nvPicPr>
        <p:blipFill rotWithShape="1">
          <a:blip r:embed="rId61" cstate="print">
            <a:extLst>
              <a:ext uri="{28A0092B-C50C-407E-A947-70E740481C1C}">
                <a14:useLocalDpi xmlns:a14="http://schemas.microsoft.com/office/drawing/2010/main" val="0"/>
              </a:ext>
            </a:extLst>
          </a:blip>
          <a:srcRect t="2706" b="47726"/>
          <a:stretch/>
        </p:blipFill>
        <p:spPr bwMode="auto">
          <a:xfrm>
            <a:off x="2994853" y="2584781"/>
            <a:ext cx="510347" cy="31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4"/>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l="1512" t="2941" r="26150" b="62125"/>
          <a:stretch/>
        </p:blipFill>
        <p:spPr bwMode="auto">
          <a:xfrm>
            <a:off x="228600" y="2094601"/>
            <a:ext cx="953483" cy="26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5"/>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235719" y="2525973"/>
            <a:ext cx="985673" cy="36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7"/>
          <p:cNvPicPr>
            <a:picLocks noChangeAspect="1" noChangeArrowheads="1"/>
          </p:cNvPicPr>
          <p:nvPr/>
        </p:nvPicPr>
        <p:blipFill rotWithShape="1">
          <a:blip r:embed="rId64">
            <a:extLst>
              <a:ext uri="{28A0092B-C50C-407E-A947-70E740481C1C}">
                <a14:useLocalDpi xmlns:a14="http://schemas.microsoft.com/office/drawing/2010/main" val="0"/>
              </a:ext>
            </a:extLst>
          </a:blip>
          <a:srcRect l="50000" t="7170" r="5373" b="66470"/>
          <a:stretch/>
        </p:blipFill>
        <p:spPr bwMode="auto">
          <a:xfrm>
            <a:off x="1219200" y="2517956"/>
            <a:ext cx="639362" cy="37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 name="Picture 10"/>
          <p:cNvPicPr>
            <a:picLocks noChangeAspect="1" noChangeArrowheads="1"/>
          </p:cNvPicPr>
          <p:nvPr/>
        </p:nvPicPr>
        <p:blipFill rotWithShape="1">
          <a:blip r:embed="rId65">
            <a:extLst>
              <a:ext uri="{28A0092B-C50C-407E-A947-70E740481C1C}">
                <a14:useLocalDpi xmlns:a14="http://schemas.microsoft.com/office/drawing/2010/main" val="0"/>
              </a:ext>
            </a:extLst>
          </a:blip>
          <a:srcRect l="1566" t="2667" r="59991" b="69096"/>
          <a:stretch/>
        </p:blipFill>
        <p:spPr bwMode="auto">
          <a:xfrm>
            <a:off x="886092" y="4506005"/>
            <a:ext cx="931250" cy="45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 name="Picture 12"/>
          <p:cNvPicPr>
            <a:picLocks noChangeAspect="1" noChangeArrowheads="1"/>
          </p:cNvPicPr>
          <p:nvPr/>
        </p:nvPicPr>
        <p:blipFill rotWithShape="1">
          <a:blip r:embed="rId66" cstate="print">
            <a:extLst>
              <a:ext uri="{28A0092B-C50C-407E-A947-70E740481C1C}">
                <a14:useLocalDpi xmlns:a14="http://schemas.microsoft.com/office/drawing/2010/main" val="0"/>
              </a:ext>
            </a:extLst>
          </a:blip>
          <a:srcRect l="26105" t="52880" r="61289" b="34141"/>
          <a:stretch/>
        </p:blipFill>
        <p:spPr bwMode="auto">
          <a:xfrm>
            <a:off x="1252349" y="2037605"/>
            <a:ext cx="692015" cy="400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14"/>
          <p:cNvPicPr>
            <a:picLocks noChangeAspect="1" noChangeArrowheads="1"/>
          </p:cNvPicPr>
          <p:nvPr/>
        </p:nvPicPr>
        <p:blipFill rotWithShape="1">
          <a:blip r:embed="rId67" cstate="print">
            <a:extLst>
              <a:ext uri="{28A0092B-C50C-407E-A947-70E740481C1C}">
                <a14:useLocalDpi xmlns:a14="http://schemas.microsoft.com/office/drawing/2010/main" val="0"/>
              </a:ext>
            </a:extLst>
          </a:blip>
          <a:srcRect l="12043" t="33155" r="47397" b="14238"/>
          <a:stretch/>
        </p:blipFill>
        <p:spPr bwMode="auto">
          <a:xfrm>
            <a:off x="2133600" y="2329856"/>
            <a:ext cx="495300" cy="36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 name="Picture 15"/>
          <p:cNvPicPr>
            <a:picLocks noChangeAspect="1" noChangeArrowheads="1"/>
          </p:cNvPicPr>
          <p:nvPr/>
        </p:nvPicPr>
        <p:blipFill rotWithShape="1">
          <a:blip r:embed="rId68" cstate="print">
            <a:extLst>
              <a:ext uri="{28A0092B-C50C-407E-A947-70E740481C1C}">
                <a14:useLocalDpi xmlns:a14="http://schemas.microsoft.com/office/drawing/2010/main" val="0"/>
              </a:ext>
            </a:extLst>
          </a:blip>
          <a:srcRect t="62186" b="8613"/>
          <a:stretch/>
        </p:blipFill>
        <p:spPr bwMode="auto">
          <a:xfrm>
            <a:off x="2681746" y="2050461"/>
            <a:ext cx="671054" cy="328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16"/>
          <p:cNvPicPr>
            <a:picLocks noChangeAspect="1" noChangeArrowheads="1"/>
          </p:cNvPicPr>
          <p:nvPr/>
        </p:nvPicPr>
        <p:blipFill rotWithShape="1">
          <a:blip r:embed="rId69" cstate="print">
            <a:extLst>
              <a:ext uri="{28A0092B-C50C-407E-A947-70E740481C1C}">
                <a14:useLocalDpi xmlns:a14="http://schemas.microsoft.com/office/drawing/2010/main" val="0"/>
              </a:ext>
            </a:extLst>
          </a:blip>
          <a:srcRect l="9375" t="8397" r="68520" b="70000"/>
          <a:stretch/>
        </p:blipFill>
        <p:spPr bwMode="auto">
          <a:xfrm>
            <a:off x="3577246" y="2566516"/>
            <a:ext cx="559971" cy="30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 name="Picture 6"/>
          <p:cNvPicPr>
            <a:picLocks noChangeAspect="1" noChangeArrowheads="1"/>
          </p:cNvPicPr>
          <p:nvPr/>
        </p:nvPicPr>
        <p:blipFill rotWithShape="1">
          <a:blip r:embed="rId70" cstate="print">
            <a:extLst>
              <a:ext uri="{28A0092B-C50C-407E-A947-70E740481C1C}">
                <a14:useLocalDpi xmlns:a14="http://schemas.microsoft.com/office/drawing/2010/main" val="0"/>
              </a:ext>
            </a:extLst>
          </a:blip>
          <a:srcRect l="934" t="77896" r="28792" b="6819"/>
          <a:stretch/>
        </p:blipFill>
        <p:spPr bwMode="auto">
          <a:xfrm>
            <a:off x="1887020" y="2717556"/>
            <a:ext cx="1107834" cy="17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8"/>
          <p:cNvPicPr>
            <a:picLocks noChangeAspect="1" noChangeArrowheads="1"/>
          </p:cNvPicPr>
          <p:nvPr/>
        </p:nvPicPr>
        <p:blipFill rotWithShape="1">
          <a:blip r:embed="rId71">
            <a:extLst>
              <a:ext uri="{28A0092B-C50C-407E-A947-70E740481C1C}">
                <a14:useLocalDpi xmlns:a14="http://schemas.microsoft.com/office/drawing/2010/main" val="0"/>
              </a:ext>
            </a:extLst>
          </a:blip>
          <a:srcRect t="5325" r="44717" b="72400"/>
          <a:stretch/>
        </p:blipFill>
        <p:spPr bwMode="auto">
          <a:xfrm>
            <a:off x="3352800" y="2095212"/>
            <a:ext cx="795160" cy="2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 name="Picture 9"/>
          <p:cNvPicPr>
            <a:picLocks noChangeAspect="1" noChangeArrowheads="1"/>
          </p:cNvPicPr>
          <p:nvPr/>
        </p:nvPicPr>
        <p:blipFill rotWithShape="1">
          <a:blip r:embed="rId72" cstate="print">
            <a:extLst>
              <a:ext uri="{28A0092B-C50C-407E-A947-70E740481C1C}">
                <a14:useLocalDpi xmlns:a14="http://schemas.microsoft.com/office/drawing/2010/main" val="0"/>
              </a:ext>
            </a:extLst>
          </a:blip>
          <a:srcRect l="1783" t="4965" r="33305" b="58706"/>
          <a:stretch/>
        </p:blipFill>
        <p:spPr bwMode="auto">
          <a:xfrm>
            <a:off x="1962496" y="2016014"/>
            <a:ext cx="763804" cy="26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2383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smtClean="0">
              <a:solidFill>
                <a:srgbClr val="000000"/>
              </a:solidFill>
            </a:endParaRPr>
          </a:p>
        </p:txBody>
      </p:sp>
      <p:grpSp>
        <p:nvGrpSpPr>
          <p:cNvPr id="43012" name="Group 10"/>
          <p:cNvGrpSpPr>
            <a:grpSpLocks/>
          </p:cNvGrpSpPr>
          <p:nvPr/>
        </p:nvGrpSpPr>
        <p:grpSpPr bwMode="auto">
          <a:xfrm>
            <a:off x="1334294" y="2133600"/>
            <a:ext cx="6629400" cy="1752600"/>
            <a:chOff x="2359819" y="2317750"/>
            <a:chExt cx="6100762" cy="1447800"/>
          </a:xfrm>
        </p:grpSpPr>
        <p:pic>
          <p:nvPicPr>
            <p:cNvPr id="26" name="Picture 57"/>
            <p:cNvPicPr>
              <a:picLocks noChangeAspect="1" noChangeArrowheads="1"/>
            </p:cNvPicPr>
            <p:nvPr/>
          </p:nvPicPr>
          <p:blipFill>
            <a:blip r:embed="rId3">
              <a:clrChange>
                <a:clrFrom>
                  <a:srgbClr val="FEFEFE"/>
                </a:clrFrom>
                <a:clrTo>
                  <a:srgbClr val="FEFEFE">
                    <a:alpha val="0"/>
                  </a:srgbClr>
                </a:clrTo>
              </a:clrChange>
            </a:blip>
            <a:srcRect l="18026" t="6034" r="17675" b="10726"/>
            <a:stretch>
              <a:fillRect/>
            </a:stretch>
          </p:blipFill>
          <p:spPr bwMode="auto">
            <a:xfrm>
              <a:off x="5768123" y="2695437"/>
              <a:ext cx="534693" cy="692426"/>
            </a:xfrm>
            <a:prstGeom prst="rect">
              <a:avLst/>
            </a:prstGeom>
            <a:ln>
              <a:noFill/>
            </a:ln>
            <a:effectLst>
              <a:outerShdw blurRad="292100" dist="139700" dir="2700000" algn="tl" rotWithShape="0">
                <a:srgbClr val="333333">
                  <a:alpha val="65000"/>
                </a:srgbClr>
              </a:outerShdw>
            </a:effectLst>
          </p:spPr>
        </p:pic>
        <p:pic>
          <p:nvPicPr>
            <p:cNvPr id="27" name="Picture 2" descr="http://www.cybertheater.com/wp-content/uploads/2011/01/sony-bravia.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59819" y="2317750"/>
              <a:ext cx="1528112" cy="1447800"/>
            </a:xfrm>
            <a:prstGeom prst="rect">
              <a:avLst/>
            </a:prstGeom>
            <a:ln>
              <a:noFill/>
            </a:ln>
            <a:effectLst>
              <a:outerShdw blurRad="292100" dist="139700" dir="2700000" algn="tl" rotWithShape="0">
                <a:srgbClr val="333333">
                  <a:alpha val="65000"/>
                </a:srgbClr>
              </a:outerShdw>
            </a:effectLst>
          </p:spPr>
        </p:pic>
        <p:pic>
          <p:nvPicPr>
            <p:cNvPr id="28" name="Picture 8" descr="http://cdn.asia.cnet.com/i/r/2010/hp/45257271/iphone4review4.jpg"/>
            <p:cNvPicPr>
              <a:picLocks noChangeAspect="1" noChangeArrowheads="1"/>
            </p:cNvPicPr>
            <p:nvPr/>
          </p:nvPicPr>
          <p:blipFill>
            <a:blip r:embed="rId5">
              <a:clrChange>
                <a:clrFrom>
                  <a:srgbClr val="FFFFFF"/>
                </a:clrFrom>
                <a:clrTo>
                  <a:srgbClr val="FFFFFF">
                    <a:alpha val="0"/>
                  </a:srgbClr>
                </a:clrTo>
              </a:clrChange>
            </a:blip>
            <a:srcRect l="33114" t="6097" r="33795" b="3964"/>
            <a:stretch>
              <a:fillRect/>
            </a:stretch>
          </p:blipFill>
          <p:spPr bwMode="auto">
            <a:xfrm>
              <a:off x="6755698" y="2707240"/>
              <a:ext cx="423664" cy="668821"/>
            </a:xfrm>
            <a:prstGeom prst="rect">
              <a:avLst/>
            </a:prstGeom>
            <a:ln>
              <a:noFill/>
            </a:ln>
            <a:effectLst>
              <a:outerShdw blurRad="292100" dist="139700" dir="2700000" algn="tl" rotWithShape="0">
                <a:srgbClr val="333333">
                  <a:alpha val="65000"/>
                </a:srgbClr>
              </a:outerShdw>
            </a:effectLst>
          </p:spPr>
        </p:pic>
        <p:pic>
          <p:nvPicPr>
            <p:cNvPr id="29" name="Picture 10" descr="http://us.toshiba.com/images/showcase/products/portege-r835-p56x-laptop.png"/>
            <p:cNvPicPr>
              <a:picLocks noChangeAspect="1" noChangeArrowheads="1"/>
            </p:cNvPicPr>
            <p:nvPr/>
          </p:nvPicPr>
          <p:blipFill>
            <a:blip r:embed="rId6"/>
            <a:srcRect l="4550" t="8970" r="6408" b="7412"/>
            <a:stretch>
              <a:fillRect/>
            </a:stretch>
          </p:blipFill>
          <p:spPr bwMode="auto">
            <a:xfrm>
              <a:off x="4343735" y="2728223"/>
              <a:ext cx="968583" cy="626855"/>
            </a:xfrm>
            <a:prstGeom prst="rect">
              <a:avLst/>
            </a:prstGeom>
            <a:ln>
              <a:noFill/>
            </a:ln>
            <a:effectLst>
              <a:outerShdw blurRad="292100" dist="139700" dir="2700000" algn="tl" rotWithShape="0">
                <a:srgbClr val="333333">
                  <a:alpha val="65000"/>
                </a:srgbClr>
              </a:outerShdw>
            </a:effectLst>
          </p:spPr>
        </p:pic>
        <p:pic>
          <p:nvPicPr>
            <p:cNvPr id="43019"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2381" y="26225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105" t="48381" r="18215" b="25852"/>
          <a:stretch/>
        </p:blipFill>
        <p:spPr bwMode="auto">
          <a:xfrm>
            <a:off x="942021" y="4343400"/>
            <a:ext cx="7419068" cy="220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0284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63428" y="2757488"/>
            <a:ext cx="888057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285750" indent="-285750" fontAlgn="base">
              <a:spcBef>
                <a:spcPct val="0"/>
              </a:spcBef>
              <a:spcAft>
                <a:spcPct val="0"/>
              </a:spcAft>
              <a:buFont typeface="Arial" panose="020B0604020202020204" pitchFamily="34" charset="0"/>
              <a:buChar char="•"/>
            </a:pPr>
            <a:r>
              <a:rPr lang="en-US" altLang="en-US" sz="1600" dirty="0" smtClean="0">
                <a:solidFill>
                  <a:srgbClr val="000000"/>
                </a:solidFill>
              </a:rPr>
              <a:t>Television, and the mass reach strategies of buying deep and maintaining a continuous presence, has enabled many DR brands to take on “larger than life” personas through:</a:t>
            </a:r>
          </a:p>
          <a:p>
            <a:pPr marL="1028700" lvl="1" fontAlgn="base">
              <a:spcBef>
                <a:spcPct val="0"/>
              </a:spcBef>
              <a:spcAft>
                <a:spcPct val="0"/>
              </a:spcAft>
              <a:buFont typeface="Arial" panose="020B0604020202020204" pitchFamily="34" charset="0"/>
              <a:buChar char="•"/>
            </a:pPr>
            <a:endParaRPr lang="en-US" altLang="en-US" sz="900" b="1" dirty="0" smtClean="0">
              <a:solidFill>
                <a:srgbClr val="000000"/>
              </a:solidFill>
            </a:endParaRPr>
          </a:p>
          <a:p>
            <a:pPr marL="1200150" lvl="2" indent="0" fontAlgn="base">
              <a:spcBef>
                <a:spcPct val="0"/>
              </a:spcBef>
              <a:spcAft>
                <a:spcPct val="0"/>
              </a:spcAft>
            </a:pPr>
            <a:endParaRPr lang="en-US" altLang="en-US" sz="1400" dirty="0" smtClean="0">
              <a:solidFill>
                <a:srgbClr val="000000"/>
              </a:solidFill>
            </a:endParaRPr>
          </a:p>
          <a:p>
            <a:pPr marL="1200150" lvl="2" indent="0" fontAlgn="base">
              <a:spcBef>
                <a:spcPct val="0"/>
              </a:spcBef>
              <a:spcAft>
                <a:spcPct val="0"/>
              </a:spcAft>
            </a:pPr>
            <a:endParaRPr lang="en-US" altLang="en-US" sz="1400" dirty="0">
              <a:solidFill>
                <a:srgbClr val="000000"/>
              </a:solidFill>
            </a:endParaRPr>
          </a:p>
          <a:p>
            <a:pPr marL="1200150" lvl="2" indent="0" fontAlgn="base">
              <a:spcBef>
                <a:spcPct val="0"/>
              </a:spcBef>
              <a:spcAft>
                <a:spcPct val="0"/>
              </a:spcAft>
            </a:pPr>
            <a:endParaRPr lang="en-US" altLang="en-US" sz="1400" dirty="0" smtClean="0">
              <a:solidFill>
                <a:srgbClr val="000000"/>
              </a:solidFill>
            </a:endParaRPr>
          </a:p>
          <a:p>
            <a:pPr marL="1200150" lvl="2" indent="0" fontAlgn="base">
              <a:spcBef>
                <a:spcPct val="0"/>
              </a:spcBef>
              <a:spcAft>
                <a:spcPct val="0"/>
              </a:spcAft>
            </a:pPr>
            <a:endParaRPr lang="en-US" altLang="en-US" sz="1400" dirty="0">
              <a:solidFill>
                <a:srgbClr val="000000"/>
              </a:solidFill>
            </a:endParaRPr>
          </a:p>
          <a:p>
            <a:pPr marL="1200150" lvl="2" indent="0" fontAlgn="base">
              <a:spcBef>
                <a:spcPct val="0"/>
              </a:spcBef>
              <a:spcAft>
                <a:spcPct val="0"/>
              </a:spcAft>
            </a:pPr>
            <a:endParaRPr lang="en-US" altLang="en-US" sz="1400" dirty="0" smtClean="0">
              <a:solidFill>
                <a:srgbClr val="000000"/>
              </a:solidFill>
            </a:endParaRPr>
          </a:p>
          <a:p>
            <a:pPr marL="1200150" lvl="2" indent="0" fontAlgn="base">
              <a:spcBef>
                <a:spcPct val="0"/>
              </a:spcBef>
              <a:spcAft>
                <a:spcPct val="0"/>
              </a:spcAft>
            </a:pPr>
            <a:endParaRPr lang="en-US" altLang="en-US" sz="1400" dirty="0">
              <a:solidFill>
                <a:srgbClr val="000000"/>
              </a:solidFill>
            </a:endParaRPr>
          </a:p>
          <a:p>
            <a:pPr marL="1200150" lvl="2" indent="0" fontAlgn="base">
              <a:spcBef>
                <a:spcPct val="0"/>
              </a:spcBef>
              <a:spcAft>
                <a:spcPct val="0"/>
              </a:spcAft>
            </a:pPr>
            <a:endParaRPr lang="en-US" altLang="en-US" sz="1400" dirty="0" smtClean="0">
              <a:solidFill>
                <a:srgbClr val="000000"/>
              </a:solidFill>
            </a:endParaRPr>
          </a:p>
          <a:p>
            <a:pPr marL="1200150" lvl="2" indent="0" fontAlgn="base">
              <a:spcBef>
                <a:spcPct val="0"/>
              </a:spcBef>
              <a:spcAft>
                <a:spcPct val="0"/>
              </a:spcAft>
            </a:pPr>
            <a:endParaRPr lang="en-US" altLang="en-US" sz="1400" dirty="0">
              <a:solidFill>
                <a:srgbClr val="000000"/>
              </a:solidFill>
            </a:endParaRPr>
          </a:p>
          <a:p>
            <a:pPr marL="1200150" lvl="2" indent="0" fontAlgn="base">
              <a:spcBef>
                <a:spcPct val="0"/>
              </a:spcBef>
              <a:spcAft>
                <a:spcPct val="0"/>
              </a:spcAft>
            </a:pPr>
            <a:endParaRPr lang="en-US" altLang="en-US" sz="1400" dirty="0" smtClean="0">
              <a:solidFill>
                <a:srgbClr val="000000"/>
              </a:solidFill>
            </a:endParaRPr>
          </a:p>
          <a:p>
            <a:pPr marL="1200150" lvl="2" indent="0" fontAlgn="base">
              <a:spcBef>
                <a:spcPct val="0"/>
              </a:spcBef>
              <a:spcAft>
                <a:spcPct val="0"/>
              </a:spcAft>
            </a:pPr>
            <a:endParaRPr lang="en-US" altLang="en-US" sz="1400" dirty="0">
              <a:solidFill>
                <a:srgbClr val="000000"/>
              </a:solidFill>
            </a:endParaRPr>
          </a:p>
          <a:p>
            <a:pPr marL="1200150" lvl="2" indent="0" fontAlgn="base">
              <a:spcBef>
                <a:spcPct val="0"/>
              </a:spcBef>
              <a:spcAft>
                <a:spcPct val="0"/>
              </a:spcAft>
            </a:pPr>
            <a:endParaRPr lang="en-US" altLang="en-US" sz="3600" dirty="0" smtClean="0">
              <a:solidFill>
                <a:srgbClr val="000000"/>
              </a:solidFill>
            </a:endParaRPr>
          </a:p>
          <a:p>
            <a:pPr marL="342900" indent="-285750" fontAlgn="base">
              <a:spcBef>
                <a:spcPct val="0"/>
              </a:spcBef>
              <a:spcAft>
                <a:spcPct val="0"/>
              </a:spcAft>
              <a:buFont typeface="Arial" panose="020B0604020202020204" pitchFamily="34" charset="0"/>
              <a:buChar char="•"/>
            </a:pPr>
            <a:r>
              <a:rPr lang="en-US" altLang="en-US" sz="1600" b="1" dirty="0" smtClean="0">
                <a:solidFill>
                  <a:srgbClr val="000000"/>
                </a:solidFill>
              </a:rPr>
              <a:t>While most importantly not only achieving, but exceeding, desired business outcomes:</a:t>
            </a:r>
          </a:p>
          <a:p>
            <a:pPr lvl="1" indent="0" fontAlgn="base">
              <a:spcBef>
                <a:spcPct val="0"/>
              </a:spcBef>
              <a:spcAft>
                <a:spcPct val="0"/>
              </a:spcAft>
            </a:pPr>
            <a:endParaRPr lang="en-US" altLang="en-US" sz="900" b="1" dirty="0" smtClean="0">
              <a:solidFill>
                <a:srgbClr val="000000"/>
              </a:solidFill>
            </a:endParaRPr>
          </a:p>
        </p:txBody>
      </p:sp>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0" y="316321"/>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The Quick Pitch: Television Builds Iconic Brands &amp; </a:t>
            </a:r>
            <a:r>
              <a:rPr lang="en-US" altLang="en-US" sz="2000" dirty="0" smtClean="0">
                <a:solidFill>
                  <a:srgbClr val="000000"/>
                </a:solidFill>
              </a:rPr>
              <a:t>Delivers Incredible </a:t>
            </a:r>
            <a:r>
              <a:rPr lang="en-US" altLang="en-US" sz="2000" dirty="0" smtClean="0">
                <a:solidFill>
                  <a:srgbClr val="000000"/>
                </a:solidFill>
              </a:rPr>
              <a:t>Results</a:t>
            </a:r>
            <a:endParaRPr lang="en-US" altLang="en-US" sz="2000" i="1" dirty="0" smtClean="0">
              <a:solidFill>
                <a:srgbClr val="000000"/>
              </a:solidFill>
            </a:endParaRPr>
          </a:p>
        </p:txBody>
      </p:sp>
      <p:sp>
        <p:nvSpPr>
          <p:cNvPr id="2" name="Rectangle 1"/>
          <p:cNvSpPr/>
          <p:nvPr/>
        </p:nvSpPr>
        <p:spPr bwMode="auto">
          <a:xfrm>
            <a:off x="1600200" y="5243512"/>
            <a:ext cx="2514600" cy="12192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-TV spending      , traffic</a:t>
            </a:r>
            <a:endParaRPr kumimoji="0" lang="en-US" sz="1200" b="0" i="0" u="none" strike="noStrike" cap="none" normalizeH="0" baseline="0" dirty="0" smtClean="0">
              <a:ln>
                <a:noFill/>
              </a:ln>
              <a:solidFill>
                <a:schemeClr val="tx1"/>
              </a:solidFill>
              <a:effectLst/>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smtClean="0">
              <a:ln>
                <a:noFill/>
              </a:ln>
              <a:solidFill>
                <a:schemeClr val="tx1"/>
              </a:solidFill>
              <a:effectLst/>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r>
              <a:rPr kumimoji="0" lang="en-US" sz="1200" b="0" i="0" u="none" strike="noStrike" cap="none" normalizeH="0" baseline="0" dirty="0" smtClean="0">
                <a:ln>
                  <a:noFill/>
                </a:ln>
                <a:solidFill>
                  <a:schemeClr val="tx1"/>
                </a:solidFill>
                <a:effectLst/>
                <a:latin typeface="Trebuchet MS" pitchFamily="34" charset="0"/>
                <a:ea typeface="ＭＳ Ｐゴシック" pitchFamily="34" charset="-128"/>
              </a:rPr>
              <a:t>-TV</a:t>
            </a:r>
            <a:r>
              <a:rPr kumimoji="0" lang="en-US" sz="1200" b="0" i="0" u="none" strike="noStrike" cap="none" normalizeH="0" dirty="0" smtClean="0">
                <a:ln>
                  <a:noFill/>
                </a:ln>
                <a:solidFill>
                  <a:schemeClr val="tx1"/>
                </a:solidFill>
                <a:effectLst/>
                <a:latin typeface="Trebuchet MS" pitchFamily="34" charset="0"/>
                <a:ea typeface="ＭＳ Ｐゴシック" pitchFamily="34" charset="-128"/>
              </a:rPr>
              <a:t> Spending      , traffic</a:t>
            </a:r>
            <a:endParaRPr kumimoji="0" lang="en-US" sz="1200" b="0" i="0" u="none" strike="noStrike" cap="none" normalizeH="0" baseline="0" dirty="0" smtClean="0">
              <a:ln>
                <a:noFill/>
              </a:ln>
              <a:solidFill>
                <a:schemeClr val="tx1"/>
              </a:solidFill>
              <a:effectLst/>
              <a:latin typeface="Trebuchet MS" pitchFamily="34" charset="0"/>
              <a:ea typeface="ＭＳ Ｐゴシック" pitchFamily="34" charset="-128"/>
            </a:endParaRPr>
          </a:p>
        </p:txBody>
      </p:sp>
      <p:sp>
        <p:nvSpPr>
          <p:cNvPr id="3" name="Right Arrow 2"/>
          <p:cNvSpPr/>
          <p:nvPr/>
        </p:nvSpPr>
        <p:spPr bwMode="auto">
          <a:xfrm rot="16200000">
            <a:off x="2627669" y="5277910"/>
            <a:ext cx="154866" cy="228604"/>
          </a:xfrm>
          <a:prstGeom prst="rightArrow">
            <a:avLst/>
          </a:prstGeom>
          <a:solidFill>
            <a:srgbClr val="00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7" name="Right Arrow 6"/>
          <p:cNvSpPr/>
          <p:nvPr/>
        </p:nvSpPr>
        <p:spPr bwMode="auto">
          <a:xfrm rot="16200000">
            <a:off x="3465864" y="5282844"/>
            <a:ext cx="154866" cy="228604"/>
          </a:xfrm>
          <a:prstGeom prst="rightArrow">
            <a:avLst/>
          </a:prstGeom>
          <a:solidFill>
            <a:srgbClr val="00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8" name="Right Arrow 7"/>
          <p:cNvSpPr/>
          <p:nvPr/>
        </p:nvSpPr>
        <p:spPr bwMode="auto">
          <a:xfrm rot="5400000">
            <a:off x="2627669" y="5663844"/>
            <a:ext cx="154868" cy="228605"/>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13" name="Right Arrow 12"/>
          <p:cNvSpPr/>
          <p:nvPr/>
        </p:nvSpPr>
        <p:spPr bwMode="auto">
          <a:xfrm rot="5400000">
            <a:off x="3465862" y="5660141"/>
            <a:ext cx="154868" cy="228605"/>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14" name="Rectangle 13"/>
          <p:cNvSpPr/>
          <p:nvPr/>
        </p:nvSpPr>
        <p:spPr bwMode="auto">
          <a:xfrm>
            <a:off x="4572000" y="5243512"/>
            <a:ext cx="2514600" cy="12192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a:t>
            </a:r>
            <a:r>
              <a:rPr lang="en-US" sz="1200" b="1" i="1" u="sng" dirty="0" smtClean="0">
                <a:latin typeface="Trebuchet MS" pitchFamily="34" charset="0"/>
                <a:ea typeface="ＭＳ Ｐゴシック" pitchFamily="34" charset="-128"/>
              </a:rPr>
              <a:t>C</a:t>
            </a:r>
            <a:r>
              <a:rPr lang="en-US" sz="1200" dirty="0" smtClean="0">
                <a:latin typeface="Trebuchet MS" pitchFamily="34" charset="0"/>
                <a:ea typeface="ＭＳ Ｐゴシック" pitchFamily="34" charset="-128"/>
              </a:rPr>
              <a:t>onsumer Acceptance</a:t>
            </a:r>
          </a:p>
          <a:p>
            <a:pPr marR="0" algn="l"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tx1"/>
              </a:solidFill>
              <a:effectLst/>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a:t>
            </a:r>
            <a:r>
              <a:rPr lang="en-US" sz="1200" b="1" i="1" u="sng" dirty="0" smtClean="0">
                <a:latin typeface="Trebuchet MS" pitchFamily="34" charset="0"/>
                <a:ea typeface="ＭＳ Ｐゴシック" pitchFamily="34" charset="-128"/>
              </a:rPr>
              <a:t>E</a:t>
            </a:r>
            <a:r>
              <a:rPr lang="en-US" sz="1200" dirty="0" smtClean="0">
                <a:latin typeface="Trebuchet MS" pitchFamily="34" charset="0"/>
                <a:ea typeface="ＭＳ Ｐゴシック" pitchFamily="34" charset="-128"/>
              </a:rPr>
              <a:t>xplosive Growth</a:t>
            </a:r>
          </a:p>
          <a:p>
            <a:pPr marR="0" algn="l"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tx1"/>
              </a:solidFill>
              <a:effectLst/>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a:t>
            </a:r>
            <a:r>
              <a:rPr lang="en-US" sz="1200" b="1" i="1" u="sng" dirty="0" smtClean="0">
                <a:latin typeface="Trebuchet MS" pitchFamily="34" charset="0"/>
                <a:ea typeface="ＭＳ Ｐゴシック" pitchFamily="34" charset="-128"/>
              </a:rPr>
              <a:t>E</a:t>
            </a:r>
            <a:r>
              <a:rPr lang="en-US" sz="1200" dirty="0" smtClean="0">
                <a:latin typeface="Trebuchet MS" pitchFamily="34" charset="0"/>
                <a:ea typeface="ＭＳ Ｐゴシック" pitchFamily="34" charset="-128"/>
              </a:rPr>
              <a:t>xtensive </a:t>
            </a:r>
            <a:r>
              <a:rPr lang="en-US" sz="1200" dirty="0">
                <a:latin typeface="Trebuchet MS" pitchFamily="34" charset="0"/>
                <a:ea typeface="ＭＳ Ｐゴシック" pitchFamily="34" charset="-128"/>
              </a:rPr>
              <a:t>B</a:t>
            </a:r>
            <a:r>
              <a:rPr lang="en-US" sz="1200" dirty="0" smtClean="0">
                <a:latin typeface="Trebuchet MS" pitchFamily="34" charset="0"/>
                <a:ea typeface="ＭＳ Ｐゴシック" pitchFamily="34" charset="-128"/>
              </a:rPr>
              <a:t>ack </a:t>
            </a:r>
            <a:r>
              <a:rPr lang="en-US" sz="1200" dirty="0">
                <a:latin typeface="Trebuchet MS" pitchFamily="34" charset="0"/>
                <a:ea typeface="ＭＳ Ｐゴシック" pitchFamily="34" charset="-128"/>
              </a:rPr>
              <a:t>O</a:t>
            </a:r>
            <a:r>
              <a:rPr lang="en-US" sz="1200" dirty="0" smtClean="0">
                <a:latin typeface="Trebuchet MS" pitchFamily="34" charset="0"/>
                <a:ea typeface="ＭＳ Ｐゴシック" pitchFamily="34" charset="-128"/>
              </a:rPr>
              <a:t>rders</a:t>
            </a:r>
            <a:endParaRPr kumimoji="0" lang="en-US" sz="1200" b="0" i="0" u="none" strike="noStrike" cap="none" normalizeH="0" baseline="0" dirty="0" smtClean="0">
              <a:ln>
                <a:noFill/>
              </a:ln>
              <a:solidFill>
                <a:schemeClr val="tx1"/>
              </a:solidFill>
              <a:effectLst/>
              <a:latin typeface="Trebuchet MS" pitchFamily="34" charset="0"/>
              <a:ea typeface="ＭＳ Ｐゴシック" pitchFamily="34" charset="-128"/>
            </a:endParaRPr>
          </a:p>
        </p:txBody>
      </p:sp>
      <p:sp>
        <p:nvSpPr>
          <p:cNvPr id="15" name="Rectangle 9"/>
          <p:cNvSpPr>
            <a:spLocks noChangeArrowheads="1"/>
          </p:cNvSpPr>
          <p:nvPr/>
        </p:nvSpPr>
        <p:spPr bwMode="auto">
          <a:xfrm>
            <a:off x="1447800" y="4800600"/>
            <a:ext cx="236220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lvl="1" indent="0" fontAlgn="base">
              <a:spcBef>
                <a:spcPct val="0"/>
              </a:spcBef>
              <a:spcAft>
                <a:spcPct val="0"/>
              </a:spcAft>
            </a:pPr>
            <a:r>
              <a:rPr lang="en-US" altLang="en-US" sz="1400" b="1" i="1" u="sng" dirty="0" smtClean="0">
                <a:solidFill>
                  <a:srgbClr val="000000"/>
                </a:solidFill>
              </a:rPr>
              <a:t>Website Traffic</a:t>
            </a:r>
            <a:endParaRPr lang="en-US" altLang="en-US" sz="1400" b="1" i="1" u="sng" dirty="0">
              <a:solidFill>
                <a:srgbClr val="000000"/>
              </a:solidFill>
            </a:endParaRPr>
          </a:p>
        </p:txBody>
      </p:sp>
      <p:sp>
        <p:nvSpPr>
          <p:cNvPr id="16" name="Rectangle 9"/>
          <p:cNvSpPr>
            <a:spLocks noChangeArrowheads="1"/>
          </p:cNvSpPr>
          <p:nvPr/>
        </p:nvSpPr>
        <p:spPr bwMode="auto">
          <a:xfrm>
            <a:off x="3962400" y="4800600"/>
            <a:ext cx="3352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lvl="1" indent="0" fontAlgn="base">
              <a:spcBef>
                <a:spcPct val="0"/>
              </a:spcBef>
              <a:spcAft>
                <a:spcPct val="0"/>
              </a:spcAft>
            </a:pPr>
            <a:r>
              <a:rPr lang="en-US" altLang="en-US" sz="1400" b="1" i="1" u="sng" dirty="0" smtClean="0">
                <a:solidFill>
                  <a:srgbClr val="000000"/>
                </a:solidFill>
              </a:rPr>
              <a:t>Sales (“Cee, TV works!”)</a:t>
            </a:r>
          </a:p>
        </p:txBody>
      </p:sp>
      <p:sp>
        <p:nvSpPr>
          <p:cNvPr id="18" name="Rectangle 9"/>
          <p:cNvSpPr>
            <a:spLocks noChangeArrowheads="1"/>
          </p:cNvSpPr>
          <p:nvPr/>
        </p:nvSpPr>
        <p:spPr bwMode="auto">
          <a:xfrm>
            <a:off x="3428999" y="1766888"/>
            <a:ext cx="228600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lvl="1" indent="0" fontAlgn="base">
              <a:spcBef>
                <a:spcPct val="0"/>
              </a:spcBef>
              <a:spcAft>
                <a:spcPct val="0"/>
              </a:spcAft>
            </a:pPr>
            <a:r>
              <a:rPr lang="en-US" altLang="en-US" sz="1400" b="1" i="1" u="sng" dirty="0" smtClean="0">
                <a:solidFill>
                  <a:srgbClr val="000000"/>
                </a:solidFill>
              </a:rPr>
              <a:t>Parody</a:t>
            </a:r>
          </a:p>
        </p:txBody>
      </p:sp>
      <p:sp>
        <p:nvSpPr>
          <p:cNvPr id="19" name="Rectangle 9"/>
          <p:cNvSpPr>
            <a:spLocks noChangeArrowheads="1"/>
          </p:cNvSpPr>
          <p:nvPr/>
        </p:nvSpPr>
        <p:spPr bwMode="auto">
          <a:xfrm>
            <a:off x="0" y="1752600"/>
            <a:ext cx="228600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lvl="1" indent="0" algn="ctr" fontAlgn="base">
              <a:spcBef>
                <a:spcPct val="0"/>
              </a:spcBef>
              <a:spcAft>
                <a:spcPct val="0"/>
              </a:spcAft>
            </a:pPr>
            <a:r>
              <a:rPr lang="en-US" altLang="en-US" sz="1400" b="1" i="1" u="sng" dirty="0" smtClean="0">
                <a:solidFill>
                  <a:srgbClr val="000000"/>
                </a:solidFill>
              </a:rPr>
              <a:t>Popular Culture</a:t>
            </a:r>
          </a:p>
        </p:txBody>
      </p:sp>
      <p:sp>
        <p:nvSpPr>
          <p:cNvPr id="20" name="Rectangle 9"/>
          <p:cNvSpPr>
            <a:spLocks noChangeArrowheads="1"/>
          </p:cNvSpPr>
          <p:nvPr/>
        </p:nvSpPr>
        <p:spPr bwMode="auto">
          <a:xfrm>
            <a:off x="6248400" y="1766888"/>
            <a:ext cx="228600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lvl="1" indent="0" fontAlgn="base">
              <a:spcBef>
                <a:spcPct val="0"/>
              </a:spcBef>
              <a:spcAft>
                <a:spcPct val="0"/>
              </a:spcAft>
            </a:pPr>
            <a:r>
              <a:rPr lang="en-US" altLang="en-US" sz="1400" b="1" i="1" u="sng" dirty="0" smtClean="0">
                <a:solidFill>
                  <a:srgbClr val="000000"/>
                </a:solidFill>
              </a:rPr>
              <a:t>Community</a:t>
            </a:r>
          </a:p>
        </p:txBody>
      </p:sp>
      <p:sp>
        <p:nvSpPr>
          <p:cNvPr id="22" name="Rectangle 21"/>
          <p:cNvSpPr/>
          <p:nvPr/>
        </p:nvSpPr>
        <p:spPr bwMode="auto">
          <a:xfrm>
            <a:off x="3352800" y="2209800"/>
            <a:ext cx="2514600" cy="19050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-Celebrities &amp; entertainers on popular TV programs</a:t>
            </a:r>
          </a:p>
          <a:p>
            <a:pPr marR="0" algn="l"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tx1"/>
              </a:solidFill>
              <a:effectLst/>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-Thousands of YouTube videos uploaded by the average user</a:t>
            </a:r>
            <a:endParaRPr kumimoji="0" lang="en-US" sz="1200" b="0" i="0" u="none" strike="noStrike" cap="none" normalizeH="0" baseline="0" dirty="0" smtClean="0">
              <a:ln>
                <a:noFill/>
              </a:ln>
              <a:solidFill>
                <a:schemeClr val="tx1"/>
              </a:solidFill>
              <a:effectLst/>
              <a:latin typeface="Trebuchet MS" pitchFamily="34" charset="0"/>
              <a:ea typeface="ＭＳ Ｐゴシック" pitchFamily="34" charset="-128"/>
            </a:endParaRPr>
          </a:p>
        </p:txBody>
      </p:sp>
      <p:sp>
        <p:nvSpPr>
          <p:cNvPr id="27" name="Rectangle 26"/>
          <p:cNvSpPr/>
          <p:nvPr/>
        </p:nvSpPr>
        <p:spPr bwMode="auto">
          <a:xfrm>
            <a:off x="6324600" y="2209800"/>
            <a:ext cx="2514600" cy="19050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lvl="2" eaLnBrk="0" fontAlgn="base" hangingPunct="0">
              <a:spcBef>
                <a:spcPct val="0"/>
              </a:spcBef>
              <a:spcAft>
                <a:spcPct val="0"/>
              </a:spcAft>
            </a:pPr>
            <a:r>
              <a:rPr lang="en-US" sz="1200" dirty="0">
                <a:latin typeface="Trebuchet MS" pitchFamily="34" charset="0"/>
                <a:ea typeface="ＭＳ Ｐゴシック" pitchFamily="34" charset="-128"/>
              </a:rPr>
              <a:t>-</a:t>
            </a:r>
            <a:r>
              <a:rPr lang="en-US" altLang="en-US" sz="1200" dirty="0">
                <a:latin typeface="Trebuchet MS" pitchFamily="34" charset="0"/>
                <a:ea typeface="ＭＳ Ｐゴシック" pitchFamily="34" charset="-128"/>
              </a:rPr>
              <a:t>Bloggers incessantly blog about them </a:t>
            </a:r>
            <a:endParaRPr lang="en-US" altLang="en-US" sz="1200" dirty="0" smtClean="0">
              <a:latin typeface="Trebuchet MS" pitchFamily="34" charset="0"/>
              <a:ea typeface="ＭＳ Ｐゴシック" pitchFamily="34" charset="-128"/>
            </a:endParaRPr>
          </a:p>
          <a:p>
            <a:pPr marL="0" lvl="2" eaLnBrk="0" fontAlgn="base" hangingPunct="0">
              <a:spcBef>
                <a:spcPct val="0"/>
              </a:spcBef>
              <a:spcAft>
                <a:spcPct val="0"/>
              </a:spcAft>
            </a:pPr>
            <a:endParaRPr lang="en-US" altLang="en-US" sz="1200" dirty="0">
              <a:latin typeface="Trebuchet MS" pitchFamily="34" charset="0"/>
              <a:ea typeface="ＭＳ Ｐゴシック" pitchFamily="34" charset="-128"/>
            </a:endParaRPr>
          </a:p>
          <a:p>
            <a:pPr eaLnBrk="0" fontAlgn="base" hangingPunct="0">
              <a:spcBef>
                <a:spcPct val="0"/>
              </a:spcBef>
              <a:spcAft>
                <a:spcPct val="0"/>
              </a:spcAft>
            </a:pPr>
            <a:r>
              <a:rPr lang="en-US" sz="1200" dirty="0" smtClean="0">
                <a:latin typeface="Trebuchet MS" pitchFamily="34" charset="0"/>
                <a:ea typeface="ＭＳ Ｐゴシック" pitchFamily="34" charset="-128"/>
              </a:rPr>
              <a:t>-</a:t>
            </a:r>
            <a:r>
              <a:rPr lang="en-US" altLang="en-US" sz="1200" dirty="0" smtClean="0">
                <a:latin typeface="Trebuchet MS" pitchFamily="34" charset="0"/>
                <a:ea typeface="ＭＳ Ｐゴシック" pitchFamily="34" charset="-128"/>
              </a:rPr>
              <a:t>Facebook </a:t>
            </a:r>
            <a:r>
              <a:rPr lang="en-US" altLang="en-US" sz="1200" dirty="0">
                <a:latin typeface="Trebuchet MS" pitchFamily="34" charset="0"/>
                <a:ea typeface="ＭＳ Ｐゴシック" pitchFamily="34" charset="-128"/>
              </a:rPr>
              <a:t>fan clubs have launched around them and members share </a:t>
            </a:r>
            <a:r>
              <a:rPr lang="en-US" altLang="en-US" sz="1200" dirty="0" smtClean="0">
                <a:latin typeface="Trebuchet MS" pitchFamily="34" charset="0"/>
                <a:ea typeface="ＭＳ Ｐゴシック" pitchFamily="34" charset="-128"/>
              </a:rPr>
              <a:t>content</a:t>
            </a:r>
          </a:p>
          <a:p>
            <a:pPr eaLnBrk="0" fontAlgn="base" hangingPunct="0">
              <a:spcBef>
                <a:spcPct val="0"/>
              </a:spcBef>
              <a:spcAft>
                <a:spcPct val="0"/>
              </a:spcAft>
            </a:pPr>
            <a:endParaRPr lang="en-US" altLang="en-US" sz="1200" dirty="0">
              <a:latin typeface="Trebuchet MS" pitchFamily="34" charset="0"/>
              <a:ea typeface="ＭＳ Ｐゴシック" pitchFamily="34" charset="-128"/>
            </a:endParaRPr>
          </a:p>
          <a:p>
            <a:pPr marL="0" lvl="2" eaLnBrk="0" fontAlgn="base" hangingPunct="0">
              <a:spcBef>
                <a:spcPct val="0"/>
              </a:spcBef>
              <a:spcAft>
                <a:spcPct val="0"/>
              </a:spcAft>
            </a:pPr>
            <a:r>
              <a:rPr lang="en-US" altLang="en-US" sz="1200" dirty="0" smtClean="0">
                <a:latin typeface="Trebuchet MS" pitchFamily="34" charset="0"/>
                <a:ea typeface="ＭＳ Ｐゴシック" pitchFamily="34" charset="-128"/>
              </a:rPr>
              <a:t>-</a:t>
            </a:r>
            <a:r>
              <a:rPr lang="en-US" altLang="en-US" sz="1200" dirty="0">
                <a:latin typeface="Trebuchet MS" pitchFamily="34" charset="0"/>
                <a:ea typeface="ＭＳ Ｐゴシック" pitchFamily="34" charset="-128"/>
              </a:rPr>
              <a:t>Product Twitter mentions are </a:t>
            </a:r>
            <a:r>
              <a:rPr lang="en-US" altLang="en-US" sz="1200" dirty="0" smtClean="0">
                <a:latin typeface="Trebuchet MS" pitchFamily="34" charset="0"/>
                <a:ea typeface="ＭＳ Ｐゴシック" pitchFamily="34" charset="-128"/>
              </a:rPr>
              <a:t>everywhere</a:t>
            </a:r>
          </a:p>
          <a:p>
            <a:pPr eaLnBrk="0" fontAlgn="base" hangingPunct="0">
              <a:spcBef>
                <a:spcPct val="0"/>
              </a:spcBef>
              <a:spcAft>
                <a:spcPct val="0"/>
              </a:spcAft>
            </a:pPr>
            <a:endParaRPr lang="en-US" sz="1200" dirty="0">
              <a:latin typeface="Trebuchet MS" pitchFamily="34" charset="0"/>
              <a:ea typeface="ＭＳ Ｐゴシック" pitchFamily="34" charset="-128"/>
            </a:endParaRPr>
          </a:p>
          <a:p>
            <a:pPr eaLnBrk="0" fontAlgn="base" hangingPunct="0">
              <a:spcBef>
                <a:spcPct val="0"/>
              </a:spcBef>
              <a:spcAft>
                <a:spcPct val="0"/>
              </a:spcAft>
            </a:pPr>
            <a:endParaRPr lang="en-US" sz="1200" dirty="0">
              <a:latin typeface="Trebuchet MS" pitchFamily="34" charset="0"/>
              <a:ea typeface="ＭＳ Ｐゴシック" pitchFamily="34" charset="-128"/>
            </a:endParaRPr>
          </a:p>
        </p:txBody>
      </p:sp>
      <p:sp>
        <p:nvSpPr>
          <p:cNvPr id="28" name="Rectangle 27"/>
          <p:cNvSpPr/>
          <p:nvPr/>
        </p:nvSpPr>
        <p:spPr bwMode="auto">
          <a:xfrm>
            <a:off x="304800" y="2209800"/>
            <a:ext cx="2514600" cy="19050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US" sz="1200" i="1" dirty="0" smtClean="0">
                <a:latin typeface="Trebuchet MS" pitchFamily="34" charset="0"/>
                <a:ea typeface="ＭＳ Ｐゴシック" pitchFamily="34" charset="-128"/>
              </a:rPr>
              <a:t>Ingrained in the consumer consciousness:</a:t>
            </a:r>
          </a:p>
          <a:p>
            <a:pPr marR="0" algn="l" defTabSz="914400" rtl="0" eaLnBrk="0" fontAlgn="base" latinLnBrk="0" hangingPunct="0">
              <a:lnSpc>
                <a:spcPct val="100000"/>
              </a:lnSpc>
              <a:spcBef>
                <a:spcPct val="0"/>
              </a:spcBef>
              <a:spcAft>
                <a:spcPct val="0"/>
              </a:spcAft>
              <a:buClrTx/>
              <a:buSzTx/>
              <a:tabLst/>
            </a:pPr>
            <a:endParaRPr lang="en-US" sz="200" dirty="0" smtClean="0">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endParaRPr lang="en-US" sz="1200" dirty="0" smtClean="0">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-Products</a:t>
            </a:r>
          </a:p>
          <a:p>
            <a:pPr marR="0" algn="l" defTabSz="914400" rtl="0" eaLnBrk="0" fontAlgn="base" latinLnBrk="0" hangingPunct="0">
              <a:lnSpc>
                <a:spcPct val="100000"/>
              </a:lnSpc>
              <a:spcBef>
                <a:spcPct val="0"/>
              </a:spcBef>
              <a:spcAft>
                <a:spcPct val="0"/>
              </a:spcAft>
              <a:buClrTx/>
              <a:buSzTx/>
              <a:tabLst/>
            </a:pPr>
            <a:endParaRPr lang="en-US" sz="1200" dirty="0">
              <a:latin typeface="Trebuchet MS" pitchFamily="34" charset="0"/>
              <a:ea typeface="ＭＳ Ｐゴシック" pitchFamily="34" charset="-128"/>
            </a:endParaRPr>
          </a:p>
          <a:p>
            <a:pPr marR="0" algn="l" defTabSz="914400" rtl="0" eaLnBrk="0" fontAlgn="base" latinLnBrk="0" hangingPunct="0">
              <a:lnSpc>
                <a:spcPct val="100000"/>
              </a:lnSpc>
              <a:spcBef>
                <a:spcPct val="0"/>
              </a:spcBef>
              <a:spcAft>
                <a:spcPct val="0"/>
              </a:spcAft>
              <a:buClrTx/>
              <a:buSzTx/>
              <a:tabLst/>
            </a:pPr>
            <a:r>
              <a:rPr lang="en-US" sz="1200" dirty="0" smtClean="0">
                <a:latin typeface="Trebuchet MS" pitchFamily="34" charset="0"/>
                <a:ea typeface="ＭＳ Ｐゴシック" pitchFamily="34" charset="-128"/>
              </a:rPr>
              <a:t>-Pitchmen</a:t>
            </a:r>
          </a:p>
        </p:txBody>
      </p:sp>
    </p:spTree>
    <p:extLst>
      <p:ext uri="{BB962C8B-B14F-4D97-AF65-F5344CB8AC3E}">
        <p14:creationId xmlns:p14="http://schemas.microsoft.com/office/powerpoint/2010/main" val="18350801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63428" y="2605088"/>
            <a:ext cx="872817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285750" indent="-285750" fontAlgn="base">
              <a:spcBef>
                <a:spcPct val="0"/>
              </a:spcBef>
              <a:spcAft>
                <a:spcPct val="0"/>
              </a:spcAft>
              <a:buFont typeface="Arial" panose="020B0604020202020204" pitchFamily="34" charset="0"/>
              <a:buChar char="•"/>
            </a:pPr>
            <a:r>
              <a:rPr lang="en-US" altLang="en-US" sz="1800" dirty="0">
                <a:solidFill>
                  <a:srgbClr val="000000"/>
                </a:solidFill>
              </a:rPr>
              <a:t>T</a:t>
            </a:r>
            <a:r>
              <a:rPr lang="en-US" altLang="en-US" sz="1800" dirty="0" smtClean="0">
                <a:solidFill>
                  <a:srgbClr val="000000"/>
                </a:solidFill>
              </a:rPr>
              <a:t>o understand how TV drives their business, we analyzed the media activity of two segments within the DR category representing “iconic” brands of the recent past and products that are currently active in the marketplace</a:t>
            </a:r>
            <a:endParaRPr lang="en-US" altLang="en-US" sz="1000" b="1" dirty="0" smtClean="0">
              <a:solidFill>
                <a:srgbClr val="000000"/>
              </a:solidFill>
            </a:endParaRPr>
          </a:p>
          <a:p>
            <a:pPr marL="1200150" lvl="2" indent="0" fontAlgn="base">
              <a:spcBef>
                <a:spcPct val="0"/>
              </a:spcBef>
              <a:spcAft>
                <a:spcPct val="0"/>
              </a:spcAft>
            </a:pPr>
            <a:endParaRPr lang="en-US" altLang="en-US" sz="1600" dirty="0" smtClean="0">
              <a:solidFill>
                <a:srgbClr val="000000"/>
              </a:solidFill>
            </a:endParaRPr>
          </a:p>
          <a:p>
            <a:pPr marL="1200150" lvl="2" indent="0" fontAlgn="base">
              <a:spcBef>
                <a:spcPct val="0"/>
              </a:spcBef>
              <a:spcAft>
                <a:spcPct val="0"/>
              </a:spcAft>
            </a:pPr>
            <a:endParaRPr lang="en-US" altLang="en-US" sz="1600" dirty="0">
              <a:solidFill>
                <a:srgbClr val="000000"/>
              </a:solidFill>
            </a:endParaRPr>
          </a:p>
          <a:p>
            <a:pPr marL="1200150" lvl="2" indent="0" fontAlgn="base">
              <a:spcBef>
                <a:spcPct val="0"/>
              </a:spcBef>
              <a:spcAft>
                <a:spcPct val="0"/>
              </a:spcAft>
            </a:pPr>
            <a:endParaRPr lang="en-US" altLang="en-US" sz="1600" dirty="0" smtClean="0">
              <a:solidFill>
                <a:srgbClr val="000000"/>
              </a:solidFill>
            </a:endParaRPr>
          </a:p>
          <a:p>
            <a:pPr marL="1200150" lvl="2" indent="0" fontAlgn="base">
              <a:spcBef>
                <a:spcPct val="0"/>
              </a:spcBef>
              <a:spcAft>
                <a:spcPct val="0"/>
              </a:spcAft>
            </a:pPr>
            <a:endParaRPr lang="en-US" altLang="en-US" sz="1600" dirty="0">
              <a:solidFill>
                <a:srgbClr val="000000"/>
              </a:solidFill>
            </a:endParaRPr>
          </a:p>
          <a:p>
            <a:pPr marL="1200150" lvl="2" indent="0" fontAlgn="base">
              <a:spcBef>
                <a:spcPct val="0"/>
              </a:spcBef>
              <a:spcAft>
                <a:spcPct val="0"/>
              </a:spcAft>
            </a:pPr>
            <a:endParaRPr lang="en-US" altLang="en-US" sz="1600" dirty="0" smtClean="0">
              <a:solidFill>
                <a:srgbClr val="000000"/>
              </a:solidFill>
            </a:endParaRPr>
          </a:p>
          <a:p>
            <a:pPr marL="1200150" lvl="2" indent="0" fontAlgn="base">
              <a:spcBef>
                <a:spcPct val="0"/>
              </a:spcBef>
              <a:spcAft>
                <a:spcPct val="0"/>
              </a:spcAft>
            </a:pPr>
            <a:endParaRPr lang="en-US" altLang="en-US" sz="1600" dirty="0">
              <a:solidFill>
                <a:srgbClr val="000000"/>
              </a:solidFill>
            </a:endParaRPr>
          </a:p>
          <a:p>
            <a:pPr marL="1200150" lvl="2" indent="0" fontAlgn="base">
              <a:spcBef>
                <a:spcPct val="0"/>
              </a:spcBef>
              <a:spcAft>
                <a:spcPct val="0"/>
              </a:spcAft>
            </a:pPr>
            <a:endParaRPr lang="en-US" altLang="en-US" sz="1600" dirty="0" smtClean="0">
              <a:solidFill>
                <a:srgbClr val="000000"/>
              </a:solidFill>
            </a:endParaRPr>
          </a:p>
          <a:p>
            <a:pPr marL="1200150" lvl="2" indent="0" fontAlgn="base">
              <a:spcBef>
                <a:spcPct val="0"/>
              </a:spcBef>
              <a:spcAft>
                <a:spcPct val="0"/>
              </a:spcAft>
            </a:pPr>
            <a:endParaRPr lang="en-US" altLang="en-US" sz="1600" dirty="0">
              <a:solidFill>
                <a:srgbClr val="000000"/>
              </a:solidFill>
            </a:endParaRPr>
          </a:p>
          <a:p>
            <a:pPr marL="1200150" lvl="2" indent="0" fontAlgn="base">
              <a:spcBef>
                <a:spcPct val="0"/>
              </a:spcBef>
              <a:spcAft>
                <a:spcPct val="0"/>
              </a:spcAft>
            </a:pPr>
            <a:endParaRPr lang="en-US" altLang="en-US" sz="1600" dirty="0" smtClean="0">
              <a:solidFill>
                <a:srgbClr val="000000"/>
              </a:solidFill>
            </a:endParaRPr>
          </a:p>
          <a:p>
            <a:pPr marL="1200150" lvl="2" indent="0" fontAlgn="base">
              <a:spcBef>
                <a:spcPct val="0"/>
              </a:spcBef>
              <a:spcAft>
                <a:spcPct val="0"/>
              </a:spcAft>
            </a:pPr>
            <a:endParaRPr lang="en-US" altLang="en-US" sz="1600" dirty="0">
              <a:solidFill>
                <a:srgbClr val="000000"/>
              </a:solidFill>
            </a:endParaRPr>
          </a:p>
        </p:txBody>
      </p:sp>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DR Category Segment Analysis: “Iconic” &amp; “Active” Brands</a:t>
            </a:r>
            <a:endParaRPr lang="en-US" altLang="en-US" sz="2000" i="1" dirty="0" smtClean="0">
              <a:solidFill>
                <a:srgbClr val="000000"/>
              </a:solidFill>
            </a:endParaRPr>
          </a:p>
        </p:txBody>
      </p:sp>
      <p:sp>
        <p:nvSpPr>
          <p:cNvPr id="5" name="Rounded Rectangle 4"/>
          <p:cNvSpPr/>
          <p:nvPr/>
        </p:nvSpPr>
        <p:spPr bwMode="auto">
          <a:xfrm rot="16200000">
            <a:off x="533400" y="2667000"/>
            <a:ext cx="3505200" cy="41148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21" name="Rounded Rectangle 20"/>
          <p:cNvSpPr/>
          <p:nvPr/>
        </p:nvSpPr>
        <p:spPr bwMode="auto">
          <a:xfrm rot="16200000">
            <a:off x="5105400" y="2667000"/>
            <a:ext cx="3505200" cy="41148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57" t="28318" r="20136" b="12348"/>
          <a:stretch/>
        </p:blipFill>
        <p:spPr bwMode="auto">
          <a:xfrm>
            <a:off x="4920850" y="3429000"/>
            <a:ext cx="39183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
          <p:cNvSpPr>
            <a:spLocks/>
          </p:cNvSpPr>
          <p:nvPr/>
        </p:nvSpPr>
        <p:spPr bwMode="auto">
          <a:xfrm>
            <a:off x="228599" y="2590800"/>
            <a:ext cx="4114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2000" u="sng" dirty="0" smtClean="0">
                <a:solidFill>
                  <a:srgbClr val="000000"/>
                </a:solidFill>
                <a:ea typeface="Gill Sans"/>
                <a:cs typeface="Gill Sans"/>
              </a:rPr>
              <a:t>“Iconic” Brands</a:t>
            </a:r>
            <a:endParaRPr lang="en-US" altLang="en-US" sz="1800" dirty="0" smtClean="0">
              <a:solidFill>
                <a:srgbClr val="000000"/>
              </a:solidFill>
              <a:ea typeface="Gill Sans"/>
              <a:cs typeface="Gill Sans"/>
            </a:endParaRPr>
          </a:p>
        </p:txBody>
      </p:sp>
      <p:sp>
        <p:nvSpPr>
          <p:cNvPr id="24" name="Rectangle 2"/>
          <p:cNvSpPr>
            <a:spLocks/>
          </p:cNvSpPr>
          <p:nvPr/>
        </p:nvSpPr>
        <p:spPr bwMode="auto">
          <a:xfrm>
            <a:off x="4800600" y="2590800"/>
            <a:ext cx="4114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2000" u="sng" dirty="0" smtClean="0">
                <a:solidFill>
                  <a:srgbClr val="000000"/>
                </a:solidFill>
                <a:ea typeface="Gill Sans"/>
                <a:cs typeface="Gill Sans"/>
              </a:rPr>
              <a:t>“Active” Brands</a:t>
            </a:r>
            <a:endParaRPr lang="en-US" altLang="en-US" sz="1800" dirty="0" smtClean="0">
              <a:solidFill>
                <a:srgbClr val="000000"/>
              </a:solidFill>
              <a:ea typeface="Gill Sans"/>
              <a:cs typeface="Gill Sans"/>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06" b="47726"/>
          <a:stretch/>
        </p:blipFill>
        <p:spPr bwMode="auto">
          <a:xfrm>
            <a:off x="2403626" y="3055852"/>
            <a:ext cx="1225375" cy="74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2" t="2941" r="26150" b="62125"/>
          <a:stretch/>
        </p:blipFill>
        <p:spPr bwMode="auto">
          <a:xfrm>
            <a:off x="698740" y="3149477"/>
            <a:ext cx="1530275" cy="42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3568470"/>
            <a:ext cx="19812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4" t="77896" r="28792" b="6819"/>
          <a:stretch/>
        </p:blipFill>
        <p:spPr bwMode="auto">
          <a:xfrm>
            <a:off x="1916793" y="4519333"/>
            <a:ext cx="2199042" cy="35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7170" r="5373" b="66470"/>
          <a:stretch/>
        </p:blipFill>
        <p:spPr bwMode="auto">
          <a:xfrm>
            <a:off x="381000" y="4287410"/>
            <a:ext cx="1318488" cy="77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t="5325" r="44717" b="72400"/>
          <a:stretch/>
        </p:blipFill>
        <p:spPr bwMode="auto">
          <a:xfrm>
            <a:off x="2614247" y="3895766"/>
            <a:ext cx="1501588" cy="50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83" t="4965" r="33305" b="58706"/>
          <a:stretch/>
        </p:blipFill>
        <p:spPr bwMode="auto">
          <a:xfrm>
            <a:off x="2972771" y="5071844"/>
            <a:ext cx="1225850" cy="43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1566" t="2667" r="59991" b="69096"/>
          <a:stretch/>
        </p:blipFill>
        <p:spPr bwMode="auto">
          <a:xfrm>
            <a:off x="322750" y="5039404"/>
            <a:ext cx="1494592" cy="72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l="26105" t="52880" r="61289" b="34141"/>
          <a:stretch/>
        </p:blipFill>
        <p:spPr bwMode="auto">
          <a:xfrm>
            <a:off x="529433" y="5724871"/>
            <a:ext cx="1110636" cy="64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043" t="33155" r="47397" b="14238"/>
          <a:stretch/>
        </p:blipFill>
        <p:spPr bwMode="auto">
          <a:xfrm>
            <a:off x="1856693" y="5700728"/>
            <a:ext cx="914759" cy="66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14">
            <a:extLst>
              <a:ext uri="{28A0092B-C50C-407E-A947-70E740481C1C}">
                <a14:useLocalDpi xmlns:a14="http://schemas.microsoft.com/office/drawing/2010/main" val="0"/>
              </a:ext>
            </a:extLst>
          </a:blip>
          <a:srcRect t="62186" b="8613"/>
          <a:stretch/>
        </p:blipFill>
        <p:spPr bwMode="auto">
          <a:xfrm>
            <a:off x="1828800" y="5004833"/>
            <a:ext cx="1076994" cy="50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rotWithShape="1">
          <a:blip r:embed="rId15">
            <a:extLst>
              <a:ext uri="{28A0092B-C50C-407E-A947-70E740481C1C}">
                <a14:useLocalDpi xmlns:a14="http://schemas.microsoft.com/office/drawing/2010/main" val="0"/>
              </a:ext>
            </a:extLst>
          </a:blip>
          <a:srcRect l="9375" t="8397" r="68520" b="70000"/>
          <a:stretch/>
        </p:blipFill>
        <p:spPr bwMode="auto">
          <a:xfrm>
            <a:off x="2885479" y="5605711"/>
            <a:ext cx="1229321" cy="67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0933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smtClean="0">
              <a:solidFill>
                <a:srgbClr val="000000"/>
              </a:solidFill>
            </a:endParaRPr>
          </a:p>
        </p:txBody>
      </p:sp>
      <p:sp>
        <p:nvSpPr>
          <p:cNvPr id="43013" name="Rectangle 9"/>
          <p:cNvSpPr>
            <a:spLocks noChangeArrowheads="1"/>
          </p:cNvSpPr>
          <p:nvPr/>
        </p:nvSpPr>
        <p:spPr bwMode="auto">
          <a:xfrm>
            <a:off x="304799" y="911225"/>
            <a:ext cx="861060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2800" b="1" dirty="0" smtClean="0">
                <a:solidFill>
                  <a:srgbClr val="000000"/>
                </a:solidFill>
              </a:rPr>
              <a:t>Several Of </a:t>
            </a:r>
            <a:r>
              <a:rPr lang="en-US" altLang="en-US" sz="2800" b="1" dirty="0">
                <a:solidFill>
                  <a:srgbClr val="000000"/>
                </a:solidFill>
              </a:rPr>
              <a:t>T</a:t>
            </a:r>
            <a:r>
              <a:rPr lang="en-US" altLang="en-US" sz="2800" b="1" dirty="0" smtClean="0">
                <a:solidFill>
                  <a:srgbClr val="000000"/>
                </a:solidFill>
              </a:rPr>
              <a:t>he Successful Media Strategies Employed By Iconic DR Brands Of The Recent Past Continue Today With Similar </a:t>
            </a:r>
            <a:r>
              <a:rPr lang="en-US" altLang="en-US" sz="2800" b="1" i="1" dirty="0" smtClean="0">
                <a:solidFill>
                  <a:srgbClr val="000000"/>
                </a:solidFill>
              </a:rPr>
              <a:t>Eye-Popping</a:t>
            </a:r>
            <a:r>
              <a:rPr lang="en-US" altLang="en-US" sz="2800" b="1" dirty="0" smtClean="0">
                <a:solidFill>
                  <a:srgbClr val="000000"/>
                </a:solidFill>
              </a:rPr>
              <a:t> Results</a:t>
            </a:r>
            <a:endParaRPr lang="en-US" altLang="en-US" sz="2400" b="1" i="1" dirty="0" smtClean="0">
              <a:solidFill>
                <a:srgbClr val="000000"/>
              </a:solidFill>
            </a:endParaRPr>
          </a:p>
        </p:txBody>
      </p:sp>
      <p:sp>
        <p:nvSpPr>
          <p:cNvPr id="5" name="Rounded Rectangle 4"/>
          <p:cNvSpPr/>
          <p:nvPr/>
        </p:nvSpPr>
        <p:spPr bwMode="auto">
          <a:xfrm rot="16200000">
            <a:off x="533400" y="2667000"/>
            <a:ext cx="3505200" cy="4114800"/>
          </a:xfrm>
          <a:prstGeom prst="round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6" name="Rounded Rectangle 5"/>
          <p:cNvSpPr/>
          <p:nvPr/>
        </p:nvSpPr>
        <p:spPr bwMode="auto">
          <a:xfrm rot="16200000">
            <a:off x="5105400" y="2667000"/>
            <a:ext cx="3505200" cy="4114800"/>
          </a:xfrm>
          <a:prstGeom prst="roundRect">
            <a:avLst/>
          </a:prstGeom>
          <a:noFill/>
          <a:ln w="57150"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lumMod val="65000"/>
                </a:schemeClr>
              </a:solidFill>
              <a:effectLst/>
              <a:latin typeface="Trebuchet MS" pitchFamily="34" charset="0"/>
              <a:ea typeface="ＭＳ Ｐゴシック" pitchFamily="34" charset="-128"/>
            </a:endParaRPr>
          </a:p>
        </p:txBody>
      </p:sp>
      <p:pic>
        <p:nvPicPr>
          <p:cNvPr id="7"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7857" t="28318" r="20136" b="12348"/>
          <a:stretch/>
        </p:blipFill>
        <p:spPr bwMode="auto">
          <a:xfrm>
            <a:off x="4920850" y="3429000"/>
            <a:ext cx="39183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p:cNvSpPr>
          <p:nvPr/>
        </p:nvSpPr>
        <p:spPr bwMode="auto">
          <a:xfrm>
            <a:off x="228599" y="2590800"/>
            <a:ext cx="4114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2000" u="sng" dirty="0" smtClean="0">
                <a:solidFill>
                  <a:srgbClr val="000000"/>
                </a:solidFill>
                <a:ea typeface="Gill Sans"/>
                <a:cs typeface="Gill Sans"/>
              </a:rPr>
              <a:t>“Iconic” Brands</a:t>
            </a:r>
            <a:endParaRPr lang="en-US" altLang="en-US" sz="1800" dirty="0" smtClean="0">
              <a:solidFill>
                <a:srgbClr val="000000"/>
              </a:solidFill>
              <a:ea typeface="Gill Sans"/>
              <a:cs typeface="Gill Sans"/>
            </a:endParaRPr>
          </a:p>
        </p:txBody>
      </p:sp>
      <p:sp>
        <p:nvSpPr>
          <p:cNvPr id="9" name="Rectangle 2"/>
          <p:cNvSpPr>
            <a:spLocks/>
          </p:cNvSpPr>
          <p:nvPr/>
        </p:nvSpPr>
        <p:spPr bwMode="auto">
          <a:xfrm>
            <a:off x="4800600" y="2590800"/>
            <a:ext cx="4114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2000" u="sng" dirty="0" smtClean="0">
                <a:solidFill>
                  <a:schemeClr val="bg1">
                    <a:lumMod val="65000"/>
                  </a:schemeClr>
                </a:solidFill>
                <a:ea typeface="Gill Sans"/>
                <a:cs typeface="Gill Sans"/>
              </a:rPr>
              <a:t>“Active” Brands</a:t>
            </a:r>
            <a:endParaRPr lang="en-US" altLang="en-US" sz="1800" dirty="0" smtClean="0">
              <a:solidFill>
                <a:schemeClr val="bg1">
                  <a:lumMod val="65000"/>
                </a:schemeClr>
              </a:solidFill>
              <a:ea typeface="Gill Sans"/>
              <a:cs typeface="Gill Sans"/>
            </a:endParaRPr>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06" b="47726"/>
          <a:stretch/>
        </p:blipFill>
        <p:spPr bwMode="auto">
          <a:xfrm>
            <a:off x="2403626" y="3055852"/>
            <a:ext cx="1225375" cy="74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2" t="2941" r="26150" b="62125"/>
          <a:stretch/>
        </p:blipFill>
        <p:spPr bwMode="auto">
          <a:xfrm>
            <a:off x="698740" y="3149477"/>
            <a:ext cx="1530275" cy="42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3568470"/>
            <a:ext cx="19812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4" t="77896" r="28792" b="6819"/>
          <a:stretch/>
        </p:blipFill>
        <p:spPr bwMode="auto">
          <a:xfrm>
            <a:off x="1916793" y="4519333"/>
            <a:ext cx="2199042" cy="35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7170" r="5373" b="66470"/>
          <a:stretch/>
        </p:blipFill>
        <p:spPr bwMode="auto">
          <a:xfrm>
            <a:off x="381000" y="4287410"/>
            <a:ext cx="1318488" cy="77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t="5325" r="44717" b="72400"/>
          <a:stretch/>
        </p:blipFill>
        <p:spPr bwMode="auto">
          <a:xfrm>
            <a:off x="2614247" y="3895766"/>
            <a:ext cx="1501588" cy="50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83" t="4965" r="33305" b="58706"/>
          <a:stretch/>
        </p:blipFill>
        <p:spPr bwMode="auto">
          <a:xfrm>
            <a:off x="2972771" y="5071844"/>
            <a:ext cx="1225850" cy="43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1566" t="2667" r="59991" b="69096"/>
          <a:stretch/>
        </p:blipFill>
        <p:spPr bwMode="auto">
          <a:xfrm>
            <a:off x="322750" y="5039404"/>
            <a:ext cx="1494592" cy="72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l="26105" t="52880" r="61289" b="34141"/>
          <a:stretch/>
        </p:blipFill>
        <p:spPr bwMode="auto">
          <a:xfrm>
            <a:off x="529433" y="5724871"/>
            <a:ext cx="1110636" cy="64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043" t="33155" r="47397" b="14238"/>
          <a:stretch/>
        </p:blipFill>
        <p:spPr bwMode="auto">
          <a:xfrm>
            <a:off x="1856693" y="5700728"/>
            <a:ext cx="914759" cy="66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5"/>
          <p:cNvPicPr>
            <a:picLocks noChangeAspect="1" noChangeArrowheads="1"/>
          </p:cNvPicPr>
          <p:nvPr/>
        </p:nvPicPr>
        <p:blipFill rotWithShape="1">
          <a:blip r:embed="rId14">
            <a:extLst>
              <a:ext uri="{28A0092B-C50C-407E-A947-70E740481C1C}">
                <a14:useLocalDpi xmlns:a14="http://schemas.microsoft.com/office/drawing/2010/main" val="0"/>
              </a:ext>
            </a:extLst>
          </a:blip>
          <a:srcRect t="62186" b="8613"/>
          <a:stretch/>
        </p:blipFill>
        <p:spPr bwMode="auto">
          <a:xfrm>
            <a:off x="1828800" y="5004833"/>
            <a:ext cx="1076994" cy="50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6"/>
          <p:cNvPicPr>
            <a:picLocks noChangeAspect="1" noChangeArrowheads="1"/>
          </p:cNvPicPr>
          <p:nvPr/>
        </p:nvPicPr>
        <p:blipFill rotWithShape="1">
          <a:blip r:embed="rId15">
            <a:extLst>
              <a:ext uri="{28A0092B-C50C-407E-A947-70E740481C1C}">
                <a14:useLocalDpi xmlns:a14="http://schemas.microsoft.com/office/drawing/2010/main" val="0"/>
              </a:ext>
            </a:extLst>
          </a:blip>
          <a:srcRect l="9375" t="8397" r="68520" b="70000"/>
          <a:stretch/>
        </p:blipFill>
        <p:spPr bwMode="auto">
          <a:xfrm>
            <a:off x="2885479" y="5605711"/>
            <a:ext cx="1229321" cy="67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34838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428" y="4329546"/>
            <a:ext cx="1323834" cy="147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What Do These 12 Iconic Direct Response Brands From The 2000’s Have in Common?</a:t>
            </a:r>
            <a:endParaRPr lang="en-US" altLang="en-US" sz="2000" i="1" dirty="0" smtClean="0">
              <a:solidFill>
                <a:srgbClr val="000000"/>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487" y="1514756"/>
            <a:ext cx="1424512" cy="16606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819" r="5818"/>
          <a:stretch/>
        </p:blipFill>
        <p:spPr bwMode="auto">
          <a:xfrm>
            <a:off x="7677890" y="1660209"/>
            <a:ext cx="1343781" cy="148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381500"/>
            <a:ext cx="1364239" cy="150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9"/>
          <p:cNvSpPr>
            <a:spLocks noChangeArrowheads="1"/>
          </p:cNvSpPr>
          <p:nvPr/>
        </p:nvSpPr>
        <p:spPr bwMode="auto">
          <a:xfrm>
            <a:off x="76200" y="3185324"/>
            <a:ext cx="142813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“The blanket with sleeves!”</a:t>
            </a:r>
            <a:endParaRPr lang="en-US" altLang="en-US" sz="1000" b="1" i="1" dirty="0" smtClean="0">
              <a:solidFill>
                <a:srgbClr val="000000"/>
              </a:solidFill>
            </a:endParaRPr>
          </a:p>
        </p:txBody>
      </p:sp>
      <p:sp>
        <p:nvSpPr>
          <p:cNvPr id="46" name="Rectangle 9"/>
          <p:cNvSpPr>
            <a:spLocks noChangeArrowheads="1"/>
          </p:cNvSpPr>
          <p:nvPr/>
        </p:nvSpPr>
        <p:spPr bwMode="auto">
          <a:xfrm>
            <a:off x="7677890" y="5943600"/>
            <a:ext cx="141349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“You’re going to love my nuts!”</a:t>
            </a:r>
            <a:endParaRPr lang="en-US" altLang="en-US" sz="1000" b="1" i="1" dirty="0" smtClean="0">
              <a:solidFill>
                <a:srgbClr val="000000"/>
              </a:solidFill>
            </a:endParaRPr>
          </a:p>
        </p:txBody>
      </p:sp>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05" y="1660209"/>
            <a:ext cx="1415526" cy="1481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Rectangle 9"/>
          <p:cNvSpPr>
            <a:spLocks noChangeArrowheads="1"/>
          </p:cNvSpPr>
          <p:nvPr/>
        </p:nvSpPr>
        <p:spPr bwMode="auto">
          <a:xfrm>
            <a:off x="1539976" y="3181684"/>
            <a:ext cx="150802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“Before buying new, let Mighty Putty fix it for you!”</a:t>
            </a:r>
            <a:endParaRPr lang="en-US" altLang="en-US" sz="1000" b="1" i="1" dirty="0" smtClean="0">
              <a:solidFill>
                <a:srgbClr val="000000"/>
              </a:solidFill>
            </a:endParaRPr>
          </a:p>
        </p:txBody>
      </p:sp>
      <p:sp>
        <p:nvSpPr>
          <p:cNvPr id="50" name="Rectangle 9"/>
          <p:cNvSpPr>
            <a:spLocks noChangeArrowheads="1"/>
          </p:cNvSpPr>
          <p:nvPr/>
        </p:nvSpPr>
        <p:spPr bwMode="auto">
          <a:xfrm>
            <a:off x="7718428" y="3214688"/>
            <a:ext cx="130324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“Say WOW every time!”</a:t>
            </a:r>
            <a:endParaRPr lang="en-US" altLang="en-US" sz="1000" b="1" i="1" dirty="0" smtClean="0">
              <a:solidFill>
                <a:srgbClr val="000000"/>
              </a:solidFill>
            </a:endParaRPr>
          </a:p>
        </p:txBody>
      </p:sp>
      <p:sp>
        <p:nvSpPr>
          <p:cNvPr id="51" name="Rectangle 9"/>
          <p:cNvSpPr>
            <a:spLocks noChangeArrowheads="1"/>
          </p:cNvSpPr>
          <p:nvPr/>
        </p:nvSpPr>
        <p:spPr bwMode="auto">
          <a:xfrm>
            <a:off x="6019800" y="3183849"/>
            <a:ext cx="162298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“Pajamas you live in.  Jeans you sleep in!”</a:t>
            </a:r>
            <a:endParaRPr lang="en-US" altLang="en-US" sz="1000" b="1" i="1" dirty="0" smtClean="0">
              <a:solidFill>
                <a:srgbClr val="000000"/>
              </a:solidFill>
            </a:endParaRPr>
          </a:p>
        </p:txBody>
      </p:sp>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6135" y="1660210"/>
            <a:ext cx="1400692" cy="14815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4" name="Rectangle 9"/>
          <p:cNvSpPr>
            <a:spLocks noChangeArrowheads="1"/>
          </p:cNvSpPr>
          <p:nvPr/>
        </p:nvSpPr>
        <p:spPr bwMode="auto">
          <a:xfrm>
            <a:off x="1600200" y="1153941"/>
            <a:ext cx="143182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Mighty Putty</a:t>
            </a:r>
            <a:endParaRPr lang="en-US" altLang="en-US" sz="1400" i="1" u="sng" dirty="0" smtClean="0">
              <a:solidFill>
                <a:srgbClr val="000000"/>
              </a:solidFill>
            </a:endParaRPr>
          </a:p>
        </p:txBody>
      </p:sp>
      <p:sp>
        <p:nvSpPr>
          <p:cNvPr id="55" name="Rectangle 9"/>
          <p:cNvSpPr>
            <a:spLocks noChangeArrowheads="1"/>
          </p:cNvSpPr>
          <p:nvPr/>
        </p:nvSpPr>
        <p:spPr bwMode="auto">
          <a:xfrm>
            <a:off x="6126135" y="1138572"/>
            <a:ext cx="140069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Pajama Jeans</a:t>
            </a:r>
            <a:endParaRPr lang="en-US" altLang="en-US" sz="1400" i="1" u="sng" dirty="0" smtClean="0">
              <a:solidFill>
                <a:srgbClr val="000000"/>
              </a:solidFill>
            </a:endParaRPr>
          </a:p>
        </p:txBody>
      </p:sp>
      <p:sp>
        <p:nvSpPr>
          <p:cNvPr id="56" name="Rectangle 9"/>
          <p:cNvSpPr>
            <a:spLocks noChangeArrowheads="1"/>
          </p:cNvSpPr>
          <p:nvPr/>
        </p:nvSpPr>
        <p:spPr bwMode="auto">
          <a:xfrm>
            <a:off x="88805" y="1138572"/>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err="1" smtClean="0">
                <a:solidFill>
                  <a:srgbClr val="000000"/>
                </a:solidFill>
              </a:rPr>
              <a:t>Snuggie</a:t>
            </a:r>
            <a:endParaRPr lang="en-US" altLang="en-US" sz="1400" i="1" u="sng" dirty="0" smtClean="0">
              <a:solidFill>
                <a:srgbClr val="000000"/>
              </a:solidFill>
            </a:endParaRPr>
          </a:p>
        </p:txBody>
      </p:sp>
      <p:sp>
        <p:nvSpPr>
          <p:cNvPr id="57" name="Rectangle 9"/>
          <p:cNvSpPr>
            <a:spLocks noChangeArrowheads="1"/>
          </p:cNvSpPr>
          <p:nvPr/>
        </p:nvSpPr>
        <p:spPr bwMode="auto">
          <a:xfrm>
            <a:off x="7795187" y="1124284"/>
            <a:ext cx="122648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err="1" smtClean="0">
                <a:solidFill>
                  <a:srgbClr val="000000"/>
                </a:solidFill>
              </a:rPr>
              <a:t>ShamWow</a:t>
            </a:r>
            <a:endParaRPr lang="en-US" altLang="en-US" sz="1400" i="1" u="sng" dirty="0" smtClean="0">
              <a:solidFill>
                <a:srgbClr val="000000"/>
              </a:solidFill>
            </a:endParaRPr>
          </a:p>
        </p:txBody>
      </p:sp>
      <p:sp>
        <p:nvSpPr>
          <p:cNvPr id="58" name="Rectangle 9"/>
          <p:cNvSpPr>
            <a:spLocks noChangeArrowheads="1"/>
          </p:cNvSpPr>
          <p:nvPr/>
        </p:nvSpPr>
        <p:spPr bwMode="auto">
          <a:xfrm>
            <a:off x="3200400" y="3886200"/>
            <a:ext cx="158759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Twin Draft Guard</a:t>
            </a:r>
            <a:endParaRPr lang="en-US" altLang="en-US" sz="1400" i="1" u="sng" dirty="0" smtClean="0">
              <a:solidFill>
                <a:srgbClr val="000000"/>
              </a:solidFill>
            </a:endParaRPr>
          </a:p>
        </p:txBody>
      </p:sp>
      <p:sp>
        <p:nvSpPr>
          <p:cNvPr id="59" name="Rectangle 9"/>
          <p:cNvSpPr>
            <a:spLocks noChangeArrowheads="1"/>
          </p:cNvSpPr>
          <p:nvPr/>
        </p:nvSpPr>
        <p:spPr bwMode="auto">
          <a:xfrm>
            <a:off x="7718428" y="3886200"/>
            <a:ext cx="132383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Slap Chop</a:t>
            </a:r>
            <a:endParaRPr lang="en-US" altLang="en-US" sz="1400" i="1" u="sng" dirty="0" smtClean="0">
              <a:solidFill>
                <a:srgbClr val="000000"/>
              </a:solidFill>
            </a:endParaRPr>
          </a:p>
        </p:txBody>
      </p:sp>
      <p:pic>
        <p:nvPicPr>
          <p:cNvPr id="206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2874" y="4495800"/>
            <a:ext cx="1417125" cy="106147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2" name="Rectangle 9"/>
          <p:cNvSpPr>
            <a:spLocks noChangeArrowheads="1"/>
          </p:cNvSpPr>
          <p:nvPr/>
        </p:nvSpPr>
        <p:spPr bwMode="auto">
          <a:xfrm>
            <a:off x="6189536" y="3886200"/>
            <a:ext cx="143046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err="1" smtClean="0">
                <a:solidFill>
                  <a:srgbClr val="000000"/>
                </a:solidFill>
              </a:rPr>
              <a:t>Ped</a:t>
            </a:r>
            <a:r>
              <a:rPr lang="en-US" altLang="en-US" sz="1400" u="sng" dirty="0" smtClean="0">
                <a:solidFill>
                  <a:srgbClr val="000000"/>
                </a:solidFill>
              </a:rPr>
              <a:t> Egg</a:t>
            </a:r>
            <a:endParaRPr lang="en-US" altLang="en-US" sz="1400" i="1" u="sng" dirty="0" smtClean="0">
              <a:solidFill>
                <a:srgbClr val="000000"/>
              </a:solidFill>
            </a:endParaRPr>
          </a:p>
        </p:txBody>
      </p:sp>
      <p:pic>
        <p:nvPicPr>
          <p:cNvPr id="2062"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419600"/>
            <a:ext cx="1462342" cy="11560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6" name="Rectangle 9"/>
          <p:cNvSpPr>
            <a:spLocks noChangeArrowheads="1"/>
          </p:cNvSpPr>
          <p:nvPr/>
        </p:nvSpPr>
        <p:spPr bwMode="auto">
          <a:xfrm>
            <a:off x="1676400" y="3886200"/>
            <a:ext cx="146234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Perfect Brownie</a:t>
            </a:r>
            <a:endParaRPr lang="en-US" altLang="en-US" sz="1400" i="1" u="sng" dirty="0" smtClean="0">
              <a:solidFill>
                <a:srgbClr val="000000"/>
              </a:solidFill>
            </a:endParaRPr>
          </a:p>
        </p:txBody>
      </p:sp>
      <p:sp>
        <p:nvSpPr>
          <p:cNvPr id="67" name="Rectangle 9"/>
          <p:cNvSpPr>
            <a:spLocks noChangeArrowheads="1"/>
          </p:cNvSpPr>
          <p:nvPr/>
        </p:nvSpPr>
        <p:spPr bwMode="auto">
          <a:xfrm>
            <a:off x="1676400" y="5943600"/>
            <a:ext cx="146234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“Bake, Slice and Serve!”</a:t>
            </a:r>
            <a:endParaRPr lang="en-US" altLang="en-US" sz="1000" b="1" i="1" dirty="0" smtClean="0">
              <a:solidFill>
                <a:srgbClr val="000000"/>
              </a:solidFill>
            </a:endParaRPr>
          </a:p>
        </p:txBody>
      </p:sp>
      <p:sp>
        <p:nvSpPr>
          <p:cNvPr id="68" name="Rectangle 9"/>
          <p:cNvSpPr>
            <a:spLocks noChangeArrowheads="1"/>
          </p:cNvSpPr>
          <p:nvPr/>
        </p:nvSpPr>
        <p:spPr bwMode="auto">
          <a:xfrm>
            <a:off x="6179292" y="5943600"/>
            <a:ext cx="144070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“Treat your feet to a foot makeover!”</a:t>
            </a:r>
            <a:endParaRPr lang="en-US" altLang="en-US" sz="1000" b="1" i="1" dirty="0" smtClean="0">
              <a:solidFill>
                <a:srgbClr val="000000"/>
              </a:solidFill>
            </a:endParaRPr>
          </a:p>
        </p:txBody>
      </p:sp>
      <p:sp>
        <p:nvSpPr>
          <p:cNvPr id="70" name="Rectangle 9"/>
          <p:cNvSpPr>
            <a:spLocks noChangeArrowheads="1"/>
          </p:cNvSpPr>
          <p:nvPr/>
        </p:nvSpPr>
        <p:spPr bwMode="auto">
          <a:xfrm>
            <a:off x="3253018" y="5943600"/>
            <a:ext cx="138782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“The double-sided insulating miracle”</a:t>
            </a:r>
            <a:endParaRPr lang="en-US" altLang="en-US" sz="1000" b="1" i="1" dirty="0" smtClean="0">
              <a:solidFill>
                <a:srgbClr val="000000"/>
              </a:solidFill>
            </a:endParaRPr>
          </a:p>
        </p:txBody>
      </p:sp>
      <p:sp>
        <p:nvSpPr>
          <p:cNvPr id="71" name="Rectangle 9"/>
          <p:cNvSpPr>
            <a:spLocks noChangeArrowheads="1"/>
          </p:cNvSpPr>
          <p:nvPr/>
        </p:nvSpPr>
        <p:spPr bwMode="auto">
          <a:xfrm>
            <a:off x="4831274" y="5943600"/>
            <a:ext cx="122228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“The stain specialist!”</a:t>
            </a:r>
            <a:endParaRPr lang="en-US" altLang="en-US" sz="1000" b="1" i="1" dirty="0" smtClean="0">
              <a:solidFill>
                <a:srgbClr val="000000"/>
              </a:solidFill>
            </a:endParaRPr>
          </a:p>
        </p:txBody>
      </p:sp>
      <p:pic>
        <p:nvPicPr>
          <p:cNvPr id="206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9272" y="4381500"/>
            <a:ext cx="1181202" cy="143597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3" name="Rectangle 9"/>
          <p:cNvSpPr>
            <a:spLocks noChangeArrowheads="1"/>
          </p:cNvSpPr>
          <p:nvPr/>
        </p:nvSpPr>
        <p:spPr bwMode="auto">
          <a:xfrm>
            <a:off x="4869272" y="3886200"/>
            <a:ext cx="118120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err="1" smtClean="0">
                <a:solidFill>
                  <a:srgbClr val="000000"/>
                </a:solidFill>
              </a:rPr>
              <a:t>OxiClean</a:t>
            </a:r>
            <a:endParaRPr lang="en-US" altLang="en-US" sz="1400" i="1" u="sng" dirty="0" smtClean="0">
              <a:solidFill>
                <a:srgbClr val="000000"/>
              </a:solidFill>
            </a:endParaRPr>
          </a:p>
        </p:txBody>
      </p:sp>
      <p:sp>
        <p:nvSpPr>
          <p:cNvPr id="74" name="Rectangle 9"/>
          <p:cNvSpPr>
            <a:spLocks noChangeArrowheads="1"/>
          </p:cNvSpPr>
          <p:nvPr/>
        </p:nvSpPr>
        <p:spPr bwMode="auto">
          <a:xfrm>
            <a:off x="4648200" y="1138572"/>
            <a:ext cx="133174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Magic Mesh</a:t>
            </a:r>
            <a:endParaRPr lang="en-US" altLang="en-US" sz="1400" i="1" u="sng" dirty="0" smtClean="0">
              <a:solidFill>
                <a:srgbClr val="000000"/>
              </a:solidFill>
            </a:endParaRPr>
          </a:p>
        </p:txBody>
      </p:sp>
      <p:pic>
        <p:nvPicPr>
          <p:cNvPr id="2064"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1675869"/>
            <a:ext cx="1331746" cy="146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Rectangle 9"/>
          <p:cNvSpPr>
            <a:spLocks noChangeArrowheads="1"/>
          </p:cNvSpPr>
          <p:nvPr/>
        </p:nvSpPr>
        <p:spPr bwMode="auto">
          <a:xfrm>
            <a:off x="4648200" y="3200400"/>
            <a:ext cx="133174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“Keep fresh air in and bugs out!”</a:t>
            </a:r>
            <a:endParaRPr lang="en-US" altLang="en-US" sz="1000" b="1" i="1" dirty="0" smtClean="0">
              <a:solidFill>
                <a:srgbClr val="000000"/>
              </a:solidFill>
            </a:endParaRPr>
          </a:p>
        </p:txBody>
      </p:sp>
      <p:sp>
        <p:nvSpPr>
          <p:cNvPr id="37" name="Rectangle 9"/>
          <p:cNvSpPr>
            <a:spLocks noChangeArrowheads="1"/>
          </p:cNvSpPr>
          <p:nvPr/>
        </p:nvSpPr>
        <p:spPr bwMode="auto">
          <a:xfrm>
            <a:off x="3110346" y="1048084"/>
            <a:ext cx="144859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Jack </a:t>
            </a:r>
            <a:r>
              <a:rPr lang="en-US" altLang="en-US" sz="1400" u="sng" dirty="0" err="1" smtClean="0">
                <a:solidFill>
                  <a:srgbClr val="000000"/>
                </a:solidFill>
              </a:rPr>
              <a:t>LaLanne’s</a:t>
            </a:r>
            <a:r>
              <a:rPr lang="en-US" altLang="en-US" sz="1400" u="sng" dirty="0" smtClean="0">
                <a:solidFill>
                  <a:srgbClr val="000000"/>
                </a:solidFill>
              </a:rPr>
              <a:t> Power Juicer</a:t>
            </a:r>
            <a:endParaRPr lang="en-US" altLang="en-US" sz="1400" i="1" u="sng" dirty="0" smtClean="0">
              <a:solidFill>
                <a:srgbClr val="000000"/>
              </a:solidFill>
            </a:endParaRPr>
          </a:p>
        </p:txBody>
      </p:sp>
      <p:pic>
        <p:nvPicPr>
          <p:cNvPr id="1028"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18191" r="17097"/>
          <a:stretch/>
        </p:blipFill>
        <p:spPr bwMode="auto">
          <a:xfrm>
            <a:off x="152400" y="4399958"/>
            <a:ext cx="1355624" cy="1484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9"/>
          <p:cNvSpPr>
            <a:spLocks noChangeArrowheads="1"/>
          </p:cNvSpPr>
          <p:nvPr/>
        </p:nvSpPr>
        <p:spPr bwMode="auto">
          <a:xfrm>
            <a:off x="137858" y="3886200"/>
            <a:ext cx="138614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u="sng" dirty="0" smtClean="0">
                <a:solidFill>
                  <a:srgbClr val="000000"/>
                </a:solidFill>
              </a:rPr>
              <a:t>Shake Weight</a:t>
            </a:r>
            <a:endParaRPr lang="en-US" altLang="en-US" sz="1400" i="1" u="sng" dirty="0" smtClean="0">
              <a:solidFill>
                <a:srgbClr val="000000"/>
              </a:solidFill>
            </a:endParaRPr>
          </a:p>
        </p:txBody>
      </p:sp>
      <p:sp>
        <p:nvSpPr>
          <p:cNvPr id="41" name="Rectangle 9"/>
          <p:cNvSpPr>
            <a:spLocks noChangeArrowheads="1"/>
          </p:cNvSpPr>
          <p:nvPr/>
        </p:nvSpPr>
        <p:spPr bwMode="auto">
          <a:xfrm>
            <a:off x="0" y="5954944"/>
            <a:ext cx="1616176" cy="82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a:solidFill>
                  <a:srgbClr val="000000"/>
                </a:solidFill>
              </a:rPr>
              <a:t>“This is not a workout.  This is a revolution</a:t>
            </a:r>
            <a:r>
              <a:rPr lang="en-US" altLang="en-US" sz="1000" b="1" dirty="0" smtClean="0">
                <a:solidFill>
                  <a:srgbClr val="000000"/>
                </a:solidFill>
              </a:rPr>
              <a:t>.”</a:t>
            </a:r>
          </a:p>
          <a:p>
            <a:pPr algn="ctr" fontAlgn="base">
              <a:spcBef>
                <a:spcPct val="0"/>
              </a:spcBef>
              <a:spcAft>
                <a:spcPct val="0"/>
              </a:spcAft>
            </a:pPr>
            <a:endParaRPr lang="en-US" altLang="en-US" sz="500" b="1" dirty="0">
              <a:solidFill>
                <a:srgbClr val="000000"/>
              </a:solidFill>
            </a:endParaRPr>
          </a:p>
          <a:p>
            <a:pPr algn="ctr" fontAlgn="base">
              <a:spcBef>
                <a:spcPct val="0"/>
              </a:spcBef>
              <a:spcAft>
                <a:spcPct val="0"/>
              </a:spcAft>
            </a:pPr>
            <a:r>
              <a:rPr lang="en-US" altLang="en-US" sz="1000" b="1" dirty="0" smtClean="0">
                <a:solidFill>
                  <a:srgbClr val="000000"/>
                </a:solidFill>
              </a:rPr>
              <a:t>“Go from flabby to fabulous!” (women)</a:t>
            </a:r>
          </a:p>
        </p:txBody>
      </p:sp>
      <p:pic>
        <p:nvPicPr>
          <p:cNvPr id="1029"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24163" r="4942"/>
          <a:stretch/>
        </p:blipFill>
        <p:spPr bwMode="auto">
          <a:xfrm>
            <a:off x="3110345" y="1675869"/>
            <a:ext cx="1448596" cy="148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9"/>
          <p:cNvSpPr>
            <a:spLocks noChangeArrowheads="1"/>
          </p:cNvSpPr>
          <p:nvPr/>
        </p:nvSpPr>
        <p:spPr bwMode="auto">
          <a:xfrm>
            <a:off x="3087855" y="3200400"/>
            <a:ext cx="147108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000" b="1" dirty="0" smtClean="0">
                <a:solidFill>
                  <a:srgbClr val="000000"/>
                </a:solidFill>
              </a:rPr>
              <a:t>“Change your life, save your life!”</a:t>
            </a:r>
            <a:endParaRPr lang="en-US" altLang="en-US" sz="1000" b="1" i="1" dirty="0" smtClean="0">
              <a:solidFill>
                <a:srgbClr val="000000"/>
              </a:solidFill>
            </a:endParaRPr>
          </a:p>
        </p:txBody>
      </p:sp>
    </p:spTree>
    <p:extLst>
      <p:ext uri="{BB962C8B-B14F-4D97-AF65-F5344CB8AC3E}">
        <p14:creationId xmlns:p14="http://schemas.microsoft.com/office/powerpoint/2010/main" val="428137068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 They All Entered The Mainstream Lexicon Of The American Consumer And Became A Cultural Phenomenon </a:t>
            </a:r>
            <a:endParaRPr lang="en-US" altLang="en-US" sz="2000" i="1" dirty="0" smtClean="0">
              <a:solidFill>
                <a:srgbClr val="000000"/>
              </a:solidFill>
            </a:endParaRPr>
          </a:p>
        </p:txBody>
      </p:sp>
      <p:sp>
        <p:nvSpPr>
          <p:cNvPr id="7" name="Rectangle 9"/>
          <p:cNvSpPr>
            <a:spLocks noChangeArrowheads="1"/>
          </p:cNvSpPr>
          <p:nvPr/>
        </p:nvSpPr>
        <p:spPr bwMode="auto">
          <a:xfrm>
            <a:off x="0" y="4953000"/>
            <a:ext cx="423545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600" i="1" dirty="0" smtClean="0">
                <a:solidFill>
                  <a:srgbClr val="000000"/>
                </a:solidFill>
              </a:rPr>
              <a:t> …Facebook fan </a:t>
            </a:r>
            <a:r>
              <a:rPr lang="en-US" altLang="en-US" sz="1600" i="1" dirty="0">
                <a:solidFill>
                  <a:srgbClr val="000000"/>
                </a:solidFill>
              </a:rPr>
              <a:t>c</a:t>
            </a:r>
            <a:r>
              <a:rPr lang="en-US" altLang="en-US" sz="1600" i="1" dirty="0" smtClean="0">
                <a:solidFill>
                  <a:srgbClr val="000000"/>
                </a:solidFill>
              </a:rPr>
              <a:t>lubs </a:t>
            </a:r>
            <a:r>
              <a:rPr lang="en-US" altLang="en-US" sz="1600" i="1" dirty="0">
                <a:solidFill>
                  <a:srgbClr val="000000"/>
                </a:solidFill>
              </a:rPr>
              <a:t>h</a:t>
            </a:r>
            <a:r>
              <a:rPr lang="en-US" altLang="en-US" sz="1600" i="1" dirty="0" smtClean="0">
                <a:solidFill>
                  <a:srgbClr val="000000"/>
                </a:solidFill>
              </a:rPr>
              <a:t>ave </a:t>
            </a:r>
            <a:r>
              <a:rPr lang="en-US" altLang="en-US" sz="1600" i="1" dirty="0">
                <a:solidFill>
                  <a:srgbClr val="000000"/>
                </a:solidFill>
              </a:rPr>
              <a:t>l</a:t>
            </a:r>
            <a:r>
              <a:rPr lang="en-US" altLang="en-US" sz="1600" i="1" dirty="0" smtClean="0">
                <a:solidFill>
                  <a:srgbClr val="000000"/>
                </a:solidFill>
              </a:rPr>
              <a:t>aunched…</a:t>
            </a:r>
          </a:p>
        </p:txBody>
      </p:sp>
      <p:sp>
        <p:nvSpPr>
          <p:cNvPr id="8" name="Rectangle 9"/>
          <p:cNvSpPr>
            <a:spLocks noChangeArrowheads="1"/>
          </p:cNvSpPr>
          <p:nvPr/>
        </p:nvSpPr>
        <p:spPr bwMode="auto">
          <a:xfrm>
            <a:off x="0" y="9607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600" i="1" dirty="0" smtClean="0">
                <a:solidFill>
                  <a:srgbClr val="000000"/>
                </a:solidFill>
              </a:rPr>
              <a:t> The products and pitchmen are ingrained in pop culture</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84" t="27907" r="41534" b="29551"/>
          <a:stretch/>
        </p:blipFill>
        <p:spPr bwMode="auto">
          <a:xfrm>
            <a:off x="152399" y="1459030"/>
            <a:ext cx="2097041" cy="13006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a:spLocks noChangeArrowheads="1"/>
          </p:cNvSpPr>
          <p:nvPr/>
        </p:nvSpPr>
        <p:spPr bwMode="auto">
          <a:xfrm>
            <a:off x="673097" y="5147704"/>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r>
              <a:rPr lang="en-US" altLang="en-US" sz="1600" i="1" dirty="0" smtClean="0">
                <a:solidFill>
                  <a:srgbClr val="000000"/>
                </a:solidFill>
              </a:rPr>
              <a:t> …And Twitter mentions </a:t>
            </a:r>
            <a:r>
              <a:rPr lang="en-US" altLang="en-US" sz="1600" i="1" dirty="0">
                <a:solidFill>
                  <a:srgbClr val="000000"/>
                </a:solidFill>
              </a:rPr>
              <a:t>a</a:t>
            </a:r>
            <a:r>
              <a:rPr lang="en-US" altLang="en-US" sz="1600" i="1" dirty="0" smtClean="0">
                <a:solidFill>
                  <a:srgbClr val="000000"/>
                </a:solidFill>
              </a:rPr>
              <a:t>re </a:t>
            </a:r>
            <a:r>
              <a:rPr lang="en-US" altLang="en-US" sz="1600" i="1" dirty="0">
                <a:solidFill>
                  <a:srgbClr val="000000"/>
                </a:solidFill>
              </a:rPr>
              <a:t>e</a:t>
            </a:r>
            <a:r>
              <a:rPr lang="en-US" altLang="en-US" sz="1600" i="1" dirty="0" smtClean="0">
                <a:solidFill>
                  <a:srgbClr val="000000"/>
                </a:solidFill>
              </a:rPr>
              <a:t>verywhere</a:t>
            </a:r>
          </a:p>
        </p:txBody>
      </p:sp>
      <p:sp>
        <p:nvSpPr>
          <p:cNvPr id="12" name="Rectangle 9"/>
          <p:cNvSpPr>
            <a:spLocks noChangeArrowheads="1"/>
          </p:cNvSpPr>
          <p:nvPr/>
        </p:nvSpPr>
        <p:spPr bwMode="auto">
          <a:xfrm>
            <a:off x="4648994" y="1311926"/>
            <a:ext cx="449888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r>
              <a:rPr lang="en-US" altLang="en-US" sz="1600" i="1" dirty="0" smtClean="0">
                <a:solidFill>
                  <a:srgbClr val="000000"/>
                </a:solidFill>
              </a:rPr>
              <a:t> They’ve been parodied on Television…</a:t>
            </a:r>
          </a:p>
        </p:txBody>
      </p:sp>
      <p:sp>
        <p:nvSpPr>
          <p:cNvPr id="13" name="Rectangle 12"/>
          <p:cNvSpPr>
            <a:spLocks noChangeArrowheads="1"/>
          </p:cNvSpPr>
          <p:nvPr/>
        </p:nvSpPr>
        <p:spPr bwMode="auto">
          <a:xfrm>
            <a:off x="0" y="30480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600" i="1" dirty="0" smtClean="0">
                <a:solidFill>
                  <a:srgbClr val="000000"/>
                </a:solidFill>
              </a:rPr>
              <a:t> …And by the average person on YouTube</a:t>
            </a: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30" t="25054" r="25000" b="23844"/>
          <a:stretch/>
        </p:blipFill>
        <p:spPr bwMode="auto">
          <a:xfrm>
            <a:off x="4800600" y="1798505"/>
            <a:ext cx="2297559" cy="13256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1233" t="39271" r="32349" b="49639"/>
          <a:stretch/>
        </p:blipFill>
        <p:spPr bwMode="auto">
          <a:xfrm>
            <a:off x="5303740" y="5666816"/>
            <a:ext cx="3840260" cy="65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4814" t="38698" r="33162" b="27566"/>
          <a:stretch/>
        </p:blipFill>
        <p:spPr bwMode="auto">
          <a:xfrm>
            <a:off x="2344882" y="1439827"/>
            <a:ext cx="2227118" cy="13197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a:spLocks noChangeArrowheads="1"/>
          </p:cNvSpPr>
          <p:nvPr/>
        </p:nvSpPr>
        <p:spPr bwMode="auto">
          <a:xfrm>
            <a:off x="3810000" y="3214688"/>
            <a:ext cx="533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r" fontAlgn="base">
              <a:spcBef>
                <a:spcPct val="0"/>
              </a:spcBef>
              <a:spcAft>
                <a:spcPct val="0"/>
              </a:spcAft>
            </a:pPr>
            <a:r>
              <a:rPr lang="en-US" altLang="en-US" sz="1600" i="1" dirty="0" smtClean="0">
                <a:solidFill>
                  <a:srgbClr val="000000"/>
                </a:solidFill>
              </a:rPr>
              <a:t>Users have incessantly blogged about them…</a:t>
            </a:r>
          </a:p>
        </p:txBody>
      </p:sp>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50" t="18823" r="37675" b="43418"/>
          <a:stretch/>
        </p:blipFill>
        <p:spPr bwMode="auto">
          <a:xfrm>
            <a:off x="70717" y="5407261"/>
            <a:ext cx="2443884" cy="10697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31233" t="17690" r="32432" b="73008"/>
          <a:stretch/>
        </p:blipFill>
        <p:spPr bwMode="auto">
          <a:xfrm>
            <a:off x="5334000" y="6324600"/>
            <a:ext cx="3478561" cy="50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65" t="14445" r="37766" b="44108"/>
          <a:stretch/>
        </p:blipFill>
        <p:spPr bwMode="auto">
          <a:xfrm>
            <a:off x="2621972" y="5410200"/>
            <a:ext cx="2254828" cy="10562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9"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555" t="20972" r="44659" b="28167"/>
          <a:stretch/>
        </p:blipFill>
        <p:spPr bwMode="auto">
          <a:xfrm>
            <a:off x="7256609" y="1798505"/>
            <a:ext cx="1797235" cy="13256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0" name="Picture 12"/>
          <p:cNvPicPr>
            <a:picLocks noChangeAspect="1" noChangeArrowheads="1"/>
          </p:cNvPicPr>
          <p:nvPr/>
        </p:nvPicPr>
        <p:blipFill rotWithShape="1">
          <a:blip r:embed="rId11">
            <a:extLst>
              <a:ext uri="{28A0092B-C50C-407E-A947-70E740481C1C}">
                <a14:useLocalDpi xmlns:a14="http://schemas.microsoft.com/office/drawing/2010/main" val="0"/>
              </a:ext>
            </a:extLst>
          </a:blip>
          <a:srcRect l="27803" t="15582" r="44946" b="53272"/>
          <a:stretch/>
        </p:blipFill>
        <p:spPr bwMode="auto">
          <a:xfrm>
            <a:off x="4572000" y="3657600"/>
            <a:ext cx="225194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1" name="Picture 1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000" t="14218" r="20592" b="9473"/>
          <a:stretch/>
        </p:blipFill>
        <p:spPr bwMode="auto">
          <a:xfrm>
            <a:off x="6958547" y="3657600"/>
            <a:ext cx="2109253"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2" name="Picture 1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28" t="20980" r="41186" b="17768"/>
          <a:stretch/>
        </p:blipFill>
        <p:spPr bwMode="auto">
          <a:xfrm>
            <a:off x="128900" y="3526960"/>
            <a:ext cx="2004700" cy="14042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63" name="Picture 1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351" t="21206" r="44418" b="17813"/>
          <a:stretch/>
        </p:blipFill>
        <p:spPr bwMode="auto">
          <a:xfrm>
            <a:off x="2286000" y="3526960"/>
            <a:ext cx="1981200" cy="14042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597318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8697" t="29009" r="35579" b="37658"/>
          <a:stretch/>
        </p:blipFill>
        <p:spPr>
          <a:xfrm>
            <a:off x="172464" y="884106"/>
            <a:ext cx="4323336" cy="2267980"/>
          </a:xfrm>
          <a:prstGeom prst="rect">
            <a:avLst/>
          </a:prstGeom>
          <a:ln>
            <a:solidFill>
              <a:schemeClr val="tx1"/>
            </a:solidFill>
          </a:ln>
        </p:spPr>
      </p:pic>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263429" y="316321"/>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…And They Have The Business Results To Back Up Their Popularity</a:t>
            </a:r>
            <a:endParaRPr lang="en-US" altLang="en-US" sz="2000" i="1" dirty="0" smtClean="0">
              <a:solidFill>
                <a:srgbClr val="000000"/>
              </a:solidFill>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684" y="4757397"/>
            <a:ext cx="3406662" cy="190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091"/>
          <a:stretch/>
        </p:blipFill>
        <p:spPr bwMode="auto">
          <a:xfrm>
            <a:off x="4808950" y="944426"/>
            <a:ext cx="3897673" cy="21370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2049" t="21333" r="32390" b="55810"/>
          <a:stretch/>
        </p:blipFill>
        <p:spPr bwMode="auto">
          <a:xfrm>
            <a:off x="327720" y="4953000"/>
            <a:ext cx="4608927" cy="16663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rotWithShape="1">
          <a:blip r:embed="rId7"/>
          <a:srcRect l="39251" t="52083" r="27367" b="21876"/>
          <a:stretch/>
        </p:blipFill>
        <p:spPr>
          <a:xfrm>
            <a:off x="2098467" y="3057283"/>
            <a:ext cx="4073733" cy="1786725"/>
          </a:xfrm>
          <a:prstGeom prst="rect">
            <a:avLst/>
          </a:prstGeom>
          <a:ln>
            <a:solidFill>
              <a:schemeClr val="tx1"/>
            </a:solidFill>
          </a:ln>
        </p:spPr>
      </p:pic>
    </p:spTree>
    <p:extLst>
      <p:ext uri="{BB962C8B-B14F-4D97-AF65-F5344CB8AC3E}">
        <p14:creationId xmlns:p14="http://schemas.microsoft.com/office/powerpoint/2010/main" val="281695503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7122" name="Rectangle 9"/>
          <p:cNvSpPr>
            <a:spLocks noChangeArrowheads="1"/>
          </p:cNvSpPr>
          <p:nvPr/>
        </p:nvSpPr>
        <p:spPr bwMode="auto">
          <a:xfrm>
            <a:off x="152401" y="316321"/>
            <a:ext cx="8763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2000" dirty="0" smtClean="0">
                <a:solidFill>
                  <a:srgbClr val="000000"/>
                </a:solidFill>
              </a:rPr>
              <a:t>But Becoming A Cultural Phenomenon &amp; Delivering “Off The Charts” Sales Wouldn’t Have Happened If It Wasn’t For Their Tremendous TV Exposure</a:t>
            </a:r>
            <a:endParaRPr lang="en-US" altLang="en-US" sz="2000" i="1" dirty="0" smtClean="0">
              <a:solidFill>
                <a:srgbClr val="000000"/>
              </a:solidFill>
            </a:endParaRPr>
          </a:p>
        </p:txBody>
      </p:sp>
      <p:sp>
        <p:nvSpPr>
          <p:cNvPr id="5" name="Rectangle 9"/>
          <p:cNvSpPr>
            <a:spLocks noChangeArrowheads="1"/>
          </p:cNvSpPr>
          <p:nvPr/>
        </p:nvSpPr>
        <p:spPr bwMode="auto">
          <a:xfrm>
            <a:off x="263428" y="1143000"/>
            <a:ext cx="847090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smtClean="0">
                <a:solidFill>
                  <a:srgbClr val="000000"/>
                </a:solidFill>
              </a:rPr>
              <a:t> These 12 iconic direct response brands were almost all exclusively </a:t>
            </a:r>
            <a:r>
              <a:rPr lang="en-US" altLang="en-US" sz="1600" dirty="0">
                <a:solidFill>
                  <a:srgbClr val="000000"/>
                </a:solidFill>
              </a:rPr>
              <a:t>a</a:t>
            </a:r>
            <a:r>
              <a:rPr lang="en-US" altLang="en-US" sz="1600" dirty="0" smtClean="0">
                <a:solidFill>
                  <a:srgbClr val="000000"/>
                </a:solidFill>
              </a:rPr>
              <a:t>dvertised on TV, both infomercials &amp; </a:t>
            </a:r>
            <a:r>
              <a:rPr lang="en-US" altLang="en-US" sz="1600" b="1" i="1" dirty="0">
                <a:solidFill>
                  <a:srgbClr val="000000"/>
                </a:solidFill>
              </a:rPr>
              <a:t>h</a:t>
            </a:r>
            <a:r>
              <a:rPr lang="en-US" altLang="en-US" sz="1600" b="1" i="1" dirty="0" smtClean="0">
                <a:solidFill>
                  <a:srgbClr val="000000"/>
                </a:solidFill>
              </a:rPr>
              <a:t>eavy</a:t>
            </a:r>
            <a:r>
              <a:rPr lang="en-US" altLang="en-US" sz="1600" dirty="0" smtClean="0">
                <a:solidFill>
                  <a:srgbClr val="000000"/>
                </a:solidFill>
              </a:rPr>
              <a:t> </a:t>
            </a:r>
            <a:r>
              <a:rPr lang="en-US" altLang="en-US" sz="1600" dirty="0">
                <a:solidFill>
                  <a:srgbClr val="000000"/>
                </a:solidFill>
              </a:rPr>
              <a:t>c</a:t>
            </a:r>
            <a:r>
              <a:rPr lang="en-US" altLang="en-US" sz="1600" dirty="0" smtClean="0">
                <a:solidFill>
                  <a:srgbClr val="000000"/>
                </a:solidFill>
              </a:rPr>
              <a:t>ommercial placements</a:t>
            </a:r>
            <a:endParaRPr lang="en-US" altLang="en-US" sz="1600" i="1" dirty="0" smtClean="0">
              <a:solidFill>
                <a:srgbClr val="000000"/>
              </a:solidFill>
            </a:endParaRPr>
          </a:p>
        </p:txBody>
      </p:sp>
      <p:graphicFrame>
        <p:nvGraphicFramePr>
          <p:cNvPr id="2" name="Chart 1"/>
          <p:cNvGraphicFramePr/>
          <p:nvPr>
            <p:extLst>
              <p:ext uri="{D42A27DB-BD31-4B8C-83A1-F6EECF244321}">
                <p14:modId xmlns:p14="http://schemas.microsoft.com/office/powerpoint/2010/main" val="4117703375"/>
              </p:ext>
            </p:extLst>
          </p:nvPr>
        </p:nvGraphicFramePr>
        <p:xfrm>
          <a:off x="1265401" y="2323230"/>
          <a:ext cx="6629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9"/>
          <p:cNvSpPr>
            <a:spLocks noChangeArrowheads="1"/>
          </p:cNvSpPr>
          <p:nvPr/>
        </p:nvSpPr>
        <p:spPr bwMode="auto">
          <a:xfrm>
            <a:off x="16204" y="6705962"/>
            <a:ext cx="9127795" cy="15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dirty="0" smtClean="0">
                <a:solidFill>
                  <a:srgbClr val="000000"/>
                </a:solidFill>
              </a:rPr>
              <a:t>Source: Nielsen Ad*Views; Print includes newspapers, magazines and Sunday supplements.  TV includes national, syndication, spot &amp; Hispanic.  </a:t>
            </a:r>
          </a:p>
        </p:txBody>
      </p:sp>
      <p:sp>
        <p:nvSpPr>
          <p:cNvPr id="8" name="Rectangle 2"/>
          <p:cNvSpPr>
            <a:spLocks/>
          </p:cNvSpPr>
          <p:nvPr/>
        </p:nvSpPr>
        <p:spPr bwMode="auto">
          <a:xfrm>
            <a:off x="1295400" y="2057400"/>
            <a:ext cx="662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600" u="sng" dirty="0" smtClean="0">
                <a:solidFill>
                  <a:srgbClr val="000000"/>
                </a:solidFill>
                <a:ea typeface="Gill Sans"/>
                <a:cs typeface="Gill Sans"/>
              </a:rPr>
              <a:t>12 “Iconic” Brands: Collective Media Mix ($000)</a:t>
            </a:r>
          </a:p>
          <a:p>
            <a:pPr algn="ctr" eaLnBrk="0" fontAlgn="base" hangingPunct="0">
              <a:spcBef>
                <a:spcPct val="0"/>
              </a:spcBef>
              <a:spcAft>
                <a:spcPct val="0"/>
              </a:spcAft>
            </a:pPr>
            <a:r>
              <a:rPr lang="en-US" altLang="en-US" sz="1400" dirty="0" smtClean="0">
                <a:solidFill>
                  <a:srgbClr val="000000"/>
                </a:solidFill>
                <a:ea typeface="Gill Sans"/>
                <a:cs typeface="Gill Sans"/>
              </a:rPr>
              <a:t>CY 2004-2014</a:t>
            </a:r>
          </a:p>
        </p:txBody>
      </p:sp>
      <p:sp>
        <p:nvSpPr>
          <p:cNvPr id="3" name="Right Arrow 2"/>
          <p:cNvSpPr/>
          <p:nvPr/>
        </p:nvSpPr>
        <p:spPr bwMode="auto">
          <a:xfrm>
            <a:off x="6400800" y="4572000"/>
            <a:ext cx="529935" cy="304800"/>
          </a:xfrm>
          <a:prstGeom prst="rightArrow">
            <a:avLst/>
          </a:prstGeom>
          <a:solidFill>
            <a:srgbClr val="003399"/>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rebuchet MS" pitchFamily="34" charset="0"/>
              <a:ea typeface="ＭＳ Ｐゴシック" pitchFamily="34" charset="-128"/>
            </a:endParaRPr>
          </a:p>
        </p:txBody>
      </p:sp>
      <p:sp>
        <p:nvSpPr>
          <p:cNvPr id="10" name="Rectangle 9"/>
          <p:cNvSpPr>
            <a:spLocks noChangeArrowheads="1"/>
          </p:cNvSpPr>
          <p:nvPr/>
        </p:nvSpPr>
        <p:spPr bwMode="auto">
          <a:xfrm>
            <a:off x="7086600" y="38242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fontAlgn="base">
              <a:spcBef>
                <a:spcPct val="0"/>
              </a:spcBef>
              <a:spcAft>
                <a:spcPct val="0"/>
              </a:spcAft>
            </a:pPr>
            <a:r>
              <a:rPr lang="en-US" altLang="en-US" sz="1400" i="1" dirty="0" smtClean="0">
                <a:solidFill>
                  <a:srgbClr val="000000"/>
                </a:solidFill>
              </a:rPr>
              <a:t> Cable drove the </a:t>
            </a:r>
          </a:p>
          <a:p>
            <a:pPr algn="ctr" fontAlgn="base">
              <a:spcBef>
                <a:spcPct val="0"/>
              </a:spcBef>
              <a:spcAft>
                <a:spcPct val="0"/>
              </a:spcAft>
            </a:pPr>
            <a:r>
              <a:rPr lang="en-US" altLang="en-US" sz="1400" i="1" dirty="0" smtClean="0">
                <a:solidFill>
                  <a:srgbClr val="000000"/>
                </a:solidFill>
              </a:rPr>
              <a:t>TV investment</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935" y="4267200"/>
            <a:ext cx="1908465" cy="90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9"/>
          <p:cNvSpPr>
            <a:spLocks noChangeArrowheads="1"/>
          </p:cNvSpPr>
          <p:nvPr/>
        </p:nvSpPr>
        <p:spPr bwMode="auto">
          <a:xfrm>
            <a:off x="0" y="6400800"/>
            <a:ext cx="9127795" cy="19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spcBef>
                <a:spcPct val="0"/>
              </a:spcBef>
              <a:spcAft>
                <a:spcPct val="0"/>
              </a:spcAft>
            </a:pPr>
            <a:r>
              <a:rPr lang="en-US" altLang="en-US" sz="1000" i="1" dirty="0" smtClean="0">
                <a:solidFill>
                  <a:srgbClr val="000000"/>
                </a:solidFill>
              </a:rPr>
              <a:t>TV reflects commercial spend only and excludes infomercials</a:t>
            </a:r>
          </a:p>
        </p:txBody>
      </p:sp>
    </p:spTree>
    <p:extLst>
      <p:ext uri="{BB962C8B-B14F-4D97-AF65-F5344CB8AC3E}">
        <p14:creationId xmlns:p14="http://schemas.microsoft.com/office/powerpoint/2010/main" val="172589491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10123</TotalTime>
  <Words>2454</Words>
  <Application>Microsoft Office PowerPoint</Application>
  <PresentationFormat>On-screen Show (4:3)</PresentationFormat>
  <Paragraphs>391</Paragraphs>
  <Slides>26</Slides>
  <Notes>26</Notes>
  <HiddenSlides>0</HiddenSlides>
  <MMClips>0</MMClips>
  <ScaleCrop>false</ScaleCrop>
  <HeadingPairs>
    <vt:vector size="4" baseType="variant">
      <vt:variant>
        <vt:lpstr>Theme</vt:lpstr>
      </vt:variant>
      <vt:variant>
        <vt:i4>11</vt:i4>
      </vt:variant>
      <vt:variant>
        <vt:lpstr>Slide Titles</vt:lpstr>
      </vt:variant>
      <vt:variant>
        <vt:i4>26</vt:i4>
      </vt:variant>
    </vt:vector>
  </HeadingPairs>
  <TitlesOfParts>
    <vt:vector size="37" baseType="lpstr">
      <vt:lpstr>50_Custom Design</vt:lpstr>
      <vt:lpstr>15_Custom Design</vt:lpstr>
      <vt:lpstr>2_Custom Design</vt:lpstr>
      <vt:lpstr>Custom Design</vt:lpstr>
      <vt:lpstr>1_Custom Design</vt:lpstr>
      <vt:lpstr>51_Custom Design</vt:lpstr>
      <vt:lpstr>3_Custom Design</vt:lpstr>
      <vt:lpstr>4_Custom Design</vt:lpstr>
      <vt:lpstr>5_Custom Design</vt:lpstr>
      <vt:lpstr>6_Custom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Worth Sharing! TV’s Content, Reach &amp; Engagement Advantage Over YouTube</dc:title>
  <dc:creator>Jason Wiese</dc:creator>
  <cp:lastModifiedBy>Jason Wiese</cp:lastModifiedBy>
  <cp:revision>537</cp:revision>
  <cp:lastPrinted>2015-04-09T18:05:49Z</cp:lastPrinted>
  <dcterms:created xsi:type="dcterms:W3CDTF">2014-11-25T16:56:45Z</dcterms:created>
  <dcterms:modified xsi:type="dcterms:W3CDTF">2015-04-09T21:03:27Z</dcterms:modified>
</cp:coreProperties>
</file>