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56"/>
  </p:notesMasterIdLst>
  <p:sldIdLst>
    <p:sldId id="2144328206" r:id="rId6"/>
    <p:sldId id="2144328190" r:id="rId7"/>
    <p:sldId id="2144328179" r:id="rId8"/>
    <p:sldId id="296" r:id="rId9"/>
    <p:sldId id="2144328162" r:id="rId10"/>
    <p:sldId id="2144328207" r:id="rId11"/>
    <p:sldId id="2144328180" r:id="rId12"/>
    <p:sldId id="2144328149" r:id="rId13"/>
    <p:sldId id="2144328150" r:id="rId14"/>
    <p:sldId id="2144328208" r:id="rId15"/>
    <p:sldId id="2144328241" r:id="rId16"/>
    <p:sldId id="2952" r:id="rId17"/>
    <p:sldId id="2144328173" r:id="rId18"/>
    <p:sldId id="2144328186" r:id="rId19"/>
    <p:sldId id="2144327375" r:id="rId20"/>
    <p:sldId id="2144328193" r:id="rId21"/>
    <p:sldId id="303" r:id="rId22"/>
    <p:sldId id="2144328174" r:id="rId23"/>
    <p:sldId id="2144328194" r:id="rId24"/>
    <p:sldId id="2144328195" r:id="rId25"/>
    <p:sldId id="2264" r:id="rId26"/>
    <p:sldId id="2144328181" r:id="rId27"/>
    <p:sldId id="2144328196" r:id="rId28"/>
    <p:sldId id="2144328129" r:id="rId29"/>
    <p:sldId id="2144328205" r:id="rId30"/>
    <p:sldId id="2144328126" r:id="rId31"/>
    <p:sldId id="2144328211" r:id="rId32"/>
    <p:sldId id="2144328213" r:id="rId33"/>
    <p:sldId id="2144328221" r:id="rId34"/>
    <p:sldId id="2144328231" r:id="rId35"/>
    <p:sldId id="2144328223" r:id="rId36"/>
    <p:sldId id="2144328232" r:id="rId37"/>
    <p:sldId id="2144328209" r:id="rId38"/>
    <p:sldId id="2144328240" r:id="rId39"/>
    <p:sldId id="2144328233" r:id="rId40"/>
    <p:sldId id="2144328234" r:id="rId41"/>
    <p:sldId id="2144328235" r:id="rId42"/>
    <p:sldId id="2144328236" r:id="rId43"/>
    <p:sldId id="2144328237" r:id="rId44"/>
    <p:sldId id="2144328238" r:id="rId45"/>
    <p:sldId id="2144328239" r:id="rId46"/>
    <p:sldId id="280" r:id="rId47"/>
    <p:sldId id="2144328157" r:id="rId48"/>
    <p:sldId id="2144327751" r:id="rId49"/>
    <p:sldId id="2144327999" r:id="rId50"/>
    <p:sldId id="2144328143" r:id="rId51"/>
    <p:sldId id="2144328147" r:id="rId52"/>
    <p:sldId id="2144328144" r:id="rId53"/>
    <p:sldId id="2144328146" r:id="rId54"/>
    <p:sldId id="2144328117" r:id="rId5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eed Kiely" initials="RK" lastIdx="2" clrIdx="6">
    <p:extLst>
      <p:ext uri="{19B8F6BF-5375-455C-9EA6-DF929625EA0E}">
        <p15:presenceInfo xmlns:p15="http://schemas.microsoft.com/office/powerpoint/2012/main" userId="S::reedk@thevab.com::768be38e-2fb5-40ce-925d-bd8e9d9e3c31" providerId="AD"/>
      </p:ext>
    </p:extLst>
  </p:cmAuthor>
  <p:cmAuthor id="1" name="Leah Montner Dixon" initials="LMD" lastIdx="31" clrIdx="0">
    <p:extLst>
      <p:ext uri="{19B8F6BF-5375-455C-9EA6-DF929625EA0E}">
        <p15:presenceInfo xmlns:p15="http://schemas.microsoft.com/office/powerpoint/2012/main" userId="S::leahm@thevab.com::d5b2ae9e-9213-4442-b7df-4db8cbe51e5d" providerId="AD"/>
      </p:ext>
    </p:extLst>
  </p:cmAuthor>
  <p:cmAuthor id="2" name="Karolina Guillen" initials="KG" lastIdx="4" clrIdx="1">
    <p:extLst>
      <p:ext uri="{19B8F6BF-5375-455C-9EA6-DF929625EA0E}">
        <p15:presenceInfo xmlns:p15="http://schemas.microsoft.com/office/powerpoint/2012/main" userId="S::karolinaG@thevab.com::c1c08796-a0be-47c6-af52-5d31fd96ec50" providerId="AD"/>
      </p:ext>
    </p:extLst>
  </p:cmAuthor>
  <p:cmAuthor id="3" name="Kathy Grey" initials="KG" lastIdx="3" clrIdx="2">
    <p:extLst>
      <p:ext uri="{19B8F6BF-5375-455C-9EA6-DF929625EA0E}">
        <p15:presenceInfo xmlns:p15="http://schemas.microsoft.com/office/powerpoint/2012/main" userId="S::kathyg@thevab.com::22e59b4b-9f3d-435f-a82c-af8fffbcfca0" providerId="AD"/>
      </p:ext>
    </p:extLst>
  </p:cmAuthor>
  <p:cmAuthor id="4" name="Marianne Vita" initials="MV" lastIdx="27" clrIdx="3">
    <p:extLst>
      <p:ext uri="{19B8F6BF-5375-455C-9EA6-DF929625EA0E}">
        <p15:presenceInfo xmlns:p15="http://schemas.microsoft.com/office/powerpoint/2012/main" userId="S::mariannev@thevab.com::35b1102d-d340-4a85-a709-12ee727aa48b" providerId="AD"/>
      </p:ext>
    </p:extLst>
  </p:cmAuthor>
  <p:cmAuthor id="5" name="Danielle Delauro" initials="DD" lastIdx="89" clrIdx="4">
    <p:extLst>
      <p:ext uri="{19B8F6BF-5375-455C-9EA6-DF929625EA0E}">
        <p15:presenceInfo xmlns:p15="http://schemas.microsoft.com/office/powerpoint/2012/main" userId="S::danielled@thevab.com::79c3a64d-209a-45df-902b-7cba6cccfd68" providerId="AD"/>
      </p:ext>
    </p:extLst>
  </p:cmAuthor>
  <p:cmAuthor id="6" name="Jason Wiese" initials="JW" lastIdx="32" clrIdx="5">
    <p:extLst>
      <p:ext uri="{19B8F6BF-5375-455C-9EA6-DF929625EA0E}">
        <p15:presenceInfo xmlns:p15="http://schemas.microsoft.com/office/powerpoint/2012/main" userId="S::jasonw@thevab.com::4bff8d5b-7de6-4655-b397-69b0afc8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C8D"/>
    <a:srgbClr val="66C5AD"/>
    <a:srgbClr val="00BFF2"/>
    <a:srgbClr val="1B1464"/>
    <a:srgbClr val="00C0F3"/>
    <a:srgbClr val="FFE600"/>
    <a:srgbClr val="CFD5EA"/>
    <a:srgbClr val="E2E8F1"/>
    <a:srgbClr val="7ED2F6"/>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378FF2-36B7-438A-94A7-A701578C3EA6}" v="7" dt="2021-09-20T20:38:27.248"/>
    <p1510:client id="{CC6A56DA-37BF-4155-9CD2-892B863491C0}" v="1" dt="2021-09-21T14:15:50.8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14" y="13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068E647F-3F4B-472D-BBBB-32E895A33E59}"/>
    <pc:docChg chg="custSel modSld">
      <pc:chgData name="Jason Wiese" userId="4bff8d5b-7de6-4655-b397-69b0afc81113" providerId="ADAL" clId="{068E647F-3F4B-472D-BBBB-32E895A33E59}" dt="2021-09-15T22:13:38.103" v="207" actId="1035"/>
      <pc:docMkLst>
        <pc:docMk/>
      </pc:docMkLst>
      <pc:sldChg chg="delCm">
        <pc:chgData name="Jason Wiese" userId="4bff8d5b-7de6-4655-b397-69b0afc81113" providerId="ADAL" clId="{068E647F-3F4B-472D-BBBB-32E895A33E59}" dt="2021-09-15T21:44:13.253" v="6" actId="1592"/>
        <pc:sldMkLst>
          <pc:docMk/>
          <pc:sldMk cId="966955463" sldId="303"/>
        </pc:sldMkLst>
      </pc:sldChg>
      <pc:sldChg chg="delCm">
        <pc:chgData name="Jason Wiese" userId="4bff8d5b-7de6-4655-b397-69b0afc81113" providerId="ADAL" clId="{068E647F-3F4B-472D-BBBB-32E895A33E59}" dt="2021-09-15T21:44:24.187" v="11" actId="1592"/>
        <pc:sldMkLst>
          <pc:docMk/>
          <pc:sldMk cId="3070759860" sldId="2264"/>
        </pc:sldMkLst>
      </pc:sldChg>
      <pc:sldChg chg="modSp mod">
        <pc:chgData name="Jason Wiese" userId="4bff8d5b-7de6-4655-b397-69b0afc81113" providerId="ADAL" clId="{068E647F-3F4B-472D-BBBB-32E895A33E59}" dt="2021-09-15T22:12:44.507" v="191" actId="1038"/>
        <pc:sldMkLst>
          <pc:docMk/>
          <pc:sldMk cId="947191793" sldId="2144328117"/>
        </pc:sldMkLst>
        <pc:spChg chg="mod">
          <ac:chgData name="Jason Wiese" userId="4bff8d5b-7de6-4655-b397-69b0afc81113" providerId="ADAL" clId="{068E647F-3F4B-472D-BBBB-32E895A33E59}" dt="2021-09-15T21:46:59.041" v="85" actId="1036"/>
          <ac:spMkLst>
            <pc:docMk/>
            <pc:sldMk cId="947191793" sldId="2144328117"/>
            <ac:spMk id="19" creationId="{5DA2155B-AD7B-4B92-B146-96633015C254}"/>
          </ac:spMkLst>
        </pc:spChg>
        <pc:spChg chg="mod">
          <ac:chgData name="Jason Wiese" userId="4bff8d5b-7de6-4655-b397-69b0afc81113" providerId="ADAL" clId="{068E647F-3F4B-472D-BBBB-32E895A33E59}" dt="2021-09-15T22:12:44.507" v="191" actId="1038"/>
          <ac:spMkLst>
            <pc:docMk/>
            <pc:sldMk cId="947191793" sldId="2144328117"/>
            <ac:spMk id="27" creationId="{B455B23C-7FF9-465A-9D4A-C5B7C2B85F70}"/>
          </ac:spMkLst>
        </pc:spChg>
        <pc:picChg chg="mod">
          <ac:chgData name="Jason Wiese" userId="4bff8d5b-7de6-4655-b397-69b0afc81113" providerId="ADAL" clId="{068E647F-3F4B-472D-BBBB-32E895A33E59}" dt="2021-09-15T21:46:59.041" v="85" actId="1036"/>
          <ac:picMkLst>
            <pc:docMk/>
            <pc:sldMk cId="947191793" sldId="2144328117"/>
            <ac:picMk id="21" creationId="{8B4CCF1E-297F-4499-81BF-8FC62C616B68}"/>
          </ac:picMkLst>
        </pc:picChg>
      </pc:sldChg>
      <pc:sldChg chg="delCm">
        <pc:chgData name="Jason Wiese" userId="4bff8d5b-7de6-4655-b397-69b0afc81113" providerId="ADAL" clId="{068E647F-3F4B-472D-BBBB-32E895A33E59}" dt="2021-09-15T21:44:32.939" v="12" actId="1592"/>
        <pc:sldMkLst>
          <pc:docMk/>
          <pc:sldMk cId="1413301201" sldId="2144328126"/>
        </pc:sldMkLst>
      </pc:sldChg>
      <pc:sldChg chg="modSp mod">
        <pc:chgData name="Jason Wiese" userId="4bff8d5b-7de6-4655-b397-69b0afc81113" providerId="ADAL" clId="{068E647F-3F4B-472D-BBBB-32E895A33E59}" dt="2021-09-15T22:12:23.103" v="158" actId="1037"/>
        <pc:sldMkLst>
          <pc:docMk/>
          <pc:sldMk cId="3679415547" sldId="2144328143"/>
        </pc:sldMkLst>
        <pc:spChg chg="mod">
          <ac:chgData name="Jason Wiese" userId="4bff8d5b-7de6-4655-b397-69b0afc81113" providerId="ADAL" clId="{068E647F-3F4B-472D-BBBB-32E895A33E59}" dt="2021-09-15T22:12:23.103" v="158" actId="1037"/>
          <ac:spMkLst>
            <pc:docMk/>
            <pc:sldMk cId="3679415547" sldId="2144328143"/>
            <ac:spMk id="16" creationId="{84CFDBB4-5B89-4B68-B792-C7A2E45C2BE2}"/>
          </ac:spMkLst>
        </pc:spChg>
        <pc:spChg chg="mod">
          <ac:chgData name="Jason Wiese" userId="4bff8d5b-7de6-4655-b397-69b0afc81113" providerId="ADAL" clId="{068E647F-3F4B-472D-BBBB-32E895A33E59}" dt="2021-09-15T21:46:35.932" v="55" actId="1036"/>
          <ac:spMkLst>
            <pc:docMk/>
            <pc:sldMk cId="3679415547" sldId="2144328143"/>
            <ac:spMk id="42" creationId="{DB9A4844-F011-44A6-89AF-3705DC31794A}"/>
          </ac:spMkLst>
        </pc:spChg>
        <pc:picChg chg="mod">
          <ac:chgData name="Jason Wiese" userId="4bff8d5b-7de6-4655-b397-69b0afc81113" providerId="ADAL" clId="{068E647F-3F4B-472D-BBBB-32E895A33E59}" dt="2021-09-15T21:46:35.932" v="55" actId="1036"/>
          <ac:picMkLst>
            <pc:docMk/>
            <pc:sldMk cId="3679415547" sldId="2144328143"/>
            <ac:picMk id="43" creationId="{20EC323E-E3D0-440D-BB62-810002B2BC9F}"/>
          </ac:picMkLst>
        </pc:picChg>
      </pc:sldChg>
      <pc:sldChg chg="modSp mod">
        <pc:chgData name="Jason Wiese" userId="4bff8d5b-7de6-4655-b397-69b0afc81113" providerId="ADAL" clId="{068E647F-3F4B-472D-BBBB-32E895A33E59}" dt="2021-09-15T22:12:32.804" v="177" actId="1037"/>
        <pc:sldMkLst>
          <pc:docMk/>
          <pc:sldMk cId="1701194338" sldId="2144328144"/>
        </pc:sldMkLst>
        <pc:spChg chg="mod">
          <ac:chgData name="Jason Wiese" userId="4bff8d5b-7de6-4655-b397-69b0afc81113" providerId="ADAL" clId="{068E647F-3F4B-472D-BBBB-32E895A33E59}" dt="2021-09-15T21:46:47.835" v="69" actId="1036"/>
          <ac:spMkLst>
            <pc:docMk/>
            <pc:sldMk cId="1701194338" sldId="2144328144"/>
            <ac:spMk id="28" creationId="{86CF19DE-6BB8-4535-938F-000994ACBEDA}"/>
          </ac:spMkLst>
        </pc:spChg>
        <pc:spChg chg="mod">
          <ac:chgData name="Jason Wiese" userId="4bff8d5b-7de6-4655-b397-69b0afc81113" providerId="ADAL" clId="{068E647F-3F4B-472D-BBBB-32E895A33E59}" dt="2021-09-15T22:12:32.804" v="177" actId="1037"/>
          <ac:spMkLst>
            <pc:docMk/>
            <pc:sldMk cId="1701194338" sldId="2144328144"/>
            <ac:spMk id="63" creationId="{60F708CF-6EB4-4975-ACB0-825D4D03FB16}"/>
          </ac:spMkLst>
        </pc:spChg>
        <pc:picChg chg="mod">
          <ac:chgData name="Jason Wiese" userId="4bff8d5b-7de6-4655-b397-69b0afc81113" providerId="ADAL" clId="{068E647F-3F4B-472D-BBBB-32E895A33E59}" dt="2021-09-15T21:46:47.835" v="69" actId="1036"/>
          <ac:picMkLst>
            <pc:docMk/>
            <pc:sldMk cId="1701194338" sldId="2144328144"/>
            <ac:picMk id="29" creationId="{1198B418-927D-4411-B415-B08F544BFB25}"/>
          </ac:picMkLst>
        </pc:picChg>
      </pc:sldChg>
      <pc:sldChg chg="modSp mod">
        <pc:chgData name="Jason Wiese" userId="4bff8d5b-7de6-4655-b397-69b0afc81113" providerId="ADAL" clId="{068E647F-3F4B-472D-BBBB-32E895A33E59}" dt="2021-09-15T21:46:53.215" v="77" actId="1036"/>
        <pc:sldMkLst>
          <pc:docMk/>
          <pc:sldMk cId="3318362534" sldId="2144328146"/>
        </pc:sldMkLst>
        <pc:spChg chg="mod">
          <ac:chgData name="Jason Wiese" userId="4bff8d5b-7de6-4655-b397-69b0afc81113" providerId="ADAL" clId="{068E647F-3F4B-472D-BBBB-32E895A33E59}" dt="2021-09-15T21:46:53.215" v="77" actId="1036"/>
          <ac:spMkLst>
            <pc:docMk/>
            <pc:sldMk cId="3318362534" sldId="2144328146"/>
            <ac:spMk id="37" creationId="{02C787A6-3D0F-4DC1-9440-CE97E531B849}"/>
          </ac:spMkLst>
        </pc:spChg>
        <pc:picChg chg="mod">
          <ac:chgData name="Jason Wiese" userId="4bff8d5b-7de6-4655-b397-69b0afc81113" providerId="ADAL" clId="{068E647F-3F4B-472D-BBBB-32E895A33E59}" dt="2021-09-15T21:46:53.215" v="77" actId="1036"/>
          <ac:picMkLst>
            <pc:docMk/>
            <pc:sldMk cId="3318362534" sldId="2144328146"/>
            <ac:picMk id="38" creationId="{61BEE76A-2D2B-40FC-8857-F4C665EA4C0A}"/>
          </ac:picMkLst>
        </pc:picChg>
      </pc:sldChg>
      <pc:sldChg chg="modSp mod">
        <pc:chgData name="Jason Wiese" userId="4bff8d5b-7de6-4655-b397-69b0afc81113" providerId="ADAL" clId="{068E647F-3F4B-472D-BBBB-32E895A33E59}" dt="2021-09-15T22:12:27.989" v="170" actId="1037"/>
        <pc:sldMkLst>
          <pc:docMk/>
          <pc:sldMk cId="4220199532" sldId="2144328147"/>
        </pc:sldMkLst>
        <pc:spChg chg="mod">
          <ac:chgData name="Jason Wiese" userId="4bff8d5b-7de6-4655-b397-69b0afc81113" providerId="ADAL" clId="{068E647F-3F4B-472D-BBBB-32E895A33E59}" dt="2021-09-15T22:12:27.989" v="170" actId="1037"/>
          <ac:spMkLst>
            <pc:docMk/>
            <pc:sldMk cId="4220199532" sldId="2144328147"/>
            <ac:spMk id="35" creationId="{1BB4DBF8-28D9-46B3-AC36-7F9DCF8EBF18}"/>
          </ac:spMkLst>
        </pc:spChg>
        <pc:spChg chg="mod">
          <ac:chgData name="Jason Wiese" userId="4bff8d5b-7de6-4655-b397-69b0afc81113" providerId="ADAL" clId="{068E647F-3F4B-472D-BBBB-32E895A33E59}" dt="2021-09-15T21:46:41.352" v="62" actId="1036"/>
          <ac:spMkLst>
            <pc:docMk/>
            <pc:sldMk cId="4220199532" sldId="2144328147"/>
            <ac:spMk id="42" creationId="{02B98215-03EE-475F-AF93-E41AA5751863}"/>
          </ac:spMkLst>
        </pc:spChg>
        <pc:picChg chg="mod">
          <ac:chgData name="Jason Wiese" userId="4bff8d5b-7de6-4655-b397-69b0afc81113" providerId="ADAL" clId="{068E647F-3F4B-472D-BBBB-32E895A33E59}" dt="2021-09-15T21:46:41.352" v="62" actId="1036"/>
          <ac:picMkLst>
            <pc:docMk/>
            <pc:sldMk cId="4220199532" sldId="2144328147"/>
            <ac:picMk id="45" creationId="{2CA5E854-B250-4404-8A56-CF31D68E6D4F}"/>
          </ac:picMkLst>
        </pc:picChg>
      </pc:sldChg>
      <pc:sldChg chg="modSp mod delCm">
        <pc:chgData name="Jason Wiese" userId="4bff8d5b-7de6-4655-b397-69b0afc81113" providerId="ADAL" clId="{068E647F-3F4B-472D-BBBB-32E895A33E59}" dt="2021-09-15T22:13:07.376" v="198" actId="6549"/>
        <pc:sldMkLst>
          <pc:docMk/>
          <pc:sldMk cId="976877901" sldId="2144328149"/>
        </pc:sldMkLst>
        <pc:spChg chg="mod">
          <ac:chgData name="Jason Wiese" userId="4bff8d5b-7de6-4655-b397-69b0afc81113" providerId="ADAL" clId="{068E647F-3F4B-472D-BBBB-32E895A33E59}" dt="2021-09-15T22:13:07.376" v="198" actId="6549"/>
          <ac:spMkLst>
            <pc:docMk/>
            <pc:sldMk cId="976877901" sldId="2144328149"/>
            <ac:spMk id="13" creationId="{5A0AD288-B737-4954-871E-FBDDDBC9416C}"/>
          </ac:spMkLst>
        </pc:spChg>
      </pc:sldChg>
      <pc:sldChg chg="modSp mod delCm">
        <pc:chgData name="Jason Wiese" userId="4bff8d5b-7de6-4655-b397-69b0afc81113" providerId="ADAL" clId="{068E647F-3F4B-472D-BBBB-32E895A33E59}" dt="2021-09-15T21:56:24.346" v="92" actId="1038"/>
        <pc:sldMkLst>
          <pc:docMk/>
          <pc:sldMk cId="3427531931" sldId="2144328150"/>
        </pc:sldMkLst>
        <pc:spChg chg="mod">
          <ac:chgData name="Jason Wiese" userId="4bff8d5b-7de6-4655-b397-69b0afc81113" providerId="ADAL" clId="{068E647F-3F4B-472D-BBBB-32E895A33E59}" dt="2021-09-15T21:56:24.346" v="92" actId="1038"/>
          <ac:spMkLst>
            <pc:docMk/>
            <pc:sldMk cId="3427531931" sldId="2144328150"/>
            <ac:spMk id="24" creationId="{7374B921-3D88-4208-A0A4-1868695569AD}"/>
          </ac:spMkLst>
        </pc:spChg>
        <pc:spChg chg="mod">
          <ac:chgData name="Jason Wiese" userId="4bff8d5b-7de6-4655-b397-69b0afc81113" providerId="ADAL" clId="{068E647F-3F4B-472D-BBBB-32E895A33E59}" dt="2021-09-15T21:56:19.828" v="91" actId="1037"/>
          <ac:spMkLst>
            <pc:docMk/>
            <pc:sldMk cId="3427531931" sldId="2144328150"/>
            <ac:spMk id="58" creationId="{2701664E-39E6-41D6-88A3-EF9CA24B2CEA}"/>
          </ac:spMkLst>
        </pc:spChg>
      </pc:sldChg>
      <pc:sldChg chg="modSp mod delCm">
        <pc:chgData name="Jason Wiese" userId="4bff8d5b-7de6-4655-b397-69b0afc81113" providerId="ADAL" clId="{068E647F-3F4B-472D-BBBB-32E895A33E59}" dt="2021-09-15T21:45:49.177" v="37" actId="1038"/>
        <pc:sldMkLst>
          <pc:docMk/>
          <pc:sldMk cId="2036124428" sldId="2144328174"/>
        </pc:sldMkLst>
        <pc:spChg chg="mod">
          <ac:chgData name="Jason Wiese" userId="4bff8d5b-7de6-4655-b397-69b0afc81113" providerId="ADAL" clId="{068E647F-3F4B-472D-BBBB-32E895A33E59}" dt="2021-09-15T21:45:49.177" v="37" actId="1038"/>
          <ac:spMkLst>
            <pc:docMk/>
            <pc:sldMk cId="2036124428" sldId="2144328174"/>
            <ac:spMk id="12" creationId="{FCBDB492-9443-3D4A-8E9D-B3CECB95DCD7}"/>
          </ac:spMkLst>
        </pc:spChg>
      </pc:sldChg>
      <pc:sldChg chg="delCm">
        <pc:chgData name="Jason Wiese" userId="4bff8d5b-7de6-4655-b397-69b0afc81113" providerId="ADAL" clId="{068E647F-3F4B-472D-BBBB-32E895A33E59}" dt="2021-09-15T21:43:50.445" v="0" actId="1592"/>
        <pc:sldMkLst>
          <pc:docMk/>
          <pc:sldMk cId="40353821" sldId="2144328180"/>
        </pc:sldMkLst>
      </pc:sldChg>
      <pc:sldChg chg="modSp mod">
        <pc:chgData name="Jason Wiese" userId="4bff8d5b-7de6-4655-b397-69b0afc81113" providerId="ADAL" clId="{068E647F-3F4B-472D-BBBB-32E895A33E59}" dt="2021-09-15T21:57:35.469" v="93" actId="20577"/>
        <pc:sldMkLst>
          <pc:docMk/>
          <pc:sldMk cId="3506594451" sldId="2144328181"/>
        </pc:sldMkLst>
        <pc:spChg chg="mod">
          <ac:chgData name="Jason Wiese" userId="4bff8d5b-7de6-4655-b397-69b0afc81113" providerId="ADAL" clId="{068E647F-3F4B-472D-BBBB-32E895A33E59}" dt="2021-09-15T21:57:35.469" v="93" actId="20577"/>
          <ac:spMkLst>
            <pc:docMk/>
            <pc:sldMk cId="3506594451" sldId="2144328181"/>
            <ac:spMk id="5" creationId="{BDADF965-CB12-4350-A2BB-A876A631F656}"/>
          </ac:spMkLst>
        </pc:spChg>
      </pc:sldChg>
      <pc:sldChg chg="delCm">
        <pc:chgData name="Jason Wiese" userId="4bff8d5b-7de6-4655-b397-69b0afc81113" providerId="ADAL" clId="{068E647F-3F4B-472D-BBBB-32E895A33E59}" dt="2021-09-15T21:44:18.766" v="9" actId="1592"/>
        <pc:sldMkLst>
          <pc:docMk/>
          <pc:sldMk cId="2070139559" sldId="2144328194"/>
        </pc:sldMkLst>
      </pc:sldChg>
      <pc:sldChg chg="delCm">
        <pc:chgData name="Jason Wiese" userId="4bff8d5b-7de6-4655-b397-69b0afc81113" providerId="ADAL" clId="{068E647F-3F4B-472D-BBBB-32E895A33E59}" dt="2021-09-15T21:44:21.447" v="10" actId="1592"/>
        <pc:sldMkLst>
          <pc:docMk/>
          <pc:sldMk cId="2206946720" sldId="2144328195"/>
        </pc:sldMkLst>
      </pc:sldChg>
      <pc:sldChg chg="modSp mod">
        <pc:chgData name="Jason Wiese" userId="4bff8d5b-7de6-4655-b397-69b0afc81113" providerId="ADAL" clId="{068E647F-3F4B-472D-BBBB-32E895A33E59}" dt="2021-09-15T22:13:38.103" v="207" actId="1035"/>
        <pc:sldMkLst>
          <pc:docMk/>
          <pc:sldMk cId="3128525768" sldId="2144328207"/>
        </pc:sldMkLst>
        <pc:spChg chg="mod">
          <ac:chgData name="Jason Wiese" userId="4bff8d5b-7de6-4655-b397-69b0afc81113" providerId="ADAL" clId="{068E647F-3F4B-472D-BBBB-32E895A33E59}" dt="2021-09-15T22:13:38.103" v="207" actId="1035"/>
          <ac:spMkLst>
            <pc:docMk/>
            <pc:sldMk cId="3128525768" sldId="2144328207"/>
            <ac:spMk id="49" creationId="{1AE09952-486B-4F4F-A441-118D940A2C0C}"/>
          </ac:spMkLst>
        </pc:spChg>
      </pc:sldChg>
      <pc:sldChg chg="delCm">
        <pc:chgData name="Jason Wiese" userId="4bff8d5b-7de6-4655-b397-69b0afc81113" providerId="ADAL" clId="{068E647F-3F4B-472D-BBBB-32E895A33E59}" dt="2021-09-15T21:44:00.396" v="3" actId="1592"/>
        <pc:sldMkLst>
          <pc:docMk/>
          <pc:sldMk cId="926230537" sldId="2144328208"/>
        </pc:sldMkLst>
      </pc:sldChg>
      <pc:sldChg chg="delCm">
        <pc:chgData name="Jason Wiese" userId="4bff8d5b-7de6-4655-b397-69b0afc81113" providerId="ADAL" clId="{068E647F-3F4B-472D-BBBB-32E895A33E59}" dt="2021-09-15T21:44:57.839" v="19" actId="1592"/>
        <pc:sldMkLst>
          <pc:docMk/>
          <pc:sldMk cId="2743619578" sldId="2144328209"/>
        </pc:sldMkLst>
      </pc:sldChg>
      <pc:sldChg chg="delCm">
        <pc:chgData name="Jason Wiese" userId="4bff8d5b-7de6-4655-b397-69b0afc81113" providerId="ADAL" clId="{068E647F-3F4B-472D-BBBB-32E895A33E59}" dt="2021-09-15T21:44:37.671" v="14" actId="1592"/>
        <pc:sldMkLst>
          <pc:docMk/>
          <pc:sldMk cId="4118161336" sldId="2144328211"/>
        </pc:sldMkLst>
      </pc:sldChg>
      <pc:sldChg chg="delCm">
        <pc:chgData name="Jason Wiese" userId="4bff8d5b-7de6-4655-b397-69b0afc81113" providerId="ADAL" clId="{068E647F-3F4B-472D-BBBB-32E895A33E59}" dt="2021-09-15T21:44:40.545" v="15" actId="1592"/>
        <pc:sldMkLst>
          <pc:docMk/>
          <pc:sldMk cId="586304524" sldId="2144328213"/>
        </pc:sldMkLst>
      </pc:sldChg>
      <pc:sldChg chg="delCm">
        <pc:chgData name="Jason Wiese" userId="4bff8d5b-7de6-4655-b397-69b0afc81113" providerId="ADAL" clId="{068E647F-3F4B-472D-BBBB-32E895A33E59}" dt="2021-09-15T21:44:44.527" v="16" actId="1592"/>
        <pc:sldMkLst>
          <pc:docMk/>
          <pc:sldMk cId="2787423670" sldId="2144328221"/>
        </pc:sldMkLst>
      </pc:sldChg>
      <pc:sldChg chg="delCm">
        <pc:chgData name="Jason Wiese" userId="4bff8d5b-7de6-4655-b397-69b0afc81113" providerId="ADAL" clId="{068E647F-3F4B-472D-BBBB-32E895A33E59}" dt="2021-09-15T21:44:47.316" v="17" actId="1592"/>
        <pc:sldMkLst>
          <pc:docMk/>
          <pc:sldMk cId="2607019513" sldId="2144328231"/>
        </pc:sldMkLst>
      </pc:sldChg>
      <pc:sldChg chg="delCm">
        <pc:chgData name="Jason Wiese" userId="4bff8d5b-7de6-4655-b397-69b0afc81113" providerId="ADAL" clId="{068E647F-3F4B-472D-BBBB-32E895A33E59}" dt="2021-09-15T21:44:52.236" v="18" actId="1592"/>
        <pc:sldMkLst>
          <pc:docMk/>
          <pc:sldMk cId="877966008" sldId="2144328232"/>
        </pc:sldMkLst>
      </pc:sldChg>
      <pc:sldChg chg="delCm">
        <pc:chgData name="Jason Wiese" userId="4bff8d5b-7de6-4655-b397-69b0afc81113" providerId="ADAL" clId="{068E647F-3F4B-472D-BBBB-32E895A33E59}" dt="2021-09-15T21:45:03.951" v="21" actId="1592"/>
        <pc:sldMkLst>
          <pc:docMk/>
          <pc:sldMk cId="1670368447" sldId="2144328233"/>
        </pc:sldMkLst>
      </pc:sldChg>
      <pc:sldChg chg="modSp mod">
        <pc:chgData name="Jason Wiese" userId="4bff8d5b-7de6-4655-b397-69b0afc81113" providerId="ADAL" clId="{068E647F-3F4B-472D-BBBB-32E895A33E59}" dt="2021-09-15T22:10:51.439" v="144" actId="20577"/>
        <pc:sldMkLst>
          <pc:docMk/>
          <pc:sldMk cId="2257530891" sldId="2144328235"/>
        </pc:sldMkLst>
        <pc:spChg chg="mod">
          <ac:chgData name="Jason Wiese" userId="4bff8d5b-7de6-4655-b397-69b0afc81113" providerId="ADAL" clId="{068E647F-3F4B-472D-BBBB-32E895A33E59}" dt="2021-09-15T22:10:51.439" v="144" actId="20577"/>
          <ac:spMkLst>
            <pc:docMk/>
            <pc:sldMk cId="2257530891" sldId="2144328235"/>
            <ac:spMk id="11" creationId="{5A70652F-38E7-4B75-B494-BB0702BA4B32}"/>
          </ac:spMkLst>
        </pc:spChg>
      </pc:sldChg>
      <pc:sldChg chg="delCm">
        <pc:chgData name="Jason Wiese" userId="4bff8d5b-7de6-4655-b397-69b0afc81113" providerId="ADAL" clId="{068E647F-3F4B-472D-BBBB-32E895A33E59}" dt="2021-09-15T21:45:22.724" v="22" actId="1592"/>
        <pc:sldMkLst>
          <pc:docMk/>
          <pc:sldMk cId="3672920893" sldId="2144328237"/>
        </pc:sldMkLst>
      </pc:sldChg>
      <pc:sldChg chg="modSp mod">
        <pc:chgData name="Jason Wiese" userId="4bff8d5b-7de6-4655-b397-69b0afc81113" providerId="ADAL" clId="{068E647F-3F4B-472D-BBBB-32E895A33E59}" dt="2021-09-15T21:59:06.321" v="117" actId="14100"/>
        <pc:sldMkLst>
          <pc:docMk/>
          <pc:sldMk cId="4167324434" sldId="2144328238"/>
        </pc:sldMkLst>
        <pc:spChg chg="mod">
          <ac:chgData name="Jason Wiese" userId="4bff8d5b-7de6-4655-b397-69b0afc81113" providerId="ADAL" clId="{068E647F-3F4B-472D-BBBB-32E895A33E59}" dt="2021-09-15T21:59:06.321" v="117" actId="14100"/>
          <ac:spMkLst>
            <pc:docMk/>
            <pc:sldMk cId="4167324434" sldId="2144328238"/>
            <ac:spMk id="11" creationId="{5A70652F-38E7-4B75-B494-BB0702BA4B32}"/>
          </ac:spMkLst>
        </pc:spChg>
      </pc:sldChg>
      <pc:sldChg chg="modSp mod delCm">
        <pc:chgData name="Jason Wiese" userId="4bff8d5b-7de6-4655-b397-69b0afc81113" providerId="ADAL" clId="{068E647F-3F4B-472D-BBBB-32E895A33E59}" dt="2021-09-15T21:54:14.628" v="87" actId="14100"/>
        <pc:sldMkLst>
          <pc:docMk/>
          <pc:sldMk cId="4012611072" sldId="2144328240"/>
        </pc:sldMkLst>
        <pc:spChg chg="mod">
          <ac:chgData name="Jason Wiese" userId="4bff8d5b-7de6-4655-b397-69b0afc81113" providerId="ADAL" clId="{068E647F-3F4B-472D-BBBB-32E895A33E59}" dt="2021-09-15T21:54:14.628" v="87" actId="14100"/>
          <ac:spMkLst>
            <pc:docMk/>
            <pc:sldMk cId="4012611072" sldId="2144328240"/>
            <ac:spMk id="13" creationId="{5A0AD288-B737-4954-871E-FBDDDBC9416C}"/>
          </ac:spMkLst>
        </pc:spChg>
      </pc:sldChg>
      <pc:sldChg chg="delCm">
        <pc:chgData name="Jason Wiese" userId="4bff8d5b-7de6-4655-b397-69b0afc81113" providerId="ADAL" clId="{068E647F-3F4B-472D-BBBB-32E895A33E59}" dt="2021-09-15T21:44:04.126" v="5" actId="1592"/>
        <pc:sldMkLst>
          <pc:docMk/>
          <pc:sldMk cId="1612836823" sldId="2144328241"/>
        </pc:sldMkLst>
      </pc:sldChg>
    </pc:docChg>
  </pc:docChgLst>
  <pc:docChgLst>
    <pc:chgData name="Jason Wiese" userId="4bff8d5b-7de6-4655-b397-69b0afc81113" providerId="ADAL" clId="{98A5BD46-332D-4691-85BE-36608217704A}"/>
    <pc:docChg chg="undo custSel modSld">
      <pc:chgData name="Jason Wiese" userId="4bff8d5b-7de6-4655-b397-69b0afc81113" providerId="ADAL" clId="{98A5BD46-332D-4691-85BE-36608217704A}" dt="2021-09-21T04:37:10.719" v="3" actId="20577"/>
      <pc:docMkLst>
        <pc:docMk/>
      </pc:docMkLst>
      <pc:sldChg chg="modSp mod">
        <pc:chgData name="Jason Wiese" userId="4bff8d5b-7de6-4655-b397-69b0afc81113" providerId="ADAL" clId="{98A5BD46-332D-4691-85BE-36608217704A}" dt="2021-09-21T04:37:10.719" v="3" actId="20577"/>
        <pc:sldMkLst>
          <pc:docMk/>
          <pc:sldMk cId="877966008" sldId="2144328232"/>
        </pc:sldMkLst>
        <pc:spChg chg="mod">
          <ac:chgData name="Jason Wiese" userId="4bff8d5b-7de6-4655-b397-69b0afc81113" providerId="ADAL" clId="{98A5BD46-332D-4691-85BE-36608217704A}" dt="2021-09-21T04:37:10.719" v="3" actId="20577"/>
          <ac:spMkLst>
            <pc:docMk/>
            <pc:sldMk cId="877966008" sldId="2144328232"/>
            <ac:spMk id="11" creationId="{5A70652F-38E7-4B75-B494-BB0702BA4B32}"/>
          </ac:spMkLst>
        </pc:spChg>
      </pc:sldChg>
    </pc:docChg>
  </pc:docChgLst>
  <pc:docChgLst>
    <pc:chgData name="Jason Wiese" userId="4bff8d5b-7de6-4655-b397-69b0afc81113" providerId="ADAL" clId="{654EBF0B-E381-49E9-AF4F-C09A720DFDD0}"/>
    <pc:docChg chg="modSld">
      <pc:chgData name="Jason Wiese" userId="4bff8d5b-7de6-4655-b397-69b0afc81113" providerId="ADAL" clId="{654EBF0B-E381-49E9-AF4F-C09A720DFDD0}" dt="2021-09-17T04:22:01.399" v="3" actId="14100"/>
      <pc:docMkLst>
        <pc:docMk/>
      </pc:docMkLst>
      <pc:sldChg chg="modSp mod">
        <pc:chgData name="Jason Wiese" userId="4bff8d5b-7de6-4655-b397-69b0afc81113" providerId="ADAL" clId="{654EBF0B-E381-49E9-AF4F-C09A720DFDD0}" dt="2021-09-17T04:22:01.399" v="3" actId="14100"/>
        <pc:sldMkLst>
          <pc:docMk/>
          <pc:sldMk cId="3679415547" sldId="2144328143"/>
        </pc:sldMkLst>
        <pc:spChg chg="mod">
          <ac:chgData name="Jason Wiese" userId="4bff8d5b-7de6-4655-b397-69b0afc81113" providerId="ADAL" clId="{654EBF0B-E381-49E9-AF4F-C09A720DFDD0}" dt="2021-09-17T04:22:01.399" v="3" actId="14100"/>
          <ac:spMkLst>
            <pc:docMk/>
            <pc:sldMk cId="3679415547" sldId="2144328143"/>
            <ac:spMk id="64" creationId="{9E3481AA-2170-4A4E-BCDD-9B4A0FD87ACC}"/>
          </ac:spMkLst>
        </pc:spChg>
      </pc:sldChg>
      <pc:sldChg chg="modSp mod">
        <pc:chgData name="Jason Wiese" userId="4bff8d5b-7de6-4655-b397-69b0afc81113" providerId="ADAL" clId="{654EBF0B-E381-49E9-AF4F-C09A720DFDD0}" dt="2021-09-17T04:20:06.201" v="2" actId="115"/>
        <pc:sldMkLst>
          <pc:docMk/>
          <pc:sldMk cId="4118161336" sldId="2144328211"/>
        </pc:sldMkLst>
        <pc:spChg chg="mod">
          <ac:chgData name="Jason Wiese" userId="4bff8d5b-7de6-4655-b397-69b0afc81113" providerId="ADAL" clId="{654EBF0B-E381-49E9-AF4F-C09A720DFDD0}" dt="2021-09-17T04:20:06.201" v="2" actId="115"/>
          <ac:spMkLst>
            <pc:docMk/>
            <pc:sldMk cId="4118161336" sldId="2144328211"/>
            <ac:spMk id="29" creationId="{BA24FAB8-F298-4026-BE09-7323C4AFFCF3}"/>
          </ac:spMkLst>
        </pc:spChg>
        <pc:spChg chg="mod">
          <ac:chgData name="Jason Wiese" userId="4bff8d5b-7de6-4655-b397-69b0afc81113" providerId="ADAL" clId="{654EBF0B-E381-49E9-AF4F-C09A720DFDD0}" dt="2021-09-17T04:19:57.140" v="0" actId="115"/>
          <ac:spMkLst>
            <pc:docMk/>
            <pc:sldMk cId="4118161336" sldId="2144328211"/>
            <ac:spMk id="82" creationId="{EB608721-B87D-44D0-ADEA-187F35593212}"/>
          </ac:spMkLst>
        </pc:spChg>
        <pc:spChg chg="mod">
          <ac:chgData name="Jason Wiese" userId="4bff8d5b-7de6-4655-b397-69b0afc81113" providerId="ADAL" clId="{654EBF0B-E381-49E9-AF4F-C09A720DFDD0}" dt="2021-09-17T04:20:00.739" v="1" actId="115"/>
          <ac:spMkLst>
            <pc:docMk/>
            <pc:sldMk cId="4118161336" sldId="2144328211"/>
            <ac:spMk id="83" creationId="{7B83472A-ABC7-431C-BD59-DEA33CA9CBCD}"/>
          </ac:spMkLst>
        </pc:spChg>
      </pc:sldChg>
    </pc:docChg>
  </pc:docChgLst>
  <pc:docChgLst>
    <pc:chgData name="Jason Wiese" userId="4bff8d5b-7de6-4655-b397-69b0afc81113" providerId="ADAL" clId="{F87F2370-4F67-47F3-B6A4-AF182C573F2A}"/>
    <pc:docChg chg="modSld">
      <pc:chgData name="Jason Wiese" userId="4bff8d5b-7de6-4655-b397-69b0afc81113" providerId="ADAL" clId="{F87F2370-4F67-47F3-B6A4-AF182C573F2A}" dt="2021-09-17T15:47:29.554" v="48" actId="20577"/>
      <pc:docMkLst>
        <pc:docMk/>
      </pc:docMkLst>
      <pc:sldChg chg="modSp mod">
        <pc:chgData name="Jason Wiese" userId="4bff8d5b-7de6-4655-b397-69b0afc81113" providerId="ADAL" clId="{F87F2370-4F67-47F3-B6A4-AF182C573F2A}" dt="2021-09-17T15:36:25.482" v="5" actId="20577"/>
        <pc:sldMkLst>
          <pc:docMk/>
          <pc:sldMk cId="3171436296" sldId="2144328173"/>
        </pc:sldMkLst>
        <pc:spChg chg="mod">
          <ac:chgData name="Jason Wiese" userId="4bff8d5b-7de6-4655-b397-69b0afc81113" providerId="ADAL" clId="{F87F2370-4F67-47F3-B6A4-AF182C573F2A}" dt="2021-09-17T15:36:25.482" v="5" actId="20577"/>
          <ac:spMkLst>
            <pc:docMk/>
            <pc:sldMk cId="3171436296" sldId="2144328173"/>
            <ac:spMk id="18" creationId="{681B0868-DAEB-4B3D-A9C8-DCFE37D90AF7}"/>
          </ac:spMkLst>
        </pc:spChg>
      </pc:sldChg>
      <pc:sldChg chg="modSp mod">
        <pc:chgData name="Jason Wiese" userId="4bff8d5b-7de6-4655-b397-69b0afc81113" providerId="ADAL" clId="{F87F2370-4F67-47F3-B6A4-AF182C573F2A}" dt="2021-09-17T15:47:29.554" v="48" actId="20577"/>
        <pc:sldMkLst>
          <pc:docMk/>
          <pc:sldMk cId="2036124428" sldId="2144328174"/>
        </pc:sldMkLst>
        <pc:spChg chg="mod">
          <ac:chgData name="Jason Wiese" userId="4bff8d5b-7de6-4655-b397-69b0afc81113" providerId="ADAL" clId="{F87F2370-4F67-47F3-B6A4-AF182C573F2A}" dt="2021-09-17T15:47:29.554" v="48" actId="20577"/>
          <ac:spMkLst>
            <pc:docMk/>
            <pc:sldMk cId="2036124428" sldId="2144328174"/>
            <ac:spMk id="17" creationId="{B113270D-D490-4830-A7E1-4444FDC059E6}"/>
          </ac:spMkLst>
        </pc:spChg>
      </pc:sldChg>
      <pc:sldChg chg="modSp mod">
        <pc:chgData name="Jason Wiese" userId="4bff8d5b-7de6-4655-b397-69b0afc81113" providerId="ADAL" clId="{F87F2370-4F67-47F3-B6A4-AF182C573F2A}" dt="2021-09-17T15:37:24.696" v="15" actId="20577"/>
        <pc:sldMkLst>
          <pc:docMk/>
          <pc:sldMk cId="4183428494" sldId="2144328234"/>
        </pc:sldMkLst>
        <pc:spChg chg="mod">
          <ac:chgData name="Jason Wiese" userId="4bff8d5b-7de6-4655-b397-69b0afc81113" providerId="ADAL" clId="{F87F2370-4F67-47F3-B6A4-AF182C573F2A}" dt="2021-09-17T15:37:24.696" v="15" actId="20577"/>
          <ac:spMkLst>
            <pc:docMk/>
            <pc:sldMk cId="4183428494" sldId="2144328234"/>
            <ac:spMk id="87" creationId="{96018780-84BE-46B3-91A5-92CBE21C7288}"/>
          </ac:spMkLst>
        </pc:spChg>
        <pc:spChg chg="mod">
          <ac:chgData name="Jason Wiese" userId="4bff8d5b-7de6-4655-b397-69b0afc81113" providerId="ADAL" clId="{F87F2370-4F67-47F3-B6A4-AF182C573F2A}" dt="2021-09-17T15:37:22.214" v="14" actId="20577"/>
          <ac:spMkLst>
            <pc:docMk/>
            <pc:sldMk cId="4183428494" sldId="2144328234"/>
            <ac:spMk id="88" creationId="{5012E466-3861-4BD3-B945-0B2519C44B42}"/>
          </ac:spMkLst>
        </pc:spChg>
      </pc:sldChg>
      <pc:sldChg chg="modSp mod">
        <pc:chgData name="Jason Wiese" userId="4bff8d5b-7de6-4655-b397-69b0afc81113" providerId="ADAL" clId="{F87F2370-4F67-47F3-B6A4-AF182C573F2A}" dt="2021-09-17T15:37:12.492" v="13" actId="20577"/>
        <pc:sldMkLst>
          <pc:docMk/>
          <pc:sldMk cId="4231372279" sldId="2144328236"/>
        </pc:sldMkLst>
        <pc:spChg chg="mod">
          <ac:chgData name="Jason Wiese" userId="4bff8d5b-7de6-4655-b397-69b0afc81113" providerId="ADAL" clId="{F87F2370-4F67-47F3-B6A4-AF182C573F2A}" dt="2021-09-17T15:37:12.492" v="13" actId="20577"/>
          <ac:spMkLst>
            <pc:docMk/>
            <pc:sldMk cId="4231372279" sldId="2144328236"/>
            <ac:spMk id="76" creationId="{DA81560D-367C-40FE-B7DD-69AEA44D9161}"/>
          </ac:spMkLst>
        </pc:spChg>
        <pc:spChg chg="mod">
          <ac:chgData name="Jason Wiese" userId="4bff8d5b-7de6-4655-b397-69b0afc81113" providerId="ADAL" clId="{F87F2370-4F67-47F3-B6A4-AF182C573F2A}" dt="2021-09-17T15:37:10.177" v="12" actId="20577"/>
          <ac:spMkLst>
            <pc:docMk/>
            <pc:sldMk cId="4231372279" sldId="2144328236"/>
            <ac:spMk id="77" creationId="{53412B0C-3E6B-4472-A8A5-DA66558087E9}"/>
          </ac:spMkLst>
        </pc:spChg>
      </pc:sldChg>
      <pc:sldChg chg="modSp mod">
        <pc:chgData name="Jason Wiese" userId="4bff8d5b-7de6-4655-b397-69b0afc81113" providerId="ADAL" clId="{F87F2370-4F67-47F3-B6A4-AF182C573F2A}" dt="2021-09-17T15:37:05.622" v="11" actId="20577"/>
        <pc:sldMkLst>
          <pc:docMk/>
          <pc:sldMk cId="3672920893" sldId="2144328237"/>
        </pc:sldMkLst>
        <pc:spChg chg="mod">
          <ac:chgData name="Jason Wiese" userId="4bff8d5b-7de6-4655-b397-69b0afc81113" providerId="ADAL" clId="{F87F2370-4F67-47F3-B6A4-AF182C573F2A}" dt="2021-09-17T15:37:05.622" v="11" actId="20577"/>
          <ac:spMkLst>
            <pc:docMk/>
            <pc:sldMk cId="3672920893" sldId="2144328237"/>
            <ac:spMk id="96" creationId="{C2AF79F3-1904-43A7-BF87-D3202F13A723}"/>
          </ac:spMkLst>
        </pc:spChg>
        <pc:spChg chg="mod">
          <ac:chgData name="Jason Wiese" userId="4bff8d5b-7de6-4655-b397-69b0afc81113" providerId="ADAL" clId="{F87F2370-4F67-47F3-B6A4-AF182C573F2A}" dt="2021-09-17T15:37:04.091" v="10" actId="20577"/>
          <ac:spMkLst>
            <pc:docMk/>
            <pc:sldMk cId="3672920893" sldId="2144328237"/>
            <ac:spMk id="103" creationId="{470A95EC-F2E4-416D-B6F6-8EAFD2944A9A}"/>
          </ac:spMkLst>
        </pc:spChg>
      </pc:sldChg>
      <pc:sldChg chg="modSp mod">
        <pc:chgData name="Jason Wiese" userId="4bff8d5b-7de6-4655-b397-69b0afc81113" providerId="ADAL" clId="{F87F2370-4F67-47F3-B6A4-AF182C573F2A}" dt="2021-09-17T15:36:58.536" v="9" actId="20577"/>
        <pc:sldMkLst>
          <pc:docMk/>
          <pc:sldMk cId="4167324434" sldId="2144328238"/>
        </pc:sldMkLst>
        <pc:spChg chg="mod">
          <ac:chgData name="Jason Wiese" userId="4bff8d5b-7de6-4655-b397-69b0afc81113" providerId="ADAL" clId="{F87F2370-4F67-47F3-B6A4-AF182C573F2A}" dt="2021-09-17T15:36:58.536" v="9" actId="20577"/>
          <ac:spMkLst>
            <pc:docMk/>
            <pc:sldMk cId="4167324434" sldId="2144328238"/>
            <ac:spMk id="104" creationId="{08B2B384-292C-41FE-AAFA-B742C8D90B55}"/>
          </ac:spMkLst>
        </pc:spChg>
        <pc:spChg chg="mod">
          <ac:chgData name="Jason Wiese" userId="4bff8d5b-7de6-4655-b397-69b0afc81113" providerId="ADAL" clId="{F87F2370-4F67-47F3-B6A4-AF182C573F2A}" dt="2021-09-17T15:36:56.183" v="8" actId="20577"/>
          <ac:spMkLst>
            <pc:docMk/>
            <pc:sldMk cId="4167324434" sldId="2144328238"/>
            <ac:spMk id="105" creationId="{E4356246-ADDF-4E5A-8090-C3C534225CF4}"/>
          </ac:spMkLst>
        </pc:spChg>
      </pc:sldChg>
      <pc:sldChg chg="modSp mod">
        <pc:chgData name="Jason Wiese" userId="4bff8d5b-7de6-4655-b397-69b0afc81113" providerId="ADAL" clId="{F87F2370-4F67-47F3-B6A4-AF182C573F2A}" dt="2021-09-17T15:36:50.840" v="7" actId="20577"/>
        <pc:sldMkLst>
          <pc:docMk/>
          <pc:sldMk cId="2080027707" sldId="2144328239"/>
        </pc:sldMkLst>
        <pc:spChg chg="mod">
          <ac:chgData name="Jason Wiese" userId="4bff8d5b-7de6-4655-b397-69b0afc81113" providerId="ADAL" clId="{F87F2370-4F67-47F3-B6A4-AF182C573F2A}" dt="2021-09-17T15:36:50.840" v="7" actId="20577"/>
          <ac:spMkLst>
            <pc:docMk/>
            <pc:sldMk cId="2080027707" sldId="2144328239"/>
            <ac:spMk id="101" creationId="{11BD193B-71BF-4220-A39D-0F47EA10F5CA}"/>
          </ac:spMkLst>
        </pc:spChg>
        <pc:spChg chg="mod">
          <ac:chgData name="Jason Wiese" userId="4bff8d5b-7de6-4655-b397-69b0afc81113" providerId="ADAL" clId="{F87F2370-4F67-47F3-B6A4-AF182C573F2A}" dt="2021-09-17T15:36:49.144" v="6" actId="20577"/>
          <ac:spMkLst>
            <pc:docMk/>
            <pc:sldMk cId="2080027707" sldId="2144328239"/>
            <ac:spMk id="102" creationId="{58535249-A7EF-486E-8726-4FE12E5AE4EF}"/>
          </ac:spMkLst>
        </pc:spChg>
      </pc:sldChg>
    </pc:docChg>
  </pc:docChgLst>
  <pc:docChgLst>
    <pc:chgData name="Jason Wiese" userId="4bff8d5b-7de6-4655-b397-69b0afc81113" providerId="ADAL" clId="{6402B3B0-EB88-43C3-8C58-4951BFC9F3C4}"/>
    <pc:docChg chg="custSel modSld">
      <pc:chgData name="Jason Wiese" userId="4bff8d5b-7de6-4655-b397-69b0afc81113" providerId="ADAL" clId="{6402B3B0-EB88-43C3-8C58-4951BFC9F3C4}" dt="2021-09-17T05:38:53.396" v="9" actId="1035"/>
      <pc:docMkLst>
        <pc:docMk/>
      </pc:docMkLst>
      <pc:sldChg chg="addSp delSp modSp mod">
        <pc:chgData name="Jason Wiese" userId="4bff8d5b-7de6-4655-b397-69b0afc81113" providerId="ADAL" clId="{6402B3B0-EB88-43C3-8C58-4951BFC9F3C4}" dt="2021-09-17T05:38:53.396" v="9" actId="1035"/>
        <pc:sldMkLst>
          <pc:docMk/>
          <pc:sldMk cId="4118161336" sldId="2144328211"/>
        </pc:sldMkLst>
        <pc:spChg chg="mod">
          <ac:chgData name="Jason Wiese" userId="4bff8d5b-7de6-4655-b397-69b0afc81113" providerId="ADAL" clId="{6402B3B0-EB88-43C3-8C58-4951BFC9F3C4}" dt="2021-09-17T05:38:53.396" v="9" actId="1035"/>
          <ac:spMkLst>
            <pc:docMk/>
            <pc:sldMk cId="4118161336" sldId="2144328211"/>
            <ac:spMk id="11" creationId="{5A70652F-38E7-4B75-B494-BB0702BA4B32}"/>
          </ac:spMkLst>
        </pc:spChg>
        <pc:spChg chg="del">
          <ac:chgData name="Jason Wiese" userId="4bff8d5b-7de6-4655-b397-69b0afc81113" providerId="ADAL" clId="{6402B3B0-EB88-43C3-8C58-4951BFC9F3C4}" dt="2021-09-17T05:38:41.520" v="2" actId="478"/>
          <ac:spMkLst>
            <pc:docMk/>
            <pc:sldMk cId="4118161336" sldId="2144328211"/>
            <ac:spMk id="22" creationId="{4F77BFE5-159E-46D6-A8A8-4D1586B21B27}"/>
          </ac:spMkLst>
        </pc:spChg>
        <pc:spChg chg="mod">
          <ac:chgData name="Jason Wiese" userId="4bff8d5b-7de6-4655-b397-69b0afc81113" providerId="ADAL" clId="{6402B3B0-EB88-43C3-8C58-4951BFC9F3C4}" dt="2021-09-17T05:38:53.396" v="9" actId="1035"/>
          <ac:spMkLst>
            <pc:docMk/>
            <pc:sldMk cId="4118161336" sldId="2144328211"/>
            <ac:spMk id="38" creationId="{AD096285-96C1-400A-839A-2123155AC2B7}"/>
          </ac:spMkLst>
        </pc:spChg>
        <pc:spChg chg="add mod ord">
          <ac:chgData name="Jason Wiese" userId="4bff8d5b-7de6-4655-b397-69b0afc81113" providerId="ADAL" clId="{6402B3B0-EB88-43C3-8C58-4951BFC9F3C4}" dt="2021-09-17T05:38:39.231" v="1" actId="167"/>
          <ac:spMkLst>
            <pc:docMk/>
            <pc:sldMk cId="4118161336" sldId="2144328211"/>
            <ac:spMk id="39" creationId="{831CD4A9-9EBB-44D3-9794-8B82530AF278}"/>
          </ac:spMkLst>
        </pc:spChg>
      </pc:sldChg>
    </pc:docChg>
  </pc:docChgLst>
  <pc:docChgLst>
    <pc:chgData name="Jason Wiese" userId="4bff8d5b-7de6-4655-b397-69b0afc81113" providerId="ADAL" clId="{EE1F8735-C7D5-4FC9-880D-2B59D849F4E9}"/>
    <pc:docChg chg="modSld">
      <pc:chgData name="Jason Wiese" userId="4bff8d5b-7de6-4655-b397-69b0afc81113" providerId="ADAL" clId="{EE1F8735-C7D5-4FC9-880D-2B59D849F4E9}" dt="2021-09-17T04:09:22.706" v="37" actId="1037"/>
      <pc:docMkLst>
        <pc:docMk/>
      </pc:docMkLst>
      <pc:sldChg chg="modSp mod">
        <pc:chgData name="Jason Wiese" userId="4bff8d5b-7de6-4655-b397-69b0afc81113" providerId="ADAL" clId="{EE1F8735-C7D5-4FC9-880D-2B59D849F4E9}" dt="2021-09-17T04:09:22.706" v="37" actId="1037"/>
        <pc:sldMkLst>
          <pc:docMk/>
          <pc:sldMk cId="4118161336" sldId="2144328211"/>
        </pc:sldMkLst>
        <pc:cxnChg chg="mod">
          <ac:chgData name="Jason Wiese" userId="4bff8d5b-7de6-4655-b397-69b0afc81113" providerId="ADAL" clId="{EE1F8735-C7D5-4FC9-880D-2B59D849F4E9}" dt="2021-09-17T04:08:58.791" v="20" actId="14100"/>
          <ac:cxnSpMkLst>
            <pc:docMk/>
            <pc:sldMk cId="4118161336" sldId="2144328211"/>
            <ac:cxnSpMk id="18" creationId="{D40F6C12-04BD-442C-A613-EB97C01942FC}"/>
          </ac:cxnSpMkLst>
        </pc:cxnChg>
        <pc:cxnChg chg="mod">
          <ac:chgData name="Jason Wiese" userId="4bff8d5b-7de6-4655-b397-69b0afc81113" providerId="ADAL" clId="{EE1F8735-C7D5-4FC9-880D-2B59D849F4E9}" dt="2021-09-17T04:09:22.706" v="37" actId="1037"/>
          <ac:cxnSpMkLst>
            <pc:docMk/>
            <pc:sldMk cId="4118161336" sldId="2144328211"/>
            <ac:cxnSpMk id="28" creationId="{244A30B6-7C0D-454D-8109-5D7A9A1B582B}"/>
          </ac:cxnSpMkLst>
        </pc:cxnChg>
      </pc:sldChg>
    </pc:docChg>
  </pc:docChgLst>
  <pc:docChgLst>
    <pc:chgData name="Jason Wiese" userId="4bff8d5b-7de6-4655-b397-69b0afc81113" providerId="ADAL" clId="{2E49A0F6-1FE4-4947-8365-8DC07B3D5561}"/>
    <pc:docChg chg="modSld">
      <pc:chgData name="Jason Wiese" userId="4bff8d5b-7de6-4655-b397-69b0afc81113" providerId="ADAL" clId="{2E49A0F6-1FE4-4947-8365-8DC07B3D5561}" dt="2021-09-21T04:50:09.190" v="0" actId="14100"/>
      <pc:docMkLst>
        <pc:docMk/>
      </pc:docMkLst>
      <pc:sldChg chg="modSp mod">
        <pc:chgData name="Jason Wiese" userId="4bff8d5b-7de6-4655-b397-69b0afc81113" providerId="ADAL" clId="{2E49A0F6-1FE4-4947-8365-8DC07B3D5561}" dt="2021-09-21T04:50:09.190" v="0" actId="14100"/>
        <pc:sldMkLst>
          <pc:docMk/>
          <pc:sldMk cId="1020139153" sldId="2144328205"/>
        </pc:sldMkLst>
        <pc:spChg chg="mod">
          <ac:chgData name="Jason Wiese" userId="4bff8d5b-7de6-4655-b397-69b0afc81113" providerId="ADAL" clId="{2E49A0F6-1FE4-4947-8365-8DC07B3D5561}" dt="2021-09-21T04:50:09.190" v="0" actId="14100"/>
          <ac:spMkLst>
            <pc:docMk/>
            <pc:sldMk cId="1020139153" sldId="2144328205"/>
            <ac:spMk id="11" creationId="{5A70652F-38E7-4B75-B494-BB0702BA4B32}"/>
          </ac:spMkLst>
        </pc:spChg>
      </pc:sldChg>
    </pc:docChg>
  </pc:docChgLst>
  <pc:docChgLst>
    <pc:chgData name="Leah Montner Dixon" userId="d5b2ae9e-9213-4442-b7df-4db8cbe51e5d" providerId="ADAL" clId="{17D68445-8D74-48BA-9480-3E5510FF344C}"/>
    <pc:docChg chg="modSld">
      <pc:chgData name="Leah Montner Dixon" userId="d5b2ae9e-9213-4442-b7df-4db8cbe51e5d" providerId="ADAL" clId="{17D68445-8D74-48BA-9480-3E5510FF344C}" dt="2021-09-16T13:13:29.129" v="9" actId="165"/>
      <pc:docMkLst>
        <pc:docMk/>
      </pc:docMkLst>
      <pc:sldChg chg="addSp delSp modSp mod">
        <pc:chgData name="Leah Montner Dixon" userId="d5b2ae9e-9213-4442-b7df-4db8cbe51e5d" providerId="ADAL" clId="{17D68445-8D74-48BA-9480-3E5510FF344C}" dt="2021-09-16T13:13:29.129" v="9" actId="165"/>
        <pc:sldMkLst>
          <pc:docMk/>
          <pc:sldMk cId="2036124428" sldId="2144328174"/>
        </pc:sldMkLst>
        <pc:spChg chg="mod topLvl">
          <ac:chgData name="Leah Montner Dixon" userId="d5b2ae9e-9213-4442-b7df-4db8cbe51e5d" providerId="ADAL" clId="{17D68445-8D74-48BA-9480-3E5510FF344C}" dt="2021-09-16T13:13:29.129" v="9" actId="165"/>
          <ac:spMkLst>
            <pc:docMk/>
            <pc:sldMk cId="2036124428" sldId="2144328174"/>
            <ac:spMk id="13" creationId="{9133F0C9-5AB0-445C-A05B-342A9CABD442}"/>
          </ac:spMkLst>
        </pc:spChg>
        <pc:spChg chg="mod topLvl">
          <ac:chgData name="Leah Montner Dixon" userId="d5b2ae9e-9213-4442-b7df-4db8cbe51e5d" providerId="ADAL" clId="{17D68445-8D74-48BA-9480-3E5510FF344C}" dt="2021-09-16T13:13:29.129" v="9" actId="165"/>
          <ac:spMkLst>
            <pc:docMk/>
            <pc:sldMk cId="2036124428" sldId="2144328174"/>
            <ac:spMk id="14" creationId="{A6D4B303-0F5E-44B9-93AC-8EDAC8491CE3}"/>
          </ac:spMkLst>
        </pc:spChg>
        <pc:spChg chg="mod topLvl">
          <ac:chgData name="Leah Montner Dixon" userId="d5b2ae9e-9213-4442-b7df-4db8cbe51e5d" providerId="ADAL" clId="{17D68445-8D74-48BA-9480-3E5510FF344C}" dt="2021-09-16T13:13:29.129" v="9" actId="165"/>
          <ac:spMkLst>
            <pc:docMk/>
            <pc:sldMk cId="2036124428" sldId="2144328174"/>
            <ac:spMk id="16" creationId="{90DF6AB6-F62D-4D4B-9F13-98B78E9801A4}"/>
          </ac:spMkLst>
        </pc:spChg>
        <pc:grpChg chg="add del mod topLvl">
          <ac:chgData name="Leah Montner Dixon" userId="d5b2ae9e-9213-4442-b7df-4db8cbe51e5d" providerId="ADAL" clId="{17D68445-8D74-48BA-9480-3E5510FF344C}" dt="2021-09-16T13:13:29.129" v="9" actId="165"/>
          <ac:grpSpMkLst>
            <pc:docMk/>
            <pc:sldMk cId="2036124428" sldId="2144328174"/>
            <ac:grpSpMk id="2" creationId="{46404D8F-B9B6-4C03-A797-6679BA02F81A}"/>
          </ac:grpSpMkLst>
        </pc:grpChg>
        <pc:grpChg chg="add del mod topLvl">
          <ac:chgData name="Leah Montner Dixon" userId="d5b2ae9e-9213-4442-b7df-4db8cbe51e5d" providerId="ADAL" clId="{17D68445-8D74-48BA-9480-3E5510FF344C}" dt="2021-09-16T13:13:29.129" v="9" actId="165"/>
          <ac:grpSpMkLst>
            <pc:docMk/>
            <pc:sldMk cId="2036124428" sldId="2144328174"/>
            <ac:grpSpMk id="3" creationId="{DAC18C45-7EA3-40B0-AEFD-CDBDE197D421}"/>
          </ac:grpSpMkLst>
        </pc:grpChg>
        <pc:grpChg chg="add del mod topLvl">
          <ac:chgData name="Leah Montner Dixon" userId="d5b2ae9e-9213-4442-b7df-4db8cbe51e5d" providerId="ADAL" clId="{17D68445-8D74-48BA-9480-3E5510FF344C}" dt="2021-09-16T13:13:29.129" v="9" actId="165"/>
          <ac:grpSpMkLst>
            <pc:docMk/>
            <pc:sldMk cId="2036124428" sldId="2144328174"/>
            <ac:grpSpMk id="4" creationId="{69937765-3156-447A-86D0-C1D76BE12F17}"/>
          </ac:grpSpMkLst>
        </pc:grpChg>
        <pc:grpChg chg="add del mod">
          <ac:chgData name="Leah Montner Dixon" userId="d5b2ae9e-9213-4442-b7df-4db8cbe51e5d" providerId="ADAL" clId="{17D68445-8D74-48BA-9480-3E5510FF344C}" dt="2021-09-16T13:13:27.655" v="8" actId="165"/>
          <ac:grpSpMkLst>
            <pc:docMk/>
            <pc:sldMk cId="2036124428" sldId="2144328174"/>
            <ac:grpSpMk id="5" creationId="{5A53CE96-D132-41E2-9D3B-1E57860F50CE}"/>
          </ac:grpSpMkLst>
        </pc:grpChg>
        <pc:graphicFrameChg chg="mod topLvl">
          <ac:chgData name="Leah Montner Dixon" userId="d5b2ae9e-9213-4442-b7df-4db8cbe51e5d" providerId="ADAL" clId="{17D68445-8D74-48BA-9480-3E5510FF344C}" dt="2021-09-16T13:13:29.129" v="9" actId="165"/>
          <ac:graphicFrameMkLst>
            <pc:docMk/>
            <pc:sldMk cId="2036124428" sldId="2144328174"/>
            <ac:graphicFrameMk id="6" creationId="{D7F28DDD-81DE-465E-8A5B-4FC74D7D759C}"/>
          </ac:graphicFrameMkLst>
        </pc:graphicFrameChg>
        <pc:graphicFrameChg chg="mod topLvl">
          <ac:chgData name="Leah Montner Dixon" userId="d5b2ae9e-9213-4442-b7df-4db8cbe51e5d" providerId="ADAL" clId="{17D68445-8D74-48BA-9480-3E5510FF344C}" dt="2021-09-16T13:13:29.129" v="9" actId="165"/>
          <ac:graphicFrameMkLst>
            <pc:docMk/>
            <pc:sldMk cId="2036124428" sldId="2144328174"/>
            <ac:graphicFrameMk id="20" creationId="{4CFFE84F-73FB-4417-9B8E-4851A4885F9E}"/>
          </ac:graphicFrameMkLst>
        </pc:graphicFrameChg>
        <pc:graphicFrameChg chg="mod topLvl">
          <ac:chgData name="Leah Montner Dixon" userId="d5b2ae9e-9213-4442-b7df-4db8cbe51e5d" providerId="ADAL" clId="{17D68445-8D74-48BA-9480-3E5510FF344C}" dt="2021-09-16T13:13:29.129" v="9" actId="165"/>
          <ac:graphicFrameMkLst>
            <pc:docMk/>
            <pc:sldMk cId="2036124428" sldId="2144328174"/>
            <ac:graphicFrameMk id="24" creationId="{3F7650DB-10C6-42E8-B8C2-5779C0B11E7B}"/>
          </ac:graphicFrameMkLst>
        </pc:graphicFrameChg>
      </pc:sldChg>
    </pc:docChg>
  </pc:docChgLst>
  <pc:docChgLst>
    <pc:chgData name="Reed Kiely" userId="768be38e-2fb5-40ce-925d-bd8e9d9e3c31" providerId="ADAL" clId="{2BBA46ED-7F71-442A-94C0-111B86EF6848}"/>
    <pc:docChg chg="undo custSel modSld">
      <pc:chgData name="Reed Kiely" userId="768be38e-2fb5-40ce-925d-bd8e9d9e3c31" providerId="ADAL" clId="{2BBA46ED-7F71-442A-94C0-111B86EF6848}" dt="2021-09-17T13:37:50.689" v="6" actId="1076"/>
      <pc:docMkLst>
        <pc:docMk/>
      </pc:docMkLst>
      <pc:sldChg chg="modSp mod">
        <pc:chgData name="Reed Kiely" userId="768be38e-2fb5-40ce-925d-bd8e9d9e3c31" providerId="ADAL" clId="{2BBA46ED-7F71-442A-94C0-111B86EF6848}" dt="2021-09-17T13:37:50.689" v="6" actId="1076"/>
        <pc:sldMkLst>
          <pc:docMk/>
          <pc:sldMk cId="1441012787" sldId="2144328206"/>
        </pc:sldMkLst>
        <pc:picChg chg="mod">
          <ac:chgData name="Reed Kiely" userId="768be38e-2fb5-40ce-925d-bd8e9d9e3c31" providerId="ADAL" clId="{2BBA46ED-7F71-442A-94C0-111B86EF6848}" dt="2021-09-17T13:37:50.391" v="5" actId="1037"/>
          <ac:picMkLst>
            <pc:docMk/>
            <pc:sldMk cId="1441012787" sldId="2144328206"/>
            <ac:picMk id="3" creationId="{306A4ACA-0C7A-4A47-B05A-DCF2318174DA}"/>
          </ac:picMkLst>
        </pc:picChg>
        <pc:picChg chg="mod">
          <ac:chgData name="Reed Kiely" userId="768be38e-2fb5-40ce-925d-bd8e9d9e3c31" providerId="ADAL" clId="{2BBA46ED-7F71-442A-94C0-111B86EF6848}" dt="2021-09-17T13:37:50.689" v="6" actId="1076"/>
          <ac:picMkLst>
            <pc:docMk/>
            <pc:sldMk cId="1441012787" sldId="2144328206"/>
            <ac:picMk id="13" creationId="{818AA78F-BEC2-4EDF-8F17-E478EA6B52D8}"/>
          </ac:picMkLst>
        </pc:picChg>
      </pc:sldChg>
    </pc:docChg>
  </pc:docChgLst>
  <pc:docChgLst>
    <pc:chgData name="Jason Wiese" userId="4bff8d5b-7de6-4655-b397-69b0afc81113" providerId="ADAL" clId="{25378FF2-36B7-438A-94A7-A701578C3EA6}"/>
    <pc:docChg chg="custSel delSld modSld">
      <pc:chgData name="Jason Wiese" userId="4bff8d5b-7de6-4655-b397-69b0afc81113" providerId="ADAL" clId="{25378FF2-36B7-438A-94A7-A701578C3EA6}" dt="2021-09-20T20:38:27.248" v="97"/>
      <pc:docMkLst>
        <pc:docMk/>
      </pc:docMkLst>
      <pc:sldChg chg="modSp mod">
        <pc:chgData name="Jason Wiese" userId="4bff8d5b-7de6-4655-b397-69b0afc81113" providerId="ADAL" clId="{25378FF2-36B7-438A-94A7-A701578C3EA6}" dt="2021-09-20T20:26:48.558" v="20" actId="1036"/>
        <pc:sldMkLst>
          <pc:docMk/>
          <pc:sldMk cId="4220199532" sldId="2144328147"/>
        </pc:sldMkLst>
        <pc:spChg chg="mod">
          <ac:chgData name="Jason Wiese" userId="4bff8d5b-7de6-4655-b397-69b0afc81113" providerId="ADAL" clId="{25378FF2-36B7-438A-94A7-A701578C3EA6}" dt="2021-09-20T20:26:10.441" v="19" actId="1035"/>
          <ac:spMkLst>
            <pc:docMk/>
            <pc:sldMk cId="4220199532" sldId="2144328147"/>
            <ac:spMk id="28" creationId="{914CFA78-04F7-457E-B3A0-3BFC2ABDBF7F}"/>
          </ac:spMkLst>
        </pc:spChg>
        <pc:spChg chg="mod">
          <ac:chgData name="Jason Wiese" userId="4bff8d5b-7de6-4655-b397-69b0afc81113" providerId="ADAL" clId="{25378FF2-36B7-438A-94A7-A701578C3EA6}" dt="2021-09-20T20:26:05.650" v="17" actId="1036"/>
          <ac:spMkLst>
            <pc:docMk/>
            <pc:sldMk cId="4220199532" sldId="2144328147"/>
            <ac:spMk id="31" creationId="{0247BF52-C57C-4C3A-A959-FCDD32F8AF9A}"/>
          </ac:spMkLst>
        </pc:spChg>
        <pc:spChg chg="mod">
          <ac:chgData name="Jason Wiese" userId="4bff8d5b-7de6-4655-b397-69b0afc81113" providerId="ADAL" clId="{25378FF2-36B7-438A-94A7-A701578C3EA6}" dt="2021-09-20T20:26:01.183" v="15" actId="1035"/>
          <ac:spMkLst>
            <pc:docMk/>
            <pc:sldMk cId="4220199532" sldId="2144328147"/>
            <ac:spMk id="34" creationId="{7CF6C738-C1AC-49B7-A66B-5E1E1794000F}"/>
          </ac:spMkLst>
        </pc:spChg>
        <pc:spChg chg="mod">
          <ac:chgData name="Jason Wiese" userId="4bff8d5b-7de6-4655-b397-69b0afc81113" providerId="ADAL" clId="{25378FF2-36B7-438A-94A7-A701578C3EA6}" dt="2021-09-20T20:26:48.558" v="20" actId="1036"/>
          <ac:spMkLst>
            <pc:docMk/>
            <pc:sldMk cId="4220199532" sldId="2144328147"/>
            <ac:spMk id="50" creationId="{0CB2F014-0727-4259-AD74-B97246B68680}"/>
          </ac:spMkLst>
        </pc:spChg>
        <pc:spChg chg="mod">
          <ac:chgData name="Jason Wiese" userId="4bff8d5b-7de6-4655-b397-69b0afc81113" providerId="ADAL" clId="{25378FF2-36B7-438A-94A7-A701578C3EA6}" dt="2021-09-20T20:25:52.650" v="8" actId="1036"/>
          <ac:spMkLst>
            <pc:docMk/>
            <pc:sldMk cId="4220199532" sldId="2144328147"/>
            <ac:spMk id="54" creationId="{E6B499E7-975F-4CF0-9B76-911610FCA3C4}"/>
          </ac:spMkLst>
        </pc:spChg>
      </pc:sldChg>
      <pc:sldChg chg="modSp mod">
        <pc:chgData name="Jason Wiese" userId="4bff8d5b-7de6-4655-b397-69b0afc81113" providerId="ADAL" clId="{25378FF2-36B7-438A-94A7-A701578C3EA6}" dt="2021-09-20T20:29:46.917" v="30" actId="20577"/>
        <pc:sldMkLst>
          <pc:docMk/>
          <pc:sldMk cId="3427531931" sldId="2144328150"/>
        </pc:sldMkLst>
        <pc:spChg chg="mod">
          <ac:chgData name="Jason Wiese" userId="4bff8d5b-7de6-4655-b397-69b0afc81113" providerId="ADAL" clId="{25378FF2-36B7-438A-94A7-A701578C3EA6}" dt="2021-09-20T20:29:46.917" v="30" actId="20577"/>
          <ac:spMkLst>
            <pc:docMk/>
            <pc:sldMk cId="3427531931" sldId="2144328150"/>
            <ac:spMk id="59" creationId="{21AC5477-208B-4328-9756-BFF460FB5749}"/>
          </ac:spMkLst>
        </pc:spChg>
      </pc:sldChg>
      <pc:sldChg chg="modSp mod">
        <pc:chgData name="Jason Wiese" userId="4bff8d5b-7de6-4655-b397-69b0afc81113" providerId="ADAL" clId="{25378FF2-36B7-438A-94A7-A701578C3EA6}" dt="2021-09-20T20:24:59.258" v="0" actId="20577"/>
        <pc:sldMkLst>
          <pc:docMk/>
          <pc:sldMk cId="2206946720" sldId="2144328195"/>
        </pc:sldMkLst>
        <pc:spChg chg="mod">
          <ac:chgData name="Jason Wiese" userId="4bff8d5b-7de6-4655-b397-69b0afc81113" providerId="ADAL" clId="{25378FF2-36B7-438A-94A7-A701578C3EA6}" dt="2021-09-20T20:24:59.258" v="0" actId="20577"/>
          <ac:spMkLst>
            <pc:docMk/>
            <pc:sldMk cId="2206946720" sldId="2144328195"/>
            <ac:spMk id="16" creationId="{ABEDE853-422E-479E-90AA-8AE73D8B6C26}"/>
          </ac:spMkLst>
        </pc:spChg>
      </pc:sldChg>
      <pc:sldChg chg="addSp delSp modSp mod">
        <pc:chgData name="Jason Wiese" userId="4bff8d5b-7de6-4655-b397-69b0afc81113" providerId="ADAL" clId="{25378FF2-36B7-438A-94A7-A701578C3EA6}" dt="2021-09-20T20:38:27.248" v="97"/>
        <pc:sldMkLst>
          <pc:docMk/>
          <pc:sldMk cId="926230537" sldId="2144328208"/>
        </pc:sldMkLst>
        <pc:spChg chg="ord">
          <ac:chgData name="Jason Wiese" userId="4bff8d5b-7de6-4655-b397-69b0afc81113" providerId="ADAL" clId="{25378FF2-36B7-438A-94A7-A701578C3EA6}" dt="2021-09-20T20:37:18.261" v="91" actId="167"/>
          <ac:spMkLst>
            <pc:docMk/>
            <pc:sldMk cId="926230537" sldId="2144328208"/>
            <ac:spMk id="86" creationId="{6B345190-1880-4F86-8C13-CD71A196044D}"/>
          </ac:spMkLst>
        </pc:spChg>
        <pc:picChg chg="del">
          <ac:chgData name="Jason Wiese" userId="4bff8d5b-7de6-4655-b397-69b0afc81113" providerId="ADAL" clId="{25378FF2-36B7-438A-94A7-A701578C3EA6}" dt="2021-09-20T20:34:23.623" v="54" actId="478"/>
          <ac:picMkLst>
            <pc:docMk/>
            <pc:sldMk cId="926230537" sldId="2144328208"/>
            <ac:picMk id="3" creationId="{8CFDB21C-2EC6-4D00-9463-14F4E66A2EB4}"/>
          </ac:picMkLst>
        </pc:picChg>
        <pc:picChg chg="add mod ord">
          <ac:chgData name="Jason Wiese" userId="4bff8d5b-7de6-4655-b397-69b0afc81113" providerId="ADAL" clId="{25378FF2-36B7-438A-94A7-A701578C3EA6}" dt="2021-09-20T20:38:12.495" v="95"/>
          <ac:picMkLst>
            <pc:docMk/>
            <pc:sldMk cId="926230537" sldId="2144328208"/>
            <ac:picMk id="4" creationId="{670A2C9D-6387-4EED-9775-A6C463495DB6}"/>
          </ac:picMkLst>
        </pc:picChg>
        <pc:picChg chg="add mod ord">
          <ac:chgData name="Jason Wiese" userId="4bff8d5b-7de6-4655-b397-69b0afc81113" providerId="ADAL" clId="{25378FF2-36B7-438A-94A7-A701578C3EA6}" dt="2021-09-20T20:37:54.956" v="93"/>
          <ac:picMkLst>
            <pc:docMk/>
            <pc:sldMk cId="926230537" sldId="2144328208"/>
            <ac:picMk id="6" creationId="{D10E19DD-F5F2-4D09-B0BE-9351D8F1F2A6}"/>
          </ac:picMkLst>
        </pc:picChg>
        <pc:picChg chg="del">
          <ac:chgData name="Jason Wiese" userId="4bff8d5b-7de6-4655-b397-69b0afc81113" providerId="ADAL" clId="{25378FF2-36B7-438A-94A7-A701578C3EA6}" dt="2021-09-20T20:35:43.901" v="69" actId="478"/>
          <ac:picMkLst>
            <pc:docMk/>
            <pc:sldMk cId="926230537" sldId="2144328208"/>
            <ac:picMk id="7" creationId="{CF8CA9E4-2797-4C70-81B7-B7E55F8E8E76}"/>
          </ac:picMkLst>
        </pc:picChg>
        <pc:picChg chg="add mod ord">
          <ac:chgData name="Jason Wiese" userId="4bff8d5b-7de6-4655-b397-69b0afc81113" providerId="ADAL" clId="{25378FF2-36B7-438A-94A7-A701578C3EA6}" dt="2021-09-20T20:38:04.037" v="94"/>
          <ac:picMkLst>
            <pc:docMk/>
            <pc:sldMk cId="926230537" sldId="2144328208"/>
            <ac:picMk id="9" creationId="{8781F17F-EED7-4F7D-80AC-6E0948687126}"/>
          </ac:picMkLst>
        </pc:picChg>
        <pc:picChg chg="del">
          <ac:chgData name="Jason Wiese" userId="4bff8d5b-7de6-4655-b397-69b0afc81113" providerId="ADAL" clId="{25378FF2-36B7-438A-94A7-A701578C3EA6}" dt="2021-09-20T20:33:11.980" v="41" actId="478"/>
          <ac:picMkLst>
            <pc:docMk/>
            <pc:sldMk cId="926230537" sldId="2144328208"/>
            <ac:picMk id="11" creationId="{0FF7D629-CEFE-4BD4-A084-5A3BD14D3D67}"/>
          </ac:picMkLst>
        </pc:picChg>
        <pc:picChg chg="add mod ord">
          <ac:chgData name="Jason Wiese" userId="4bff8d5b-7de6-4655-b397-69b0afc81113" providerId="ADAL" clId="{25378FF2-36B7-438A-94A7-A701578C3EA6}" dt="2021-09-20T20:38:20.264" v="96"/>
          <ac:picMkLst>
            <pc:docMk/>
            <pc:sldMk cId="926230537" sldId="2144328208"/>
            <ac:picMk id="12" creationId="{A58B5419-9D3F-4F68-8F1B-0F9066975D2B}"/>
          </ac:picMkLst>
        </pc:picChg>
        <pc:picChg chg="del">
          <ac:chgData name="Jason Wiese" userId="4bff8d5b-7de6-4655-b397-69b0afc81113" providerId="ADAL" clId="{25378FF2-36B7-438A-94A7-A701578C3EA6}" dt="2021-09-20T20:36:36.444" v="81" actId="478"/>
          <ac:picMkLst>
            <pc:docMk/>
            <pc:sldMk cId="926230537" sldId="2144328208"/>
            <ac:picMk id="15" creationId="{DD0DA072-A3FA-4601-AC3E-15C71121D043}"/>
          </ac:picMkLst>
        </pc:picChg>
        <pc:picChg chg="add mod ord">
          <ac:chgData name="Jason Wiese" userId="4bff8d5b-7de6-4655-b397-69b0afc81113" providerId="ADAL" clId="{25378FF2-36B7-438A-94A7-A701578C3EA6}" dt="2021-09-20T20:38:27.248" v="97"/>
          <ac:picMkLst>
            <pc:docMk/>
            <pc:sldMk cId="926230537" sldId="2144328208"/>
            <ac:picMk id="16" creationId="{12B6FBB5-D156-4BA2-B298-58C4EEAF3E8D}"/>
          </ac:picMkLst>
        </pc:picChg>
        <pc:picChg chg="del">
          <ac:chgData name="Jason Wiese" userId="4bff8d5b-7de6-4655-b397-69b0afc81113" providerId="ADAL" clId="{25378FF2-36B7-438A-94A7-A701578C3EA6}" dt="2021-09-20T20:37:15.345" v="90" actId="478"/>
          <ac:picMkLst>
            <pc:docMk/>
            <pc:sldMk cId="926230537" sldId="2144328208"/>
            <ac:picMk id="34" creationId="{7A273130-1CCF-4D39-95D5-E5BF1C687229}"/>
          </ac:picMkLst>
        </pc:picChg>
      </pc:sldChg>
      <pc:sldChg chg="delSp del mod">
        <pc:chgData name="Jason Wiese" userId="4bff8d5b-7de6-4655-b397-69b0afc81113" providerId="ADAL" clId="{25378FF2-36B7-438A-94A7-A701578C3EA6}" dt="2021-09-20T20:33:17.998" v="43" actId="47"/>
        <pc:sldMkLst>
          <pc:docMk/>
          <pc:sldMk cId="1291307532" sldId="2144328242"/>
        </pc:sldMkLst>
        <pc:spChg chg="del">
          <ac:chgData name="Jason Wiese" userId="4bff8d5b-7de6-4655-b397-69b0afc81113" providerId="ADAL" clId="{25378FF2-36B7-438A-94A7-A701578C3EA6}" dt="2021-09-20T20:32:32.768" v="32" actId="478"/>
          <ac:spMkLst>
            <pc:docMk/>
            <pc:sldMk cId="1291307532" sldId="2144328242"/>
            <ac:spMk id="28" creationId="{86CF19DE-6BB8-4535-938F-000994ACBEDA}"/>
          </ac:spMkLst>
        </pc:spChg>
        <pc:picChg chg="del">
          <ac:chgData name="Jason Wiese" userId="4bff8d5b-7de6-4655-b397-69b0afc81113" providerId="ADAL" clId="{25378FF2-36B7-438A-94A7-A701578C3EA6}" dt="2021-09-20T20:32:29.539" v="31" actId="478"/>
          <ac:picMkLst>
            <pc:docMk/>
            <pc:sldMk cId="1291307532" sldId="2144328242"/>
            <ac:picMk id="29" creationId="{1198B418-927D-4411-B415-B08F544BFB25}"/>
          </ac:picMkLst>
        </pc:picChg>
      </pc:sldChg>
      <pc:sldChg chg="delSp del mod">
        <pc:chgData name="Jason Wiese" userId="4bff8d5b-7de6-4655-b397-69b0afc81113" providerId="ADAL" clId="{25378FF2-36B7-438A-94A7-A701578C3EA6}" dt="2021-09-20T20:34:37.344" v="56" actId="47"/>
        <pc:sldMkLst>
          <pc:docMk/>
          <pc:sldMk cId="3919215930" sldId="2144328242"/>
        </pc:sldMkLst>
        <pc:spChg chg="del">
          <ac:chgData name="Jason Wiese" userId="4bff8d5b-7de6-4655-b397-69b0afc81113" providerId="ADAL" clId="{25378FF2-36B7-438A-94A7-A701578C3EA6}" dt="2021-09-20T20:33:41.569" v="45" actId="478"/>
          <ac:spMkLst>
            <pc:docMk/>
            <pc:sldMk cId="3919215930" sldId="2144328242"/>
            <ac:spMk id="42" creationId="{DB9A4844-F011-44A6-89AF-3705DC31794A}"/>
          </ac:spMkLst>
        </pc:spChg>
        <pc:picChg chg="del">
          <ac:chgData name="Jason Wiese" userId="4bff8d5b-7de6-4655-b397-69b0afc81113" providerId="ADAL" clId="{25378FF2-36B7-438A-94A7-A701578C3EA6}" dt="2021-09-20T20:33:39.436" v="44" actId="478"/>
          <ac:picMkLst>
            <pc:docMk/>
            <pc:sldMk cId="3919215930" sldId="2144328242"/>
            <ac:picMk id="43" creationId="{20EC323E-E3D0-440D-BB62-810002B2BC9F}"/>
          </ac:picMkLst>
        </pc:picChg>
      </pc:sldChg>
      <pc:sldChg chg="delSp del mod">
        <pc:chgData name="Jason Wiese" userId="4bff8d5b-7de6-4655-b397-69b0afc81113" providerId="ADAL" clId="{25378FF2-36B7-438A-94A7-A701578C3EA6}" dt="2021-09-20T20:35:50.023" v="70" actId="47"/>
        <pc:sldMkLst>
          <pc:docMk/>
          <pc:sldMk cId="1937807113" sldId="2144328243"/>
        </pc:sldMkLst>
        <pc:spChg chg="del">
          <ac:chgData name="Jason Wiese" userId="4bff8d5b-7de6-4655-b397-69b0afc81113" providerId="ADAL" clId="{25378FF2-36B7-438A-94A7-A701578C3EA6}" dt="2021-09-20T20:34:43.848" v="57" actId="478"/>
          <ac:spMkLst>
            <pc:docMk/>
            <pc:sldMk cId="1937807113" sldId="2144328243"/>
            <ac:spMk id="42" creationId="{02B98215-03EE-475F-AF93-E41AA5751863}"/>
          </ac:spMkLst>
        </pc:spChg>
        <pc:picChg chg="del">
          <ac:chgData name="Jason Wiese" userId="4bff8d5b-7de6-4655-b397-69b0afc81113" providerId="ADAL" clId="{25378FF2-36B7-438A-94A7-A701578C3EA6}" dt="2021-09-20T20:34:43.848" v="57" actId="478"/>
          <ac:picMkLst>
            <pc:docMk/>
            <pc:sldMk cId="1937807113" sldId="2144328243"/>
            <ac:picMk id="45" creationId="{2CA5E854-B250-4404-8A56-CF31D68E6D4F}"/>
          </ac:picMkLst>
        </pc:picChg>
      </pc:sldChg>
      <pc:sldChg chg="delSp del mod">
        <pc:chgData name="Jason Wiese" userId="4bff8d5b-7de6-4655-b397-69b0afc81113" providerId="ADAL" clId="{25378FF2-36B7-438A-94A7-A701578C3EA6}" dt="2021-09-20T20:35:51.116" v="71" actId="47"/>
        <pc:sldMkLst>
          <pc:docMk/>
          <pc:sldMk cId="3834504742" sldId="2144328244"/>
        </pc:sldMkLst>
        <pc:spChg chg="del">
          <ac:chgData name="Jason Wiese" userId="4bff8d5b-7de6-4655-b397-69b0afc81113" providerId="ADAL" clId="{25378FF2-36B7-438A-94A7-A701578C3EA6}" dt="2021-09-20T20:34:48.462" v="58" actId="478"/>
          <ac:spMkLst>
            <pc:docMk/>
            <pc:sldMk cId="3834504742" sldId="2144328244"/>
            <ac:spMk id="28" creationId="{86CF19DE-6BB8-4535-938F-000994ACBEDA}"/>
          </ac:spMkLst>
        </pc:spChg>
        <pc:picChg chg="del">
          <ac:chgData name="Jason Wiese" userId="4bff8d5b-7de6-4655-b397-69b0afc81113" providerId="ADAL" clId="{25378FF2-36B7-438A-94A7-A701578C3EA6}" dt="2021-09-20T20:34:48.462" v="58" actId="478"/>
          <ac:picMkLst>
            <pc:docMk/>
            <pc:sldMk cId="3834504742" sldId="2144328244"/>
            <ac:picMk id="29" creationId="{1198B418-927D-4411-B415-B08F544BFB25}"/>
          </ac:picMkLst>
        </pc:picChg>
      </pc:sldChg>
      <pc:sldChg chg="delSp del mod">
        <pc:chgData name="Jason Wiese" userId="4bff8d5b-7de6-4655-b397-69b0afc81113" providerId="ADAL" clId="{25378FF2-36B7-438A-94A7-A701578C3EA6}" dt="2021-09-20T20:36:43.231" v="83" actId="47"/>
        <pc:sldMkLst>
          <pc:docMk/>
          <pc:sldMk cId="324676752" sldId="2144328245"/>
        </pc:sldMkLst>
        <pc:spChg chg="del">
          <ac:chgData name="Jason Wiese" userId="4bff8d5b-7de6-4655-b397-69b0afc81113" providerId="ADAL" clId="{25378FF2-36B7-438A-94A7-A701578C3EA6}" dt="2021-09-20T20:34:52.415" v="59" actId="478"/>
          <ac:spMkLst>
            <pc:docMk/>
            <pc:sldMk cId="324676752" sldId="2144328245"/>
            <ac:spMk id="37" creationId="{02C787A6-3D0F-4DC1-9440-CE97E531B849}"/>
          </ac:spMkLst>
        </pc:spChg>
        <pc:picChg chg="del">
          <ac:chgData name="Jason Wiese" userId="4bff8d5b-7de6-4655-b397-69b0afc81113" providerId="ADAL" clId="{25378FF2-36B7-438A-94A7-A701578C3EA6}" dt="2021-09-20T20:34:52.415" v="59" actId="478"/>
          <ac:picMkLst>
            <pc:docMk/>
            <pc:sldMk cId="324676752" sldId="2144328245"/>
            <ac:picMk id="38" creationId="{61BEE76A-2D2B-40FC-8857-F4C665EA4C0A}"/>
          </ac:picMkLst>
        </pc:picChg>
      </pc:sldChg>
      <pc:sldChg chg="delSp del mod">
        <pc:chgData name="Jason Wiese" userId="4bff8d5b-7de6-4655-b397-69b0afc81113" providerId="ADAL" clId="{25378FF2-36B7-438A-94A7-A701578C3EA6}" dt="2021-09-20T20:37:33.240" v="92" actId="47"/>
        <pc:sldMkLst>
          <pc:docMk/>
          <pc:sldMk cId="3305196809" sldId="2144328246"/>
        </pc:sldMkLst>
        <pc:spChg chg="del">
          <ac:chgData name="Jason Wiese" userId="4bff8d5b-7de6-4655-b397-69b0afc81113" providerId="ADAL" clId="{25378FF2-36B7-438A-94A7-A701578C3EA6}" dt="2021-09-20T20:34:55.813" v="60" actId="478"/>
          <ac:spMkLst>
            <pc:docMk/>
            <pc:sldMk cId="3305196809" sldId="2144328246"/>
            <ac:spMk id="19" creationId="{5DA2155B-AD7B-4B92-B146-96633015C254}"/>
          </ac:spMkLst>
        </pc:spChg>
        <pc:picChg chg="del">
          <ac:chgData name="Jason Wiese" userId="4bff8d5b-7de6-4655-b397-69b0afc81113" providerId="ADAL" clId="{25378FF2-36B7-438A-94A7-A701578C3EA6}" dt="2021-09-20T20:34:55.813" v="60" actId="478"/>
          <ac:picMkLst>
            <pc:docMk/>
            <pc:sldMk cId="3305196809" sldId="2144328246"/>
            <ac:picMk id="21" creationId="{8B4CCF1E-297F-4499-81BF-8FC62C616B68}"/>
          </ac:picMkLst>
        </pc:picChg>
      </pc:sldChg>
    </pc:docChg>
  </pc:docChgLst>
  <pc:docChgLst>
    <pc:chgData name="Jason Wiese" userId="4bff8d5b-7de6-4655-b397-69b0afc81113" providerId="ADAL" clId="{42AA4401-29D7-4FDC-9CA6-001C46C67080}"/>
    <pc:docChg chg="modSld">
      <pc:chgData name="Jason Wiese" userId="4bff8d5b-7de6-4655-b397-69b0afc81113" providerId="ADAL" clId="{42AA4401-29D7-4FDC-9CA6-001C46C67080}" dt="2021-09-21T15:26:03.044" v="55" actId="20577"/>
      <pc:docMkLst>
        <pc:docMk/>
      </pc:docMkLst>
      <pc:sldChg chg="modSp mod">
        <pc:chgData name="Jason Wiese" userId="4bff8d5b-7de6-4655-b397-69b0afc81113" providerId="ADAL" clId="{42AA4401-29D7-4FDC-9CA6-001C46C67080}" dt="2021-09-21T15:25:15.860" v="7" actId="20577"/>
        <pc:sldMkLst>
          <pc:docMk/>
          <pc:sldMk cId="1670368447" sldId="2144328233"/>
        </pc:sldMkLst>
        <pc:spChg chg="mod">
          <ac:chgData name="Jason Wiese" userId="4bff8d5b-7de6-4655-b397-69b0afc81113" providerId="ADAL" clId="{42AA4401-29D7-4FDC-9CA6-001C46C67080}" dt="2021-09-21T15:25:15.860" v="7" actId="20577"/>
          <ac:spMkLst>
            <pc:docMk/>
            <pc:sldMk cId="1670368447" sldId="2144328233"/>
            <ac:spMk id="98" creationId="{F1D81582-1FCA-46B6-B76E-B8484DD5AD0B}"/>
          </ac:spMkLst>
        </pc:spChg>
      </pc:sldChg>
      <pc:sldChg chg="modSp mod">
        <pc:chgData name="Jason Wiese" userId="4bff8d5b-7de6-4655-b397-69b0afc81113" providerId="ADAL" clId="{42AA4401-29D7-4FDC-9CA6-001C46C67080}" dt="2021-09-21T15:25:24.176" v="15" actId="20577"/>
        <pc:sldMkLst>
          <pc:docMk/>
          <pc:sldMk cId="4183428494" sldId="2144328234"/>
        </pc:sldMkLst>
        <pc:spChg chg="mod">
          <ac:chgData name="Jason Wiese" userId="4bff8d5b-7de6-4655-b397-69b0afc81113" providerId="ADAL" clId="{42AA4401-29D7-4FDC-9CA6-001C46C67080}" dt="2021-09-21T15:25:24.176" v="15" actId="20577"/>
          <ac:spMkLst>
            <pc:docMk/>
            <pc:sldMk cId="4183428494" sldId="2144328234"/>
            <ac:spMk id="79" creationId="{C5F5701D-902D-4066-9884-8EF6C4F5DC5A}"/>
          </ac:spMkLst>
        </pc:spChg>
      </pc:sldChg>
      <pc:sldChg chg="modSp mod">
        <pc:chgData name="Jason Wiese" userId="4bff8d5b-7de6-4655-b397-69b0afc81113" providerId="ADAL" clId="{42AA4401-29D7-4FDC-9CA6-001C46C67080}" dt="2021-09-21T15:25:32.475" v="23" actId="20577"/>
        <pc:sldMkLst>
          <pc:docMk/>
          <pc:sldMk cId="2257530891" sldId="2144328235"/>
        </pc:sldMkLst>
        <pc:spChg chg="mod">
          <ac:chgData name="Jason Wiese" userId="4bff8d5b-7de6-4655-b397-69b0afc81113" providerId="ADAL" clId="{42AA4401-29D7-4FDC-9CA6-001C46C67080}" dt="2021-09-21T15:25:32.475" v="23" actId="20577"/>
          <ac:spMkLst>
            <pc:docMk/>
            <pc:sldMk cId="2257530891" sldId="2144328235"/>
            <ac:spMk id="67" creationId="{0025F690-BF9F-4806-9A09-6C884E155E3E}"/>
          </ac:spMkLst>
        </pc:spChg>
      </pc:sldChg>
      <pc:sldChg chg="modSp mod">
        <pc:chgData name="Jason Wiese" userId="4bff8d5b-7de6-4655-b397-69b0afc81113" providerId="ADAL" clId="{42AA4401-29D7-4FDC-9CA6-001C46C67080}" dt="2021-09-21T15:25:40.150" v="31" actId="20577"/>
        <pc:sldMkLst>
          <pc:docMk/>
          <pc:sldMk cId="4231372279" sldId="2144328236"/>
        </pc:sldMkLst>
        <pc:spChg chg="mod">
          <ac:chgData name="Jason Wiese" userId="4bff8d5b-7de6-4655-b397-69b0afc81113" providerId="ADAL" clId="{42AA4401-29D7-4FDC-9CA6-001C46C67080}" dt="2021-09-21T15:25:40.150" v="31" actId="20577"/>
          <ac:spMkLst>
            <pc:docMk/>
            <pc:sldMk cId="4231372279" sldId="2144328236"/>
            <ac:spMk id="64" creationId="{03B79AC4-CC67-4394-8EBE-5CBAA6C4BBA4}"/>
          </ac:spMkLst>
        </pc:spChg>
      </pc:sldChg>
      <pc:sldChg chg="modSp mod">
        <pc:chgData name="Jason Wiese" userId="4bff8d5b-7de6-4655-b397-69b0afc81113" providerId="ADAL" clId="{42AA4401-29D7-4FDC-9CA6-001C46C67080}" dt="2021-09-21T15:25:48.469" v="39" actId="20577"/>
        <pc:sldMkLst>
          <pc:docMk/>
          <pc:sldMk cId="3672920893" sldId="2144328237"/>
        </pc:sldMkLst>
        <pc:spChg chg="mod">
          <ac:chgData name="Jason Wiese" userId="4bff8d5b-7de6-4655-b397-69b0afc81113" providerId="ADAL" clId="{42AA4401-29D7-4FDC-9CA6-001C46C67080}" dt="2021-09-21T15:25:48.469" v="39" actId="20577"/>
          <ac:spMkLst>
            <pc:docMk/>
            <pc:sldMk cId="3672920893" sldId="2144328237"/>
            <ac:spMk id="66" creationId="{3841A2C0-CBE3-4692-9EB3-B2DCA9D23B11}"/>
          </ac:spMkLst>
        </pc:spChg>
      </pc:sldChg>
      <pc:sldChg chg="modSp mod">
        <pc:chgData name="Jason Wiese" userId="4bff8d5b-7de6-4655-b397-69b0afc81113" providerId="ADAL" clId="{42AA4401-29D7-4FDC-9CA6-001C46C67080}" dt="2021-09-21T15:25:56.493" v="47" actId="20577"/>
        <pc:sldMkLst>
          <pc:docMk/>
          <pc:sldMk cId="4167324434" sldId="2144328238"/>
        </pc:sldMkLst>
        <pc:spChg chg="mod">
          <ac:chgData name="Jason Wiese" userId="4bff8d5b-7de6-4655-b397-69b0afc81113" providerId="ADAL" clId="{42AA4401-29D7-4FDC-9CA6-001C46C67080}" dt="2021-09-21T15:25:56.493" v="47" actId="20577"/>
          <ac:spMkLst>
            <pc:docMk/>
            <pc:sldMk cId="4167324434" sldId="2144328238"/>
            <ac:spMk id="66" creationId="{768C2030-4446-4DE3-81D1-B7A0B1437FF5}"/>
          </ac:spMkLst>
        </pc:spChg>
      </pc:sldChg>
      <pc:sldChg chg="modSp mod">
        <pc:chgData name="Jason Wiese" userId="4bff8d5b-7de6-4655-b397-69b0afc81113" providerId="ADAL" clId="{42AA4401-29D7-4FDC-9CA6-001C46C67080}" dt="2021-09-21T15:26:03.044" v="55" actId="20577"/>
        <pc:sldMkLst>
          <pc:docMk/>
          <pc:sldMk cId="2080027707" sldId="2144328239"/>
        </pc:sldMkLst>
        <pc:spChg chg="mod">
          <ac:chgData name="Jason Wiese" userId="4bff8d5b-7de6-4655-b397-69b0afc81113" providerId="ADAL" clId="{42AA4401-29D7-4FDC-9CA6-001C46C67080}" dt="2021-09-21T15:26:03.044" v="55" actId="20577"/>
          <ac:spMkLst>
            <pc:docMk/>
            <pc:sldMk cId="2080027707" sldId="2144328239"/>
            <ac:spMk id="63" creationId="{0C494062-40E1-4DC6-98D9-98C4CACD450C}"/>
          </ac:spMkLst>
        </pc:spChg>
      </pc:sldChg>
    </pc:docChg>
  </pc:docChgLst>
  <pc:docChgLst>
    <pc:chgData name="Jason Wiese" userId="4bff8d5b-7de6-4655-b397-69b0afc81113" providerId="ADAL" clId="{278C135A-9E74-4767-B874-EB3D23B6A8C5}"/>
    <pc:docChg chg="modSld">
      <pc:chgData name="Jason Wiese" userId="4bff8d5b-7de6-4655-b397-69b0afc81113" providerId="ADAL" clId="{278C135A-9E74-4767-B874-EB3D23B6A8C5}" dt="2021-09-16T13:37:48.031" v="4" actId="20577"/>
      <pc:docMkLst>
        <pc:docMk/>
      </pc:docMkLst>
      <pc:sldChg chg="modSp mod">
        <pc:chgData name="Jason Wiese" userId="4bff8d5b-7de6-4655-b397-69b0afc81113" providerId="ADAL" clId="{278C135A-9E74-4767-B874-EB3D23B6A8C5}" dt="2021-09-16T13:37:48.031" v="4" actId="20577"/>
        <pc:sldMkLst>
          <pc:docMk/>
          <pc:sldMk cId="1701194338" sldId="2144328144"/>
        </pc:sldMkLst>
        <pc:spChg chg="mod">
          <ac:chgData name="Jason Wiese" userId="4bff8d5b-7de6-4655-b397-69b0afc81113" providerId="ADAL" clId="{278C135A-9E74-4767-B874-EB3D23B6A8C5}" dt="2021-09-16T13:37:48.031" v="4" actId="20577"/>
          <ac:spMkLst>
            <pc:docMk/>
            <pc:sldMk cId="1701194338" sldId="2144328144"/>
            <ac:spMk id="41" creationId="{7804E6BF-532D-4C66-A0CE-EE1DC8B6274D}"/>
          </ac:spMkLst>
        </pc:spChg>
      </pc:sldChg>
    </pc:docChg>
  </pc:docChgLst>
  <pc:docChgLst>
    <pc:chgData name="Karolina Guillen" userId="c1c08796-a0be-47c6-af52-5d31fd96ec50" providerId="ADAL" clId="{687F1DD1-8F7F-4957-BDD4-55CDFC849C82}"/>
    <pc:docChg chg="modSld">
      <pc:chgData name="Karolina Guillen" userId="c1c08796-a0be-47c6-af52-5d31fd96ec50" providerId="ADAL" clId="{687F1DD1-8F7F-4957-BDD4-55CDFC849C82}" dt="2021-09-16T13:23:53.296" v="1" actId="20577"/>
      <pc:docMkLst>
        <pc:docMk/>
      </pc:docMkLst>
      <pc:sldChg chg="modSp mod">
        <pc:chgData name="Karolina Guillen" userId="c1c08796-a0be-47c6-af52-5d31fd96ec50" providerId="ADAL" clId="{687F1DD1-8F7F-4957-BDD4-55CDFC849C82}" dt="2021-09-16T13:23:53.296" v="1" actId="20577"/>
        <pc:sldMkLst>
          <pc:docMk/>
          <pc:sldMk cId="3679415547" sldId="2144328143"/>
        </pc:sldMkLst>
        <pc:spChg chg="mod">
          <ac:chgData name="Karolina Guillen" userId="c1c08796-a0be-47c6-af52-5d31fd96ec50" providerId="ADAL" clId="{687F1DD1-8F7F-4957-BDD4-55CDFC849C82}" dt="2021-09-16T13:23:53.296" v="1" actId="20577"/>
          <ac:spMkLst>
            <pc:docMk/>
            <pc:sldMk cId="3679415547" sldId="2144328143"/>
            <ac:spMk id="64" creationId="{9E3481AA-2170-4A4E-BCDD-9B4A0FD87ACC}"/>
          </ac:spMkLst>
        </pc:spChg>
      </pc:sldChg>
      <pc:sldChg chg="modSp mod">
        <pc:chgData name="Karolina Guillen" userId="c1c08796-a0be-47c6-af52-5d31fd96ec50" providerId="ADAL" clId="{687F1DD1-8F7F-4957-BDD4-55CDFC849C82}" dt="2021-09-16T13:11:48.193" v="0" actId="552"/>
        <pc:sldMkLst>
          <pc:docMk/>
          <pc:sldMk cId="4118161336" sldId="2144328211"/>
        </pc:sldMkLst>
        <pc:spChg chg="mod">
          <ac:chgData name="Karolina Guillen" userId="c1c08796-a0be-47c6-af52-5d31fd96ec50" providerId="ADAL" clId="{687F1DD1-8F7F-4957-BDD4-55CDFC849C82}" dt="2021-09-16T13:11:48.193" v="0" actId="552"/>
          <ac:spMkLst>
            <pc:docMk/>
            <pc:sldMk cId="4118161336" sldId="2144328211"/>
            <ac:spMk id="40" creationId="{56666D20-4DD4-41A5-9C34-C8B12EAB9424}"/>
          </ac:spMkLst>
        </pc:spChg>
        <pc:spChg chg="mod">
          <ac:chgData name="Karolina Guillen" userId="c1c08796-a0be-47c6-af52-5d31fd96ec50" providerId="ADAL" clId="{687F1DD1-8F7F-4957-BDD4-55CDFC849C82}" dt="2021-09-16T13:11:48.193" v="0" actId="552"/>
          <ac:spMkLst>
            <pc:docMk/>
            <pc:sldMk cId="4118161336" sldId="2144328211"/>
            <ac:spMk id="87" creationId="{E5B78282-9CD5-4B44-A6FD-6399AC236432}"/>
          </ac:spMkLst>
        </pc:spChg>
        <pc:spChg chg="mod">
          <ac:chgData name="Karolina Guillen" userId="c1c08796-a0be-47c6-af52-5d31fd96ec50" providerId="ADAL" clId="{687F1DD1-8F7F-4957-BDD4-55CDFC849C82}" dt="2021-09-16T13:11:48.193" v="0" actId="552"/>
          <ac:spMkLst>
            <pc:docMk/>
            <pc:sldMk cId="4118161336" sldId="2144328211"/>
            <ac:spMk id="103" creationId="{0E935BAB-0C33-48BB-B1BD-36B966FF68A4}"/>
          </ac:spMkLst>
        </pc:spChg>
        <pc:spChg chg="mod">
          <ac:chgData name="Karolina Guillen" userId="c1c08796-a0be-47c6-af52-5d31fd96ec50" providerId="ADAL" clId="{687F1DD1-8F7F-4957-BDD4-55CDFC849C82}" dt="2021-09-16T13:11:48.193" v="0" actId="552"/>
          <ac:spMkLst>
            <pc:docMk/>
            <pc:sldMk cId="4118161336" sldId="2144328211"/>
            <ac:spMk id="120" creationId="{8886C936-1D3F-4B49-A992-99CB9072DE9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"$"#,##0.0</c:formatCode>
                <c:ptCount val="6"/>
                <c:pt idx="0">
                  <c:v>14.1</c:v>
                </c:pt>
                <c:pt idx="1">
                  <c:v>19.3</c:v>
                </c:pt>
                <c:pt idx="2">
                  <c:v>27</c:v>
                </c:pt>
                <c:pt idx="3">
                  <c:v>32.4</c:v>
                </c:pt>
                <c:pt idx="4">
                  <c:v>38.299999999999997</c:v>
                </c:pt>
                <c:pt idx="5">
                  <c:v>44.7</c:v>
                </c:pt>
              </c:numCache>
            </c:numRef>
          </c:val>
          <c:extLst>
            <c:ext xmlns:c16="http://schemas.microsoft.com/office/drawing/2014/chart" uri="{C3380CC4-5D6E-409C-BE32-E72D297353CC}">
              <c16:uniqueId val="{00000000-A7AC-4359-8F21-2D421D9A4617}"/>
            </c:ext>
          </c:extLst>
        </c:ser>
        <c:dLbls>
          <c:dLblPos val="outEnd"/>
          <c:showLegendKey val="0"/>
          <c:showVal val="1"/>
          <c:showCatName val="0"/>
          <c:showSerName val="0"/>
          <c:showPercent val="0"/>
          <c:showBubbleSize val="0"/>
        </c:dLbls>
        <c:gapWidth val="219"/>
        <c:overlap val="-27"/>
        <c:axId val="1024092688"/>
        <c:axId val="1024096016"/>
      </c:barChart>
      <c:catAx>
        <c:axId val="102409268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1024096016"/>
        <c:crosses val="autoZero"/>
        <c:auto val="1"/>
        <c:lblAlgn val="ctr"/>
        <c:lblOffset val="100"/>
        <c:noMultiLvlLbl val="0"/>
      </c:catAx>
      <c:valAx>
        <c:axId val="1024096016"/>
        <c:scaling>
          <c:orientation val="minMax"/>
        </c:scaling>
        <c:delete val="1"/>
        <c:axPos val="l"/>
        <c:numFmt formatCode="&quot;$&quot;#,##0.0" sourceLinked="1"/>
        <c:majorTickMark val="none"/>
        <c:minorTickMark val="none"/>
        <c:tickLblPos val="nextTo"/>
        <c:crossAx val="1024092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P18-49</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1Q 2021</c:v>
                </c:pt>
              </c:strCache>
            </c:strRef>
          </c:cat>
          <c:val>
            <c:numRef>
              <c:f>Sheet1!$B$2:$B$6</c:f>
              <c:numCache>
                <c:formatCode>#,##0.0</c:formatCode>
                <c:ptCount val="5"/>
                <c:pt idx="0">
                  <c:v>31.357849586999983</c:v>
                </c:pt>
                <c:pt idx="1">
                  <c:v>77.012737442000017</c:v>
                </c:pt>
                <c:pt idx="2">
                  <c:v>134.63407991600002</c:v>
                </c:pt>
                <c:pt idx="3">
                  <c:v>177.49510538000004</c:v>
                </c:pt>
                <c:pt idx="4">
                  <c:v>185.31329199000007</c:v>
                </c:pt>
              </c:numCache>
            </c:numRef>
          </c:val>
          <c:extLst>
            <c:ext xmlns:c16="http://schemas.microsoft.com/office/drawing/2014/chart" uri="{C3380CC4-5D6E-409C-BE32-E72D297353CC}">
              <c16:uniqueId val="{00000000-FB52-4199-AC49-C12F7E625966}"/>
            </c:ext>
          </c:extLst>
        </c:ser>
        <c:ser>
          <c:idx val="1"/>
          <c:order val="1"/>
          <c:tx>
            <c:strRef>
              <c:f>Sheet1!$C$1</c:f>
              <c:strCache>
                <c:ptCount val="1"/>
                <c:pt idx="0">
                  <c:v>P50+</c:v>
                </c:pt>
              </c:strCache>
            </c:strRef>
          </c:tx>
          <c:spPr>
            <a:solidFill>
              <a:srgbClr val="00BFF2"/>
            </a:solidFill>
            <a:ln>
              <a:noFill/>
            </a:ln>
            <a:effectLst/>
          </c:spPr>
          <c:invertIfNegative val="0"/>
          <c:dLbls>
            <c:dLbl>
              <c:idx val="4"/>
              <c:tx>
                <c:rich>
                  <a:bodyPr/>
                  <a:lstStyle/>
                  <a:p>
                    <a:fld id="{3C23D6AB-40CB-4915-969D-98D9913640B8}" type="VALUE">
                      <a:rPr lang="en-US" smtClean="0"/>
                      <a:pPr/>
                      <a:t>[VALUE]</a:t>
                    </a:fld>
                    <a:endParaRPr lang="en-US"/>
                  </a:p>
                  <a:p>
                    <a:endParaRPr lang="en-US" sz="400" b="0"/>
                  </a:p>
                  <a:p>
                    <a:r>
                      <a:rPr lang="en-US" sz="900" b="0"/>
                      <a:t>(70% of </a:t>
                    </a:r>
                  </a:p>
                  <a:p>
                    <a:r>
                      <a:rPr lang="en-US" sz="900" b="0"/>
                      <a:t>cume imps)</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B52-4199-AC49-C12F7E62596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1Q 2021</c:v>
                </c:pt>
              </c:strCache>
            </c:strRef>
          </c:cat>
          <c:val>
            <c:numRef>
              <c:f>Sheet1!$C$2:$C$6</c:f>
              <c:numCache>
                <c:formatCode>#,##0.0</c:formatCode>
                <c:ptCount val="5"/>
                <c:pt idx="0">
                  <c:v>65.146948195000007</c:v>
                </c:pt>
                <c:pt idx="1">
                  <c:v>165.101103231</c:v>
                </c:pt>
                <c:pt idx="2">
                  <c:v>300.87042832000003</c:v>
                </c:pt>
                <c:pt idx="3">
                  <c:v>412.48548376699995</c:v>
                </c:pt>
                <c:pt idx="4">
                  <c:v>433.01344526699995</c:v>
                </c:pt>
              </c:numCache>
            </c:numRef>
          </c:val>
          <c:extLst>
            <c:ext xmlns:c16="http://schemas.microsoft.com/office/drawing/2014/chart" uri="{C3380CC4-5D6E-409C-BE32-E72D297353CC}">
              <c16:uniqueId val="{00000001-FB52-4199-AC49-C12F7E625966}"/>
            </c:ext>
          </c:extLst>
        </c:ser>
        <c:dLbls>
          <c:showLegendKey val="0"/>
          <c:showVal val="0"/>
          <c:showCatName val="0"/>
          <c:showSerName val="0"/>
          <c:showPercent val="0"/>
          <c:showBubbleSize val="0"/>
        </c:dLbls>
        <c:gapWidth val="150"/>
        <c:overlap val="100"/>
        <c:axId val="693917792"/>
        <c:axId val="693936928"/>
      </c:barChart>
      <c:catAx>
        <c:axId val="69391779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693936928"/>
        <c:crosses val="autoZero"/>
        <c:auto val="1"/>
        <c:lblAlgn val="ctr"/>
        <c:lblOffset val="100"/>
        <c:noMultiLvlLbl val="0"/>
      </c:catAx>
      <c:valAx>
        <c:axId val="693936928"/>
        <c:scaling>
          <c:orientation val="minMax"/>
        </c:scaling>
        <c:delete val="1"/>
        <c:axPos val="l"/>
        <c:numFmt formatCode="#,##0.0" sourceLinked="1"/>
        <c:majorTickMark val="none"/>
        <c:minorTickMark val="none"/>
        <c:tickLblPos val="nextTo"/>
        <c:crossAx val="693917792"/>
        <c:crosses val="autoZero"/>
        <c:crossBetween val="between"/>
      </c:valAx>
      <c:spPr>
        <a:noFill/>
        <a:ln>
          <a:noFill/>
        </a:ln>
        <a:effectLst/>
      </c:spPr>
    </c:plotArea>
    <c:legend>
      <c:legendPos val="t"/>
      <c:layout>
        <c:manualLayout>
          <c:xMode val="edge"/>
          <c:yMode val="edge"/>
          <c:x val="0.42485557457985479"/>
          <c:y val="8.8541848223934183E-2"/>
          <c:w val="0.1376744095497876"/>
          <c:h val="7.4071727687590641E-2"/>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849947272051133E-2"/>
          <c:y val="0.11429433570718628"/>
          <c:w val="0.97230010545589773"/>
          <c:h val="0.78288575992630949"/>
        </c:manualLayout>
      </c:layout>
      <c:barChart>
        <c:barDir val="col"/>
        <c:grouping val="clustered"/>
        <c:varyColors val="0"/>
        <c:ser>
          <c:idx val="0"/>
          <c:order val="0"/>
          <c:tx>
            <c:strRef>
              <c:f>Sheet1!$B$1</c:f>
              <c:strCache>
                <c:ptCount val="1"/>
                <c:pt idx="0">
                  <c:v>$$$</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"$"#,##0.0</c:formatCode>
                <c:ptCount val="8"/>
                <c:pt idx="0">
                  <c:v>0.68686809100000012</c:v>
                </c:pt>
                <c:pt idx="1">
                  <c:v>1.0911194179999999</c:v>
                </c:pt>
                <c:pt idx="2">
                  <c:v>1.4233905330000005</c:v>
                </c:pt>
                <c:pt idx="3">
                  <c:v>1.8693397370000002</c:v>
                </c:pt>
                <c:pt idx="4">
                  <c:v>2.6947916739999997</c:v>
                </c:pt>
                <c:pt idx="5">
                  <c:v>3.9390992649999976</c:v>
                </c:pt>
                <c:pt idx="6">
                  <c:v>4.6844463730000001</c:v>
                </c:pt>
                <c:pt idx="7">
                  <c:v>4.7614289939999992</c:v>
                </c:pt>
              </c:numCache>
            </c:numRef>
          </c:val>
          <c:extLst>
            <c:ext xmlns:c16="http://schemas.microsoft.com/office/drawing/2014/chart" uri="{C3380CC4-5D6E-409C-BE32-E72D297353CC}">
              <c16:uniqueId val="{00000000-A7AC-4359-8F21-2D421D9A4617}"/>
            </c:ext>
          </c:extLst>
        </c:ser>
        <c:dLbls>
          <c:dLblPos val="outEnd"/>
          <c:showLegendKey val="0"/>
          <c:showVal val="1"/>
          <c:showCatName val="0"/>
          <c:showSerName val="0"/>
          <c:showPercent val="0"/>
          <c:showBubbleSize val="0"/>
        </c:dLbls>
        <c:gapWidth val="219"/>
        <c:overlap val="-27"/>
        <c:axId val="1024092688"/>
        <c:axId val="1024096016"/>
      </c:barChart>
      <c:catAx>
        <c:axId val="102409268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1024096016"/>
        <c:crosses val="autoZero"/>
        <c:auto val="1"/>
        <c:lblAlgn val="ctr"/>
        <c:lblOffset val="100"/>
        <c:noMultiLvlLbl val="0"/>
      </c:catAx>
      <c:valAx>
        <c:axId val="1024096016"/>
        <c:scaling>
          <c:orientation val="minMax"/>
        </c:scaling>
        <c:delete val="1"/>
        <c:axPos val="l"/>
        <c:numFmt formatCode="&quot;$&quot;#,##0.0" sourceLinked="1"/>
        <c:majorTickMark val="none"/>
        <c:minorTickMark val="none"/>
        <c:tickLblPos val="nextTo"/>
        <c:crossAx val="1024092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1B1464"/>
                </a:solidFill>
                <a:latin typeface="Helvetica" panose="020B0403020202020204" pitchFamily="34" charset="0"/>
                <a:ea typeface="+mn-ea"/>
                <a:cs typeface="+mn-cs"/>
              </a:defRPr>
            </a:pPr>
            <a:r>
              <a:rPr lang="en-US" sz="1600" b="1">
                <a:solidFill>
                  <a:srgbClr val="1B1464"/>
                </a:solidFill>
                <a:latin typeface="Helvetica" panose="020B0403020202020204" pitchFamily="34" charset="0"/>
              </a:rPr>
              <a:t>7.8 Trillion</a:t>
            </a: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1B1464"/>
              </a:solidFill>
              <a:ln w="19050">
                <a:solidFill>
                  <a:schemeClr val="lt1"/>
                </a:solidFill>
              </a:ln>
              <a:effectLst/>
            </c:spPr>
            <c:extLst>
              <c:ext xmlns:c16="http://schemas.microsoft.com/office/drawing/2014/chart" uri="{C3380CC4-5D6E-409C-BE32-E72D297353CC}">
                <c16:uniqueId val="{00000002-B37D-463E-87C7-452CED37E2E9}"/>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3-B37D-463E-87C7-452CED37E2E9}"/>
              </c:ext>
            </c:extLst>
          </c:dPt>
          <c:dLbls>
            <c:dLbl>
              <c:idx val="0"/>
              <c:layout>
                <c:manualLayout>
                  <c:x val="-0.10793814948322727"/>
                  <c:y val="0.17671190396501735"/>
                </c:manualLayout>
              </c:layout>
              <c:tx>
                <c:rich>
                  <a:bodyPr/>
                  <a:lstStyle/>
                  <a:p>
                    <a:r>
                      <a:rPr lang="en-US" u="sng"/>
                      <a:t>A18-49</a:t>
                    </a:r>
                  </a:p>
                  <a:p>
                    <a:fld id="{4CB7DD55-93C1-4026-850A-51F7F1329DB0}" type="VALUE">
                      <a:rPr lang="en-US" sz="1800"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layout>
                    <c:manualLayout>
                      <c:w val="0.36164788611634063"/>
                      <c:h val="0.28103122231063354"/>
                    </c:manualLayout>
                  </c15:layout>
                  <c15:dlblFieldTable/>
                  <c15:showDataLabelsRange val="0"/>
                </c:ext>
                <c:ext xmlns:c16="http://schemas.microsoft.com/office/drawing/2014/chart" uri="{C3380CC4-5D6E-409C-BE32-E72D297353CC}">
                  <c16:uniqueId val="{00000002-B37D-463E-87C7-452CED37E2E9}"/>
                </c:ext>
              </c:extLst>
            </c:dLbl>
            <c:dLbl>
              <c:idx val="1"/>
              <c:tx>
                <c:rich>
                  <a:bodyPr/>
                  <a:lstStyle/>
                  <a:p>
                    <a:r>
                      <a:rPr lang="en-US" u="sng"/>
                      <a:t>A50+</a:t>
                    </a:r>
                  </a:p>
                  <a:p>
                    <a:fld id="{BCDAD1E1-9EFD-4B11-9D1C-6A82FF423F7D}" type="VALUE">
                      <a:rPr lang="en-US" sz="1800"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layout>
                    <c:manualLayout>
                      <c:w val="0.26495059036330837"/>
                      <c:h val="0.28103122231063354"/>
                    </c:manualLayout>
                  </c15:layout>
                  <c15:dlblFieldTable/>
                  <c15:showDataLabelsRange val="0"/>
                </c:ext>
                <c:ext xmlns:c16="http://schemas.microsoft.com/office/drawing/2014/chart" uri="{C3380CC4-5D6E-409C-BE32-E72D297353CC}">
                  <c16:uniqueId val="{00000003-B37D-463E-87C7-452CED37E2E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A18-49</c:v>
                </c:pt>
                <c:pt idx="1">
                  <c:v>A50+</c:v>
                </c:pt>
              </c:strCache>
            </c:strRef>
          </c:cat>
          <c:val>
            <c:numRef>
              <c:f>Sheet1!$B$2:$B$3</c:f>
              <c:numCache>
                <c:formatCode>0%</c:formatCode>
                <c:ptCount val="2"/>
                <c:pt idx="0">
                  <c:v>0.34</c:v>
                </c:pt>
                <c:pt idx="1">
                  <c:v>0.66</c:v>
                </c:pt>
              </c:numCache>
            </c:numRef>
          </c:val>
          <c:extLst>
            <c:ext xmlns:c16="http://schemas.microsoft.com/office/drawing/2014/chart" uri="{C3380CC4-5D6E-409C-BE32-E72D297353CC}">
              <c16:uniqueId val="{00000000-B37D-463E-87C7-452CED37E2E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1B1464"/>
                </a:solidFill>
                <a:latin typeface="Helvetica" panose="020B0403020202020204" pitchFamily="34" charset="0"/>
                <a:ea typeface="+mn-ea"/>
                <a:cs typeface="+mn-cs"/>
              </a:defRPr>
            </a:pPr>
            <a:r>
              <a:rPr lang="en-US" sz="1600" b="1">
                <a:solidFill>
                  <a:srgbClr val="1B1464"/>
                </a:solidFill>
                <a:latin typeface="Helvetica" panose="020B0403020202020204" pitchFamily="34" charset="0"/>
              </a:rPr>
              <a:t>7.4 Trillion</a:t>
            </a: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1B1464"/>
              </a:solidFill>
              <a:ln w="19050">
                <a:solidFill>
                  <a:schemeClr val="lt1"/>
                </a:solidFill>
              </a:ln>
              <a:effectLst/>
            </c:spPr>
            <c:extLst>
              <c:ext xmlns:c16="http://schemas.microsoft.com/office/drawing/2014/chart" uri="{C3380CC4-5D6E-409C-BE32-E72D297353CC}">
                <c16:uniqueId val="{00000001-E48D-4732-852F-CBB92C533273}"/>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3-E48D-4732-852F-CBB92C533273}"/>
              </c:ext>
            </c:extLst>
          </c:dPt>
          <c:dLbls>
            <c:dLbl>
              <c:idx val="0"/>
              <c:layout>
                <c:manualLayout>
                  <c:x val="-0.10331945495961788"/>
                  <c:y val="0.22580877153028323"/>
                </c:manualLayout>
              </c:layout>
              <c:tx>
                <c:rich>
                  <a:bodyPr/>
                  <a:lstStyle/>
                  <a:p>
                    <a:r>
                      <a:rPr lang="en-US" u="sng"/>
                      <a:t>A18-49</a:t>
                    </a:r>
                  </a:p>
                  <a:p>
                    <a:fld id="{4C14D6E7-3189-47D7-AF3B-D54084C39AB3}" type="VALUE">
                      <a:rPr lang="en-US" sz="1800"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layout>
                    <c:manualLayout>
                      <c:w val="0.3700563466166043"/>
                      <c:h val="0.28103122231063354"/>
                    </c:manualLayout>
                  </c15:layout>
                  <c15:dlblFieldTable/>
                  <c15:showDataLabelsRange val="0"/>
                </c:ext>
                <c:ext xmlns:c16="http://schemas.microsoft.com/office/drawing/2014/chart" uri="{C3380CC4-5D6E-409C-BE32-E72D297353CC}">
                  <c16:uniqueId val="{00000001-E48D-4732-852F-CBB92C533273}"/>
                </c:ext>
              </c:extLst>
            </c:dLbl>
            <c:dLbl>
              <c:idx val="1"/>
              <c:tx>
                <c:rich>
                  <a:bodyPr/>
                  <a:lstStyle/>
                  <a:p>
                    <a:r>
                      <a:rPr lang="en-US" u="sng"/>
                      <a:t>A50+</a:t>
                    </a:r>
                  </a:p>
                  <a:p>
                    <a:fld id="{865EBE6E-3E14-4B07-ACB3-CF9C2668CE74}" type="VALUE">
                      <a:rPr lang="en-US" sz="1800"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layout>
                    <c:manualLayout>
                      <c:w val="0.28176751136383577"/>
                      <c:h val="0.28103122231063354"/>
                    </c:manualLayout>
                  </c15:layout>
                  <c15:dlblFieldTable/>
                  <c15:showDataLabelsRange val="0"/>
                </c:ext>
                <c:ext xmlns:c16="http://schemas.microsoft.com/office/drawing/2014/chart" uri="{C3380CC4-5D6E-409C-BE32-E72D297353CC}">
                  <c16:uniqueId val="{00000003-E48D-4732-852F-CBB92C53327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A18-49</c:v>
                </c:pt>
                <c:pt idx="1">
                  <c:v>A50+</c:v>
                </c:pt>
              </c:strCache>
            </c:strRef>
          </c:cat>
          <c:val>
            <c:numRef>
              <c:f>Sheet1!$B$2:$B$3</c:f>
              <c:numCache>
                <c:formatCode>0%</c:formatCode>
                <c:ptCount val="2"/>
                <c:pt idx="0">
                  <c:v>0.31</c:v>
                </c:pt>
                <c:pt idx="1">
                  <c:v>0.69</c:v>
                </c:pt>
              </c:numCache>
            </c:numRef>
          </c:val>
          <c:extLst>
            <c:ext xmlns:c16="http://schemas.microsoft.com/office/drawing/2014/chart" uri="{C3380CC4-5D6E-409C-BE32-E72D297353CC}">
              <c16:uniqueId val="{00000004-E48D-4732-852F-CBB92C53327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1B1464"/>
                </a:solidFill>
                <a:latin typeface="Helvetica" panose="020B0403020202020204" pitchFamily="34" charset="0"/>
                <a:ea typeface="+mn-ea"/>
                <a:cs typeface="+mn-cs"/>
              </a:defRPr>
            </a:pPr>
            <a:r>
              <a:rPr lang="en-US" sz="1600" b="1">
                <a:solidFill>
                  <a:srgbClr val="1B1464"/>
                </a:solidFill>
                <a:latin typeface="Helvetica" panose="020B0403020202020204" pitchFamily="34" charset="0"/>
              </a:rPr>
              <a:t>7.3 Trillion</a:t>
            </a:r>
          </a:p>
        </c:rich>
      </c:tx>
      <c:overlay val="0"/>
      <c:spPr>
        <a:noFill/>
        <a:ln>
          <a:noFill/>
        </a:ln>
        <a:effectLst/>
      </c:spPr>
      <c:txPr>
        <a:bodyPr rot="0" spcFirstLastPara="1" vertOverflow="ellipsis" vert="horz" wrap="square" anchor="ctr" anchorCtr="1"/>
        <a:lstStyle/>
        <a:p>
          <a:pPr>
            <a:defRPr sz="1600" b="1" i="0" u="none"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1B1464"/>
              </a:solidFill>
              <a:ln w="19050">
                <a:solidFill>
                  <a:schemeClr val="lt1"/>
                </a:solidFill>
              </a:ln>
              <a:effectLst/>
            </c:spPr>
            <c:extLst>
              <c:ext xmlns:c16="http://schemas.microsoft.com/office/drawing/2014/chart" uri="{C3380CC4-5D6E-409C-BE32-E72D297353CC}">
                <c16:uniqueId val="{00000001-8F15-4A56-89B5-E3C52C4FF518}"/>
              </c:ext>
            </c:extLst>
          </c:dPt>
          <c:dPt>
            <c:idx val="1"/>
            <c:bubble3D val="0"/>
            <c:spPr>
              <a:solidFill>
                <a:srgbClr val="00BFF2"/>
              </a:solidFill>
              <a:ln w="19050">
                <a:solidFill>
                  <a:schemeClr val="lt1"/>
                </a:solidFill>
              </a:ln>
              <a:effectLst/>
            </c:spPr>
            <c:extLst>
              <c:ext xmlns:c16="http://schemas.microsoft.com/office/drawing/2014/chart" uri="{C3380CC4-5D6E-409C-BE32-E72D297353CC}">
                <c16:uniqueId val="{00000003-8F15-4A56-89B5-E3C52C4FF518}"/>
              </c:ext>
            </c:extLst>
          </c:dPt>
          <c:dLbls>
            <c:dLbl>
              <c:idx val="0"/>
              <c:layout>
                <c:manualLayout>
                  <c:x val="-0.13453536800421881"/>
                  <c:y val="0.26650328499805298"/>
                </c:manualLayout>
              </c:layout>
              <c:tx>
                <c:rich>
                  <a:bodyPr/>
                  <a:lstStyle/>
                  <a:p>
                    <a:r>
                      <a:rPr lang="en-US" u="sng"/>
                      <a:t>A18-49</a:t>
                    </a:r>
                  </a:p>
                  <a:p>
                    <a:fld id="{08A8BCC1-1775-4230-9DE6-0DAC06A23C65}" type="VALUE">
                      <a:rPr lang="en-US" sz="1800" smtClean="0"/>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layout>
                    <c:manualLayout>
                      <c:w val="0.32801404411528595"/>
                      <c:h val="0.28103122231063354"/>
                    </c:manualLayout>
                  </c15:layout>
                  <c15:dlblFieldTable/>
                  <c15:showDataLabelsRange val="0"/>
                </c:ext>
                <c:ext xmlns:c16="http://schemas.microsoft.com/office/drawing/2014/chart" uri="{C3380CC4-5D6E-409C-BE32-E72D297353CC}">
                  <c16:uniqueId val="{00000001-8F15-4A56-89B5-E3C52C4FF518}"/>
                </c:ext>
              </c:extLst>
            </c:dLbl>
            <c:dLbl>
              <c:idx val="1"/>
              <c:tx>
                <c:rich>
                  <a:bodyPr/>
                  <a:lstStyle/>
                  <a:p>
                    <a:r>
                      <a:rPr lang="en-US" u="sng"/>
                      <a:t>A50+</a:t>
                    </a:r>
                  </a:p>
                  <a:p>
                    <a:fld id="{AABE53AA-8CFD-45D5-9269-A6DCBF0042AF}" type="VALUE">
                      <a:rPr lang="en-US" sz="1800" smtClean="0"/>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layout>
                    <c:manualLayout>
                      <c:w val="0.2565421298630447"/>
                      <c:h val="0.28103122231063354"/>
                    </c:manualLayout>
                  </c15:layout>
                  <c15:dlblFieldTable/>
                  <c15:showDataLabelsRange val="0"/>
                </c:ext>
                <c:ext xmlns:c16="http://schemas.microsoft.com/office/drawing/2014/chart" uri="{C3380CC4-5D6E-409C-BE32-E72D297353CC}">
                  <c16:uniqueId val="{00000003-8F15-4A56-89B5-E3C52C4FF51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A18-49</c:v>
                </c:pt>
                <c:pt idx="1">
                  <c:v>A50+</c:v>
                </c:pt>
              </c:strCache>
            </c:strRef>
          </c:cat>
          <c:val>
            <c:numRef>
              <c:f>Sheet1!$B$2:$B$3</c:f>
              <c:numCache>
                <c:formatCode>0%</c:formatCode>
                <c:ptCount val="2"/>
                <c:pt idx="0">
                  <c:v>0.28000000000000003</c:v>
                </c:pt>
                <c:pt idx="1">
                  <c:v>0.72</c:v>
                </c:pt>
              </c:numCache>
            </c:numRef>
          </c:val>
          <c:extLst>
            <c:ext xmlns:c16="http://schemas.microsoft.com/office/drawing/2014/chart" uri="{C3380CC4-5D6E-409C-BE32-E72D297353CC}">
              <c16:uniqueId val="{00000004-8F15-4A56-89B5-E3C52C4FF51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331934329409285"/>
          <c:y val="0.13825636184466583"/>
          <c:w val="0.45145867147492319"/>
          <c:h val="0.71778562607634921"/>
        </c:manualLayout>
      </c:layout>
      <c:pieChart>
        <c:varyColors val="1"/>
        <c:ser>
          <c:idx val="0"/>
          <c:order val="0"/>
          <c:tx>
            <c:strRef>
              <c:f>Sheet1!$B$1</c:f>
              <c:strCache>
                <c:ptCount val="1"/>
                <c:pt idx="0">
                  <c:v>% Share of Aggregate Annual Expenditures</c:v>
                </c:pt>
              </c:strCache>
            </c:strRef>
          </c:tx>
          <c:dPt>
            <c:idx val="0"/>
            <c:bubble3D val="0"/>
            <c:spPr>
              <a:solidFill>
                <a:srgbClr val="1B1464"/>
              </a:solidFill>
              <a:ln w="19050">
                <a:solidFill>
                  <a:schemeClr val="lt1"/>
                </a:solidFill>
              </a:ln>
              <a:effectLst/>
            </c:spPr>
            <c:extLst>
              <c:ext xmlns:c16="http://schemas.microsoft.com/office/drawing/2014/chart" uri="{C3380CC4-5D6E-409C-BE32-E72D297353CC}">
                <c16:uniqueId val="{00000001-038C-4C4C-A352-B282F141DF47}"/>
              </c:ext>
            </c:extLst>
          </c:dPt>
          <c:dPt>
            <c:idx val="1"/>
            <c:bubble3D val="0"/>
            <c:spPr>
              <a:solidFill>
                <a:srgbClr val="00C0F3"/>
              </a:solidFill>
              <a:ln w="19050">
                <a:solidFill>
                  <a:schemeClr val="lt1"/>
                </a:solidFill>
              </a:ln>
              <a:effectLst/>
            </c:spPr>
            <c:extLst>
              <c:ext xmlns:c16="http://schemas.microsoft.com/office/drawing/2014/chart" uri="{C3380CC4-5D6E-409C-BE32-E72D297353CC}">
                <c16:uniqueId val="{00000002-038C-4C4C-A352-B282F141DF47}"/>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3-038C-4C4C-A352-B282F141DF47}"/>
              </c:ext>
            </c:extLst>
          </c:dPt>
          <c:dPt>
            <c:idx val="3"/>
            <c:bubble3D val="0"/>
            <c:spPr>
              <a:solidFill>
                <a:srgbClr val="66C5AD"/>
              </a:solidFill>
              <a:ln w="19050">
                <a:solidFill>
                  <a:schemeClr val="lt1"/>
                </a:solidFill>
              </a:ln>
              <a:effectLst/>
            </c:spPr>
            <c:extLst>
              <c:ext xmlns:c16="http://schemas.microsoft.com/office/drawing/2014/chart" uri="{C3380CC4-5D6E-409C-BE32-E72D297353CC}">
                <c16:uniqueId val="{00000005-038C-4C4C-A352-B282F141DF47}"/>
              </c:ext>
            </c:extLst>
          </c:dPt>
          <c:dPt>
            <c:idx val="4"/>
            <c:bubble3D val="0"/>
            <c:spPr>
              <a:solidFill>
                <a:srgbClr val="FFE600"/>
              </a:solidFill>
              <a:ln w="28575">
                <a:solidFill>
                  <a:schemeClr val="bg1"/>
                </a:solidFill>
              </a:ln>
              <a:effectLst/>
            </c:spPr>
            <c:extLst>
              <c:ext xmlns:c16="http://schemas.microsoft.com/office/drawing/2014/chart" uri="{C3380CC4-5D6E-409C-BE32-E72D297353CC}">
                <c16:uniqueId val="{00000004-038C-4C4C-A352-B282F141DF47}"/>
              </c:ext>
            </c:extLst>
          </c:dPt>
          <c:dLbls>
            <c:dLbl>
              <c:idx val="0"/>
              <c:layout>
                <c:manualLayout>
                  <c:x val="-8.9437534738662696E-3"/>
                  <c:y val="6.9793140885209669E-3"/>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5206665853452551E-2"/>
                      <c:h val="4.9800461061873233E-2"/>
                    </c:manualLayout>
                  </c15:layout>
                </c:ext>
                <c:ext xmlns:c16="http://schemas.microsoft.com/office/drawing/2014/chart" uri="{C3380CC4-5D6E-409C-BE32-E72D297353CC}">
                  <c16:uniqueId val="{00000001-038C-4C4C-A352-B282F141DF47}"/>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2-038C-4C4C-A352-B282F141DF47}"/>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038C-4C4C-A352-B282F141DF47}"/>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038C-4C4C-A352-B282F141DF47}"/>
                </c:ext>
              </c:extLst>
            </c:dLbl>
            <c:dLbl>
              <c:idx val="4"/>
              <c:layout>
                <c:manualLayout>
                  <c:x val="9.4550612001926909E-2"/>
                  <c:y val="5.5520967124632781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8C-4C4C-A352-B282F141DF4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Under 25 Years</c:v>
                </c:pt>
                <c:pt idx="1">
                  <c:v>25-34 Years</c:v>
                </c:pt>
                <c:pt idx="2">
                  <c:v>35-44 Years</c:v>
                </c:pt>
                <c:pt idx="3">
                  <c:v>45-54 Years</c:v>
                </c:pt>
                <c:pt idx="4">
                  <c:v>55+ Years</c:v>
                </c:pt>
              </c:strCache>
            </c:strRef>
          </c:cat>
          <c:val>
            <c:numRef>
              <c:f>Sheet1!$B$2:$B$6</c:f>
              <c:numCache>
                <c:formatCode>0%</c:formatCode>
                <c:ptCount val="5"/>
                <c:pt idx="0">
                  <c:v>2.4E-2</c:v>
                </c:pt>
                <c:pt idx="1">
                  <c:v>0.151</c:v>
                </c:pt>
                <c:pt idx="2">
                  <c:v>0.20600000000000002</c:v>
                </c:pt>
                <c:pt idx="3">
                  <c:v>0.20899999999999999</c:v>
                </c:pt>
                <c:pt idx="4">
                  <c:v>0.41</c:v>
                </c:pt>
              </c:numCache>
            </c:numRef>
          </c:val>
          <c:extLst>
            <c:ext xmlns:c16="http://schemas.microsoft.com/office/drawing/2014/chart" uri="{C3380CC4-5D6E-409C-BE32-E72D297353CC}">
              <c16:uniqueId val="{00000000-038C-4C4C-A352-B282F141DF4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89020117884225325"/>
          <c:w val="1"/>
          <c:h val="8.3373406228164845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sng" strike="noStrike" kern="1200" spc="0" baseline="0">
                <a:solidFill>
                  <a:schemeClr val="bg1"/>
                </a:solidFill>
                <a:latin typeface="Helvetica" panose="020B0403020202020204" pitchFamily="34" charset="0"/>
                <a:ea typeface="+mn-ea"/>
                <a:cs typeface="+mn-cs"/>
              </a:defRPr>
            </a:pPr>
            <a:r>
              <a:rPr lang="en-US">
                <a:solidFill>
                  <a:schemeClr val="bg1"/>
                </a:solidFill>
              </a:rPr>
              <a:t>U.S.</a:t>
            </a:r>
            <a:r>
              <a:rPr lang="en-US" baseline="0">
                <a:solidFill>
                  <a:schemeClr val="bg1"/>
                </a:solidFill>
              </a:rPr>
              <a:t> Adult Digital Buyers, by Generation</a:t>
            </a:r>
          </a:p>
          <a:p>
            <a:pPr>
              <a:defRPr sz="1400" b="1" u="sng">
                <a:solidFill>
                  <a:schemeClr val="bg1"/>
                </a:solidFill>
              </a:defRPr>
            </a:pPr>
            <a:r>
              <a:rPr lang="en-US" b="0" u="none" baseline="0">
                <a:solidFill>
                  <a:schemeClr val="bg1"/>
                </a:solidFill>
              </a:rPr>
              <a:t>2020</a:t>
            </a:r>
            <a:endParaRPr lang="en-US" b="0" u="none">
              <a:solidFill>
                <a:schemeClr val="bg1"/>
              </a:solidFill>
            </a:endParaRPr>
          </a:p>
        </c:rich>
      </c:tx>
      <c:layout>
        <c:manualLayout>
          <c:xMode val="edge"/>
          <c:yMode val="edge"/>
          <c:x val="0.26470412921181802"/>
          <c:y val="2.4831653123313598E-2"/>
        </c:manualLayout>
      </c:layout>
      <c:overlay val="0"/>
      <c:spPr>
        <a:noFill/>
        <a:ln>
          <a:noFill/>
        </a:ln>
        <a:effectLst/>
      </c:spPr>
      <c:txPr>
        <a:bodyPr rot="0" spcFirstLastPara="1" vertOverflow="ellipsis" vert="horz" wrap="square" anchor="ctr" anchorCtr="1"/>
        <a:lstStyle/>
        <a:p>
          <a:pPr>
            <a:defRPr sz="1400" b="1" i="0" u="sng" strike="noStrike" kern="1200" spc="0" baseline="0">
              <a:solidFill>
                <a:schemeClr val="bg1"/>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0.36481112668966442"/>
          <c:y val="0.21578902088987259"/>
          <c:w val="0.55824042696808052"/>
          <c:h val="0.74646469368063906"/>
        </c:manualLayout>
      </c:layout>
      <c:barChart>
        <c:barDir val="bar"/>
        <c:grouping val="clustered"/>
        <c:varyColors val="0"/>
        <c:ser>
          <c:idx val="0"/>
          <c:order val="0"/>
          <c:tx>
            <c:strRef>
              <c:f>Sheet1!$B$1</c:f>
              <c:strCache>
                <c:ptCount val="1"/>
                <c:pt idx="0">
                  <c:v>2020</c:v>
                </c:pt>
              </c:strCache>
            </c:strRef>
          </c:tx>
          <c:spPr>
            <a:solidFill>
              <a:srgbClr val="ED3C8D"/>
            </a:solidFill>
            <a:ln>
              <a:noFill/>
            </a:ln>
            <a:effectLst/>
          </c:spPr>
          <c:invertIfNegative val="0"/>
          <c:dPt>
            <c:idx val="0"/>
            <c:invertIfNegative val="0"/>
            <c:bubble3D val="0"/>
            <c:spPr>
              <a:solidFill>
                <a:srgbClr val="66C5AD"/>
              </a:solidFill>
              <a:ln>
                <a:noFill/>
              </a:ln>
              <a:effectLst/>
            </c:spPr>
            <c:extLst>
              <c:ext xmlns:c16="http://schemas.microsoft.com/office/drawing/2014/chart" uri="{C3380CC4-5D6E-409C-BE32-E72D297353CC}">
                <c16:uniqueId val="{00000001-70CF-40B5-B5EE-442125289511}"/>
              </c:ext>
            </c:extLst>
          </c:dPt>
          <c:dPt>
            <c:idx val="2"/>
            <c:invertIfNegative val="0"/>
            <c:bubble3D val="0"/>
            <c:spPr>
              <a:solidFill>
                <a:srgbClr val="00C0F3"/>
              </a:solidFill>
              <a:ln>
                <a:noFill/>
              </a:ln>
              <a:effectLst/>
            </c:spPr>
            <c:extLst>
              <c:ext xmlns:c16="http://schemas.microsoft.com/office/drawing/2014/chart" uri="{C3380CC4-5D6E-409C-BE32-E72D297353CC}">
                <c16:uniqueId val="{00000000-70CF-40B5-B5EE-442125289511}"/>
              </c:ext>
            </c:extLst>
          </c:dPt>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Baby Boomer</c:v>
                </c:pt>
                <c:pt idx="1">
                  <c:v>Gen X</c:v>
                </c:pt>
                <c:pt idx="2">
                  <c:v>Millennials</c:v>
                </c:pt>
              </c:strCache>
            </c:strRef>
          </c:cat>
          <c:val>
            <c:numRef>
              <c:f>Sheet1!$B$2:$B$4</c:f>
              <c:numCache>
                <c:formatCode>0%</c:formatCode>
                <c:ptCount val="3"/>
                <c:pt idx="0">
                  <c:v>0.621</c:v>
                </c:pt>
                <c:pt idx="1">
                  <c:v>0.79200000000000004</c:v>
                </c:pt>
                <c:pt idx="2">
                  <c:v>0.86199999999999999</c:v>
                </c:pt>
              </c:numCache>
            </c:numRef>
          </c:val>
          <c:extLst>
            <c:ext xmlns:c16="http://schemas.microsoft.com/office/drawing/2014/chart" uri="{C3380CC4-5D6E-409C-BE32-E72D297353CC}">
              <c16:uniqueId val="{00000000-391B-453B-8B0B-646EE78713F3}"/>
            </c:ext>
          </c:extLst>
        </c:ser>
        <c:dLbls>
          <c:showLegendKey val="0"/>
          <c:showVal val="0"/>
          <c:showCatName val="0"/>
          <c:showSerName val="0"/>
          <c:showPercent val="0"/>
          <c:showBubbleSize val="0"/>
        </c:dLbls>
        <c:gapWidth val="182"/>
        <c:axId val="1028190080"/>
        <c:axId val="1028196320"/>
      </c:barChart>
      <c:catAx>
        <c:axId val="1028190080"/>
        <c:scaling>
          <c:orientation val="minMax"/>
        </c:scaling>
        <c:delete val="0"/>
        <c:axPos val="l"/>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Helvetica" panose="020B0403020202020204" pitchFamily="34" charset="0"/>
                <a:ea typeface="+mn-ea"/>
                <a:cs typeface="+mn-cs"/>
              </a:defRPr>
            </a:pPr>
            <a:endParaRPr lang="en-US"/>
          </a:p>
        </c:txPr>
        <c:crossAx val="1028196320"/>
        <c:crosses val="autoZero"/>
        <c:auto val="1"/>
        <c:lblAlgn val="ctr"/>
        <c:lblOffset val="100"/>
        <c:noMultiLvlLbl val="0"/>
      </c:catAx>
      <c:valAx>
        <c:axId val="1028196320"/>
        <c:scaling>
          <c:orientation val="minMax"/>
        </c:scaling>
        <c:delete val="1"/>
        <c:axPos val="b"/>
        <c:numFmt formatCode="0%" sourceLinked="1"/>
        <c:majorTickMark val="none"/>
        <c:minorTickMark val="none"/>
        <c:tickLblPos val="nextTo"/>
        <c:crossAx val="1028190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sng" strike="noStrike" kern="1200" spc="0" baseline="0">
                <a:solidFill>
                  <a:srgbClr val="1B1464"/>
                </a:solidFill>
                <a:latin typeface="+mn-lt"/>
                <a:ea typeface="+mn-ea"/>
                <a:cs typeface="+mn-cs"/>
              </a:defRPr>
            </a:pPr>
            <a:r>
              <a:rPr lang="en-US" sz="1600" u="sng">
                <a:latin typeface="Helvetica" panose="020B0604020202020204" pitchFamily="34" charset="0"/>
                <a:cs typeface="Helvetica" panose="020B0604020202020204" pitchFamily="34" charset="0"/>
              </a:rPr>
              <a:t>Average Annual Expenditures by Category</a:t>
            </a:r>
          </a:p>
          <a:p>
            <a:pPr>
              <a:defRPr sz="1600" u="sng"/>
            </a:pPr>
            <a:r>
              <a:rPr lang="en-US" sz="1400" b="0" u="none">
                <a:latin typeface="Helvetica" panose="020B0604020202020204" pitchFamily="34" charset="0"/>
                <a:cs typeface="Helvetica" panose="020B0604020202020204" pitchFamily="34" charset="0"/>
              </a:rPr>
              <a:t>2020</a:t>
            </a:r>
          </a:p>
        </c:rich>
      </c:tx>
      <c:overlay val="0"/>
      <c:spPr>
        <a:noFill/>
        <a:ln>
          <a:noFill/>
        </a:ln>
        <a:effectLst/>
      </c:spPr>
      <c:txPr>
        <a:bodyPr rot="0" spcFirstLastPara="1" vertOverflow="ellipsis" vert="horz" wrap="square" anchor="ctr" anchorCtr="1"/>
        <a:lstStyle/>
        <a:p>
          <a:pPr>
            <a:defRPr sz="1600" b="1" i="0" u="sng" strike="noStrike" kern="1200" spc="0" baseline="0">
              <a:solidFill>
                <a:srgbClr val="1B1464"/>
              </a:solidFill>
              <a:latin typeface="+mn-lt"/>
              <a:ea typeface="+mn-ea"/>
              <a:cs typeface="+mn-cs"/>
            </a:defRPr>
          </a:pPr>
          <a:endParaRPr lang="en-US"/>
        </a:p>
      </c:txPr>
    </c:title>
    <c:autoTitleDeleted val="0"/>
    <c:plotArea>
      <c:layout>
        <c:manualLayout>
          <c:layoutTarget val="inner"/>
          <c:xMode val="edge"/>
          <c:yMode val="edge"/>
          <c:x val="0.11510123155702351"/>
          <c:y val="0.19935678732649831"/>
          <c:w val="0.81766859024751948"/>
          <c:h val="0.52633388543601989"/>
        </c:manualLayout>
      </c:layout>
      <c:barChart>
        <c:barDir val="col"/>
        <c:grouping val="percentStacked"/>
        <c:varyColors val="0"/>
        <c:ser>
          <c:idx val="0"/>
          <c:order val="0"/>
          <c:tx>
            <c:strRef>
              <c:f>Sheet1!$B$1</c:f>
              <c:strCache>
                <c:ptCount val="1"/>
                <c:pt idx="0">
                  <c:v>Housing</c:v>
                </c:pt>
              </c:strCache>
            </c:strRef>
          </c:tx>
          <c:spPr>
            <a:solidFill>
              <a:srgbClr val="1B1464"/>
            </a:solidFill>
            <a:ln w="19050">
              <a:solidFill>
                <a:schemeClr val="lt1"/>
              </a:solidFill>
            </a:ln>
            <a:effectLst/>
          </c:spPr>
          <c:invertIfNegative val="0"/>
          <c:dPt>
            <c:idx val="0"/>
            <c:invertIfNegative val="0"/>
            <c:bubble3D val="0"/>
            <c:spPr>
              <a:solidFill>
                <a:srgbClr val="1B1464"/>
              </a:solidFill>
              <a:ln w="19050">
                <a:solidFill>
                  <a:schemeClr val="lt1"/>
                </a:solidFill>
              </a:ln>
              <a:effectLst/>
            </c:spPr>
            <c:extLst>
              <c:ext xmlns:c16="http://schemas.microsoft.com/office/drawing/2014/chart" uri="{C3380CC4-5D6E-409C-BE32-E72D297353CC}">
                <c16:uniqueId val="{00000004-79B9-4DE6-9A06-6414AEE9CA3D}"/>
              </c:ext>
            </c:extLst>
          </c:dPt>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A25-34</c:v>
                </c:pt>
                <c:pt idx="1">
                  <c:v>A55+</c:v>
                </c:pt>
              </c:strCache>
            </c:strRef>
          </c:cat>
          <c:val>
            <c:numRef>
              <c:f>Sheet1!$B$2:$B$3</c:f>
              <c:numCache>
                <c:formatCode>0%</c:formatCode>
                <c:ptCount val="2"/>
                <c:pt idx="0">
                  <c:v>0.45</c:v>
                </c:pt>
                <c:pt idx="1">
                  <c:v>0.43</c:v>
                </c:pt>
              </c:numCache>
            </c:numRef>
          </c:val>
          <c:extLst>
            <c:ext xmlns:c16="http://schemas.microsoft.com/office/drawing/2014/chart" uri="{C3380CC4-5D6E-409C-BE32-E72D297353CC}">
              <c16:uniqueId val="{00000000-79B9-4DE6-9A06-6414AEE9CA3D}"/>
            </c:ext>
          </c:extLst>
        </c:ser>
        <c:ser>
          <c:idx val="1"/>
          <c:order val="1"/>
          <c:tx>
            <c:strRef>
              <c:f>Sheet1!$C$1</c:f>
              <c:strCache>
                <c:ptCount val="1"/>
                <c:pt idx="0">
                  <c:v>Transportation</c:v>
                </c:pt>
              </c:strCache>
            </c:strRef>
          </c:tx>
          <c:spPr>
            <a:solidFill>
              <a:srgbClr val="00BFF2"/>
            </a:solidFill>
            <a:ln w="19050">
              <a:solidFill>
                <a:schemeClr val="lt1"/>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A25-34</c:v>
                </c:pt>
                <c:pt idx="1">
                  <c:v>A55+</c:v>
                </c:pt>
              </c:strCache>
            </c:strRef>
          </c:cat>
          <c:val>
            <c:numRef>
              <c:f>Sheet1!$C$2:$C$3</c:f>
              <c:numCache>
                <c:formatCode>0%</c:formatCode>
                <c:ptCount val="2"/>
                <c:pt idx="0">
                  <c:v>0.22</c:v>
                </c:pt>
                <c:pt idx="1">
                  <c:v>0.17</c:v>
                </c:pt>
              </c:numCache>
            </c:numRef>
          </c:val>
          <c:extLst>
            <c:ext xmlns:c16="http://schemas.microsoft.com/office/drawing/2014/chart" uri="{C3380CC4-5D6E-409C-BE32-E72D297353CC}">
              <c16:uniqueId val="{00000010-1114-4AF0-8CBF-FFB3FBE1A8B0}"/>
            </c:ext>
          </c:extLst>
        </c:ser>
        <c:ser>
          <c:idx val="2"/>
          <c:order val="2"/>
          <c:tx>
            <c:strRef>
              <c:f>Sheet1!$D$1</c:f>
              <c:strCache>
                <c:ptCount val="1"/>
                <c:pt idx="0">
                  <c:v>Food</c:v>
                </c:pt>
              </c:strCache>
            </c:strRef>
          </c:tx>
          <c:spPr>
            <a:solidFill>
              <a:srgbClr val="ED3C8D"/>
            </a:solidFill>
            <a:ln w="19050">
              <a:solidFill>
                <a:schemeClr val="lt1"/>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A25-34</c:v>
                </c:pt>
                <c:pt idx="1">
                  <c:v>A55+</c:v>
                </c:pt>
              </c:strCache>
            </c:strRef>
          </c:cat>
          <c:val>
            <c:numRef>
              <c:f>Sheet1!$D$2:$D$3</c:f>
              <c:numCache>
                <c:formatCode>0%</c:formatCode>
                <c:ptCount val="2"/>
                <c:pt idx="0">
                  <c:v>0.15</c:v>
                </c:pt>
                <c:pt idx="1">
                  <c:v>0.14000000000000001</c:v>
                </c:pt>
              </c:numCache>
            </c:numRef>
          </c:val>
          <c:extLst>
            <c:ext xmlns:c16="http://schemas.microsoft.com/office/drawing/2014/chart" uri="{C3380CC4-5D6E-409C-BE32-E72D297353CC}">
              <c16:uniqueId val="{00000011-1114-4AF0-8CBF-FFB3FBE1A8B0}"/>
            </c:ext>
          </c:extLst>
        </c:ser>
        <c:ser>
          <c:idx val="3"/>
          <c:order val="3"/>
          <c:tx>
            <c:strRef>
              <c:f>Sheet1!$E$1</c:f>
              <c:strCache>
                <c:ptCount val="1"/>
                <c:pt idx="0">
                  <c:v>Healthcare</c:v>
                </c:pt>
              </c:strCache>
            </c:strRef>
          </c:tx>
          <c:spPr>
            <a:solidFill>
              <a:srgbClr val="4EBEA4"/>
            </a:solidFill>
            <a:ln w="19050">
              <a:solidFill>
                <a:schemeClr val="lt1"/>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A25-34</c:v>
                </c:pt>
                <c:pt idx="1">
                  <c:v>A55+</c:v>
                </c:pt>
              </c:strCache>
            </c:strRef>
          </c:cat>
          <c:val>
            <c:numRef>
              <c:f>Sheet1!$E$2:$E$3</c:f>
              <c:numCache>
                <c:formatCode>0%</c:formatCode>
                <c:ptCount val="2"/>
                <c:pt idx="0">
                  <c:v>7.0000000000000007E-2</c:v>
                </c:pt>
                <c:pt idx="1">
                  <c:v>0.14000000000000001</c:v>
                </c:pt>
              </c:numCache>
            </c:numRef>
          </c:val>
          <c:extLst>
            <c:ext xmlns:c16="http://schemas.microsoft.com/office/drawing/2014/chart" uri="{C3380CC4-5D6E-409C-BE32-E72D297353CC}">
              <c16:uniqueId val="{00000012-1114-4AF0-8CBF-FFB3FBE1A8B0}"/>
            </c:ext>
          </c:extLst>
        </c:ser>
        <c:ser>
          <c:idx val="4"/>
          <c:order val="4"/>
          <c:tx>
            <c:strRef>
              <c:f>Sheet1!$F$1</c:f>
              <c:strCache>
                <c:ptCount val="1"/>
                <c:pt idx="0">
                  <c:v>Entertainment</c:v>
                </c:pt>
              </c:strCache>
            </c:strRef>
          </c:tx>
          <c:spPr>
            <a:solidFill>
              <a:srgbClr val="FFE600"/>
            </a:solidFill>
            <a:ln w="19050">
              <a:solidFill>
                <a:schemeClr val="lt1"/>
              </a:solidFill>
            </a:ln>
            <a:effectLst/>
          </c:spPr>
          <c:invertIfNegative val="0"/>
          <c:dLbls>
            <c:spPr>
              <a:noFill/>
              <a:ln>
                <a:noFill/>
              </a:ln>
              <a:effectLst/>
            </c:spPr>
            <c:txPr>
              <a:bodyPr rot="0" spcFirstLastPara="1" vertOverflow="ellipsis" vert="horz" wrap="square" anchor="ctr" anchorCtr="1"/>
              <a:lstStyle/>
              <a:p>
                <a:pPr algn="ctr">
                  <a:defRPr sz="12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A25-34</c:v>
                </c:pt>
                <c:pt idx="1">
                  <c:v>A55+</c:v>
                </c:pt>
              </c:strCache>
            </c:strRef>
          </c:cat>
          <c:val>
            <c:numRef>
              <c:f>Sheet1!$F$2:$F$3</c:f>
              <c:numCache>
                <c:formatCode>0%</c:formatCode>
                <c:ptCount val="2"/>
                <c:pt idx="0">
                  <c:v>0.05</c:v>
                </c:pt>
                <c:pt idx="1">
                  <c:v>0.06</c:v>
                </c:pt>
              </c:numCache>
            </c:numRef>
          </c:val>
          <c:extLst>
            <c:ext xmlns:c16="http://schemas.microsoft.com/office/drawing/2014/chart" uri="{C3380CC4-5D6E-409C-BE32-E72D297353CC}">
              <c16:uniqueId val="{00000013-1114-4AF0-8CBF-FFB3FBE1A8B0}"/>
            </c:ext>
          </c:extLst>
        </c:ser>
        <c:ser>
          <c:idx val="5"/>
          <c:order val="5"/>
          <c:tx>
            <c:strRef>
              <c:f>Sheet1!$G$1</c:f>
              <c:strCache>
                <c:ptCount val="1"/>
                <c:pt idx="0">
                  <c:v>Apparel and Services</c:v>
                </c:pt>
              </c:strCache>
            </c:strRef>
          </c:tx>
          <c:spPr>
            <a:solidFill>
              <a:schemeClr val="accent5"/>
            </a:solidFill>
            <a:ln w="19050">
              <a:solidFill>
                <a:schemeClr val="lt1"/>
              </a:solidFill>
            </a:ln>
            <a:effectLst/>
          </c:spPr>
          <c:invertIfNegative val="0"/>
          <c:dLbls>
            <c:dLbl>
              <c:idx val="0"/>
              <c:layout>
                <c:manualLayout>
                  <c:x val="-0.13163220009870027"/>
                  <c:y val="-1.0739392366025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114-4AF0-8CBF-FFB3FBE1A8B0}"/>
                </c:ext>
              </c:extLst>
            </c:dLbl>
            <c:dLbl>
              <c:idx val="1"/>
              <c:layout>
                <c:manualLayout>
                  <c:x val="-0.13040845478085242"/>
                  <c:y val="-1.073939236602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114-4AF0-8CBF-FFB3FBE1A8B0}"/>
                </c:ext>
              </c:extLst>
            </c:dLbl>
            <c:spPr>
              <a:noFill/>
              <a:ln>
                <a:noFill/>
              </a:ln>
              <a:effectLst/>
            </c:spPr>
            <c:txPr>
              <a:bodyPr rot="0" spcFirstLastPara="1" vertOverflow="ellipsis" vert="horz" wrap="square" anchor="ctr" anchorCtr="1"/>
              <a:lstStyle/>
              <a:p>
                <a:pPr algn="ctr">
                  <a:defRPr sz="12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A25-34</c:v>
                </c:pt>
                <c:pt idx="1">
                  <c:v>A55+</c:v>
                </c:pt>
              </c:strCache>
            </c:strRef>
          </c:cat>
          <c:val>
            <c:numRef>
              <c:f>Sheet1!$G$2:$G$3</c:f>
              <c:numCache>
                <c:formatCode>0%</c:formatCode>
                <c:ptCount val="2"/>
                <c:pt idx="0">
                  <c:v>0.04</c:v>
                </c:pt>
                <c:pt idx="1">
                  <c:v>0.02</c:v>
                </c:pt>
              </c:numCache>
            </c:numRef>
          </c:val>
          <c:extLst>
            <c:ext xmlns:c16="http://schemas.microsoft.com/office/drawing/2014/chart" uri="{C3380CC4-5D6E-409C-BE32-E72D297353CC}">
              <c16:uniqueId val="{00000014-1114-4AF0-8CBF-FFB3FBE1A8B0}"/>
            </c:ext>
          </c:extLst>
        </c:ser>
        <c:ser>
          <c:idx val="6"/>
          <c:order val="6"/>
          <c:tx>
            <c:strRef>
              <c:f>Sheet1!$H$1</c:f>
              <c:strCache>
                <c:ptCount val="1"/>
                <c:pt idx="0">
                  <c:v>Personal Care Products &amp; Services</c:v>
                </c:pt>
              </c:strCache>
            </c:strRef>
          </c:tx>
          <c:spPr>
            <a:solidFill>
              <a:schemeClr val="accent3"/>
            </a:solidFill>
            <a:ln w="19050">
              <a:solidFill>
                <a:schemeClr val="lt1"/>
              </a:solidFill>
            </a:ln>
            <a:effectLst/>
          </c:spPr>
          <c:invertIfNegative val="0"/>
          <c:dLbls>
            <c:dLbl>
              <c:idx val="0"/>
              <c:layout>
                <c:manualLayout>
                  <c:x val="0.13487423508167926"/>
                  <c:y val="2.92760486815810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114-4AF0-8CBF-FFB3FBE1A8B0}"/>
                </c:ext>
              </c:extLst>
            </c:dLbl>
            <c:dLbl>
              <c:idx val="1"/>
              <c:layout>
                <c:manualLayout>
                  <c:x val="0.12756373625556075"/>
                  <c:y val="2.32444423115991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114-4AF0-8CBF-FFB3FBE1A8B0}"/>
                </c:ext>
              </c:extLst>
            </c:dLbl>
            <c:spPr>
              <a:noFill/>
              <a:ln>
                <a:noFill/>
              </a:ln>
              <a:effectLst/>
            </c:spPr>
            <c:txPr>
              <a:bodyPr rot="0" spcFirstLastPara="1" vertOverflow="ellipsis" vert="horz" wrap="square" anchor="ctr" anchorCtr="1"/>
              <a:lstStyle/>
              <a:p>
                <a:pPr algn="ctr">
                  <a:defRPr sz="1200" b="1" i="0" u="none" strike="noStrike" kern="1200" baseline="0">
                    <a:solidFill>
                      <a:srgbClr val="1B146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A25-34</c:v>
                </c:pt>
                <c:pt idx="1">
                  <c:v>A55+</c:v>
                </c:pt>
              </c:strCache>
            </c:strRef>
          </c:cat>
          <c:val>
            <c:numRef>
              <c:f>Sheet1!$H$2:$H$3</c:f>
              <c:numCache>
                <c:formatCode>0%</c:formatCode>
                <c:ptCount val="2"/>
                <c:pt idx="0">
                  <c:v>0.01</c:v>
                </c:pt>
                <c:pt idx="1">
                  <c:v>0.01</c:v>
                </c:pt>
              </c:numCache>
            </c:numRef>
          </c:val>
          <c:extLst>
            <c:ext xmlns:c16="http://schemas.microsoft.com/office/drawing/2014/chart" uri="{C3380CC4-5D6E-409C-BE32-E72D297353CC}">
              <c16:uniqueId val="{00000015-1114-4AF0-8CBF-FFB3FBE1A8B0}"/>
            </c:ext>
          </c:extLst>
        </c:ser>
        <c:ser>
          <c:idx val="7"/>
          <c:order val="7"/>
          <c:tx>
            <c:strRef>
              <c:f>Sheet1!$I$1</c:f>
              <c:strCache>
                <c:ptCount val="1"/>
                <c:pt idx="0">
                  <c:v>Alcoholic Beverages</c:v>
                </c:pt>
              </c:strCache>
            </c:strRef>
          </c:tx>
          <c:spPr>
            <a:solidFill>
              <a:srgbClr val="C00000"/>
            </a:solidFill>
            <a:ln w="19050">
              <a:solidFill>
                <a:schemeClr val="lt1"/>
              </a:solidFill>
            </a:ln>
            <a:effectLst/>
          </c:spPr>
          <c:invertIfNegative val="0"/>
          <c:dLbls>
            <c:dLbl>
              <c:idx val="0"/>
              <c:layout>
                <c:manualLayout>
                  <c:x val="0.1265439632520361"/>
                  <c:y val="-1.37916629758813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114-4AF0-8CBF-FFB3FBE1A8B0}"/>
                </c:ext>
              </c:extLst>
            </c:dLbl>
            <c:dLbl>
              <c:idx val="1"/>
              <c:layout>
                <c:manualLayout>
                  <c:x val="0.12300053105427543"/>
                  <c:y val="-1.91613591588941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114-4AF0-8CBF-FFB3FBE1A8B0}"/>
                </c:ext>
              </c:extLst>
            </c:dLbl>
            <c:spPr>
              <a:noFill/>
              <a:ln>
                <a:noFill/>
              </a:ln>
              <a:effectLst/>
            </c:spPr>
            <c:txPr>
              <a:bodyPr rot="0" spcFirstLastPara="1" vertOverflow="ellipsis" vert="horz" wrap="square" anchor="ctr" anchorCtr="1"/>
              <a:lstStyle/>
              <a:p>
                <a:pPr algn="ctr">
                  <a:defRPr sz="12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A25-34</c:v>
                </c:pt>
                <c:pt idx="1">
                  <c:v>A55+</c:v>
                </c:pt>
              </c:strCache>
            </c:strRef>
          </c:cat>
          <c:val>
            <c:numRef>
              <c:f>Sheet1!$I$2:$I$3</c:f>
              <c:numCache>
                <c:formatCode>0%</c:formatCode>
                <c:ptCount val="2"/>
                <c:pt idx="0">
                  <c:v>0.01</c:v>
                </c:pt>
                <c:pt idx="1">
                  <c:v>0.01</c:v>
                </c:pt>
              </c:numCache>
            </c:numRef>
          </c:val>
          <c:extLst>
            <c:ext xmlns:c16="http://schemas.microsoft.com/office/drawing/2014/chart" uri="{C3380CC4-5D6E-409C-BE32-E72D297353CC}">
              <c16:uniqueId val="{00000016-1114-4AF0-8CBF-FFB3FBE1A8B0}"/>
            </c:ext>
          </c:extLst>
        </c:ser>
        <c:dLbls>
          <c:showLegendKey val="0"/>
          <c:showVal val="0"/>
          <c:showCatName val="0"/>
          <c:showSerName val="0"/>
          <c:showPercent val="0"/>
          <c:showBubbleSize val="0"/>
        </c:dLbls>
        <c:gapWidth val="100"/>
        <c:overlap val="100"/>
        <c:axId val="382895344"/>
        <c:axId val="1922643712"/>
      </c:barChart>
      <c:catAx>
        <c:axId val="382895344"/>
        <c:scaling>
          <c:orientation val="minMax"/>
        </c:scaling>
        <c:delete val="0"/>
        <c:axPos val="b"/>
        <c:numFmt formatCode="General" sourceLinked="1"/>
        <c:majorTickMark val="out"/>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2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1922643712"/>
        <c:crosses val="autoZero"/>
        <c:auto val="1"/>
        <c:lblAlgn val="ctr"/>
        <c:lblOffset val="100"/>
        <c:noMultiLvlLbl val="0"/>
      </c:catAx>
      <c:valAx>
        <c:axId val="1922643712"/>
        <c:scaling>
          <c:orientation val="minMax"/>
        </c:scaling>
        <c:delete val="1"/>
        <c:axPos val="l"/>
        <c:numFmt formatCode="0%" sourceLinked="1"/>
        <c:majorTickMark val="out"/>
        <c:minorTickMark val="none"/>
        <c:tickLblPos val="nextTo"/>
        <c:crossAx val="382895344"/>
        <c:crosses val="autoZero"/>
        <c:crossBetween val="between"/>
      </c:valAx>
      <c:spPr>
        <a:noFill/>
        <a:ln>
          <a:noFill/>
        </a:ln>
        <a:effectLst/>
      </c:spPr>
    </c:plotArea>
    <c:legend>
      <c:legendPos val="b"/>
      <c:layout>
        <c:manualLayout>
          <c:xMode val="edge"/>
          <c:yMode val="edge"/>
          <c:x val="0.11163476503062507"/>
          <c:y val="0.80594774191528473"/>
          <c:w val="0.82152369355865529"/>
          <c:h val="0.12564440616125216"/>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rgbClr val="1B1464"/>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624017533378488E-2"/>
          <c:y val="7.7659847848083649E-2"/>
          <c:w val="0.97675196493324301"/>
          <c:h val="0.76666447036740115"/>
        </c:manualLayout>
      </c:layout>
      <c:barChart>
        <c:barDir val="col"/>
        <c:grouping val="clustered"/>
        <c:varyColors val="0"/>
        <c:ser>
          <c:idx val="0"/>
          <c:order val="0"/>
          <c:tx>
            <c:strRef>
              <c:f>Sheet1!$B$1</c:f>
              <c:strCache>
                <c:ptCount val="1"/>
                <c:pt idx="0">
                  <c:v>Cume TV Spend</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Q1 2021</c:v>
                </c:pt>
              </c:strCache>
            </c:strRef>
          </c:cat>
          <c:val>
            <c:numRef>
              <c:f>Sheet1!$B$2:$B$13</c:f>
              <c:numCache>
                <c:formatCode>"$"#,##0</c:formatCode>
                <c:ptCount val="12"/>
                <c:pt idx="0">
                  <c:v>40.809630000000006</c:v>
                </c:pt>
                <c:pt idx="1">
                  <c:v>68.639572999999999</c:v>
                </c:pt>
                <c:pt idx="2">
                  <c:v>105.115816</c:v>
                </c:pt>
                <c:pt idx="3">
                  <c:v>263.08097800000002</c:v>
                </c:pt>
                <c:pt idx="4">
                  <c:v>599.99997900000005</c:v>
                </c:pt>
                <c:pt idx="5">
                  <c:v>994.75660899999991</c:v>
                </c:pt>
                <c:pt idx="6">
                  <c:v>1548.7635989999999</c:v>
                </c:pt>
                <c:pt idx="7">
                  <c:v>2043.8271119999999</c:v>
                </c:pt>
                <c:pt idx="8">
                  <c:v>2846.5162580000001</c:v>
                </c:pt>
                <c:pt idx="9">
                  <c:v>3886.6093489999998</c:v>
                </c:pt>
                <c:pt idx="10">
                  <c:v>4698.0264440000001</c:v>
                </c:pt>
                <c:pt idx="11">
                  <c:v>4839.5151809999998</c:v>
                </c:pt>
              </c:numCache>
            </c:numRef>
          </c:val>
          <c:extLst>
            <c:ext xmlns:c16="http://schemas.microsoft.com/office/drawing/2014/chart" uri="{C3380CC4-5D6E-409C-BE32-E72D297353CC}">
              <c16:uniqueId val="{00000000-AE3A-4329-86CF-7ECA7DACFC45}"/>
            </c:ext>
          </c:extLst>
        </c:ser>
        <c:dLbls>
          <c:showLegendKey val="0"/>
          <c:showVal val="0"/>
          <c:showCatName val="0"/>
          <c:showSerName val="0"/>
          <c:showPercent val="0"/>
          <c:showBubbleSize val="0"/>
        </c:dLbls>
        <c:gapWidth val="219"/>
        <c:overlap val="-27"/>
        <c:axId val="1167549007"/>
        <c:axId val="1167550671"/>
      </c:barChart>
      <c:catAx>
        <c:axId val="1167549007"/>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1167550671"/>
        <c:crosses val="autoZero"/>
        <c:auto val="1"/>
        <c:lblAlgn val="ctr"/>
        <c:lblOffset val="100"/>
        <c:noMultiLvlLbl val="0"/>
      </c:catAx>
      <c:valAx>
        <c:axId val="1167550671"/>
        <c:scaling>
          <c:orientation val="minMax"/>
          <c:max val="5000"/>
        </c:scaling>
        <c:delete val="1"/>
        <c:axPos val="l"/>
        <c:numFmt formatCode="&quot;$&quot;#,##0" sourceLinked="1"/>
        <c:majorTickMark val="out"/>
        <c:minorTickMark val="none"/>
        <c:tickLblPos val="nextTo"/>
        <c:crossAx val="11675490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9/21/2021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166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B8C6-F51B-48B6-9D96-D32C284491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296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038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041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529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584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089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216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105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727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6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85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780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729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443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097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549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454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216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474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427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8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34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24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763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970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64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21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050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034" rtl="0" eaLnBrk="1" fontAlgn="auto" latinLnBrk="0" hangingPunct="1">
              <a:lnSpc>
                <a:spcPct val="100000"/>
              </a:lnSpc>
              <a:spcBef>
                <a:spcPts val="0"/>
              </a:spcBef>
              <a:spcAft>
                <a:spcPts val="0"/>
              </a:spcAft>
              <a:buClrTx/>
              <a:buSzTx/>
              <a:buFontTx/>
              <a:buNone/>
              <a:tabLst/>
              <a:defRPr/>
            </a:pPr>
            <a:fld id="{B4DC5A39-9615-4EA5-AD81-2B3B06F13EE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03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995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723840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117582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31262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728885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641463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404499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14562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941949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37505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367665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132272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9/21/2021</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9/21/2021</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9/21/2021</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18030614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0.png"/><Relationship Id="rId3" Type="http://schemas.openxmlformats.org/officeDocument/2006/relationships/slide" Target="slide50.xml"/><Relationship Id="rId7" Type="http://schemas.openxmlformats.org/officeDocument/2006/relationships/slide" Target="slide47.xml"/><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slide" Target="slide48.xml"/><Relationship Id="rId5" Type="http://schemas.openxmlformats.org/officeDocument/2006/relationships/slide" Target="slide49.xm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slide" Target="slide46.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1.jpeg"/><Relationship Id="rId7" Type="http://schemas.openxmlformats.org/officeDocument/2006/relationships/image" Target="../media/image26.pn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10.png"/><Relationship Id="rId10" Type="http://schemas.openxmlformats.org/officeDocument/2006/relationships/image" Target="../media/image34.png"/><Relationship Id="rId4" Type="http://schemas.openxmlformats.org/officeDocument/2006/relationships/image" Target="../media/image42.jpe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10.png"/><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jpe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hyperlink" Target="https://www.beet.tv/2019/01/selena-kalvaria.html" TargetMode="External"/><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75.gif"/></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hart" Target="../charts/chart5.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3.png"/><Relationship Id="rId5" Type="http://schemas.openxmlformats.org/officeDocument/2006/relationships/chart" Target="../charts/chart7.xml"/><Relationship Id="rId10" Type="http://schemas.openxmlformats.org/officeDocument/2006/relationships/image" Target="../media/image82.png"/><Relationship Id="rId4" Type="http://schemas.openxmlformats.org/officeDocument/2006/relationships/image" Target="../media/image78.png"/><Relationship Id="rId9"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7.png"/><Relationship Id="rId26" Type="http://schemas.openxmlformats.org/officeDocument/2006/relationships/image" Target="../media/image105.png"/><Relationship Id="rId3" Type="http://schemas.openxmlformats.org/officeDocument/2006/relationships/image" Target="../media/image27.png"/><Relationship Id="rId21" Type="http://schemas.openxmlformats.org/officeDocument/2006/relationships/image" Target="../media/image100.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32.png"/><Relationship Id="rId25" Type="http://schemas.openxmlformats.org/officeDocument/2006/relationships/image" Target="../media/image104.png"/><Relationship Id="rId2" Type="http://schemas.openxmlformats.org/officeDocument/2006/relationships/image" Target="../media/image84.png"/><Relationship Id="rId16" Type="http://schemas.openxmlformats.org/officeDocument/2006/relationships/image" Target="../media/image96.png"/><Relationship Id="rId20" Type="http://schemas.openxmlformats.org/officeDocument/2006/relationships/image" Target="../media/image99.png"/><Relationship Id="rId29"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3.png"/><Relationship Id="rId32" Type="http://schemas.openxmlformats.org/officeDocument/2006/relationships/image" Target="../media/image111.png"/><Relationship Id="rId5" Type="http://schemas.openxmlformats.org/officeDocument/2006/relationships/image" Target="../media/image86.png"/><Relationship Id="rId15" Type="http://schemas.openxmlformats.org/officeDocument/2006/relationships/image" Target="../media/image60.png"/><Relationship Id="rId23" Type="http://schemas.openxmlformats.org/officeDocument/2006/relationships/image" Target="../media/image102.png"/><Relationship Id="rId28" Type="http://schemas.openxmlformats.org/officeDocument/2006/relationships/image" Target="../media/image107.png"/><Relationship Id="rId10" Type="http://schemas.openxmlformats.org/officeDocument/2006/relationships/image" Target="../media/image91.png"/><Relationship Id="rId19" Type="http://schemas.openxmlformats.org/officeDocument/2006/relationships/image" Target="../media/image98.png"/><Relationship Id="rId31" Type="http://schemas.openxmlformats.org/officeDocument/2006/relationships/image" Target="../media/image11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1.jpeg"/><Relationship Id="rId27" Type="http://schemas.openxmlformats.org/officeDocument/2006/relationships/image" Target="../media/image106.png"/><Relationship Id="rId30" Type="http://schemas.openxmlformats.org/officeDocument/2006/relationships/image" Target="../media/image109.png"/></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7.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118.png"/><Relationship Id="rId5" Type="http://schemas.openxmlformats.org/officeDocument/2006/relationships/image" Target="../media/image113.png"/><Relationship Id="rId10" Type="http://schemas.openxmlformats.org/officeDocument/2006/relationships/image" Target="../media/image117.png"/><Relationship Id="rId4" Type="http://schemas.openxmlformats.org/officeDocument/2006/relationships/image" Target="../media/image112.png"/><Relationship Id="rId9" Type="http://schemas.openxmlformats.org/officeDocument/2006/relationships/image" Target="../media/image116.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1.png"/><Relationship Id="rId4" Type="http://schemas.openxmlformats.org/officeDocument/2006/relationships/image" Target="../media/image120.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29.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7.png"/><Relationship Id="rId7" Type="http://schemas.openxmlformats.org/officeDocument/2006/relationships/image" Target="../media/image1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96.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28.png"/></Relationships>
</file>

<file path=ppt/slides/_rels/slide3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7.png"/><Relationship Id="rId7" Type="http://schemas.openxmlformats.org/officeDocument/2006/relationships/image" Target="../media/image132.png"/><Relationship Id="rId12"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4.png"/><Relationship Id="rId5" Type="http://schemas.openxmlformats.org/officeDocument/2006/relationships/image" Target="../media/image130.png"/><Relationship Id="rId10" Type="http://schemas.openxmlformats.org/officeDocument/2006/relationships/image" Target="../media/image32.png"/><Relationship Id="rId4" Type="http://schemas.openxmlformats.org/officeDocument/2006/relationships/image" Target="../media/image129.png"/><Relationship Id="rId9"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90.png"/><Relationship Id="rId3" Type="http://schemas.openxmlformats.org/officeDocument/2006/relationships/image" Target="../media/image7.png"/><Relationship Id="rId7" Type="http://schemas.openxmlformats.org/officeDocument/2006/relationships/image" Target="../media/image136.png"/><Relationship Id="rId12"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39.png"/><Relationship Id="rId5" Type="http://schemas.openxmlformats.org/officeDocument/2006/relationships/image" Target="../media/image104.png"/><Relationship Id="rId10" Type="http://schemas.openxmlformats.org/officeDocument/2006/relationships/image" Target="../media/image27.png"/><Relationship Id="rId4" Type="http://schemas.openxmlformats.org/officeDocument/2006/relationships/image" Target="../media/image135.png"/><Relationship Id="rId9" Type="http://schemas.openxmlformats.org/officeDocument/2006/relationships/image" Target="../media/image138.png"/></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0.png"/><Relationship Id="rId7"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23.png"/><Relationship Id="rId9" Type="http://schemas.openxmlformats.org/officeDocument/2006/relationships/image" Target="../media/image144.png"/></Relationships>
</file>

<file path=ppt/slides/_rels/slide3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7.png"/><Relationship Id="rId7"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96.png"/><Relationship Id="rId4" Type="http://schemas.openxmlformats.org/officeDocument/2006/relationships/image" Target="../media/image87.png"/><Relationship Id="rId9"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46.jpe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png"/><Relationship Id="rId7" Type="http://schemas.openxmlformats.org/officeDocument/2006/relationships/image" Target="../media/image1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131.png"/><Relationship Id="rId4" Type="http://schemas.openxmlformats.org/officeDocument/2006/relationships/image" Target="../media/image14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png"/><Relationship Id="rId7"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99.pn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15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43.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1.jpeg"/><Relationship Id="rId18" Type="http://schemas.openxmlformats.org/officeDocument/2006/relationships/image" Target="../media/image163.png"/><Relationship Id="rId26" Type="http://schemas.openxmlformats.org/officeDocument/2006/relationships/hyperlink" Target="https://thevab.com/insight/meeting-industry-challenges" TargetMode="External"/><Relationship Id="rId3" Type="http://schemas.openxmlformats.org/officeDocument/2006/relationships/hyperlink" Target="https://thevab.com/" TargetMode="External"/><Relationship Id="rId21" Type="http://schemas.openxmlformats.org/officeDocument/2006/relationships/image" Target="../media/image165.png"/><Relationship Id="rId7" Type="http://schemas.openxmlformats.org/officeDocument/2006/relationships/hyperlink" Target="http://www.thevab.com/" TargetMode="External"/><Relationship Id="rId12" Type="http://schemas.openxmlformats.org/officeDocument/2006/relationships/image" Target="../media/image160.jpeg"/><Relationship Id="rId17" Type="http://schemas.openxmlformats.org/officeDocument/2006/relationships/hyperlink" Target="https://thevab.com/insight/halo-effect" TargetMode="External"/><Relationship Id="rId25" Type="http://schemas.openxmlformats.org/officeDocument/2006/relationships/image" Target="../media/image167.png"/><Relationship Id="rId2" Type="http://schemas.openxmlformats.org/officeDocument/2006/relationships/image" Target="../media/image156.png"/><Relationship Id="rId16" Type="http://schemas.openxmlformats.org/officeDocument/2006/relationships/hyperlink" Target="https://thevab.com/insight/audience-migration-context" TargetMode="External"/><Relationship Id="rId20" Type="http://schemas.openxmlformats.org/officeDocument/2006/relationships/hyperlink" Target="https://thevab.com/insight/proven-strategies-tactics-audience-based-tv-buying" TargetMode="External"/><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hyperlink" Target="https://thevab.com/insight/delayed-adulthood" TargetMode="External"/><Relationship Id="rId24" Type="http://schemas.openxmlformats.org/officeDocument/2006/relationships/hyperlink" Target="https://thevab.com/insight/an-insiders-look" TargetMode="External"/><Relationship Id="rId5" Type="http://schemas.openxmlformats.org/officeDocument/2006/relationships/hyperlink" Target="https://twitter.com/VABintel" TargetMode="External"/><Relationship Id="rId15" Type="http://schemas.openxmlformats.org/officeDocument/2006/relationships/image" Target="../media/image162.png"/><Relationship Id="rId23" Type="http://schemas.openxmlformats.org/officeDocument/2006/relationships/image" Target="../media/image166.png"/><Relationship Id="rId10" Type="http://schemas.openxmlformats.org/officeDocument/2006/relationships/hyperlink" Target="https://thevab.com/team-board" TargetMode="External"/><Relationship Id="rId19" Type="http://schemas.openxmlformats.org/officeDocument/2006/relationships/image" Target="../media/image164.png"/><Relationship Id="rId4" Type="http://schemas.openxmlformats.org/officeDocument/2006/relationships/image" Target="../media/image157.png"/><Relationship Id="rId9" Type="http://schemas.openxmlformats.org/officeDocument/2006/relationships/image" Target="../media/image7.png"/><Relationship Id="rId14" Type="http://schemas.openxmlformats.org/officeDocument/2006/relationships/hyperlink" Target="https://thevab.com/insight/deciphering-direct-consumer" TargetMode="External"/><Relationship Id="rId22" Type="http://schemas.openxmlformats.org/officeDocument/2006/relationships/hyperlink" Target="https://thevab.com/insight/top-line-view-how-industry-adopting-audience-based-buying" TargetMode="External"/><Relationship Id="rId27" Type="http://schemas.openxmlformats.org/officeDocument/2006/relationships/image" Target="../media/image168.png"/></Relationships>
</file>

<file path=ppt/slides/_rels/slide4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thevab.com/"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71.jpeg"/><Relationship Id="rId18" Type="http://schemas.openxmlformats.org/officeDocument/2006/relationships/image" Target="../media/image173.jpeg"/><Relationship Id="rId26" Type="http://schemas.openxmlformats.org/officeDocument/2006/relationships/hyperlink" Target="https://www.ispot.tv/ad/w7Zu/zillow-chefs-kitchen" TargetMode="External"/><Relationship Id="rId3" Type="http://schemas.openxmlformats.org/officeDocument/2006/relationships/image" Target="../media/image10.png"/><Relationship Id="rId21" Type="http://schemas.openxmlformats.org/officeDocument/2006/relationships/hyperlink" Target="https://www.ispot.tv/ad/tSKs/casper-black-friday-sale-a-little-comfort-this-holiday-season-30" TargetMode="External"/><Relationship Id="rId7" Type="http://schemas.openxmlformats.org/officeDocument/2006/relationships/image" Target="../media/image31.jpeg"/><Relationship Id="rId12" Type="http://schemas.openxmlformats.org/officeDocument/2006/relationships/hyperlink" Target="https://www.ispot.tv/ad/nsBg/thumbtack-theoretically" TargetMode="External"/><Relationship Id="rId17" Type="http://schemas.openxmlformats.org/officeDocument/2006/relationships/hyperlink" Target="https://www.ispot.tv/ad/ZSMK/vrbo-stop-searching" TargetMode="External"/><Relationship Id="rId25" Type="http://schemas.openxmlformats.org/officeDocument/2006/relationships/image" Target="../media/image177.jpeg"/><Relationship Id="rId2" Type="http://schemas.openxmlformats.org/officeDocument/2006/relationships/notesSlide" Target="../notesSlides/notesSlide26.xml"/><Relationship Id="rId16" Type="http://schemas.openxmlformats.org/officeDocument/2006/relationships/image" Target="../media/image172.jpeg"/><Relationship Id="rId20" Type="http://schemas.openxmlformats.org/officeDocument/2006/relationships/image" Target="../media/image174.jpeg"/><Relationship Id="rId29"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hyperlink" Target="https://www.ispot.tv/ad/o0oE/metromile-dont-drive-much" TargetMode="External"/><Relationship Id="rId11" Type="http://schemas.openxmlformats.org/officeDocument/2006/relationships/image" Target="../media/image130.png"/><Relationship Id="rId24" Type="http://schemas.openxmlformats.org/officeDocument/2006/relationships/hyperlink" Target="https://www.ispot.tv/ad/ndw8/zillow-the-real-value-of-home-song-by-bob-dylan" TargetMode="External"/><Relationship Id="rId5" Type="http://schemas.openxmlformats.org/officeDocument/2006/relationships/image" Target="../media/image28.png"/><Relationship Id="rId15" Type="http://schemas.openxmlformats.org/officeDocument/2006/relationships/hyperlink" Target="https://www.ispot.tv/ad/tO1C/vrbo-together-for-the-holidays" TargetMode="External"/><Relationship Id="rId23" Type="http://schemas.openxmlformats.org/officeDocument/2006/relationships/image" Target="../media/image176.png"/><Relationship Id="rId28" Type="http://schemas.openxmlformats.org/officeDocument/2006/relationships/image" Target="../media/image6.png"/><Relationship Id="rId10" Type="http://schemas.openxmlformats.org/officeDocument/2006/relationships/image" Target="../media/image170.jpeg"/><Relationship Id="rId19" Type="http://schemas.openxmlformats.org/officeDocument/2006/relationships/hyperlink" Target="https://www.ispot.tv/ad/dVUO/casper-unboxing" TargetMode="External"/><Relationship Id="rId4" Type="http://schemas.openxmlformats.org/officeDocument/2006/relationships/hyperlink" Target="https://www.ispot.tv/ad/Zf7P/away-luggage-always-moving" TargetMode="External"/><Relationship Id="rId9" Type="http://schemas.openxmlformats.org/officeDocument/2006/relationships/hyperlink" Target="https://www.ispot.tv/ad/ApQO/thumbtack-frank" TargetMode="External"/><Relationship Id="rId14" Type="http://schemas.openxmlformats.org/officeDocument/2006/relationships/image" Target="../media/image107.png"/><Relationship Id="rId22" Type="http://schemas.openxmlformats.org/officeDocument/2006/relationships/image" Target="../media/image175.jpeg"/><Relationship Id="rId27" Type="http://schemas.openxmlformats.org/officeDocument/2006/relationships/image" Target="../media/image178.jpeg"/><Relationship Id="rId30" Type="http://schemas.openxmlformats.org/officeDocument/2006/relationships/image" Target="../media/image179.png"/></Relationships>
</file>

<file path=ppt/slides/_rels/slide47.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hyperlink" Target="https://www.ispot.tv/ad/n3im/ring-keep-an-eye-on-everything" TargetMode="External"/><Relationship Id="rId18" Type="http://schemas.openxmlformats.org/officeDocument/2006/relationships/image" Target="../media/image100.png"/><Relationship Id="rId3" Type="http://schemas.openxmlformats.org/officeDocument/2006/relationships/image" Target="../media/image10.png"/><Relationship Id="rId21" Type="http://schemas.openxmlformats.org/officeDocument/2006/relationships/image" Target="../media/image32.png"/><Relationship Id="rId7" Type="http://schemas.openxmlformats.org/officeDocument/2006/relationships/hyperlink" Target="https://www.ispot.tv/ad/tO1C/vrbo-together-for-the-holidays" TargetMode="External"/><Relationship Id="rId12" Type="http://schemas.openxmlformats.org/officeDocument/2006/relationships/image" Target="../media/image184.png"/><Relationship Id="rId17" Type="http://schemas.openxmlformats.org/officeDocument/2006/relationships/image" Target="../media/image187.png"/><Relationship Id="rId2" Type="http://schemas.openxmlformats.org/officeDocument/2006/relationships/notesSlide" Target="../notesSlides/notesSlide27.xml"/><Relationship Id="rId16" Type="http://schemas.openxmlformats.org/officeDocument/2006/relationships/hyperlink" Target="https://www.ispot.tv/ad/tjmh/purple-mattress-holiday-sale-try-it-free-sheets-and-pillow" TargetMode="External"/><Relationship Id="rId20" Type="http://schemas.openxmlformats.org/officeDocument/2006/relationships/image" Target="../media/image188.jpeg"/><Relationship Id="rId1" Type="http://schemas.openxmlformats.org/officeDocument/2006/relationships/slideLayout" Target="../slideLayouts/slideLayout7.xml"/><Relationship Id="rId6" Type="http://schemas.openxmlformats.org/officeDocument/2006/relationships/image" Target="../media/image181.png"/><Relationship Id="rId11" Type="http://schemas.openxmlformats.org/officeDocument/2006/relationships/hyperlink" Target="https://www.ispot.tv/ad/ntLG/sun-basket-oven-ready-meals" TargetMode="External"/><Relationship Id="rId24" Type="http://schemas.openxmlformats.org/officeDocument/2006/relationships/image" Target="../media/image179.png"/><Relationship Id="rId5" Type="http://schemas.openxmlformats.org/officeDocument/2006/relationships/image" Target="../media/image180.png"/><Relationship Id="rId15" Type="http://schemas.openxmlformats.org/officeDocument/2006/relationships/image" Target="../media/image186.png"/><Relationship Id="rId23" Type="http://schemas.openxmlformats.org/officeDocument/2006/relationships/slide" Target="slide10.xml"/><Relationship Id="rId10" Type="http://schemas.openxmlformats.org/officeDocument/2006/relationships/image" Target="../media/image183.png"/><Relationship Id="rId19" Type="http://schemas.openxmlformats.org/officeDocument/2006/relationships/hyperlink" Target="https://www.ispot.tv/ad/o0oE/metromile-dont-drive-much" TargetMode="External"/><Relationship Id="rId4" Type="http://schemas.openxmlformats.org/officeDocument/2006/relationships/hyperlink" Target="https://www.ispot.tv/ad/nEm1/zulily-make-time" TargetMode="External"/><Relationship Id="rId9" Type="http://schemas.openxmlformats.org/officeDocument/2006/relationships/image" Target="../media/image107.png"/><Relationship Id="rId14" Type="http://schemas.openxmlformats.org/officeDocument/2006/relationships/image" Target="../media/image185.jpeg"/><Relationship Id="rId22" Type="http://schemas.openxmlformats.org/officeDocument/2006/relationships/image" Target="../media/image6.png"/></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hyperlink" Target="https://www.ispot.tv/ad/oeqG/fanatics-com-preparndose-ligas-equipos-y-jugadores-spanish" TargetMode="External"/><Relationship Id="rId18" Type="http://schemas.openxmlformats.org/officeDocument/2006/relationships/hyperlink" Target="https://www.ispot.tv/ad/toiW/keeps-millones-de-hombres-spanish" TargetMode="External"/><Relationship Id="rId3" Type="http://schemas.openxmlformats.org/officeDocument/2006/relationships/image" Target="../media/image10.png"/><Relationship Id="rId21" Type="http://schemas.openxmlformats.org/officeDocument/2006/relationships/image" Target="../media/image196.jpeg"/><Relationship Id="rId7" Type="http://schemas.openxmlformats.org/officeDocument/2006/relationships/image" Target="../media/image90.png"/><Relationship Id="rId12" Type="http://schemas.openxmlformats.org/officeDocument/2006/relationships/image" Target="../media/image191.jpeg"/><Relationship Id="rId17" Type="http://schemas.openxmlformats.org/officeDocument/2006/relationships/image" Target="../media/image194.png"/><Relationship Id="rId2" Type="http://schemas.openxmlformats.org/officeDocument/2006/relationships/notesSlide" Target="../notesSlides/notesSlide28.xml"/><Relationship Id="rId16" Type="http://schemas.openxmlformats.org/officeDocument/2006/relationships/image" Target="../media/image193.jpeg"/><Relationship Id="rId20" Type="http://schemas.openxmlformats.org/officeDocument/2006/relationships/hyperlink" Target="https://www.ispot.tv/ad/dhwi/zulily-los-perros-andan-desnudos-spanish" TargetMode="External"/><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hyperlink" Target="https://www.ispot.tv/ad/ZvHk/fabfitfun-descubrir-nuevos-productos-spanish" TargetMode="External"/><Relationship Id="rId24" Type="http://schemas.openxmlformats.org/officeDocument/2006/relationships/image" Target="../media/image179.png"/><Relationship Id="rId5" Type="http://schemas.openxmlformats.org/officeDocument/2006/relationships/image" Target="../media/image189.png"/><Relationship Id="rId15" Type="http://schemas.openxmlformats.org/officeDocument/2006/relationships/hyperlink" Target="https://www.ispot.tv/ad/Znlx/hims-comentarios-spanish" TargetMode="External"/><Relationship Id="rId23" Type="http://schemas.openxmlformats.org/officeDocument/2006/relationships/slide" Target="slide10.xml"/><Relationship Id="rId10" Type="http://schemas.openxmlformats.org/officeDocument/2006/relationships/image" Target="../media/image6.png"/><Relationship Id="rId19" Type="http://schemas.openxmlformats.org/officeDocument/2006/relationships/image" Target="../media/image195.png"/><Relationship Id="rId4" Type="http://schemas.openxmlformats.org/officeDocument/2006/relationships/hyperlink" Target="https://www.ispot.tv/ad/nHBH/homeadvisor-home-projects-spanish" TargetMode="External"/><Relationship Id="rId9" Type="http://schemas.openxmlformats.org/officeDocument/2006/relationships/image" Target="../media/image95.png"/><Relationship Id="rId14" Type="http://schemas.openxmlformats.org/officeDocument/2006/relationships/image" Target="../media/image192.jpeg"/><Relationship Id="rId22" Type="http://schemas.openxmlformats.org/officeDocument/2006/relationships/image" Target="../media/image197.png"/></Relationships>
</file>

<file path=ppt/slides/_rels/slide49.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hyperlink" Target="https://www.ispot.tv/ad/ouRt/away-luggage-early-arrival" TargetMode="External"/><Relationship Id="rId18" Type="http://schemas.openxmlformats.org/officeDocument/2006/relationships/hyperlink" Target="https://www.ispot.tv/ad/tOBT/casper-black-friday-sale-all-about-the-bedroom-this-holiday-season-30-off" TargetMode="External"/><Relationship Id="rId26" Type="http://schemas.openxmlformats.org/officeDocument/2006/relationships/image" Target="../media/image179.png"/><Relationship Id="rId3" Type="http://schemas.openxmlformats.org/officeDocument/2006/relationships/image" Target="../media/image10.png"/><Relationship Id="rId21" Type="http://schemas.openxmlformats.org/officeDocument/2006/relationships/hyperlink" Target="https://www.ispot.tv/ad/dl7A/warby-parker-hinge-test" TargetMode="External"/><Relationship Id="rId7" Type="http://schemas.openxmlformats.org/officeDocument/2006/relationships/hyperlink" Target="https://www.ispot.tv/ad/Z0wy/babbel-learning-spanish" TargetMode="External"/><Relationship Id="rId12" Type="http://schemas.openxmlformats.org/officeDocument/2006/relationships/image" Target="../media/image200.png"/><Relationship Id="rId17" Type="http://schemas.openxmlformats.org/officeDocument/2006/relationships/image" Target="../media/image203.png"/><Relationship Id="rId25" Type="http://schemas.openxmlformats.org/officeDocument/2006/relationships/slide" Target="slide10.xml"/><Relationship Id="rId2" Type="http://schemas.openxmlformats.org/officeDocument/2006/relationships/notesSlide" Target="../notesSlides/notesSlide29.xml"/><Relationship Id="rId16" Type="http://schemas.openxmlformats.org/officeDocument/2006/relationships/image" Target="../media/image202.png"/><Relationship Id="rId20"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98.png"/><Relationship Id="rId11" Type="http://schemas.openxmlformats.org/officeDocument/2006/relationships/hyperlink" Target="https://www.ispot.tv/ad/woMR/away-luggage-something-new" TargetMode="External"/><Relationship Id="rId24" Type="http://schemas.openxmlformats.org/officeDocument/2006/relationships/image" Target="../media/image206.png"/><Relationship Id="rId5" Type="http://schemas.openxmlformats.org/officeDocument/2006/relationships/hyperlink" Target="https://www.ispot.tv/ad/wtoN/babbel-remembering" TargetMode="External"/><Relationship Id="rId15" Type="http://schemas.openxmlformats.org/officeDocument/2006/relationships/hyperlink" Target="https://www.ispot.tv/ad/A0A2/casper-a-simple-box" TargetMode="External"/><Relationship Id="rId23" Type="http://schemas.openxmlformats.org/officeDocument/2006/relationships/hyperlink" Target="https://www.ispot.tv/ad/tdTS/warby-parker-home-try-on-virtual-try-on-testimonials-pt1" TargetMode="External"/><Relationship Id="rId10" Type="http://schemas.openxmlformats.org/officeDocument/2006/relationships/image" Target="../media/image27.png"/><Relationship Id="rId19" Type="http://schemas.openxmlformats.org/officeDocument/2006/relationships/image" Target="../media/image204.jpeg"/><Relationship Id="rId4" Type="http://schemas.openxmlformats.org/officeDocument/2006/relationships/image" Target="../media/image6.png"/><Relationship Id="rId9" Type="http://schemas.openxmlformats.org/officeDocument/2006/relationships/image" Target="../media/image85.png"/><Relationship Id="rId14" Type="http://schemas.openxmlformats.org/officeDocument/2006/relationships/image" Target="../media/image201.jpeg"/><Relationship Id="rId22" Type="http://schemas.openxmlformats.org/officeDocument/2006/relationships/image" Target="../media/image205.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s://www.ispot.tv/ad/Zevu/wayfair-dysfunctional-kitchen-featuring-kelly-clarkson" TargetMode="External"/><Relationship Id="rId13" Type="http://schemas.openxmlformats.org/officeDocument/2006/relationships/slide" Target="slide10.xml"/><Relationship Id="rId3" Type="http://schemas.openxmlformats.org/officeDocument/2006/relationships/image" Target="../media/image10.png"/><Relationship Id="rId7" Type="http://schemas.openxmlformats.org/officeDocument/2006/relationships/image" Target="../media/image208.png"/><Relationship Id="rId12"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www.ispot.tv/ad/t2L0/ring-holidays-favorite-time-of-year-featuring-carrie-underwood" TargetMode="External"/><Relationship Id="rId11" Type="http://schemas.openxmlformats.org/officeDocument/2006/relationships/image" Target="../media/image210.png"/><Relationship Id="rId5" Type="http://schemas.openxmlformats.org/officeDocument/2006/relationships/image" Target="../media/image147.png"/><Relationship Id="rId10" Type="http://schemas.openxmlformats.org/officeDocument/2006/relationships/hyperlink" Target="https://www.ispot.tv/ad/tsUI/wayfair-what-you-want-featuring-kelly-clarkson" TargetMode="External"/><Relationship Id="rId4" Type="http://schemas.openxmlformats.org/officeDocument/2006/relationships/image" Target="../media/image207.png"/><Relationship Id="rId9" Type="http://schemas.openxmlformats.org/officeDocument/2006/relationships/image" Target="../media/image209.jpeg"/><Relationship Id="rId14" Type="http://schemas.openxmlformats.org/officeDocument/2006/relationships/image" Target="../media/image179.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s://thevab.com/insight/deciphering-direct-consumer" TargetMode="Externa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openxmlformats.org/officeDocument/2006/relationships/image" Target="../media/image32.png"/><Relationship Id="rId3" Type="http://schemas.openxmlformats.org/officeDocument/2006/relationships/image" Target="../media/image10.png"/><Relationship Id="rId21" Type="http://schemas.openxmlformats.org/officeDocument/2006/relationships/image" Target="../media/image34.png"/><Relationship Id="rId7" Type="http://schemas.openxmlformats.org/officeDocument/2006/relationships/image" Target="../media/image25.jpeg"/><Relationship Id="rId12" Type="http://schemas.openxmlformats.org/officeDocument/2006/relationships/hyperlink" Target="https://www.ispot.tv/ad/ouRt/away-luggage-early-arrival" TargetMode="External"/><Relationship Id="rId17" Type="http://schemas.openxmlformats.org/officeDocument/2006/relationships/image" Target="../media/image31.jpeg"/><Relationship Id="rId2" Type="http://schemas.openxmlformats.org/officeDocument/2006/relationships/notesSlide" Target="../notesSlides/notesSlide5.xml"/><Relationship Id="rId16" Type="http://schemas.openxmlformats.org/officeDocument/2006/relationships/hyperlink" Target="https://www.ispot.tv/ad/o0oE/metromile-dont-drive-much" TargetMode="External"/><Relationship Id="rId20"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hyperlink" Target="https://www.ispot.tv/ad/woWn/casper-mattress-great-sleep" TargetMode="External"/><Relationship Id="rId11" Type="http://schemas.openxmlformats.org/officeDocument/2006/relationships/image" Target="../media/image28.png"/><Relationship Id="rId5" Type="http://schemas.openxmlformats.org/officeDocument/2006/relationships/image" Target="../media/image24.jpeg"/><Relationship Id="rId15" Type="http://schemas.openxmlformats.org/officeDocument/2006/relationships/image" Target="../media/image30.jpeg"/><Relationship Id="rId23" Type="http://schemas.openxmlformats.org/officeDocument/2006/relationships/image" Target="../media/image35.png"/><Relationship Id="rId10" Type="http://schemas.openxmlformats.org/officeDocument/2006/relationships/hyperlink" Target="https://www.ispot.tv/ad/Zf7P/away-luggage-always-moving" TargetMode="External"/><Relationship Id="rId19" Type="http://schemas.openxmlformats.org/officeDocument/2006/relationships/hyperlink" Target="https://www.ispot.tv/ad/dSNp/tommy-john-awkward-adjustment-moments" TargetMode="External"/><Relationship Id="rId4" Type="http://schemas.openxmlformats.org/officeDocument/2006/relationships/hyperlink" Target="https://www.ispot.tv/ad/ta9B/casper-presidents-day-sale-delivering-better-sleep" TargetMode="External"/><Relationship Id="rId9" Type="http://schemas.openxmlformats.org/officeDocument/2006/relationships/image" Target="../media/image27.png"/><Relationship Id="rId14" Type="http://schemas.openxmlformats.org/officeDocument/2006/relationships/hyperlink" Target="https://www.ispot.tv/ad/w2F9/metromile-pay-per-mile-car-insurance-stand-up-to-insurance" TargetMode="External"/><Relationship Id="rId22" Type="http://schemas.openxmlformats.org/officeDocument/2006/relationships/hyperlink" Target="https://www.ispot.tv/ad/tIRD/tommy-john-the-perfect-fi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306A4ACA-0C7A-4A47-B05A-DCF2318174D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0" y="0"/>
            <a:ext cx="12191999" cy="6858000"/>
          </a:xfrm>
          <a:prstGeom prst="rect">
            <a:avLst/>
          </a:prstGeom>
        </p:spPr>
      </p:pic>
      <p:pic>
        <p:nvPicPr>
          <p:cNvPr id="13" name="Picture 12" descr="A picture containing computer&#10;&#10;Description automatically generated">
            <a:extLst>
              <a:ext uri="{FF2B5EF4-FFF2-40B4-BE49-F238E27FC236}">
                <a16:creationId xmlns:a16="http://schemas.microsoft.com/office/drawing/2014/main" id="{818AA78F-BEC2-4EDF-8F17-E478EA6B52D8}"/>
              </a:ext>
            </a:extLst>
          </p:cNvPr>
          <p:cNvPicPr>
            <a:picLocks noChangeAspect="1"/>
          </p:cNvPicPr>
          <p:nvPr/>
        </p:nvPicPr>
        <p:blipFill>
          <a:blip r:embed="rId4"/>
          <a:stretch>
            <a:fillRect/>
          </a:stretch>
        </p:blipFill>
        <p:spPr>
          <a:xfrm>
            <a:off x="0" y="0"/>
            <a:ext cx="12190539" cy="6858000"/>
          </a:xfrm>
          <a:prstGeom prst="rect">
            <a:avLst/>
          </a:prstGeom>
        </p:spPr>
      </p:pic>
      <p:pic>
        <p:nvPicPr>
          <p:cNvPr id="16" name="Picture 15">
            <a:extLst>
              <a:ext uri="{FF2B5EF4-FFF2-40B4-BE49-F238E27FC236}">
                <a16:creationId xmlns:a16="http://schemas.microsoft.com/office/drawing/2014/main" id="{08A77990-F94D-4680-B5D8-D89B5390D8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962" y="153609"/>
            <a:ext cx="2034324" cy="650009"/>
          </a:xfrm>
          <a:prstGeom prst="rect">
            <a:avLst/>
          </a:prstGeom>
          <a:ln w="28575">
            <a:solidFill>
              <a:srgbClr val="ED3C8D"/>
            </a:solidFill>
          </a:ln>
        </p:spPr>
      </p:pic>
      <p:pic>
        <p:nvPicPr>
          <p:cNvPr id="4" name="Picture 3" descr="A picture containing text&#10;&#10;Description automatically generated">
            <a:extLst>
              <a:ext uri="{FF2B5EF4-FFF2-40B4-BE49-F238E27FC236}">
                <a16:creationId xmlns:a16="http://schemas.microsoft.com/office/drawing/2014/main" id="{3A07041C-5801-4211-8DA5-B42F88BE01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08540" y="153609"/>
            <a:ext cx="3091747" cy="1054290"/>
          </a:xfrm>
          <a:prstGeom prst="rect">
            <a:avLst/>
          </a:prstGeom>
          <a:ln w="12700">
            <a:solidFill>
              <a:srgbClr val="ED3C8D"/>
            </a:solidFill>
          </a:ln>
        </p:spPr>
      </p:pic>
      <p:sp>
        <p:nvSpPr>
          <p:cNvPr id="17" name="TextBox 16">
            <a:extLst>
              <a:ext uri="{FF2B5EF4-FFF2-40B4-BE49-F238E27FC236}">
                <a16:creationId xmlns:a16="http://schemas.microsoft.com/office/drawing/2014/main" id="{44036E91-7692-45F9-BD25-654C1F1AC2FF}"/>
              </a:ext>
            </a:extLst>
          </p:cNvPr>
          <p:cNvSpPr txBox="1"/>
          <p:nvPr/>
        </p:nvSpPr>
        <p:spPr>
          <a:xfrm>
            <a:off x="398216" y="2931666"/>
            <a:ext cx="285816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ED3C8D"/>
                </a:solidFill>
                <a:effectLst/>
                <a:uLnTx/>
                <a:uFillTx/>
                <a:latin typeface="Helvetica" pitchFamily="2" charset="0"/>
                <a:ea typeface="+mn-ea"/>
                <a:cs typeface="+mn-cs"/>
              </a:rPr>
              <a:t>2021</a:t>
            </a:r>
          </a:p>
        </p:txBody>
      </p:sp>
      <p:cxnSp>
        <p:nvCxnSpPr>
          <p:cNvPr id="18" name="Straight Connector 17">
            <a:extLst>
              <a:ext uri="{FF2B5EF4-FFF2-40B4-BE49-F238E27FC236}">
                <a16:creationId xmlns:a16="http://schemas.microsoft.com/office/drawing/2014/main" id="{5C03C559-4829-4B6E-879F-A04213C08B47}"/>
              </a:ext>
            </a:extLst>
          </p:cNvPr>
          <p:cNvCxnSpPr/>
          <p:nvPr/>
        </p:nvCxnSpPr>
        <p:spPr>
          <a:xfrm>
            <a:off x="493843" y="2851387"/>
            <a:ext cx="521208" cy="0"/>
          </a:xfrm>
          <a:prstGeom prst="line">
            <a:avLst/>
          </a:prstGeom>
          <a:ln>
            <a:solidFill>
              <a:srgbClr val="ED3C8D"/>
            </a:solidFill>
          </a:ln>
        </p:spPr>
        <p:style>
          <a:lnRef idx="3">
            <a:schemeClr val="accent1"/>
          </a:lnRef>
          <a:fillRef idx="0">
            <a:schemeClr val="accent1"/>
          </a:fillRef>
          <a:effectRef idx="2">
            <a:schemeClr val="accent1"/>
          </a:effectRef>
          <a:fontRef idx="minor">
            <a:schemeClr val="tx1"/>
          </a:fontRef>
        </p:style>
      </p:cxnSp>
      <p:pic>
        <p:nvPicPr>
          <p:cNvPr id="15" name="Picture 14" descr="A picture containing drawing&#10;&#10;Description automatically generated">
            <a:extLst>
              <a:ext uri="{FF2B5EF4-FFF2-40B4-BE49-F238E27FC236}">
                <a16:creationId xmlns:a16="http://schemas.microsoft.com/office/drawing/2014/main" id="{5E632242-93A7-4F53-A1A4-70736849894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sp>
        <p:nvSpPr>
          <p:cNvPr id="10" name="TextBox 9">
            <a:extLst>
              <a:ext uri="{FF2B5EF4-FFF2-40B4-BE49-F238E27FC236}">
                <a16:creationId xmlns:a16="http://schemas.microsoft.com/office/drawing/2014/main" id="{15786662-2162-44E2-AE50-DF1DC4C29FAA}"/>
              </a:ext>
            </a:extLst>
          </p:cNvPr>
          <p:cNvSpPr txBox="1"/>
          <p:nvPr/>
        </p:nvSpPr>
        <p:spPr>
          <a:xfrm>
            <a:off x="0" y="4132762"/>
            <a:ext cx="7636245"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itchFamily="2" charset="0"/>
                <a:ea typeface="+mn-ea"/>
                <a:cs typeface="+mn-cs"/>
              </a:rPr>
              <a:t>The Secret of My Success</a:t>
            </a:r>
            <a:br>
              <a:rPr kumimoji="0" lang="en-US" sz="4400" b="1" i="0" u="none" strike="noStrike" kern="1200" cap="none" spc="0" normalizeH="0" baseline="0" noProof="0">
                <a:ln>
                  <a:noFill/>
                </a:ln>
                <a:solidFill>
                  <a:srgbClr val="FFE600"/>
                </a:solidFill>
                <a:effectLst/>
                <a:uLnTx/>
                <a:uFillTx/>
                <a:latin typeface="Helvetica" pitchFamily="2" charset="0"/>
                <a:ea typeface="+mn-ea"/>
                <a:cs typeface="+mn-cs"/>
              </a:rPr>
            </a:br>
            <a:r>
              <a:rPr kumimoji="0" lang="en-US" sz="2600" b="0" i="0" u="none" strike="noStrike" kern="1200" cap="none" spc="0" normalizeH="0" baseline="0" noProof="0">
                <a:ln>
                  <a:noFill/>
                </a:ln>
                <a:solidFill>
                  <a:prstClr val="white"/>
                </a:solidFill>
                <a:effectLst/>
                <a:uLnTx/>
                <a:uFillTx/>
                <a:latin typeface="Helvetica" pitchFamily="2" charset="0"/>
                <a:ea typeface="+mn-ea"/>
                <a:cs typeface="+mn-cs"/>
              </a:rPr>
              <a:t>Examining The Winning Marketing Strategy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Helvetica" pitchFamily="2" charset="0"/>
                <a:ea typeface="+mn-ea"/>
                <a:cs typeface="+mn-cs"/>
              </a:rPr>
              <a:t>That’s Fueling High-Growth DTC Brands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1441012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hlinkClick r:id="rId3" action="ppaction://hlinksldjump"/>
            <a:extLst>
              <a:ext uri="{FF2B5EF4-FFF2-40B4-BE49-F238E27FC236}">
                <a16:creationId xmlns:a16="http://schemas.microsoft.com/office/drawing/2014/main" id="{12B6FBB5-D156-4BA2-B298-58C4EEAF3E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82011" y="4807081"/>
            <a:ext cx="2328314" cy="1309677"/>
          </a:xfrm>
          <a:prstGeom prst="rect">
            <a:avLst/>
          </a:prstGeom>
          <a:ln w="9525">
            <a:solidFill>
              <a:srgbClr val="ED3C8D"/>
            </a:solidFill>
          </a:ln>
        </p:spPr>
      </p:pic>
      <p:pic>
        <p:nvPicPr>
          <p:cNvPr id="12" name="Picture 11">
            <a:hlinkClick r:id="rId5" action="ppaction://hlinksldjump"/>
            <a:extLst>
              <a:ext uri="{FF2B5EF4-FFF2-40B4-BE49-F238E27FC236}">
                <a16:creationId xmlns:a16="http://schemas.microsoft.com/office/drawing/2014/main" id="{A58B5419-9D3F-4F68-8F1B-0F9066975D2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35334" y="4830532"/>
            <a:ext cx="2314841" cy="1302098"/>
          </a:xfrm>
          <a:prstGeom prst="rect">
            <a:avLst/>
          </a:prstGeom>
          <a:ln w="9525">
            <a:solidFill>
              <a:srgbClr val="ED3C8D"/>
            </a:solidFill>
          </a:ln>
        </p:spPr>
      </p:pic>
      <p:pic>
        <p:nvPicPr>
          <p:cNvPr id="9" name="Picture 8">
            <a:hlinkClick r:id="rId7" action="ppaction://hlinksldjump"/>
            <a:extLst>
              <a:ext uri="{FF2B5EF4-FFF2-40B4-BE49-F238E27FC236}">
                <a16:creationId xmlns:a16="http://schemas.microsoft.com/office/drawing/2014/main" id="{8781F17F-EED7-4F7D-80AC-6E094868712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048191" y="2579492"/>
            <a:ext cx="2343908" cy="1338564"/>
          </a:xfrm>
          <a:prstGeom prst="rect">
            <a:avLst/>
          </a:prstGeom>
          <a:ln w="9525">
            <a:solidFill>
              <a:srgbClr val="ED3C8D"/>
            </a:solidFill>
          </a:ln>
        </p:spPr>
      </p:pic>
      <p:pic>
        <p:nvPicPr>
          <p:cNvPr id="6" name="Picture 5">
            <a:hlinkClick r:id="rId9" action="ppaction://hlinksldjump"/>
            <a:extLst>
              <a:ext uri="{FF2B5EF4-FFF2-40B4-BE49-F238E27FC236}">
                <a16:creationId xmlns:a16="http://schemas.microsoft.com/office/drawing/2014/main" id="{D10E19DD-F5F2-4D09-B0BE-9351D8F1F2A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2830009" y="2579491"/>
            <a:ext cx="2329820" cy="1330766"/>
          </a:xfrm>
          <a:prstGeom prst="rect">
            <a:avLst/>
          </a:prstGeom>
          <a:ln w="9525">
            <a:solidFill>
              <a:srgbClr val="ED3C8D"/>
            </a:solidFill>
          </a:ln>
        </p:spPr>
      </p:pic>
      <p:pic>
        <p:nvPicPr>
          <p:cNvPr id="4" name="Picture 3">
            <a:hlinkClick r:id="rId11" action="ppaction://hlinksldjump"/>
            <a:extLst>
              <a:ext uri="{FF2B5EF4-FFF2-40B4-BE49-F238E27FC236}">
                <a16:creationId xmlns:a16="http://schemas.microsoft.com/office/drawing/2014/main" id="{670A2C9D-6387-4EED-9775-A6C463495DB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81676" y="4798741"/>
            <a:ext cx="2321823" cy="1306026"/>
          </a:xfrm>
          <a:prstGeom prst="rect">
            <a:avLst/>
          </a:prstGeom>
          <a:ln>
            <a:solidFill>
              <a:srgbClr val="ED3C8D"/>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3" name="Rectangle 12">
            <a:extLst>
              <a:ext uri="{FF2B5EF4-FFF2-40B4-BE49-F238E27FC236}">
                <a16:creationId xmlns:a16="http://schemas.microsoft.com/office/drawing/2014/main" id="{5A0AD288-B737-4954-871E-FBDDDBC9416C}"/>
              </a:ext>
            </a:extLst>
          </p:cNvPr>
          <p:cNvSpPr/>
          <p:nvPr/>
        </p:nvSpPr>
        <p:spPr>
          <a:xfrm>
            <a:off x="301659" y="395123"/>
            <a:ext cx="1173794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Click on the appropriate imagery below </a:t>
            </a:r>
            <a:r>
              <a:rPr lang="en-US" sz="2600" b="1">
                <a:solidFill>
                  <a:srgbClr val="1F1A62"/>
                </a:solidFill>
                <a:latin typeface="Helvetica" pitchFamily="2" charset="0"/>
              </a:rPr>
              <a:t>to explore in more detail the other five key strategies being employed to engage a broader audience</a:t>
            </a:r>
          </a:p>
        </p:txBody>
      </p:sp>
      <p:sp>
        <p:nvSpPr>
          <p:cNvPr id="17" name="TextBox 16">
            <a:hlinkClick r:id="rId9" action="ppaction://hlinksldjump"/>
            <a:extLst>
              <a:ext uri="{FF2B5EF4-FFF2-40B4-BE49-F238E27FC236}">
                <a16:creationId xmlns:a16="http://schemas.microsoft.com/office/drawing/2014/main" id="{B32AB48A-C4E2-4912-A7AB-072DFD6388D7}"/>
              </a:ext>
            </a:extLst>
          </p:cNvPr>
          <p:cNvSpPr txBox="1"/>
          <p:nvPr/>
        </p:nvSpPr>
        <p:spPr>
          <a:xfrm>
            <a:off x="2362423" y="1933160"/>
            <a:ext cx="327914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Engaging multigenerational families</a:t>
            </a:r>
          </a:p>
        </p:txBody>
      </p:sp>
      <p:sp>
        <p:nvSpPr>
          <p:cNvPr id="21" name="TextBox 20">
            <a:hlinkClick r:id="rId7" action="ppaction://hlinksldjump"/>
            <a:extLst>
              <a:ext uri="{FF2B5EF4-FFF2-40B4-BE49-F238E27FC236}">
                <a16:creationId xmlns:a16="http://schemas.microsoft.com/office/drawing/2014/main" id="{39DA08E6-5DAD-491E-A8BF-05B712DFE43F}"/>
              </a:ext>
            </a:extLst>
          </p:cNvPr>
          <p:cNvSpPr txBox="1"/>
          <p:nvPr/>
        </p:nvSpPr>
        <p:spPr>
          <a:xfrm>
            <a:off x="6598491" y="1933160"/>
            <a:ext cx="327914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Incorporating diversity &amp; inclusion</a:t>
            </a:r>
          </a:p>
        </p:txBody>
      </p:sp>
      <p:sp>
        <p:nvSpPr>
          <p:cNvPr id="27" name="TextBox 26">
            <a:hlinkClick r:id="rId5" action="ppaction://hlinksldjump"/>
            <a:extLst>
              <a:ext uri="{FF2B5EF4-FFF2-40B4-BE49-F238E27FC236}">
                <a16:creationId xmlns:a16="http://schemas.microsoft.com/office/drawing/2014/main" id="{8662D8E5-2C88-4A5F-B8B6-EDC5A5EE9324}"/>
              </a:ext>
            </a:extLst>
          </p:cNvPr>
          <p:cNvSpPr txBox="1"/>
          <p:nvPr/>
        </p:nvSpPr>
        <p:spPr>
          <a:xfrm>
            <a:off x="4456428" y="4154975"/>
            <a:ext cx="327914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Injecting ‘lifestyle’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into a brand’s product</a:t>
            </a:r>
          </a:p>
        </p:txBody>
      </p:sp>
      <p:sp>
        <p:nvSpPr>
          <p:cNvPr id="30" name="TextBox 29">
            <a:hlinkClick r:id="rId3" action="ppaction://hlinksldjump"/>
            <a:extLst>
              <a:ext uri="{FF2B5EF4-FFF2-40B4-BE49-F238E27FC236}">
                <a16:creationId xmlns:a16="http://schemas.microsoft.com/office/drawing/2014/main" id="{BADDBA52-89A0-4614-9C38-B4D128A1D0F6}"/>
              </a:ext>
            </a:extLst>
          </p:cNvPr>
          <p:cNvSpPr txBox="1"/>
          <p:nvPr/>
        </p:nvSpPr>
        <p:spPr>
          <a:xfrm>
            <a:off x="8503491" y="4179094"/>
            <a:ext cx="327914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Leveraging ‘everyday’ celebrities with wide appeal</a:t>
            </a:r>
          </a:p>
        </p:txBody>
      </p:sp>
      <p:sp>
        <p:nvSpPr>
          <p:cNvPr id="32" name="TextBox 31">
            <a:hlinkClick r:id="rId11" action="ppaction://hlinksldjump"/>
            <a:extLst>
              <a:ext uri="{FF2B5EF4-FFF2-40B4-BE49-F238E27FC236}">
                <a16:creationId xmlns:a16="http://schemas.microsoft.com/office/drawing/2014/main" id="{3D5D3EEB-5C70-4B00-9E70-333BBEED2824}"/>
              </a:ext>
            </a:extLst>
          </p:cNvPr>
          <p:cNvSpPr txBox="1"/>
          <p:nvPr/>
        </p:nvSpPr>
        <p:spPr>
          <a:xfrm>
            <a:off x="409366" y="4130029"/>
            <a:ext cx="327914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Developing Spanish-language creative</a:t>
            </a:r>
          </a:p>
        </p:txBody>
      </p:sp>
      <p:sp>
        <p:nvSpPr>
          <p:cNvPr id="18" name="TextBox 17">
            <a:extLst>
              <a:ext uri="{FF2B5EF4-FFF2-40B4-BE49-F238E27FC236}">
                <a16:creationId xmlns:a16="http://schemas.microsoft.com/office/drawing/2014/main" id="{032DBFBC-1ADB-4EED-8430-D0A72CA9266C}"/>
              </a:ext>
            </a:extLst>
          </p:cNvPr>
          <p:cNvSpPr txBox="1"/>
          <p:nvPr/>
        </p:nvSpPr>
        <p:spPr>
          <a:xfrm>
            <a:off x="481665" y="6234296"/>
            <a:ext cx="62867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Click on thumbnails above (in ‘slide show’) to see full slide, and </a:t>
            </a:r>
            <a:r>
              <a:rPr lang="en-US" sz="1000">
                <a:solidFill>
                  <a:srgbClr val="1F1A62"/>
                </a:solidFill>
                <a:latin typeface="Helvetica" panose="020B0604020202020204" pitchFamily="34" charset="0"/>
                <a:cs typeface="Helvetica" panose="020B0604020202020204" pitchFamily="34" charset="0"/>
              </a:rPr>
              <a:t>view creative executions, in appendix</a:t>
            </a:r>
            <a:endParaRPr kumimoji="0" lang="en-US" sz="10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926230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1443" y="1685013"/>
            <a:ext cx="1220344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 name="Picture 103">
            <a:extLst>
              <a:ext uri="{FF2B5EF4-FFF2-40B4-BE49-F238E27FC236}">
                <a16:creationId xmlns:a16="http://schemas.microsoft.com/office/drawing/2014/main" id="{787BA2AC-26AE-4C2B-BDD1-D6DD95FA82A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03200" y="3254268"/>
            <a:ext cx="2828010" cy="2809646"/>
          </a:xfrm>
          <a:prstGeom prst="rect">
            <a:avLst/>
          </a:prstGeom>
          <a:ln w="19050">
            <a:solidFill>
              <a:srgbClr val="1B1464"/>
            </a:solidFill>
          </a:ln>
        </p:spPr>
      </p:pic>
      <p:pic>
        <p:nvPicPr>
          <p:cNvPr id="103" name="Picture 102" descr="Graphical user interface&#10;&#10;Description automatically generated">
            <a:extLst>
              <a:ext uri="{FF2B5EF4-FFF2-40B4-BE49-F238E27FC236}">
                <a16:creationId xmlns:a16="http://schemas.microsoft.com/office/drawing/2014/main" id="{CB9D51F7-0925-4634-A069-28FEA25894E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5628" y="2285089"/>
            <a:ext cx="2818663" cy="2801382"/>
          </a:xfrm>
          <a:prstGeom prst="rect">
            <a:avLst/>
          </a:prstGeom>
          <a:ln w="19050">
            <a:solidFill>
              <a:srgbClr val="1B1464"/>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4CFDBB4-5B89-4B68-B792-C7A2E45C2BE2}"/>
              </a:ext>
            </a:extLst>
          </p:cNvPr>
          <p:cNvSpPr/>
          <p:nvPr/>
        </p:nvSpPr>
        <p:spPr>
          <a:xfrm>
            <a:off x="283557" y="280107"/>
            <a:ext cx="1195148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anose="020B0604020202020204" pitchFamily="2" charset="0"/>
                <a:ea typeface="Open Sans" panose="020B0606030504020204" pitchFamily="34" charset="0"/>
                <a:cs typeface="Open Sans" panose="020B0606030504020204" pitchFamily="34" charset="0"/>
              </a:rPr>
              <a:t>Brand communications through their </a:t>
            </a:r>
            <a:r>
              <a:rPr lang="en-US" sz="2600" b="1">
                <a:solidFill>
                  <a:srgbClr val="ED3C8D"/>
                </a:solidFill>
                <a:latin typeface="Helvetica" panose="020B0604020202020204" pitchFamily="2" charset="0"/>
                <a:ea typeface="Open Sans" panose="020B0606030504020204" pitchFamily="34" charset="0"/>
                <a:cs typeface="Open Sans" panose="020B0606030504020204" pitchFamily="34" charset="0"/>
              </a:rPr>
              <a:t>social channels are tailored towards younger people</a:t>
            </a:r>
            <a:r>
              <a:rPr lang="en-US" sz="2600" b="1">
                <a:solidFill>
                  <a:srgbClr val="1F1A62"/>
                </a:solidFill>
                <a:latin typeface="Helvetica" panose="020B0604020202020204" pitchFamily="2" charset="0"/>
                <a:ea typeface="Open Sans" panose="020B0606030504020204" pitchFamily="34" charset="0"/>
                <a:cs typeface="Open Sans" panose="020B0606030504020204" pitchFamily="34" charset="0"/>
              </a:rPr>
              <a:t> to ensure they are reaching all audiences</a:t>
            </a:r>
          </a:p>
        </p:txBody>
      </p:sp>
      <p:sp>
        <p:nvSpPr>
          <p:cNvPr id="19" name="TextBox 18">
            <a:extLst>
              <a:ext uri="{FF2B5EF4-FFF2-40B4-BE49-F238E27FC236}">
                <a16:creationId xmlns:a16="http://schemas.microsoft.com/office/drawing/2014/main" id="{526E390B-01CF-4EC1-BB25-2386ADC86119}"/>
              </a:ext>
            </a:extLst>
          </p:cNvPr>
          <p:cNvSpPr txBox="1"/>
          <p:nvPr/>
        </p:nvSpPr>
        <p:spPr>
          <a:xfrm>
            <a:off x="518989" y="6321193"/>
            <a:ext cx="117233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recent social media images from each brand’s Instagram page as of September 2021.</a:t>
            </a:r>
            <a:endParaRPr kumimoji="0" lang="en-US" sz="8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78" name="Rectangle 77">
            <a:extLst>
              <a:ext uri="{FF2B5EF4-FFF2-40B4-BE49-F238E27FC236}">
                <a16:creationId xmlns:a16="http://schemas.microsoft.com/office/drawing/2014/main" id="{DAD20987-8543-4956-BC93-7453DB27C924}"/>
              </a:ext>
            </a:extLst>
          </p:cNvPr>
          <p:cNvSpPr/>
          <p:nvPr/>
        </p:nvSpPr>
        <p:spPr>
          <a:xfrm>
            <a:off x="132080" y="1132670"/>
            <a:ext cx="11862001" cy="523220"/>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From a total audience integrated marketing approach, while many direct-to-consumer brands are evolving their TV creative to engage broader audiences, their social media pages continue to be largely millennial and young adult-focused</a:t>
            </a:r>
          </a:p>
        </p:txBody>
      </p:sp>
      <p:pic>
        <p:nvPicPr>
          <p:cNvPr id="41" name="Picture 14">
            <a:extLst>
              <a:ext uri="{FF2B5EF4-FFF2-40B4-BE49-F238E27FC236}">
                <a16:creationId xmlns:a16="http://schemas.microsoft.com/office/drawing/2014/main" id="{C4FDAB21-4CAC-491D-AF20-CB2ED25D29B6}"/>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76893" y="1858655"/>
            <a:ext cx="1180757" cy="36898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way Logo - LogoDix">
            <a:extLst>
              <a:ext uri="{FF2B5EF4-FFF2-40B4-BE49-F238E27FC236}">
                <a16:creationId xmlns:a16="http://schemas.microsoft.com/office/drawing/2014/main" id="{B15908EA-21A4-4F65-B8FD-7091E7E69979}"/>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17118" t="26514" r="17004" b="26977"/>
          <a:stretch/>
        </p:blipFill>
        <p:spPr bwMode="auto">
          <a:xfrm>
            <a:off x="3896478" y="2682093"/>
            <a:ext cx="1232108" cy="45667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2" descr="Metromile Auto Insurance Review - ValuePenguin">
            <a:extLst>
              <a:ext uri="{FF2B5EF4-FFF2-40B4-BE49-F238E27FC236}">
                <a16:creationId xmlns:a16="http://schemas.microsoft.com/office/drawing/2014/main" id="{B5A53901-4BF1-4E11-87C7-EA7F382C10C7}"/>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t="32610" b="31687"/>
          <a:stretch/>
        </p:blipFill>
        <p:spPr bwMode="auto">
          <a:xfrm>
            <a:off x="9477100" y="2717268"/>
            <a:ext cx="2023601" cy="41284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50" descr="Tommy John | No Adjustment Needed">
            <a:extLst>
              <a:ext uri="{FF2B5EF4-FFF2-40B4-BE49-F238E27FC236}">
                <a16:creationId xmlns:a16="http://schemas.microsoft.com/office/drawing/2014/main" id="{D928190E-44A0-4108-B298-A698782FE789}"/>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6282006" y="1740128"/>
            <a:ext cx="2217591" cy="47256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A collage of a dog and a bed&#10;&#10;Description automatically generated with low confidence">
            <a:extLst>
              <a:ext uri="{FF2B5EF4-FFF2-40B4-BE49-F238E27FC236}">
                <a16:creationId xmlns:a16="http://schemas.microsoft.com/office/drawing/2014/main" id="{4B96DDE5-72A3-4DA6-BD44-27C4E834E658}"/>
              </a:ext>
            </a:extLst>
          </p:cNvPr>
          <p:cNvPicPr>
            <a:picLocks noChangeAspect="1"/>
          </p:cNvPicPr>
          <p:nvPr/>
        </p:nvPicPr>
        <p:blipFill>
          <a:blip r:embed="rId11"/>
          <a:stretch>
            <a:fillRect/>
          </a:stretch>
        </p:blipFill>
        <p:spPr>
          <a:xfrm>
            <a:off x="9175417" y="3242607"/>
            <a:ext cx="2818664" cy="2821643"/>
          </a:xfrm>
          <a:prstGeom prst="rect">
            <a:avLst/>
          </a:prstGeom>
          <a:ln w="19050">
            <a:solidFill>
              <a:srgbClr val="1B1464"/>
            </a:solidFill>
          </a:ln>
        </p:spPr>
      </p:pic>
      <p:pic>
        <p:nvPicPr>
          <p:cNvPr id="66" name="Picture 65" descr="A collage of people&#10;&#10;Description automatically generated with low confidence">
            <a:extLst>
              <a:ext uri="{FF2B5EF4-FFF2-40B4-BE49-F238E27FC236}">
                <a16:creationId xmlns:a16="http://schemas.microsoft.com/office/drawing/2014/main" id="{D5D2C3EF-24F8-4904-B18C-3F89D0034224}"/>
              </a:ext>
            </a:extLst>
          </p:cNvPr>
          <p:cNvPicPr>
            <a:picLocks noChangeAspect="1"/>
          </p:cNvPicPr>
          <p:nvPr/>
        </p:nvPicPr>
        <p:blipFill>
          <a:blip r:embed="rId12"/>
          <a:stretch>
            <a:fillRect/>
          </a:stretch>
        </p:blipFill>
        <p:spPr>
          <a:xfrm>
            <a:off x="6129127" y="2267808"/>
            <a:ext cx="2818663" cy="2818663"/>
          </a:xfrm>
          <a:prstGeom prst="rect">
            <a:avLst/>
          </a:prstGeom>
          <a:ln w="19050">
            <a:solidFill>
              <a:srgbClr val="1B1464"/>
            </a:solidFill>
          </a:ln>
        </p:spPr>
      </p:pic>
    </p:spTree>
    <p:extLst>
      <p:ext uri="{BB962C8B-B14F-4D97-AF65-F5344CB8AC3E}">
        <p14:creationId xmlns:p14="http://schemas.microsoft.com/office/powerpoint/2010/main" val="1612836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A4EA5BB-DB0D-4BDC-B627-2DB2A90C6A2B}"/>
              </a:ext>
            </a:extLst>
          </p:cNvPr>
          <p:cNvSpPr/>
          <p:nvPr/>
        </p:nvSpPr>
        <p:spPr>
          <a:xfrm>
            <a:off x="-21518" y="168501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B5068697-8ECE-4D1C-A7AA-EDA9A02F3B9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766FD7E6-94C3-4C78-9BAC-972BAA3C14D2}"/>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0" name="Rectangle 29">
            <a:extLst>
              <a:ext uri="{FF2B5EF4-FFF2-40B4-BE49-F238E27FC236}">
                <a16:creationId xmlns:a16="http://schemas.microsoft.com/office/drawing/2014/main" id="{73655305-94D2-43CC-9A7F-47512A80D934}"/>
              </a:ext>
            </a:extLst>
          </p:cNvPr>
          <p:cNvSpPr/>
          <p:nvPr/>
        </p:nvSpPr>
        <p:spPr>
          <a:xfrm>
            <a:off x="526244" y="6586958"/>
            <a:ext cx="11687274" cy="2555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cxnSp>
        <p:nvCxnSpPr>
          <p:cNvPr id="36" name="Straight Arrow Connector 35">
            <a:extLst>
              <a:ext uri="{FF2B5EF4-FFF2-40B4-BE49-F238E27FC236}">
                <a16:creationId xmlns:a16="http://schemas.microsoft.com/office/drawing/2014/main" id="{61713C99-C649-4ABC-A7C7-FD0F25C2024A}"/>
              </a:ext>
            </a:extLst>
          </p:cNvPr>
          <p:cNvCxnSpPr>
            <a:cxnSpLocks/>
          </p:cNvCxnSpPr>
          <p:nvPr/>
        </p:nvCxnSpPr>
        <p:spPr>
          <a:xfrm>
            <a:off x="202553" y="5616851"/>
            <a:ext cx="11690411" cy="0"/>
          </a:xfrm>
          <a:prstGeom prst="straightConnector1">
            <a:avLst/>
          </a:prstGeom>
          <a:ln w="76200">
            <a:solidFill>
              <a:srgbClr val="E84A99"/>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3A7E778-D04F-4195-AE57-621A10538CFA}"/>
              </a:ext>
            </a:extLst>
          </p:cNvPr>
          <p:cNvSpPr txBox="1"/>
          <p:nvPr/>
        </p:nvSpPr>
        <p:spPr>
          <a:xfrm>
            <a:off x="184172" y="5680421"/>
            <a:ext cx="117087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itchFamily="2" charset="0"/>
                <a:ea typeface="+mn-ea"/>
                <a:cs typeface="+mn-cs"/>
              </a:rPr>
              <a:t>DTC Brand Maturity</a:t>
            </a:r>
          </a:p>
        </p:txBody>
      </p:sp>
      <p:sp>
        <p:nvSpPr>
          <p:cNvPr id="38" name="TextBox 37">
            <a:extLst>
              <a:ext uri="{FF2B5EF4-FFF2-40B4-BE49-F238E27FC236}">
                <a16:creationId xmlns:a16="http://schemas.microsoft.com/office/drawing/2014/main" id="{07F1E47B-2983-4430-A0F0-92A4BFF3DFC3}"/>
              </a:ext>
            </a:extLst>
          </p:cNvPr>
          <p:cNvSpPr txBox="1"/>
          <p:nvPr/>
        </p:nvSpPr>
        <p:spPr>
          <a:xfrm>
            <a:off x="220078" y="1995771"/>
            <a:ext cx="117853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F1A62"/>
                </a:solidFill>
                <a:effectLst/>
                <a:uLnTx/>
                <a:uFillTx/>
                <a:latin typeface="Helvetica" pitchFamily="2" charset="0"/>
                <a:ea typeface="+mn-ea"/>
                <a:cs typeface="+mn-cs"/>
              </a:rPr>
              <a:t>Typical Direct-to-Consumer Brand Advertising Evolution</a:t>
            </a:r>
          </a:p>
        </p:txBody>
      </p:sp>
      <p:sp>
        <p:nvSpPr>
          <p:cNvPr id="39" name="TextBox 38">
            <a:extLst>
              <a:ext uri="{FF2B5EF4-FFF2-40B4-BE49-F238E27FC236}">
                <a16:creationId xmlns:a16="http://schemas.microsoft.com/office/drawing/2014/main" id="{80EB9669-0C5C-4EC7-9177-9D602B327202}"/>
              </a:ext>
            </a:extLst>
          </p:cNvPr>
          <p:cNvSpPr txBox="1"/>
          <p:nvPr/>
        </p:nvSpPr>
        <p:spPr>
          <a:xfrm>
            <a:off x="220079" y="2725575"/>
            <a:ext cx="36076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itchFamily="2" charset="0"/>
                <a:ea typeface="+mn-ea"/>
                <a:cs typeface="+mn-cs"/>
              </a:rPr>
              <a:t>Social Media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rPr>
              <a:t>Sampling of brands that are primarily advertising in this channel</a:t>
            </a:r>
          </a:p>
        </p:txBody>
      </p:sp>
      <p:sp>
        <p:nvSpPr>
          <p:cNvPr id="40" name="Rectangle 39">
            <a:extLst>
              <a:ext uri="{FF2B5EF4-FFF2-40B4-BE49-F238E27FC236}">
                <a16:creationId xmlns:a16="http://schemas.microsoft.com/office/drawing/2014/main" id="{EC19A47B-3D1B-47E6-AC49-9AF76D33FC53}"/>
              </a:ext>
            </a:extLst>
          </p:cNvPr>
          <p:cNvSpPr/>
          <p:nvPr/>
        </p:nvSpPr>
        <p:spPr>
          <a:xfrm>
            <a:off x="202553" y="3401085"/>
            <a:ext cx="3625168" cy="1603769"/>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E44198C5-0BC5-4F0C-9741-EC584356835F}"/>
              </a:ext>
            </a:extLst>
          </p:cNvPr>
          <p:cNvSpPr/>
          <p:nvPr/>
        </p:nvSpPr>
        <p:spPr>
          <a:xfrm>
            <a:off x="4285286" y="3401085"/>
            <a:ext cx="3625168" cy="1603769"/>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Plus Sign 59">
            <a:extLst>
              <a:ext uri="{FF2B5EF4-FFF2-40B4-BE49-F238E27FC236}">
                <a16:creationId xmlns:a16="http://schemas.microsoft.com/office/drawing/2014/main" id="{C52A0F33-D318-4E7D-92AE-0B99A423463F}"/>
              </a:ext>
            </a:extLst>
          </p:cNvPr>
          <p:cNvSpPr/>
          <p:nvPr/>
        </p:nvSpPr>
        <p:spPr>
          <a:xfrm>
            <a:off x="3840916" y="4017895"/>
            <a:ext cx="429586" cy="370148"/>
          </a:xfrm>
          <a:prstGeom prst="mathPlus">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3D0558AC-18B8-4B98-9AFC-C35681894629}"/>
              </a:ext>
            </a:extLst>
          </p:cNvPr>
          <p:cNvSpPr txBox="1"/>
          <p:nvPr/>
        </p:nvSpPr>
        <p:spPr>
          <a:xfrm>
            <a:off x="4297481" y="2701819"/>
            <a:ext cx="3612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itchFamily="2" charset="0"/>
                <a:ea typeface="+mn-ea"/>
                <a:cs typeface="+mn-cs"/>
              </a:rPr>
              <a:t>Podcasts, Out-of-Home, Satellite Radio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rPr>
              <a:t>Sampling of brands that have added these channels to their media mix</a:t>
            </a:r>
            <a:endParaRPr kumimoji="0" lang="en-US" sz="105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62" name="Rectangle 61">
            <a:extLst>
              <a:ext uri="{FF2B5EF4-FFF2-40B4-BE49-F238E27FC236}">
                <a16:creationId xmlns:a16="http://schemas.microsoft.com/office/drawing/2014/main" id="{AB2DD853-A6B7-4C2F-A9A1-ADCB6FC4A6F6}"/>
              </a:ext>
            </a:extLst>
          </p:cNvPr>
          <p:cNvSpPr/>
          <p:nvPr/>
        </p:nvSpPr>
        <p:spPr>
          <a:xfrm>
            <a:off x="8380214" y="3401085"/>
            <a:ext cx="3625168" cy="1603769"/>
          </a:xfrm>
          <a:prstGeom prst="rect">
            <a:avLst/>
          </a:prstGeom>
          <a:solidFill>
            <a:schemeClr val="bg1"/>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Plus Sign 62">
            <a:extLst>
              <a:ext uri="{FF2B5EF4-FFF2-40B4-BE49-F238E27FC236}">
                <a16:creationId xmlns:a16="http://schemas.microsoft.com/office/drawing/2014/main" id="{B8F8B4A4-3FF4-44C9-8FE2-4B53AAE69FCE}"/>
              </a:ext>
            </a:extLst>
          </p:cNvPr>
          <p:cNvSpPr/>
          <p:nvPr/>
        </p:nvSpPr>
        <p:spPr>
          <a:xfrm>
            <a:off x="7941174" y="4017895"/>
            <a:ext cx="429586" cy="370148"/>
          </a:xfrm>
          <a:prstGeom prst="mathPlus">
            <a:avLst/>
          </a:prstGeom>
          <a:solidFill>
            <a:srgbClr val="00C0F3"/>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A17E6A36-7494-41BC-B305-2B5D47FA7140}"/>
              </a:ext>
            </a:extLst>
          </p:cNvPr>
          <p:cNvSpPr txBox="1"/>
          <p:nvPr/>
        </p:nvSpPr>
        <p:spPr>
          <a:xfrm>
            <a:off x="8392411" y="2711643"/>
            <a:ext cx="36129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itchFamily="2" charset="0"/>
                <a:ea typeface="+mn-ea"/>
                <a:cs typeface="+mn-cs"/>
              </a:rPr>
              <a:t>Multiscreen 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rPr>
              <a:t>Sampling of brands that have added TV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rPr>
              <a:t>to their media mix</a:t>
            </a:r>
          </a:p>
        </p:txBody>
      </p:sp>
      <p:pic>
        <p:nvPicPr>
          <p:cNvPr id="42" name="Picture 28" descr="Image result for territory foods logo&quot;">
            <a:extLst>
              <a:ext uri="{FF2B5EF4-FFF2-40B4-BE49-F238E27FC236}">
                <a16:creationId xmlns:a16="http://schemas.microsoft.com/office/drawing/2014/main" id="{3E75FDB7-CCF7-45E8-96FE-F741BF14FA2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220079" y="3673476"/>
            <a:ext cx="942235" cy="3428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0" descr="Image result for nextdoor&quot;">
            <a:extLst>
              <a:ext uri="{FF2B5EF4-FFF2-40B4-BE49-F238E27FC236}">
                <a16:creationId xmlns:a16="http://schemas.microsoft.com/office/drawing/2014/main" id="{AFEB79B1-D9B3-4BF0-B3EF-7DF163970BD6}"/>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l="12363" t="31035" r="13118" b="43742"/>
          <a:stretch/>
        </p:blipFill>
        <p:spPr bwMode="auto">
          <a:xfrm>
            <a:off x="1129740" y="3727271"/>
            <a:ext cx="1313014" cy="23528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2" descr="Image result for inkbox logo&quot;">
            <a:extLst>
              <a:ext uri="{FF2B5EF4-FFF2-40B4-BE49-F238E27FC236}">
                <a16:creationId xmlns:a16="http://schemas.microsoft.com/office/drawing/2014/main" id="{F819C233-F074-42D8-817D-1B8DF72B6E14}"/>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2410180" y="3712999"/>
            <a:ext cx="1349695" cy="26382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4" descr="Image result for numi logo undershirts&quot;">
            <a:extLst>
              <a:ext uri="{FF2B5EF4-FFF2-40B4-BE49-F238E27FC236}">
                <a16:creationId xmlns:a16="http://schemas.microsoft.com/office/drawing/2014/main" id="{643E1F67-2100-42ED-913B-53731BFD8EFD}"/>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347220" y="4353474"/>
            <a:ext cx="908895" cy="36619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6" descr="Image result for payoff&quot;">
            <a:extLst>
              <a:ext uri="{FF2B5EF4-FFF2-40B4-BE49-F238E27FC236}">
                <a16:creationId xmlns:a16="http://schemas.microsoft.com/office/drawing/2014/main" id="{2FD76A4D-B378-466E-BFC8-1B1E7DFDBE40}"/>
              </a:ext>
            </a:extLst>
          </p:cNvPr>
          <p:cNvPicPr>
            <a:picLocks noChangeAspect="1" noChangeArrowheads="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343384" y="4349570"/>
            <a:ext cx="1254116" cy="374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feals logo&quot;">
            <a:extLst>
              <a:ext uri="{FF2B5EF4-FFF2-40B4-BE49-F238E27FC236}">
                <a16:creationId xmlns:a16="http://schemas.microsoft.com/office/drawing/2014/main" id="{D73CFD9A-BE5F-4F0C-9EDA-4174668D8093}"/>
              </a:ext>
            </a:extLst>
          </p:cNvPr>
          <p:cNvPicPr>
            <a:picLocks noChangeAspect="1" noChangeArrowheads="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1689" y="4340677"/>
            <a:ext cx="976705" cy="39178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The logo image of the website you are visiting">
            <a:extLst>
              <a:ext uri="{FF2B5EF4-FFF2-40B4-BE49-F238E27FC236}">
                <a16:creationId xmlns:a16="http://schemas.microsoft.com/office/drawing/2014/main" id="{1E7422A5-0DAD-4F5B-BFC5-80A63CD9805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98548" y="3611694"/>
            <a:ext cx="918075" cy="37457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8" descr="Image result for article furniture logo&quot;">
            <a:extLst>
              <a:ext uri="{FF2B5EF4-FFF2-40B4-BE49-F238E27FC236}">
                <a16:creationId xmlns:a16="http://schemas.microsoft.com/office/drawing/2014/main" id="{E85749BE-6C35-449D-8A5B-1A6E098B01BD}"/>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5366553" y="3605848"/>
            <a:ext cx="1284214" cy="38626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0" descr="Image result for hourglass cosmetics logo&quot;">
            <a:extLst>
              <a:ext uri="{FF2B5EF4-FFF2-40B4-BE49-F238E27FC236}">
                <a16:creationId xmlns:a16="http://schemas.microsoft.com/office/drawing/2014/main" id="{E646CAAB-9A62-49CB-98DB-C0B3433DB1E2}"/>
              </a:ext>
            </a:extLst>
          </p:cNvPr>
          <p:cNvPicPr>
            <a:picLocks noChangeAspect="1" noChangeArrowheads="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00697" y="3723964"/>
            <a:ext cx="1125274" cy="15003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4" descr="Image result for sugar bear hair logo&quot;">
            <a:extLst>
              <a:ext uri="{FF2B5EF4-FFF2-40B4-BE49-F238E27FC236}">
                <a16:creationId xmlns:a16="http://schemas.microsoft.com/office/drawing/2014/main" id="{7D0A40B3-DA44-4653-838C-EA227488285A}"/>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4528324" y="4181190"/>
            <a:ext cx="632965" cy="6189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6" descr="SuperFat - Amazing Nut Butters">
            <a:extLst>
              <a:ext uri="{FF2B5EF4-FFF2-40B4-BE49-F238E27FC236}">
                <a16:creationId xmlns:a16="http://schemas.microsoft.com/office/drawing/2014/main" id="{CAA2008C-3940-422E-A6F2-6E8DDF44E91D}"/>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5699201" y="4233667"/>
            <a:ext cx="505382" cy="5139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igs logo&quot;">
            <a:extLst>
              <a:ext uri="{FF2B5EF4-FFF2-40B4-BE49-F238E27FC236}">
                <a16:creationId xmlns:a16="http://schemas.microsoft.com/office/drawing/2014/main" id="{476F7387-18C1-4752-BA76-F6A4A82B3A79}"/>
              </a:ext>
            </a:extLst>
          </p:cNvPr>
          <p:cNvPicPr>
            <a:picLocks noChangeAspect="1" noChangeArrowheads="1"/>
          </p:cNvPicPr>
          <p:nvPr/>
        </p:nvPicPr>
        <p:blipFill>
          <a:blip r:embed="rId1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2496" y="4224707"/>
            <a:ext cx="957360" cy="5318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boxed">
            <a:extLst>
              <a:ext uri="{FF2B5EF4-FFF2-40B4-BE49-F238E27FC236}">
                <a16:creationId xmlns:a16="http://schemas.microsoft.com/office/drawing/2014/main" id="{348AC2F3-10C3-45F7-B5FD-4817618332C9}"/>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t="34351" b="36891"/>
          <a:stretch/>
        </p:blipFill>
        <p:spPr bwMode="auto">
          <a:xfrm>
            <a:off x="8502619" y="3633314"/>
            <a:ext cx="1138678" cy="32745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EA37B55D-31F1-48DB-B1CC-A67725A98B89}"/>
              </a:ext>
            </a:extLst>
          </p:cNvPr>
          <p:cNvSpPr txBox="1"/>
          <p:nvPr/>
        </p:nvSpPr>
        <p:spPr>
          <a:xfrm>
            <a:off x="221558" y="5085774"/>
            <a:ext cx="36076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1A62"/>
                </a:solidFill>
                <a:effectLst/>
                <a:uLnTx/>
                <a:uFillTx/>
                <a:latin typeface="Helvetica" pitchFamily="2" charset="0"/>
                <a:ea typeface="+mn-ea"/>
                <a:cs typeface="+mn-cs"/>
              </a:rPr>
              <a:t>(establish their customer base)</a:t>
            </a:r>
            <a:endParaRPr kumimoji="0" lang="en-US" sz="1050" b="0" i="1"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44" name="TextBox 43">
            <a:extLst>
              <a:ext uri="{FF2B5EF4-FFF2-40B4-BE49-F238E27FC236}">
                <a16:creationId xmlns:a16="http://schemas.microsoft.com/office/drawing/2014/main" id="{C8F3F232-DB61-4942-9050-69E901AE6E2B}"/>
              </a:ext>
            </a:extLst>
          </p:cNvPr>
          <p:cNvSpPr txBox="1"/>
          <p:nvPr/>
        </p:nvSpPr>
        <p:spPr>
          <a:xfrm>
            <a:off x="4306775" y="5078376"/>
            <a:ext cx="36076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1A62"/>
                </a:solidFill>
                <a:effectLst/>
                <a:uLnTx/>
                <a:uFillTx/>
                <a:latin typeface="Helvetica" pitchFamily="2" charset="0"/>
                <a:ea typeface="+mn-ea"/>
                <a:cs typeface="+mn-cs"/>
              </a:rPr>
              <a:t>(broaden their audience beyond loyalists)</a:t>
            </a:r>
            <a:endParaRPr kumimoji="0" lang="en-US" sz="1050" b="0" i="1"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45" name="TextBox 44">
            <a:extLst>
              <a:ext uri="{FF2B5EF4-FFF2-40B4-BE49-F238E27FC236}">
                <a16:creationId xmlns:a16="http://schemas.microsoft.com/office/drawing/2014/main" id="{7171A0E0-940C-480E-84F2-93901B314442}"/>
              </a:ext>
            </a:extLst>
          </p:cNvPr>
          <p:cNvSpPr txBox="1"/>
          <p:nvPr/>
        </p:nvSpPr>
        <p:spPr>
          <a:xfrm>
            <a:off x="8400871" y="5079856"/>
            <a:ext cx="36076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1A62"/>
                </a:solidFill>
                <a:effectLst/>
                <a:uLnTx/>
                <a:uFillTx/>
                <a:latin typeface="Helvetica" pitchFamily="2" charset="0"/>
                <a:ea typeface="+mn-ea"/>
                <a:cs typeface="+mn-cs"/>
              </a:rPr>
              <a:t>(make the ‘big bet’ on scale &amp; growth)</a:t>
            </a:r>
            <a:endParaRPr kumimoji="0" lang="en-US" sz="1050" b="0" i="1"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51" name="Rectangle 50">
            <a:extLst>
              <a:ext uri="{FF2B5EF4-FFF2-40B4-BE49-F238E27FC236}">
                <a16:creationId xmlns:a16="http://schemas.microsoft.com/office/drawing/2014/main" id="{451AFEFC-A9A5-45D1-8511-A18042D2E90E}"/>
              </a:ext>
            </a:extLst>
          </p:cNvPr>
          <p:cNvSpPr/>
          <p:nvPr/>
        </p:nvSpPr>
        <p:spPr>
          <a:xfrm>
            <a:off x="148012" y="263113"/>
            <a:ext cx="11993187" cy="1292662"/>
          </a:xfrm>
          <a:prstGeom prst="rect">
            <a:avLst/>
          </a:prstGeom>
        </p:spPr>
        <p:txBody>
          <a:bodyPr wrap="square">
            <a:spAutoFit/>
          </a:bodyPr>
          <a:lstStyle/>
          <a:p>
            <a:pPr lvl="0" defTabSz="1172398">
              <a:defRPr/>
            </a:pPr>
            <a:r>
              <a:rPr lang="en-US" sz="2600" b="1">
                <a:solidFill>
                  <a:srgbClr val="1F1A62"/>
                </a:solidFill>
                <a:latin typeface="Helvetica" pitchFamily="2" charset="0"/>
              </a:rPr>
              <a:t>From a media strategy perspective, DTC brands typically establish themselves through social media and then </a:t>
            </a:r>
            <a:r>
              <a:rPr lang="en-US" sz="2600" b="1">
                <a:solidFill>
                  <a:srgbClr val="ED3C8D"/>
                </a:solidFill>
                <a:latin typeface="Helvetica" pitchFamily="2" charset="0"/>
              </a:rPr>
              <a:t>add media platforms to </a:t>
            </a:r>
          </a:p>
          <a:p>
            <a:pPr lvl="0" defTabSz="1172398">
              <a:defRPr/>
            </a:pPr>
            <a:r>
              <a:rPr lang="en-US" sz="2600" b="1">
                <a:solidFill>
                  <a:srgbClr val="ED3C8D"/>
                </a:solidFill>
                <a:latin typeface="Helvetica" pitchFamily="2" charset="0"/>
              </a:rPr>
              <a:t>broaden their audience</a:t>
            </a:r>
            <a:r>
              <a:rPr lang="en-US" sz="2600" b="1">
                <a:solidFill>
                  <a:srgbClr val="1F1A62"/>
                </a:solidFill>
                <a:latin typeface="Helvetica" pitchFamily="2" charset="0"/>
              </a:rPr>
              <a:t> in order to continually fuel their customer funnel</a:t>
            </a:r>
            <a:endParaRPr lang="en-US" sz="2600" b="1">
              <a:solidFill>
                <a:srgbClr val="ED3C8D"/>
              </a:solidFill>
              <a:latin typeface="Helvetica" pitchFamily="2" charset="0"/>
              <a:ea typeface="Open Sans" panose="020B0606030504020204" pitchFamily="34" charset="0"/>
              <a:cs typeface="Open Sans" panose="020B0606030504020204" pitchFamily="34" charset="0"/>
            </a:endParaRPr>
          </a:p>
        </p:txBody>
      </p:sp>
      <p:pic>
        <p:nvPicPr>
          <p:cNvPr id="53" name="Picture 20" descr="Glossier KB – Loose Threads">
            <a:extLst>
              <a:ext uri="{FF2B5EF4-FFF2-40B4-BE49-F238E27FC236}">
                <a16:creationId xmlns:a16="http://schemas.microsoft.com/office/drawing/2014/main" id="{0EB7BC78-1376-4D4A-ACAC-FB4C70B758ED}"/>
              </a:ext>
            </a:extLst>
          </p:cNvPr>
          <p:cNvPicPr>
            <a:picLocks noChangeAspect="1" noChangeArrowheads="1"/>
          </p:cNvPicPr>
          <p:nvPr/>
        </p:nvPicPr>
        <p:blipFill rotWithShape="1">
          <a:blip r:embed="rId16" cstate="hqprint">
            <a:extLst>
              <a:ext uri="{28A0092B-C50C-407E-A947-70E740481C1C}">
                <a14:useLocalDpi xmlns:a14="http://schemas.microsoft.com/office/drawing/2010/main"/>
              </a:ext>
            </a:extLst>
          </a:blip>
          <a:srcRect/>
          <a:stretch/>
        </p:blipFill>
        <p:spPr bwMode="auto">
          <a:xfrm>
            <a:off x="9781820" y="3660462"/>
            <a:ext cx="1046350" cy="27204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1B1849FC-A2F5-4C8D-B27E-3866DB452878}"/>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8448968" y="4336900"/>
            <a:ext cx="1182086" cy="2571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8" descr="Keeps vs Hims | Who&amp;#39;s better for hair loss treatments? [2021]">
            <a:extLst>
              <a:ext uri="{FF2B5EF4-FFF2-40B4-BE49-F238E27FC236}">
                <a16:creationId xmlns:a16="http://schemas.microsoft.com/office/drawing/2014/main" id="{F6E3C816-C891-4545-B8A9-C835BDB70B89}"/>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10968693" y="3683222"/>
            <a:ext cx="858045" cy="31720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34" descr="MVMT - Los Angeles, CA">
            <a:extLst>
              <a:ext uri="{FF2B5EF4-FFF2-40B4-BE49-F238E27FC236}">
                <a16:creationId xmlns:a16="http://schemas.microsoft.com/office/drawing/2014/main" id="{0B47AA2F-56F2-4479-B553-BB6860ECA234}"/>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9736367" y="4349124"/>
            <a:ext cx="1021187" cy="23309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8">
            <a:extLst>
              <a:ext uri="{FF2B5EF4-FFF2-40B4-BE49-F238E27FC236}">
                <a16:creationId xmlns:a16="http://schemas.microsoft.com/office/drawing/2014/main" id="{E2F81AFC-38A2-40CB-82A6-FB33308A6AF5}"/>
              </a:ext>
            </a:extLst>
          </p:cNvPr>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10829443" y="4279046"/>
            <a:ext cx="1182086" cy="34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248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69682" y="336629"/>
            <a:ext cx="1182121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Multiscreen TV is a key driver of growth</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for ‘direct-to-consumer’ brands as the category has invested over $20 billion in the platform since 2013</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3E93032A-0166-4D26-9FDD-5297FCCFD6B1}"/>
              </a:ext>
            </a:extLst>
          </p:cNvPr>
          <p:cNvSpPr txBox="1"/>
          <p:nvPr/>
        </p:nvSpPr>
        <p:spPr>
          <a:xfrm>
            <a:off x="526244" y="6180489"/>
            <a:ext cx="115400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analysis of Nielsen Ad Intel, calendar year 2013 – 2020, based on a custom created category for ‘direct-to-consumer’ which includes travel, event tickets, and food / drink services. </a:t>
            </a:r>
            <a:r>
              <a:rPr kumimoji="0" lang="en-GB" sz="8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spend includes cable TV, broadcast TV, Spanish language cable TV, Spanish language broadcast TV, spot TV, and syndicated TV.</a:t>
            </a:r>
            <a:endPar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mn-cs"/>
            </a:endParaRPr>
          </a:p>
        </p:txBody>
      </p:sp>
      <p:graphicFrame>
        <p:nvGraphicFramePr>
          <p:cNvPr id="4" name="Chart 3">
            <a:extLst>
              <a:ext uri="{FF2B5EF4-FFF2-40B4-BE49-F238E27FC236}">
                <a16:creationId xmlns:a16="http://schemas.microsoft.com/office/drawing/2014/main" id="{84731255-D7D2-4E37-B0B3-F382572B9EDB}"/>
              </a:ext>
            </a:extLst>
          </p:cNvPr>
          <p:cNvGraphicFramePr/>
          <p:nvPr/>
        </p:nvGraphicFramePr>
        <p:xfrm>
          <a:off x="961534" y="2253006"/>
          <a:ext cx="10704221" cy="3340864"/>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681B0868-DAEB-4B3D-A9C8-DCFE37D90AF7}"/>
              </a:ext>
            </a:extLst>
          </p:cNvPr>
          <p:cNvSpPr txBox="1"/>
          <p:nvPr/>
        </p:nvSpPr>
        <p:spPr>
          <a:xfrm>
            <a:off x="236215" y="1716306"/>
            <a:ext cx="1166477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Digital-Native ‘Direct-to-Consumer’ Annual TV Spend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(in billions)</a:t>
            </a:r>
          </a:p>
        </p:txBody>
      </p:sp>
      <p:sp>
        <p:nvSpPr>
          <p:cNvPr id="21" name="TextBox 20">
            <a:extLst>
              <a:ext uri="{FF2B5EF4-FFF2-40B4-BE49-F238E27FC236}">
                <a16:creationId xmlns:a16="http://schemas.microsoft.com/office/drawing/2014/main" id="{68FE1B23-F1A3-4778-9DDD-43A882B4058D}"/>
              </a:ext>
            </a:extLst>
          </p:cNvPr>
          <p:cNvSpPr txBox="1"/>
          <p:nvPr/>
        </p:nvSpPr>
        <p:spPr>
          <a:xfrm>
            <a:off x="3337564" y="4305296"/>
            <a:ext cx="621693" cy="276999"/>
          </a:xfrm>
          <a:prstGeom prst="rect">
            <a:avLst/>
          </a:prstGeom>
          <a:solidFill>
            <a:srgbClr val="00BFF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+59%</a:t>
            </a:r>
          </a:p>
        </p:txBody>
      </p:sp>
      <p:sp>
        <p:nvSpPr>
          <p:cNvPr id="22" name="TextBox 21">
            <a:extLst>
              <a:ext uri="{FF2B5EF4-FFF2-40B4-BE49-F238E27FC236}">
                <a16:creationId xmlns:a16="http://schemas.microsoft.com/office/drawing/2014/main" id="{312FBFB8-0D50-4608-9A63-FD3BC8178F2E}"/>
              </a:ext>
            </a:extLst>
          </p:cNvPr>
          <p:cNvSpPr txBox="1"/>
          <p:nvPr/>
        </p:nvSpPr>
        <p:spPr>
          <a:xfrm>
            <a:off x="4617711" y="4118481"/>
            <a:ext cx="621693" cy="276999"/>
          </a:xfrm>
          <a:prstGeom prst="rect">
            <a:avLst/>
          </a:prstGeom>
          <a:solidFill>
            <a:srgbClr val="00BFF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+30%</a:t>
            </a:r>
          </a:p>
        </p:txBody>
      </p:sp>
      <p:sp>
        <p:nvSpPr>
          <p:cNvPr id="23" name="TextBox 22">
            <a:extLst>
              <a:ext uri="{FF2B5EF4-FFF2-40B4-BE49-F238E27FC236}">
                <a16:creationId xmlns:a16="http://schemas.microsoft.com/office/drawing/2014/main" id="{0E72DD1E-741D-4B31-9D0F-1A15B0D33AC8}"/>
              </a:ext>
            </a:extLst>
          </p:cNvPr>
          <p:cNvSpPr txBox="1"/>
          <p:nvPr/>
        </p:nvSpPr>
        <p:spPr>
          <a:xfrm>
            <a:off x="5897858" y="3850909"/>
            <a:ext cx="621693" cy="276999"/>
          </a:xfrm>
          <a:prstGeom prst="rect">
            <a:avLst/>
          </a:prstGeom>
          <a:solidFill>
            <a:srgbClr val="00BFF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+31%</a:t>
            </a:r>
          </a:p>
        </p:txBody>
      </p:sp>
      <p:sp>
        <p:nvSpPr>
          <p:cNvPr id="24" name="TextBox 23">
            <a:extLst>
              <a:ext uri="{FF2B5EF4-FFF2-40B4-BE49-F238E27FC236}">
                <a16:creationId xmlns:a16="http://schemas.microsoft.com/office/drawing/2014/main" id="{68FD0716-4D88-4180-9A7C-936F7A942BE2}"/>
              </a:ext>
            </a:extLst>
          </p:cNvPr>
          <p:cNvSpPr txBox="1"/>
          <p:nvPr/>
        </p:nvSpPr>
        <p:spPr>
          <a:xfrm>
            <a:off x="11161681" y="2341762"/>
            <a:ext cx="621693" cy="276999"/>
          </a:xfrm>
          <a:prstGeom prst="rect">
            <a:avLst/>
          </a:prstGeom>
          <a:solidFill>
            <a:srgbClr val="00BFF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a:t>
            </a:r>
          </a:p>
        </p:txBody>
      </p:sp>
      <p:sp>
        <p:nvSpPr>
          <p:cNvPr id="26" name="TextBox 25">
            <a:extLst>
              <a:ext uri="{FF2B5EF4-FFF2-40B4-BE49-F238E27FC236}">
                <a16:creationId xmlns:a16="http://schemas.microsoft.com/office/drawing/2014/main" id="{05BADA26-ECBF-41D1-B966-4FBD339620D8}"/>
              </a:ext>
            </a:extLst>
          </p:cNvPr>
          <p:cNvSpPr txBox="1"/>
          <p:nvPr/>
        </p:nvSpPr>
        <p:spPr>
          <a:xfrm>
            <a:off x="7240262" y="3429000"/>
            <a:ext cx="621693" cy="276999"/>
          </a:xfrm>
          <a:prstGeom prst="rect">
            <a:avLst/>
          </a:prstGeom>
          <a:solidFill>
            <a:srgbClr val="00BFF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+44%</a:t>
            </a:r>
          </a:p>
        </p:txBody>
      </p:sp>
      <p:sp>
        <p:nvSpPr>
          <p:cNvPr id="19" name="TextBox 18">
            <a:extLst>
              <a:ext uri="{FF2B5EF4-FFF2-40B4-BE49-F238E27FC236}">
                <a16:creationId xmlns:a16="http://schemas.microsoft.com/office/drawing/2014/main" id="{79F7BF1D-7C1D-49DE-8B07-622FCC9AA74B}"/>
              </a:ext>
            </a:extLst>
          </p:cNvPr>
          <p:cNvSpPr txBox="1"/>
          <p:nvPr/>
        </p:nvSpPr>
        <p:spPr>
          <a:xfrm>
            <a:off x="8523879" y="2798974"/>
            <a:ext cx="621693" cy="276999"/>
          </a:xfrm>
          <a:prstGeom prst="rect">
            <a:avLst/>
          </a:prstGeom>
          <a:solidFill>
            <a:srgbClr val="00BFF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+46%</a:t>
            </a:r>
          </a:p>
        </p:txBody>
      </p:sp>
      <p:sp>
        <p:nvSpPr>
          <p:cNvPr id="20" name="TextBox 19">
            <a:extLst>
              <a:ext uri="{FF2B5EF4-FFF2-40B4-BE49-F238E27FC236}">
                <a16:creationId xmlns:a16="http://schemas.microsoft.com/office/drawing/2014/main" id="{25F533B5-001F-44BE-BA9D-9EC693DBC834}"/>
              </a:ext>
            </a:extLst>
          </p:cNvPr>
          <p:cNvSpPr txBox="1"/>
          <p:nvPr/>
        </p:nvSpPr>
        <p:spPr>
          <a:xfrm>
            <a:off x="9843629" y="2374766"/>
            <a:ext cx="621693" cy="276999"/>
          </a:xfrm>
          <a:prstGeom prst="rect">
            <a:avLst/>
          </a:prstGeom>
          <a:solidFill>
            <a:srgbClr val="00BFF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+19%</a:t>
            </a:r>
          </a:p>
        </p:txBody>
      </p:sp>
      <p:sp>
        <p:nvSpPr>
          <p:cNvPr id="5" name="TextBox 4">
            <a:extLst>
              <a:ext uri="{FF2B5EF4-FFF2-40B4-BE49-F238E27FC236}">
                <a16:creationId xmlns:a16="http://schemas.microsoft.com/office/drawing/2014/main" id="{9A836444-EE48-4E00-973B-F5C1F1473B1B}"/>
              </a:ext>
            </a:extLst>
          </p:cNvPr>
          <p:cNvSpPr txBox="1"/>
          <p:nvPr/>
        </p:nvSpPr>
        <p:spPr>
          <a:xfrm>
            <a:off x="9425" y="5685072"/>
            <a:ext cx="143287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060"/>
                </a:solidFill>
                <a:effectLst/>
                <a:uLnTx/>
                <a:uFillTx/>
                <a:latin typeface="Helvetica" panose="020B0403020202020204" pitchFamily="34" charset="0"/>
                <a:ea typeface="+mn-ea"/>
                <a:cs typeface="+mn-cs"/>
              </a:rPr>
              <a:t>Cume TV Spend</a:t>
            </a:r>
          </a:p>
        </p:txBody>
      </p:sp>
      <p:sp>
        <p:nvSpPr>
          <p:cNvPr id="28" name="TextBox 27">
            <a:extLst>
              <a:ext uri="{FF2B5EF4-FFF2-40B4-BE49-F238E27FC236}">
                <a16:creationId xmlns:a16="http://schemas.microsoft.com/office/drawing/2014/main" id="{E975010C-73E2-4C75-A402-6F0C8AF669F1}"/>
              </a:ext>
            </a:extLst>
          </p:cNvPr>
          <p:cNvSpPr txBox="1"/>
          <p:nvPr/>
        </p:nvSpPr>
        <p:spPr>
          <a:xfrm>
            <a:off x="1396733" y="5701245"/>
            <a:ext cx="686590" cy="246221"/>
          </a:xfrm>
          <a:prstGeom prst="rect">
            <a:avLst/>
          </a:prstGeom>
          <a:no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Helvetica" panose="020B0403020202020204" pitchFamily="34" charset="0"/>
                <a:ea typeface="+mn-ea"/>
                <a:cs typeface="+mn-cs"/>
              </a:rPr>
              <a:t>$0.7 B</a:t>
            </a:r>
          </a:p>
        </p:txBody>
      </p:sp>
      <p:sp>
        <p:nvSpPr>
          <p:cNvPr id="29" name="TextBox 28">
            <a:extLst>
              <a:ext uri="{FF2B5EF4-FFF2-40B4-BE49-F238E27FC236}">
                <a16:creationId xmlns:a16="http://schemas.microsoft.com/office/drawing/2014/main" id="{3D186BE9-E577-418F-A84A-CCA7FCC2F6BA}"/>
              </a:ext>
            </a:extLst>
          </p:cNvPr>
          <p:cNvSpPr txBox="1"/>
          <p:nvPr/>
        </p:nvSpPr>
        <p:spPr>
          <a:xfrm>
            <a:off x="2699200" y="5702815"/>
            <a:ext cx="686590" cy="246221"/>
          </a:xfrm>
          <a:prstGeom prst="rect">
            <a:avLst/>
          </a:prstGeom>
          <a:no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Helvetica" panose="020B0403020202020204" pitchFamily="34" charset="0"/>
                <a:ea typeface="+mn-ea"/>
                <a:cs typeface="+mn-cs"/>
              </a:rPr>
              <a:t>$1.8 B</a:t>
            </a:r>
          </a:p>
        </p:txBody>
      </p:sp>
      <p:sp>
        <p:nvSpPr>
          <p:cNvPr id="30" name="TextBox 29">
            <a:extLst>
              <a:ext uri="{FF2B5EF4-FFF2-40B4-BE49-F238E27FC236}">
                <a16:creationId xmlns:a16="http://schemas.microsoft.com/office/drawing/2014/main" id="{21608F29-3460-41CB-BDDE-20442EE0DE94}"/>
              </a:ext>
            </a:extLst>
          </p:cNvPr>
          <p:cNvSpPr txBox="1"/>
          <p:nvPr/>
        </p:nvSpPr>
        <p:spPr>
          <a:xfrm>
            <a:off x="4020525" y="5704386"/>
            <a:ext cx="686590" cy="246221"/>
          </a:xfrm>
          <a:prstGeom prst="rect">
            <a:avLst/>
          </a:prstGeom>
          <a:no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Helvetica" panose="020B0403020202020204" pitchFamily="34" charset="0"/>
                <a:ea typeface="+mn-ea"/>
                <a:cs typeface="+mn-cs"/>
              </a:rPr>
              <a:t>$3.2 B</a:t>
            </a:r>
          </a:p>
        </p:txBody>
      </p:sp>
      <p:sp>
        <p:nvSpPr>
          <p:cNvPr id="31" name="TextBox 30">
            <a:extLst>
              <a:ext uri="{FF2B5EF4-FFF2-40B4-BE49-F238E27FC236}">
                <a16:creationId xmlns:a16="http://schemas.microsoft.com/office/drawing/2014/main" id="{2D9F8B00-BB66-4FB6-8697-F795ED5A9ED6}"/>
              </a:ext>
            </a:extLst>
          </p:cNvPr>
          <p:cNvSpPr txBox="1"/>
          <p:nvPr/>
        </p:nvSpPr>
        <p:spPr>
          <a:xfrm>
            <a:off x="5330850" y="5704385"/>
            <a:ext cx="686590" cy="246221"/>
          </a:xfrm>
          <a:prstGeom prst="rect">
            <a:avLst/>
          </a:prstGeom>
          <a:no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Helvetica" panose="020B0403020202020204" pitchFamily="34" charset="0"/>
                <a:ea typeface="+mn-ea"/>
                <a:cs typeface="+mn-cs"/>
              </a:rPr>
              <a:t>$5.1B</a:t>
            </a:r>
          </a:p>
        </p:txBody>
      </p:sp>
      <p:sp>
        <p:nvSpPr>
          <p:cNvPr id="32" name="TextBox 31">
            <a:extLst>
              <a:ext uri="{FF2B5EF4-FFF2-40B4-BE49-F238E27FC236}">
                <a16:creationId xmlns:a16="http://schemas.microsoft.com/office/drawing/2014/main" id="{F60AFB04-A3A1-4AAE-85D9-334235C469F0}"/>
              </a:ext>
            </a:extLst>
          </p:cNvPr>
          <p:cNvSpPr txBox="1"/>
          <p:nvPr/>
        </p:nvSpPr>
        <p:spPr>
          <a:xfrm>
            <a:off x="6631747" y="5694958"/>
            <a:ext cx="686590" cy="246221"/>
          </a:xfrm>
          <a:prstGeom prst="rect">
            <a:avLst/>
          </a:prstGeom>
          <a:no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Helvetica" panose="020B0403020202020204" pitchFamily="34" charset="0"/>
                <a:ea typeface="+mn-ea"/>
                <a:cs typeface="+mn-cs"/>
              </a:rPr>
              <a:t>$7.8 B</a:t>
            </a:r>
          </a:p>
        </p:txBody>
      </p:sp>
      <p:sp>
        <p:nvSpPr>
          <p:cNvPr id="33" name="TextBox 32">
            <a:extLst>
              <a:ext uri="{FF2B5EF4-FFF2-40B4-BE49-F238E27FC236}">
                <a16:creationId xmlns:a16="http://schemas.microsoft.com/office/drawing/2014/main" id="{CD34346A-CAEC-41DE-8B52-2371623300DB}"/>
              </a:ext>
            </a:extLst>
          </p:cNvPr>
          <p:cNvSpPr txBox="1"/>
          <p:nvPr/>
        </p:nvSpPr>
        <p:spPr>
          <a:xfrm>
            <a:off x="7913788" y="5695744"/>
            <a:ext cx="721163" cy="246221"/>
          </a:xfrm>
          <a:prstGeom prst="rect">
            <a:avLst/>
          </a:prstGeom>
          <a:no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Helvetica" panose="020B0403020202020204" pitchFamily="34" charset="0"/>
                <a:ea typeface="+mn-ea"/>
                <a:cs typeface="+mn-cs"/>
              </a:rPr>
              <a:t>$11.7 B</a:t>
            </a:r>
          </a:p>
        </p:txBody>
      </p:sp>
      <p:sp>
        <p:nvSpPr>
          <p:cNvPr id="34" name="TextBox 33">
            <a:extLst>
              <a:ext uri="{FF2B5EF4-FFF2-40B4-BE49-F238E27FC236}">
                <a16:creationId xmlns:a16="http://schemas.microsoft.com/office/drawing/2014/main" id="{D399AC62-1DC1-4A5E-BA59-08BEB29D3FA7}"/>
              </a:ext>
            </a:extLst>
          </p:cNvPr>
          <p:cNvSpPr txBox="1"/>
          <p:nvPr/>
        </p:nvSpPr>
        <p:spPr>
          <a:xfrm>
            <a:off x="9214690" y="5695743"/>
            <a:ext cx="721163" cy="246221"/>
          </a:xfrm>
          <a:prstGeom prst="rect">
            <a:avLst/>
          </a:prstGeom>
          <a:no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Helvetica" panose="020B0403020202020204" pitchFamily="34" charset="0"/>
                <a:ea typeface="+mn-ea"/>
                <a:cs typeface="+mn-cs"/>
              </a:rPr>
              <a:t>$16.4 B</a:t>
            </a:r>
          </a:p>
        </p:txBody>
      </p:sp>
      <p:sp>
        <p:nvSpPr>
          <p:cNvPr id="35" name="TextBox 34">
            <a:extLst>
              <a:ext uri="{FF2B5EF4-FFF2-40B4-BE49-F238E27FC236}">
                <a16:creationId xmlns:a16="http://schemas.microsoft.com/office/drawing/2014/main" id="{9B73D666-F87E-4ADD-99C7-F762B534C011}"/>
              </a:ext>
            </a:extLst>
          </p:cNvPr>
          <p:cNvSpPr txBox="1"/>
          <p:nvPr/>
        </p:nvSpPr>
        <p:spPr>
          <a:xfrm>
            <a:off x="10487304" y="5695743"/>
            <a:ext cx="774482" cy="246221"/>
          </a:xfrm>
          <a:prstGeom prst="rect">
            <a:avLst/>
          </a:prstGeom>
          <a:noFill/>
          <a:ln>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2060"/>
                </a:solidFill>
                <a:effectLst/>
                <a:uLnTx/>
                <a:uFillTx/>
                <a:latin typeface="Helvetica" panose="020B0403020202020204" pitchFamily="34" charset="0"/>
                <a:ea typeface="+mn-ea"/>
                <a:cs typeface="+mn-cs"/>
              </a:rPr>
              <a:t>$21.2 B</a:t>
            </a:r>
          </a:p>
        </p:txBody>
      </p:sp>
    </p:spTree>
    <p:extLst>
      <p:ext uri="{BB962C8B-B14F-4D97-AF65-F5344CB8AC3E}">
        <p14:creationId xmlns:p14="http://schemas.microsoft.com/office/powerpoint/2010/main" val="3171436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BDADF965-CB12-4350-A2BB-A876A631F656}"/>
              </a:ext>
            </a:extLst>
          </p:cNvPr>
          <p:cNvSpPr txBox="1"/>
          <p:nvPr/>
        </p:nvSpPr>
        <p:spPr>
          <a:xfrm>
            <a:off x="259531" y="3057008"/>
            <a:ext cx="710280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a:ln>
                  <a:noFill/>
                </a:ln>
                <a:solidFill>
                  <a:prstClr val="white"/>
                </a:solidFill>
                <a:effectLst/>
                <a:uLnTx/>
                <a:uFillTx/>
                <a:latin typeface="Helvetica" pitchFamily="2" charset="0"/>
                <a:ea typeface="+mn-ea"/>
                <a:cs typeface="+mn-cs"/>
              </a:rPr>
              <a:t>DTC brands’ customer-centric approach fosters their ‘total </a:t>
            </a:r>
            <a:r>
              <a:rPr lang="en-US" sz="2800">
                <a:solidFill>
                  <a:prstClr val="white"/>
                </a:solidFill>
                <a:latin typeface="Helvetica" pitchFamily="2" charset="0"/>
              </a:rPr>
              <a:t>audience</a:t>
            </a:r>
            <a:r>
              <a:rPr kumimoji="0" lang="en-US" sz="2800" u="none" strike="noStrike" kern="1200" cap="none" spc="0" normalizeH="0" baseline="0" noProof="0">
                <a:ln>
                  <a:noFill/>
                </a:ln>
                <a:solidFill>
                  <a:prstClr val="white"/>
                </a:solidFill>
                <a:effectLst/>
                <a:uLnTx/>
                <a:uFillTx/>
                <a:latin typeface="Helvetica" pitchFamily="2" charset="0"/>
                <a:ea typeface="+mn-ea"/>
                <a:cs typeface="+mn-cs"/>
              </a:rPr>
              <a:t>’ mindset when it comes to planning and buying their TV campaigns</a:t>
            </a:r>
          </a:p>
        </p:txBody>
      </p:sp>
    </p:spTree>
    <p:extLst>
      <p:ext uri="{BB962C8B-B14F-4D97-AF65-F5344CB8AC3E}">
        <p14:creationId xmlns:p14="http://schemas.microsoft.com/office/powerpoint/2010/main" val="3404768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5CBFE63-702A-4EF3-8597-88668842C99F}"/>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5F154C6-10F0-410D-937C-941C2C063DEB}"/>
              </a:ext>
            </a:extLst>
          </p:cNvPr>
          <p:cNvSpPr/>
          <p:nvPr/>
        </p:nvSpPr>
        <p:spPr>
          <a:xfrm>
            <a:off x="-56562" y="6621350"/>
            <a:ext cx="12191999" cy="2308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3" name="Picture 2">
            <a:extLst>
              <a:ext uri="{FF2B5EF4-FFF2-40B4-BE49-F238E27FC236}">
                <a16:creationId xmlns:a16="http://schemas.microsoft.com/office/drawing/2014/main" id="{90E751C6-342A-4AEA-B9C4-62845B48344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A13AFE32-3FDF-4C32-B7B1-55C86804B16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9" name="Rectangle 8">
            <a:extLst>
              <a:ext uri="{FF2B5EF4-FFF2-40B4-BE49-F238E27FC236}">
                <a16:creationId xmlns:a16="http://schemas.microsoft.com/office/drawing/2014/main" id="{621CF791-0941-4EBE-98BB-81E1242A63ED}"/>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65" name="Rectangle 64">
            <a:extLst>
              <a:ext uri="{FF2B5EF4-FFF2-40B4-BE49-F238E27FC236}">
                <a16:creationId xmlns:a16="http://schemas.microsoft.com/office/drawing/2014/main" id="{FCAFBCDB-BD0B-47E9-B004-E64B91F625B0}"/>
              </a:ext>
            </a:extLst>
          </p:cNvPr>
          <p:cNvSpPr/>
          <p:nvPr/>
        </p:nvSpPr>
        <p:spPr>
          <a:xfrm>
            <a:off x="142657" y="198717"/>
            <a:ext cx="1199278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t>DTC brands embrace a total audience mindset by </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mn-ea"/>
                <a:cs typeface="Calibri" panose="020F0502020204030204" pitchFamily="34" charset="0"/>
              </a:rPr>
              <a:t>optimizing TV buys against best customer prospects to drive outcomes</a:t>
            </a:r>
            <a:r>
              <a:rPr kumimoji="0" lang="en-US" sz="2600" b="1" i="0" u="none" strike="noStrike" kern="1200" cap="none" spc="0" normalizeH="0" baseline="0" noProof="0">
                <a:ln>
                  <a:noFill/>
                </a:ln>
                <a:solidFill>
                  <a:srgbClr val="002060"/>
                </a:solidFill>
                <a:effectLst/>
                <a:uLnTx/>
                <a:uFillTx/>
                <a:latin typeface="Helvetica" panose="020B0604020202020204" pitchFamily="2" charset="0"/>
                <a:ea typeface="+mn-ea"/>
                <a:cs typeface="Calibri" panose="020F0502020204030204" pitchFamily="34" charset="0"/>
              </a:rPr>
              <a:t> rather than limiting themselves to age and gender buying demos</a:t>
            </a:r>
          </a:p>
        </p:txBody>
      </p:sp>
      <p:sp>
        <p:nvSpPr>
          <p:cNvPr id="146" name="Rectangle: Rounded Corners 145">
            <a:extLst>
              <a:ext uri="{FF2B5EF4-FFF2-40B4-BE49-F238E27FC236}">
                <a16:creationId xmlns:a16="http://schemas.microsoft.com/office/drawing/2014/main" id="{55A9493D-F256-47FD-BC2A-05F141384CC2}"/>
              </a:ext>
            </a:extLst>
          </p:cNvPr>
          <p:cNvSpPr/>
          <p:nvPr/>
        </p:nvSpPr>
        <p:spPr>
          <a:xfrm>
            <a:off x="413762" y="2601502"/>
            <a:ext cx="5219322" cy="3691340"/>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B00C656F-E046-4077-8680-31D63DD8AD37}"/>
              </a:ext>
            </a:extLst>
          </p:cNvPr>
          <p:cNvSpPr txBox="1"/>
          <p:nvPr/>
        </p:nvSpPr>
        <p:spPr>
          <a:xfrm>
            <a:off x="542933" y="4240967"/>
            <a:ext cx="15335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Potential New Homeowners</a:t>
            </a:r>
          </a:p>
        </p:txBody>
      </p:sp>
      <p:sp>
        <p:nvSpPr>
          <p:cNvPr id="49" name="TextBox 48">
            <a:extLst>
              <a:ext uri="{FF2B5EF4-FFF2-40B4-BE49-F238E27FC236}">
                <a16:creationId xmlns:a16="http://schemas.microsoft.com/office/drawing/2014/main" id="{B5DBB262-942E-426D-B5E7-8764A75C1E7B}"/>
              </a:ext>
            </a:extLst>
          </p:cNvPr>
          <p:cNvSpPr txBox="1"/>
          <p:nvPr/>
        </p:nvSpPr>
        <p:spPr>
          <a:xfrm>
            <a:off x="2445339" y="4240967"/>
            <a:ext cx="11561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New Gym Members</a:t>
            </a:r>
          </a:p>
        </p:txBody>
      </p:sp>
      <p:sp>
        <p:nvSpPr>
          <p:cNvPr id="97" name="object 4">
            <a:extLst>
              <a:ext uri="{FF2B5EF4-FFF2-40B4-BE49-F238E27FC236}">
                <a16:creationId xmlns:a16="http://schemas.microsoft.com/office/drawing/2014/main" id="{7FAEC668-AF81-40C5-B462-177DD68EAE43}"/>
              </a:ext>
            </a:extLst>
          </p:cNvPr>
          <p:cNvSpPr txBox="1"/>
          <p:nvPr/>
        </p:nvSpPr>
        <p:spPr>
          <a:xfrm>
            <a:off x="686984" y="2768497"/>
            <a:ext cx="4656546" cy="297935"/>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Buying Habits</a:t>
            </a:r>
          </a:p>
        </p:txBody>
      </p:sp>
      <p:sp>
        <p:nvSpPr>
          <p:cNvPr id="98" name="object 7">
            <a:extLst>
              <a:ext uri="{FF2B5EF4-FFF2-40B4-BE49-F238E27FC236}">
                <a16:creationId xmlns:a16="http://schemas.microsoft.com/office/drawing/2014/main" id="{A78589A6-5AE2-4CE2-97EC-ACCD122EE34F}"/>
              </a:ext>
            </a:extLst>
          </p:cNvPr>
          <p:cNvSpPr/>
          <p:nvPr/>
        </p:nvSpPr>
        <p:spPr>
          <a:xfrm>
            <a:off x="681681" y="3104093"/>
            <a:ext cx="1347143"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14" name="TextBox 113">
            <a:extLst>
              <a:ext uri="{FF2B5EF4-FFF2-40B4-BE49-F238E27FC236}">
                <a16:creationId xmlns:a16="http://schemas.microsoft.com/office/drawing/2014/main" id="{6046B623-6A25-4C0C-B6E2-548E6A92A0BA}"/>
              </a:ext>
            </a:extLst>
          </p:cNvPr>
          <p:cNvSpPr txBox="1"/>
          <p:nvPr/>
        </p:nvSpPr>
        <p:spPr>
          <a:xfrm>
            <a:off x="642009" y="5740567"/>
            <a:ext cx="15335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In-Market Vehicle Buyers</a:t>
            </a:r>
          </a:p>
        </p:txBody>
      </p:sp>
      <p:sp>
        <p:nvSpPr>
          <p:cNvPr id="115" name="TextBox 114">
            <a:extLst>
              <a:ext uri="{FF2B5EF4-FFF2-40B4-BE49-F238E27FC236}">
                <a16:creationId xmlns:a16="http://schemas.microsoft.com/office/drawing/2014/main" id="{F8550700-15F4-4595-BA54-D5B37B8DE170}"/>
              </a:ext>
            </a:extLst>
          </p:cNvPr>
          <p:cNvSpPr txBox="1"/>
          <p:nvPr/>
        </p:nvSpPr>
        <p:spPr>
          <a:xfrm>
            <a:off x="2043490" y="5740567"/>
            <a:ext cx="19598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Resort Travelers</a:t>
            </a:r>
          </a:p>
        </p:txBody>
      </p:sp>
      <p:sp>
        <p:nvSpPr>
          <p:cNvPr id="56" name="Rectangle: Rounded Corners 55">
            <a:extLst>
              <a:ext uri="{FF2B5EF4-FFF2-40B4-BE49-F238E27FC236}">
                <a16:creationId xmlns:a16="http://schemas.microsoft.com/office/drawing/2014/main" id="{F58ECC3D-E7DB-43B0-9AAE-94533541F3B4}"/>
              </a:ext>
            </a:extLst>
          </p:cNvPr>
          <p:cNvSpPr/>
          <p:nvPr/>
        </p:nvSpPr>
        <p:spPr>
          <a:xfrm>
            <a:off x="6558916" y="2601502"/>
            <a:ext cx="5219322" cy="3691340"/>
          </a:xfrm>
          <a:prstGeom prst="roundRect">
            <a:avLst/>
          </a:prstGeom>
          <a:solidFill>
            <a:schemeClr val="bg1"/>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B05885D2-0EBB-4593-A70D-E7DBE6D1D007}"/>
              </a:ext>
            </a:extLst>
          </p:cNvPr>
          <p:cNvSpPr txBox="1"/>
          <p:nvPr/>
        </p:nvSpPr>
        <p:spPr>
          <a:xfrm>
            <a:off x="6910963" y="4218059"/>
            <a:ext cx="122965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Executives</a:t>
            </a:r>
          </a:p>
        </p:txBody>
      </p:sp>
      <p:sp>
        <p:nvSpPr>
          <p:cNvPr id="102" name="object 4">
            <a:extLst>
              <a:ext uri="{FF2B5EF4-FFF2-40B4-BE49-F238E27FC236}">
                <a16:creationId xmlns:a16="http://schemas.microsoft.com/office/drawing/2014/main" id="{9CBF8269-9EBC-4B50-8FF0-6B9B04896170}"/>
              </a:ext>
            </a:extLst>
          </p:cNvPr>
          <p:cNvSpPr txBox="1"/>
          <p:nvPr/>
        </p:nvSpPr>
        <p:spPr>
          <a:xfrm>
            <a:off x="6828473" y="2768497"/>
            <a:ext cx="4849174" cy="297935"/>
          </a:xfrm>
          <a:prstGeom prst="rect">
            <a:avLst/>
          </a:prstGeom>
        </p:spPr>
        <p:txBody>
          <a:bodyPr vert="horz" wrap="square" lIns="0" tIns="51214"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Personal Characteristics</a:t>
            </a:r>
          </a:p>
        </p:txBody>
      </p:sp>
      <p:sp>
        <p:nvSpPr>
          <p:cNvPr id="103" name="object 7">
            <a:extLst>
              <a:ext uri="{FF2B5EF4-FFF2-40B4-BE49-F238E27FC236}">
                <a16:creationId xmlns:a16="http://schemas.microsoft.com/office/drawing/2014/main" id="{E262CAAF-71E7-4EDE-9B94-6637692AD8B6}"/>
              </a:ext>
            </a:extLst>
          </p:cNvPr>
          <p:cNvSpPr/>
          <p:nvPr/>
        </p:nvSpPr>
        <p:spPr>
          <a:xfrm>
            <a:off x="6832700" y="3104093"/>
            <a:ext cx="2382738" cy="511076"/>
          </a:xfrm>
          <a:custGeom>
            <a:avLst/>
            <a:gdLst/>
            <a:ahLst/>
            <a:cxnLst/>
            <a:rect l="l" t="t" r="r" b="b"/>
            <a:pathLst>
              <a:path w="1251585">
                <a:moveTo>
                  <a:pt x="0" y="0"/>
                </a:moveTo>
                <a:lnTo>
                  <a:pt x="1250988" y="0"/>
                </a:lnTo>
              </a:path>
            </a:pathLst>
          </a:custGeom>
          <a:ln w="26344">
            <a:solidFill>
              <a:srgbClr val="00D9FF"/>
            </a:solidFill>
          </a:ln>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endParaRPr>
          </a:p>
        </p:txBody>
      </p:sp>
      <p:sp>
        <p:nvSpPr>
          <p:cNvPr id="129" name="TextBox 128">
            <a:extLst>
              <a:ext uri="{FF2B5EF4-FFF2-40B4-BE49-F238E27FC236}">
                <a16:creationId xmlns:a16="http://schemas.microsoft.com/office/drawing/2014/main" id="{F37B014A-3745-4320-9B27-106CEA906AA6}"/>
              </a:ext>
            </a:extLst>
          </p:cNvPr>
          <p:cNvSpPr txBox="1"/>
          <p:nvPr/>
        </p:nvSpPr>
        <p:spPr>
          <a:xfrm>
            <a:off x="8355246" y="4218059"/>
            <a:ext cx="162666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Expectant Mothers</a:t>
            </a:r>
          </a:p>
        </p:txBody>
      </p:sp>
      <p:pic>
        <p:nvPicPr>
          <p:cNvPr id="4" name="Picture 3" descr="A picture containing icon&#10;&#10;Description automatically generated">
            <a:extLst>
              <a:ext uri="{FF2B5EF4-FFF2-40B4-BE49-F238E27FC236}">
                <a16:creationId xmlns:a16="http://schemas.microsoft.com/office/drawing/2014/main" id="{B80662AE-6D2A-4A4F-8376-C8A03A3541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335" y="3223345"/>
            <a:ext cx="994714" cy="994714"/>
          </a:xfrm>
          <a:prstGeom prst="rect">
            <a:avLst/>
          </a:prstGeom>
        </p:spPr>
      </p:pic>
      <p:sp>
        <p:nvSpPr>
          <p:cNvPr id="57" name="TextBox 56">
            <a:extLst>
              <a:ext uri="{FF2B5EF4-FFF2-40B4-BE49-F238E27FC236}">
                <a16:creationId xmlns:a16="http://schemas.microsoft.com/office/drawing/2014/main" id="{B3B63A74-0159-4DC0-BD1E-260C0219206E}"/>
              </a:ext>
            </a:extLst>
          </p:cNvPr>
          <p:cNvSpPr txBox="1"/>
          <p:nvPr/>
        </p:nvSpPr>
        <p:spPr>
          <a:xfrm>
            <a:off x="6879678" y="5734041"/>
            <a:ext cx="1292229" cy="2835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Newlyweds</a:t>
            </a:r>
          </a:p>
        </p:txBody>
      </p:sp>
      <p:pic>
        <p:nvPicPr>
          <p:cNvPr id="11" name="Picture 10" descr="Logo&#10;&#10;Description automatically generated">
            <a:extLst>
              <a:ext uri="{FF2B5EF4-FFF2-40B4-BE49-F238E27FC236}">
                <a16:creationId xmlns:a16="http://schemas.microsoft.com/office/drawing/2014/main" id="{34FB864C-A2DB-4ECE-9BC1-FE91CCB55C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6057" y="4713200"/>
            <a:ext cx="859471" cy="859471"/>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A4DD7A85-9890-4B68-8F9F-31689170A2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74260" y="3374815"/>
            <a:ext cx="788635" cy="788635"/>
          </a:xfrm>
          <a:prstGeom prst="rect">
            <a:avLst/>
          </a:prstGeom>
        </p:spPr>
      </p:pic>
      <p:pic>
        <p:nvPicPr>
          <p:cNvPr id="15" name="Picture 14" descr="Icon&#10;&#10;Description automatically generated">
            <a:extLst>
              <a:ext uri="{FF2B5EF4-FFF2-40B4-BE49-F238E27FC236}">
                <a16:creationId xmlns:a16="http://schemas.microsoft.com/office/drawing/2014/main" id="{D7A627DB-F667-4F48-8409-947CC750E9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0602" y="3322931"/>
            <a:ext cx="850381" cy="850381"/>
          </a:xfrm>
          <a:prstGeom prst="rect">
            <a:avLst/>
          </a:prstGeom>
        </p:spPr>
      </p:pic>
      <p:pic>
        <p:nvPicPr>
          <p:cNvPr id="20" name="Picture 19" descr="A picture containing text, light, vector graphics&#10;&#10;Description automatically generated">
            <a:extLst>
              <a:ext uri="{FF2B5EF4-FFF2-40B4-BE49-F238E27FC236}">
                <a16:creationId xmlns:a16="http://schemas.microsoft.com/office/drawing/2014/main" id="{F5E33CA0-BE82-4EE9-B6BD-C233954877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144" y="4749203"/>
            <a:ext cx="1156169" cy="1156169"/>
          </a:xfrm>
          <a:prstGeom prst="rect">
            <a:avLst/>
          </a:prstGeom>
        </p:spPr>
      </p:pic>
      <p:sp>
        <p:nvSpPr>
          <p:cNvPr id="68" name="TextBox 67">
            <a:extLst>
              <a:ext uri="{FF2B5EF4-FFF2-40B4-BE49-F238E27FC236}">
                <a16:creationId xmlns:a16="http://schemas.microsoft.com/office/drawing/2014/main" id="{F24760D0-765E-4508-A30D-0CF80164C568}"/>
              </a:ext>
            </a:extLst>
          </p:cNvPr>
          <p:cNvSpPr txBox="1"/>
          <p:nvPr/>
        </p:nvSpPr>
        <p:spPr>
          <a:xfrm>
            <a:off x="8402076" y="5734041"/>
            <a:ext cx="1533003" cy="2835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College Graduates</a:t>
            </a:r>
          </a:p>
        </p:txBody>
      </p:sp>
      <p:pic>
        <p:nvPicPr>
          <p:cNvPr id="22" name="Picture 21" descr="A picture containing text, sign&#10;&#10;Description automatically generated">
            <a:extLst>
              <a:ext uri="{FF2B5EF4-FFF2-40B4-BE49-F238E27FC236}">
                <a16:creationId xmlns:a16="http://schemas.microsoft.com/office/drawing/2014/main" id="{7C08B011-BD54-4B0E-9172-D0E987C473E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70476" y="4712728"/>
            <a:ext cx="889924" cy="889924"/>
          </a:xfrm>
          <a:prstGeom prst="rect">
            <a:avLst/>
          </a:prstGeom>
        </p:spPr>
      </p:pic>
      <p:pic>
        <p:nvPicPr>
          <p:cNvPr id="25" name="Picture 24" descr="Icon&#10;&#10;Description automatically generated">
            <a:extLst>
              <a:ext uri="{FF2B5EF4-FFF2-40B4-BE49-F238E27FC236}">
                <a16:creationId xmlns:a16="http://schemas.microsoft.com/office/drawing/2014/main" id="{D0B90BF5-9CAA-4DC6-A290-33B8DB11C18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63707" y="3260986"/>
            <a:ext cx="919433" cy="919433"/>
          </a:xfrm>
          <a:prstGeom prst="rect">
            <a:avLst/>
          </a:prstGeom>
        </p:spPr>
      </p:pic>
      <p:pic>
        <p:nvPicPr>
          <p:cNvPr id="27" name="Picture 26" descr="Icon&#10;&#10;Description automatically generated">
            <a:extLst>
              <a:ext uri="{FF2B5EF4-FFF2-40B4-BE49-F238E27FC236}">
                <a16:creationId xmlns:a16="http://schemas.microsoft.com/office/drawing/2014/main" id="{8C86552B-9848-4707-ADF0-47C3E0B7B6C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84307" y="4808940"/>
            <a:ext cx="878232" cy="878232"/>
          </a:xfrm>
          <a:prstGeom prst="rect">
            <a:avLst/>
          </a:prstGeom>
        </p:spPr>
      </p:pic>
      <p:sp>
        <p:nvSpPr>
          <p:cNvPr id="32" name="TextBox 31">
            <a:extLst>
              <a:ext uri="{FF2B5EF4-FFF2-40B4-BE49-F238E27FC236}">
                <a16:creationId xmlns:a16="http://schemas.microsoft.com/office/drawing/2014/main" id="{D1828CD8-CD36-42F2-A23F-9850271C8631}"/>
              </a:ext>
            </a:extLst>
          </p:cNvPr>
          <p:cNvSpPr txBox="1"/>
          <p:nvPr/>
        </p:nvSpPr>
        <p:spPr>
          <a:xfrm>
            <a:off x="4081622" y="4240967"/>
            <a:ext cx="11561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Dining Out Regulars</a:t>
            </a:r>
          </a:p>
        </p:txBody>
      </p:sp>
      <p:sp>
        <p:nvSpPr>
          <p:cNvPr id="33" name="TextBox 32">
            <a:extLst>
              <a:ext uri="{FF2B5EF4-FFF2-40B4-BE49-F238E27FC236}">
                <a16:creationId xmlns:a16="http://schemas.microsoft.com/office/drawing/2014/main" id="{2A9FAEAF-8E2B-4D38-AC33-C032C8FD9B2F}"/>
              </a:ext>
            </a:extLst>
          </p:cNvPr>
          <p:cNvSpPr txBox="1"/>
          <p:nvPr/>
        </p:nvSpPr>
        <p:spPr>
          <a:xfrm>
            <a:off x="4081622" y="5740567"/>
            <a:ext cx="115616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Movie Goers</a:t>
            </a:r>
          </a:p>
        </p:txBody>
      </p:sp>
      <p:pic>
        <p:nvPicPr>
          <p:cNvPr id="6" name="Picture 5" descr="Icon&#10;&#10;Description automatically generated">
            <a:extLst>
              <a:ext uri="{FF2B5EF4-FFF2-40B4-BE49-F238E27FC236}">
                <a16:creationId xmlns:a16="http://schemas.microsoft.com/office/drawing/2014/main" id="{F9B83C0E-5FCF-4F20-A50D-CD9394EDC03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23363" y="3277954"/>
            <a:ext cx="885496" cy="885496"/>
          </a:xfrm>
          <a:prstGeom prst="rect">
            <a:avLst/>
          </a:prstGeom>
        </p:spPr>
      </p:pic>
      <p:pic>
        <p:nvPicPr>
          <p:cNvPr id="8" name="Picture 7" descr="Icon&#10;&#10;Description automatically generated">
            <a:extLst>
              <a:ext uri="{FF2B5EF4-FFF2-40B4-BE49-F238E27FC236}">
                <a16:creationId xmlns:a16="http://schemas.microsoft.com/office/drawing/2014/main" id="{9968CBC8-9325-4881-B83B-605F06B16E3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49093" y="4834679"/>
            <a:ext cx="878232" cy="878232"/>
          </a:xfrm>
          <a:prstGeom prst="rect">
            <a:avLst/>
          </a:prstGeom>
        </p:spPr>
      </p:pic>
      <p:sp>
        <p:nvSpPr>
          <p:cNvPr id="38" name="TextBox 37">
            <a:extLst>
              <a:ext uri="{FF2B5EF4-FFF2-40B4-BE49-F238E27FC236}">
                <a16:creationId xmlns:a16="http://schemas.microsoft.com/office/drawing/2014/main" id="{B4A5FBAB-A921-4090-96B0-C506B4B2442E}"/>
              </a:ext>
            </a:extLst>
          </p:cNvPr>
          <p:cNvSpPr txBox="1"/>
          <p:nvPr/>
        </p:nvSpPr>
        <p:spPr>
          <a:xfrm>
            <a:off x="10047579" y="4218059"/>
            <a:ext cx="162666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Gamers</a:t>
            </a:r>
          </a:p>
        </p:txBody>
      </p:sp>
      <p:sp>
        <p:nvSpPr>
          <p:cNvPr id="39" name="TextBox 38">
            <a:extLst>
              <a:ext uri="{FF2B5EF4-FFF2-40B4-BE49-F238E27FC236}">
                <a16:creationId xmlns:a16="http://schemas.microsoft.com/office/drawing/2014/main" id="{47B7ACE2-8B72-48E5-B56B-7D637578D11E}"/>
              </a:ext>
            </a:extLst>
          </p:cNvPr>
          <p:cNvSpPr txBox="1"/>
          <p:nvPr/>
        </p:nvSpPr>
        <p:spPr>
          <a:xfrm>
            <a:off x="10094409" y="5734041"/>
            <a:ext cx="15330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Health-Conscious Adults</a:t>
            </a:r>
          </a:p>
        </p:txBody>
      </p:sp>
      <p:pic>
        <p:nvPicPr>
          <p:cNvPr id="12" name="Picture 11" descr="Icon&#10;&#10;Description automatically generated with medium confidence">
            <a:extLst>
              <a:ext uri="{FF2B5EF4-FFF2-40B4-BE49-F238E27FC236}">
                <a16:creationId xmlns:a16="http://schemas.microsoft.com/office/drawing/2014/main" id="{588DC734-06CA-4234-99E7-55EB917363D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364163" y="3233427"/>
            <a:ext cx="993494" cy="993494"/>
          </a:xfrm>
          <a:prstGeom prst="rect">
            <a:avLst/>
          </a:prstGeom>
        </p:spPr>
      </p:pic>
      <p:pic>
        <p:nvPicPr>
          <p:cNvPr id="18" name="Picture 17" descr="Logo, icon&#10;&#10;Description automatically generated">
            <a:extLst>
              <a:ext uri="{FF2B5EF4-FFF2-40B4-BE49-F238E27FC236}">
                <a16:creationId xmlns:a16="http://schemas.microsoft.com/office/drawing/2014/main" id="{D20426AC-53F8-455D-A321-0F89BFBBF2A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363825" y="4756761"/>
            <a:ext cx="889924" cy="889924"/>
          </a:xfrm>
          <a:prstGeom prst="rect">
            <a:avLst/>
          </a:prstGeom>
        </p:spPr>
      </p:pic>
      <p:sp>
        <p:nvSpPr>
          <p:cNvPr id="42" name="TextBox 41">
            <a:extLst>
              <a:ext uri="{FF2B5EF4-FFF2-40B4-BE49-F238E27FC236}">
                <a16:creationId xmlns:a16="http://schemas.microsoft.com/office/drawing/2014/main" id="{127E8DFE-212F-46ED-9D03-A17111927C02}"/>
              </a:ext>
            </a:extLst>
          </p:cNvPr>
          <p:cNvSpPr txBox="1"/>
          <p:nvPr/>
        </p:nvSpPr>
        <p:spPr>
          <a:xfrm>
            <a:off x="-1" y="1862692"/>
            <a:ext cx="121920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Marketers can buy TV on buying habits, characteristics or viewing behaviors (programs, genres watched)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which is a more accurate surrogate for their customer than a prescribed age bucket</a:t>
            </a:r>
          </a:p>
        </p:txBody>
      </p:sp>
    </p:spTree>
    <p:extLst>
      <p:ext uri="{BB962C8B-B14F-4D97-AF65-F5344CB8AC3E}">
        <p14:creationId xmlns:p14="http://schemas.microsoft.com/office/powerpoint/2010/main" val="1833129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9F2A015-853F-4756-A42A-A3928950A696}"/>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1" name="Rectangle 30">
            <a:extLst>
              <a:ext uri="{FF2B5EF4-FFF2-40B4-BE49-F238E27FC236}">
                <a16:creationId xmlns:a16="http://schemas.microsoft.com/office/drawing/2014/main" id="{083678DC-3740-432C-9B36-0C1F7329D7E3}"/>
              </a:ext>
            </a:extLst>
          </p:cNvPr>
          <p:cNvSpPr/>
          <p:nvPr/>
        </p:nvSpPr>
        <p:spPr>
          <a:xfrm>
            <a:off x="207389" y="288821"/>
            <a:ext cx="1160439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They are also eager to talk about the successes they achieve through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TV’s ability to reach new audiences and drive brand health metrics</a:t>
            </a:r>
          </a:p>
        </p:txBody>
      </p:sp>
      <p:sp>
        <p:nvSpPr>
          <p:cNvPr id="51" name="Speech Bubble: Rectangle 50">
            <a:extLst>
              <a:ext uri="{FF2B5EF4-FFF2-40B4-BE49-F238E27FC236}">
                <a16:creationId xmlns:a16="http://schemas.microsoft.com/office/drawing/2014/main" id="{54AE35C0-2CC7-41BA-93E9-4996D2CF86C2}"/>
              </a:ext>
            </a:extLst>
          </p:cNvPr>
          <p:cNvSpPr/>
          <p:nvPr/>
        </p:nvSpPr>
        <p:spPr>
          <a:xfrm>
            <a:off x="546757" y="1809945"/>
            <a:ext cx="5690648" cy="3553236"/>
          </a:xfrm>
          <a:prstGeom prst="wedgeRectCallout">
            <a:avLst>
              <a:gd name="adj1" fmla="val -7566"/>
              <a:gd name="adj2" fmla="val 64822"/>
            </a:avLst>
          </a:prstGeom>
          <a:solidFill>
            <a:sysClr val="window" lastClr="FFFFFF"/>
          </a:solidFill>
          <a:ln w="28575" cap="flat" cmpd="sng" algn="ctr">
            <a:solidFill>
              <a:srgbClr val="ED3C8D"/>
            </a:solidFill>
            <a:prstDash val="solid"/>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lang="en-US" sz="1200" kern="0">
              <a:solidFill>
                <a:srgbClr val="1F1A62"/>
              </a:solidFill>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lang="en-US" sz="1200" kern="0">
              <a:solidFill>
                <a:srgbClr val="1F1A62"/>
              </a:solidFill>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lang="en-US" sz="1200" kern="0">
              <a:solidFill>
                <a:srgbClr val="1F1A62"/>
              </a:solidFill>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endParaRPr lang="en-US" sz="1200" kern="0">
              <a:solidFill>
                <a:srgbClr val="1F1A62"/>
              </a:solidFill>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“We have a product that has a utility for a wide swath of people. How do we start to think about the full marketing funnel in order to grow our reach and have a conversation with these people</a:t>
            </a:r>
            <a:r>
              <a:rPr kumimoji="0" lang="en-US" sz="1200" b="0" i="0" u="none" strike="noStrike" kern="1200" cap="none" spc="0" normalizeH="0" baseline="0" noProof="0">
                <a:ln>
                  <a:noFill/>
                </a:ln>
                <a:solidFill>
                  <a:srgbClr val="404040"/>
                </a:solidFill>
                <a:effectLst/>
                <a:uLnTx/>
                <a:uFillTx/>
                <a:latin typeface="Raleway"/>
                <a:ea typeface="+mn-ea"/>
                <a:cs typeface="+mn-cs"/>
              </a:rPr>
              <a:t> </a:t>
            </a:r>
            <a: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and at the same time think about how that impacts and actually makes our bottom of the funnel more efficient?</a:t>
            </a: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We think about what other roles can TV play, </a:t>
            </a:r>
            <a:r>
              <a:rPr kumimoji="0" lang="en-US" sz="12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it’s not just reach but driving culture, emotional resonance and return on brand equity </a:t>
            </a:r>
            <a: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through the different kinds of premium programming you align to. There is customer alignment, there's emotional alignment, there’s value alignment, </a:t>
            </a:r>
            <a:r>
              <a:rPr kumimoji="0" lang="en-US" sz="12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it creates mental availability </a:t>
            </a:r>
            <a: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and they’ll be reminded when they’re in the market from that availability. </a:t>
            </a: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“As we think about brand health metrics - </a:t>
            </a:r>
            <a:r>
              <a:rPr kumimoji="0" lang="en-US" sz="12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awareness, consideration and market penetration </a:t>
            </a:r>
            <a: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we think about how are we moving those metrics through the stories that we tell on television, through the stories that we tell through upper funnel and as your awareness and your consideration moves, your penetration will move too and that’s your bottom funnel.”</a:t>
            </a: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7B934C97-3768-4F5A-8F69-0A7817F1FC7C}"/>
              </a:ext>
            </a:extLst>
          </p:cNvPr>
          <p:cNvSpPr txBox="1"/>
          <p:nvPr/>
        </p:nvSpPr>
        <p:spPr>
          <a:xfrm>
            <a:off x="1491966" y="5993725"/>
            <a:ext cx="3004715" cy="369332"/>
          </a:xfrm>
          <a:prstGeom prst="rect">
            <a:avLst/>
          </a:prstGeom>
          <a:solidFill>
            <a:schemeClr val="bg1"/>
          </a:solidFill>
          <a:ln w="28575">
            <a:solidFill>
              <a:srgbClr val="ED3C8D"/>
            </a:solidFill>
          </a:ln>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Selena Kalvaria, VP of Brand Marketing,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Away</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hlinkClick r:id="rId3"/>
              </a:rPr>
              <a:t>(Beet.TV interview, 1/22/19)</a:t>
            </a:r>
            <a:endPar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56" name="Speech Bubble: Rectangle 55">
            <a:extLst>
              <a:ext uri="{FF2B5EF4-FFF2-40B4-BE49-F238E27FC236}">
                <a16:creationId xmlns:a16="http://schemas.microsoft.com/office/drawing/2014/main" id="{BADE4997-C67E-4438-9DC8-E06B9189AE08}"/>
              </a:ext>
            </a:extLst>
          </p:cNvPr>
          <p:cNvSpPr/>
          <p:nvPr/>
        </p:nvSpPr>
        <p:spPr>
          <a:xfrm>
            <a:off x="7120343" y="2025454"/>
            <a:ext cx="4544096" cy="2877532"/>
          </a:xfrm>
          <a:prstGeom prst="wedgeRectCallout">
            <a:avLst>
              <a:gd name="adj1" fmla="val 2402"/>
              <a:gd name="adj2" fmla="val 68205"/>
            </a:avLst>
          </a:prstGeom>
          <a:solidFill>
            <a:sysClr val="window" lastClr="FFFFFF"/>
          </a:solidFill>
          <a:ln w="28575" cap="flat" cmpd="sng" algn="ctr">
            <a:solidFill>
              <a:srgbClr val="ED3C8D"/>
            </a:solidFill>
            <a:prstDash val="solid"/>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“We spent the first four years of the business focused on digital growth and understanding our core audience. We decided to take what we learned and apply it toward traditional avenues like TV. This new touchpoint has </a:t>
            </a:r>
            <a:r>
              <a:rPr kumimoji="0" lang="en-US" sz="12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added depth to our 360- degree marketing efforts </a:t>
            </a:r>
            <a: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and has helped MVMT </a:t>
            </a:r>
            <a:r>
              <a:rPr kumimoji="0" lang="en-US" sz="12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reach new audiences </a:t>
            </a:r>
            <a: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that aren’t glued to their smartphones. </a:t>
            </a:r>
            <a:b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b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a:t>
            </a:r>
            <a:b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br>
            <a: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We saw </a:t>
            </a:r>
            <a:r>
              <a:rPr kumimoji="0" lang="en-US" sz="12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great results </a:t>
            </a:r>
            <a: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with our first series of commercials.</a:t>
            </a:r>
            <a:r>
              <a:rPr kumimoji="0" lang="en-US" sz="1200" b="0" i="0" u="none" strike="noStrike" kern="1200" cap="none" spc="0" normalizeH="0" baseline="0" noProof="0">
                <a:ln>
                  <a:noFill/>
                </a:ln>
                <a:solidFill>
                  <a:prstClr val="black"/>
                </a:solidFill>
                <a:effectLst/>
                <a:uLnTx/>
                <a:uFillTx/>
                <a:latin typeface="Helvetica" panose="020B0403020202020204" pitchFamily="34" charset="0"/>
                <a:ea typeface="+mn-ea"/>
                <a:cs typeface="+mn-cs"/>
              </a:rPr>
              <a:t> </a:t>
            </a:r>
            <a:r>
              <a:rPr kumimoji="0" lang="en-US" sz="12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Three variations were initially tested, and we soon discovered our “Founder” narrative resonates best with viewers. To date, MVMT has aired on 124 different television networks and continues to show on TV.”</a:t>
            </a:r>
          </a:p>
          <a:p>
            <a:pPr marL="0" marR="0" lvl="0" indent="0" algn="ctr" defTabSz="457109"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57" name="TextBox 56">
            <a:extLst>
              <a:ext uri="{FF2B5EF4-FFF2-40B4-BE49-F238E27FC236}">
                <a16:creationId xmlns:a16="http://schemas.microsoft.com/office/drawing/2014/main" id="{5D87001B-71EA-41EE-BD09-0227E82F4C4B}"/>
              </a:ext>
            </a:extLst>
          </p:cNvPr>
          <p:cNvSpPr txBox="1"/>
          <p:nvPr/>
        </p:nvSpPr>
        <p:spPr>
          <a:xfrm>
            <a:off x="8278276" y="5558029"/>
            <a:ext cx="2901914" cy="369332"/>
          </a:xfrm>
          <a:prstGeom prst="rect">
            <a:avLst/>
          </a:prstGeom>
          <a:solidFill>
            <a:schemeClr val="bg1"/>
          </a:solidFill>
          <a:ln w="28575">
            <a:solidFill>
              <a:srgbClr val="ED3C8D"/>
            </a:solidFill>
          </a:ln>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Jake Kassan, co-founder &amp; CEO,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MVMT</a:t>
            </a:r>
            <a:r>
              <a:rPr kumimoji="0" lang="en-US" sz="10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(Glossy, ‘Why Fashion Brands Are Advertising on TV,’ 7/18)</a:t>
            </a:r>
          </a:p>
        </p:txBody>
      </p:sp>
      <p:pic>
        <p:nvPicPr>
          <p:cNvPr id="58" name="Picture 4" descr="MVMT&amp;#39;s 5-Year Limited Edition Watch Launches Today | Mvmt, Limited edition  watches, Premium watches">
            <a:extLst>
              <a:ext uri="{FF2B5EF4-FFF2-40B4-BE49-F238E27FC236}">
                <a16:creationId xmlns:a16="http://schemas.microsoft.com/office/drawing/2014/main" id="{F314988F-012A-4E5A-90FA-A7CA0CB87ABC}"/>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13829" t="45206" r="13862" b="37806"/>
          <a:stretch/>
        </p:blipFill>
        <p:spPr bwMode="auto">
          <a:xfrm>
            <a:off x="8807258" y="2211716"/>
            <a:ext cx="1170266" cy="27494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Away Logo - LogoDix">
            <a:extLst>
              <a:ext uri="{FF2B5EF4-FFF2-40B4-BE49-F238E27FC236}">
                <a16:creationId xmlns:a16="http://schemas.microsoft.com/office/drawing/2014/main" id="{D8FE89A3-FF90-4A6F-B235-B0B6D3896D63}"/>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17779" t="28141" r="17986" b="28672"/>
          <a:stretch/>
        </p:blipFill>
        <p:spPr bwMode="auto">
          <a:xfrm>
            <a:off x="2860778" y="1893186"/>
            <a:ext cx="1062606" cy="375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984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C67252-3907-4AE6-B78C-278A4788C42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696163"/>
            <a:ext cx="4246748" cy="3976750"/>
          </a:xfrm>
          <a:prstGeom prst="rect">
            <a:avLst/>
          </a:prstGeom>
        </p:spPr>
      </p:pic>
      <p:sp>
        <p:nvSpPr>
          <p:cNvPr id="42" name="Rectangle 41">
            <a:extLst>
              <a:ext uri="{FF2B5EF4-FFF2-40B4-BE49-F238E27FC236}">
                <a16:creationId xmlns:a16="http://schemas.microsoft.com/office/drawing/2014/main" id="{8937DC85-2997-4DA5-817F-DB9E0B8C46A6}"/>
              </a:ext>
            </a:extLst>
          </p:cNvPr>
          <p:cNvSpPr/>
          <p:nvPr/>
        </p:nvSpPr>
        <p:spPr>
          <a:xfrm>
            <a:off x="4196062" y="1696163"/>
            <a:ext cx="7995938"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98813" y="368175"/>
            <a:ext cx="1169996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With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data science as a core competency</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most DTC companies rely on data &amp; analytics for their media decision-making</a:t>
            </a:r>
          </a:p>
        </p:txBody>
      </p:sp>
      <p:sp>
        <p:nvSpPr>
          <p:cNvPr id="21" name="Title 1">
            <a:extLst>
              <a:ext uri="{FF2B5EF4-FFF2-40B4-BE49-F238E27FC236}">
                <a16:creationId xmlns:a16="http://schemas.microsoft.com/office/drawing/2014/main" id="{27854A52-B121-4136-B657-EAB847A3D99C}"/>
              </a:ext>
            </a:extLst>
          </p:cNvPr>
          <p:cNvSpPr txBox="1">
            <a:spLocks/>
          </p:cNvSpPr>
          <p:nvPr/>
        </p:nvSpPr>
        <p:spPr>
          <a:xfrm>
            <a:off x="4476434" y="1694948"/>
            <a:ext cx="7435195" cy="3950823"/>
          </a:xfrm>
          <a:prstGeom prst="rect">
            <a:avLst/>
          </a:prstGeom>
        </p:spPr>
        <p:txBody>
          <a:bodyPr vert="horz" lIns="233312" tIns="116622" rIns="233312" bIns="116622"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ctr" defTabSz="1166356"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Performance is their currency and DTC companies know exactly what media works for growing and perhaps, more importantly, retaining their customer base</a:t>
            </a:r>
          </a:p>
          <a:p>
            <a:pPr marL="0" marR="0" lvl="0" indent="0" algn="ctr" defTabSz="1166356"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66356"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66356"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DTC’s top KPIs are focused on growth metrics like sales, customer acquisition, conversion rates and website traffic</a:t>
            </a:r>
          </a:p>
          <a:p>
            <a:pPr marL="0" marR="0" lvl="0" indent="0" algn="ctr" defTabSz="1166356"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66356"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ctr" defTabSz="1166356"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Through their own analytics, these brands can quickly </a:t>
            </a:r>
          </a:p>
          <a:p>
            <a:pPr marL="0" marR="0" lvl="0" indent="0" algn="ctr" defTabSz="1166356"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‘test &amp; learn’ how their media placements (and creative content) are performing and their agility allows them to react / optimize swiftly and scale up when necessary</a:t>
            </a:r>
          </a:p>
        </p:txBody>
      </p:sp>
      <p:cxnSp>
        <p:nvCxnSpPr>
          <p:cNvPr id="22" name="Straight Connector 21">
            <a:extLst>
              <a:ext uri="{FF2B5EF4-FFF2-40B4-BE49-F238E27FC236}">
                <a16:creationId xmlns:a16="http://schemas.microsoft.com/office/drawing/2014/main" id="{3870D48B-703A-4F8D-81A5-7EA6DAC0A7C1}"/>
              </a:ext>
            </a:extLst>
          </p:cNvPr>
          <p:cNvCxnSpPr>
            <a:cxnSpLocks/>
          </p:cNvCxnSpPr>
          <p:nvPr/>
        </p:nvCxnSpPr>
        <p:spPr>
          <a:xfrm>
            <a:off x="5500104" y="2935646"/>
            <a:ext cx="5387855" cy="0"/>
          </a:xfrm>
          <a:prstGeom prst="line">
            <a:avLst/>
          </a:prstGeom>
          <a:ln w="38100">
            <a:solidFill>
              <a:srgbClr val="E84A99"/>
            </a:solidFill>
            <a:prstDash val="dash"/>
          </a:ln>
          <a:effectLst/>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6C15908F-D9DA-4148-8501-58C28A93A309}"/>
              </a:ext>
            </a:extLst>
          </p:cNvPr>
          <p:cNvCxnSpPr>
            <a:cxnSpLocks/>
          </p:cNvCxnSpPr>
          <p:nvPr/>
        </p:nvCxnSpPr>
        <p:spPr>
          <a:xfrm>
            <a:off x="5500104" y="4057734"/>
            <a:ext cx="5387855" cy="0"/>
          </a:xfrm>
          <a:prstGeom prst="line">
            <a:avLst/>
          </a:prstGeom>
          <a:ln w="38100">
            <a:solidFill>
              <a:srgbClr val="E84A99"/>
            </a:solidFill>
            <a:prstDash val="dash"/>
          </a:ln>
          <a:effectLst/>
        </p:spPr>
        <p:style>
          <a:lnRef idx="2">
            <a:schemeClr val="dk1"/>
          </a:lnRef>
          <a:fillRef idx="0">
            <a:schemeClr val="dk1"/>
          </a:fillRef>
          <a:effectRef idx="1">
            <a:schemeClr val="dk1"/>
          </a:effectRef>
          <a:fontRef idx="minor">
            <a:schemeClr val="tx1"/>
          </a:fontRef>
        </p:style>
      </p:cxnSp>
      <p:pic>
        <p:nvPicPr>
          <p:cNvPr id="12" name="Picture 11">
            <a:extLst>
              <a:ext uri="{FF2B5EF4-FFF2-40B4-BE49-F238E27FC236}">
                <a16:creationId xmlns:a16="http://schemas.microsoft.com/office/drawing/2014/main" id="{E197A277-DF7F-4CA4-B6F1-9925E24876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3" name="Slide Number Placeholder 5">
            <a:extLst>
              <a:ext uri="{FF2B5EF4-FFF2-40B4-BE49-F238E27FC236}">
                <a16:creationId xmlns:a16="http://schemas.microsoft.com/office/drawing/2014/main" id="{86FE6414-221C-4FA2-8558-2D791D806E80}"/>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2A3ADABD-AFF4-4281-BB46-5C471562AD5D}"/>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66955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38555" y="313582"/>
            <a:ext cx="1207455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By not limiting themselves to an age demographic, advertisers have access to more than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seven trillion adult 18+ national TV impressions each year</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4C208BA9-7865-495A-ACC9-B4FA4E6F1699}"/>
              </a:ext>
            </a:extLst>
          </p:cNvPr>
          <p:cNvSpPr txBox="1"/>
          <p:nvPr/>
        </p:nvSpPr>
        <p:spPr>
          <a:xfrm>
            <a:off x="526244" y="6214963"/>
            <a:ext cx="116077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Ad Intel data. National TV (broadcast TV, cable TV, Spanish language broadcast TV, Spanish language cable TV), total day, all genres, Live + 7, calendar year, base: P18+, excludes promos and PSAs.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Impressions are equivalized (:30s). </a:t>
            </a:r>
          </a:p>
        </p:txBody>
      </p:sp>
      <p:sp>
        <p:nvSpPr>
          <p:cNvPr id="19" name="TextBox 18">
            <a:extLst>
              <a:ext uri="{FF2B5EF4-FFF2-40B4-BE49-F238E27FC236}">
                <a16:creationId xmlns:a16="http://schemas.microsoft.com/office/drawing/2014/main" id="{8BA797DC-8E14-46C7-860A-609FF32E9448}"/>
              </a:ext>
            </a:extLst>
          </p:cNvPr>
          <p:cNvSpPr txBox="1"/>
          <p:nvPr/>
        </p:nvSpPr>
        <p:spPr>
          <a:xfrm>
            <a:off x="236215" y="1810576"/>
            <a:ext cx="1166477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Total National TV P18+ IMPs Share (equivalized) by Demo</a:t>
            </a:r>
            <a:endPar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graphicFrame>
        <p:nvGraphicFramePr>
          <p:cNvPr id="6" name="Chart 5">
            <a:extLst>
              <a:ext uri="{FF2B5EF4-FFF2-40B4-BE49-F238E27FC236}">
                <a16:creationId xmlns:a16="http://schemas.microsoft.com/office/drawing/2014/main" id="{D7F28DDD-81DE-465E-8A5B-4FC74D7D759C}"/>
              </a:ext>
            </a:extLst>
          </p:cNvPr>
          <p:cNvGraphicFramePr/>
          <p:nvPr>
            <p:extLst>
              <p:ext uri="{D42A27DB-BD31-4B8C-83A1-F6EECF244321}">
                <p14:modId xmlns:p14="http://schemas.microsoft.com/office/powerpoint/2010/main" val="4050209082"/>
              </p:ext>
            </p:extLst>
          </p:nvPr>
        </p:nvGraphicFramePr>
        <p:xfrm>
          <a:off x="1110271" y="2466993"/>
          <a:ext cx="3020767" cy="325373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9133F0C9-5AB0-445C-A05B-342A9CABD442}"/>
              </a:ext>
            </a:extLst>
          </p:cNvPr>
          <p:cNvSpPr txBox="1"/>
          <p:nvPr/>
        </p:nvSpPr>
        <p:spPr>
          <a:xfrm>
            <a:off x="1373578" y="5667711"/>
            <a:ext cx="250051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2018</a:t>
            </a:r>
            <a:endPar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graphicFrame>
        <p:nvGraphicFramePr>
          <p:cNvPr id="20" name="Chart 19">
            <a:extLst>
              <a:ext uri="{FF2B5EF4-FFF2-40B4-BE49-F238E27FC236}">
                <a16:creationId xmlns:a16="http://schemas.microsoft.com/office/drawing/2014/main" id="{4CFFE84F-73FB-4417-9B8E-4851A4885F9E}"/>
              </a:ext>
            </a:extLst>
          </p:cNvPr>
          <p:cNvGraphicFramePr/>
          <p:nvPr>
            <p:extLst>
              <p:ext uri="{D42A27DB-BD31-4B8C-83A1-F6EECF244321}">
                <p14:modId xmlns:p14="http://schemas.microsoft.com/office/powerpoint/2010/main" val="1984284245"/>
              </p:ext>
            </p:extLst>
          </p:nvPr>
        </p:nvGraphicFramePr>
        <p:xfrm>
          <a:off x="4585617" y="2468564"/>
          <a:ext cx="3020767" cy="3253731"/>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A6D4B303-0F5E-44B9-93AC-8EDAC8491CE3}"/>
              </a:ext>
            </a:extLst>
          </p:cNvPr>
          <p:cNvSpPr txBox="1"/>
          <p:nvPr/>
        </p:nvSpPr>
        <p:spPr>
          <a:xfrm>
            <a:off x="4845741" y="5669280"/>
            <a:ext cx="250051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2019</a:t>
            </a:r>
            <a:endPar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graphicFrame>
        <p:nvGraphicFramePr>
          <p:cNvPr id="24" name="Chart 23">
            <a:extLst>
              <a:ext uri="{FF2B5EF4-FFF2-40B4-BE49-F238E27FC236}">
                <a16:creationId xmlns:a16="http://schemas.microsoft.com/office/drawing/2014/main" id="{3F7650DB-10C6-42E8-B8C2-5779C0B11E7B}"/>
              </a:ext>
            </a:extLst>
          </p:cNvPr>
          <p:cNvGraphicFramePr/>
          <p:nvPr>
            <p:extLst>
              <p:ext uri="{D42A27DB-BD31-4B8C-83A1-F6EECF244321}">
                <p14:modId xmlns:p14="http://schemas.microsoft.com/office/powerpoint/2010/main" val="3581547072"/>
              </p:ext>
            </p:extLst>
          </p:nvPr>
        </p:nvGraphicFramePr>
        <p:xfrm>
          <a:off x="8060963" y="2470133"/>
          <a:ext cx="3020767" cy="3253731"/>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90DF6AB6-F62D-4D4B-9F13-98B78E9801A4}"/>
              </a:ext>
            </a:extLst>
          </p:cNvPr>
          <p:cNvSpPr txBox="1"/>
          <p:nvPr/>
        </p:nvSpPr>
        <p:spPr>
          <a:xfrm>
            <a:off x="8321087" y="5669282"/>
            <a:ext cx="250051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2020</a:t>
            </a:r>
            <a:endPar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B113270D-D490-4830-A7E1-4444FDC059E6}"/>
              </a:ext>
            </a:extLst>
          </p:cNvPr>
          <p:cNvSpPr/>
          <p:nvPr/>
        </p:nvSpPr>
        <p:spPr>
          <a:xfrm>
            <a:off x="184600" y="1298459"/>
            <a:ext cx="11337992" cy="30777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mn-cs"/>
              </a:rPr>
              <a:t>Adult </a:t>
            </a:r>
            <a:r>
              <a:rPr kumimoji="0" lang="en-US" sz="1400" b="0" i="0" u="none" strike="noStrike" kern="1200" cap="none" spc="0" normalizeH="0" baseline="0" noProof="0" dirty="0">
                <a:ln>
                  <a:noFill/>
                </a:ln>
                <a:solidFill>
                  <a:srgbClr val="1F1A62"/>
                </a:solidFill>
                <a:effectLst/>
                <a:uLnTx/>
                <a:uFillTx/>
                <a:latin typeface="Helvetica"/>
                <a:ea typeface="+mn-ea"/>
                <a:cs typeface="+mn-cs"/>
              </a:rPr>
              <a:t>50+ national TV impressions have </a:t>
            </a:r>
            <a:r>
              <a:rPr kumimoji="0" lang="en-US" sz="1400" b="0" i="0" u="none" strike="noStrike" kern="1200" cap="none" spc="0" normalizeH="0" baseline="0" noProof="0" dirty="0">
                <a:ln>
                  <a:noFill/>
                </a:ln>
                <a:solidFill>
                  <a:srgbClr val="ED3C8D"/>
                </a:solidFill>
                <a:effectLst/>
                <a:uLnTx/>
                <a:uFillTx/>
                <a:latin typeface="Helvetica"/>
                <a:ea typeface="+mn-ea"/>
                <a:cs typeface="+mn-cs"/>
              </a:rPr>
              <a:t>increased</a:t>
            </a:r>
            <a:r>
              <a:rPr kumimoji="0" lang="en-US" sz="1400" b="0" i="0" u="none" strike="noStrike" kern="1200" cap="none" spc="0" normalizeH="0" baseline="0" noProof="0" dirty="0">
                <a:ln>
                  <a:noFill/>
                </a:ln>
                <a:solidFill>
                  <a:srgbClr val="1F1A62"/>
                </a:solidFill>
                <a:effectLst/>
                <a:uLnTx/>
                <a:uFillTx/>
                <a:latin typeface="Helvetica"/>
                <a:ea typeface="+mn-ea"/>
                <a:cs typeface="+mn-cs"/>
              </a:rPr>
              <a:t> from 5.1 trillion in 2018 to 5.3 trillion in 2020</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124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50CA4B0-779D-481A-ABFA-93AA2A3B2B20}"/>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CA71EDD5-79CC-4170-921C-E20AFFE6D5E8}"/>
              </a:ext>
            </a:extLst>
          </p:cNvPr>
          <p:cNvGraphicFramePr/>
          <p:nvPr>
            <p:extLst>
              <p:ext uri="{D42A27DB-BD31-4B8C-83A1-F6EECF244321}">
                <p14:modId xmlns:p14="http://schemas.microsoft.com/office/powerpoint/2010/main" val="1806209619"/>
              </p:ext>
            </p:extLst>
          </p:nvPr>
        </p:nvGraphicFramePr>
        <p:xfrm>
          <a:off x="2733774" y="1969285"/>
          <a:ext cx="7166007" cy="438438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3">
            <a:extLst>
              <a:ext uri="{FF2B5EF4-FFF2-40B4-BE49-F238E27FC236}">
                <a16:creationId xmlns:a16="http://schemas.microsoft.com/office/drawing/2014/main" id="{7FA30214-A5B5-4EA3-8967-BC6D4961E0D7}"/>
              </a:ext>
            </a:extLst>
          </p:cNvPr>
          <p:cNvSpPr txBox="1">
            <a:spLocks/>
          </p:cNvSpPr>
          <p:nvPr/>
        </p:nvSpPr>
        <p:spPr>
          <a:xfrm>
            <a:off x="546752" y="6287710"/>
            <a:ext cx="11543650" cy="21196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2020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Consumer Expenditure Survey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data, U.S. Bureau of Labor Statistics, reported as of September 2021.</a:t>
            </a:r>
          </a:p>
        </p:txBody>
      </p:sp>
      <p:sp>
        <p:nvSpPr>
          <p:cNvPr id="11" name="TextBox 10">
            <a:extLst>
              <a:ext uri="{FF2B5EF4-FFF2-40B4-BE49-F238E27FC236}">
                <a16:creationId xmlns:a16="http://schemas.microsoft.com/office/drawing/2014/main" id="{5A70652F-38E7-4B75-B494-BB0702BA4B32}"/>
              </a:ext>
            </a:extLst>
          </p:cNvPr>
          <p:cNvSpPr txBox="1"/>
          <p:nvPr/>
        </p:nvSpPr>
        <p:spPr>
          <a:xfrm>
            <a:off x="264160" y="232291"/>
            <a:ext cx="11450320"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604020202020204" pitchFamily="34" charset="0"/>
              </a:rPr>
              <a:t>A total audience approach gives brands access to more potential customers who account for </a:t>
            </a:r>
            <a:r>
              <a:rPr lang="en-US" sz="2600" b="1">
                <a:solidFill>
                  <a:srgbClr val="ED3C8D"/>
                </a:solidFill>
                <a:latin typeface="Helvetica" panose="020B0604020202020204" pitchFamily="34" charset="0"/>
              </a:rPr>
              <a:t>41% of total annual U.S. expenditures,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anose="020B0604020202020204" pitchFamily="34" charset="0"/>
              </a:rPr>
              <a:t>or $3.3 trillion in yearly spend</a:t>
            </a:r>
            <a:endPar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18059BAF-3C12-4597-A16D-7AF6BB271CDA}"/>
              </a:ext>
            </a:extLst>
          </p:cNvPr>
          <p:cNvSpPr/>
          <p:nvPr/>
        </p:nvSpPr>
        <p:spPr>
          <a:xfrm>
            <a:off x="-7766" y="1757554"/>
            <a:ext cx="1217498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 Share of Annual Aggregate Expenditures by Age Demo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strike="noStrike" kern="1200" cap="none" spc="0" normalizeH="0" baseline="0" noProof="0">
                <a:ln>
                  <a:noFill/>
                </a:ln>
                <a:solidFill>
                  <a:srgbClr val="1F1A62"/>
                </a:solidFill>
                <a:effectLst/>
                <a:uLnTx/>
                <a:uFillTx/>
                <a:latin typeface="Helvetica" panose="020B0403020202020204" pitchFamily="34" charset="0"/>
                <a:ea typeface="+mn-ea"/>
                <a:cs typeface="+mn-cs"/>
              </a:rPr>
              <a:t>2020</a:t>
            </a:r>
            <a:endParaRPr kumimoji="0" lang="en-US" sz="1050" i="0"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2070139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269870"/>
            <a:ext cx="12192000" cy="564474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534AC4F-46AF-4299-A78F-1C218C8A4BAB}"/>
              </a:ext>
            </a:extLst>
          </p:cNvPr>
          <p:cNvSpPr/>
          <p:nvPr/>
        </p:nvSpPr>
        <p:spPr>
          <a:xfrm>
            <a:off x="458632" y="1745300"/>
            <a:ext cx="10646143" cy="3447098"/>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200" b="0" i="0" u="none" strike="noStrike" kern="1200" cap="none" spc="0" normalizeH="0" baseline="0" noProof="0">
                <a:ln>
                  <a:noFill/>
                </a:ln>
                <a:solidFill>
                  <a:srgbClr val="1B1464"/>
                </a:solidFill>
                <a:effectLst/>
                <a:uLnTx/>
                <a:uFillTx/>
                <a:latin typeface="Helvetica"/>
                <a:ea typeface="+mn-ea"/>
                <a:cs typeface="Helvetica"/>
              </a:rPr>
              <a:t>How a </a:t>
            </a:r>
            <a:r>
              <a:rPr kumimoji="0" lang="en-US" sz="2200" b="0" i="0" u="none" strike="noStrike" kern="1200" cap="none" spc="0" normalizeH="0" baseline="0" noProof="0">
                <a:ln>
                  <a:noFill/>
                </a:ln>
                <a:solidFill>
                  <a:srgbClr val="ED3C8D"/>
                </a:solidFill>
                <a:effectLst/>
                <a:uLnTx/>
                <a:uFillTx/>
                <a:latin typeface="Helvetica"/>
                <a:ea typeface="+mn-ea"/>
                <a:cs typeface="Helvetica"/>
              </a:rPr>
              <a:t>total audience marketing strategy </a:t>
            </a:r>
            <a:r>
              <a:rPr kumimoji="0" lang="en-US" sz="2200" b="0" i="0" u="none" strike="noStrike" kern="1200" cap="none" spc="0" normalizeH="0" baseline="0" noProof="0">
                <a:ln>
                  <a:noFill/>
                </a:ln>
                <a:solidFill>
                  <a:srgbClr val="1B1464"/>
                </a:solidFill>
                <a:effectLst/>
                <a:uLnTx/>
                <a:uFillTx/>
                <a:latin typeface="Helvetica"/>
                <a:ea typeface="+mn-ea"/>
                <a:cs typeface="Helvetica"/>
              </a:rPr>
              <a:t>is igniting the business outcomes of fast-growing ‘direct-to-consumer’ brands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3200" b="0" i="0" u="none" strike="noStrike" kern="1200" cap="none" spc="0" normalizeH="0" baseline="0" noProof="0">
              <a:ln>
                <a:noFill/>
              </a:ln>
              <a:solidFill>
                <a:srgbClr val="1B1464"/>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200" b="0" i="0" u="none" strike="noStrike" kern="1200" cap="none" spc="0" normalizeH="0" baseline="0" noProof="0">
                <a:ln>
                  <a:noFill/>
                </a:ln>
                <a:solidFill>
                  <a:srgbClr val="1B1464"/>
                </a:solidFill>
                <a:effectLst/>
                <a:uLnTx/>
                <a:uFillTx/>
                <a:latin typeface="Helvetica"/>
                <a:ea typeface="+mn-ea"/>
                <a:cs typeface="Helvetica"/>
              </a:rPr>
              <a:t>How embracing an </a:t>
            </a:r>
            <a:r>
              <a:rPr kumimoji="0" lang="en-US" sz="2200" b="0" i="0" u="none" strike="noStrike" kern="1200" cap="none" spc="0" normalizeH="0" baseline="0" noProof="0">
                <a:ln>
                  <a:noFill/>
                </a:ln>
                <a:solidFill>
                  <a:srgbClr val="ED3C8D"/>
                </a:solidFill>
                <a:effectLst/>
                <a:uLnTx/>
                <a:uFillTx/>
                <a:latin typeface="Helvetica"/>
                <a:ea typeface="+mn-ea"/>
                <a:cs typeface="Helvetica"/>
              </a:rPr>
              <a:t>audience-first TV buying strategy </a:t>
            </a:r>
            <a:r>
              <a:rPr kumimoji="0" lang="en-US" sz="2200" b="0" i="0" u="none" strike="noStrike" kern="1200" cap="none" spc="0" normalizeH="0" baseline="0" noProof="0">
                <a:ln>
                  <a:noFill/>
                </a:ln>
                <a:solidFill>
                  <a:srgbClr val="1B1464"/>
                </a:solidFill>
                <a:effectLst/>
                <a:uLnTx/>
                <a:uFillTx/>
                <a:latin typeface="Helvetica"/>
                <a:ea typeface="+mn-ea"/>
                <a:cs typeface="Helvetica"/>
              </a:rPr>
              <a:t>delivers new consumers to these brands, in particular the lucrative group of adults over 50 </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3200" b="0" i="0" u="none" strike="noStrike" kern="1200" cap="none" spc="0" normalizeH="0" baseline="0" noProof="0">
              <a:ln>
                <a:noFill/>
              </a:ln>
              <a:solidFill>
                <a:srgbClr val="1B1464"/>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200" b="0" i="0" u="none" strike="noStrike" kern="1200" cap="none" spc="0" normalizeH="0" baseline="0" noProof="0">
                <a:ln>
                  <a:noFill/>
                </a:ln>
                <a:solidFill>
                  <a:srgbClr val="ED3C8D"/>
                </a:solidFill>
                <a:effectLst/>
                <a:uLnTx/>
                <a:uFillTx/>
                <a:latin typeface="Helvetica"/>
                <a:ea typeface="Times New Roman" panose="02020603050405020304" pitchFamily="18" charset="0"/>
                <a:cs typeface="Helvetica"/>
              </a:rPr>
              <a:t>Real-world examples </a:t>
            </a:r>
            <a:r>
              <a:rPr kumimoji="0" lang="en-US" sz="2200" b="0" i="0" u="none" strike="noStrike" kern="1200" cap="none" spc="0" normalizeH="0" baseline="0" noProof="0">
                <a:ln>
                  <a:noFill/>
                </a:ln>
                <a:solidFill>
                  <a:srgbClr val="1B1464"/>
                </a:solidFill>
                <a:effectLst/>
                <a:uLnTx/>
                <a:uFillTx/>
                <a:latin typeface="Helvetica"/>
                <a:ea typeface="Times New Roman" panose="02020603050405020304" pitchFamily="18" charset="0"/>
                <a:cs typeface="Helvetica"/>
              </a:rPr>
              <a:t>and inspiration from </a:t>
            </a:r>
            <a:r>
              <a:rPr kumimoji="0" lang="en-US" sz="2200" b="0" i="0" u="none" strike="noStrike" kern="1200" cap="none" spc="0" normalizeH="0" baseline="0" noProof="0">
                <a:ln>
                  <a:noFill/>
                </a:ln>
                <a:solidFill>
                  <a:srgbClr val="ED3C8D"/>
                </a:solidFill>
                <a:effectLst/>
                <a:uLnTx/>
                <a:uFillTx/>
                <a:latin typeface="Helvetica"/>
                <a:ea typeface="Times New Roman" panose="02020603050405020304" pitchFamily="18" charset="0"/>
                <a:cs typeface="Helvetica"/>
              </a:rPr>
              <a:t>30 of the most innovative brands </a:t>
            </a:r>
            <a:r>
              <a:rPr kumimoji="0" lang="en-US" sz="2200" b="0" i="0" u="none" strike="noStrike" kern="1200" cap="none" spc="0" normalizeH="0" baseline="0" noProof="0">
                <a:ln>
                  <a:noFill/>
                </a:ln>
                <a:solidFill>
                  <a:srgbClr val="1B1464"/>
                </a:solidFill>
                <a:effectLst/>
                <a:uLnTx/>
                <a:uFillTx/>
                <a:latin typeface="Helvetica"/>
                <a:ea typeface="Times New Roman" panose="02020603050405020304" pitchFamily="18" charset="0"/>
                <a:cs typeface="Helvetica"/>
              </a:rPr>
              <a:t>showing how an audience-first TV buying strategy broadened their consumer base, driving significant</a:t>
            </a:r>
            <a:r>
              <a:rPr kumimoji="0" lang="en-US" sz="2200" b="0" i="0" u="none" strike="noStrike" kern="1200" cap="none" spc="0" normalizeH="0" baseline="0" noProof="0">
                <a:ln>
                  <a:noFill/>
                </a:ln>
                <a:solidFill>
                  <a:srgbClr val="ED3C8D"/>
                </a:solidFill>
                <a:effectLst/>
                <a:uLnTx/>
                <a:uFillTx/>
                <a:latin typeface="Helvetica"/>
                <a:ea typeface="Times New Roman" panose="02020603050405020304" pitchFamily="18" charset="0"/>
                <a:cs typeface="Helvetica"/>
              </a:rPr>
              <a:t> business outcomes </a:t>
            </a:r>
            <a:r>
              <a:rPr kumimoji="0" lang="en-US" sz="2200" b="0" i="0" u="none" strike="noStrike" kern="1200" cap="none" spc="0" normalizeH="0" baseline="0" noProof="0">
                <a:ln>
                  <a:noFill/>
                </a:ln>
                <a:solidFill>
                  <a:srgbClr val="1B1464"/>
                </a:solidFill>
                <a:effectLst/>
                <a:uLnTx/>
                <a:uFillTx/>
                <a:latin typeface="Helvetica"/>
                <a:ea typeface="Times New Roman" panose="02020603050405020304" pitchFamily="18" charset="0"/>
                <a:cs typeface="Helvetica"/>
              </a:rPr>
              <a:t>from engagement to action</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80409" y="391901"/>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641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Text Placeholder 3">
            <a:extLst>
              <a:ext uri="{FF2B5EF4-FFF2-40B4-BE49-F238E27FC236}">
                <a16:creationId xmlns:a16="http://schemas.microsoft.com/office/drawing/2014/main" id="{ABEDE853-422E-479E-90AA-8AE73D8B6C26}"/>
              </a:ext>
            </a:extLst>
          </p:cNvPr>
          <p:cNvSpPr txBox="1">
            <a:spLocks/>
          </p:cNvSpPr>
          <p:nvPr/>
        </p:nvSpPr>
        <p:spPr>
          <a:xfrm>
            <a:off x="441968" y="6189792"/>
            <a:ext cx="11750032" cy="375502"/>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U.S. Bureau of Labor Statistics data, </a:t>
            </a: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American Time Use Survey</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2019; % Share based on Average Hours Per Day Spent in Primary Activities; Younger millennials = A25-34. Insider Intelligence / eMarketer, </a:t>
            </a: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Pandemic Has Driven Boomers to Increase their Digital Shopping</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8/5/21. Resonate, </a:t>
            </a:r>
            <a:r>
              <a:rPr kumimoji="0" lang="en-US" sz="8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Who Are the Baby Boomer Online Shoppers Driving Up E-Commerce?,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4/1/21.</a:t>
            </a:r>
          </a:p>
        </p:txBody>
      </p:sp>
      <p:sp>
        <p:nvSpPr>
          <p:cNvPr id="27" name="Rectangle 26">
            <a:extLst>
              <a:ext uri="{FF2B5EF4-FFF2-40B4-BE49-F238E27FC236}">
                <a16:creationId xmlns:a16="http://schemas.microsoft.com/office/drawing/2014/main" id="{CD9ADFCF-73B0-42F4-A4EC-7BC9BA2EF39B}"/>
              </a:ext>
            </a:extLst>
          </p:cNvPr>
          <p:cNvSpPr/>
          <p:nvPr/>
        </p:nvSpPr>
        <p:spPr>
          <a:xfrm>
            <a:off x="5466530" y="1694506"/>
            <a:ext cx="6754496" cy="432622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3434088A-4B2B-4B8E-A2FE-17F7EA28E655}"/>
              </a:ext>
            </a:extLst>
          </p:cNvPr>
          <p:cNvSpPr txBox="1"/>
          <p:nvPr/>
        </p:nvSpPr>
        <p:spPr>
          <a:xfrm>
            <a:off x="5499100" y="1760813"/>
            <a:ext cx="669290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In the next 90 days, baby boomers are more likely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more likely than the average consumer</a:t>
            </a:r>
          </a:p>
        </p:txBody>
      </p:sp>
      <p:sp>
        <p:nvSpPr>
          <p:cNvPr id="31" name="TextBox 30">
            <a:extLst>
              <a:ext uri="{FF2B5EF4-FFF2-40B4-BE49-F238E27FC236}">
                <a16:creationId xmlns:a16="http://schemas.microsoft.com/office/drawing/2014/main" id="{32A014DB-C53C-47E3-BEC0-3E243D3C1FF2}"/>
              </a:ext>
            </a:extLst>
          </p:cNvPr>
          <p:cNvSpPr txBox="1"/>
          <p:nvPr/>
        </p:nvSpPr>
        <p:spPr>
          <a:xfrm>
            <a:off x="5466530" y="3275070"/>
            <a:ext cx="26227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190%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‘start a food delivery service subscription than the average American consumer’</a:t>
            </a:r>
          </a:p>
        </p:txBody>
      </p:sp>
      <p:sp>
        <p:nvSpPr>
          <p:cNvPr id="34" name="TextBox 33">
            <a:extLst>
              <a:ext uri="{FF2B5EF4-FFF2-40B4-BE49-F238E27FC236}">
                <a16:creationId xmlns:a16="http://schemas.microsoft.com/office/drawing/2014/main" id="{2667A3E7-2C31-4DF7-821D-8FD9CC97712E}"/>
              </a:ext>
            </a:extLst>
          </p:cNvPr>
          <p:cNvSpPr txBox="1"/>
          <p:nvPr/>
        </p:nvSpPr>
        <p:spPr>
          <a:xfrm>
            <a:off x="7907916" y="3273483"/>
            <a:ext cx="1875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‘increase online grocery orders’</a:t>
            </a:r>
          </a:p>
        </p:txBody>
      </p:sp>
      <p:sp>
        <p:nvSpPr>
          <p:cNvPr id="37" name="TextBox 36">
            <a:extLst>
              <a:ext uri="{FF2B5EF4-FFF2-40B4-BE49-F238E27FC236}">
                <a16:creationId xmlns:a16="http://schemas.microsoft.com/office/drawing/2014/main" id="{33E7AB90-9EB6-41AC-90BC-F1E9F75791BB}"/>
              </a:ext>
            </a:extLst>
          </p:cNvPr>
          <p:cNvSpPr txBox="1"/>
          <p:nvPr/>
        </p:nvSpPr>
        <p:spPr>
          <a:xfrm>
            <a:off x="9896738" y="3306349"/>
            <a:ext cx="20144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73%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‘start a new virtual gym subscription’</a:t>
            </a:r>
          </a:p>
        </p:txBody>
      </p:sp>
      <p:grpSp>
        <p:nvGrpSpPr>
          <p:cNvPr id="13" name="Group 12">
            <a:extLst>
              <a:ext uri="{FF2B5EF4-FFF2-40B4-BE49-F238E27FC236}">
                <a16:creationId xmlns:a16="http://schemas.microsoft.com/office/drawing/2014/main" id="{67D6C85D-DDA9-4E67-9103-EC0142E1324E}"/>
              </a:ext>
            </a:extLst>
          </p:cNvPr>
          <p:cNvGrpSpPr/>
          <p:nvPr/>
        </p:nvGrpSpPr>
        <p:grpSpPr>
          <a:xfrm>
            <a:off x="5853596" y="5084647"/>
            <a:ext cx="5911056" cy="830997"/>
            <a:chOff x="6059971" y="5132764"/>
            <a:chExt cx="5911056" cy="830997"/>
          </a:xfrm>
        </p:grpSpPr>
        <p:sp>
          <p:nvSpPr>
            <p:cNvPr id="40" name="TextBox 39">
              <a:extLst>
                <a:ext uri="{FF2B5EF4-FFF2-40B4-BE49-F238E27FC236}">
                  <a16:creationId xmlns:a16="http://schemas.microsoft.com/office/drawing/2014/main" id="{58298B8A-01E7-40EF-8814-60548BF7B64E}"/>
                </a:ext>
              </a:extLst>
            </p:cNvPr>
            <p:cNvSpPr txBox="1"/>
            <p:nvPr/>
          </p:nvSpPr>
          <p:spPr>
            <a:xfrm>
              <a:off x="6059971" y="5132764"/>
              <a:ext cx="251799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‘increase their likelihood to purchase products online’</a:t>
              </a:r>
            </a:p>
          </p:txBody>
        </p:sp>
        <p:sp>
          <p:nvSpPr>
            <p:cNvPr id="41" name="TextBox 40">
              <a:extLst>
                <a:ext uri="{FF2B5EF4-FFF2-40B4-BE49-F238E27FC236}">
                  <a16:creationId xmlns:a16="http://schemas.microsoft.com/office/drawing/2014/main" id="{D6CA72DD-2E43-484D-A0CF-B9A19A4C7E38}"/>
                </a:ext>
              </a:extLst>
            </p:cNvPr>
            <p:cNvSpPr txBox="1"/>
            <p:nvPr/>
          </p:nvSpPr>
          <p:spPr>
            <a:xfrm>
              <a:off x="8830729" y="5132764"/>
              <a:ext cx="31402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‘decrease their likelihood to visit a grocery store or pharmacy in-person’</a:t>
              </a:r>
            </a:p>
          </p:txBody>
        </p:sp>
      </p:grpSp>
      <p:sp>
        <p:nvSpPr>
          <p:cNvPr id="44" name="Rectangle 43">
            <a:extLst>
              <a:ext uri="{FF2B5EF4-FFF2-40B4-BE49-F238E27FC236}">
                <a16:creationId xmlns:a16="http://schemas.microsoft.com/office/drawing/2014/main" id="{415CFBE2-ACE6-4E35-935B-FC0FBCFD3268}"/>
              </a:ext>
            </a:extLst>
          </p:cNvPr>
          <p:cNvSpPr/>
          <p:nvPr/>
        </p:nvSpPr>
        <p:spPr>
          <a:xfrm>
            <a:off x="0" y="1694506"/>
            <a:ext cx="5486399" cy="4326226"/>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E72B1093-092F-416F-A63F-F112EBE34D58}"/>
              </a:ext>
            </a:extLst>
          </p:cNvPr>
          <p:cNvGrpSpPr/>
          <p:nvPr/>
        </p:nvGrpSpPr>
        <p:grpSpPr>
          <a:xfrm>
            <a:off x="763393" y="1754131"/>
            <a:ext cx="4116354" cy="1090798"/>
            <a:chOff x="6766338" y="1900101"/>
            <a:chExt cx="4583002" cy="1200329"/>
          </a:xfrm>
        </p:grpSpPr>
        <p:sp>
          <p:nvSpPr>
            <p:cNvPr id="24" name="Rectangle: Rounded Corners 23">
              <a:extLst>
                <a:ext uri="{FF2B5EF4-FFF2-40B4-BE49-F238E27FC236}">
                  <a16:creationId xmlns:a16="http://schemas.microsoft.com/office/drawing/2014/main" id="{732E40CF-02BA-4188-AF53-92CDD051644A}"/>
                </a:ext>
              </a:extLst>
            </p:cNvPr>
            <p:cNvSpPr/>
            <p:nvPr/>
          </p:nvSpPr>
          <p:spPr>
            <a:xfrm>
              <a:off x="6766338" y="1900101"/>
              <a:ext cx="4583002" cy="1200329"/>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A47DFEE-85BB-40F8-B460-C115696E12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7093" y="2239754"/>
              <a:ext cx="4166641" cy="731144"/>
            </a:xfrm>
            <a:prstGeom prst="rect">
              <a:avLst/>
            </a:prstGeom>
          </p:spPr>
        </p:pic>
        <p:pic>
          <p:nvPicPr>
            <p:cNvPr id="8" name="Picture 7">
              <a:extLst>
                <a:ext uri="{FF2B5EF4-FFF2-40B4-BE49-F238E27FC236}">
                  <a16:creationId xmlns:a16="http://schemas.microsoft.com/office/drawing/2014/main" id="{69BD86C4-5DDB-42AC-9945-C1930CAC57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97093" y="1967688"/>
              <a:ext cx="1405804" cy="222073"/>
            </a:xfrm>
            <a:prstGeom prst="rect">
              <a:avLst/>
            </a:prstGeom>
          </p:spPr>
        </p:pic>
        <p:sp>
          <p:nvSpPr>
            <p:cNvPr id="19" name="TextBox 18">
              <a:extLst>
                <a:ext uri="{FF2B5EF4-FFF2-40B4-BE49-F238E27FC236}">
                  <a16:creationId xmlns:a16="http://schemas.microsoft.com/office/drawing/2014/main" id="{22926993-4487-4717-A4EE-C4C7317A6401}"/>
                </a:ext>
              </a:extLst>
            </p:cNvPr>
            <p:cNvSpPr txBox="1"/>
            <p:nvPr/>
          </p:nvSpPr>
          <p:spPr>
            <a:xfrm>
              <a:off x="9898843" y="1946817"/>
              <a:ext cx="137576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August 5, 2021</a:t>
              </a:r>
            </a:p>
          </p:txBody>
        </p:sp>
      </p:grpSp>
      <p:graphicFrame>
        <p:nvGraphicFramePr>
          <p:cNvPr id="21" name="Chart 20">
            <a:extLst>
              <a:ext uri="{FF2B5EF4-FFF2-40B4-BE49-F238E27FC236}">
                <a16:creationId xmlns:a16="http://schemas.microsoft.com/office/drawing/2014/main" id="{CA8FC118-8FCF-433F-9FF8-41A9EC1C2344}"/>
              </a:ext>
            </a:extLst>
          </p:cNvPr>
          <p:cNvGraphicFramePr/>
          <p:nvPr/>
        </p:nvGraphicFramePr>
        <p:xfrm>
          <a:off x="193340" y="2880900"/>
          <a:ext cx="5046848" cy="3068664"/>
        </p:xfrm>
        <a:graphic>
          <a:graphicData uri="http://schemas.openxmlformats.org/drawingml/2006/chart">
            <c:chart xmlns:c="http://schemas.openxmlformats.org/drawingml/2006/chart" xmlns:r="http://schemas.openxmlformats.org/officeDocument/2006/relationships" r:id="rId5"/>
          </a:graphicData>
        </a:graphic>
      </p:graphicFrame>
      <p:sp>
        <p:nvSpPr>
          <p:cNvPr id="45" name="Rectangle 44">
            <a:extLst>
              <a:ext uri="{FF2B5EF4-FFF2-40B4-BE49-F238E27FC236}">
                <a16:creationId xmlns:a16="http://schemas.microsoft.com/office/drawing/2014/main" id="{C4B9DD43-91B1-4B99-96CC-994325412A50}"/>
              </a:ext>
            </a:extLst>
          </p:cNvPr>
          <p:cNvSpPr/>
          <p:nvPr/>
        </p:nvSpPr>
        <p:spPr>
          <a:xfrm>
            <a:off x="184600" y="1204189"/>
            <a:ext cx="11337992" cy="30777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kumimoji="0" lang="en-US" sz="1400" b="0" i="0" u="none" strike="noStrike" kern="1200" cap="none" spc="0" normalizeH="0" baseline="0" noProof="0">
                <a:ln>
                  <a:noFill/>
                </a:ln>
                <a:solidFill>
                  <a:srgbClr val="1F1A62"/>
                </a:solidFill>
                <a:effectLst/>
                <a:uLnTx/>
                <a:uFillTx/>
                <a:latin typeface="Helvetica"/>
                <a:ea typeface="+mn-ea"/>
                <a:cs typeface="+mn-cs"/>
              </a:rPr>
              <a:t>With more disposable income and now easier ways to shop, adults 55+ spend </a:t>
            </a:r>
            <a:r>
              <a:rPr kumimoji="0" lang="en-US" sz="1400" b="1" i="0" u="none" strike="noStrike" kern="1200" cap="none" spc="0" normalizeH="0" baseline="0" noProof="0">
                <a:ln>
                  <a:noFill/>
                </a:ln>
                <a:solidFill>
                  <a:srgbClr val="ED3C8D"/>
                </a:solidFill>
                <a:effectLst/>
                <a:uLnTx/>
                <a:uFillTx/>
                <a:latin typeface="Helvetica"/>
                <a:ea typeface="+mn-ea"/>
                <a:cs typeface="+mn-cs"/>
              </a:rPr>
              <a:t>46% more time shopping </a:t>
            </a:r>
            <a:r>
              <a:rPr kumimoji="0" lang="en-US" sz="1400" b="0" i="0" u="none" strike="noStrike" kern="1200" cap="none" spc="0" normalizeH="0" baseline="0" noProof="0">
                <a:ln>
                  <a:noFill/>
                </a:ln>
                <a:solidFill>
                  <a:srgbClr val="1F1A62"/>
                </a:solidFill>
                <a:effectLst/>
                <a:uLnTx/>
                <a:uFillTx/>
                <a:latin typeface="Helvetica"/>
                <a:ea typeface="+mn-ea"/>
                <a:cs typeface="+mn-cs"/>
              </a:rPr>
              <a:t>than younger millennials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picture containing logo&#10;&#10;Description automatically generated">
            <a:extLst>
              <a:ext uri="{FF2B5EF4-FFF2-40B4-BE49-F238E27FC236}">
                <a16:creationId xmlns:a16="http://schemas.microsoft.com/office/drawing/2014/main" id="{16B6D827-5ECB-442D-95B8-666B878863E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90971" y="2448892"/>
            <a:ext cx="790207" cy="790207"/>
          </a:xfrm>
          <a:prstGeom prst="rect">
            <a:avLst/>
          </a:prstGeom>
        </p:spPr>
      </p:pic>
      <p:pic>
        <p:nvPicPr>
          <p:cNvPr id="7" name="Picture 6" descr="Icon&#10;&#10;Description automatically generated">
            <a:extLst>
              <a:ext uri="{FF2B5EF4-FFF2-40B4-BE49-F238E27FC236}">
                <a16:creationId xmlns:a16="http://schemas.microsoft.com/office/drawing/2014/main" id="{C6C92874-FF36-460F-86D0-C74715E2922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396640" y="2395085"/>
            <a:ext cx="897820" cy="897820"/>
          </a:xfrm>
          <a:prstGeom prst="rect">
            <a:avLst/>
          </a:prstGeom>
        </p:spPr>
      </p:pic>
      <p:pic>
        <p:nvPicPr>
          <p:cNvPr id="10" name="Picture 9" descr="Icon&#10;&#10;Description automatically generated">
            <a:extLst>
              <a:ext uri="{FF2B5EF4-FFF2-40B4-BE49-F238E27FC236}">
                <a16:creationId xmlns:a16="http://schemas.microsoft.com/office/drawing/2014/main" id="{A044F453-584C-4DEE-BC4C-750CE6A878E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409922" y="2420603"/>
            <a:ext cx="910050" cy="910050"/>
          </a:xfrm>
          <a:prstGeom prst="rect">
            <a:avLst/>
          </a:prstGeom>
        </p:spPr>
      </p:pic>
      <p:pic>
        <p:nvPicPr>
          <p:cNvPr id="17" name="Picture 16" descr="Icon&#10;&#10;Description automatically generated">
            <a:extLst>
              <a:ext uri="{FF2B5EF4-FFF2-40B4-BE49-F238E27FC236}">
                <a16:creationId xmlns:a16="http://schemas.microsoft.com/office/drawing/2014/main" id="{153D019D-4E0F-47FF-B838-096EC2AAE8B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758955" y="4334250"/>
            <a:ext cx="581504" cy="750397"/>
          </a:xfrm>
          <a:prstGeom prst="rect">
            <a:avLst/>
          </a:prstGeom>
        </p:spPr>
      </p:pic>
      <p:pic>
        <p:nvPicPr>
          <p:cNvPr id="20" name="Picture 19">
            <a:extLst>
              <a:ext uri="{FF2B5EF4-FFF2-40B4-BE49-F238E27FC236}">
                <a16:creationId xmlns:a16="http://schemas.microsoft.com/office/drawing/2014/main" id="{02D6438D-BDA9-41C5-A281-8BE52AF0C92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799688" y="4352908"/>
            <a:ext cx="748750" cy="748750"/>
          </a:xfrm>
          <a:prstGeom prst="rect">
            <a:avLst/>
          </a:prstGeom>
        </p:spPr>
      </p:pic>
      <p:sp>
        <p:nvSpPr>
          <p:cNvPr id="29" name="TextBox 28">
            <a:extLst>
              <a:ext uri="{FF2B5EF4-FFF2-40B4-BE49-F238E27FC236}">
                <a16:creationId xmlns:a16="http://schemas.microsoft.com/office/drawing/2014/main" id="{19E89B7B-7AE3-45EE-8D9B-4A956217D325}"/>
              </a:ext>
            </a:extLst>
          </p:cNvPr>
          <p:cNvSpPr txBox="1"/>
          <p:nvPr/>
        </p:nvSpPr>
        <p:spPr>
          <a:xfrm>
            <a:off x="169682" y="232293"/>
            <a:ext cx="1199753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anose="020B0604020202020204" pitchFamily="34" charset="0"/>
              </a:rPr>
              <a:t>Opportunities through a total audience approach increased </a:t>
            </a:r>
            <a:r>
              <a:rPr lang="en-US" sz="2600" b="1">
                <a:solidFill>
                  <a:srgbClr val="1B1464"/>
                </a:solidFill>
                <a:latin typeface="Helvetica" panose="020B0604020202020204" pitchFamily="34" charset="0"/>
              </a:rPr>
              <a:t>due to Covid as older adults accelerated their use of online shopping and services</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2206946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4CD575-3BDC-47A8-AF15-6CD17C4FE7BD}"/>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1EB22562-DB2E-44DA-8378-27A5778D01C9}"/>
              </a:ext>
            </a:extLst>
          </p:cNvPr>
          <p:cNvGraphicFramePr/>
          <p:nvPr>
            <p:extLst>
              <p:ext uri="{D42A27DB-BD31-4B8C-83A1-F6EECF244321}">
                <p14:modId xmlns:p14="http://schemas.microsoft.com/office/powerpoint/2010/main" val="1352949851"/>
              </p:ext>
            </p:extLst>
          </p:nvPr>
        </p:nvGraphicFramePr>
        <p:xfrm>
          <a:off x="942678" y="1686475"/>
          <a:ext cx="10237509" cy="473024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3">
            <a:extLst>
              <a:ext uri="{FF2B5EF4-FFF2-40B4-BE49-F238E27FC236}">
                <a16:creationId xmlns:a16="http://schemas.microsoft.com/office/drawing/2014/main" id="{045A85A5-DA5A-4BC3-8BAB-072A8BAB2AB2}"/>
              </a:ext>
            </a:extLst>
          </p:cNvPr>
          <p:cNvSpPr txBox="1">
            <a:spLocks/>
          </p:cNvSpPr>
          <p:nvPr/>
        </p:nvSpPr>
        <p:spPr>
          <a:xfrm>
            <a:off x="546751" y="6188663"/>
            <a:ext cx="11425290" cy="303836"/>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Consumer Expenditure Survey 2020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data, U.S. Bureau of Labor Statistics, reported as of September 2021, Adults 55+ calculated based on a weighted average for Adults 55-64 and Adults 65 and older; data represents adults 55+ due to data age group breakouts and excludes ‘miscellaneous’ categories.</a:t>
            </a:r>
          </a:p>
        </p:txBody>
      </p:sp>
      <p:sp>
        <p:nvSpPr>
          <p:cNvPr id="2" name="TextBox 1">
            <a:extLst>
              <a:ext uri="{FF2B5EF4-FFF2-40B4-BE49-F238E27FC236}">
                <a16:creationId xmlns:a16="http://schemas.microsoft.com/office/drawing/2014/main" id="{2B6604EA-B70C-4B10-BD94-8634C802F3B8}"/>
              </a:ext>
            </a:extLst>
          </p:cNvPr>
          <p:cNvSpPr txBox="1"/>
          <p:nvPr/>
        </p:nvSpPr>
        <p:spPr>
          <a:xfrm>
            <a:off x="3195687" y="2242695"/>
            <a:ext cx="202676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Adults 25-34</a:t>
            </a:r>
          </a:p>
        </p:txBody>
      </p:sp>
      <p:sp>
        <p:nvSpPr>
          <p:cNvPr id="11" name="TextBox 10">
            <a:extLst>
              <a:ext uri="{FF2B5EF4-FFF2-40B4-BE49-F238E27FC236}">
                <a16:creationId xmlns:a16="http://schemas.microsoft.com/office/drawing/2014/main" id="{72141266-5939-4312-81B5-D03EC6E11457}"/>
              </a:ext>
            </a:extLst>
          </p:cNvPr>
          <p:cNvSpPr txBox="1"/>
          <p:nvPr/>
        </p:nvSpPr>
        <p:spPr>
          <a:xfrm>
            <a:off x="7343481" y="2242695"/>
            <a:ext cx="210217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Adults 55+</a:t>
            </a:r>
          </a:p>
        </p:txBody>
      </p:sp>
      <p:pic>
        <p:nvPicPr>
          <p:cNvPr id="3" name="Picture 2">
            <a:extLst>
              <a:ext uri="{FF2B5EF4-FFF2-40B4-BE49-F238E27FC236}">
                <a16:creationId xmlns:a16="http://schemas.microsoft.com/office/drawing/2014/main" id="{1EC72D6A-A91A-4C8D-9202-CD003F2EA4F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 name="Slide Number Placeholder 5">
            <a:extLst>
              <a:ext uri="{FF2B5EF4-FFF2-40B4-BE49-F238E27FC236}">
                <a16:creationId xmlns:a16="http://schemas.microsoft.com/office/drawing/2014/main" id="{B1573ACE-0485-46D4-9208-4600D3B64B86}"/>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5" name="Rectangle 4">
            <a:extLst>
              <a:ext uri="{FF2B5EF4-FFF2-40B4-BE49-F238E27FC236}">
                <a16:creationId xmlns:a16="http://schemas.microsoft.com/office/drawing/2014/main" id="{DFC0FEF5-7F94-479E-A6FE-32668B88D9C2}"/>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15" name="TextBox 14">
            <a:extLst>
              <a:ext uri="{FF2B5EF4-FFF2-40B4-BE49-F238E27FC236}">
                <a16:creationId xmlns:a16="http://schemas.microsoft.com/office/drawing/2014/main" id="{524684CC-EC51-4A08-8D3E-507183A59628}"/>
              </a:ext>
            </a:extLst>
          </p:cNvPr>
          <p:cNvSpPr txBox="1"/>
          <p:nvPr/>
        </p:nvSpPr>
        <p:spPr>
          <a:xfrm>
            <a:off x="169681" y="188074"/>
            <a:ext cx="12014551"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604020202020204" pitchFamily="34" charset="0"/>
              </a:rPr>
              <a:t>The goods and services purchased by this </a:t>
            </a:r>
            <a:r>
              <a:rPr lang="en-US" sz="2600" b="1">
                <a:solidFill>
                  <a:srgbClr val="ED3C8D"/>
                </a:solidFill>
                <a:latin typeface="Helvetica" panose="020B0604020202020204" pitchFamily="34" charset="0"/>
              </a:rPr>
              <a:t>broader consumer base mirrors those purchased by millennials, </a:t>
            </a:r>
            <a:r>
              <a:rPr lang="en-US" sz="2600" b="1">
                <a:solidFill>
                  <a:srgbClr val="1B1464"/>
                </a:solidFill>
                <a:latin typeface="Helvetica" panose="020B0604020202020204" pitchFamily="34" charset="0"/>
              </a:rPr>
              <a:t>making it a natural extension for DTC or younger skewing brands</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070759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BDADF965-CB12-4350-A2BB-A876A631F656}"/>
              </a:ext>
            </a:extLst>
          </p:cNvPr>
          <p:cNvSpPr txBox="1"/>
          <p:nvPr/>
        </p:nvSpPr>
        <p:spPr>
          <a:xfrm>
            <a:off x="259531" y="3057008"/>
            <a:ext cx="731019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a:ln>
                  <a:noFill/>
                </a:ln>
                <a:solidFill>
                  <a:prstClr val="white"/>
                </a:solidFill>
                <a:effectLst/>
                <a:uLnTx/>
                <a:uFillTx/>
                <a:latin typeface="Helvetica" pitchFamily="2" charset="0"/>
                <a:ea typeface="+mn-ea"/>
                <a:cs typeface="+mn-cs"/>
              </a:rPr>
              <a:t>To get a deeper understanding of how this ‘total audience’ mindset is fueling business outcomes, we analyzed 30 of the fastest growing DTC brands</a:t>
            </a:r>
            <a:endParaRPr kumimoji="0" lang="en-US" sz="200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3506594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2453286-51C9-4BA5-9EE8-D885BE8D6C76}"/>
              </a:ext>
            </a:extLst>
          </p:cNvPr>
          <p:cNvSpPr/>
          <p:nvPr/>
        </p:nvSpPr>
        <p:spPr>
          <a:xfrm>
            <a:off x="-21518"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2DF2D0CA-AD48-422C-A384-4E459CDA846A}"/>
              </a:ext>
            </a:extLst>
          </p:cNvPr>
          <p:cNvSpPr/>
          <p:nvPr/>
        </p:nvSpPr>
        <p:spPr>
          <a:xfrm>
            <a:off x="124989" y="1745405"/>
            <a:ext cx="11942024" cy="4741629"/>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EB7C72A-F336-4B33-B2D9-CCAFDEE6A0E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7" name="Slide Number Placeholder 5">
            <a:extLst>
              <a:ext uri="{FF2B5EF4-FFF2-40B4-BE49-F238E27FC236}">
                <a16:creationId xmlns:a16="http://schemas.microsoft.com/office/drawing/2014/main" id="{FBCC02D1-4A4D-4238-ADB3-4AC8D5D16FC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B36A1EA1-F911-4820-ACFA-D36D09C0ABD4}"/>
              </a:ext>
            </a:extLst>
          </p:cNvPr>
          <p:cNvSpPr/>
          <p:nvPr/>
        </p:nvSpPr>
        <p:spPr>
          <a:xfrm>
            <a:off x="546751" y="6585707"/>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026" name="Picture 2" descr="Away Logo - LogoDix">
            <a:extLst>
              <a:ext uri="{FF2B5EF4-FFF2-40B4-BE49-F238E27FC236}">
                <a16:creationId xmlns:a16="http://schemas.microsoft.com/office/drawing/2014/main" id="{4E244A35-32AC-4253-BA7F-685E54C8FF6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17118" t="26514" r="17004" b="26977"/>
          <a:stretch/>
        </p:blipFill>
        <p:spPr bwMode="auto">
          <a:xfrm>
            <a:off x="744526" y="1858998"/>
            <a:ext cx="1147362" cy="425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3733065-E658-44D4-8EAA-53A18D9B09A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056357" y="1963263"/>
            <a:ext cx="1413645" cy="3074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tabrand - Tidbits-Marci.com">
            <a:extLst>
              <a:ext uri="{FF2B5EF4-FFF2-40B4-BE49-F238E27FC236}">
                <a16:creationId xmlns:a16="http://schemas.microsoft.com/office/drawing/2014/main" id="{EAB4AE3C-94CF-4C3D-B722-C1128947E70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8307" t="15977" r="9049" b="30975"/>
          <a:stretch/>
        </p:blipFill>
        <p:spPr bwMode="auto">
          <a:xfrm>
            <a:off x="5580055" y="1783114"/>
            <a:ext cx="1348151" cy="6677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EF03401-EC35-47FC-BA84-12941B1C4FD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031702" y="1855464"/>
            <a:ext cx="945299" cy="5230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DE3FDC1-ABF4-4D2F-9D1F-E7F4DE5C961B}"/>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050621" y="1980504"/>
            <a:ext cx="1409908" cy="27298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946810A-6842-4F03-B88C-51E89A5A9152}"/>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721440" y="2801977"/>
            <a:ext cx="1255247" cy="39226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et The Box - FabFitFun">
            <a:extLst>
              <a:ext uri="{FF2B5EF4-FFF2-40B4-BE49-F238E27FC236}">
                <a16:creationId xmlns:a16="http://schemas.microsoft.com/office/drawing/2014/main" id="{E1692DA7-3CA4-43AB-8107-A2F6C15DBC6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78384" y="2662611"/>
            <a:ext cx="1169590" cy="48245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anatics • Download Fanatics Sports Retailer vector logo SVG for free">
            <a:extLst>
              <a:ext uri="{FF2B5EF4-FFF2-40B4-BE49-F238E27FC236}">
                <a16:creationId xmlns:a16="http://schemas.microsoft.com/office/drawing/2014/main" id="{772A7095-B6E1-4054-B279-496EFF1482AC}"/>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5451602" y="2801676"/>
            <a:ext cx="1691342" cy="39286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lossier KB – Loose Threads">
            <a:extLst>
              <a:ext uri="{FF2B5EF4-FFF2-40B4-BE49-F238E27FC236}">
                <a16:creationId xmlns:a16="http://schemas.microsoft.com/office/drawing/2014/main" id="{0742DEF7-100F-4F9D-8930-9CF862C47CCD}"/>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7851594" y="2828394"/>
            <a:ext cx="1305515" cy="33943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ovX ID logos – GovX Inc.">
            <a:extLst>
              <a:ext uri="{FF2B5EF4-FFF2-40B4-BE49-F238E27FC236}">
                <a16:creationId xmlns:a16="http://schemas.microsoft.com/office/drawing/2014/main" id="{D1F8B1D6-DA16-4903-9D82-0C8A509352FE}"/>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10427834" y="2670368"/>
            <a:ext cx="655482" cy="65548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Telehealth for a healthy, handsome you | hims">
            <a:extLst>
              <a:ext uri="{FF2B5EF4-FFF2-40B4-BE49-F238E27FC236}">
                <a16:creationId xmlns:a16="http://schemas.microsoft.com/office/drawing/2014/main" id="{355B9BAF-B09A-4AAC-8799-301A48241433}"/>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780545" y="3505012"/>
            <a:ext cx="1137037" cy="39226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omeAdvisor Logo - LogoDix">
            <a:extLst>
              <a:ext uri="{FF2B5EF4-FFF2-40B4-BE49-F238E27FC236}">
                <a16:creationId xmlns:a16="http://schemas.microsoft.com/office/drawing/2014/main" id="{BD3F3105-D39A-4B70-A611-4B6A58C47F71}"/>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233880" y="3316476"/>
            <a:ext cx="1069421" cy="67507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Keeps vs Hims | Who&amp;#39;s better for hair loss treatments? [2021]">
            <a:extLst>
              <a:ext uri="{FF2B5EF4-FFF2-40B4-BE49-F238E27FC236}">
                <a16:creationId xmlns:a16="http://schemas.microsoft.com/office/drawing/2014/main" id="{66393C85-A041-4553-8CAA-CCA8FD58E09A}"/>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5816061" y="3619700"/>
            <a:ext cx="1140090" cy="42147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Marley Spoon - The Specialist Works U.S.">
            <a:extLst>
              <a:ext uri="{FF2B5EF4-FFF2-40B4-BE49-F238E27FC236}">
                <a16:creationId xmlns:a16="http://schemas.microsoft.com/office/drawing/2014/main" id="{04ED76F0-E70C-4C21-8B4B-20DB0ED1CF76}"/>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7813622" y="3598597"/>
            <a:ext cx="1310199" cy="46905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Metromile Auto Insurance Review - ValuePenguin">
            <a:extLst>
              <a:ext uri="{FF2B5EF4-FFF2-40B4-BE49-F238E27FC236}">
                <a16:creationId xmlns:a16="http://schemas.microsoft.com/office/drawing/2014/main" id="{BC1AFBF1-5BCC-4A84-A742-B266A17C90E1}"/>
              </a:ext>
            </a:extLst>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t="32610" b="31687"/>
          <a:stretch/>
        </p:blipFill>
        <p:spPr bwMode="auto">
          <a:xfrm>
            <a:off x="9897539" y="3676923"/>
            <a:ext cx="1716073" cy="35010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MVMT - Los Angeles, CA">
            <a:extLst>
              <a:ext uri="{FF2B5EF4-FFF2-40B4-BE49-F238E27FC236}">
                <a16:creationId xmlns:a16="http://schemas.microsoft.com/office/drawing/2014/main" id="{BF389F7F-C93E-4049-A359-E63A603BC3C8}"/>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697941" y="4334950"/>
            <a:ext cx="1243675" cy="283875"/>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Offerpad, a Leading Tech-Enabled Real Estate Solutions Platform, Announces  Plans to Become Publicly Traded via Merger with Supernova Partners  Acquisition Company - Offerpad Press Resources">
            <a:extLst>
              <a:ext uri="{FF2B5EF4-FFF2-40B4-BE49-F238E27FC236}">
                <a16:creationId xmlns:a16="http://schemas.microsoft.com/office/drawing/2014/main" id="{2A85100C-604D-427B-B287-F3974836908A}"/>
              </a:ext>
            </a:extLst>
          </p:cNvPr>
          <p:cNvPicPr>
            <a:picLocks noChangeAspect="1" noChangeArrowheads="1"/>
          </p:cNvPicPr>
          <p:nvPr/>
        </p:nvPicPr>
        <p:blipFill rotWithShape="1">
          <a:blip r:embed="rId19" cstate="hqprint">
            <a:extLst>
              <a:ext uri="{28A0092B-C50C-407E-A947-70E740481C1C}">
                <a14:useLocalDpi xmlns:a14="http://schemas.microsoft.com/office/drawing/2010/main"/>
              </a:ext>
            </a:extLst>
          </a:blip>
          <a:srcRect/>
          <a:stretch/>
        </p:blipFill>
        <p:spPr bwMode="auto">
          <a:xfrm>
            <a:off x="2975221" y="4386059"/>
            <a:ext cx="1575917" cy="351342"/>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Proper Cloth | Bridal Salons - The Knot">
            <a:extLst>
              <a:ext uri="{FF2B5EF4-FFF2-40B4-BE49-F238E27FC236}">
                <a16:creationId xmlns:a16="http://schemas.microsoft.com/office/drawing/2014/main" id="{766CD96B-497A-4F5D-9CFE-CB45ABDDB7D9}"/>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a:stretch/>
        </p:blipFill>
        <p:spPr bwMode="auto">
          <a:xfrm>
            <a:off x="5296600" y="4452192"/>
            <a:ext cx="1915061" cy="21907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Download Purple Logo - Purple Mattress Logo PNG Image with No Background -  PNGkey.com">
            <a:extLst>
              <a:ext uri="{FF2B5EF4-FFF2-40B4-BE49-F238E27FC236}">
                <a16:creationId xmlns:a16="http://schemas.microsoft.com/office/drawing/2014/main" id="{AF82EAF8-5E20-4634-902F-6A8137F7C2C2}"/>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8051283" y="4419793"/>
            <a:ext cx="906136" cy="283875"/>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Videos &amp;amp; Images | Redfin Press Center">
            <a:extLst>
              <a:ext uri="{FF2B5EF4-FFF2-40B4-BE49-F238E27FC236}">
                <a16:creationId xmlns:a16="http://schemas.microsoft.com/office/drawing/2014/main" id="{E7D81AFF-F30B-476C-A902-D7D5F4C79D96}"/>
              </a:ext>
            </a:extLst>
          </p:cNvPr>
          <p:cNvPicPr>
            <a:picLocks noChangeAspect="1" noChangeArrowheads="1"/>
          </p:cNvPicPr>
          <p:nvPr/>
        </p:nvPicPr>
        <p:blipFill rotWithShape="1">
          <a:blip r:embed="rId2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252700" y="4420974"/>
            <a:ext cx="1005750" cy="281512"/>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E0EEBB18-49FC-42BB-A8BA-7DB6991C3661}"/>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975804" y="5025705"/>
            <a:ext cx="669092" cy="41927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Sunbasket | Rastelli&amp;#39;s">
            <a:extLst>
              <a:ext uri="{FF2B5EF4-FFF2-40B4-BE49-F238E27FC236}">
                <a16:creationId xmlns:a16="http://schemas.microsoft.com/office/drawing/2014/main" id="{12158CA3-3AA4-447E-B458-1087222E0E9D}"/>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2933110" y="5091924"/>
            <a:ext cx="1599861" cy="399965"/>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DCFE0F84-E012-451B-9C1C-9F44E33A8219}"/>
              </a:ext>
            </a:extLst>
          </p:cNvPr>
          <p:cNvPicPr>
            <a:picLocks noChangeAspect="1" noChangeArrowheads="1"/>
          </p:cNvPicPr>
          <p:nvPr/>
        </p:nvPicPr>
        <p:blipFill rotWithShape="1">
          <a:blip r:embed="rId25" cstate="hqprint">
            <a:extLst>
              <a:ext uri="{28A0092B-C50C-407E-A947-70E740481C1C}">
                <a14:useLocalDpi xmlns:a14="http://schemas.microsoft.com/office/drawing/2010/main"/>
              </a:ext>
            </a:extLst>
          </a:blip>
          <a:srcRect l="13452" t="34739" r="12978" b="30372"/>
          <a:stretch/>
        </p:blipFill>
        <p:spPr bwMode="auto">
          <a:xfrm>
            <a:off x="5459592" y="5128848"/>
            <a:ext cx="1589077" cy="288407"/>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Tommy John | No Adjustment Needed">
            <a:extLst>
              <a:ext uri="{FF2B5EF4-FFF2-40B4-BE49-F238E27FC236}">
                <a16:creationId xmlns:a16="http://schemas.microsoft.com/office/drawing/2014/main" id="{1E810B8A-D37B-4863-9B5E-881134A46E50}"/>
              </a:ext>
            </a:extLst>
          </p:cNvPr>
          <p:cNvPicPr>
            <a:picLocks noChangeAspect="1" noChangeArrowheads="1"/>
          </p:cNvPicPr>
          <p:nvPr/>
        </p:nvPicPr>
        <p:blipFill rotWithShape="1">
          <a:blip r:embed="rId26" cstate="hqprint">
            <a:extLst>
              <a:ext uri="{28A0092B-C50C-407E-A947-70E740481C1C}">
                <a14:useLocalDpi xmlns:a14="http://schemas.microsoft.com/office/drawing/2010/main"/>
              </a:ext>
            </a:extLst>
          </a:blip>
          <a:srcRect/>
          <a:stretch/>
        </p:blipFill>
        <p:spPr bwMode="auto">
          <a:xfrm>
            <a:off x="7719770" y="5050976"/>
            <a:ext cx="1641869" cy="34987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Touch of Modern Logo Download Vector">
            <a:extLst>
              <a:ext uri="{FF2B5EF4-FFF2-40B4-BE49-F238E27FC236}">
                <a16:creationId xmlns:a16="http://schemas.microsoft.com/office/drawing/2014/main" id="{8C14C740-26D9-4323-970E-74EEB7F51E3E}"/>
              </a:ext>
            </a:extLst>
          </p:cNvPr>
          <p:cNvPicPr>
            <a:picLocks noChangeAspect="1" noChangeArrowheads="1"/>
          </p:cNvPicPr>
          <p:nvPr/>
        </p:nvPicPr>
        <p:blipFill>
          <a:blip r:embed="rId27" cstate="hqprint">
            <a:extLst>
              <a:ext uri="{28A0092B-C50C-407E-A947-70E740481C1C}">
                <a14:useLocalDpi xmlns:a14="http://schemas.microsoft.com/office/drawing/2010/main"/>
              </a:ext>
            </a:extLst>
          </a:blip>
          <a:srcRect/>
          <a:stretch>
            <a:fillRect/>
          </a:stretch>
        </p:blipFill>
        <p:spPr bwMode="auto">
          <a:xfrm>
            <a:off x="10202093" y="5088687"/>
            <a:ext cx="1070119" cy="349879"/>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Vrbo Logo (New For 2021) PNG Background • BuildUp Bookings">
            <a:extLst>
              <a:ext uri="{FF2B5EF4-FFF2-40B4-BE49-F238E27FC236}">
                <a16:creationId xmlns:a16="http://schemas.microsoft.com/office/drawing/2014/main" id="{E50C25B4-E1B1-4D02-83B7-AD71A9AB4427}"/>
              </a:ext>
            </a:extLst>
          </p:cNvPr>
          <p:cNvPicPr>
            <a:picLocks noChangeAspect="1" noChangeArrowheads="1"/>
          </p:cNvPicPr>
          <p:nvPr/>
        </p:nvPicPr>
        <p:blipFill rotWithShape="1">
          <a:blip r:embed="rId28" cstate="hqprint">
            <a:extLst>
              <a:ext uri="{28A0092B-C50C-407E-A947-70E740481C1C}">
                <a14:useLocalDpi xmlns:a14="http://schemas.microsoft.com/office/drawing/2010/main"/>
              </a:ext>
            </a:extLst>
          </a:blip>
          <a:srcRect l="16689" t="31096" r="18357" b="27002"/>
          <a:stretch/>
        </p:blipFill>
        <p:spPr bwMode="auto">
          <a:xfrm>
            <a:off x="784570" y="5734552"/>
            <a:ext cx="1128986" cy="415360"/>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Warby Parker - WestBend">
            <a:extLst>
              <a:ext uri="{FF2B5EF4-FFF2-40B4-BE49-F238E27FC236}">
                <a16:creationId xmlns:a16="http://schemas.microsoft.com/office/drawing/2014/main" id="{7F658649-4897-4A41-8FDB-92C722BFB34C}"/>
              </a:ext>
            </a:extLst>
          </p:cNvPr>
          <p:cNvPicPr>
            <a:picLocks noChangeAspect="1" noChangeArrowheads="1"/>
          </p:cNvPicPr>
          <p:nvPr/>
        </p:nvPicPr>
        <p:blipFill rotWithShape="1">
          <a:blip r:embed="rId29" cstate="hqprint">
            <a:extLst>
              <a:ext uri="{28A0092B-C50C-407E-A947-70E740481C1C}">
                <a14:useLocalDpi xmlns:a14="http://schemas.microsoft.com/office/drawing/2010/main"/>
              </a:ext>
            </a:extLst>
          </a:blip>
          <a:srcRect/>
          <a:stretch/>
        </p:blipFill>
        <p:spPr bwMode="auto">
          <a:xfrm>
            <a:off x="2985494" y="5925671"/>
            <a:ext cx="1555370" cy="163539"/>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a:extLst>
              <a:ext uri="{FF2B5EF4-FFF2-40B4-BE49-F238E27FC236}">
                <a16:creationId xmlns:a16="http://schemas.microsoft.com/office/drawing/2014/main" id="{72E5C1BB-9FCE-49AE-8541-EE0B87C1692B}"/>
              </a:ext>
            </a:extLst>
          </p:cNvPr>
          <p:cNvPicPr>
            <a:picLocks noChangeAspect="1" noChangeArrowheads="1"/>
          </p:cNvPicPr>
          <p:nvPr/>
        </p:nvPicPr>
        <p:blipFill>
          <a:blip r:embed="rId30" cstate="hqprint">
            <a:extLst>
              <a:ext uri="{28A0092B-C50C-407E-A947-70E740481C1C}">
                <a14:useLocalDpi xmlns:a14="http://schemas.microsoft.com/office/drawing/2010/main"/>
              </a:ext>
            </a:extLst>
          </a:blip>
          <a:srcRect/>
          <a:stretch>
            <a:fillRect/>
          </a:stretch>
        </p:blipFill>
        <p:spPr bwMode="auto">
          <a:xfrm>
            <a:off x="5597955" y="5831236"/>
            <a:ext cx="1312351" cy="387144"/>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Zillow MediaRoom - Logos">
            <a:extLst>
              <a:ext uri="{FF2B5EF4-FFF2-40B4-BE49-F238E27FC236}">
                <a16:creationId xmlns:a16="http://schemas.microsoft.com/office/drawing/2014/main" id="{74B5AAD2-CD55-409D-877C-539B5C345240}"/>
              </a:ext>
            </a:extLst>
          </p:cNvPr>
          <p:cNvPicPr>
            <a:picLocks noChangeAspect="1" noChangeArrowheads="1"/>
          </p:cNvPicPr>
          <p:nvPr/>
        </p:nvPicPr>
        <p:blipFill>
          <a:blip r:embed="rId31" cstate="hqprint">
            <a:extLst>
              <a:ext uri="{28A0092B-C50C-407E-A947-70E740481C1C}">
                <a14:useLocalDpi xmlns:a14="http://schemas.microsoft.com/office/drawing/2010/main"/>
              </a:ext>
            </a:extLst>
          </a:blip>
          <a:srcRect/>
          <a:stretch>
            <a:fillRect/>
          </a:stretch>
        </p:blipFill>
        <p:spPr bwMode="auto">
          <a:xfrm>
            <a:off x="7748855" y="5770464"/>
            <a:ext cx="1605699" cy="336193"/>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459BFD59-C61B-4B55-84A4-E66BF46D5AAF}"/>
              </a:ext>
            </a:extLst>
          </p:cNvPr>
          <p:cNvPicPr>
            <a:picLocks noChangeAspect="1" noChangeArrowheads="1"/>
          </p:cNvPicPr>
          <p:nvPr/>
        </p:nvPicPr>
        <p:blipFill>
          <a:blip r:embed="rId32" cstate="hqprint">
            <a:extLst>
              <a:ext uri="{28A0092B-C50C-407E-A947-70E740481C1C}">
                <a14:useLocalDpi xmlns:a14="http://schemas.microsoft.com/office/drawing/2010/main"/>
              </a:ext>
            </a:extLst>
          </a:blip>
          <a:srcRect/>
          <a:stretch>
            <a:fillRect/>
          </a:stretch>
        </p:blipFill>
        <p:spPr bwMode="auto">
          <a:xfrm>
            <a:off x="10178962" y="5743440"/>
            <a:ext cx="1097521" cy="521323"/>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3">
            <a:extLst>
              <a:ext uri="{FF2B5EF4-FFF2-40B4-BE49-F238E27FC236}">
                <a16:creationId xmlns:a16="http://schemas.microsoft.com/office/drawing/2014/main" id="{7CDAE766-ED8A-43D0-9F5A-E46BE72FBE7D}"/>
              </a:ext>
            </a:extLst>
          </p:cNvPr>
          <p:cNvSpPr txBox="1">
            <a:spLocks/>
          </p:cNvSpPr>
          <p:nvPr/>
        </p:nvSpPr>
        <p:spPr>
          <a:xfrm>
            <a:off x="5213894" y="3158584"/>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(Apparel &amp; Accessories)</a:t>
            </a:r>
          </a:p>
        </p:txBody>
      </p:sp>
      <p:sp>
        <p:nvSpPr>
          <p:cNvPr id="38" name="Text Placeholder 3">
            <a:extLst>
              <a:ext uri="{FF2B5EF4-FFF2-40B4-BE49-F238E27FC236}">
                <a16:creationId xmlns:a16="http://schemas.microsoft.com/office/drawing/2014/main" id="{59969BB1-8E65-48E8-96D9-933827108C13}"/>
              </a:ext>
            </a:extLst>
          </p:cNvPr>
          <p:cNvSpPr txBox="1">
            <a:spLocks/>
          </p:cNvSpPr>
          <p:nvPr/>
        </p:nvSpPr>
        <p:spPr>
          <a:xfrm>
            <a:off x="5199284" y="5354240"/>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(Home Services)</a:t>
            </a:r>
          </a:p>
        </p:txBody>
      </p:sp>
      <p:sp>
        <p:nvSpPr>
          <p:cNvPr id="40" name="Text Placeholder 3">
            <a:extLst>
              <a:ext uri="{FF2B5EF4-FFF2-40B4-BE49-F238E27FC236}">
                <a16:creationId xmlns:a16="http://schemas.microsoft.com/office/drawing/2014/main" id="{4A98D1E4-83C4-41BA-9893-3BC0037EA886}"/>
              </a:ext>
            </a:extLst>
          </p:cNvPr>
          <p:cNvSpPr txBox="1">
            <a:spLocks/>
          </p:cNvSpPr>
          <p:nvPr/>
        </p:nvSpPr>
        <p:spPr>
          <a:xfrm>
            <a:off x="2640156" y="6090827"/>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(Eyewear)</a:t>
            </a:r>
          </a:p>
        </p:txBody>
      </p:sp>
      <p:sp>
        <p:nvSpPr>
          <p:cNvPr id="41" name="Text Placeholder 3">
            <a:extLst>
              <a:ext uri="{FF2B5EF4-FFF2-40B4-BE49-F238E27FC236}">
                <a16:creationId xmlns:a16="http://schemas.microsoft.com/office/drawing/2014/main" id="{9C2AE013-32D6-4259-A23B-113E19CDF540}"/>
              </a:ext>
            </a:extLst>
          </p:cNvPr>
          <p:cNvSpPr txBox="1">
            <a:spLocks/>
          </p:cNvSpPr>
          <p:nvPr/>
        </p:nvSpPr>
        <p:spPr>
          <a:xfrm>
            <a:off x="2679799" y="4671268"/>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(Real Estate)</a:t>
            </a:r>
          </a:p>
        </p:txBody>
      </p:sp>
      <p:sp>
        <p:nvSpPr>
          <p:cNvPr id="42" name="Text Placeholder 3">
            <a:extLst>
              <a:ext uri="{FF2B5EF4-FFF2-40B4-BE49-F238E27FC236}">
                <a16:creationId xmlns:a16="http://schemas.microsoft.com/office/drawing/2014/main" id="{EDDD5B21-C39B-4040-B3E3-B7BBC2E5D239}"/>
              </a:ext>
            </a:extLst>
          </p:cNvPr>
          <p:cNvSpPr txBox="1">
            <a:spLocks/>
          </p:cNvSpPr>
          <p:nvPr/>
        </p:nvSpPr>
        <p:spPr>
          <a:xfrm>
            <a:off x="7395155" y="3147769"/>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(Beauty)</a:t>
            </a:r>
          </a:p>
        </p:txBody>
      </p:sp>
      <p:sp>
        <p:nvSpPr>
          <p:cNvPr id="44" name="Text Placeholder 3">
            <a:extLst>
              <a:ext uri="{FF2B5EF4-FFF2-40B4-BE49-F238E27FC236}">
                <a16:creationId xmlns:a16="http://schemas.microsoft.com/office/drawing/2014/main" id="{3001B37E-9920-4EFE-AC28-723B9A943E60}"/>
              </a:ext>
            </a:extLst>
          </p:cNvPr>
          <p:cNvSpPr txBox="1">
            <a:spLocks/>
          </p:cNvSpPr>
          <p:nvPr/>
        </p:nvSpPr>
        <p:spPr>
          <a:xfrm>
            <a:off x="265683" y="3931657"/>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(Men’s Health)</a:t>
            </a:r>
          </a:p>
        </p:txBody>
      </p:sp>
      <p:sp>
        <p:nvSpPr>
          <p:cNvPr id="45" name="Text Placeholder 3">
            <a:extLst>
              <a:ext uri="{FF2B5EF4-FFF2-40B4-BE49-F238E27FC236}">
                <a16:creationId xmlns:a16="http://schemas.microsoft.com/office/drawing/2014/main" id="{F9CA59A7-C8CB-4A71-9F7F-68564BED3471}"/>
              </a:ext>
            </a:extLst>
          </p:cNvPr>
          <p:cNvSpPr txBox="1">
            <a:spLocks/>
          </p:cNvSpPr>
          <p:nvPr/>
        </p:nvSpPr>
        <p:spPr>
          <a:xfrm>
            <a:off x="234828" y="2265800"/>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(Travel / Luggage)</a:t>
            </a:r>
          </a:p>
        </p:txBody>
      </p:sp>
      <p:sp>
        <p:nvSpPr>
          <p:cNvPr id="46" name="Text Placeholder 3">
            <a:extLst>
              <a:ext uri="{FF2B5EF4-FFF2-40B4-BE49-F238E27FC236}">
                <a16:creationId xmlns:a16="http://schemas.microsoft.com/office/drawing/2014/main" id="{262EE2C4-2968-43D3-A7DC-2853B8B5B6F9}"/>
              </a:ext>
            </a:extLst>
          </p:cNvPr>
          <p:cNvSpPr txBox="1">
            <a:spLocks/>
          </p:cNvSpPr>
          <p:nvPr/>
        </p:nvSpPr>
        <p:spPr>
          <a:xfrm>
            <a:off x="9672195" y="3998565"/>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(Auto Insurance)</a:t>
            </a:r>
          </a:p>
        </p:txBody>
      </p:sp>
      <p:sp>
        <p:nvSpPr>
          <p:cNvPr id="47" name="Text Placeholder 3">
            <a:extLst>
              <a:ext uri="{FF2B5EF4-FFF2-40B4-BE49-F238E27FC236}">
                <a16:creationId xmlns:a16="http://schemas.microsoft.com/office/drawing/2014/main" id="{992E33C7-E622-427A-A07A-D5C6035B7C08}"/>
              </a:ext>
            </a:extLst>
          </p:cNvPr>
          <p:cNvSpPr txBox="1">
            <a:spLocks/>
          </p:cNvSpPr>
          <p:nvPr/>
        </p:nvSpPr>
        <p:spPr>
          <a:xfrm>
            <a:off x="2679799" y="2290648"/>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(Language Learning)</a:t>
            </a:r>
          </a:p>
        </p:txBody>
      </p:sp>
      <p:sp>
        <p:nvSpPr>
          <p:cNvPr id="48" name="Text Placeholder 3">
            <a:extLst>
              <a:ext uri="{FF2B5EF4-FFF2-40B4-BE49-F238E27FC236}">
                <a16:creationId xmlns:a16="http://schemas.microsoft.com/office/drawing/2014/main" id="{BFBF6A7E-8579-41FA-9CEB-4FD700B28A31}"/>
              </a:ext>
            </a:extLst>
          </p:cNvPr>
          <p:cNvSpPr txBox="1">
            <a:spLocks/>
          </p:cNvSpPr>
          <p:nvPr/>
        </p:nvSpPr>
        <p:spPr>
          <a:xfrm>
            <a:off x="5237285" y="3995647"/>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(Hair Loss)</a:t>
            </a:r>
          </a:p>
        </p:txBody>
      </p:sp>
      <p:sp>
        <p:nvSpPr>
          <p:cNvPr id="49" name="Text Placeholder 3">
            <a:extLst>
              <a:ext uri="{FF2B5EF4-FFF2-40B4-BE49-F238E27FC236}">
                <a16:creationId xmlns:a16="http://schemas.microsoft.com/office/drawing/2014/main" id="{D68154BF-88BF-4373-BCE9-D993D554124A}"/>
              </a:ext>
            </a:extLst>
          </p:cNvPr>
          <p:cNvSpPr txBox="1">
            <a:spLocks/>
          </p:cNvSpPr>
          <p:nvPr/>
        </p:nvSpPr>
        <p:spPr>
          <a:xfrm>
            <a:off x="5151190" y="2405342"/>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(Apparel &amp; Accessories)</a:t>
            </a:r>
          </a:p>
        </p:txBody>
      </p:sp>
      <p:sp>
        <p:nvSpPr>
          <p:cNvPr id="50" name="Text Placeholder 3">
            <a:extLst>
              <a:ext uri="{FF2B5EF4-FFF2-40B4-BE49-F238E27FC236}">
                <a16:creationId xmlns:a16="http://schemas.microsoft.com/office/drawing/2014/main" id="{76FC2459-3F4E-4663-8403-27CD07C17064}"/>
              </a:ext>
            </a:extLst>
          </p:cNvPr>
          <p:cNvSpPr txBox="1">
            <a:spLocks/>
          </p:cNvSpPr>
          <p:nvPr/>
        </p:nvSpPr>
        <p:spPr>
          <a:xfrm>
            <a:off x="7432478" y="2348781"/>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(Flower Delivery)</a:t>
            </a:r>
          </a:p>
        </p:txBody>
      </p:sp>
      <p:sp>
        <p:nvSpPr>
          <p:cNvPr id="51" name="Text Placeholder 3">
            <a:extLst>
              <a:ext uri="{FF2B5EF4-FFF2-40B4-BE49-F238E27FC236}">
                <a16:creationId xmlns:a16="http://schemas.microsoft.com/office/drawing/2014/main" id="{41FD93D6-4F9B-4098-9162-C75B8984CDB3}"/>
              </a:ext>
            </a:extLst>
          </p:cNvPr>
          <p:cNvSpPr txBox="1">
            <a:spLocks/>
          </p:cNvSpPr>
          <p:nvPr/>
        </p:nvSpPr>
        <p:spPr>
          <a:xfrm>
            <a:off x="9619494" y="2235656"/>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(eRetailer)</a:t>
            </a:r>
          </a:p>
        </p:txBody>
      </p:sp>
      <p:sp>
        <p:nvSpPr>
          <p:cNvPr id="52" name="Text Placeholder 3">
            <a:extLst>
              <a:ext uri="{FF2B5EF4-FFF2-40B4-BE49-F238E27FC236}">
                <a16:creationId xmlns:a16="http://schemas.microsoft.com/office/drawing/2014/main" id="{97A2C109-BDCC-474F-AF08-46A16B862D82}"/>
              </a:ext>
            </a:extLst>
          </p:cNvPr>
          <p:cNvSpPr txBox="1">
            <a:spLocks/>
          </p:cNvSpPr>
          <p:nvPr/>
        </p:nvSpPr>
        <p:spPr>
          <a:xfrm>
            <a:off x="230401" y="3140629"/>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(Mattresses &amp; Bedding)</a:t>
            </a:r>
          </a:p>
        </p:txBody>
      </p:sp>
      <p:sp>
        <p:nvSpPr>
          <p:cNvPr id="53" name="Text Placeholder 3">
            <a:extLst>
              <a:ext uri="{FF2B5EF4-FFF2-40B4-BE49-F238E27FC236}">
                <a16:creationId xmlns:a16="http://schemas.microsoft.com/office/drawing/2014/main" id="{D061087F-6194-4816-95F8-93C4C307E7CE}"/>
              </a:ext>
            </a:extLst>
          </p:cNvPr>
          <p:cNvSpPr txBox="1">
            <a:spLocks/>
          </p:cNvSpPr>
          <p:nvPr/>
        </p:nvSpPr>
        <p:spPr>
          <a:xfrm>
            <a:off x="2681368" y="3008653"/>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(Women’s Lifestyle)</a:t>
            </a:r>
          </a:p>
        </p:txBody>
      </p:sp>
      <p:sp>
        <p:nvSpPr>
          <p:cNvPr id="54" name="Text Placeholder 3">
            <a:extLst>
              <a:ext uri="{FF2B5EF4-FFF2-40B4-BE49-F238E27FC236}">
                <a16:creationId xmlns:a16="http://schemas.microsoft.com/office/drawing/2014/main" id="{C7EADD99-E42C-4C1A-A833-3815D0F6A7F5}"/>
              </a:ext>
            </a:extLst>
          </p:cNvPr>
          <p:cNvSpPr txBox="1">
            <a:spLocks/>
          </p:cNvSpPr>
          <p:nvPr/>
        </p:nvSpPr>
        <p:spPr>
          <a:xfrm>
            <a:off x="9666629" y="3329168"/>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(eRetailer)</a:t>
            </a:r>
          </a:p>
        </p:txBody>
      </p:sp>
      <p:sp>
        <p:nvSpPr>
          <p:cNvPr id="55" name="Text Placeholder 3">
            <a:extLst>
              <a:ext uri="{FF2B5EF4-FFF2-40B4-BE49-F238E27FC236}">
                <a16:creationId xmlns:a16="http://schemas.microsoft.com/office/drawing/2014/main" id="{159DBB74-E6A0-48AD-9F02-F399CD49A97D}"/>
              </a:ext>
            </a:extLst>
          </p:cNvPr>
          <p:cNvSpPr txBox="1">
            <a:spLocks/>
          </p:cNvSpPr>
          <p:nvPr/>
        </p:nvSpPr>
        <p:spPr>
          <a:xfrm>
            <a:off x="2662515" y="3941905"/>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(Home Services)</a:t>
            </a:r>
          </a:p>
        </p:txBody>
      </p:sp>
      <p:sp>
        <p:nvSpPr>
          <p:cNvPr id="56" name="Text Placeholder 3">
            <a:extLst>
              <a:ext uri="{FF2B5EF4-FFF2-40B4-BE49-F238E27FC236}">
                <a16:creationId xmlns:a16="http://schemas.microsoft.com/office/drawing/2014/main" id="{9AB76150-6EA4-4142-BF28-0268A151A780}"/>
              </a:ext>
            </a:extLst>
          </p:cNvPr>
          <p:cNvSpPr txBox="1">
            <a:spLocks/>
          </p:cNvSpPr>
          <p:nvPr/>
        </p:nvSpPr>
        <p:spPr>
          <a:xfrm>
            <a:off x="7385342" y="4064457"/>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(Meal Kit Delivery)</a:t>
            </a:r>
          </a:p>
        </p:txBody>
      </p:sp>
      <p:sp>
        <p:nvSpPr>
          <p:cNvPr id="57" name="Text Placeholder 3">
            <a:extLst>
              <a:ext uri="{FF2B5EF4-FFF2-40B4-BE49-F238E27FC236}">
                <a16:creationId xmlns:a16="http://schemas.microsoft.com/office/drawing/2014/main" id="{FEB9D31C-04DB-46D3-B134-5A1F6E55AD62}"/>
              </a:ext>
            </a:extLst>
          </p:cNvPr>
          <p:cNvSpPr txBox="1">
            <a:spLocks/>
          </p:cNvSpPr>
          <p:nvPr/>
        </p:nvSpPr>
        <p:spPr>
          <a:xfrm>
            <a:off x="236399" y="4595787"/>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(Watches)</a:t>
            </a:r>
          </a:p>
        </p:txBody>
      </p:sp>
      <p:sp>
        <p:nvSpPr>
          <p:cNvPr id="58" name="Text Placeholder 3">
            <a:extLst>
              <a:ext uri="{FF2B5EF4-FFF2-40B4-BE49-F238E27FC236}">
                <a16:creationId xmlns:a16="http://schemas.microsoft.com/office/drawing/2014/main" id="{72A28CF2-49FB-4602-B714-A9DA248E1665}"/>
              </a:ext>
            </a:extLst>
          </p:cNvPr>
          <p:cNvSpPr txBox="1">
            <a:spLocks/>
          </p:cNvSpPr>
          <p:nvPr/>
        </p:nvSpPr>
        <p:spPr>
          <a:xfrm>
            <a:off x="5138338" y="4614646"/>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(Men’s Clothing)</a:t>
            </a:r>
          </a:p>
        </p:txBody>
      </p:sp>
      <p:sp>
        <p:nvSpPr>
          <p:cNvPr id="59" name="Text Placeholder 3">
            <a:extLst>
              <a:ext uri="{FF2B5EF4-FFF2-40B4-BE49-F238E27FC236}">
                <a16:creationId xmlns:a16="http://schemas.microsoft.com/office/drawing/2014/main" id="{05E80BBA-B41C-4CEA-865A-29F5E33DC491}"/>
              </a:ext>
            </a:extLst>
          </p:cNvPr>
          <p:cNvSpPr txBox="1">
            <a:spLocks/>
          </p:cNvSpPr>
          <p:nvPr/>
        </p:nvSpPr>
        <p:spPr>
          <a:xfrm>
            <a:off x="7391343" y="4642923"/>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(Mattresses &amp; Bedding)</a:t>
            </a:r>
          </a:p>
        </p:txBody>
      </p:sp>
      <p:sp>
        <p:nvSpPr>
          <p:cNvPr id="60" name="Text Placeholder 3">
            <a:extLst>
              <a:ext uri="{FF2B5EF4-FFF2-40B4-BE49-F238E27FC236}">
                <a16:creationId xmlns:a16="http://schemas.microsoft.com/office/drawing/2014/main" id="{F816C68C-7748-432F-8254-CE228875D068}"/>
              </a:ext>
            </a:extLst>
          </p:cNvPr>
          <p:cNvSpPr txBox="1">
            <a:spLocks/>
          </p:cNvSpPr>
          <p:nvPr/>
        </p:nvSpPr>
        <p:spPr>
          <a:xfrm>
            <a:off x="9691478" y="4699484"/>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(Real Estate)</a:t>
            </a:r>
          </a:p>
        </p:txBody>
      </p:sp>
      <p:sp>
        <p:nvSpPr>
          <p:cNvPr id="61" name="Text Placeholder 3">
            <a:extLst>
              <a:ext uri="{FF2B5EF4-FFF2-40B4-BE49-F238E27FC236}">
                <a16:creationId xmlns:a16="http://schemas.microsoft.com/office/drawing/2014/main" id="{58FE11CF-EDF7-40C1-945B-46F4156B6573}"/>
              </a:ext>
            </a:extLst>
          </p:cNvPr>
          <p:cNvSpPr txBox="1">
            <a:spLocks/>
          </p:cNvSpPr>
          <p:nvPr/>
        </p:nvSpPr>
        <p:spPr>
          <a:xfrm>
            <a:off x="226971" y="5368785"/>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(Home Security)</a:t>
            </a:r>
          </a:p>
        </p:txBody>
      </p:sp>
      <p:sp>
        <p:nvSpPr>
          <p:cNvPr id="62" name="Text Placeholder 3">
            <a:extLst>
              <a:ext uri="{FF2B5EF4-FFF2-40B4-BE49-F238E27FC236}">
                <a16:creationId xmlns:a16="http://schemas.microsoft.com/office/drawing/2014/main" id="{1FAF29F4-F977-427B-9E63-14B155D3273E}"/>
              </a:ext>
            </a:extLst>
          </p:cNvPr>
          <p:cNvSpPr txBox="1">
            <a:spLocks/>
          </p:cNvSpPr>
          <p:nvPr/>
        </p:nvSpPr>
        <p:spPr>
          <a:xfrm>
            <a:off x="2649661" y="5406495"/>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(Meal Kit Delivery)</a:t>
            </a:r>
          </a:p>
        </p:txBody>
      </p:sp>
      <p:sp>
        <p:nvSpPr>
          <p:cNvPr id="63" name="Text Placeholder 3">
            <a:extLst>
              <a:ext uri="{FF2B5EF4-FFF2-40B4-BE49-F238E27FC236}">
                <a16:creationId xmlns:a16="http://schemas.microsoft.com/office/drawing/2014/main" id="{74BE9042-37B0-4D9C-9FDA-B74FB6FD50C3}"/>
              </a:ext>
            </a:extLst>
          </p:cNvPr>
          <p:cNvSpPr txBox="1">
            <a:spLocks/>
          </p:cNvSpPr>
          <p:nvPr/>
        </p:nvSpPr>
        <p:spPr>
          <a:xfrm>
            <a:off x="7457325" y="5274515"/>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(Apparel &amp; Accessories)</a:t>
            </a:r>
          </a:p>
        </p:txBody>
      </p:sp>
      <p:sp>
        <p:nvSpPr>
          <p:cNvPr id="64" name="Text Placeholder 3">
            <a:extLst>
              <a:ext uri="{FF2B5EF4-FFF2-40B4-BE49-F238E27FC236}">
                <a16:creationId xmlns:a16="http://schemas.microsoft.com/office/drawing/2014/main" id="{AD0E93F1-C90B-42F1-8388-5D57A1398986}"/>
              </a:ext>
            </a:extLst>
          </p:cNvPr>
          <p:cNvSpPr txBox="1">
            <a:spLocks/>
          </p:cNvSpPr>
          <p:nvPr/>
        </p:nvSpPr>
        <p:spPr>
          <a:xfrm>
            <a:off x="9653773" y="5415921"/>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(Men’s Lifestyle)</a:t>
            </a:r>
          </a:p>
        </p:txBody>
      </p:sp>
      <p:sp>
        <p:nvSpPr>
          <p:cNvPr id="65" name="Text Placeholder 3">
            <a:extLst>
              <a:ext uri="{FF2B5EF4-FFF2-40B4-BE49-F238E27FC236}">
                <a16:creationId xmlns:a16="http://schemas.microsoft.com/office/drawing/2014/main" id="{A58847C2-EF0B-4A2F-873D-6BA21E8B2912}"/>
              </a:ext>
            </a:extLst>
          </p:cNvPr>
          <p:cNvSpPr txBox="1">
            <a:spLocks/>
          </p:cNvSpPr>
          <p:nvPr/>
        </p:nvSpPr>
        <p:spPr>
          <a:xfrm>
            <a:off x="228540" y="6152784"/>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(Vacation Rentals)</a:t>
            </a:r>
          </a:p>
        </p:txBody>
      </p:sp>
      <p:sp>
        <p:nvSpPr>
          <p:cNvPr id="66" name="Text Placeholder 3">
            <a:extLst>
              <a:ext uri="{FF2B5EF4-FFF2-40B4-BE49-F238E27FC236}">
                <a16:creationId xmlns:a16="http://schemas.microsoft.com/office/drawing/2014/main" id="{095854C3-BEAF-427B-8D37-22035751869D}"/>
              </a:ext>
            </a:extLst>
          </p:cNvPr>
          <p:cNvSpPr txBox="1">
            <a:spLocks/>
          </p:cNvSpPr>
          <p:nvPr/>
        </p:nvSpPr>
        <p:spPr>
          <a:xfrm>
            <a:off x="5187040" y="6105646"/>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(Home Goods)</a:t>
            </a:r>
          </a:p>
        </p:txBody>
      </p:sp>
      <p:sp>
        <p:nvSpPr>
          <p:cNvPr id="67" name="Text Placeholder 3">
            <a:extLst>
              <a:ext uri="{FF2B5EF4-FFF2-40B4-BE49-F238E27FC236}">
                <a16:creationId xmlns:a16="http://schemas.microsoft.com/office/drawing/2014/main" id="{CEA725EE-8292-43E9-8631-8DF2A5F4D1E3}"/>
              </a:ext>
            </a:extLst>
          </p:cNvPr>
          <p:cNvSpPr txBox="1">
            <a:spLocks/>
          </p:cNvSpPr>
          <p:nvPr/>
        </p:nvSpPr>
        <p:spPr>
          <a:xfrm>
            <a:off x="7468325" y="6115075"/>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(Real Estate)</a:t>
            </a:r>
          </a:p>
        </p:txBody>
      </p:sp>
      <p:sp>
        <p:nvSpPr>
          <p:cNvPr id="68" name="Text Placeholder 3">
            <a:extLst>
              <a:ext uri="{FF2B5EF4-FFF2-40B4-BE49-F238E27FC236}">
                <a16:creationId xmlns:a16="http://schemas.microsoft.com/office/drawing/2014/main" id="{D71060FE-6EA7-4F02-8672-5EC64FFC13B7}"/>
              </a:ext>
            </a:extLst>
          </p:cNvPr>
          <p:cNvSpPr txBox="1">
            <a:spLocks/>
          </p:cNvSpPr>
          <p:nvPr/>
        </p:nvSpPr>
        <p:spPr>
          <a:xfrm>
            <a:off x="9644343" y="6217200"/>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(eRetailer)</a:t>
            </a:r>
          </a:p>
        </p:txBody>
      </p:sp>
      <p:sp>
        <p:nvSpPr>
          <p:cNvPr id="70" name="Rectangle 69">
            <a:extLst>
              <a:ext uri="{FF2B5EF4-FFF2-40B4-BE49-F238E27FC236}">
                <a16:creationId xmlns:a16="http://schemas.microsoft.com/office/drawing/2014/main" id="{E815B613-3FC0-4851-A256-2A7CB23F1895}"/>
              </a:ext>
            </a:extLst>
          </p:cNvPr>
          <p:cNvSpPr/>
          <p:nvPr/>
        </p:nvSpPr>
        <p:spPr>
          <a:xfrm>
            <a:off x="226971" y="346056"/>
            <a:ext cx="1196502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The selection set reflects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high-growth DTC brands from</a:t>
            </a:r>
            <a:r>
              <a:rPr lang="en-US" sz="2600" b="1">
                <a:solidFill>
                  <a:srgbClr val="ED3C8D"/>
                </a:solidFill>
                <a:latin typeface="Helvetica" pitchFamily="2" charset="0"/>
              </a:rPr>
              <a:t> a diverse mix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of categories and life stages across both public &amp; private companies</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308000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E3D5038-DB0D-49D3-81FE-CE06731FFC1C}"/>
              </a:ext>
            </a:extLst>
          </p:cNvPr>
          <p:cNvSpPr/>
          <p:nvPr/>
        </p:nvSpPr>
        <p:spPr>
          <a:xfrm>
            <a:off x="1" y="1495283"/>
            <a:ext cx="12192000" cy="536271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68883D7-CE89-43D5-A4B5-94B1E52807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5" name="Slide Number Placeholder 5">
            <a:extLst>
              <a:ext uri="{FF2B5EF4-FFF2-40B4-BE49-F238E27FC236}">
                <a16:creationId xmlns:a16="http://schemas.microsoft.com/office/drawing/2014/main" id="{CAB137C7-5E9C-4947-862D-A9783E6B793A}"/>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FACEB3C5-52C0-47C3-941A-590E0EE30CE4}"/>
              </a:ext>
            </a:extLst>
          </p:cNvPr>
          <p:cNvSpPr/>
          <p:nvPr/>
        </p:nvSpPr>
        <p:spPr>
          <a:xfrm>
            <a:off x="526244" y="6586958"/>
            <a:ext cx="11687274" cy="2474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0" name="Speech Bubble: Rectangle 29">
            <a:extLst>
              <a:ext uri="{FF2B5EF4-FFF2-40B4-BE49-F238E27FC236}">
                <a16:creationId xmlns:a16="http://schemas.microsoft.com/office/drawing/2014/main" id="{BD385FC8-A46B-4894-9D72-07BB7A0F145B}"/>
              </a:ext>
            </a:extLst>
          </p:cNvPr>
          <p:cNvSpPr/>
          <p:nvPr/>
        </p:nvSpPr>
        <p:spPr>
          <a:xfrm>
            <a:off x="8553465" y="1807499"/>
            <a:ext cx="3546520" cy="821861"/>
          </a:xfrm>
          <a:prstGeom prst="wedgeRectCallout">
            <a:avLst>
              <a:gd name="adj1" fmla="val 3137"/>
              <a:gd name="adj2" fmla="val 75798"/>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“We see the benefits of using it (TV) early. It’s not a small investment in terms of developing the creative and media costs, but </a:t>
            </a:r>
            <a:r>
              <a:rPr kumimoji="0" lang="en-US" sz="10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it’s a channel that enables you to tell a story</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p>
        </p:txBody>
      </p:sp>
      <p:sp>
        <p:nvSpPr>
          <p:cNvPr id="32" name="TextBox 31">
            <a:extLst>
              <a:ext uri="{FF2B5EF4-FFF2-40B4-BE49-F238E27FC236}">
                <a16:creationId xmlns:a16="http://schemas.microsoft.com/office/drawing/2014/main" id="{02161C23-E803-486F-B146-560241F63569}"/>
              </a:ext>
            </a:extLst>
          </p:cNvPr>
          <p:cNvSpPr txBox="1"/>
          <p:nvPr/>
        </p:nvSpPr>
        <p:spPr>
          <a:xfrm>
            <a:off x="8418413" y="2797018"/>
            <a:ext cx="3816624" cy="369332"/>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Steven Gutentag, Co-Founder,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Keeps</a:t>
            </a: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(Digiday, 1/22/19)</a:t>
            </a:r>
          </a:p>
        </p:txBody>
      </p:sp>
      <p:pic>
        <p:nvPicPr>
          <p:cNvPr id="4" name="Picture 4" descr="Keeps vs Hims | Who's better for hair loss treatments? [2021]">
            <a:extLst>
              <a:ext uri="{FF2B5EF4-FFF2-40B4-BE49-F238E27FC236}">
                <a16:creationId xmlns:a16="http://schemas.microsoft.com/office/drawing/2014/main" id="{9EB62ED0-ADC2-45A2-9191-2C541D2983CF}"/>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04752" y="1906573"/>
            <a:ext cx="641408" cy="235761"/>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23">
            <a:extLst>
              <a:ext uri="{FF2B5EF4-FFF2-40B4-BE49-F238E27FC236}">
                <a16:creationId xmlns:a16="http://schemas.microsoft.com/office/drawing/2014/main" id="{ED876B1B-B7B5-4BA2-9D8C-05B1AB1C7036}"/>
              </a:ext>
            </a:extLst>
          </p:cNvPr>
          <p:cNvSpPr/>
          <p:nvPr/>
        </p:nvSpPr>
        <p:spPr>
          <a:xfrm>
            <a:off x="4101035" y="3212141"/>
            <a:ext cx="3903276" cy="1030059"/>
          </a:xfrm>
          <a:prstGeom prst="wedgeRectCallout">
            <a:avLst>
              <a:gd name="adj1" fmla="val 2"/>
              <a:gd name="adj2" fmla="val 75305"/>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“When we started with television, it was just an experiment, we always have a part of our budget that’s set aside to try new things and we didn’t know how big it could be. Very quickly it actually ended up being the </a:t>
            </a:r>
            <a:r>
              <a:rPr kumimoji="0" lang="en-US" sz="10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biggest portion of our marketing spend</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p>
        </p:txBody>
      </p:sp>
      <p:sp>
        <p:nvSpPr>
          <p:cNvPr id="25" name="TextBox 24">
            <a:extLst>
              <a:ext uri="{FF2B5EF4-FFF2-40B4-BE49-F238E27FC236}">
                <a16:creationId xmlns:a16="http://schemas.microsoft.com/office/drawing/2014/main" id="{8208246E-5AD2-4104-9FEC-A7074B710AA9}"/>
              </a:ext>
            </a:extLst>
          </p:cNvPr>
          <p:cNvSpPr txBox="1"/>
          <p:nvPr/>
        </p:nvSpPr>
        <p:spPr>
          <a:xfrm>
            <a:off x="4434181" y="4509000"/>
            <a:ext cx="3138743" cy="369332"/>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Jerry Hum, Co-Founder &amp; CEO,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Touch of Modern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(VAB ‘Founders Campaign’ TV Spot, May 2019)</a:t>
            </a:r>
          </a:p>
        </p:txBody>
      </p:sp>
      <p:pic>
        <p:nvPicPr>
          <p:cNvPr id="1030" name="Picture 6" descr="Touch of Modern Logo Download Vector">
            <a:extLst>
              <a:ext uri="{FF2B5EF4-FFF2-40B4-BE49-F238E27FC236}">
                <a16:creationId xmlns:a16="http://schemas.microsoft.com/office/drawing/2014/main" id="{4CE910C1-B116-4743-8E2B-F09CE745FBDC}"/>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701725" y="3308167"/>
            <a:ext cx="731398" cy="252864"/>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9">
            <a:extLst>
              <a:ext uri="{FF2B5EF4-FFF2-40B4-BE49-F238E27FC236}">
                <a16:creationId xmlns:a16="http://schemas.microsoft.com/office/drawing/2014/main" id="{617FC728-F84A-4C42-85DB-E3EB3EC1D16D}"/>
              </a:ext>
            </a:extLst>
          </p:cNvPr>
          <p:cNvSpPr/>
          <p:nvPr/>
        </p:nvSpPr>
        <p:spPr>
          <a:xfrm>
            <a:off x="143156" y="1588326"/>
            <a:ext cx="3828746" cy="862388"/>
          </a:xfrm>
          <a:prstGeom prst="wedgeRectCallout">
            <a:avLst>
              <a:gd name="adj1" fmla="val -4060"/>
              <a:gd name="adj2" fmla="val 72035"/>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105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We have seen our TV advertising drive a </a:t>
            </a:r>
            <a:r>
              <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new level of website and customer activity </a:t>
            </a:r>
            <a:r>
              <a:rPr kumimoji="0" lang="en-US" sz="105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through its </a:t>
            </a:r>
            <a:r>
              <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broad reach but also precision of finding our target audience</a:t>
            </a:r>
            <a:r>
              <a:rPr kumimoji="0" lang="en-US" sz="105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endParaRPr kumimoji="0" lang="en-US" sz="1050" b="0" i="0" u="none" strike="noStrike" kern="0" cap="none" spc="0" normalizeH="0" baseline="0" noProof="0">
              <a:ln>
                <a:noFill/>
              </a:ln>
              <a:solidFill>
                <a:srgbClr val="1F1A62"/>
              </a:solidFill>
              <a:effectLst/>
              <a:uLnTx/>
              <a:uFillTx/>
              <a:latin typeface="Helvetica Light" panose="020B0403020202020204"/>
              <a:ea typeface="+mn-ea"/>
              <a:cs typeface="+mn-cs"/>
            </a:endParaRPr>
          </a:p>
        </p:txBody>
      </p:sp>
      <p:sp>
        <p:nvSpPr>
          <p:cNvPr id="11" name="TextBox 10">
            <a:extLst>
              <a:ext uri="{FF2B5EF4-FFF2-40B4-BE49-F238E27FC236}">
                <a16:creationId xmlns:a16="http://schemas.microsoft.com/office/drawing/2014/main" id="{2687D21F-4C6B-4744-8DA0-467111E2EFFD}"/>
              </a:ext>
            </a:extLst>
          </p:cNvPr>
          <p:cNvSpPr txBox="1"/>
          <p:nvPr/>
        </p:nvSpPr>
        <p:spPr>
          <a:xfrm>
            <a:off x="82544" y="2647059"/>
            <a:ext cx="3949971" cy="369332"/>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Rachael Tann, Head of Acquisition Marketing, </a:t>
            </a:r>
            <a:r>
              <a:rPr kumimoji="0" lang="en-US" sz="1000" b="1" i="1"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FabFitFun</a:t>
            </a:r>
            <a:b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b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(Effectv &amp; VAB ‘The Halo Effect of TV’, 11/16/20)</a:t>
            </a:r>
            <a:endPar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1032" name="Picture 8" descr="Get The Box - FabFitFun">
            <a:extLst>
              <a:ext uri="{FF2B5EF4-FFF2-40B4-BE49-F238E27FC236}">
                <a16:creationId xmlns:a16="http://schemas.microsoft.com/office/drawing/2014/main" id="{8705C222-439B-412F-87AF-E72CAA51449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96061" y="1607356"/>
            <a:ext cx="934114" cy="385322"/>
          </a:xfrm>
          <a:prstGeom prst="rect">
            <a:avLst/>
          </a:prstGeom>
          <a:noFill/>
          <a:extLst>
            <a:ext uri="{909E8E84-426E-40DD-AFC4-6F175D3DCCD1}">
              <a14:hiddenFill xmlns:a14="http://schemas.microsoft.com/office/drawing/2010/main">
                <a:solidFill>
                  <a:srgbClr val="FFFFFF"/>
                </a:solidFill>
              </a14:hiddenFill>
            </a:ext>
          </a:extLst>
        </p:spPr>
      </p:pic>
      <p:sp>
        <p:nvSpPr>
          <p:cNvPr id="46" name="Speech Bubble: Rectangle 45">
            <a:extLst>
              <a:ext uri="{FF2B5EF4-FFF2-40B4-BE49-F238E27FC236}">
                <a16:creationId xmlns:a16="http://schemas.microsoft.com/office/drawing/2014/main" id="{D8484C9D-5482-468F-9497-F73ACF4BE135}"/>
              </a:ext>
            </a:extLst>
          </p:cNvPr>
          <p:cNvSpPr/>
          <p:nvPr/>
        </p:nvSpPr>
        <p:spPr>
          <a:xfrm>
            <a:off x="4103537" y="4927396"/>
            <a:ext cx="3279946" cy="1007473"/>
          </a:xfrm>
          <a:prstGeom prst="wedgeRectCallout">
            <a:avLst>
              <a:gd name="adj1" fmla="val -6619"/>
              <a:gd name="adj2" fmla="val 71579"/>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“The Wayfair brand is only a little over six years old and we’ve been able to build it as a household brand very quickly over just the last few years. </a:t>
            </a:r>
            <a:r>
              <a:rPr kumimoji="0" lang="en-US" sz="9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Without using television, I don’t think we would be where we are today</a:t>
            </a:r>
            <a:r>
              <a:rPr kumimoji="0" lang="en-US" sz="95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p>
        </p:txBody>
      </p:sp>
      <p:sp>
        <p:nvSpPr>
          <p:cNvPr id="50" name="TextBox 49">
            <a:extLst>
              <a:ext uri="{FF2B5EF4-FFF2-40B4-BE49-F238E27FC236}">
                <a16:creationId xmlns:a16="http://schemas.microsoft.com/office/drawing/2014/main" id="{1E23FAB5-1156-4909-B1E7-196A402AC476}"/>
              </a:ext>
            </a:extLst>
          </p:cNvPr>
          <p:cNvSpPr txBox="1"/>
          <p:nvPr/>
        </p:nvSpPr>
        <p:spPr>
          <a:xfrm>
            <a:off x="4315295" y="6142457"/>
            <a:ext cx="2806448" cy="369332"/>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Niraj Shah, Co-Founder,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Wayfair</a:t>
            </a: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(VAB ‘Founders Campaign’ TV Spot, May 2018)</a:t>
            </a:r>
          </a:p>
        </p:txBody>
      </p:sp>
      <p:pic>
        <p:nvPicPr>
          <p:cNvPr id="1034" name="Picture 10">
            <a:extLst>
              <a:ext uri="{FF2B5EF4-FFF2-40B4-BE49-F238E27FC236}">
                <a16:creationId xmlns:a16="http://schemas.microsoft.com/office/drawing/2014/main" id="{919A759A-5E03-492D-BE44-2A6558DC0BC7}"/>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5106534" y="5032141"/>
            <a:ext cx="1190022" cy="26933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26">
            <a:extLst>
              <a:ext uri="{FF2B5EF4-FFF2-40B4-BE49-F238E27FC236}">
                <a16:creationId xmlns:a16="http://schemas.microsoft.com/office/drawing/2014/main" id="{9087A09A-ED21-4DEC-993B-DDC60B97CBBD}"/>
              </a:ext>
            </a:extLst>
          </p:cNvPr>
          <p:cNvSpPr/>
          <p:nvPr/>
        </p:nvSpPr>
        <p:spPr>
          <a:xfrm>
            <a:off x="8227092" y="3225530"/>
            <a:ext cx="3822973" cy="1145898"/>
          </a:xfrm>
          <a:prstGeom prst="wedgeRectCallout">
            <a:avLst>
              <a:gd name="adj1" fmla="val 4564"/>
              <a:gd name="adj2" fmla="val 71938"/>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Tom also pointed to the importance of “</a:t>
            </a:r>
            <a:r>
              <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a diversified marketing strategy </a:t>
            </a:r>
            <a:r>
              <a:rPr kumimoji="0" lang="en-US" sz="105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comprised of TV, radio, direct mail, social, digital, even out of home marketing at times. For us, the key is to have multiple touch-points to </a:t>
            </a:r>
            <a:r>
              <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spread awareness </a:t>
            </a:r>
            <a:r>
              <a:rPr kumimoji="0" lang="en-US" sz="105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and tell our brand story,”</a:t>
            </a:r>
            <a:endParaRPr kumimoji="0" lang="en-US" sz="10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C3FC936F-5C31-4BF9-9153-8C2F86F4F804}"/>
              </a:ext>
            </a:extLst>
          </p:cNvPr>
          <p:cNvSpPr txBox="1"/>
          <p:nvPr/>
        </p:nvSpPr>
        <p:spPr>
          <a:xfrm>
            <a:off x="8603214" y="4605078"/>
            <a:ext cx="3070727" cy="369332"/>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Tom Patterson, CEO,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Tommy John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(Modern Fellows, 7/4/20)</a:t>
            </a:r>
            <a:endParaRPr kumimoji="0" lang="en-US" sz="6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1038" name="Picture 14" descr="Tommy John Returns">
            <a:extLst>
              <a:ext uri="{FF2B5EF4-FFF2-40B4-BE49-F238E27FC236}">
                <a16:creationId xmlns:a16="http://schemas.microsoft.com/office/drawing/2014/main" id="{9BF47735-C22A-4E85-ABED-7043AA426DFD}"/>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9513750" y="3303248"/>
            <a:ext cx="1249654" cy="209317"/>
          </a:xfrm>
          <a:prstGeom prst="rect">
            <a:avLst/>
          </a:prstGeom>
          <a:noFill/>
          <a:extLst>
            <a:ext uri="{909E8E84-426E-40DD-AFC4-6F175D3DCCD1}">
              <a14:hiddenFill xmlns:a14="http://schemas.microsoft.com/office/drawing/2010/main">
                <a:solidFill>
                  <a:srgbClr val="FFFFFF"/>
                </a:solidFill>
              </a14:hiddenFill>
            </a:ext>
          </a:extLst>
        </p:spPr>
      </p:pic>
      <p:sp>
        <p:nvSpPr>
          <p:cNvPr id="43" name="Speech Bubble: Rectangle 42">
            <a:extLst>
              <a:ext uri="{FF2B5EF4-FFF2-40B4-BE49-F238E27FC236}">
                <a16:creationId xmlns:a16="http://schemas.microsoft.com/office/drawing/2014/main" id="{94A771A8-8DE1-4F39-BD25-9E077EE65BD4}"/>
              </a:ext>
            </a:extLst>
          </p:cNvPr>
          <p:cNvSpPr/>
          <p:nvPr/>
        </p:nvSpPr>
        <p:spPr>
          <a:xfrm>
            <a:off x="7613034" y="5007009"/>
            <a:ext cx="4437032" cy="994395"/>
          </a:xfrm>
          <a:prstGeom prst="wedgeRectCallout">
            <a:avLst>
              <a:gd name="adj1" fmla="val 6532"/>
              <a:gd name="adj2" fmla="val 63308"/>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95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95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I have worked for 20 years in marketing and have not seen a company as broad in appeal and user base as Zulily</a:t>
            </a:r>
            <a:r>
              <a:rPr kumimoji="0" lang="en-US" sz="95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a:t>
            </a:r>
            <a:r>
              <a:rPr kumimoji="0" lang="en-US" sz="95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we think about our customer more in how she shops and why she shops than by age or income band</a:t>
            </a:r>
            <a:r>
              <a:rPr kumimoji="0" lang="en-US" sz="95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Zulily is unique in that we approach her mindset more than her wallet size or age.” </a:t>
            </a:r>
          </a:p>
        </p:txBody>
      </p:sp>
      <p:sp>
        <p:nvSpPr>
          <p:cNvPr id="44" name="TextBox 43">
            <a:extLst>
              <a:ext uri="{FF2B5EF4-FFF2-40B4-BE49-F238E27FC236}">
                <a16:creationId xmlns:a16="http://schemas.microsoft.com/office/drawing/2014/main" id="{DEB01913-8DF3-401F-BFC7-B481DB280398}"/>
              </a:ext>
            </a:extLst>
          </p:cNvPr>
          <p:cNvSpPr txBox="1"/>
          <p:nvPr/>
        </p:nvSpPr>
        <p:spPr>
          <a:xfrm>
            <a:off x="8560763" y="6146654"/>
            <a:ext cx="2806448" cy="369332"/>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Naama Bloom, VP of Marketing,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Zulily</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(Forbes, 3/26/19)</a:t>
            </a:r>
          </a:p>
        </p:txBody>
      </p:sp>
      <p:pic>
        <p:nvPicPr>
          <p:cNvPr id="1026" name="Picture 2" descr="Online Retailer Zulily Debuts New Look and Feel, Bringing Its Distinct &amp;#39;Fun  Shopping&amp;#39; Personality to Life | Business Wire">
            <a:extLst>
              <a:ext uri="{FF2B5EF4-FFF2-40B4-BE49-F238E27FC236}">
                <a16:creationId xmlns:a16="http://schemas.microsoft.com/office/drawing/2014/main" id="{1369B448-6263-43F4-831E-503321E5614C}"/>
              </a:ext>
            </a:extLst>
          </p:cNvPr>
          <p:cNvPicPr>
            <a:picLocks noChangeAspect="1" noChangeArrowheads="1"/>
          </p:cNvPicPr>
          <p:nvPr/>
        </p:nvPicPr>
        <p:blipFill rotWithShape="1">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441124" y="5034425"/>
            <a:ext cx="697453" cy="331397"/>
          </a:xfrm>
          <a:prstGeom prst="rect">
            <a:avLst/>
          </a:prstGeom>
          <a:noFill/>
          <a:extLst>
            <a:ext uri="{909E8E84-426E-40DD-AFC4-6F175D3DCCD1}">
              <a14:hiddenFill xmlns:a14="http://schemas.microsoft.com/office/drawing/2010/main">
                <a:solidFill>
                  <a:srgbClr val="FFFFFF"/>
                </a:solidFill>
              </a14:hiddenFill>
            </a:ext>
          </a:extLst>
        </p:spPr>
      </p:pic>
      <p:sp>
        <p:nvSpPr>
          <p:cNvPr id="37" name="Speech Bubble: Rectangle 36">
            <a:extLst>
              <a:ext uri="{FF2B5EF4-FFF2-40B4-BE49-F238E27FC236}">
                <a16:creationId xmlns:a16="http://schemas.microsoft.com/office/drawing/2014/main" id="{F2B13420-D081-4F70-8A96-A3369F71B6D2}"/>
              </a:ext>
            </a:extLst>
          </p:cNvPr>
          <p:cNvSpPr/>
          <p:nvPr/>
        </p:nvSpPr>
        <p:spPr>
          <a:xfrm>
            <a:off x="329561" y="3093594"/>
            <a:ext cx="3301677" cy="1206631"/>
          </a:xfrm>
          <a:prstGeom prst="wedgeRectCallout">
            <a:avLst>
              <a:gd name="adj1" fmla="val -6619"/>
              <a:gd name="adj2" fmla="val 71579"/>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“(Speaking about launching a linear TV / online video ad campaign during the pandemic) </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Our brand is about giving people information. It felt </a:t>
            </a:r>
            <a:r>
              <a:rPr kumimoji="0" lang="en-US" sz="10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more appropriate to lean in than to go silent</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even though everyone is in a challenging situation”</a:t>
            </a:r>
          </a:p>
        </p:txBody>
      </p:sp>
      <p:sp>
        <p:nvSpPr>
          <p:cNvPr id="38" name="TextBox 37">
            <a:extLst>
              <a:ext uri="{FF2B5EF4-FFF2-40B4-BE49-F238E27FC236}">
                <a16:creationId xmlns:a16="http://schemas.microsoft.com/office/drawing/2014/main" id="{B0085A79-E9CE-4F2A-A78F-BAD202567D63}"/>
              </a:ext>
            </a:extLst>
          </p:cNvPr>
          <p:cNvSpPr txBox="1"/>
          <p:nvPr/>
        </p:nvSpPr>
        <p:spPr>
          <a:xfrm>
            <a:off x="563051" y="4641068"/>
            <a:ext cx="2806448" cy="369332"/>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Aimee Johnson, Chief Marketing Officer,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Zillow</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(AdExchanger, 4/22/20)</a:t>
            </a:r>
          </a:p>
        </p:txBody>
      </p:sp>
      <p:pic>
        <p:nvPicPr>
          <p:cNvPr id="39" name="Picture 60" descr="Zillow MediaRoom - Logos">
            <a:extLst>
              <a:ext uri="{FF2B5EF4-FFF2-40B4-BE49-F238E27FC236}">
                <a16:creationId xmlns:a16="http://schemas.microsoft.com/office/drawing/2014/main" id="{A0FE9793-D022-4460-B75A-B03F41D7FDE7}"/>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345563" y="3184253"/>
            <a:ext cx="1097797" cy="229851"/>
          </a:xfrm>
          <a:prstGeom prst="rect">
            <a:avLst/>
          </a:prstGeom>
          <a:noFill/>
          <a:extLst>
            <a:ext uri="{909E8E84-426E-40DD-AFC4-6F175D3DCCD1}">
              <a14:hiddenFill xmlns:a14="http://schemas.microsoft.com/office/drawing/2010/main">
                <a:solidFill>
                  <a:srgbClr val="FFFFFF"/>
                </a:solidFill>
              </a14:hiddenFill>
            </a:ext>
          </a:extLst>
        </p:spPr>
      </p:pic>
      <p:sp>
        <p:nvSpPr>
          <p:cNvPr id="40" name="Speech Bubble: Rectangle 39">
            <a:extLst>
              <a:ext uri="{FF2B5EF4-FFF2-40B4-BE49-F238E27FC236}">
                <a16:creationId xmlns:a16="http://schemas.microsoft.com/office/drawing/2014/main" id="{6A10792A-DCF9-4AA2-A67D-D3491EB5BBBD}"/>
              </a:ext>
            </a:extLst>
          </p:cNvPr>
          <p:cNvSpPr/>
          <p:nvPr/>
        </p:nvSpPr>
        <p:spPr>
          <a:xfrm>
            <a:off x="4562641" y="1621731"/>
            <a:ext cx="3301677" cy="921901"/>
          </a:xfrm>
          <a:prstGeom prst="wedgeRectCallout">
            <a:avLst>
              <a:gd name="adj1" fmla="val -6619"/>
              <a:gd name="adj2" fmla="val 71579"/>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t>
            </a:r>
            <a:r>
              <a:rPr kumimoji="0" lang="en-US" sz="10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TV has been a staple</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for Valentine’s Day and Mother’s Day because you’re looking for that </a:t>
            </a:r>
            <a:r>
              <a:rPr kumimoji="0" lang="en-US" sz="10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big reach </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for </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the big holidays.” </a:t>
            </a:r>
          </a:p>
        </p:txBody>
      </p:sp>
      <p:sp>
        <p:nvSpPr>
          <p:cNvPr id="42" name="TextBox 41">
            <a:extLst>
              <a:ext uri="{FF2B5EF4-FFF2-40B4-BE49-F238E27FC236}">
                <a16:creationId xmlns:a16="http://schemas.microsoft.com/office/drawing/2014/main" id="{D2C676F1-94FF-40A9-B6FB-B9463D488FFD}"/>
              </a:ext>
            </a:extLst>
          </p:cNvPr>
          <p:cNvSpPr txBox="1"/>
          <p:nvPr/>
        </p:nvSpPr>
        <p:spPr>
          <a:xfrm>
            <a:off x="4796131" y="2802369"/>
            <a:ext cx="2806448" cy="369332"/>
          </a:xfrm>
          <a:prstGeom prst="rect">
            <a:avLst/>
          </a:prstGeom>
          <a:noFill/>
        </p:spPr>
        <p:txBody>
          <a:bodyPr wrap="square" rtlCol="0">
            <a:spAutoFit/>
          </a:bodyPr>
          <a:lstStyle>
            <a:defPPr>
              <a:defRPr lang="en-US"/>
            </a:defPPr>
            <a:lvl1pPr algn="ctr" defTabSz="457109">
              <a:defRPr sz="1000" b="1" kern="0">
                <a:solidFill>
                  <a:srgbClr val="1F1A62"/>
                </a:solidFill>
                <a:latin typeface="Helvetica Light" panose="020B0403020202020204"/>
                <a:ea typeface="Open Sans" panose="020B0606030504020204" pitchFamily="34" charset="0"/>
                <a:cs typeface="Open Sans" panose="020B0606030504020204" pitchFamily="34" charset="0"/>
              </a:defRPr>
            </a:lvl1p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John Tabis, Founder &amp; CEO,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The </a:t>
            </a:r>
            <a:r>
              <a:rPr kumimoji="0" lang="en-US" sz="1000" b="1" i="1" u="none" strike="noStrike" kern="0" cap="none" spc="0" normalizeH="0" baseline="0" noProof="0" err="1">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Bouqs</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Co.</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(2x eCommerce Podcast, episode 252)</a:t>
            </a:r>
          </a:p>
        </p:txBody>
      </p:sp>
      <p:pic>
        <p:nvPicPr>
          <p:cNvPr id="45" name="Picture 10">
            <a:extLst>
              <a:ext uri="{FF2B5EF4-FFF2-40B4-BE49-F238E27FC236}">
                <a16:creationId xmlns:a16="http://schemas.microsoft.com/office/drawing/2014/main" id="{5115C3F5-936D-48E9-AEEE-E422876BE9FE}"/>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5907404" y="1717689"/>
            <a:ext cx="583902" cy="323093"/>
          </a:xfrm>
          <a:prstGeom prst="rect">
            <a:avLst/>
          </a:prstGeom>
          <a:noFill/>
          <a:extLst>
            <a:ext uri="{909E8E84-426E-40DD-AFC4-6F175D3DCCD1}">
              <a14:hiddenFill xmlns:a14="http://schemas.microsoft.com/office/drawing/2010/main">
                <a:solidFill>
                  <a:srgbClr val="FFFFFF"/>
                </a:solidFill>
              </a14:hiddenFill>
            </a:ext>
          </a:extLst>
        </p:spPr>
      </p:pic>
      <p:sp>
        <p:nvSpPr>
          <p:cNvPr id="47" name="Speech Bubble: Rectangle 46">
            <a:extLst>
              <a:ext uri="{FF2B5EF4-FFF2-40B4-BE49-F238E27FC236}">
                <a16:creationId xmlns:a16="http://schemas.microsoft.com/office/drawing/2014/main" id="{03404FD4-5EAA-45AE-BF44-1E1356ED811E}"/>
              </a:ext>
            </a:extLst>
          </p:cNvPr>
          <p:cNvSpPr/>
          <p:nvPr/>
        </p:nvSpPr>
        <p:spPr>
          <a:xfrm>
            <a:off x="110530" y="5024391"/>
            <a:ext cx="3828746" cy="1007473"/>
          </a:xfrm>
          <a:prstGeom prst="wedgeRectCallout">
            <a:avLst>
              <a:gd name="adj1" fmla="val -4060"/>
              <a:gd name="adj2" fmla="val 72035"/>
            </a:avLst>
          </a:prstGeom>
          <a:solidFill>
            <a:sysClr val="window" lastClr="FFFFFF"/>
          </a:solidFill>
          <a:ln w="28575" cap="flat" cmpd="sng" algn="ctr">
            <a:solidFill>
              <a:srgbClr val="ED3C8D"/>
            </a:solidFill>
            <a:prstDash val="dash"/>
          </a:ln>
          <a:effectLst/>
        </p:spPr>
        <p:txBody>
          <a:bodyPr rtlCol="0" anchor="b"/>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“(Speaking about their new TV spots) </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Over the past few months, we’ve seen a </a:t>
            </a:r>
            <a:r>
              <a:rPr kumimoji="0" lang="en-US" sz="10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steady and sustained increase in our organic traffic</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It’s reflected not only in brand awareness, but in sales figures: </a:t>
            </a:r>
            <a:r>
              <a:rPr kumimoji="0" lang="en-US" sz="1000" b="1" i="0" u="none" strike="noStrike" kern="0" cap="none" spc="0" normalizeH="0" baseline="0" noProof="0">
                <a:ln>
                  <a:noFill/>
                </a:ln>
                <a:solidFill>
                  <a:srgbClr val="ED3C8D"/>
                </a:solidFill>
                <a:effectLst/>
                <a:uLnTx/>
                <a:uFillTx/>
                <a:latin typeface="Helvetica Light" panose="020B0403020202020204"/>
                <a:ea typeface="Open Sans" panose="020B0606030504020204" pitchFamily="34" charset="0"/>
                <a:cs typeface="Open Sans" panose="020B0606030504020204" pitchFamily="34" charset="0"/>
              </a:rPr>
              <a:t>we’re growing faster than before</a:t>
            </a:r>
            <a:r>
              <a:rPr kumimoji="0" lang="en-US" sz="1000" b="0"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 </a:t>
            </a:r>
          </a:p>
        </p:txBody>
      </p:sp>
      <p:sp>
        <p:nvSpPr>
          <p:cNvPr id="48" name="TextBox 47">
            <a:extLst>
              <a:ext uri="{FF2B5EF4-FFF2-40B4-BE49-F238E27FC236}">
                <a16:creationId xmlns:a16="http://schemas.microsoft.com/office/drawing/2014/main" id="{4716F8D0-EEFA-4FE9-AD2F-6CF8E6F303F0}"/>
              </a:ext>
            </a:extLst>
          </p:cNvPr>
          <p:cNvSpPr txBox="1"/>
          <p:nvPr/>
        </p:nvSpPr>
        <p:spPr>
          <a:xfrm>
            <a:off x="110530" y="6191624"/>
            <a:ext cx="3949971" cy="369332"/>
          </a:xfrm>
          <a:prstGeom prst="rect">
            <a:avLst/>
          </a:prstGeom>
          <a:noFill/>
        </p:spPr>
        <p:txBody>
          <a:bodyPr wrap="square" rtlCol="0">
            <a:spAutoFit/>
          </a:bodyP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Arne Schepker, Chief Marketing Officer (now CEO), </a:t>
            </a:r>
            <a:r>
              <a:rPr kumimoji="0" lang="en-US" sz="1000" b="1" i="1" u="none" strike="noStrike" kern="0" cap="none" spc="0" normalizeH="0" baseline="0" noProof="0">
                <a:ln>
                  <a:noFill/>
                </a:ln>
                <a:solidFill>
                  <a:srgbClr val="1F1A62"/>
                </a:solidFill>
                <a:effectLst/>
                <a:uLnTx/>
                <a:uFillTx/>
                <a:latin typeface="Helvetica Light" panose="020B0403020202020204"/>
                <a:ea typeface="Open Sans" panose="020B0606030504020204" pitchFamily="34" charset="0"/>
                <a:cs typeface="Open Sans" panose="020B0606030504020204" pitchFamily="34" charset="0"/>
              </a:rPr>
              <a:t>Babbel</a:t>
            </a:r>
          </a:p>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rPr>
              <a:t>(Little Black Book online (UK), May 2017)</a:t>
            </a:r>
            <a:endParaRPr kumimoji="0" lang="en-US" sz="1000" b="1" i="0" u="none" strike="noStrike" kern="0" cap="none" spc="0" normalizeH="0" baseline="0" noProof="0">
              <a:ln>
                <a:noFill/>
              </a:ln>
              <a:solidFill>
                <a:srgbClr val="002060"/>
              </a:solidFill>
              <a:effectLst/>
              <a:uLnTx/>
              <a:uFillTx/>
              <a:latin typeface="Helvetica Light" panose="020B0403020202020204"/>
              <a:ea typeface="Open Sans" panose="020B0606030504020204" pitchFamily="34" charset="0"/>
              <a:cs typeface="Open Sans" panose="020B0606030504020204" pitchFamily="34" charset="0"/>
            </a:endParaRPr>
          </a:p>
        </p:txBody>
      </p:sp>
      <p:pic>
        <p:nvPicPr>
          <p:cNvPr id="49" name="Picture 4">
            <a:extLst>
              <a:ext uri="{FF2B5EF4-FFF2-40B4-BE49-F238E27FC236}">
                <a16:creationId xmlns:a16="http://schemas.microsoft.com/office/drawing/2014/main" id="{1514729C-BE80-4DB3-BBB2-72379AA0E82E}"/>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1573418" y="5117077"/>
            <a:ext cx="896602" cy="195011"/>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FDB10F00-06EB-4D55-B68D-54ABE94DD31E}"/>
              </a:ext>
            </a:extLst>
          </p:cNvPr>
          <p:cNvSpPr/>
          <p:nvPr/>
        </p:nvSpPr>
        <p:spPr>
          <a:xfrm>
            <a:off x="329561" y="280067"/>
            <a:ext cx="1162362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Many of the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founders and C-suite executives credit TV advertising</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for driving key brand metrics and delivering business outcomes</a:t>
            </a:r>
          </a:p>
        </p:txBody>
      </p:sp>
    </p:spTree>
    <p:extLst>
      <p:ext uri="{BB962C8B-B14F-4D97-AF65-F5344CB8AC3E}">
        <p14:creationId xmlns:p14="http://schemas.microsoft.com/office/powerpoint/2010/main" val="1429081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F77BFE5-159E-46D6-A8A8-4D1586B21B27}"/>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 name="Text Placeholder 3">
            <a:extLst>
              <a:ext uri="{FF2B5EF4-FFF2-40B4-BE49-F238E27FC236}">
                <a16:creationId xmlns:a16="http://schemas.microsoft.com/office/drawing/2014/main" id="{7FA30214-A5B5-4EA3-8967-BC6D4961E0D7}"/>
              </a:ext>
            </a:extLst>
          </p:cNvPr>
          <p:cNvSpPr txBox="1">
            <a:spLocks/>
          </p:cNvSpPr>
          <p:nvPr/>
        </p:nvSpPr>
        <p:spPr>
          <a:xfrm>
            <a:off x="526244" y="6101108"/>
            <a:ext cx="11665756" cy="449879"/>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VAB analysis of Nielsen Ad Intel data, CY 2010 – Q1 2021. TV spend includes national broadcast TV, cable TV, Spanish language broadcast TV, Spanish language cable TV, spot TV, syndication TV. Reflects the total annual TV spend across the 30 brands analyzed. Cume TV spend = the rolling totals aggregated across each year. Recent TV spend reflects a 31% compound annual growth rate (CAGR) of cume TV spend between calendar years 2016 – 2020 (i.e., mean annual growth of TV spend across the time period). Impact on advertising figures based on data from </a:t>
            </a:r>
            <a:r>
              <a:rPr lang="en-US" sz="800" err="1">
                <a:solidFill>
                  <a:srgbClr val="1B1464"/>
                </a:solidFill>
                <a:latin typeface="Helvetica" panose="020B0403020202020204" pitchFamily="34" charset="0"/>
              </a:rPr>
              <a:t>Ebiquity</a:t>
            </a:r>
            <a:r>
              <a:rPr lang="en-US" sz="800">
                <a:solidFill>
                  <a:srgbClr val="1B1464"/>
                </a:solidFill>
                <a:latin typeface="Helvetica" panose="020B0403020202020204" pitchFamily="34" charset="0"/>
              </a:rPr>
              <a:t>, ‘Advertising Through a Recession,’ April 2020.</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5A70652F-38E7-4B75-B494-BB0702BA4B32}"/>
              </a:ext>
            </a:extLst>
          </p:cNvPr>
          <p:cNvSpPr txBox="1"/>
          <p:nvPr/>
        </p:nvSpPr>
        <p:spPr>
          <a:xfrm>
            <a:off x="125294" y="260113"/>
            <a:ext cx="1193462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Since 2017, the 30 DTC brands analyzed have </a:t>
            </a:r>
            <a:r>
              <a:rPr kumimoji="0" lang="en-US" sz="26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invested over $3 billion in TV advertising, </a:t>
            </a:r>
            <a:r>
              <a:rPr lang="en-US" sz="2600" b="1" dirty="0">
                <a:solidFill>
                  <a:srgbClr val="1B1464"/>
                </a:solidFill>
                <a:latin typeface="Helvetica" panose="020B0604020202020204" pitchFamily="34" charset="0"/>
              </a:rPr>
              <a:t>significantly increasing their presence on the platform</a:t>
            </a: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4CB9100B-E9E8-4442-A645-09223910BCBD}"/>
              </a:ext>
            </a:extLst>
          </p:cNvPr>
          <p:cNvGraphicFramePr/>
          <p:nvPr>
            <p:extLst>
              <p:ext uri="{D42A27DB-BD31-4B8C-83A1-F6EECF244321}">
                <p14:modId xmlns:p14="http://schemas.microsoft.com/office/powerpoint/2010/main" val="1911968405"/>
              </p:ext>
            </p:extLst>
          </p:nvPr>
        </p:nvGraphicFramePr>
        <p:xfrm>
          <a:off x="216816" y="2457674"/>
          <a:ext cx="12018220" cy="3354127"/>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64C71958-1625-43C4-9F66-B744069963EE}"/>
              </a:ext>
            </a:extLst>
          </p:cNvPr>
          <p:cNvSpPr txBox="1"/>
          <p:nvPr/>
        </p:nvSpPr>
        <p:spPr>
          <a:xfrm>
            <a:off x="216816" y="1786944"/>
            <a:ext cx="116703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30 ‘Direct-to-Consumer’ Brands: Total Rolling Cume TV Spend</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(spending aggregated across years within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in millions</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4" name="Rectangle 13">
            <a:extLst>
              <a:ext uri="{FF2B5EF4-FFF2-40B4-BE49-F238E27FC236}">
                <a16:creationId xmlns:a16="http://schemas.microsoft.com/office/drawing/2014/main" id="{061E3BC1-9D51-4BA4-835D-3F4F9E873778}"/>
              </a:ext>
            </a:extLst>
          </p:cNvPr>
          <p:cNvSpPr/>
          <p:nvPr/>
        </p:nvSpPr>
        <p:spPr>
          <a:xfrm>
            <a:off x="1599809" y="5704114"/>
            <a:ext cx="10486334" cy="265345"/>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extBox 2">
            <a:extLst>
              <a:ext uri="{FF2B5EF4-FFF2-40B4-BE49-F238E27FC236}">
                <a16:creationId xmlns:a16="http://schemas.microsoft.com/office/drawing/2014/main" id="{59281484-EC27-4A95-9EE6-30FE3FE58ECD}"/>
              </a:ext>
            </a:extLst>
          </p:cNvPr>
          <p:cNvSpPr txBox="1"/>
          <p:nvPr/>
        </p:nvSpPr>
        <p:spPr>
          <a:xfrm>
            <a:off x="105857" y="5717211"/>
            <a:ext cx="1599811" cy="246221"/>
          </a:xfrm>
          <a:prstGeom prst="rect">
            <a:avLst/>
          </a:prstGeom>
          <a:noFill/>
        </p:spPr>
        <p:txBody>
          <a:bodyPr wrap="square" rtlCol="0">
            <a:spAutoFit/>
          </a:bodyPr>
          <a:lstStyle/>
          <a:p>
            <a:r>
              <a:rPr lang="en-US" sz="1000">
                <a:solidFill>
                  <a:srgbClr val="1B1464"/>
                </a:solidFill>
                <a:latin typeface="Helvetica" panose="020B0403020202020204" pitchFamily="34" charset="0"/>
              </a:rPr>
              <a:t>Annual TV Spend (MM):</a:t>
            </a:r>
          </a:p>
        </p:txBody>
      </p:sp>
      <p:sp>
        <p:nvSpPr>
          <p:cNvPr id="32" name="TextBox 31">
            <a:extLst>
              <a:ext uri="{FF2B5EF4-FFF2-40B4-BE49-F238E27FC236}">
                <a16:creationId xmlns:a16="http://schemas.microsoft.com/office/drawing/2014/main" id="{4C42C6D4-069A-4A39-ACBF-DEC72AB57FE7}"/>
              </a:ext>
            </a:extLst>
          </p:cNvPr>
          <p:cNvSpPr txBox="1"/>
          <p:nvPr/>
        </p:nvSpPr>
        <p:spPr>
          <a:xfrm>
            <a:off x="4491874" y="5716951"/>
            <a:ext cx="554611"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$337</a:t>
            </a:r>
          </a:p>
        </p:txBody>
      </p:sp>
      <p:sp>
        <p:nvSpPr>
          <p:cNvPr id="33" name="TextBox 32">
            <a:extLst>
              <a:ext uri="{FF2B5EF4-FFF2-40B4-BE49-F238E27FC236}">
                <a16:creationId xmlns:a16="http://schemas.microsoft.com/office/drawing/2014/main" id="{501D9C60-854E-484B-BF00-0E7B1802E017}"/>
              </a:ext>
            </a:extLst>
          </p:cNvPr>
          <p:cNvSpPr txBox="1"/>
          <p:nvPr/>
        </p:nvSpPr>
        <p:spPr>
          <a:xfrm>
            <a:off x="5472258" y="5716951"/>
            <a:ext cx="554611"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$395</a:t>
            </a:r>
          </a:p>
        </p:txBody>
      </p:sp>
      <p:sp>
        <p:nvSpPr>
          <p:cNvPr id="10" name="Rectangle 9">
            <a:extLst>
              <a:ext uri="{FF2B5EF4-FFF2-40B4-BE49-F238E27FC236}">
                <a16:creationId xmlns:a16="http://schemas.microsoft.com/office/drawing/2014/main" id="{C5061582-7B3F-4148-BED0-1A6893713DC1}"/>
              </a:ext>
            </a:extLst>
          </p:cNvPr>
          <p:cNvSpPr/>
          <p:nvPr/>
        </p:nvSpPr>
        <p:spPr>
          <a:xfrm>
            <a:off x="7230360" y="2457674"/>
            <a:ext cx="4873657" cy="3622616"/>
          </a:xfrm>
          <a:prstGeom prst="rect">
            <a:avLst/>
          </a:prstGeom>
          <a:noFill/>
          <a:ln w="3810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5BBCBF00-AD25-49A0-BFD4-C88F46DFA77C}"/>
              </a:ext>
            </a:extLst>
          </p:cNvPr>
          <p:cNvSpPr txBox="1"/>
          <p:nvPr/>
        </p:nvSpPr>
        <p:spPr>
          <a:xfrm>
            <a:off x="6454219" y="5718521"/>
            <a:ext cx="554611"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$554</a:t>
            </a:r>
          </a:p>
        </p:txBody>
      </p:sp>
      <p:sp>
        <p:nvSpPr>
          <p:cNvPr id="38" name="TextBox 37">
            <a:extLst>
              <a:ext uri="{FF2B5EF4-FFF2-40B4-BE49-F238E27FC236}">
                <a16:creationId xmlns:a16="http://schemas.microsoft.com/office/drawing/2014/main" id="{DCC16127-C548-4943-8A28-B98130DA4681}"/>
              </a:ext>
            </a:extLst>
          </p:cNvPr>
          <p:cNvSpPr txBox="1"/>
          <p:nvPr/>
        </p:nvSpPr>
        <p:spPr>
          <a:xfrm>
            <a:off x="1533426" y="5718522"/>
            <a:ext cx="554611"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$28</a:t>
            </a:r>
          </a:p>
        </p:txBody>
      </p:sp>
      <p:sp>
        <p:nvSpPr>
          <p:cNvPr id="39" name="TextBox 38">
            <a:extLst>
              <a:ext uri="{FF2B5EF4-FFF2-40B4-BE49-F238E27FC236}">
                <a16:creationId xmlns:a16="http://schemas.microsoft.com/office/drawing/2014/main" id="{D747FA56-6106-48A5-9BE4-C78138861C6A}"/>
              </a:ext>
            </a:extLst>
          </p:cNvPr>
          <p:cNvSpPr txBox="1"/>
          <p:nvPr/>
        </p:nvSpPr>
        <p:spPr>
          <a:xfrm>
            <a:off x="2513814" y="5718521"/>
            <a:ext cx="554611"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$36</a:t>
            </a:r>
          </a:p>
        </p:txBody>
      </p:sp>
      <p:sp>
        <p:nvSpPr>
          <p:cNvPr id="40" name="TextBox 39">
            <a:extLst>
              <a:ext uri="{FF2B5EF4-FFF2-40B4-BE49-F238E27FC236}">
                <a16:creationId xmlns:a16="http://schemas.microsoft.com/office/drawing/2014/main" id="{D68AD09E-B9CF-48C0-AC33-07F21FB72EDB}"/>
              </a:ext>
            </a:extLst>
          </p:cNvPr>
          <p:cNvSpPr txBox="1"/>
          <p:nvPr/>
        </p:nvSpPr>
        <p:spPr>
          <a:xfrm>
            <a:off x="3486345" y="5710665"/>
            <a:ext cx="554611"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$158</a:t>
            </a:r>
          </a:p>
        </p:txBody>
      </p:sp>
      <p:sp>
        <p:nvSpPr>
          <p:cNvPr id="42" name="TextBox 41">
            <a:extLst>
              <a:ext uri="{FF2B5EF4-FFF2-40B4-BE49-F238E27FC236}">
                <a16:creationId xmlns:a16="http://schemas.microsoft.com/office/drawing/2014/main" id="{369188A4-73B7-454B-8D35-E3A91B7B9A11}"/>
              </a:ext>
            </a:extLst>
          </p:cNvPr>
          <p:cNvSpPr txBox="1"/>
          <p:nvPr/>
        </p:nvSpPr>
        <p:spPr>
          <a:xfrm>
            <a:off x="7415747" y="5718521"/>
            <a:ext cx="554611"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$495</a:t>
            </a:r>
          </a:p>
        </p:txBody>
      </p:sp>
      <p:sp>
        <p:nvSpPr>
          <p:cNvPr id="43" name="TextBox 42">
            <a:extLst>
              <a:ext uri="{FF2B5EF4-FFF2-40B4-BE49-F238E27FC236}">
                <a16:creationId xmlns:a16="http://schemas.microsoft.com/office/drawing/2014/main" id="{BFF76500-589A-4BE7-87E4-E8EC809CDE03}"/>
              </a:ext>
            </a:extLst>
          </p:cNvPr>
          <p:cNvSpPr txBox="1"/>
          <p:nvPr/>
        </p:nvSpPr>
        <p:spPr>
          <a:xfrm>
            <a:off x="8405562" y="5718520"/>
            <a:ext cx="554611"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$803</a:t>
            </a:r>
          </a:p>
        </p:txBody>
      </p:sp>
      <p:sp>
        <p:nvSpPr>
          <p:cNvPr id="44" name="TextBox 43">
            <a:extLst>
              <a:ext uri="{FF2B5EF4-FFF2-40B4-BE49-F238E27FC236}">
                <a16:creationId xmlns:a16="http://schemas.microsoft.com/office/drawing/2014/main" id="{100FC672-4360-4268-86E8-E314CCA6C58C}"/>
              </a:ext>
            </a:extLst>
          </p:cNvPr>
          <p:cNvSpPr txBox="1"/>
          <p:nvPr/>
        </p:nvSpPr>
        <p:spPr>
          <a:xfrm>
            <a:off x="9319957" y="5718519"/>
            <a:ext cx="686596"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$1,040</a:t>
            </a:r>
          </a:p>
        </p:txBody>
      </p:sp>
      <p:sp>
        <p:nvSpPr>
          <p:cNvPr id="45" name="TextBox 44">
            <a:extLst>
              <a:ext uri="{FF2B5EF4-FFF2-40B4-BE49-F238E27FC236}">
                <a16:creationId xmlns:a16="http://schemas.microsoft.com/office/drawing/2014/main" id="{514C0CC9-65FA-49CE-AF5A-80049D799E5E}"/>
              </a:ext>
            </a:extLst>
          </p:cNvPr>
          <p:cNvSpPr txBox="1"/>
          <p:nvPr/>
        </p:nvSpPr>
        <p:spPr>
          <a:xfrm>
            <a:off x="10356912" y="5718521"/>
            <a:ext cx="554611"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$811</a:t>
            </a:r>
          </a:p>
        </p:txBody>
      </p:sp>
      <p:sp>
        <p:nvSpPr>
          <p:cNvPr id="46" name="TextBox 45">
            <a:extLst>
              <a:ext uri="{FF2B5EF4-FFF2-40B4-BE49-F238E27FC236}">
                <a16:creationId xmlns:a16="http://schemas.microsoft.com/office/drawing/2014/main" id="{B1B1F0A3-EFEC-4FBF-B5CC-201E905F9F84}"/>
              </a:ext>
            </a:extLst>
          </p:cNvPr>
          <p:cNvSpPr txBox="1"/>
          <p:nvPr/>
        </p:nvSpPr>
        <p:spPr>
          <a:xfrm>
            <a:off x="11337298" y="5718521"/>
            <a:ext cx="554611"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$141</a:t>
            </a:r>
          </a:p>
        </p:txBody>
      </p:sp>
      <p:sp>
        <p:nvSpPr>
          <p:cNvPr id="47" name="Rectangle 46">
            <a:extLst>
              <a:ext uri="{FF2B5EF4-FFF2-40B4-BE49-F238E27FC236}">
                <a16:creationId xmlns:a16="http://schemas.microsoft.com/office/drawing/2014/main" id="{1FE63024-47A6-47BE-991B-26F50AEBB3C6}"/>
              </a:ext>
            </a:extLst>
          </p:cNvPr>
          <p:cNvSpPr/>
          <p:nvPr/>
        </p:nvSpPr>
        <p:spPr>
          <a:xfrm>
            <a:off x="132080" y="1142097"/>
            <a:ext cx="12066706" cy="523220"/>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It’s important to </a:t>
            </a:r>
            <a:r>
              <a:rPr lang="en-US" sz="1400">
                <a:solidFill>
                  <a:srgbClr val="1F1A62"/>
                </a:solidFill>
                <a:latin typeface="Helvetica" panose="020B0403020202020204" pitchFamily="34" charset="0"/>
              </a:rPr>
              <a:t>recognize</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that the full impact of advertising’s effect is not seen immediately – 18% of sales derived from advertising occurs within hours/days of exposure, 42% within weeks/months after exposure; therefore 100% of impact isn’t achieved until months/years </a:t>
            </a:r>
            <a:r>
              <a:rPr lang="en-US" sz="1400">
                <a:solidFill>
                  <a:srgbClr val="1F1A62"/>
                </a:solidFill>
                <a:latin typeface="Helvetica" panose="020B0403020202020204" pitchFamily="34" charset="0"/>
              </a:rPr>
              <a:t>after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exposure</a:t>
            </a:r>
          </a:p>
        </p:txBody>
      </p:sp>
    </p:spTree>
    <p:extLst>
      <p:ext uri="{BB962C8B-B14F-4D97-AF65-F5344CB8AC3E}">
        <p14:creationId xmlns:p14="http://schemas.microsoft.com/office/powerpoint/2010/main" val="1020139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4744E7E-7488-4D21-BDCA-CB7DE845084C}"/>
              </a:ext>
            </a:extLst>
          </p:cNvPr>
          <p:cNvSpPr/>
          <p:nvPr/>
        </p:nvSpPr>
        <p:spPr>
          <a:xfrm>
            <a:off x="226241" y="5619269"/>
            <a:ext cx="10784264" cy="559983"/>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09675" y="303318"/>
            <a:ext cx="1202433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This equates to </a:t>
            </a:r>
            <a:r>
              <a:rPr lang="en-US" sz="2600" b="1">
                <a:solidFill>
                  <a:srgbClr val="1F1A62"/>
                </a:solidFill>
                <a:latin typeface="Helvetica" pitchFamily="2" charset="0"/>
              </a:rPr>
              <a:t>over </a:t>
            </a:r>
            <a:r>
              <a:rPr lang="en-US" sz="2600" b="1">
                <a:solidFill>
                  <a:srgbClr val="ED3C8D"/>
                </a:solidFill>
                <a:latin typeface="Helvetica" pitchFamily="2" charset="0"/>
              </a:rPr>
              <a:t>600 billion national TV impressions</a:t>
            </a:r>
            <a:r>
              <a:rPr lang="en-US" sz="2600" b="1">
                <a:solidFill>
                  <a:srgbClr val="1F1A62"/>
                </a:solidFill>
                <a:latin typeface="Helvetica" pitchFamily="2" charset="0"/>
              </a:rPr>
              <a:t> over the time period for these 30 brands, with 70% of the delivery towards adults 50+ </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14" name="Chart 13">
            <a:extLst>
              <a:ext uri="{FF2B5EF4-FFF2-40B4-BE49-F238E27FC236}">
                <a16:creationId xmlns:a16="http://schemas.microsoft.com/office/drawing/2014/main" id="{7AA4650B-19D9-43E0-ABE5-02C36EC51D01}"/>
              </a:ext>
            </a:extLst>
          </p:cNvPr>
          <p:cNvGraphicFramePr/>
          <p:nvPr>
            <p:extLst>
              <p:ext uri="{D42A27DB-BD31-4B8C-83A1-F6EECF244321}">
                <p14:modId xmlns:p14="http://schemas.microsoft.com/office/powerpoint/2010/main" val="4149902974"/>
              </p:ext>
            </p:extLst>
          </p:nvPr>
        </p:nvGraphicFramePr>
        <p:xfrm>
          <a:off x="1084081" y="2234121"/>
          <a:ext cx="10067826" cy="3299005"/>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87AB980D-6795-49E2-99CC-42A0A93E13DA}"/>
              </a:ext>
            </a:extLst>
          </p:cNvPr>
          <p:cNvSpPr txBox="1"/>
          <p:nvPr/>
        </p:nvSpPr>
        <p:spPr>
          <a:xfrm>
            <a:off x="236215" y="1725734"/>
            <a:ext cx="11664778"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30 ‘Direct-to-Consumer’ Brands: Total </a:t>
            </a:r>
            <a:r>
              <a:rPr lang="en-US" b="1" u="sng">
                <a:solidFill>
                  <a:srgbClr val="1F1A62"/>
                </a:solidFill>
                <a:latin typeface="Helvetica" panose="020B0403020202020204" pitchFamily="34" charset="0"/>
                <a:ea typeface="Open Sans" panose="020B0606030504020204" pitchFamily="34" charset="0"/>
                <a:cs typeface="Open Sans" panose="020B0606030504020204" pitchFamily="34" charset="0"/>
              </a:rPr>
              <a:t>Rolling </a:t>
            </a:r>
            <a:r>
              <a:rPr kumimoji="0" lang="en-US" sz="1800" b="1" i="0" u="sng"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Cume National TV P18+ IMPs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solidFill>
                  <a:srgbClr val="1F1A62"/>
                </a:solidFill>
                <a:latin typeface="Helvetica" panose="020B0403020202020204" pitchFamily="34" charset="0"/>
                <a:ea typeface="Open Sans" panose="020B0606030504020204" pitchFamily="34" charset="0"/>
                <a:cs typeface="Open Sans" panose="020B0606030504020204" pitchFamily="34" charset="0"/>
              </a:rPr>
              <a:t>(impressions aggregated across years within time period)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solidFill>
                  <a:srgbClr val="1F1A62"/>
                </a:solidFill>
                <a:latin typeface="Helvetica" panose="020B0403020202020204" pitchFamily="34" charset="0"/>
                <a:ea typeface="Open Sans" panose="020B0606030504020204" pitchFamily="34" charset="0"/>
                <a:cs typeface="Open Sans" panose="020B0606030504020204" pitchFamily="34" charset="0"/>
              </a:rPr>
              <a:t>in billions</a:t>
            </a:r>
            <a:endParaRPr kumimoji="0" lang="en-US" sz="1200" i="0"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A5708510-6A58-4112-897C-E2D37A485725}"/>
              </a:ext>
            </a:extLst>
          </p:cNvPr>
          <p:cNvSpPr txBox="1"/>
          <p:nvPr/>
        </p:nvSpPr>
        <p:spPr>
          <a:xfrm>
            <a:off x="526244" y="6214963"/>
            <a:ext cx="116077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Nielsen Ad Intel data. National TV (broadcast TV, cable TV, Spanish language broadcast TV, Spanish language cable TV), total </a:t>
            </a:r>
            <a:r>
              <a:rPr lang="en-US" sz="800">
                <a:solidFill>
                  <a:srgbClr val="1B1464"/>
                </a:solidFill>
                <a:latin typeface="Helvetica" panose="020B0604020202020204" pitchFamily="34" charset="0"/>
                <a:cs typeface="Helvetica" panose="020B0604020202020204" pitchFamily="34" charset="0"/>
              </a:rPr>
              <a:t>d</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ay, all </a:t>
            </a:r>
            <a:r>
              <a:rPr lang="en-US" sz="800">
                <a:solidFill>
                  <a:srgbClr val="1B1464"/>
                </a:solidFill>
                <a:latin typeface="Helvetica" panose="020B0604020202020204" pitchFamily="34" charset="0"/>
                <a:cs typeface="Helvetica" panose="020B0604020202020204" pitchFamily="34" charset="0"/>
              </a:rPr>
              <a:t>g</a:t>
            </a:r>
            <a:r>
              <a:rPr kumimoji="0" lang="en-US" sz="800" b="0" i="0" u="none"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enres</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Live + 7, Base: P18+, calendar year / quarter (2017 – 1Q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Impressions are unequivalized. Rolling Cume IMPs = the aggregated total impressions across each year during the time period. 70% of the 600 billion national TV impressions equates to 433 billion impressions delivered towards adults 50+.</a:t>
            </a:r>
          </a:p>
        </p:txBody>
      </p:sp>
      <p:sp>
        <p:nvSpPr>
          <p:cNvPr id="18" name="TextBox 17">
            <a:extLst>
              <a:ext uri="{FF2B5EF4-FFF2-40B4-BE49-F238E27FC236}">
                <a16:creationId xmlns:a16="http://schemas.microsoft.com/office/drawing/2014/main" id="{35737223-E977-4BE1-8889-FBF97C629452}"/>
              </a:ext>
            </a:extLst>
          </p:cNvPr>
          <p:cNvSpPr txBox="1"/>
          <p:nvPr/>
        </p:nvSpPr>
        <p:spPr>
          <a:xfrm>
            <a:off x="226241" y="5646250"/>
            <a:ext cx="1140644" cy="246221"/>
          </a:xfrm>
          <a:prstGeom prst="rect">
            <a:avLst/>
          </a:prstGeom>
          <a:noFill/>
        </p:spPr>
        <p:txBody>
          <a:bodyPr wrap="square" rtlCol="0">
            <a:spAutoFit/>
          </a:bodyPr>
          <a:lstStyle/>
          <a:p>
            <a:r>
              <a:rPr lang="en-US" sz="1000">
                <a:solidFill>
                  <a:srgbClr val="1B1464"/>
                </a:solidFill>
                <a:latin typeface="Helvetica" panose="020B0403020202020204" pitchFamily="34" charset="0"/>
              </a:rPr>
              <a:t>Total IMPs:</a:t>
            </a:r>
          </a:p>
        </p:txBody>
      </p:sp>
      <p:sp>
        <p:nvSpPr>
          <p:cNvPr id="23" name="TextBox 22">
            <a:extLst>
              <a:ext uri="{FF2B5EF4-FFF2-40B4-BE49-F238E27FC236}">
                <a16:creationId xmlns:a16="http://schemas.microsoft.com/office/drawing/2014/main" id="{5B3EB505-242B-4515-A8A5-384FB86C61E0}"/>
              </a:ext>
            </a:extLst>
          </p:cNvPr>
          <p:cNvSpPr txBox="1"/>
          <p:nvPr/>
        </p:nvSpPr>
        <p:spPr>
          <a:xfrm>
            <a:off x="237237" y="5902343"/>
            <a:ext cx="1393598" cy="246221"/>
          </a:xfrm>
          <a:prstGeom prst="rect">
            <a:avLst/>
          </a:prstGeom>
          <a:noFill/>
        </p:spPr>
        <p:txBody>
          <a:bodyPr wrap="square" rtlCol="0">
            <a:spAutoFit/>
          </a:bodyPr>
          <a:lstStyle/>
          <a:p>
            <a:r>
              <a:rPr lang="en-US" sz="1000">
                <a:solidFill>
                  <a:srgbClr val="1B1464"/>
                </a:solidFill>
                <a:latin typeface="Helvetica" panose="020B0403020202020204" pitchFamily="34" charset="0"/>
              </a:rPr>
              <a:t>% of P50+ IMPs:</a:t>
            </a:r>
          </a:p>
        </p:txBody>
      </p:sp>
      <p:sp>
        <p:nvSpPr>
          <p:cNvPr id="24" name="TextBox 23">
            <a:extLst>
              <a:ext uri="{FF2B5EF4-FFF2-40B4-BE49-F238E27FC236}">
                <a16:creationId xmlns:a16="http://schemas.microsoft.com/office/drawing/2014/main" id="{EDD7DE5D-8F75-4455-BA88-41AE43D2A3BA}"/>
              </a:ext>
            </a:extLst>
          </p:cNvPr>
          <p:cNvSpPr txBox="1"/>
          <p:nvPr/>
        </p:nvSpPr>
        <p:spPr>
          <a:xfrm>
            <a:off x="1632406" y="5647820"/>
            <a:ext cx="1140644"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96.5 B</a:t>
            </a:r>
          </a:p>
        </p:txBody>
      </p:sp>
      <p:sp>
        <p:nvSpPr>
          <p:cNvPr id="27" name="TextBox 26">
            <a:extLst>
              <a:ext uri="{FF2B5EF4-FFF2-40B4-BE49-F238E27FC236}">
                <a16:creationId xmlns:a16="http://schemas.microsoft.com/office/drawing/2014/main" id="{7A893FCF-29DC-44BD-A85A-A331A0E813C8}"/>
              </a:ext>
            </a:extLst>
          </p:cNvPr>
          <p:cNvSpPr txBox="1"/>
          <p:nvPr/>
        </p:nvSpPr>
        <p:spPr>
          <a:xfrm>
            <a:off x="3604179" y="5649390"/>
            <a:ext cx="1140644"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145.6 B</a:t>
            </a:r>
          </a:p>
        </p:txBody>
      </p:sp>
      <p:sp>
        <p:nvSpPr>
          <p:cNvPr id="28" name="TextBox 27">
            <a:extLst>
              <a:ext uri="{FF2B5EF4-FFF2-40B4-BE49-F238E27FC236}">
                <a16:creationId xmlns:a16="http://schemas.microsoft.com/office/drawing/2014/main" id="{D5679463-3DC4-4E98-BF43-1992F8ED47C3}"/>
              </a:ext>
            </a:extLst>
          </p:cNvPr>
          <p:cNvSpPr txBox="1"/>
          <p:nvPr/>
        </p:nvSpPr>
        <p:spPr>
          <a:xfrm>
            <a:off x="5564952" y="5649390"/>
            <a:ext cx="1140644"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193.4 B</a:t>
            </a:r>
          </a:p>
        </p:txBody>
      </p:sp>
      <p:sp>
        <p:nvSpPr>
          <p:cNvPr id="29" name="TextBox 28">
            <a:extLst>
              <a:ext uri="{FF2B5EF4-FFF2-40B4-BE49-F238E27FC236}">
                <a16:creationId xmlns:a16="http://schemas.microsoft.com/office/drawing/2014/main" id="{1AC2E520-BBD0-461F-BEA1-B9F1340CA09C}"/>
              </a:ext>
            </a:extLst>
          </p:cNvPr>
          <p:cNvSpPr txBox="1"/>
          <p:nvPr/>
        </p:nvSpPr>
        <p:spPr>
          <a:xfrm>
            <a:off x="7497447" y="5649390"/>
            <a:ext cx="1140644"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154.5 B</a:t>
            </a:r>
          </a:p>
        </p:txBody>
      </p:sp>
      <p:sp>
        <p:nvSpPr>
          <p:cNvPr id="30" name="TextBox 29">
            <a:extLst>
              <a:ext uri="{FF2B5EF4-FFF2-40B4-BE49-F238E27FC236}">
                <a16:creationId xmlns:a16="http://schemas.microsoft.com/office/drawing/2014/main" id="{E3F037C0-1E77-44DF-81FD-313FE37EE010}"/>
              </a:ext>
            </a:extLst>
          </p:cNvPr>
          <p:cNvSpPr txBox="1"/>
          <p:nvPr/>
        </p:nvSpPr>
        <p:spPr>
          <a:xfrm>
            <a:off x="9458220" y="5649390"/>
            <a:ext cx="1140644"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28.3 B</a:t>
            </a:r>
          </a:p>
        </p:txBody>
      </p:sp>
      <p:sp>
        <p:nvSpPr>
          <p:cNvPr id="31" name="TextBox 30">
            <a:extLst>
              <a:ext uri="{FF2B5EF4-FFF2-40B4-BE49-F238E27FC236}">
                <a16:creationId xmlns:a16="http://schemas.microsoft.com/office/drawing/2014/main" id="{2D68CE8F-7A7C-4998-84F6-E9AB5A63A5D7}"/>
              </a:ext>
            </a:extLst>
          </p:cNvPr>
          <p:cNvSpPr txBox="1"/>
          <p:nvPr/>
        </p:nvSpPr>
        <p:spPr>
          <a:xfrm>
            <a:off x="1633975" y="5894487"/>
            <a:ext cx="1140644"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67.5%</a:t>
            </a:r>
          </a:p>
        </p:txBody>
      </p:sp>
      <p:sp>
        <p:nvSpPr>
          <p:cNvPr id="33" name="TextBox 32">
            <a:extLst>
              <a:ext uri="{FF2B5EF4-FFF2-40B4-BE49-F238E27FC236}">
                <a16:creationId xmlns:a16="http://schemas.microsoft.com/office/drawing/2014/main" id="{4474448C-5046-4712-999F-286DC5839A46}"/>
              </a:ext>
            </a:extLst>
          </p:cNvPr>
          <p:cNvSpPr txBox="1"/>
          <p:nvPr/>
        </p:nvSpPr>
        <p:spPr>
          <a:xfrm>
            <a:off x="3615175" y="5896057"/>
            <a:ext cx="1140644"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68.6%</a:t>
            </a:r>
          </a:p>
        </p:txBody>
      </p:sp>
      <p:sp>
        <p:nvSpPr>
          <p:cNvPr id="34" name="TextBox 33">
            <a:extLst>
              <a:ext uri="{FF2B5EF4-FFF2-40B4-BE49-F238E27FC236}">
                <a16:creationId xmlns:a16="http://schemas.microsoft.com/office/drawing/2014/main" id="{2E733887-4684-4756-A12B-7192879E6146}"/>
              </a:ext>
            </a:extLst>
          </p:cNvPr>
          <p:cNvSpPr txBox="1"/>
          <p:nvPr/>
        </p:nvSpPr>
        <p:spPr>
          <a:xfrm>
            <a:off x="5557097" y="5896055"/>
            <a:ext cx="1140644"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70.2%</a:t>
            </a:r>
          </a:p>
        </p:txBody>
      </p:sp>
      <p:sp>
        <p:nvSpPr>
          <p:cNvPr id="35" name="TextBox 34">
            <a:extLst>
              <a:ext uri="{FF2B5EF4-FFF2-40B4-BE49-F238E27FC236}">
                <a16:creationId xmlns:a16="http://schemas.microsoft.com/office/drawing/2014/main" id="{D766436D-EA46-4206-947B-0FD82B48EAA9}"/>
              </a:ext>
            </a:extLst>
          </p:cNvPr>
          <p:cNvSpPr txBox="1"/>
          <p:nvPr/>
        </p:nvSpPr>
        <p:spPr>
          <a:xfrm>
            <a:off x="7517869" y="5905484"/>
            <a:ext cx="1140644"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72.3%</a:t>
            </a:r>
          </a:p>
        </p:txBody>
      </p:sp>
      <p:sp>
        <p:nvSpPr>
          <p:cNvPr id="36" name="TextBox 35">
            <a:extLst>
              <a:ext uri="{FF2B5EF4-FFF2-40B4-BE49-F238E27FC236}">
                <a16:creationId xmlns:a16="http://schemas.microsoft.com/office/drawing/2014/main" id="{18C46867-6A57-457E-B2C3-8738F60E944F}"/>
              </a:ext>
            </a:extLst>
          </p:cNvPr>
          <p:cNvSpPr txBox="1"/>
          <p:nvPr/>
        </p:nvSpPr>
        <p:spPr>
          <a:xfrm>
            <a:off x="9450364" y="5896057"/>
            <a:ext cx="1140644" cy="246221"/>
          </a:xfrm>
          <a:prstGeom prst="rect">
            <a:avLst/>
          </a:prstGeom>
          <a:noFill/>
        </p:spPr>
        <p:txBody>
          <a:bodyPr wrap="square" rtlCol="0">
            <a:spAutoFit/>
          </a:bodyPr>
          <a:lstStyle/>
          <a:p>
            <a:pPr algn="ctr"/>
            <a:r>
              <a:rPr lang="en-US" sz="1000">
                <a:solidFill>
                  <a:srgbClr val="1B1464"/>
                </a:solidFill>
                <a:latin typeface="Helvetica" panose="020B0403020202020204" pitchFamily="34" charset="0"/>
              </a:rPr>
              <a:t>72.4%</a:t>
            </a:r>
          </a:p>
        </p:txBody>
      </p:sp>
      <p:sp>
        <p:nvSpPr>
          <p:cNvPr id="37" name="TextBox 36">
            <a:extLst>
              <a:ext uri="{FF2B5EF4-FFF2-40B4-BE49-F238E27FC236}">
                <a16:creationId xmlns:a16="http://schemas.microsoft.com/office/drawing/2014/main" id="{1F26CF1E-E4B1-4C50-AA6C-995B33F29C21}"/>
              </a:ext>
            </a:extLst>
          </p:cNvPr>
          <p:cNvSpPr txBox="1"/>
          <p:nvPr/>
        </p:nvSpPr>
        <p:spPr>
          <a:xfrm>
            <a:off x="226241" y="5326147"/>
            <a:ext cx="950338" cy="276999"/>
          </a:xfrm>
          <a:prstGeom prst="rect">
            <a:avLst/>
          </a:prstGeom>
          <a:noFill/>
        </p:spPr>
        <p:txBody>
          <a:bodyPr wrap="square" rtlCol="0">
            <a:spAutoFit/>
          </a:bodyPr>
          <a:lstStyle/>
          <a:p>
            <a:r>
              <a:rPr lang="en-US" sz="1200" b="1" u="sng">
                <a:solidFill>
                  <a:srgbClr val="1B1464"/>
                </a:solidFill>
                <a:latin typeface="Helvetica" panose="020B0403020202020204" pitchFamily="34" charset="0"/>
              </a:rPr>
              <a:t>Annual</a:t>
            </a:r>
          </a:p>
        </p:txBody>
      </p:sp>
      <p:sp>
        <p:nvSpPr>
          <p:cNvPr id="38" name="TextBox 37">
            <a:extLst>
              <a:ext uri="{FF2B5EF4-FFF2-40B4-BE49-F238E27FC236}">
                <a16:creationId xmlns:a16="http://schemas.microsoft.com/office/drawing/2014/main" id="{F7D786FA-A04D-4760-BF26-BCCABA2DC021}"/>
              </a:ext>
            </a:extLst>
          </p:cNvPr>
          <p:cNvSpPr txBox="1"/>
          <p:nvPr/>
        </p:nvSpPr>
        <p:spPr>
          <a:xfrm>
            <a:off x="1624551" y="4555883"/>
            <a:ext cx="1140644" cy="307777"/>
          </a:xfrm>
          <a:prstGeom prst="rect">
            <a:avLst/>
          </a:prstGeom>
          <a:noFill/>
        </p:spPr>
        <p:txBody>
          <a:bodyPr wrap="square" rtlCol="0">
            <a:spAutoFit/>
          </a:bodyPr>
          <a:lstStyle/>
          <a:p>
            <a:pPr algn="ctr"/>
            <a:r>
              <a:rPr lang="en-US" sz="1400" b="1">
                <a:solidFill>
                  <a:srgbClr val="1B1464"/>
                </a:solidFill>
                <a:latin typeface="Helvetica" panose="020B0403020202020204" pitchFamily="34" charset="0"/>
              </a:rPr>
              <a:t>96.5</a:t>
            </a:r>
          </a:p>
        </p:txBody>
      </p:sp>
      <p:sp>
        <p:nvSpPr>
          <p:cNvPr id="40" name="TextBox 39">
            <a:extLst>
              <a:ext uri="{FF2B5EF4-FFF2-40B4-BE49-F238E27FC236}">
                <a16:creationId xmlns:a16="http://schemas.microsoft.com/office/drawing/2014/main" id="{5C797BE0-37CA-4C93-B254-25CD576D4317}"/>
              </a:ext>
            </a:extLst>
          </p:cNvPr>
          <p:cNvSpPr txBox="1"/>
          <p:nvPr/>
        </p:nvSpPr>
        <p:spPr>
          <a:xfrm>
            <a:off x="3624602" y="4010698"/>
            <a:ext cx="1140644" cy="307777"/>
          </a:xfrm>
          <a:prstGeom prst="rect">
            <a:avLst/>
          </a:prstGeom>
          <a:noFill/>
        </p:spPr>
        <p:txBody>
          <a:bodyPr wrap="square" rtlCol="0">
            <a:spAutoFit/>
          </a:bodyPr>
          <a:lstStyle/>
          <a:p>
            <a:pPr algn="ctr"/>
            <a:r>
              <a:rPr lang="en-US" sz="1400" b="1">
                <a:solidFill>
                  <a:srgbClr val="1B1464"/>
                </a:solidFill>
                <a:latin typeface="Helvetica" panose="020B0403020202020204" pitchFamily="34" charset="0"/>
              </a:rPr>
              <a:t>242.1</a:t>
            </a:r>
          </a:p>
        </p:txBody>
      </p:sp>
      <p:sp>
        <p:nvSpPr>
          <p:cNvPr id="41" name="TextBox 40">
            <a:extLst>
              <a:ext uri="{FF2B5EF4-FFF2-40B4-BE49-F238E27FC236}">
                <a16:creationId xmlns:a16="http://schemas.microsoft.com/office/drawing/2014/main" id="{1F6077D8-6919-4666-A1A1-17089B305FEA}"/>
              </a:ext>
            </a:extLst>
          </p:cNvPr>
          <p:cNvSpPr txBox="1"/>
          <p:nvPr/>
        </p:nvSpPr>
        <p:spPr>
          <a:xfrm>
            <a:off x="5557099" y="3331968"/>
            <a:ext cx="1140644" cy="307777"/>
          </a:xfrm>
          <a:prstGeom prst="rect">
            <a:avLst/>
          </a:prstGeom>
          <a:noFill/>
        </p:spPr>
        <p:txBody>
          <a:bodyPr wrap="square" rtlCol="0">
            <a:spAutoFit/>
          </a:bodyPr>
          <a:lstStyle/>
          <a:p>
            <a:pPr algn="ctr"/>
            <a:r>
              <a:rPr lang="en-US" sz="1400" b="1">
                <a:solidFill>
                  <a:srgbClr val="1B1464"/>
                </a:solidFill>
                <a:latin typeface="Helvetica" panose="020B0403020202020204" pitchFamily="34" charset="0"/>
              </a:rPr>
              <a:t>435.5</a:t>
            </a:r>
          </a:p>
        </p:txBody>
      </p:sp>
      <p:sp>
        <p:nvSpPr>
          <p:cNvPr id="42" name="TextBox 41">
            <a:extLst>
              <a:ext uri="{FF2B5EF4-FFF2-40B4-BE49-F238E27FC236}">
                <a16:creationId xmlns:a16="http://schemas.microsoft.com/office/drawing/2014/main" id="{17F914AB-B762-4723-B6F6-05C5CE457B9D}"/>
              </a:ext>
            </a:extLst>
          </p:cNvPr>
          <p:cNvSpPr txBox="1"/>
          <p:nvPr/>
        </p:nvSpPr>
        <p:spPr>
          <a:xfrm>
            <a:off x="7508446" y="2775787"/>
            <a:ext cx="1140644" cy="307777"/>
          </a:xfrm>
          <a:prstGeom prst="rect">
            <a:avLst/>
          </a:prstGeom>
          <a:noFill/>
        </p:spPr>
        <p:txBody>
          <a:bodyPr wrap="square" rtlCol="0">
            <a:spAutoFit/>
          </a:bodyPr>
          <a:lstStyle/>
          <a:p>
            <a:pPr algn="ctr"/>
            <a:r>
              <a:rPr lang="en-US" sz="1400" b="1">
                <a:solidFill>
                  <a:srgbClr val="1B1464"/>
                </a:solidFill>
                <a:latin typeface="Helvetica" panose="020B0403020202020204" pitchFamily="34" charset="0"/>
              </a:rPr>
              <a:t>590.0</a:t>
            </a:r>
          </a:p>
        </p:txBody>
      </p:sp>
      <p:sp>
        <p:nvSpPr>
          <p:cNvPr id="43" name="TextBox 42">
            <a:extLst>
              <a:ext uri="{FF2B5EF4-FFF2-40B4-BE49-F238E27FC236}">
                <a16:creationId xmlns:a16="http://schemas.microsoft.com/office/drawing/2014/main" id="{E14FA037-1F1F-49ED-8A99-023D94DCA057}"/>
              </a:ext>
            </a:extLst>
          </p:cNvPr>
          <p:cNvSpPr txBox="1"/>
          <p:nvPr/>
        </p:nvSpPr>
        <p:spPr>
          <a:xfrm>
            <a:off x="9478647" y="2672089"/>
            <a:ext cx="1140644" cy="307777"/>
          </a:xfrm>
          <a:prstGeom prst="rect">
            <a:avLst/>
          </a:prstGeom>
          <a:noFill/>
        </p:spPr>
        <p:txBody>
          <a:bodyPr wrap="square" rtlCol="0">
            <a:spAutoFit/>
          </a:bodyPr>
          <a:lstStyle/>
          <a:p>
            <a:pPr algn="ctr"/>
            <a:r>
              <a:rPr lang="en-US" sz="1400" b="1">
                <a:solidFill>
                  <a:srgbClr val="1B1464"/>
                </a:solidFill>
                <a:latin typeface="Helvetica" panose="020B0403020202020204" pitchFamily="34" charset="0"/>
              </a:rPr>
              <a:t>618.3</a:t>
            </a:r>
          </a:p>
        </p:txBody>
      </p:sp>
      <p:sp>
        <p:nvSpPr>
          <p:cNvPr id="32" name="Rectangle 31">
            <a:extLst>
              <a:ext uri="{FF2B5EF4-FFF2-40B4-BE49-F238E27FC236}">
                <a16:creationId xmlns:a16="http://schemas.microsoft.com/office/drawing/2014/main" id="{C7F164B3-8F9B-4A59-A354-BDA93843EECA}"/>
              </a:ext>
            </a:extLst>
          </p:cNvPr>
          <p:cNvSpPr/>
          <p:nvPr/>
        </p:nvSpPr>
        <p:spPr>
          <a:xfrm>
            <a:off x="132080" y="1233537"/>
            <a:ext cx="12066706" cy="30777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400">
                <a:solidFill>
                  <a:srgbClr val="1F1A62"/>
                </a:solidFill>
                <a:latin typeface="Helvetica" panose="020B0403020202020204" pitchFamily="34" charset="0"/>
              </a:rPr>
              <a:t>Due to their total audience buying mindset, their buys were unencumbered by any artificial age caps as they targeted their best prospects</a:t>
            </a: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1413301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31CD4A9-9EBB-44D3-9794-8B82530AF27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A70652F-38E7-4B75-B494-BB0702BA4B32}"/>
              </a:ext>
            </a:extLst>
          </p:cNvPr>
          <p:cNvSpPr txBox="1"/>
          <p:nvPr/>
        </p:nvSpPr>
        <p:spPr>
          <a:xfrm>
            <a:off x="216816" y="310834"/>
            <a:ext cx="1197108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exposure to this </a:t>
            </a:r>
            <a:r>
              <a:rPr lang="en-US" sz="2600" b="1" dirty="0">
                <a:solidFill>
                  <a:srgbClr val="1B1464"/>
                </a:solidFill>
                <a:latin typeface="Helvetica" panose="020B0604020202020204" pitchFamily="34" charset="0"/>
                <a:cs typeface="Helvetica" panose="020B0604020202020204" pitchFamily="34" charset="0"/>
              </a:rPr>
              <a:t>adult </a:t>
            </a:r>
            <a:r>
              <a:rPr kumimoji="0" lang="en-US" sz="2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50+ audience resulted in the </a:t>
            </a:r>
            <a:r>
              <a:rPr kumimoji="0" lang="en-US" sz="26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influx of new consumers</a:t>
            </a:r>
            <a:r>
              <a:rPr kumimoji="0" lang="en-US" sz="2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through the ‘digital storefronts’ of the 30 brands</a:t>
            </a: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111" name="Text Placeholder 3">
            <a:extLst>
              <a:ext uri="{FF2B5EF4-FFF2-40B4-BE49-F238E27FC236}">
                <a16:creationId xmlns:a16="http://schemas.microsoft.com/office/drawing/2014/main" id="{A0BF15F7-F2AD-404F-A005-B5168BD8AA19}"/>
              </a:ext>
            </a:extLst>
          </p:cNvPr>
          <p:cNvSpPr txBox="1">
            <a:spLocks/>
          </p:cNvSpPr>
          <p:nvPr/>
        </p:nvSpPr>
        <p:spPr>
          <a:xfrm>
            <a:off x="526244" y="6089201"/>
            <a:ext cx="11665756" cy="451260"/>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mediametrix</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multiplatform media trend data, P18+. 1Q ’17: January – March ‘17, 1Q ‘21: January – March ‘21 (calendar months), monthly average within each quarter, P50+ comp% is based on monthly unique visitors; figures are based on monthly averages for each 3-month time period across the 30 brands analyzed. *1Q ‘17 (Jan-Mar ‘ 17) is reflective of the first 3-month measurement period available and is inclusive of a few brands that were first measured after this time period, </a:t>
            </a:r>
            <a:r>
              <a:rPr lang="en-US" sz="800">
                <a:solidFill>
                  <a:srgbClr val="1B1464"/>
                </a:solidFill>
                <a:latin typeface="Helvetica" panose="020B0403020202020204" pitchFamily="34" charset="0"/>
              </a:rPr>
              <a:t>based on their first 3-month measurement period. Note: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Comscore did not begin measuring ‘median age’ as a reported metric until February ‘17, therefore the first time period reflects Feb-Apr ‘17. </a:t>
            </a:r>
          </a:p>
        </p:txBody>
      </p:sp>
      <p:sp>
        <p:nvSpPr>
          <p:cNvPr id="40" name="TextBox 39">
            <a:extLst>
              <a:ext uri="{FF2B5EF4-FFF2-40B4-BE49-F238E27FC236}">
                <a16:creationId xmlns:a16="http://schemas.microsoft.com/office/drawing/2014/main" id="{56666D20-4DD4-41A5-9C34-C8B12EAB9424}"/>
              </a:ext>
            </a:extLst>
          </p:cNvPr>
          <p:cNvSpPr txBox="1"/>
          <p:nvPr/>
        </p:nvSpPr>
        <p:spPr>
          <a:xfrm>
            <a:off x="2196177" y="2867813"/>
            <a:ext cx="1828629" cy="400110"/>
          </a:xfrm>
          <a:prstGeom prst="rect">
            <a:avLst/>
          </a:prstGeom>
          <a:noFill/>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Median Age </a:t>
            </a:r>
          </a:p>
        </p:txBody>
      </p:sp>
      <p:cxnSp>
        <p:nvCxnSpPr>
          <p:cNvPr id="18" name="Straight Connector 17">
            <a:extLst>
              <a:ext uri="{FF2B5EF4-FFF2-40B4-BE49-F238E27FC236}">
                <a16:creationId xmlns:a16="http://schemas.microsoft.com/office/drawing/2014/main" id="{D40F6C12-04BD-442C-A613-EB97C01942FC}"/>
              </a:ext>
            </a:extLst>
          </p:cNvPr>
          <p:cNvCxnSpPr>
            <a:cxnSpLocks/>
          </p:cNvCxnSpPr>
          <p:nvPr/>
        </p:nvCxnSpPr>
        <p:spPr>
          <a:xfrm>
            <a:off x="612285" y="4380010"/>
            <a:ext cx="10992111" cy="0"/>
          </a:xfrm>
          <a:prstGeom prst="line">
            <a:avLst/>
          </a:prstGeom>
          <a:ln w="28575">
            <a:solidFill>
              <a:srgbClr val="1B1464"/>
            </a:solidFill>
            <a:prstDash val="lgDash"/>
          </a:ln>
        </p:spPr>
        <p:style>
          <a:lnRef idx="1">
            <a:schemeClr val="accent1"/>
          </a:lnRef>
          <a:fillRef idx="0">
            <a:schemeClr val="accent1"/>
          </a:fillRef>
          <a:effectRef idx="0">
            <a:schemeClr val="accent1"/>
          </a:effectRef>
          <a:fontRef idx="minor">
            <a:schemeClr val="tx1"/>
          </a:fontRef>
        </p:style>
      </p:cxnSp>
      <p:pic>
        <p:nvPicPr>
          <p:cNvPr id="70" name="Picture 69">
            <a:extLst>
              <a:ext uri="{FF2B5EF4-FFF2-40B4-BE49-F238E27FC236}">
                <a16:creationId xmlns:a16="http://schemas.microsoft.com/office/drawing/2014/main" id="{527F2823-A656-419B-B414-A3D7093C67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12285" y="2854133"/>
            <a:ext cx="1356038" cy="1356038"/>
          </a:xfrm>
          <a:prstGeom prst="rect">
            <a:avLst/>
          </a:prstGeom>
        </p:spPr>
      </p:pic>
      <p:pic>
        <p:nvPicPr>
          <p:cNvPr id="71" name="Picture 70">
            <a:extLst>
              <a:ext uri="{FF2B5EF4-FFF2-40B4-BE49-F238E27FC236}">
                <a16:creationId xmlns:a16="http://schemas.microsoft.com/office/drawing/2014/main" id="{E62C5965-1458-4953-A0FF-E195CB48623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9475" t="24636" r="30752" b="38515"/>
          <a:stretch/>
        </p:blipFill>
        <p:spPr>
          <a:xfrm>
            <a:off x="747849" y="4669461"/>
            <a:ext cx="1197100" cy="1116031"/>
          </a:xfrm>
          <a:prstGeom prst="rect">
            <a:avLst/>
          </a:prstGeom>
        </p:spPr>
      </p:pic>
      <p:sp>
        <p:nvSpPr>
          <p:cNvPr id="82" name="TextBox 81">
            <a:extLst>
              <a:ext uri="{FF2B5EF4-FFF2-40B4-BE49-F238E27FC236}">
                <a16:creationId xmlns:a16="http://schemas.microsoft.com/office/drawing/2014/main" id="{EB608721-B87D-44D0-ADEA-187F35593212}"/>
              </a:ext>
            </a:extLst>
          </p:cNvPr>
          <p:cNvSpPr txBox="1"/>
          <p:nvPr/>
        </p:nvSpPr>
        <p:spPr>
          <a:xfrm>
            <a:off x="4653221" y="2495822"/>
            <a:ext cx="15611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1Q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(Monthly Avg)</a:t>
            </a:r>
          </a:p>
        </p:txBody>
      </p:sp>
      <p:sp>
        <p:nvSpPr>
          <p:cNvPr id="83" name="TextBox 82">
            <a:extLst>
              <a:ext uri="{FF2B5EF4-FFF2-40B4-BE49-F238E27FC236}">
                <a16:creationId xmlns:a16="http://schemas.microsoft.com/office/drawing/2014/main" id="{7B83472A-ABC7-431C-BD59-DEA33CA9CBCD}"/>
              </a:ext>
            </a:extLst>
          </p:cNvPr>
          <p:cNvSpPr txBox="1"/>
          <p:nvPr/>
        </p:nvSpPr>
        <p:spPr>
          <a:xfrm>
            <a:off x="7028152" y="2495822"/>
            <a:ext cx="14800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1Q ‘21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(Monthly Avg)</a:t>
            </a:r>
          </a:p>
        </p:txBody>
      </p:sp>
      <p:sp>
        <p:nvSpPr>
          <p:cNvPr id="86" name="TextBox 85">
            <a:extLst>
              <a:ext uri="{FF2B5EF4-FFF2-40B4-BE49-F238E27FC236}">
                <a16:creationId xmlns:a16="http://schemas.microsoft.com/office/drawing/2014/main" id="{2855ED26-E934-4986-B5E9-6A6482F05531}"/>
              </a:ext>
            </a:extLst>
          </p:cNvPr>
          <p:cNvSpPr txBox="1"/>
          <p:nvPr/>
        </p:nvSpPr>
        <p:spPr>
          <a:xfrm>
            <a:off x="2196177" y="3844542"/>
            <a:ext cx="23962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U.S. Internet Avg</a:t>
            </a:r>
            <a:endParaRPr kumimoji="0" lang="en-US" sz="10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87" name="TextBox 86">
            <a:extLst>
              <a:ext uri="{FF2B5EF4-FFF2-40B4-BE49-F238E27FC236}">
                <a16:creationId xmlns:a16="http://schemas.microsoft.com/office/drawing/2014/main" id="{E5B78282-9CD5-4B44-A6FD-6399AC236432}"/>
              </a:ext>
            </a:extLst>
          </p:cNvPr>
          <p:cNvSpPr txBox="1"/>
          <p:nvPr/>
        </p:nvSpPr>
        <p:spPr>
          <a:xfrm>
            <a:off x="2196177" y="3300122"/>
            <a:ext cx="18772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30 Brand Avg</a:t>
            </a:r>
            <a:endPar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94" name="Rectangle: Rounded Corners 93">
            <a:extLst>
              <a:ext uri="{FF2B5EF4-FFF2-40B4-BE49-F238E27FC236}">
                <a16:creationId xmlns:a16="http://schemas.microsoft.com/office/drawing/2014/main" id="{0A82457C-8C85-44D2-A1F0-FE996F85B1AA}"/>
              </a:ext>
            </a:extLst>
          </p:cNvPr>
          <p:cNvSpPr/>
          <p:nvPr/>
        </p:nvSpPr>
        <p:spPr>
          <a:xfrm>
            <a:off x="5057421" y="3893246"/>
            <a:ext cx="752718" cy="26161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44.3</a:t>
            </a:r>
          </a:p>
        </p:txBody>
      </p:sp>
      <p:sp>
        <p:nvSpPr>
          <p:cNvPr id="97" name="Rectangle: Rounded Corners 96">
            <a:extLst>
              <a:ext uri="{FF2B5EF4-FFF2-40B4-BE49-F238E27FC236}">
                <a16:creationId xmlns:a16="http://schemas.microsoft.com/office/drawing/2014/main" id="{2D38BAB6-AC2F-4D18-9B88-7F7F88C7F82F}"/>
              </a:ext>
            </a:extLst>
          </p:cNvPr>
          <p:cNvSpPr/>
          <p:nvPr/>
        </p:nvSpPr>
        <p:spPr>
          <a:xfrm>
            <a:off x="7387016" y="3894818"/>
            <a:ext cx="752718" cy="26161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45.2</a:t>
            </a:r>
          </a:p>
        </p:txBody>
      </p:sp>
      <p:sp>
        <p:nvSpPr>
          <p:cNvPr id="103" name="TextBox 102">
            <a:extLst>
              <a:ext uri="{FF2B5EF4-FFF2-40B4-BE49-F238E27FC236}">
                <a16:creationId xmlns:a16="http://schemas.microsoft.com/office/drawing/2014/main" id="{0E935BAB-0C33-48BB-B1BD-36B966FF68A4}"/>
              </a:ext>
            </a:extLst>
          </p:cNvPr>
          <p:cNvSpPr txBox="1"/>
          <p:nvPr/>
        </p:nvSpPr>
        <p:spPr>
          <a:xfrm>
            <a:off x="2196177" y="4561924"/>
            <a:ext cx="1906178" cy="400110"/>
          </a:xfrm>
          <a:prstGeom prst="rect">
            <a:avLst/>
          </a:prstGeom>
          <a:noFill/>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P50+ Comp %</a:t>
            </a:r>
          </a:p>
        </p:txBody>
      </p:sp>
      <p:sp>
        <p:nvSpPr>
          <p:cNvPr id="119" name="TextBox 118">
            <a:extLst>
              <a:ext uri="{FF2B5EF4-FFF2-40B4-BE49-F238E27FC236}">
                <a16:creationId xmlns:a16="http://schemas.microsoft.com/office/drawing/2014/main" id="{240C35D6-C5BC-40B2-9E4F-D06A3B95C432}"/>
              </a:ext>
            </a:extLst>
          </p:cNvPr>
          <p:cNvSpPr txBox="1"/>
          <p:nvPr/>
        </p:nvSpPr>
        <p:spPr>
          <a:xfrm>
            <a:off x="2271568" y="5576865"/>
            <a:ext cx="267317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U.S. Internet Avg</a:t>
            </a:r>
          </a:p>
        </p:txBody>
      </p:sp>
      <p:sp>
        <p:nvSpPr>
          <p:cNvPr id="120" name="TextBox 119">
            <a:extLst>
              <a:ext uri="{FF2B5EF4-FFF2-40B4-BE49-F238E27FC236}">
                <a16:creationId xmlns:a16="http://schemas.microsoft.com/office/drawing/2014/main" id="{8886C936-1D3F-4B49-A992-99CB9072DE93}"/>
              </a:ext>
            </a:extLst>
          </p:cNvPr>
          <p:cNvSpPr txBox="1"/>
          <p:nvPr/>
        </p:nvSpPr>
        <p:spPr>
          <a:xfrm>
            <a:off x="2196177" y="4958248"/>
            <a:ext cx="16951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30 Brand Avg</a:t>
            </a:r>
          </a:p>
        </p:txBody>
      </p:sp>
      <p:sp>
        <p:nvSpPr>
          <p:cNvPr id="121" name="Rectangle: Rounded Corners 120">
            <a:extLst>
              <a:ext uri="{FF2B5EF4-FFF2-40B4-BE49-F238E27FC236}">
                <a16:creationId xmlns:a16="http://schemas.microsoft.com/office/drawing/2014/main" id="{6E5E0DC0-1F7D-4222-8845-FF53C49EBC23}"/>
              </a:ext>
            </a:extLst>
          </p:cNvPr>
          <p:cNvSpPr/>
          <p:nvPr/>
        </p:nvSpPr>
        <p:spPr>
          <a:xfrm>
            <a:off x="4952696" y="5579402"/>
            <a:ext cx="962168" cy="26161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39.7%</a:t>
            </a:r>
          </a:p>
        </p:txBody>
      </p:sp>
      <p:sp>
        <p:nvSpPr>
          <p:cNvPr id="122" name="Rectangle: Rounded Corners 121">
            <a:extLst>
              <a:ext uri="{FF2B5EF4-FFF2-40B4-BE49-F238E27FC236}">
                <a16:creationId xmlns:a16="http://schemas.microsoft.com/office/drawing/2014/main" id="{4FD7CEF4-72F8-44A3-942B-C1EDD5BAF7EB}"/>
              </a:ext>
            </a:extLst>
          </p:cNvPr>
          <p:cNvSpPr/>
          <p:nvPr/>
        </p:nvSpPr>
        <p:spPr>
          <a:xfrm>
            <a:off x="7282291" y="5580974"/>
            <a:ext cx="962169" cy="26161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42.2%</a:t>
            </a:r>
          </a:p>
        </p:txBody>
      </p:sp>
      <p:sp>
        <p:nvSpPr>
          <p:cNvPr id="131" name="Rectangle: Rounded Corners 130">
            <a:extLst>
              <a:ext uri="{FF2B5EF4-FFF2-40B4-BE49-F238E27FC236}">
                <a16:creationId xmlns:a16="http://schemas.microsoft.com/office/drawing/2014/main" id="{9BBDFB22-51A1-45F6-9093-5259A3BBBA4B}"/>
              </a:ext>
            </a:extLst>
          </p:cNvPr>
          <p:cNvSpPr/>
          <p:nvPr/>
        </p:nvSpPr>
        <p:spPr>
          <a:xfrm>
            <a:off x="4618641" y="4841412"/>
            <a:ext cx="1630278" cy="60300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37.6%</a:t>
            </a:r>
          </a:p>
        </p:txBody>
      </p:sp>
      <p:sp>
        <p:nvSpPr>
          <p:cNvPr id="132" name="Rectangle: Rounded Corners 131">
            <a:extLst>
              <a:ext uri="{FF2B5EF4-FFF2-40B4-BE49-F238E27FC236}">
                <a16:creationId xmlns:a16="http://schemas.microsoft.com/office/drawing/2014/main" id="{60A2B143-1088-416D-8B06-FD9DDE5294A0}"/>
              </a:ext>
            </a:extLst>
          </p:cNvPr>
          <p:cNvSpPr/>
          <p:nvPr/>
        </p:nvSpPr>
        <p:spPr>
          <a:xfrm>
            <a:off x="6948236" y="4841412"/>
            <a:ext cx="1630278" cy="60300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51.7%</a:t>
            </a:r>
          </a:p>
        </p:txBody>
      </p:sp>
      <p:sp>
        <p:nvSpPr>
          <p:cNvPr id="133" name="Rectangle: Rounded Corners 132">
            <a:extLst>
              <a:ext uri="{FF2B5EF4-FFF2-40B4-BE49-F238E27FC236}">
                <a16:creationId xmlns:a16="http://schemas.microsoft.com/office/drawing/2014/main" id="{7B3B6AEA-8714-45EA-B322-145D3180AFF6}"/>
              </a:ext>
            </a:extLst>
          </p:cNvPr>
          <p:cNvSpPr/>
          <p:nvPr/>
        </p:nvSpPr>
        <p:spPr>
          <a:xfrm>
            <a:off x="4588034" y="3183286"/>
            <a:ext cx="1730373" cy="60300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43.2</a:t>
            </a:r>
          </a:p>
        </p:txBody>
      </p:sp>
      <p:sp>
        <p:nvSpPr>
          <p:cNvPr id="134" name="Rectangle: Rounded Corners 133">
            <a:extLst>
              <a:ext uri="{FF2B5EF4-FFF2-40B4-BE49-F238E27FC236}">
                <a16:creationId xmlns:a16="http://schemas.microsoft.com/office/drawing/2014/main" id="{60000528-95EA-4A62-B171-F3DB68FE66DC}"/>
              </a:ext>
            </a:extLst>
          </p:cNvPr>
          <p:cNvSpPr/>
          <p:nvPr/>
        </p:nvSpPr>
        <p:spPr>
          <a:xfrm>
            <a:off x="6998671" y="3183286"/>
            <a:ext cx="1579842" cy="60300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49.9</a:t>
            </a:r>
          </a:p>
        </p:txBody>
      </p:sp>
      <p:sp>
        <p:nvSpPr>
          <p:cNvPr id="27" name="TextBox 26">
            <a:extLst>
              <a:ext uri="{FF2B5EF4-FFF2-40B4-BE49-F238E27FC236}">
                <a16:creationId xmlns:a16="http://schemas.microsoft.com/office/drawing/2014/main" id="{3AFDA463-16DB-4593-80C1-5113D0B29CF5}"/>
              </a:ext>
            </a:extLst>
          </p:cNvPr>
          <p:cNvSpPr txBox="1"/>
          <p:nvPr/>
        </p:nvSpPr>
        <p:spPr>
          <a:xfrm>
            <a:off x="2293087" y="1852933"/>
            <a:ext cx="94105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Unique Website Visitors: 30 Brand Average</a:t>
            </a:r>
          </a:p>
        </p:txBody>
      </p:sp>
      <p:cxnSp>
        <p:nvCxnSpPr>
          <p:cNvPr id="28" name="Straight Connector 27">
            <a:extLst>
              <a:ext uri="{FF2B5EF4-FFF2-40B4-BE49-F238E27FC236}">
                <a16:creationId xmlns:a16="http://schemas.microsoft.com/office/drawing/2014/main" id="{244A30B6-7C0D-454D-8109-5D7A9A1B582B}"/>
              </a:ext>
            </a:extLst>
          </p:cNvPr>
          <p:cNvCxnSpPr>
            <a:cxnSpLocks/>
          </p:cNvCxnSpPr>
          <p:nvPr/>
        </p:nvCxnSpPr>
        <p:spPr>
          <a:xfrm>
            <a:off x="9049728" y="2495822"/>
            <a:ext cx="0" cy="3527906"/>
          </a:xfrm>
          <a:prstGeom prst="line">
            <a:avLst/>
          </a:prstGeom>
          <a:ln w="28575">
            <a:solidFill>
              <a:srgbClr val="1B1464"/>
            </a:solidFill>
            <a:prstDash val="soli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A24FAB8-F298-4026-BE09-7323C4AFFCF3}"/>
              </a:ext>
            </a:extLst>
          </p:cNvPr>
          <p:cNvSpPr txBox="1"/>
          <p:nvPr/>
        </p:nvSpPr>
        <p:spPr>
          <a:xfrm>
            <a:off x="9312527" y="2495822"/>
            <a:ext cx="22025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1Q ‘21 vs. 1Q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(Monthly Avg)</a:t>
            </a:r>
          </a:p>
        </p:txBody>
      </p:sp>
      <p:sp>
        <p:nvSpPr>
          <p:cNvPr id="34" name="Rectangle: Rounded Corners 33">
            <a:extLst>
              <a:ext uri="{FF2B5EF4-FFF2-40B4-BE49-F238E27FC236}">
                <a16:creationId xmlns:a16="http://schemas.microsoft.com/office/drawing/2014/main" id="{C9325555-90B1-4506-B144-B885031F91B8}"/>
              </a:ext>
            </a:extLst>
          </p:cNvPr>
          <p:cNvSpPr/>
          <p:nvPr/>
        </p:nvSpPr>
        <p:spPr>
          <a:xfrm>
            <a:off x="9814191" y="3896387"/>
            <a:ext cx="1199225" cy="25203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a:solidFill>
                  <a:srgbClr val="1B1464"/>
                </a:solidFill>
                <a:latin typeface="Helvetica" panose="020B0403020202020204" pitchFamily="34" charset="0"/>
              </a:rPr>
              <a:t>+0.9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i="1">
                <a:solidFill>
                  <a:srgbClr val="1B1464"/>
                </a:solidFill>
                <a:latin typeface="Helvetica" panose="020B0403020202020204" pitchFamily="34" charset="0"/>
              </a:rPr>
              <a:t>years</a:t>
            </a:r>
            <a:endParaRPr kumimoji="0" lang="en-US" sz="9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5" name="Rectangle: Rounded Corners 34">
            <a:extLst>
              <a:ext uri="{FF2B5EF4-FFF2-40B4-BE49-F238E27FC236}">
                <a16:creationId xmlns:a16="http://schemas.microsoft.com/office/drawing/2014/main" id="{FF5E3EFA-3101-4EC3-B700-71687D4701CA}"/>
              </a:ext>
            </a:extLst>
          </p:cNvPr>
          <p:cNvSpPr/>
          <p:nvPr/>
        </p:nvSpPr>
        <p:spPr>
          <a:xfrm>
            <a:off x="9598664" y="3185641"/>
            <a:ext cx="1630278" cy="603004"/>
          </a:xfrm>
          <a:prstGeom prst="round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+6.7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Helvetica" panose="020B0403020202020204" pitchFamily="34" charset="0"/>
              </a:rPr>
              <a:t>years</a:t>
            </a:r>
            <a:endParaRPr kumimoji="0" lang="en-US" sz="120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6" name="Rectangle: Rounded Corners 35">
            <a:extLst>
              <a:ext uri="{FF2B5EF4-FFF2-40B4-BE49-F238E27FC236}">
                <a16:creationId xmlns:a16="http://schemas.microsoft.com/office/drawing/2014/main" id="{EE036BB3-360C-4511-8632-13B2C58BB924}"/>
              </a:ext>
            </a:extLst>
          </p:cNvPr>
          <p:cNvSpPr/>
          <p:nvPr/>
        </p:nvSpPr>
        <p:spPr>
          <a:xfrm>
            <a:off x="9598664" y="4842983"/>
            <a:ext cx="1630278" cy="603004"/>
          </a:xfrm>
          <a:prstGeom prst="round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+14.1%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Helvetica" panose="020B0403020202020204" pitchFamily="34" charset="0"/>
              </a:rPr>
              <a:t>percentage points</a:t>
            </a:r>
            <a:endParaRPr kumimoji="0" lang="en-US" sz="120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7" name="Rectangle: Rounded Corners 36">
            <a:extLst>
              <a:ext uri="{FF2B5EF4-FFF2-40B4-BE49-F238E27FC236}">
                <a16:creationId xmlns:a16="http://schemas.microsoft.com/office/drawing/2014/main" id="{BD302444-88BD-4F14-A2E2-4ECEAA65C43F}"/>
              </a:ext>
            </a:extLst>
          </p:cNvPr>
          <p:cNvSpPr/>
          <p:nvPr/>
        </p:nvSpPr>
        <p:spPr>
          <a:xfrm>
            <a:off x="9549721" y="5582543"/>
            <a:ext cx="1728164" cy="369295"/>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percentage points</a:t>
            </a:r>
          </a:p>
        </p:txBody>
      </p:sp>
      <p:sp>
        <p:nvSpPr>
          <p:cNvPr id="38" name="Rectangle 37">
            <a:extLst>
              <a:ext uri="{FF2B5EF4-FFF2-40B4-BE49-F238E27FC236}">
                <a16:creationId xmlns:a16="http://schemas.microsoft.com/office/drawing/2014/main" id="{AD096285-96C1-400A-839A-2123155AC2B7}"/>
              </a:ext>
            </a:extLst>
          </p:cNvPr>
          <p:cNvSpPr/>
          <p:nvPr/>
        </p:nvSpPr>
        <p:spPr>
          <a:xfrm>
            <a:off x="132080" y="1243749"/>
            <a:ext cx="12066706" cy="30777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6"/>
              </a:buBlip>
              <a:tabLst/>
              <a:defRPr/>
            </a:pPr>
            <a:r>
              <a:rPr lang="en-US" sz="1400">
                <a:solidFill>
                  <a:srgbClr val="1F1A62"/>
                </a:solidFill>
                <a:latin typeface="Helvetica" panose="020B0403020202020204" pitchFamily="34" charset="0"/>
              </a:rPr>
              <a:t>Through a buying strategy that is not limited to an age demographic, DTC brands are able to engage best prospects across all audiences</a:t>
            </a: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4118161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F77BFE5-159E-46D6-A8A8-4D1586B21B27}"/>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5A70652F-38E7-4B75-B494-BB0702BA4B32}"/>
              </a:ext>
            </a:extLst>
          </p:cNvPr>
          <p:cNvSpPr txBox="1"/>
          <p:nvPr/>
        </p:nvSpPr>
        <p:spPr>
          <a:xfrm>
            <a:off x="125294" y="420367"/>
            <a:ext cx="1206670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This </a:t>
            </a: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drove clear business results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with exponential growth in consumer action and digital engagement</a:t>
            </a: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111" name="Text Placeholder 3">
            <a:extLst>
              <a:ext uri="{FF2B5EF4-FFF2-40B4-BE49-F238E27FC236}">
                <a16:creationId xmlns:a16="http://schemas.microsoft.com/office/drawing/2014/main" id="{A0BF15F7-F2AD-404F-A005-B5168BD8AA19}"/>
              </a:ext>
            </a:extLst>
          </p:cNvPr>
          <p:cNvSpPr txBox="1">
            <a:spLocks/>
          </p:cNvSpPr>
          <p:nvPr/>
        </p:nvSpPr>
        <p:spPr>
          <a:xfrm>
            <a:off x="526244" y="6211069"/>
            <a:ext cx="11549492" cy="328079"/>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mediametrix</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multiplatform media trend data, P18+. 1Q ’17: January – March ’17, 1Q ’21: January – March ‘21 (calendar months), figures are based on monthly averages for each 3-month time period across the 30 brands analyzed. *1Q ’17 (Jan-Mar ’17) is reflective of the first 3-month measurement period available and is inclusive of a few brands that were first measured after this time period, </a:t>
            </a:r>
            <a:r>
              <a:rPr lang="en-US" sz="800">
                <a:solidFill>
                  <a:srgbClr val="1B1464"/>
                </a:solidFill>
                <a:latin typeface="Helvetica" panose="020B0403020202020204" pitchFamily="34" charset="0"/>
              </a:rPr>
              <a:t>based on their first 3-month measurement period.</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36" name="Picture 35" descr="Logo&#10;&#10;Description automatically generated">
            <a:extLst>
              <a:ext uri="{FF2B5EF4-FFF2-40B4-BE49-F238E27FC236}">
                <a16:creationId xmlns:a16="http://schemas.microsoft.com/office/drawing/2014/main" id="{CBC8A3B4-5805-4976-B92B-66BB9D1D10D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10882" y="2647593"/>
            <a:ext cx="1095571" cy="1095571"/>
          </a:xfrm>
          <a:prstGeom prst="rect">
            <a:avLst/>
          </a:prstGeom>
        </p:spPr>
      </p:pic>
      <p:pic>
        <p:nvPicPr>
          <p:cNvPr id="37" name="Picture 36" descr="Graphical user interface&#10;&#10;Description automatically generated">
            <a:extLst>
              <a:ext uri="{FF2B5EF4-FFF2-40B4-BE49-F238E27FC236}">
                <a16:creationId xmlns:a16="http://schemas.microsoft.com/office/drawing/2014/main" id="{9933527B-1B5A-4449-A80F-7567B09133D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75709" y="2647593"/>
            <a:ext cx="1095571" cy="1095571"/>
          </a:xfrm>
          <a:prstGeom prst="rect">
            <a:avLst/>
          </a:prstGeom>
        </p:spPr>
      </p:pic>
      <p:pic>
        <p:nvPicPr>
          <p:cNvPr id="38" name="Picture 37" descr="A picture containing text, clock, gauge&#10;&#10;Description automatically generated">
            <a:extLst>
              <a:ext uri="{FF2B5EF4-FFF2-40B4-BE49-F238E27FC236}">
                <a16:creationId xmlns:a16="http://schemas.microsoft.com/office/drawing/2014/main" id="{23404580-5A43-4320-AFF6-A20390408BE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605376" y="2647593"/>
            <a:ext cx="1095571" cy="1095571"/>
          </a:xfrm>
          <a:prstGeom prst="rect">
            <a:avLst/>
          </a:prstGeom>
        </p:spPr>
      </p:pic>
      <p:sp>
        <p:nvSpPr>
          <p:cNvPr id="40" name="TextBox 39">
            <a:extLst>
              <a:ext uri="{FF2B5EF4-FFF2-40B4-BE49-F238E27FC236}">
                <a16:creationId xmlns:a16="http://schemas.microsoft.com/office/drawing/2014/main" id="{56666D20-4DD4-41A5-9C34-C8B12EAB9424}"/>
              </a:ext>
            </a:extLst>
          </p:cNvPr>
          <p:cNvSpPr txBox="1"/>
          <p:nvPr/>
        </p:nvSpPr>
        <p:spPr>
          <a:xfrm>
            <a:off x="2916385" y="3766495"/>
            <a:ext cx="2484565" cy="338554"/>
          </a:xfrm>
          <a:prstGeom prst="rect">
            <a:avLst/>
          </a:prstGeom>
          <a:solidFill>
            <a:srgbClr val="1B146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Unique Visitors (000)</a:t>
            </a:r>
          </a:p>
        </p:txBody>
      </p:sp>
      <p:sp>
        <p:nvSpPr>
          <p:cNvPr id="42" name="TextBox 41">
            <a:extLst>
              <a:ext uri="{FF2B5EF4-FFF2-40B4-BE49-F238E27FC236}">
                <a16:creationId xmlns:a16="http://schemas.microsoft.com/office/drawing/2014/main" id="{02DBC898-5EFC-4B4E-9238-95B1F74A184A}"/>
              </a:ext>
            </a:extLst>
          </p:cNvPr>
          <p:cNvSpPr txBox="1"/>
          <p:nvPr/>
        </p:nvSpPr>
        <p:spPr>
          <a:xfrm>
            <a:off x="6092184" y="3766495"/>
            <a:ext cx="2062620" cy="338554"/>
          </a:xfrm>
          <a:prstGeom prst="rect">
            <a:avLst/>
          </a:prstGeom>
          <a:solidFill>
            <a:srgbClr val="1B1464"/>
          </a:solidFill>
        </p:spPr>
        <p:txBody>
          <a:bodyPr wrap="square">
            <a:spAutoFit/>
          </a:bodyPr>
          <a:lstStyle>
            <a:defPPr>
              <a:defRPr lang="en-US"/>
            </a:defPPr>
            <a:lvl1pPr algn="ctr">
              <a:defRPr sz="1400" b="1">
                <a:solidFill>
                  <a:srgbClr val="1B1464"/>
                </a:solidFill>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Total Visits (000)</a:t>
            </a:r>
          </a:p>
        </p:txBody>
      </p:sp>
      <p:sp>
        <p:nvSpPr>
          <p:cNvPr id="43" name="TextBox 42">
            <a:extLst>
              <a:ext uri="{FF2B5EF4-FFF2-40B4-BE49-F238E27FC236}">
                <a16:creationId xmlns:a16="http://schemas.microsoft.com/office/drawing/2014/main" id="{49A407D3-9EF4-483E-B145-23D3D90AF38D}"/>
              </a:ext>
            </a:extLst>
          </p:cNvPr>
          <p:cNvSpPr txBox="1"/>
          <p:nvPr/>
        </p:nvSpPr>
        <p:spPr>
          <a:xfrm>
            <a:off x="9032271" y="3766495"/>
            <a:ext cx="2241780" cy="338554"/>
          </a:xfrm>
          <a:prstGeom prst="rect">
            <a:avLst/>
          </a:prstGeom>
          <a:solidFill>
            <a:srgbClr val="1B1464"/>
          </a:solidFill>
        </p:spPr>
        <p:txBody>
          <a:bodyPr wrap="square">
            <a:spAutoFit/>
          </a:bodyPr>
          <a:lstStyle>
            <a:defPPr>
              <a:defRPr lang="en-US"/>
            </a:defPPr>
            <a:lvl1pPr algn="ctr">
              <a:defRPr sz="1400" b="1">
                <a:solidFill>
                  <a:srgbClr val="1B1464"/>
                </a:solidFill>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Total Minutes (MM)</a:t>
            </a:r>
          </a:p>
        </p:txBody>
      </p:sp>
      <p:sp>
        <p:nvSpPr>
          <p:cNvPr id="49" name="TextBox 48">
            <a:extLst>
              <a:ext uri="{FF2B5EF4-FFF2-40B4-BE49-F238E27FC236}">
                <a16:creationId xmlns:a16="http://schemas.microsoft.com/office/drawing/2014/main" id="{3442615D-EDA7-4444-B15F-CA1D129FFB17}"/>
              </a:ext>
            </a:extLst>
          </p:cNvPr>
          <p:cNvSpPr txBox="1"/>
          <p:nvPr/>
        </p:nvSpPr>
        <p:spPr>
          <a:xfrm>
            <a:off x="3691175" y="5682245"/>
            <a:ext cx="93498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+10%</a:t>
            </a:r>
          </a:p>
        </p:txBody>
      </p:sp>
      <p:sp>
        <p:nvSpPr>
          <p:cNvPr id="52" name="TextBox 51">
            <a:extLst>
              <a:ext uri="{FF2B5EF4-FFF2-40B4-BE49-F238E27FC236}">
                <a16:creationId xmlns:a16="http://schemas.microsoft.com/office/drawing/2014/main" id="{BD515094-A4B5-46D6-98E6-96631F63E9F4}"/>
              </a:ext>
            </a:extLst>
          </p:cNvPr>
          <p:cNvSpPr txBox="1"/>
          <p:nvPr/>
        </p:nvSpPr>
        <p:spPr>
          <a:xfrm>
            <a:off x="6656002" y="5682245"/>
            <a:ext cx="93498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+26%</a:t>
            </a:r>
          </a:p>
        </p:txBody>
      </p:sp>
      <p:sp>
        <p:nvSpPr>
          <p:cNvPr id="58" name="TextBox 57">
            <a:extLst>
              <a:ext uri="{FF2B5EF4-FFF2-40B4-BE49-F238E27FC236}">
                <a16:creationId xmlns:a16="http://schemas.microsoft.com/office/drawing/2014/main" id="{0E6350FD-C210-4E47-B58A-1564DF2D2F04}"/>
              </a:ext>
            </a:extLst>
          </p:cNvPr>
          <p:cNvSpPr txBox="1"/>
          <p:nvPr/>
        </p:nvSpPr>
        <p:spPr>
          <a:xfrm>
            <a:off x="9685669" y="5682245"/>
            <a:ext cx="93498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+34%</a:t>
            </a:r>
          </a:p>
        </p:txBody>
      </p:sp>
      <p:sp>
        <p:nvSpPr>
          <p:cNvPr id="59" name="TextBox 58">
            <a:extLst>
              <a:ext uri="{FF2B5EF4-FFF2-40B4-BE49-F238E27FC236}">
                <a16:creationId xmlns:a16="http://schemas.microsoft.com/office/drawing/2014/main" id="{30DC7B2C-DA0F-46A7-9EAB-F697C58C9E9E}"/>
              </a:ext>
            </a:extLst>
          </p:cNvPr>
          <p:cNvSpPr txBox="1"/>
          <p:nvPr/>
        </p:nvSpPr>
        <p:spPr>
          <a:xfrm>
            <a:off x="678727" y="5636079"/>
            <a:ext cx="217623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U.S. Internet Avg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 Difference</a:t>
            </a:r>
          </a:p>
        </p:txBody>
      </p:sp>
      <p:sp>
        <p:nvSpPr>
          <p:cNvPr id="61" name="TextBox 60">
            <a:extLst>
              <a:ext uri="{FF2B5EF4-FFF2-40B4-BE49-F238E27FC236}">
                <a16:creationId xmlns:a16="http://schemas.microsoft.com/office/drawing/2014/main" id="{EA7BD991-B57F-494B-9EC2-3BF25677651C}"/>
              </a:ext>
            </a:extLst>
          </p:cNvPr>
          <p:cNvSpPr txBox="1"/>
          <p:nvPr/>
        </p:nvSpPr>
        <p:spPr>
          <a:xfrm>
            <a:off x="966125" y="5086657"/>
            <a:ext cx="1888836"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Difference</a:t>
            </a:r>
          </a:p>
        </p:txBody>
      </p:sp>
      <p:sp>
        <p:nvSpPr>
          <p:cNvPr id="62" name="TextBox 61">
            <a:extLst>
              <a:ext uri="{FF2B5EF4-FFF2-40B4-BE49-F238E27FC236}">
                <a16:creationId xmlns:a16="http://schemas.microsoft.com/office/drawing/2014/main" id="{3380BDC5-CA5C-4EDC-A7C8-5C15EF79DB11}"/>
              </a:ext>
            </a:extLst>
          </p:cNvPr>
          <p:cNvSpPr txBox="1"/>
          <p:nvPr/>
        </p:nvSpPr>
        <p:spPr>
          <a:xfrm>
            <a:off x="2916385" y="1774547"/>
            <a:ext cx="835766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Key Website Metrics: 30 Brand Average</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1Q ‘21 vs. 1Q ‘17*: Monthly Avg Comparison</a:t>
            </a:r>
            <a:endPar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0" name="Rectangle: Rounded Corners 29">
            <a:extLst>
              <a:ext uri="{FF2B5EF4-FFF2-40B4-BE49-F238E27FC236}">
                <a16:creationId xmlns:a16="http://schemas.microsoft.com/office/drawing/2014/main" id="{03DF3C8C-721C-4537-BEEA-CEEF12958A08}"/>
              </a:ext>
            </a:extLst>
          </p:cNvPr>
          <p:cNvSpPr/>
          <p:nvPr/>
        </p:nvSpPr>
        <p:spPr>
          <a:xfrm>
            <a:off x="3452188" y="5085298"/>
            <a:ext cx="1412959" cy="390893"/>
          </a:xfrm>
          <a:prstGeom prst="round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+63%</a:t>
            </a:r>
          </a:p>
        </p:txBody>
      </p:sp>
      <p:sp>
        <p:nvSpPr>
          <p:cNvPr id="31" name="Rectangle: Rounded Corners 30">
            <a:extLst>
              <a:ext uri="{FF2B5EF4-FFF2-40B4-BE49-F238E27FC236}">
                <a16:creationId xmlns:a16="http://schemas.microsoft.com/office/drawing/2014/main" id="{D95CA669-BFFF-4840-A877-8D828FBAB85E}"/>
              </a:ext>
            </a:extLst>
          </p:cNvPr>
          <p:cNvSpPr/>
          <p:nvPr/>
        </p:nvSpPr>
        <p:spPr>
          <a:xfrm>
            <a:off x="6417015" y="5085298"/>
            <a:ext cx="1412959" cy="390893"/>
          </a:xfrm>
          <a:prstGeom prst="round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+135%</a:t>
            </a:r>
          </a:p>
        </p:txBody>
      </p:sp>
      <p:sp>
        <p:nvSpPr>
          <p:cNvPr id="32" name="Rectangle: Rounded Corners 31">
            <a:extLst>
              <a:ext uri="{FF2B5EF4-FFF2-40B4-BE49-F238E27FC236}">
                <a16:creationId xmlns:a16="http://schemas.microsoft.com/office/drawing/2014/main" id="{6281BB4E-7974-47C2-91C1-E5562A344B74}"/>
              </a:ext>
            </a:extLst>
          </p:cNvPr>
          <p:cNvSpPr/>
          <p:nvPr/>
        </p:nvSpPr>
        <p:spPr>
          <a:xfrm>
            <a:off x="9446682" y="5085298"/>
            <a:ext cx="1412959" cy="390893"/>
          </a:xfrm>
          <a:prstGeom prst="round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+89%</a:t>
            </a:r>
          </a:p>
        </p:txBody>
      </p:sp>
      <p:sp>
        <p:nvSpPr>
          <p:cNvPr id="27" name="TextBox 26">
            <a:extLst>
              <a:ext uri="{FF2B5EF4-FFF2-40B4-BE49-F238E27FC236}">
                <a16:creationId xmlns:a16="http://schemas.microsoft.com/office/drawing/2014/main" id="{5E79F165-D2BC-4C8A-AD84-B69F94446BBB}"/>
              </a:ext>
            </a:extLst>
          </p:cNvPr>
          <p:cNvSpPr txBox="1"/>
          <p:nvPr/>
        </p:nvSpPr>
        <p:spPr>
          <a:xfrm>
            <a:off x="967694" y="4315224"/>
            <a:ext cx="1888836"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Difference</a:t>
            </a:r>
          </a:p>
        </p:txBody>
      </p:sp>
      <p:sp>
        <p:nvSpPr>
          <p:cNvPr id="28" name="Rectangle: Rounded Corners 27">
            <a:extLst>
              <a:ext uri="{FF2B5EF4-FFF2-40B4-BE49-F238E27FC236}">
                <a16:creationId xmlns:a16="http://schemas.microsoft.com/office/drawing/2014/main" id="{73A44C32-1DAA-43F4-ACB8-7E07DF4DB096}"/>
              </a:ext>
            </a:extLst>
          </p:cNvPr>
          <p:cNvSpPr/>
          <p:nvPr/>
        </p:nvSpPr>
        <p:spPr>
          <a:xfrm>
            <a:off x="3452188" y="4323293"/>
            <a:ext cx="1412959" cy="390893"/>
          </a:xfrm>
          <a:prstGeom prst="round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+3,156</a:t>
            </a:r>
          </a:p>
        </p:txBody>
      </p:sp>
      <p:sp>
        <p:nvSpPr>
          <p:cNvPr id="29" name="Rectangle: Rounded Corners 28">
            <a:extLst>
              <a:ext uri="{FF2B5EF4-FFF2-40B4-BE49-F238E27FC236}">
                <a16:creationId xmlns:a16="http://schemas.microsoft.com/office/drawing/2014/main" id="{634B12C9-F6B3-465E-958E-D969F30D9613}"/>
              </a:ext>
            </a:extLst>
          </p:cNvPr>
          <p:cNvSpPr/>
          <p:nvPr/>
        </p:nvSpPr>
        <p:spPr>
          <a:xfrm>
            <a:off x="6417015" y="4323293"/>
            <a:ext cx="1412959" cy="390893"/>
          </a:xfrm>
          <a:prstGeom prst="round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+22,184</a:t>
            </a:r>
          </a:p>
        </p:txBody>
      </p:sp>
      <p:sp>
        <p:nvSpPr>
          <p:cNvPr id="33" name="Rectangle: Rounded Corners 32">
            <a:extLst>
              <a:ext uri="{FF2B5EF4-FFF2-40B4-BE49-F238E27FC236}">
                <a16:creationId xmlns:a16="http://schemas.microsoft.com/office/drawing/2014/main" id="{AF232CDB-B820-4045-9372-F9B2332FAA63}"/>
              </a:ext>
            </a:extLst>
          </p:cNvPr>
          <p:cNvSpPr/>
          <p:nvPr/>
        </p:nvSpPr>
        <p:spPr>
          <a:xfrm>
            <a:off x="9446682" y="4323293"/>
            <a:ext cx="1412959" cy="390893"/>
          </a:xfrm>
          <a:prstGeom prst="round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+95</a:t>
            </a:r>
          </a:p>
        </p:txBody>
      </p:sp>
    </p:spTree>
    <p:extLst>
      <p:ext uri="{BB962C8B-B14F-4D97-AF65-F5344CB8AC3E}">
        <p14:creationId xmlns:p14="http://schemas.microsoft.com/office/powerpoint/2010/main" val="586304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F77BFE5-159E-46D6-A8A8-4D1586B21B27}"/>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9" name="Rectangle 8">
            <a:extLst>
              <a:ext uri="{FF2B5EF4-FFF2-40B4-BE49-F238E27FC236}">
                <a16:creationId xmlns:a16="http://schemas.microsoft.com/office/drawing/2014/main" id="{07C7620C-D9CA-4F6D-A132-34850EC1DCB9}"/>
              </a:ext>
            </a:extLst>
          </p:cNvPr>
          <p:cNvSpPr/>
          <p:nvPr/>
        </p:nvSpPr>
        <p:spPr>
          <a:xfrm>
            <a:off x="1615443" y="1761759"/>
            <a:ext cx="9011913" cy="4312808"/>
          </a:xfrm>
          <a:prstGeom prst="rect">
            <a:avLst/>
          </a:prstGeom>
          <a:solidFill>
            <a:schemeClr val="bg1"/>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3">
            <a:extLst>
              <a:ext uri="{FF2B5EF4-FFF2-40B4-BE49-F238E27FC236}">
                <a16:creationId xmlns:a16="http://schemas.microsoft.com/office/drawing/2014/main" id="{7FA30214-A5B5-4EA3-8967-BC6D4961E0D7}"/>
              </a:ext>
            </a:extLst>
          </p:cNvPr>
          <p:cNvSpPr txBox="1">
            <a:spLocks/>
          </p:cNvSpPr>
          <p:nvPr/>
        </p:nvSpPr>
        <p:spPr>
          <a:xfrm>
            <a:off x="526244" y="6110537"/>
            <a:ext cx="11665756" cy="402200"/>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Revenues are based on company filings (10-K) via sources such as SEC.gov (EDGAR) and S&amp;P Global Market Intelligence. TV spend based on VAB analysis of Nielsen Ad Intel data (national cable TV, national broadcast TV, Spanish language broadcast TV, Spanish language cable TV, spot TV, syndication TV). For comparison purposes, rolling cume TV spend based only on the time period between CY 2017-2020, with 2020 cume TV spend based on aggregated spending across the time period beginning in CY 2017. Casper revenues are based on North America. Marley Spoon U.S. revenues were reported in euros</a:t>
            </a:r>
            <a:r>
              <a:rPr lang="en-US" sz="800">
                <a:solidFill>
                  <a:srgbClr val="1B1464"/>
                </a:solidFill>
                <a:latin typeface="Helvetica" panose="020B0403020202020204" pitchFamily="34" charset="0"/>
              </a:rPr>
              <a:t>. </a:t>
            </a:r>
            <a:r>
              <a:rPr lang="en-US" sz="800" b="1">
                <a:solidFill>
                  <a:srgbClr val="1B1464"/>
                </a:solidFill>
                <a:latin typeface="Helvetica" panose="020B0403020202020204" pitchFamily="34" charset="0"/>
              </a:rPr>
              <a:t>*</a:t>
            </a:r>
            <a:r>
              <a:rPr lang="en-US" sz="800" b="1" u="sng">
                <a:solidFill>
                  <a:srgbClr val="1B1464"/>
                </a:solidFill>
                <a:latin typeface="Helvetica" panose="020B0403020202020204" pitchFamily="34" charset="0"/>
              </a:rPr>
              <a:t>CAGR = compound annual growth rate (i.e., mean annual growth across the time period). </a:t>
            </a:r>
            <a:endParaRPr kumimoji="0" lang="en-US" sz="8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5A70652F-38E7-4B75-B494-BB0702BA4B32}"/>
              </a:ext>
            </a:extLst>
          </p:cNvPr>
          <p:cNvSpPr txBox="1"/>
          <p:nvPr/>
        </p:nvSpPr>
        <p:spPr>
          <a:xfrm>
            <a:off x="125294" y="269536"/>
            <a:ext cx="1206670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Not only is a total audience TV strategy driving greater consumer action and engagement, but it’s also </a:t>
            </a: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delivering substantial revenue growth </a:t>
            </a:r>
            <a:r>
              <a:rPr lang="en-US" sz="2600" b="1">
                <a:solidFill>
                  <a:srgbClr val="1B1464"/>
                </a:solidFill>
                <a:latin typeface="Helvetica" panose="020B0604020202020204" pitchFamily="34" charset="0"/>
              </a:rPr>
              <a:t>for public companies</a:t>
            </a: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58E1F1BC-17B2-4212-AD81-616DD191E903}"/>
              </a:ext>
            </a:extLst>
          </p:cNvPr>
          <p:cNvSpPr txBox="1"/>
          <p:nvPr/>
        </p:nvSpPr>
        <p:spPr>
          <a:xfrm>
            <a:off x="6395774" y="1918875"/>
            <a:ext cx="738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2017</a:t>
            </a:r>
            <a:endParaRPr kumimoji="0" lang="en-US" sz="11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32A8E7E0-A6BA-44C2-856B-F48D429E7E6C}"/>
              </a:ext>
            </a:extLst>
          </p:cNvPr>
          <p:cNvSpPr txBox="1"/>
          <p:nvPr/>
        </p:nvSpPr>
        <p:spPr>
          <a:xfrm>
            <a:off x="8064976" y="1911018"/>
            <a:ext cx="738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2020</a:t>
            </a:r>
            <a:endParaRPr kumimoji="0" lang="en-US" sz="11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7" name="TextBox 16">
            <a:extLst>
              <a:ext uri="{FF2B5EF4-FFF2-40B4-BE49-F238E27FC236}">
                <a16:creationId xmlns:a16="http://schemas.microsoft.com/office/drawing/2014/main" id="{6E43D297-816C-4C9C-9F43-AE60883AF7B2}"/>
              </a:ext>
            </a:extLst>
          </p:cNvPr>
          <p:cNvSpPr txBox="1"/>
          <p:nvPr/>
        </p:nvSpPr>
        <p:spPr>
          <a:xfrm>
            <a:off x="2065767" y="1905056"/>
            <a:ext cx="10750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a:t>
            </a:r>
            <a:endParaRPr kumimoji="0" lang="en-US" sz="11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18" name="Picture 14">
            <a:extLst>
              <a:ext uri="{FF2B5EF4-FFF2-40B4-BE49-F238E27FC236}">
                <a16:creationId xmlns:a16="http://schemas.microsoft.com/office/drawing/2014/main" id="{DF365865-0D6D-4ACA-A35C-9A0E594EDE8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030114" y="2460612"/>
            <a:ext cx="1255247" cy="39226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041E7E1-3356-4C22-BFE0-D21915B41929}"/>
              </a:ext>
            </a:extLst>
          </p:cNvPr>
          <p:cNvSpPr txBox="1"/>
          <p:nvPr/>
        </p:nvSpPr>
        <p:spPr>
          <a:xfrm>
            <a:off x="3621189" y="2302252"/>
            <a:ext cx="2094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 (000)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F4080095-EE75-4A62-9C45-76A47910CA6C}"/>
              </a:ext>
            </a:extLst>
          </p:cNvPr>
          <p:cNvSpPr txBox="1"/>
          <p:nvPr/>
        </p:nvSpPr>
        <p:spPr>
          <a:xfrm>
            <a:off x="3622760" y="2653400"/>
            <a:ext cx="26965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Rolling Cume TV Spend (000)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CD73473E-DC10-455F-A7BB-60BE097CC14A}"/>
              </a:ext>
            </a:extLst>
          </p:cNvPr>
          <p:cNvSpPr txBox="1"/>
          <p:nvPr/>
        </p:nvSpPr>
        <p:spPr>
          <a:xfrm>
            <a:off x="6308715" y="2303822"/>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$230,106</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57BC4097-9A52-4B80-8C7A-558DC1D06B2E}"/>
              </a:ext>
            </a:extLst>
          </p:cNvPr>
          <p:cNvSpPr txBox="1"/>
          <p:nvPr/>
        </p:nvSpPr>
        <p:spPr>
          <a:xfrm>
            <a:off x="6308715" y="2653400"/>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$18,777</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8" name="TextBox 27">
            <a:extLst>
              <a:ext uri="{FF2B5EF4-FFF2-40B4-BE49-F238E27FC236}">
                <a16:creationId xmlns:a16="http://schemas.microsoft.com/office/drawing/2014/main" id="{4A6B4A85-3F89-4E3F-B7D6-A7B3CB9C4453}"/>
              </a:ext>
            </a:extLst>
          </p:cNvPr>
          <p:cNvSpPr txBox="1"/>
          <p:nvPr/>
        </p:nvSpPr>
        <p:spPr>
          <a:xfrm>
            <a:off x="7927116" y="2308534"/>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$485,028</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9" name="TextBox 28">
            <a:extLst>
              <a:ext uri="{FF2B5EF4-FFF2-40B4-BE49-F238E27FC236}">
                <a16:creationId xmlns:a16="http://schemas.microsoft.com/office/drawing/2014/main" id="{2E206B3F-4C5D-45B7-B8EF-F4D4F0752784}"/>
              </a:ext>
            </a:extLst>
          </p:cNvPr>
          <p:cNvSpPr txBox="1"/>
          <p:nvPr/>
        </p:nvSpPr>
        <p:spPr>
          <a:xfrm>
            <a:off x="7927116" y="2658112"/>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$119,923</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0" name="TextBox 29">
            <a:extLst>
              <a:ext uri="{FF2B5EF4-FFF2-40B4-BE49-F238E27FC236}">
                <a16:creationId xmlns:a16="http://schemas.microsoft.com/office/drawing/2014/main" id="{B4914236-E5CA-44FF-ADE6-2167598D219F}"/>
              </a:ext>
            </a:extLst>
          </p:cNvPr>
          <p:cNvSpPr txBox="1"/>
          <p:nvPr/>
        </p:nvSpPr>
        <p:spPr>
          <a:xfrm>
            <a:off x="9240749" y="1761759"/>
            <a:ext cx="13866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CAGR*</a:t>
            </a:r>
            <a:endParaRPr kumimoji="0" lang="en-US" sz="105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sp>
        <p:nvSpPr>
          <p:cNvPr id="31" name="TextBox 30">
            <a:extLst>
              <a:ext uri="{FF2B5EF4-FFF2-40B4-BE49-F238E27FC236}">
                <a16:creationId xmlns:a16="http://schemas.microsoft.com/office/drawing/2014/main" id="{3F57EC67-7F72-4BFF-9D0D-0187483C0E49}"/>
              </a:ext>
            </a:extLst>
          </p:cNvPr>
          <p:cNvSpPr txBox="1"/>
          <p:nvPr/>
        </p:nvSpPr>
        <p:spPr>
          <a:xfrm>
            <a:off x="9412986" y="2310103"/>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+28%</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sp>
        <p:nvSpPr>
          <p:cNvPr id="32" name="TextBox 31">
            <a:extLst>
              <a:ext uri="{FF2B5EF4-FFF2-40B4-BE49-F238E27FC236}">
                <a16:creationId xmlns:a16="http://schemas.microsoft.com/office/drawing/2014/main" id="{93BED9C2-E832-4B15-A1FC-FD7B4EEADE7F}"/>
              </a:ext>
            </a:extLst>
          </p:cNvPr>
          <p:cNvSpPr txBox="1"/>
          <p:nvPr/>
        </p:nvSpPr>
        <p:spPr>
          <a:xfrm>
            <a:off x="9412986" y="2613333"/>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+86%</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cxnSp>
        <p:nvCxnSpPr>
          <p:cNvPr id="7" name="Straight Connector 6">
            <a:extLst>
              <a:ext uri="{FF2B5EF4-FFF2-40B4-BE49-F238E27FC236}">
                <a16:creationId xmlns:a16="http://schemas.microsoft.com/office/drawing/2014/main" id="{55449D45-FD6B-46BF-9392-05E9E5B256E0}"/>
              </a:ext>
            </a:extLst>
          </p:cNvPr>
          <p:cNvCxnSpPr>
            <a:cxnSpLocks/>
          </p:cNvCxnSpPr>
          <p:nvPr/>
        </p:nvCxnSpPr>
        <p:spPr>
          <a:xfrm>
            <a:off x="1756740" y="3004504"/>
            <a:ext cx="8632068" cy="0"/>
          </a:xfrm>
          <a:prstGeom prst="line">
            <a:avLst/>
          </a:prstGeom>
          <a:ln w="19050">
            <a:solidFill>
              <a:srgbClr val="1B1464"/>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8F8F841-3C2A-49DF-B4E8-C423AC238CFD}"/>
              </a:ext>
            </a:extLst>
          </p:cNvPr>
          <p:cNvCxnSpPr>
            <a:cxnSpLocks/>
          </p:cNvCxnSpPr>
          <p:nvPr/>
        </p:nvCxnSpPr>
        <p:spPr>
          <a:xfrm>
            <a:off x="1758312" y="3781070"/>
            <a:ext cx="8630496" cy="0"/>
          </a:xfrm>
          <a:prstGeom prst="line">
            <a:avLst/>
          </a:prstGeom>
          <a:ln w="19050">
            <a:solidFill>
              <a:srgbClr val="1B1464"/>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6CA517D-3915-4E23-B2B1-128AA181BB8F}"/>
              </a:ext>
            </a:extLst>
          </p:cNvPr>
          <p:cNvSpPr txBox="1"/>
          <p:nvPr/>
        </p:nvSpPr>
        <p:spPr>
          <a:xfrm>
            <a:off x="3622760" y="3100097"/>
            <a:ext cx="2094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 (000)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9" name="TextBox 48">
            <a:extLst>
              <a:ext uri="{FF2B5EF4-FFF2-40B4-BE49-F238E27FC236}">
                <a16:creationId xmlns:a16="http://schemas.microsoft.com/office/drawing/2014/main" id="{96EAAE3B-60CA-4370-9C63-DAFA72AE4022}"/>
              </a:ext>
            </a:extLst>
          </p:cNvPr>
          <p:cNvSpPr txBox="1"/>
          <p:nvPr/>
        </p:nvSpPr>
        <p:spPr>
          <a:xfrm>
            <a:off x="3624331" y="3451245"/>
            <a:ext cx="26965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Rolling Cume TV Spend (000)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0" name="TextBox 49">
            <a:extLst>
              <a:ext uri="{FF2B5EF4-FFF2-40B4-BE49-F238E27FC236}">
                <a16:creationId xmlns:a16="http://schemas.microsoft.com/office/drawing/2014/main" id="{D7B145E5-CEAD-400D-9B4E-A3742D7BEF12}"/>
              </a:ext>
            </a:extLst>
          </p:cNvPr>
          <p:cNvSpPr txBox="1"/>
          <p:nvPr/>
        </p:nvSpPr>
        <p:spPr>
          <a:xfrm>
            <a:off x="6308715" y="3101667"/>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€18,838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8283AB75-BCEE-4EC6-BB34-3DA33C455299}"/>
              </a:ext>
            </a:extLst>
          </p:cNvPr>
          <p:cNvSpPr txBox="1"/>
          <p:nvPr/>
        </p:nvSpPr>
        <p:spPr>
          <a:xfrm>
            <a:off x="6308715" y="3451245"/>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$364</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7" name="TextBox 56">
            <a:extLst>
              <a:ext uri="{FF2B5EF4-FFF2-40B4-BE49-F238E27FC236}">
                <a16:creationId xmlns:a16="http://schemas.microsoft.com/office/drawing/2014/main" id="{A6D35F81-E3D5-4DDA-85AE-344964C03263}"/>
              </a:ext>
            </a:extLst>
          </p:cNvPr>
          <p:cNvSpPr txBox="1"/>
          <p:nvPr/>
        </p:nvSpPr>
        <p:spPr>
          <a:xfrm>
            <a:off x="7927116" y="3106379"/>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€127,220</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01CC5CAF-6EDB-412A-A839-06A909BADC51}"/>
              </a:ext>
            </a:extLst>
          </p:cNvPr>
          <p:cNvSpPr txBox="1"/>
          <p:nvPr/>
        </p:nvSpPr>
        <p:spPr>
          <a:xfrm>
            <a:off x="7927116" y="3455957"/>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$2,937</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9" name="TextBox 58">
            <a:extLst>
              <a:ext uri="{FF2B5EF4-FFF2-40B4-BE49-F238E27FC236}">
                <a16:creationId xmlns:a16="http://schemas.microsoft.com/office/drawing/2014/main" id="{D0D1B34C-BF14-4DD6-BEB3-4CE294ED0D17}"/>
              </a:ext>
            </a:extLst>
          </p:cNvPr>
          <p:cNvSpPr txBox="1"/>
          <p:nvPr/>
        </p:nvSpPr>
        <p:spPr>
          <a:xfrm>
            <a:off x="9412986" y="3107948"/>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+89%</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sp>
        <p:nvSpPr>
          <p:cNvPr id="60" name="TextBox 59">
            <a:extLst>
              <a:ext uri="{FF2B5EF4-FFF2-40B4-BE49-F238E27FC236}">
                <a16:creationId xmlns:a16="http://schemas.microsoft.com/office/drawing/2014/main" id="{5273F5C1-E4DE-4600-8FFA-BB3D23FC74D4}"/>
              </a:ext>
            </a:extLst>
          </p:cNvPr>
          <p:cNvSpPr txBox="1"/>
          <p:nvPr/>
        </p:nvSpPr>
        <p:spPr>
          <a:xfrm>
            <a:off x="9412986" y="3411178"/>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+101%</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cxnSp>
        <p:nvCxnSpPr>
          <p:cNvPr id="61" name="Straight Connector 60">
            <a:extLst>
              <a:ext uri="{FF2B5EF4-FFF2-40B4-BE49-F238E27FC236}">
                <a16:creationId xmlns:a16="http://schemas.microsoft.com/office/drawing/2014/main" id="{834FEAB1-BBA9-42FF-B98E-C61EFC77C76E}"/>
              </a:ext>
            </a:extLst>
          </p:cNvPr>
          <p:cNvCxnSpPr>
            <a:cxnSpLocks/>
          </p:cNvCxnSpPr>
          <p:nvPr/>
        </p:nvCxnSpPr>
        <p:spPr>
          <a:xfrm>
            <a:off x="1758311" y="4522154"/>
            <a:ext cx="8630497" cy="0"/>
          </a:xfrm>
          <a:prstGeom prst="line">
            <a:avLst/>
          </a:prstGeom>
          <a:ln w="19050">
            <a:solidFill>
              <a:srgbClr val="1B1464"/>
            </a:solidFill>
            <a:prstDash val="dash"/>
          </a:ln>
        </p:spPr>
        <p:style>
          <a:lnRef idx="1">
            <a:schemeClr val="accent1"/>
          </a:lnRef>
          <a:fillRef idx="0">
            <a:schemeClr val="accent1"/>
          </a:fillRef>
          <a:effectRef idx="0">
            <a:schemeClr val="accent1"/>
          </a:effectRef>
          <a:fontRef idx="minor">
            <a:schemeClr val="tx1"/>
          </a:fontRef>
        </p:style>
      </p:cxnSp>
      <p:pic>
        <p:nvPicPr>
          <p:cNvPr id="77" name="Picture 30" descr="Marley Spoon - The Specialist Works U.S.">
            <a:extLst>
              <a:ext uri="{FF2B5EF4-FFF2-40B4-BE49-F238E27FC236}">
                <a16:creationId xmlns:a16="http://schemas.microsoft.com/office/drawing/2014/main" id="{D64F7E61-0169-42A7-8419-4C3CE4B223ED}"/>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956897" y="3123073"/>
            <a:ext cx="1310199" cy="469051"/>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1BD47AC6-0AFF-4270-BDB7-3EF92C8275A2}"/>
              </a:ext>
            </a:extLst>
          </p:cNvPr>
          <p:cNvSpPr txBox="1"/>
          <p:nvPr/>
        </p:nvSpPr>
        <p:spPr>
          <a:xfrm>
            <a:off x="9412986" y="3845074"/>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+34%</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sp>
        <p:nvSpPr>
          <p:cNvPr id="90" name="TextBox 89">
            <a:extLst>
              <a:ext uri="{FF2B5EF4-FFF2-40B4-BE49-F238E27FC236}">
                <a16:creationId xmlns:a16="http://schemas.microsoft.com/office/drawing/2014/main" id="{5B2BE233-20BF-4446-9627-6B3DE102B485}"/>
              </a:ext>
            </a:extLst>
          </p:cNvPr>
          <p:cNvSpPr txBox="1"/>
          <p:nvPr/>
        </p:nvSpPr>
        <p:spPr>
          <a:xfrm>
            <a:off x="3622760" y="5405351"/>
            <a:ext cx="2094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 (000)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91" name="TextBox 90">
            <a:extLst>
              <a:ext uri="{FF2B5EF4-FFF2-40B4-BE49-F238E27FC236}">
                <a16:creationId xmlns:a16="http://schemas.microsoft.com/office/drawing/2014/main" id="{6140CD98-30A0-4797-8846-251E3B3FF9B5}"/>
              </a:ext>
            </a:extLst>
          </p:cNvPr>
          <p:cNvSpPr txBox="1"/>
          <p:nvPr/>
        </p:nvSpPr>
        <p:spPr>
          <a:xfrm>
            <a:off x="3624331" y="5756499"/>
            <a:ext cx="26965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Rolling Cume TV Spend (000)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92" name="TextBox 91">
            <a:extLst>
              <a:ext uri="{FF2B5EF4-FFF2-40B4-BE49-F238E27FC236}">
                <a16:creationId xmlns:a16="http://schemas.microsoft.com/office/drawing/2014/main" id="{7821B676-256C-4A34-8885-16F2D6EB8C78}"/>
              </a:ext>
            </a:extLst>
          </p:cNvPr>
          <p:cNvSpPr txBox="1"/>
          <p:nvPr/>
        </p:nvSpPr>
        <p:spPr>
          <a:xfrm>
            <a:off x="6282968" y="5406921"/>
            <a:ext cx="94192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$1,076,794</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93" name="TextBox 92">
            <a:extLst>
              <a:ext uri="{FF2B5EF4-FFF2-40B4-BE49-F238E27FC236}">
                <a16:creationId xmlns:a16="http://schemas.microsoft.com/office/drawing/2014/main" id="{1C23C46B-6331-45FA-81DD-A707DDEFF71C}"/>
              </a:ext>
            </a:extLst>
          </p:cNvPr>
          <p:cNvSpPr txBox="1"/>
          <p:nvPr/>
        </p:nvSpPr>
        <p:spPr>
          <a:xfrm>
            <a:off x="6308715" y="5756499"/>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$44,180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98" name="TextBox 97">
            <a:extLst>
              <a:ext uri="{FF2B5EF4-FFF2-40B4-BE49-F238E27FC236}">
                <a16:creationId xmlns:a16="http://schemas.microsoft.com/office/drawing/2014/main" id="{61F95564-53EC-4885-80BA-87966D7169BB}"/>
              </a:ext>
            </a:extLst>
          </p:cNvPr>
          <p:cNvSpPr txBox="1"/>
          <p:nvPr/>
        </p:nvSpPr>
        <p:spPr>
          <a:xfrm>
            <a:off x="7853322" y="5411633"/>
            <a:ext cx="98997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$3,339,817</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99" name="TextBox 98">
            <a:extLst>
              <a:ext uri="{FF2B5EF4-FFF2-40B4-BE49-F238E27FC236}">
                <a16:creationId xmlns:a16="http://schemas.microsoft.com/office/drawing/2014/main" id="{D6A1272D-ACF7-41EB-B6FE-8FB37A097C7C}"/>
              </a:ext>
            </a:extLst>
          </p:cNvPr>
          <p:cNvSpPr txBox="1"/>
          <p:nvPr/>
        </p:nvSpPr>
        <p:spPr>
          <a:xfrm>
            <a:off x="7927116" y="5761211"/>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$155,449</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00" name="TextBox 99">
            <a:extLst>
              <a:ext uri="{FF2B5EF4-FFF2-40B4-BE49-F238E27FC236}">
                <a16:creationId xmlns:a16="http://schemas.microsoft.com/office/drawing/2014/main" id="{6839AEC3-782B-45CB-ACDF-901088ABF743}"/>
              </a:ext>
            </a:extLst>
          </p:cNvPr>
          <p:cNvSpPr txBox="1"/>
          <p:nvPr/>
        </p:nvSpPr>
        <p:spPr>
          <a:xfrm>
            <a:off x="9412986" y="5413202"/>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+46%</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sp>
        <p:nvSpPr>
          <p:cNvPr id="101" name="TextBox 100">
            <a:extLst>
              <a:ext uri="{FF2B5EF4-FFF2-40B4-BE49-F238E27FC236}">
                <a16:creationId xmlns:a16="http://schemas.microsoft.com/office/drawing/2014/main" id="{2195BB5D-79EE-4658-A17F-7A9890EA94F8}"/>
              </a:ext>
            </a:extLst>
          </p:cNvPr>
          <p:cNvSpPr txBox="1"/>
          <p:nvPr/>
        </p:nvSpPr>
        <p:spPr>
          <a:xfrm>
            <a:off x="9412986" y="5716432"/>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+52%</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pic>
        <p:nvPicPr>
          <p:cNvPr id="103" name="Picture 60" descr="Zillow MediaRoom - Logos">
            <a:extLst>
              <a:ext uri="{FF2B5EF4-FFF2-40B4-BE49-F238E27FC236}">
                <a16:creationId xmlns:a16="http://schemas.microsoft.com/office/drawing/2014/main" id="{CCC5A816-63E6-4622-92A7-B2AE0B0DFCED}"/>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881461" y="5532857"/>
            <a:ext cx="1461072" cy="305912"/>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a:extLst>
              <a:ext uri="{FF2B5EF4-FFF2-40B4-BE49-F238E27FC236}">
                <a16:creationId xmlns:a16="http://schemas.microsoft.com/office/drawing/2014/main" id="{8B1F84B4-DE14-47D2-AED2-3F7E4C48C06A}"/>
              </a:ext>
            </a:extLst>
          </p:cNvPr>
          <p:cNvCxnSpPr>
            <a:cxnSpLocks/>
          </p:cNvCxnSpPr>
          <p:nvPr/>
        </p:nvCxnSpPr>
        <p:spPr>
          <a:xfrm>
            <a:off x="1741672" y="5318868"/>
            <a:ext cx="8630497" cy="0"/>
          </a:xfrm>
          <a:prstGeom prst="line">
            <a:avLst/>
          </a:prstGeom>
          <a:ln w="19050">
            <a:solidFill>
              <a:srgbClr val="1B1464"/>
            </a:solidFill>
            <a:prstDash val="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BE722A1-F76A-41F6-95B5-DB67538E17A9}"/>
              </a:ext>
            </a:extLst>
          </p:cNvPr>
          <p:cNvSpPr txBox="1"/>
          <p:nvPr/>
        </p:nvSpPr>
        <p:spPr>
          <a:xfrm>
            <a:off x="3606122" y="4611768"/>
            <a:ext cx="2094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 (000)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A33A19A3-9A2A-494C-A95D-28A21D88ED63}"/>
              </a:ext>
            </a:extLst>
          </p:cNvPr>
          <p:cNvSpPr txBox="1"/>
          <p:nvPr/>
        </p:nvSpPr>
        <p:spPr>
          <a:xfrm>
            <a:off x="3607693" y="4962916"/>
            <a:ext cx="26965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Rolling Cume TV Spend (000)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CFBC5C1F-9AEF-48D8-9CD9-94CECDF29CFC}"/>
              </a:ext>
            </a:extLst>
          </p:cNvPr>
          <p:cNvSpPr txBox="1"/>
          <p:nvPr/>
        </p:nvSpPr>
        <p:spPr>
          <a:xfrm>
            <a:off x="6165389" y="4613338"/>
            <a:ext cx="105950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$4,153,057</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B792871B-0833-4A6D-B64D-E8AF5B8E50C9}"/>
              </a:ext>
            </a:extLst>
          </p:cNvPr>
          <p:cNvSpPr txBox="1"/>
          <p:nvPr/>
        </p:nvSpPr>
        <p:spPr>
          <a:xfrm>
            <a:off x="6308715" y="4962916"/>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$105,794</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4" name="TextBox 63">
            <a:extLst>
              <a:ext uri="{FF2B5EF4-FFF2-40B4-BE49-F238E27FC236}">
                <a16:creationId xmlns:a16="http://schemas.microsoft.com/office/drawing/2014/main" id="{69837C62-3412-466D-9EC0-C2354040EBCC}"/>
              </a:ext>
            </a:extLst>
          </p:cNvPr>
          <p:cNvSpPr txBox="1"/>
          <p:nvPr/>
        </p:nvSpPr>
        <p:spPr>
          <a:xfrm>
            <a:off x="7783791" y="4618050"/>
            <a:ext cx="10595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$11,900,658</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65" name="TextBox 64">
            <a:extLst>
              <a:ext uri="{FF2B5EF4-FFF2-40B4-BE49-F238E27FC236}">
                <a16:creationId xmlns:a16="http://schemas.microsoft.com/office/drawing/2014/main" id="{29BFFFF3-3932-4976-8BBA-E4936F627B94}"/>
              </a:ext>
            </a:extLst>
          </p:cNvPr>
          <p:cNvSpPr txBox="1"/>
          <p:nvPr/>
        </p:nvSpPr>
        <p:spPr>
          <a:xfrm>
            <a:off x="7927116" y="4967628"/>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$450,889</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35F6C005-B6EE-4D3C-A508-ABCA705A5221}"/>
              </a:ext>
            </a:extLst>
          </p:cNvPr>
          <p:cNvSpPr txBox="1"/>
          <p:nvPr/>
        </p:nvSpPr>
        <p:spPr>
          <a:xfrm>
            <a:off x="9412986" y="4619619"/>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+42%</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sp>
        <p:nvSpPr>
          <p:cNvPr id="67" name="TextBox 66">
            <a:extLst>
              <a:ext uri="{FF2B5EF4-FFF2-40B4-BE49-F238E27FC236}">
                <a16:creationId xmlns:a16="http://schemas.microsoft.com/office/drawing/2014/main" id="{F3CF6694-E82F-4631-A368-8C49A4BDE4BD}"/>
              </a:ext>
            </a:extLst>
          </p:cNvPr>
          <p:cNvSpPr txBox="1"/>
          <p:nvPr/>
        </p:nvSpPr>
        <p:spPr>
          <a:xfrm>
            <a:off x="9412986" y="4922849"/>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+62%</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pic>
        <p:nvPicPr>
          <p:cNvPr id="68" name="Picture 58">
            <a:extLst>
              <a:ext uri="{FF2B5EF4-FFF2-40B4-BE49-F238E27FC236}">
                <a16:creationId xmlns:a16="http://schemas.microsoft.com/office/drawing/2014/main" id="{1B132680-73A7-455D-A0EA-13E9F35D07AC}"/>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856532" y="4695195"/>
            <a:ext cx="1504980" cy="443970"/>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3D755310-D4AC-478F-A984-FCB677F85534}"/>
              </a:ext>
            </a:extLst>
          </p:cNvPr>
          <p:cNvSpPr txBox="1"/>
          <p:nvPr/>
        </p:nvSpPr>
        <p:spPr>
          <a:xfrm>
            <a:off x="3564850" y="3860463"/>
            <a:ext cx="2094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 (000)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70" name="TextBox 69">
            <a:extLst>
              <a:ext uri="{FF2B5EF4-FFF2-40B4-BE49-F238E27FC236}">
                <a16:creationId xmlns:a16="http://schemas.microsoft.com/office/drawing/2014/main" id="{622B4A6C-5F36-4395-A222-48E2F238082C}"/>
              </a:ext>
            </a:extLst>
          </p:cNvPr>
          <p:cNvSpPr txBox="1"/>
          <p:nvPr/>
        </p:nvSpPr>
        <p:spPr>
          <a:xfrm>
            <a:off x="3566421" y="4158018"/>
            <a:ext cx="26965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Rolling Cume TV Spend (000)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919A3954-372E-412E-9D4C-CC7963F8F80B}"/>
              </a:ext>
            </a:extLst>
          </p:cNvPr>
          <p:cNvSpPr txBox="1"/>
          <p:nvPr/>
        </p:nvSpPr>
        <p:spPr>
          <a:xfrm>
            <a:off x="6308715" y="3861248"/>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$370,036</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72" name="TextBox 71">
            <a:extLst>
              <a:ext uri="{FF2B5EF4-FFF2-40B4-BE49-F238E27FC236}">
                <a16:creationId xmlns:a16="http://schemas.microsoft.com/office/drawing/2014/main" id="{B1D7C295-485C-4FEB-B766-D90D342E9306}"/>
              </a:ext>
            </a:extLst>
          </p:cNvPr>
          <p:cNvSpPr txBox="1"/>
          <p:nvPr/>
        </p:nvSpPr>
        <p:spPr>
          <a:xfrm>
            <a:off x="6308715" y="4158803"/>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$10,080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73" name="TextBox 72">
            <a:extLst>
              <a:ext uri="{FF2B5EF4-FFF2-40B4-BE49-F238E27FC236}">
                <a16:creationId xmlns:a16="http://schemas.microsoft.com/office/drawing/2014/main" id="{E64F3959-7825-406B-A4F5-69CC549FAE26}"/>
              </a:ext>
            </a:extLst>
          </p:cNvPr>
          <p:cNvSpPr txBox="1"/>
          <p:nvPr/>
        </p:nvSpPr>
        <p:spPr>
          <a:xfrm>
            <a:off x="7927116" y="3861248"/>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$886,093</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4B4199F1-CD35-4B5F-A454-ACE4AE76938A}"/>
              </a:ext>
            </a:extLst>
          </p:cNvPr>
          <p:cNvSpPr txBox="1"/>
          <p:nvPr/>
        </p:nvSpPr>
        <p:spPr>
          <a:xfrm>
            <a:off x="7927116" y="4158803"/>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$72,878</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79" name="TextBox 78">
            <a:extLst>
              <a:ext uri="{FF2B5EF4-FFF2-40B4-BE49-F238E27FC236}">
                <a16:creationId xmlns:a16="http://schemas.microsoft.com/office/drawing/2014/main" id="{05A439F2-F50B-4B24-AC77-5AE89FC1AC7C}"/>
              </a:ext>
            </a:extLst>
          </p:cNvPr>
          <p:cNvSpPr txBox="1"/>
          <p:nvPr/>
        </p:nvSpPr>
        <p:spPr>
          <a:xfrm>
            <a:off x="9412986" y="4142629"/>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+93%</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pic>
        <p:nvPicPr>
          <p:cNvPr id="82" name="Picture 42" descr="Videos &amp;amp; Images | Redfin Press Center">
            <a:extLst>
              <a:ext uri="{FF2B5EF4-FFF2-40B4-BE49-F238E27FC236}">
                <a16:creationId xmlns:a16="http://schemas.microsoft.com/office/drawing/2014/main" id="{D3485238-DA8A-40D8-B02B-C3F0D5C972B9}"/>
              </a:ext>
            </a:extLst>
          </p:cNvPr>
          <p:cNvPicPr>
            <a:picLocks noChangeAspect="1" noChangeArrowheads="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906461" y="3979705"/>
            <a:ext cx="1234342" cy="345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423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71450"/>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BDADF965-CB12-4350-A2BB-A876A631F656}"/>
              </a:ext>
            </a:extLst>
          </p:cNvPr>
          <p:cNvSpPr txBox="1"/>
          <p:nvPr/>
        </p:nvSpPr>
        <p:spPr>
          <a:xfrm>
            <a:off x="259530" y="3057008"/>
            <a:ext cx="749872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prstClr val="white"/>
                </a:solidFill>
                <a:effectLst/>
                <a:uLnTx/>
                <a:uFillTx/>
                <a:latin typeface="Helvetica" pitchFamily="2" charset="0"/>
                <a:ea typeface="+mn-ea"/>
                <a:cs typeface="+mn-cs"/>
              </a:rPr>
              <a:t>‘Direct-to-consumer’ are among the fastest-growing brands, driven by their innovative approach to consumers</a:t>
            </a:r>
          </a:p>
        </p:txBody>
      </p:sp>
    </p:spTree>
    <p:extLst>
      <p:ext uri="{BB962C8B-B14F-4D97-AF65-F5344CB8AC3E}">
        <p14:creationId xmlns:p14="http://schemas.microsoft.com/office/powerpoint/2010/main" val="3860939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F77BFE5-159E-46D6-A8A8-4D1586B21B27}"/>
              </a:ext>
            </a:extLst>
          </p:cNvPr>
          <p:cNvSpPr/>
          <p:nvPr/>
        </p:nvSpPr>
        <p:spPr>
          <a:xfrm>
            <a:off x="-1"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9" name="Rectangle 8">
            <a:extLst>
              <a:ext uri="{FF2B5EF4-FFF2-40B4-BE49-F238E27FC236}">
                <a16:creationId xmlns:a16="http://schemas.microsoft.com/office/drawing/2014/main" id="{07C7620C-D9CA-4F6D-A132-34850EC1DCB9}"/>
              </a:ext>
            </a:extLst>
          </p:cNvPr>
          <p:cNvSpPr/>
          <p:nvPr/>
        </p:nvSpPr>
        <p:spPr>
          <a:xfrm>
            <a:off x="163394" y="3366080"/>
            <a:ext cx="5824726" cy="2175186"/>
          </a:xfrm>
          <a:prstGeom prst="rect">
            <a:avLst/>
          </a:prstGeom>
          <a:solidFill>
            <a:schemeClr val="bg1"/>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3">
            <a:extLst>
              <a:ext uri="{FF2B5EF4-FFF2-40B4-BE49-F238E27FC236}">
                <a16:creationId xmlns:a16="http://schemas.microsoft.com/office/drawing/2014/main" id="{7FA30214-A5B5-4EA3-8967-BC6D4961E0D7}"/>
              </a:ext>
            </a:extLst>
          </p:cNvPr>
          <p:cNvSpPr txBox="1">
            <a:spLocks/>
          </p:cNvSpPr>
          <p:nvPr/>
        </p:nvSpPr>
        <p:spPr>
          <a:xfrm>
            <a:off x="526244" y="6110537"/>
            <a:ext cx="11665756" cy="402200"/>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Revenues are based on company filings (S-1 &amp; 10-K) via sources such as SEC.gov (EDGAR) and S&amp;P Global Market Intelligence. TV spend based on VAB analysis of Nielsen Ad Intel data (national cable TV, national broadcast TV, Spanish language broadcast TV, Spanish language cable TV, spot TV, syndication TV). Rolling cume TV spend based on the time period between CY 2018-2020, with 2020 cume TV spend based on aggregated spending across the time period beginning in CY 2018 when their first measured TV campaign launched. </a:t>
            </a:r>
            <a:r>
              <a:rPr kumimoji="0" lang="en-US" sz="800" b="1" i="0" strike="noStrike" kern="1200" cap="none" spc="0" normalizeH="0" baseline="0" noProof="0">
                <a:ln>
                  <a:noFill/>
                </a:ln>
                <a:solidFill>
                  <a:srgbClr val="1B1464"/>
                </a:solidFill>
                <a:effectLst/>
                <a:uLnTx/>
                <a:uFillTx/>
                <a:latin typeface="Helvetica" panose="020B0403020202020204" pitchFamily="34" charset="0"/>
                <a:ea typeface="+mn-ea"/>
                <a:cs typeface="+mn-cs"/>
              </a:rPr>
              <a:t>*</a:t>
            </a:r>
            <a:r>
              <a:rPr kumimoji="0" lang="en-US" sz="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CAGR = compound annual growth rate (i.e., mean annual growth across the time period).</a:t>
            </a:r>
            <a:endParaRPr kumimoji="0" lang="en-US" sz="800" b="1" i="0" u="sng"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5A70652F-38E7-4B75-B494-BB0702BA4B32}"/>
              </a:ext>
            </a:extLst>
          </p:cNvPr>
          <p:cNvSpPr txBox="1"/>
          <p:nvPr/>
        </p:nvSpPr>
        <p:spPr>
          <a:xfrm>
            <a:off x="74494" y="269536"/>
            <a:ext cx="1206670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604020202020204" pitchFamily="34" charset="0"/>
                <a:cs typeface="Helvetica" panose="020B0604020202020204" pitchFamily="34" charset="0"/>
              </a:rPr>
              <a:t>Public</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companies that added TV to their media</a:t>
            </a:r>
            <a:r>
              <a:rPr lang="en-US" sz="2600" b="1">
                <a:solidFill>
                  <a:srgbClr val="1B1464"/>
                </a:solidFill>
                <a:latin typeface="Helvetica" panose="020B0604020202020204" pitchFamily="34" charset="0"/>
                <a:cs typeface="Helvetica" panose="020B0604020202020204" pitchFamily="34" charset="0"/>
              </a:rPr>
              <a:t> mix more recently have also seen </a:t>
            </a:r>
            <a:r>
              <a:rPr lang="en-US" sz="2600" b="1">
                <a:solidFill>
                  <a:srgbClr val="ED3C8D"/>
                </a:solidFill>
                <a:latin typeface="Helvetica" panose="020B0604020202020204" pitchFamily="34" charset="0"/>
                <a:cs typeface="Helvetica" panose="020B0604020202020204" pitchFamily="34" charset="0"/>
              </a:rPr>
              <a:t>immediate, and significant, sales growth</a:t>
            </a:r>
            <a:r>
              <a:rPr lang="en-US" sz="2600" b="1">
                <a:solidFill>
                  <a:srgbClr val="1B1464"/>
                </a:solidFill>
                <a:latin typeface="Helvetica" panose="020B0604020202020204" pitchFamily="34" charset="0"/>
                <a:cs typeface="Helvetica" panose="020B0604020202020204" pitchFamily="34" charset="0"/>
              </a:rPr>
              <a:t> in line with their investment as they seek to build their presence among new audiences</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pic>
        <p:nvPicPr>
          <p:cNvPr id="105" name="Picture 24" descr="Telehealth for a healthy, handsome you | hims">
            <a:extLst>
              <a:ext uri="{FF2B5EF4-FFF2-40B4-BE49-F238E27FC236}">
                <a16:creationId xmlns:a16="http://schemas.microsoft.com/office/drawing/2014/main" id="{84AE5C28-1D72-4405-B942-8EEFE59CEA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06655" y="2780269"/>
            <a:ext cx="1338203" cy="461665"/>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F9BE2289-9207-49E9-B3DF-526394EB7AAF}"/>
              </a:ext>
            </a:extLst>
          </p:cNvPr>
          <p:cNvSpPr txBox="1"/>
          <p:nvPr/>
        </p:nvSpPr>
        <p:spPr>
          <a:xfrm>
            <a:off x="3276437" y="4205948"/>
            <a:ext cx="12109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$148,757</a:t>
            </a:r>
            <a:endParaRPr kumimoji="0" lang="en-US" sz="16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036D7E3A-A26D-4067-91F4-6D31E60F38B4}"/>
              </a:ext>
            </a:extLst>
          </p:cNvPr>
          <p:cNvSpPr txBox="1"/>
          <p:nvPr/>
        </p:nvSpPr>
        <p:spPr>
          <a:xfrm>
            <a:off x="1894077" y="4205948"/>
            <a:ext cx="121091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t>
            </a:r>
            <a:r>
              <a:rPr lang="en-US" sz="1600" b="1">
                <a:solidFill>
                  <a:srgbClr val="ED3C8D"/>
                </a:solidFill>
                <a:latin typeface="Helvetica" panose="020B0403020202020204" pitchFamily="34" charset="0"/>
              </a:rPr>
              <a:t>26</a:t>
            </a: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,679</a:t>
            </a:r>
          </a:p>
        </p:txBody>
      </p:sp>
      <p:sp>
        <p:nvSpPr>
          <p:cNvPr id="39" name="TextBox 38">
            <a:extLst>
              <a:ext uri="{FF2B5EF4-FFF2-40B4-BE49-F238E27FC236}">
                <a16:creationId xmlns:a16="http://schemas.microsoft.com/office/drawing/2014/main" id="{A28569DE-B134-4D26-864E-D24667D95708}"/>
              </a:ext>
            </a:extLst>
          </p:cNvPr>
          <p:cNvSpPr txBox="1"/>
          <p:nvPr/>
        </p:nvSpPr>
        <p:spPr>
          <a:xfrm>
            <a:off x="3438366" y="3569303"/>
            <a:ext cx="10755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2020</a:t>
            </a:r>
            <a:endParaRPr kumimoji="0" lang="en-US" sz="11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8" name="TextBox 37">
            <a:extLst>
              <a:ext uri="{FF2B5EF4-FFF2-40B4-BE49-F238E27FC236}">
                <a16:creationId xmlns:a16="http://schemas.microsoft.com/office/drawing/2014/main" id="{F0912DD6-666D-43DE-B986-95ECAC5B6E6B}"/>
              </a:ext>
            </a:extLst>
          </p:cNvPr>
          <p:cNvSpPr txBox="1"/>
          <p:nvPr/>
        </p:nvSpPr>
        <p:spPr>
          <a:xfrm>
            <a:off x="2084287" y="3569303"/>
            <a:ext cx="10755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2018</a:t>
            </a:r>
            <a:endParaRPr kumimoji="0" lang="en-US" sz="11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1" name="TextBox 40">
            <a:extLst>
              <a:ext uri="{FF2B5EF4-FFF2-40B4-BE49-F238E27FC236}">
                <a16:creationId xmlns:a16="http://schemas.microsoft.com/office/drawing/2014/main" id="{A19AAD50-FAEA-4C66-A17A-FB913FFDFD68}"/>
              </a:ext>
            </a:extLst>
          </p:cNvPr>
          <p:cNvSpPr txBox="1"/>
          <p:nvPr/>
        </p:nvSpPr>
        <p:spPr>
          <a:xfrm>
            <a:off x="3276437" y="4899758"/>
            <a:ext cx="12109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$89,899</a:t>
            </a:r>
            <a:endPar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0" name="TextBox 39">
            <a:extLst>
              <a:ext uri="{FF2B5EF4-FFF2-40B4-BE49-F238E27FC236}">
                <a16:creationId xmlns:a16="http://schemas.microsoft.com/office/drawing/2014/main" id="{E2424A73-1616-4505-ACD5-A6168D1D5C61}"/>
              </a:ext>
            </a:extLst>
          </p:cNvPr>
          <p:cNvSpPr txBox="1"/>
          <p:nvPr/>
        </p:nvSpPr>
        <p:spPr>
          <a:xfrm>
            <a:off x="1894077" y="4899758"/>
            <a:ext cx="121091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r>
              <a:rPr lang="en-US" sz="1600" b="1">
                <a:solidFill>
                  <a:srgbClr val="1B1464"/>
                </a:solidFill>
                <a:latin typeface="Helvetica" panose="020B0403020202020204" pitchFamily="34" charset="0"/>
              </a:rPr>
              <a:t>18,192</a:t>
            </a:r>
            <a:endPar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5" name="TextBox 44">
            <a:extLst>
              <a:ext uri="{FF2B5EF4-FFF2-40B4-BE49-F238E27FC236}">
                <a16:creationId xmlns:a16="http://schemas.microsoft.com/office/drawing/2014/main" id="{E33E1270-AABA-4C12-B7F9-5DDC272131B0}"/>
              </a:ext>
            </a:extLst>
          </p:cNvPr>
          <p:cNvSpPr txBox="1"/>
          <p:nvPr/>
        </p:nvSpPr>
        <p:spPr>
          <a:xfrm>
            <a:off x="4488852" y="3390193"/>
            <a:ext cx="14921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66C5AD"/>
                </a:solidFill>
                <a:effectLst/>
                <a:uLnTx/>
                <a:uFillTx/>
                <a:latin typeface="Helvetica" panose="020B0403020202020204" pitchFamily="34" charset="0"/>
                <a:ea typeface="+mn-ea"/>
                <a:cs typeface="+mn-cs"/>
              </a:rPr>
              <a:t>Time Period CAGR*</a:t>
            </a:r>
          </a:p>
        </p:txBody>
      </p:sp>
      <p:sp>
        <p:nvSpPr>
          <p:cNvPr id="46" name="TextBox 45">
            <a:extLst>
              <a:ext uri="{FF2B5EF4-FFF2-40B4-BE49-F238E27FC236}">
                <a16:creationId xmlns:a16="http://schemas.microsoft.com/office/drawing/2014/main" id="{95525022-6921-494C-A8CD-95CD362A2F47}"/>
              </a:ext>
            </a:extLst>
          </p:cNvPr>
          <p:cNvSpPr txBox="1"/>
          <p:nvPr/>
        </p:nvSpPr>
        <p:spPr>
          <a:xfrm>
            <a:off x="4630518" y="4205948"/>
            <a:ext cx="12087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66C5AD"/>
                </a:solidFill>
                <a:effectLst/>
                <a:uLnTx/>
                <a:uFillTx/>
                <a:latin typeface="Helvetica" panose="020B0403020202020204" pitchFamily="34" charset="0"/>
                <a:ea typeface="+mn-ea"/>
                <a:cs typeface="+mn-cs"/>
              </a:rPr>
              <a:t>+136%</a:t>
            </a:r>
          </a:p>
        </p:txBody>
      </p:sp>
      <p:sp>
        <p:nvSpPr>
          <p:cNvPr id="47" name="TextBox 46">
            <a:extLst>
              <a:ext uri="{FF2B5EF4-FFF2-40B4-BE49-F238E27FC236}">
                <a16:creationId xmlns:a16="http://schemas.microsoft.com/office/drawing/2014/main" id="{37831569-2C9D-4180-8B2E-CA5D1F6C0B9B}"/>
              </a:ext>
            </a:extLst>
          </p:cNvPr>
          <p:cNvSpPr txBox="1"/>
          <p:nvPr/>
        </p:nvSpPr>
        <p:spPr>
          <a:xfrm>
            <a:off x="4630518" y="4899758"/>
            <a:ext cx="12087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66C5AD"/>
                </a:solidFill>
                <a:effectLst/>
                <a:uLnTx/>
                <a:uFillTx/>
                <a:latin typeface="Helvetica" panose="020B0403020202020204" pitchFamily="34" charset="0"/>
                <a:ea typeface="+mn-ea"/>
                <a:cs typeface="+mn-cs"/>
              </a:rPr>
              <a:t>+122%</a:t>
            </a:r>
          </a:p>
        </p:txBody>
      </p:sp>
      <p:pic>
        <p:nvPicPr>
          <p:cNvPr id="106" name="Picture 40" descr="Download Purple Logo - Purple Mattress Logo PNG Image with No Background -  PNGkey.com">
            <a:extLst>
              <a:ext uri="{FF2B5EF4-FFF2-40B4-BE49-F238E27FC236}">
                <a16:creationId xmlns:a16="http://schemas.microsoft.com/office/drawing/2014/main" id="{E88B3ACD-DD62-4086-9D31-2940080DB3E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193220" y="2655834"/>
            <a:ext cx="1832630" cy="57412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10CA388-0A58-439E-8056-F02911593FA6}"/>
              </a:ext>
            </a:extLst>
          </p:cNvPr>
          <p:cNvSpPr txBox="1"/>
          <p:nvPr/>
        </p:nvSpPr>
        <p:spPr>
          <a:xfrm>
            <a:off x="269775" y="4113615"/>
            <a:ext cx="20948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a:t>
            </a:r>
            <a:b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(000) </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17DD144B-FF6F-4CB9-A646-2961B1E2ECB4}"/>
              </a:ext>
            </a:extLst>
          </p:cNvPr>
          <p:cNvSpPr txBox="1"/>
          <p:nvPr/>
        </p:nvSpPr>
        <p:spPr>
          <a:xfrm>
            <a:off x="269602" y="4807425"/>
            <a:ext cx="18859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Rolling Cume </a:t>
            </a:r>
            <a:b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Spend  (000)</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2" name="Rectangle 41">
            <a:extLst>
              <a:ext uri="{FF2B5EF4-FFF2-40B4-BE49-F238E27FC236}">
                <a16:creationId xmlns:a16="http://schemas.microsoft.com/office/drawing/2014/main" id="{0030A4C1-98A9-4B9A-B5D7-972072F3E041}"/>
              </a:ext>
            </a:extLst>
          </p:cNvPr>
          <p:cNvSpPr/>
          <p:nvPr/>
        </p:nvSpPr>
        <p:spPr>
          <a:xfrm>
            <a:off x="6197172" y="3374967"/>
            <a:ext cx="5824726" cy="2175186"/>
          </a:xfrm>
          <a:prstGeom prst="rect">
            <a:avLst/>
          </a:prstGeom>
          <a:solidFill>
            <a:schemeClr val="bg1"/>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065F5007-3E89-4D21-809D-4F6F92B57D9A}"/>
              </a:ext>
            </a:extLst>
          </p:cNvPr>
          <p:cNvSpPr txBox="1"/>
          <p:nvPr/>
        </p:nvSpPr>
        <p:spPr>
          <a:xfrm>
            <a:off x="9315855" y="4205948"/>
            <a:ext cx="12109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$648,471</a:t>
            </a:r>
          </a:p>
        </p:txBody>
      </p:sp>
      <p:sp>
        <p:nvSpPr>
          <p:cNvPr id="61" name="TextBox 60">
            <a:extLst>
              <a:ext uri="{FF2B5EF4-FFF2-40B4-BE49-F238E27FC236}">
                <a16:creationId xmlns:a16="http://schemas.microsoft.com/office/drawing/2014/main" id="{C089FDC0-0006-4F98-A286-DEC6F286E309}"/>
              </a:ext>
            </a:extLst>
          </p:cNvPr>
          <p:cNvSpPr txBox="1"/>
          <p:nvPr/>
        </p:nvSpPr>
        <p:spPr>
          <a:xfrm>
            <a:off x="7935661" y="4205948"/>
            <a:ext cx="121091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$285,791</a:t>
            </a:r>
          </a:p>
        </p:txBody>
      </p:sp>
      <p:sp>
        <p:nvSpPr>
          <p:cNvPr id="62" name="TextBox 61">
            <a:extLst>
              <a:ext uri="{FF2B5EF4-FFF2-40B4-BE49-F238E27FC236}">
                <a16:creationId xmlns:a16="http://schemas.microsoft.com/office/drawing/2014/main" id="{709B440E-01B2-4773-8D46-0D39156ACA4C}"/>
              </a:ext>
            </a:extLst>
          </p:cNvPr>
          <p:cNvSpPr txBox="1"/>
          <p:nvPr/>
        </p:nvSpPr>
        <p:spPr>
          <a:xfrm>
            <a:off x="9439895" y="3569303"/>
            <a:ext cx="10755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2020</a:t>
            </a:r>
            <a:endParaRPr kumimoji="0" lang="en-US" sz="11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CB5739C4-786F-4EC1-8E52-3A892E14DAF0}"/>
              </a:ext>
            </a:extLst>
          </p:cNvPr>
          <p:cNvSpPr txBox="1"/>
          <p:nvPr/>
        </p:nvSpPr>
        <p:spPr>
          <a:xfrm>
            <a:off x="8086564" y="3569303"/>
            <a:ext cx="10755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2018</a:t>
            </a:r>
            <a:endParaRPr kumimoji="0" lang="en-US" sz="11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4" name="TextBox 63">
            <a:extLst>
              <a:ext uri="{FF2B5EF4-FFF2-40B4-BE49-F238E27FC236}">
                <a16:creationId xmlns:a16="http://schemas.microsoft.com/office/drawing/2014/main" id="{1E3732DB-699F-4C8D-A66C-2E0D94D213E5}"/>
              </a:ext>
            </a:extLst>
          </p:cNvPr>
          <p:cNvSpPr txBox="1"/>
          <p:nvPr/>
        </p:nvSpPr>
        <p:spPr>
          <a:xfrm>
            <a:off x="9304575" y="4899758"/>
            <a:ext cx="121090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$289,878</a:t>
            </a:r>
          </a:p>
        </p:txBody>
      </p:sp>
      <p:sp>
        <p:nvSpPr>
          <p:cNvPr id="65" name="TextBox 64">
            <a:extLst>
              <a:ext uri="{FF2B5EF4-FFF2-40B4-BE49-F238E27FC236}">
                <a16:creationId xmlns:a16="http://schemas.microsoft.com/office/drawing/2014/main" id="{F9CC84DD-9575-41F3-9750-88F5E4AAF197}"/>
              </a:ext>
            </a:extLst>
          </p:cNvPr>
          <p:cNvSpPr txBox="1"/>
          <p:nvPr/>
        </p:nvSpPr>
        <p:spPr>
          <a:xfrm>
            <a:off x="7935661" y="4899758"/>
            <a:ext cx="121091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$140,422</a:t>
            </a:r>
          </a:p>
        </p:txBody>
      </p:sp>
      <p:sp>
        <p:nvSpPr>
          <p:cNvPr id="66" name="TextBox 65">
            <a:extLst>
              <a:ext uri="{FF2B5EF4-FFF2-40B4-BE49-F238E27FC236}">
                <a16:creationId xmlns:a16="http://schemas.microsoft.com/office/drawing/2014/main" id="{592F630C-8EFB-4421-985D-ABCCEE65FB86}"/>
              </a:ext>
            </a:extLst>
          </p:cNvPr>
          <p:cNvSpPr txBox="1"/>
          <p:nvPr/>
        </p:nvSpPr>
        <p:spPr>
          <a:xfrm>
            <a:off x="10522630" y="3399619"/>
            <a:ext cx="14921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66C5AD"/>
                </a:solidFill>
                <a:effectLst/>
                <a:uLnTx/>
                <a:uFillTx/>
                <a:latin typeface="Helvetica" panose="020B0403020202020204" pitchFamily="34" charset="0"/>
                <a:ea typeface="+mn-ea"/>
                <a:cs typeface="+mn-cs"/>
              </a:rPr>
              <a:t>Time Period CAGR*</a:t>
            </a:r>
          </a:p>
        </p:txBody>
      </p:sp>
      <p:sp>
        <p:nvSpPr>
          <p:cNvPr id="67" name="TextBox 66">
            <a:extLst>
              <a:ext uri="{FF2B5EF4-FFF2-40B4-BE49-F238E27FC236}">
                <a16:creationId xmlns:a16="http://schemas.microsoft.com/office/drawing/2014/main" id="{1F2B6771-B8F9-429D-896F-4D2AC9E9F7A9}"/>
              </a:ext>
            </a:extLst>
          </p:cNvPr>
          <p:cNvSpPr txBox="1"/>
          <p:nvPr/>
        </p:nvSpPr>
        <p:spPr>
          <a:xfrm>
            <a:off x="10664296" y="4205948"/>
            <a:ext cx="12087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66C5AD"/>
                </a:solidFill>
                <a:effectLst/>
                <a:uLnTx/>
                <a:uFillTx/>
                <a:latin typeface="Helvetica" panose="020B0403020202020204" pitchFamily="34" charset="0"/>
                <a:ea typeface="+mn-ea"/>
                <a:cs typeface="+mn-cs"/>
              </a:rPr>
              <a:t>+</a:t>
            </a:r>
            <a:r>
              <a:rPr lang="en-US" sz="1600" b="1">
                <a:solidFill>
                  <a:srgbClr val="66C5AD"/>
                </a:solidFill>
                <a:latin typeface="Helvetica" panose="020B0403020202020204" pitchFamily="34" charset="0"/>
              </a:rPr>
              <a:t>51</a:t>
            </a:r>
            <a:r>
              <a:rPr kumimoji="0" lang="en-US" sz="1600" b="1" i="0" strike="noStrike" kern="1200" cap="none" spc="0" normalizeH="0" baseline="0" noProof="0">
                <a:ln>
                  <a:noFill/>
                </a:ln>
                <a:solidFill>
                  <a:srgbClr val="66C5AD"/>
                </a:solidFill>
                <a:effectLst/>
                <a:uLnTx/>
                <a:uFillTx/>
                <a:latin typeface="Helvetica" panose="020B0403020202020204" pitchFamily="34" charset="0"/>
                <a:ea typeface="+mn-ea"/>
                <a:cs typeface="+mn-cs"/>
              </a:rPr>
              <a:t>%</a:t>
            </a:r>
          </a:p>
        </p:txBody>
      </p:sp>
      <p:sp>
        <p:nvSpPr>
          <p:cNvPr id="68" name="TextBox 67">
            <a:extLst>
              <a:ext uri="{FF2B5EF4-FFF2-40B4-BE49-F238E27FC236}">
                <a16:creationId xmlns:a16="http://schemas.microsoft.com/office/drawing/2014/main" id="{2065B40B-C89A-4F44-BD4D-8DC490F7CD25}"/>
              </a:ext>
            </a:extLst>
          </p:cNvPr>
          <p:cNvSpPr txBox="1"/>
          <p:nvPr/>
        </p:nvSpPr>
        <p:spPr>
          <a:xfrm>
            <a:off x="10664296" y="4899758"/>
            <a:ext cx="12087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66C5AD"/>
                </a:solidFill>
                <a:effectLst/>
                <a:uLnTx/>
                <a:uFillTx/>
                <a:latin typeface="Helvetica" panose="020B0403020202020204" pitchFamily="34" charset="0"/>
                <a:ea typeface="+mn-ea"/>
                <a:cs typeface="+mn-cs"/>
              </a:rPr>
              <a:t>+</a:t>
            </a:r>
            <a:r>
              <a:rPr lang="en-US" sz="1600" b="1">
                <a:solidFill>
                  <a:srgbClr val="66C5AD"/>
                </a:solidFill>
                <a:latin typeface="Helvetica" panose="020B0403020202020204" pitchFamily="34" charset="0"/>
              </a:rPr>
              <a:t>44</a:t>
            </a:r>
            <a:r>
              <a:rPr kumimoji="0" lang="en-US" sz="1600" b="1" i="0" strike="noStrike" kern="1200" cap="none" spc="0" normalizeH="0" baseline="0" noProof="0">
                <a:ln>
                  <a:noFill/>
                </a:ln>
                <a:solidFill>
                  <a:srgbClr val="66C5AD"/>
                </a:solidFill>
                <a:effectLst/>
                <a:uLnTx/>
                <a:uFillTx/>
                <a:latin typeface="Helvetica" panose="020B0403020202020204" pitchFamily="34" charset="0"/>
                <a:ea typeface="+mn-ea"/>
                <a:cs typeface="+mn-cs"/>
              </a:rPr>
              <a:t>%</a:t>
            </a:r>
          </a:p>
        </p:txBody>
      </p:sp>
      <p:sp>
        <p:nvSpPr>
          <p:cNvPr id="72" name="TextBox 71">
            <a:extLst>
              <a:ext uri="{FF2B5EF4-FFF2-40B4-BE49-F238E27FC236}">
                <a16:creationId xmlns:a16="http://schemas.microsoft.com/office/drawing/2014/main" id="{9E4832D8-1500-489B-961B-D213BB2BA602}"/>
              </a:ext>
            </a:extLst>
          </p:cNvPr>
          <p:cNvSpPr txBox="1"/>
          <p:nvPr/>
        </p:nvSpPr>
        <p:spPr>
          <a:xfrm>
            <a:off x="6303553" y="4113615"/>
            <a:ext cx="20948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a:t>
            </a:r>
            <a:b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(000) </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A32B273E-7329-4DC6-B43A-8BA18775809F}"/>
              </a:ext>
            </a:extLst>
          </p:cNvPr>
          <p:cNvSpPr txBox="1"/>
          <p:nvPr/>
        </p:nvSpPr>
        <p:spPr>
          <a:xfrm>
            <a:off x="6303553" y="4807425"/>
            <a:ext cx="18859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Rolling Cume </a:t>
            </a:r>
            <a:b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Spend  (000)</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5" name="TextBox 34">
            <a:extLst>
              <a:ext uri="{FF2B5EF4-FFF2-40B4-BE49-F238E27FC236}">
                <a16:creationId xmlns:a16="http://schemas.microsoft.com/office/drawing/2014/main" id="{3F8905ED-1FCD-457E-8B1D-EA7B634F7958}"/>
              </a:ext>
            </a:extLst>
          </p:cNvPr>
          <p:cNvSpPr txBox="1"/>
          <p:nvPr/>
        </p:nvSpPr>
        <p:spPr>
          <a:xfrm>
            <a:off x="163394" y="2076207"/>
            <a:ext cx="118513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‘New’ TV Advertisers Who Launched Their First Campaign in 2018</a:t>
            </a:r>
            <a:endPar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2607019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F77BFE5-159E-46D6-A8A8-4D1586B21B27}"/>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55" name="Rectangle: Rounded Corners 54">
            <a:extLst>
              <a:ext uri="{FF2B5EF4-FFF2-40B4-BE49-F238E27FC236}">
                <a16:creationId xmlns:a16="http://schemas.microsoft.com/office/drawing/2014/main" id="{FD3C890D-9648-499E-A030-2CA383059DC5}"/>
              </a:ext>
            </a:extLst>
          </p:cNvPr>
          <p:cNvSpPr/>
          <p:nvPr/>
        </p:nvSpPr>
        <p:spPr>
          <a:xfrm>
            <a:off x="124989" y="1745406"/>
            <a:ext cx="11942024" cy="4343262"/>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3">
            <a:extLst>
              <a:ext uri="{FF2B5EF4-FFF2-40B4-BE49-F238E27FC236}">
                <a16:creationId xmlns:a16="http://schemas.microsoft.com/office/drawing/2014/main" id="{7FA30214-A5B5-4EA3-8967-BC6D4961E0D7}"/>
              </a:ext>
            </a:extLst>
          </p:cNvPr>
          <p:cNvSpPr txBox="1">
            <a:spLocks/>
          </p:cNvSpPr>
          <p:nvPr/>
        </p:nvSpPr>
        <p:spPr>
          <a:xfrm>
            <a:off x="526244" y="6105589"/>
            <a:ext cx="11665756" cy="486840"/>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based on latest funding and valuation data publicly available through sources including TechCrunch,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PitchBook</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Bloomberg, Wall Street Journal, Fortune, CNN Money. “Unicorn” = private companies valued at $1 billion+.  Keeps valuation is based on parent company, Thirty Madison. “B” = billions.  TV spend based on VAB analysis of Nielsen Ad Intel data (national cable TV, national broadcast TV, Spanish language broadcast TV, Spanish language cable TV, spot TV, syndication TV), CY 2017 - 1Q 2021. </a:t>
            </a: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23" name="Text Placeholder 3">
            <a:extLst>
              <a:ext uri="{FF2B5EF4-FFF2-40B4-BE49-F238E27FC236}">
                <a16:creationId xmlns:a16="http://schemas.microsoft.com/office/drawing/2014/main" id="{C1F0ADFD-F9D7-47CA-BDC7-6C033B28C004}"/>
              </a:ext>
            </a:extLst>
          </p:cNvPr>
          <p:cNvSpPr txBox="1">
            <a:spLocks/>
          </p:cNvSpPr>
          <p:nvPr/>
        </p:nvSpPr>
        <p:spPr>
          <a:xfrm>
            <a:off x="2138108" y="3269786"/>
            <a:ext cx="839071" cy="307542"/>
          </a:xfrm>
          <a:prstGeom prst="rect">
            <a:avLst/>
          </a:prstGeom>
          <a:solidFill>
            <a:srgbClr val="1B1464"/>
          </a:solidFill>
          <a:ln w="19050">
            <a:noFill/>
          </a:ln>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$12.8 B</a:t>
            </a:r>
          </a:p>
        </p:txBody>
      </p:sp>
      <p:pic>
        <p:nvPicPr>
          <p:cNvPr id="24" name="Picture 18" descr="Fanatics • Download Fanatics Sports Retailer vector logo SVG for free">
            <a:extLst>
              <a:ext uri="{FF2B5EF4-FFF2-40B4-BE49-F238E27FC236}">
                <a16:creationId xmlns:a16="http://schemas.microsoft.com/office/drawing/2014/main" id="{A97B057F-3922-4E6C-80A2-AFC316CE76F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180631" y="2358016"/>
            <a:ext cx="2754024" cy="639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8">
            <a:extLst>
              <a:ext uri="{FF2B5EF4-FFF2-40B4-BE49-F238E27FC236}">
                <a16:creationId xmlns:a16="http://schemas.microsoft.com/office/drawing/2014/main" id="{7FBF1897-1BB5-4C6C-8C43-CD1A3795E649}"/>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764909" y="2525612"/>
            <a:ext cx="2601263" cy="472112"/>
          </a:xfrm>
          <a:prstGeom prst="rect">
            <a:avLst/>
          </a:prstGeom>
          <a:noFill/>
          <a:extLst>
            <a:ext uri="{909E8E84-426E-40DD-AFC4-6F175D3DCCD1}">
              <a14:hiddenFill xmlns:a14="http://schemas.microsoft.com/office/drawing/2010/main">
                <a:solidFill>
                  <a:srgbClr val="FFFFFF"/>
                </a:solidFill>
              </a14:hiddenFill>
            </a:ext>
          </a:extLst>
        </p:spPr>
      </p:pic>
      <p:sp>
        <p:nvSpPr>
          <p:cNvPr id="27" name="Text Placeholder 3">
            <a:extLst>
              <a:ext uri="{FF2B5EF4-FFF2-40B4-BE49-F238E27FC236}">
                <a16:creationId xmlns:a16="http://schemas.microsoft.com/office/drawing/2014/main" id="{6758B817-D3E7-493F-90EA-A95B8A8909B6}"/>
              </a:ext>
            </a:extLst>
          </p:cNvPr>
          <p:cNvSpPr txBox="1">
            <a:spLocks/>
          </p:cNvSpPr>
          <p:nvPr/>
        </p:nvSpPr>
        <p:spPr>
          <a:xfrm>
            <a:off x="5646005" y="3269786"/>
            <a:ext cx="839071" cy="307542"/>
          </a:xfrm>
          <a:prstGeom prst="rect">
            <a:avLst/>
          </a:prstGeom>
          <a:solidFill>
            <a:srgbClr val="1B1464"/>
          </a:solidFill>
          <a:ln w="19050">
            <a:noFill/>
          </a:ln>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$3.2 B</a:t>
            </a:r>
          </a:p>
        </p:txBody>
      </p:sp>
      <p:pic>
        <p:nvPicPr>
          <p:cNvPr id="28" name="Picture 56" descr="Warby Parker - WestBend">
            <a:extLst>
              <a:ext uri="{FF2B5EF4-FFF2-40B4-BE49-F238E27FC236}">
                <a16:creationId xmlns:a16="http://schemas.microsoft.com/office/drawing/2014/main" id="{2EE03EE3-F704-418B-B12D-B614DDCA68B8}"/>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8502172" y="2609487"/>
            <a:ext cx="2781270" cy="292436"/>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3">
            <a:extLst>
              <a:ext uri="{FF2B5EF4-FFF2-40B4-BE49-F238E27FC236}">
                <a16:creationId xmlns:a16="http://schemas.microsoft.com/office/drawing/2014/main" id="{54E75FE2-70E3-4CBD-93B4-4DB0B60294B6}"/>
              </a:ext>
            </a:extLst>
          </p:cNvPr>
          <p:cNvSpPr txBox="1">
            <a:spLocks/>
          </p:cNvSpPr>
          <p:nvPr/>
        </p:nvSpPr>
        <p:spPr>
          <a:xfrm>
            <a:off x="9473272" y="3203797"/>
            <a:ext cx="839071" cy="307542"/>
          </a:xfrm>
          <a:prstGeom prst="rect">
            <a:avLst/>
          </a:prstGeom>
          <a:solidFill>
            <a:srgbClr val="1B1464"/>
          </a:solidFill>
          <a:ln w="19050">
            <a:noFill/>
          </a:ln>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$3.0 B</a:t>
            </a:r>
          </a:p>
        </p:txBody>
      </p:sp>
      <p:pic>
        <p:nvPicPr>
          <p:cNvPr id="30" name="Picture 36" descr="Offerpad, a Leading Tech-Enabled Real Estate Solutions Platform, Announces  Plans to Become Publicly Traded via Merger with Supernova Partners  Acquisition Company - Offerpad Press Resources">
            <a:extLst>
              <a:ext uri="{FF2B5EF4-FFF2-40B4-BE49-F238E27FC236}">
                <a16:creationId xmlns:a16="http://schemas.microsoft.com/office/drawing/2014/main" id="{07CF0A2F-7BED-4BD7-96C0-630DD0AF9877}"/>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364712" y="3835313"/>
            <a:ext cx="2102532" cy="468748"/>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3">
            <a:extLst>
              <a:ext uri="{FF2B5EF4-FFF2-40B4-BE49-F238E27FC236}">
                <a16:creationId xmlns:a16="http://schemas.microsoft.com/office/drawing/2014/main" id="{569709CD-6DA2-40FE-9D85-A91FD3625038}"/>
              </a:ext>
            </a:extLst>
          </p:cNvPr>
          <p:cNvSpPr txBox="1">
            <a:spLocks/>
          </p:cNvSpPr>
          <p:nvPr/>
        </p:nvSpPr>
        <p:spPr>
          <a:xfrm>
            <a:off x="996443" y="4576123"/>
            <a:ext cx="839071" cy="307542"/>
          </a:xfrm>
          <a:prstGeom prst="rect">
            <a:avLst/>
          </a:prstGeom>
          <a:solidFill>
            <a:srgbClr val="1B1464"/>
          </a:solidFill>
          <a:ln w="19050">
            <a:noFill/>
          </a:ln>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$3.0 B</a:t>
            </a:r>
          </a:p>
        </p:txBody>
      </p:sp>
      <p:pic>
        <p:nvPicPr>
          <p:cNvPr id="32" name="Picture 20" descr="Glossier KB – Loose Threads">
            <a:extLst>
              <a:ext uri="{FF2B5EF4-FFF2-40B4-BE49-F238E27FC236}">
                <a16:creationId xmlns:a16="http://schemas.microsoft.com/office/drawing/2014/main" id="{6CDA0537-8FE7-46BF-9D20-261020FD6D13}"/>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3845945" y="3800473"/>
            <a:ext cx="2216956" cy="576402"/>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4A2AC8D7-6C9D-4D30-A1D0-E1DACA3F613D}"/>
              </a:ext>
            </a:extLst>
          </p:cNvPr>
          <p:cNvSpPr txBox="1">
            <a:spLocks/>
          </p:cNvSpPr>
          <p:nvPr/>
        </p:nvSpPr>
        <p:spPr>
          <a:xfrm>
            <a:off x="4534888" y="4670447"/>
            <a:ext cx="839071" cy="307542"/>
          </a:xfrm>
          <a:prstGeom prst="rect">
            <a:avLst/>
          </a:prstGeom>
          <a:solidFill>
            <a:srgbClr val="1B1464"/>
          </a:solidFill>
          <a:ln w="19050">
            <a:noFill/>
          </a:ln>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$1.8 B</a:t>
            </a:r>
          </a:p>
        </p:txBody>
      </p:sp>
      <p:sp>
        <p:nvSpPr>
          <p:cNvPr id="34" name="Text Placeholder 3">
            <a:extLst>
              <a:ext uri="{FF2B5EF4-FFF2-40B4-BE49-F238E27FC236}">
                <a16:creationId xmlns:a16="http://schemas.microsoft.com/office/drawing/2014/main" id="{0020E1B5-09C1-4919-8585-030FD3B2F0D3}"/>
              </a:ext>
            </a:extLst>
          </p:cNvPr>
          <p:cNvSpPr txBox="1">
            <a:spLocks/>
          </p:cNvSpPr>
          <p:nvPr/>
        </p:nvSpPr>
        <p:spPr>
          <a:xfrm>
            <a:off x="0" y="1751283"/>
            <a:ext cx="12192000" cy="663947"/>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‘Unicorn’ Brands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1600">
                <a:solidFill>
                  <a:srgbClr val="1B1464"/>
                </a:solidFill>
                <a:latin typeface="Helvetica" panose="020B0403020202020204" pitchFamily="34" charset="0"/>
              </a:rPr>
              <a:t>$1+ Billion Valuations</a:t>
            </a:r>
            <a:endParaRPr kumimoji="0" lang="en-US" sz="1600" i="0"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37" name="Picture 2" descr="Away Logo - LogoDix">
            <a:extLst>
              <a:ext uri="{FF2B5EF4-FFF2-40B4-BE49-F238E27FC236}">
                <a16:creationId xmlns:a16="http://schemas.microsoft.com/office/drawing/2014/main" id="{92DE52E5-339C-4728-B129-4CC28E20051B}"/>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l="17118" t="26514" r="17004" b="26977"/>
          <a:stretch/>
        </p:blipFill>
        <p:spPr bwMode="auto">
          <a:xfrm>
            <a:off x="7527533" y="3696596"/>
            <a:ext cx="1840106" cy="6820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3">
            <a:extLst>
              <a:ext uri="{FF2B5EF4-FFF2-40B4-BE49-F238E27FC236}">
                <a16:creationId xmlns:a16="http://schemas.microsoft.com/office/drawing/2014/main" id="{9B93CDC3-E3CF-4B6C-9325-B8004B64614B}"/>
              </a:ext>
            </a:extLst>
          </p:cNvPr>
          <p:cNvSpPr txBox="1">
            <a:spLocks/>
          </p:cNvSpPr>
          <p:nvPr/>
        </p:nvSpPr>
        <p:spPr>
          <a:xfrm>
            <a:off x="8028051" y="4670447"/>
            <a:ext cx="839071" cy="307542"/>
          </a:xfrm>
          <a:prstGeom prst="rect">
            <a:avLst/>
          </a:prstGeom>
          <a:solidFill>
            <a:srgbClr val="1B1464"/>
          </a:solidFill>
          <a:ln w="19050">
            <a:noFill/>
          </a:ln>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$1.54 B</a:t>
            </a:r>
          </a:p>
        </p:txBody>
      </p:sp>
      <p:pic>
        <p:nvPicPr>
          <p:cNvPr id="39" name="Picture 32" descr="Metromile Auto Insurance Review - ValuePenguin">
            <a:extLst>
              <a:ext uri="{FF2B5EF4-FFF2-40B4-BE49-F238E27FC236}">
                <a16:creationId xmlns:a16="http://schemas.microsoft.com/office/drawing/2014/main" id="{9B50C1D8-03B0-4895-B6C4-C14361B503CD}"/>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t="32610" b="31687"/>
          <a:stretch/>
        </p:blipFill>
        <p:spPr bwMode="auto">
          <a:xfrm>
            <a:off x="2019879" y="4921828"/>
            <a:ext cx="2297600" cy="468748"/>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3">
            <a:extLst>
              <a:ext uri="{FF2B5EF4-FFF2-40B4-BE49-F238E27FC236}">
                <a16:creationId xmlns:a16="http://schemas.microsoft.com/office/drawing/2014/main" id="{8CCF8B50-7BD2-4D02-BFBD-37D310AB7815}"/>
              </a:ext>
            </a:extLst>
          </p:cNvPr>
          <p:cNvSpPr txBox="1">
            <a:spLocks/>
          </p:cNvSpPr>
          <p:nvPr/>
        </p:nvSpPr>
        <p:spPr>
          <a:xfrm>
            <a:off x="2749144" y="5725813"/>
            <a:ext cx="839071" cy="307542"/>
          </a:xfrm>
          <a:prstGeom prst="rect">
            <a:avLst/>
          </a:prstGeom>
          <a:solidFill>
            <a:srgbClr val="1B1464"/>
          </a:solidFill>
          <a:ln w="19050">
            <a:noFill/>
          </a:ln>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$1.3 B</a:t>
            </a:r>
          </a:p>
        </p:txBody>
      </p:sp>
      <p:pic>
        <p:nvPicPr>
          <p:cNvPr id="41" name="Picture 4">
            <a:extLst>
              <a:ext uri="{FF2B5EF4-FFF2-40B4-BE49-F238E27FC236}">
                <a16:creationId xmlns:a16="http://schemas.microsoft.com/office/drawing/2014/main" id="{D5122E02-C545-4E85-B647-B4E9A31DACA8}"/>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5735221" y="4996066"/>
            <a:ext cx="1853593" cy="403157"/>
          </a:xfrm>
          <a:prstGeom prst="rect">
            <a:avLst/>
          </a:prstGeom>
          <a:noFill/>
          <a:extLst>
            <a:ext uri="{909E8E84-426E-40DD-AFC4-6F175D3DCCD1}">
              <a14:hiddenFill xmlns:a14="http://schemas.microsoft.com/office/drawing/2010/main">
                <a:solidFill>
                  <a:srgbClr val="FFFFFF"/>
                </a:solidFill>
              </a14:hiddenFill>
            </a:ext>
          </a:extLst>
        </p:spPr>
      </p:pic>
      <p:sp>
        <p:nvSpPr>
          <p:cNvPr id="42" name="Text Placeholder 3">
            <a:extLst>
              <a:ext uri="{FF2B5EF4-FFF2-40B4-BE49-F238E27FC236}">
                <a16:creationId xmlns:a16="http://schemas.microsoft.com/office/drawing/2014/main" id="{5AB18426-5CC9-4D1E-B3A2-C4574FDD4724}"/>
              </a:ext>
            </a:extLst>
          </p:cNvPr>
          <p:cNvSpPr txBox="1">
            <a:spLocks/>
          </p:cNvSpPr>
          <p:nvPr/>
        </p:nvSpPr>
        <p:spPr>
          <a:xfrm>
            <a:off x="6242482" y="5702687"/>
            <a:ext cx="839071" cy="307542"/>
          </a:xfrm>
          <a:prstGeom prst="rect">
            <a:avLst/>
          </a:prstGeom>
          <a:solidFill>
            <a:srgbClr val="1B1464"/>
          </a:solidFill>
          <a:ln w="19050">
            <a:noFill/>
          </a:ln>
        </p:spPr>
        <p:txBody>
          <a:bodyPr vert="horz" lIns="90964" tIns="45482" rIns="90964" bIns="45482" anchor="ctr"/>
          <a:lstStyle>
            <a:defPPr>
              <a:defRPr lang="en-US"/>
            </a:defPPr>
            <a:lvl1pPr marR="0" lvl="0" indent="0" algn="ctr" defTabSz="457200" fontAlgn="auto">
              <a:lnSpc>
                <a:spcPct val="100000"/>
              </a:lnSpc>
              <a:spcBef>
                <a:spcPct val="20000"/>
              </a:spcBef>
              <a:spcAft>
                <a:spcPts val="0"/>
              </a:spcAft>
              <a:buClrTx/>
              <a:buSzTx/>
              <a:buFont typeface="Arial"/>
              <a:buNone/>
              <a:tabLst/>
              <a:defRPr kumimoji="0" sz="1400" b="1" i="0" u="none" strike="noStrike" cap="none" spc="0" normalizeH="0" baseline="0">
                <a:ln>
                  <a:noFill/>
                </a:ln>
                <a:solidFill>
                  <a:srgbClr val="1B1464"/>
                </a:solidFill>
                <a:effectLst/>
                <a:uLnTx/>
                <a:uFillTx/>
                <a:latin typeface="Helvetica" panose="020B0403020202020204" pitchFamily="34" charset="0"/>
              </a:defRPr>
            </a:lvl1pPr>
            <a:lvl2pPr indent="0" defTabSz="457200">
              <a:spcBef>
                <a:spcPct val="20000"/>
              </a:spcBef>
              <a:buFont typeface="Arial"/>
              <a:buNone/>
              <a:defRPr sz="2800"/>
            </a:lvl2pPr>
            <a:lvl3pPr indent="0" defTabSz="457200">
              <a:spcBef>
                <a:spcPct val="20000"/>
              </a:spcBef>
              <a:buFont typeface="Arial"/>
              <a:buNone/>
              <a:defRPr sz="2400"/>
            </a:lvl3pPr>
            <a:lvl4pPr indent="0" defTabSz="457200">
              <a:spcBef>
                <a:spcPct val="20000"/>
              </a:spcBef>
              <a:buFont typeface="Arial"/>
              <a:buNone/>
              <a:defRPr sz="2000"/>
            </a:lvl4pPr>
            <a:lvl5pPr indent="0" defTabSz="457200">
              <a:spcBef>
                <a:spcPct val="20000"/>
              </a:spcBef>
              <a:buFont typeface="Arial"/>
              <a:buNone/>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$1.19 B</a:t>
            </a:r>
          </a:p>
        </p:txBody>
      </p:sp>
      <p:pic>
        <p:nvPicPr>
          <p:cNvPr id="43" name="Picture 28" descr="Keeps vs Hims | Who&amp;#39;s better for hair loss treatments? [2021]">
            <a:extLst>
              <a:ext uri="{FF2B5EF4-FFF2-40B4-BE49-F238E27FC236}">
                <a16:creationId xmlns:a16="http://schemas.microsoft.com/office/drawing/2014/main" id="{FFB23672-8E52-450C-82CF-815119C6EEE4}"/>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9671830" y="4899111"/>
            <a:ext cx="1395444" cy="515875"/>
          </a:xfrm>
          <a:prstGeom prst="rect">
            <a:avLst/>
          </a:prstGeom>
          <a:noFill/>
          <a:extLst>
            <a:ext uri="{909E8E84-426E-40DD-AFC4-6F175D3DCCD1}">
              <a14:hiddenFill xmlns:a14="http://schemas.microsoft.com/office/drawing/2010/main">
                <a:solidFill>
                  <a:srgbClr val="FFFFFF"/>
                </a:solidFill>
              </a14:hiddenFill>
            </a:ext>
          </a:extLst>
        </p:spPr>
      </p:pic>
      <p:sp>
        <p:nvSpPr>
          <p:cNvPr id="44" name="Text Placeholder 3">
            <a:extLst>
              <a:ext uri="{FF2B5EF4-FFF2-40B4-BE49-F238E27FC236}">
                <a16:creationId xmlns:a16="http://schemas.microsoft.com/office/drawing/2014/main" id="{E7E118D5-0375-49E2-903B-60DFE62498D6}"/>
              </a:ext>
            </a:extLst>
          </p:cNvPr>
          <p:cNvSpPr txBox="1">
            <a:spLocks/>
          </p:cNvSpPr>
          <p:nvPr/>
        </p:nvSpPr>
        <p:spPr>
          <a:xfrm>
            <a:off x="9950017" y="5638270"/>
            <a:ext cx="839071" cy="307542"/>
          </a:xfrm>
          <a:prstGeom prst="rect">
            <a:avLst/>
          </a:prstGeom>
          <a:solidFill>
            <a:srgbClr val="1B1464"/>
          </a:solidFill>
          <a:ln w="19050">
            <a:noFill/>
          </a:ln>
        </p:spPr>
        <p:txBody>
          <a:bodyPr vert="horz" lIns="90964" tIns="45482" rIns="90964" bIns="45482" anchor="ctr"/>
          <a:lstStyle>
            <a:defPPr>
              <a:defRPr lang="en-US"/>
            </a:defPPr>
            <a:lvl1pPr marR="0" lvl="0" indent="0" algn="ctr" defTabSz="457200" fontAlgn="auto">
              <a:lnSpc>
                <a:spcPct val="100000"/>
              </a:lnSpc>
              <a:spcBef>
                <a:spcPct val="20000"/>
              </a:spcBef>
              <a:spcAft>
                <a:spcPts val="0"/>
              </a:spcAft>
              <a:buClrTx/>
              <a:buSzTx/>
              <a:buFont typeface="Arial"/>
              <a:buNone/>
              <a:tabLst/>
              <a:defRPr kumimoji="0" sz="1400" b="1" i="0" u="none" strike="noStrike" cap="none" spc="0" normalizeH="0" baseline="0">
                <a:ln>
                  <a:noFill/>
                </a:ln>
                <a:solidFill>
                  <a:srgbClr val="1B1464"/>
                </a:solidFill>
                <a:effectLst/>
                <a:uLnTx/>
                <a:uFillTx/>
                <a:latin typeface="Helvetica" panose="020B0403020202020204" pitchFamily="34" charset="0"/>
              </a:defRPr>
            </a:lvl1pPr>
            <a:lvl2pPr indent="0" defTabSz="457200">
              <a:spcBef>
                <a:spcPct val="20000"/>
              </a:spcBef>
              <a:buFont typeface="Arial"/>
              <a:buNone/>
              <a:defRPr sz="2800"/>
            </a:lvl2pPr>
            <a:lvl3pPr indent="0" defTabSz="457200">
              <a:spcBef>
                <a:spcPct val="20000"/>
              </a:spcBef>
              <a:buFont typeface="Arial"/>
              <a:buNone/>
              <a:defRPr sz="2400"/>
            </a:lvl3pPr>
            <a:lvl4pPr indent="0" defTabSz="457200">
              <a:spcBef>
                <a:spcPct val="20000"/>
              </a:spcBef>
              <a:buFont typeface="Arial"/>
              <a:buNone/>
              <a:defRPr sz="2000"/>
            </a:lvl4pPr>
            <a:lvl5pPr indent="0" defTabSz="457200">
              <a:spcBef>
                <a:spcPct val="20000"/>
              </a:spcBef>
              <a:buFont typeface="Arial"/>
              <a:buNone/>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$1.0+ B</a:t>
            </a:r>
          </a:p>
        </p:txBody>
      </p:sp>
      <p:sp>
        <p:nvSpPr>
          <p:cNvPr id="45" name="Text Placeholder 3">
            <a:extLst>
              <a:ext uri="{FF2B5EF4-FFF2-40B4-BE49-F238E27FC236}">
                <a16:creationId xmlns:a16="http://schemas.microsoft.com/office/drawing/2014/main" id="{3D54FC02-F10E-4FAF-AD23-0F9624B9C0AB}"/>
              </a:ext>
            </a:extLst>
          </p:cNvPr>
          <p:cNvSpPr txBox="1">
            <a:spLocks/>
          </p:cNvSpPr>
          <p:nvPr/>
        </p:nvSpPr>
        <p:spPr>
          <a:xfrm>
            <a:off x="1474264" y="2976769"/>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(Apparel &amp; Accessories)</a:t>
            </a:r>
          </a:p>
        </p:txBody>
      </p:sp>
      <p:sp>
        <p:nvSpPr>
          <p:cNvPr id="46" name="Text Placeholder 3">
            <a:extLst>
              <a:ext uri="{FF2B5EF4-FFF2-40B4-BE49-F238E27FC236}">
                <a16:creationId xmlns:a16="http://schemas.microsoft.com/office/drawing/2014/main" id="{63284477-7A47-49C8-ACC1-DE638619E418}"/>
              </a:ext>
            </a:extLst>
          </p:cNvPr>
          <p:cNvSpPr txBox="1">
            <a:spLocks/>
          </p:cNvSpPr>
          <p:nvPr/>
        </p:nvSpPr>
        <p:spPr>
          <a:xfrm>
            <a:off x="4982161" y="2978339"/>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(Home Services)</a:t>
            </a:r>
          </a:p>
        </p:txBody>
      </p:sp>
      <p:sp>
        <p:nvSpPr>
          <p:cNvPr id="47" name="Text Placeholder 3">
            <a:extLst>
              <a:ext uri="{FF2B5EF4-FFF2-40B4-BE49-F238E27FC236}">
                <a16:creationId xmlns:a16="http://schemas.microsoft.com/office/drawing/2014/main" id="{EA30EAD3-4C17-4ABE-B882-5B422C8D652C}"/>
              </a:ext>
            </a:extLst>
          </p:cNvPr>
          <p:cNvSpPr txBox="1">
            <a:spLocks/>
          </p:cNvSpPr>
          <p:nvPr/>
        </p:nvSpPr>
        <p:spPr>
          <a:xfrm>
            <a:off x="8809428" y="2904493"/>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(Eyewear)</a:t>
            </a:r>
          </a:p>
        </p:txBody>
      </p:sp>
      <p:sp>
        <p:nvSpPr>
          <p:cNvPr id="48" name="Text Placeholder 3">
            <a:extLst>
              <a:ext uri="{FF2B5EF4-FFF2-40B4-BE49-F238E27FC236}">
                <a16:creationId xmlns:a16="http://schemas.microsoft.com/office/drawing/2014/main" id="{93E3B06B-5B60-4A0C-8998-00B17FB0BECC}"/>
              </a:ext>
            </a:extLst>
          </p:cNvPr>
          <p:cNvSpPr txBox="1">
            <a:spLocks/>
          </p:cNvSpPr>
          <p:nvPr/>
        </p:nvSpPr>
        <p:spPr>
          <a:xfrm>
            <a:off x="332599" y="4276819"/>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(Real Estate)</a:t>
            </a:r>
          </a:p>
        </p:txBody>
      </p:sp>
      <p:sp>
        <p:nvSpPr>
          <p:cNvPr id="49" name="Text Placeholder 3">
            <a:extLst>
              <a:ext uri="{FF2B5EF4-FFF2-40B4-BE49-F238E27FC236}">
                <a16:creationId xmlns:a16="http://schemas.microsoft.com/office/drawing/2014/main" id="{74D52A3B-11BD-4CD1-A436-549270D81C5B}"/>
              </a:ext>
            </a:extLst>
          </p:cNvPr>
          <p:cNvSpPr txBox="1">
            <a:spLocks/>
          </p:cNvSpPr>
          <p:nvPr/>
        </p:nvSpPr>
        <p:spPr>
          <a:xfrm>
            <a:off x="3871044" y="4354648"/>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(Beauty)</a:t>
            </a:r>
          </a:p>
        </p:txBody>
      </p:sp>
      <p:sp>
        <p:nvSpPr>
          <p:cNvPr id="51" name="Text Placeholder 3">
            <a:extLst>
              <a:ext uri="{FF2B5EF4-FFF2-40B4-BE49-F238E27FC236}">
                <a16:creationId xmlns:a16="http://schemas.microsoft.com/office/drawing/2014/main" id="{EDBA771D-6A27-41D3-BFF5-F345CA941DE0}"/>
              </a:ext>
            </a:extLst>
          </p:cNvPr>
          <p:cNvSpPr txBox="1">
            <a:spLocks/>
          </p:cNvSpPr>
          <p:nvPr/>
        </p:nvSpPr>
        <p:spPr>
          <a:xfrm>
            <a:off x="7364207" y="4348361"/>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(Travel / Luggage)</a:t>
            </a:r>
          </a:p>
        </p:txBody>
      </p:sp>
      <p:sp>
        <p:nvSpPr>
          <p:cNvPr id="52" name="Text Placeholder 3">
            <a:extLst>
              <a:ext uri="{FF2B5EF4-FFF2-40B4-BE49-F238E27FC236}">
                <a16:creationId xmlns:a16="http://schemas.microsoft.com/office/drawing/2014/main" id="{30F42397-081A-4146-99FD-DC587271FE83}"/>
              </a:ext>
            </a:extLst>
          </p:cNvPr>
          <p:cNvSpPr txBox="1">
            <a:spLocks/>
          </p:cNvSpPr>
          <p:nvPr/>
        </p:nvSpPr>
        <p:spPr>
          <a:xfrm>
            <a:off x="2085300" y="5403727"/>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(Auto Insurance)</a:t>
            </a:r>
          </a:p>
        </p:txBody>
      </p:sp>
      <p:sp>
        <p:nvSpPr>
          <p:cNvPr id="53" name="Text Placeholder 3">
            <a:extLst>
              <a:ext uri="{FF2B5EF4-FFF2-40B4-BE49-F238E27FC236}">
                <a16:creationId xmlns:a16="http://schemas.microsoft.com/office/drawing/2014/main" id="{606403D3-ACA5-4CF6-8C3F-D3720A05FA79}"/>
              </a:ext>
            </a:extLst>
          </p:cNvPr>
          <p:cNvSpPr txBox="1">
            <a:spLocks/>
          </p:cNvSpPr>
          <p:nvPr/>
        </p:nvSpPr>
        <p:spPr>
          <a:xfrm>
            <a:off x="5578638" y="5409662"/>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(Language Learning)</a:t>
            </a:r>
          </a:p>
        </p:txBody>
      </p:sp>
      <p:sp>
        <p:nvSpPr>
          <p:cNvPr id="54" name="Text Placeholder 3">
            <a:extLst>
              <a:ext uri="{FF2B5EF4-FFF2-40B4-BE49-F238E27FC236}">
                <a16:creationId xmlns:a16="http://schemas.microsoft.com/office/drawing/2014/main" id="{58822AA8-1F0E-4215-BB64-925DB77BC5D7}"/>
              </a:ext>
            </a:extLst>
          </p:cNvPr>
          <p:cNvSpPr txBox="1">
            <a:spLocks/>
          </p:cNvSpPr>
          <p:nvPr/>
        </p:nvSpPr>
        <p:spPr>
          <a:xfrm>
            <a:off x="9286173" y="5343674"/>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(Hair Loss)</a:t>
            </a:r>
          </a:p>
        </p:txBody>
      </p:sp>
      <p:sp>
        <p:nvSpPr>
          <p:cNvPr id="57" name="TextBox 56">
            <a:extLst>
              <a:ext uri="{FF2B5EF4-FFF2-40B4-BE49-F238E27FC236}">
                <a16:creationId xmlns:a16="http://schemas.microsoft.com/office/drawing/2014/main" id="{5B4188F3-AFE6-4A22-9282-07B0895E572B}"/>
              </a:ext>
            </a:extLst>
          </p:cNvPr>
          <p:cNvSpPr txBox="1"/>
          <p:nvPr/>
        </p:nvSpPr>
        <p:spPr>
          <a:xfrm>
            <a:off x="110937" y="246319"/>
            <a:ext cx="1206670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Nine private company ‘unicorns’ have collectively spent almost $1.1 billion</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on TV advertising since 2017 as they further build their brands through a total audience strategy</a:t>
            </a:r>
          </a:p>
        </p:txBody>
      </p:sp>
    </p:spTree>
    <p:extLst>
      <p:ext uri="{BB962C8B-B14F-4D97-AF65-F5344CB8AC3E}">
        <p14:creationId xmlns:p14="http://schemas.microsoft.com/office/powerpoint/2010/main" val="1035556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F77BFE5-159E-46D6-A8A8-4D1586B21B27}"/>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9" name="Rectangle 8">
            <a:extLst>
              <a:ext uri="{FF2B5EF4-FFF2-40B4-BE49-F238E27FC236}">
                <a16:creationId xmlns:a16="http://schemas.microsoft.com/office/drawing/2014/main" id="{07C7620C-D9CA-4F6D-A132-34850EC1DCB9}"/>
              </a:ext>
            </a:extLst>
          </p:cNvPr>
          <p:cNvSpPr/>
          <p:nvPr/>
        </p:nvSpPr>
        <p:spPr>
          <a:xfrm>
            <a:off x="556288" y="1771383"/>
            <a:ext cx="11195293" cy="4463157"/>
          </a:xfrm>
          <a:prstGeom prst="rect">
            <a:avLst/>
          </a:prstGeom>
          <a:solidFill>
            <a:schemeClr val="bg1"/>
          </a:solidFill>
          <a:ln w="127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0F914102-C773-49C8-AA3D-3941793F1640}"/>
              </a:ext>
            </a:extLst>
          </p:cNvPr>
          <p:cNvSpPr/>
          <p:nvPr/>
        </p:nvSpPr>
        <p:spPr>
          <a:xfrm>
            <a:off x="9889140" y="1767648"/>
            <a:ext cx="1628344" cy="4463158"/>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64D69E4-E6F8-457D-8831-CFFBB9D91B7D}"/>
              </a:ext>
            </a:extLst>
          </p:cNvPr>
          <p:cNvSpPr/>
          <p:nvPr/>
        </p:nvSpPr>
        <p:spPr>
          <a:xfrm>
            <a:off x="5875940" y="1767648"/>
            <a:ext cx="1628344" cy="4463158"/>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7FA30214-A5B5-4EA3-8967-BC6D4961E0D7}"/>
              </a:ext>
            </a:extLst>
          </p:cNvPr>
          <p:cNvSpPr txBox="1">
            <a:spLocks/>
          </p:cNvSpPr>
          <p:nvPr/>
        </p:nvSpPr>
        <p:spPr>
          <a:xfrm>
            <a:off x="526244" y="6238276"/>
            <a:ext cx="11665756" cy="296198"/>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a:t>
            </a:r>
            <a:r>
              <a:rPr lang="en-US" sz="800">
                <a:solidFill>
                  <a:srgbClr val="1B1464"/>
                </a:solidFill>
                <a:latin typeface="Helvetica" panose="020B0403020202020204" pitchFamily="34" charset="0"/>
              </a:rPr>
              <a:t>Funding figures based on VAB analysis of c</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runchbase.com, as of August 2021. TV spend based on VAB analysis of Nielsen Ad Intel data (national cable TV, national broadcast TV, Spanish language broadcast TV, Spanish language cable TV, spot TV, syndication TV), CY 2010-1Q 2021. Cume TV spend reflects the aggregated spending between CY 2010 – 1Q 2021. </a:t>
            </a:r>
            <a:r>
              <a:rPr kumimoji="0" lang="en-US" sz="800" b="0" i="0" u="sng" strike="noStrike" kern="1200" cap="none" spc="0" normalizeH="0" baseline="0" noProof="0">
                <a:ln>
                  <a:noFill/>
                </a:ln>
                <a:solidFill>
                  <a:srgbClr val="1B1464"/>
                </a:solidFill>
                <a:effectLst/>
                <a:uLnTx/>
                <a:uFillTx/>
                <a:latin typeface="Helvetica" panose="020B0403020202020204" pitchFamily="34" charset="0"/>
                <a:ea typeface="+mn-ea"/>
                <a:cs typeface="+mn-cs"/>
              </a:rPr>
              <a:t>Collectively across the 10 private companies, 67% of the cume TV spend was invested between 2017 – 1Q 2021</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sp>
        <p:nvSpPr>
          <p:cNvPr id="11" name="TextBox 10">
            <a:extLst>
              <a:ext uri="{FF2B5EF4-FFF2-40B4-BE49-F238E27FC236}">
                <a16:creationId xmlns:a16="http://schemas.microsoft.com/office/drawing/2014/main" id="{5A70652F-38E7-4B75-B494-BB0702BA4B32}"/>
              </a:ext>
            </a:extLst>
          </p:cNvPr>
          <p:cNvSpPr txBox="1"/>
          <p:nvPr/>
        </p:nvSpPr>
        <p:spPr>
          <a:xfrm>
            <a:off x="132080" y="278963"/>
            <a:ext cx="12059920"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Most of the investor funding </a:t>
            </a:r>
            <a:r>
              <a:rPr lang="en-US" sz="2600" b="1" dirty="0">
                <a:solidFill>
                  <a:srgbClr val="1B1464"/>
                </a:solidFill>
                <a:latin typeface="Helvetica" panose="020B0604020202020204" pitchFamily="34" charset="0"/>
                <a:cs typeface="Helvetica" panose="020B0604020202020204" pitchFamily="34" charset="0"/>
              </a:rPr>
              <a:t>across 10 private companies - </a:t>
            </a:r>
            <a:r>
              <a:rPr kumimoji="0" lang="en-US" sz="26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72% of the overall $5 billion raised</a:t>
            </a:r>
            <a:r>
              <a:rPr kumimoji="0" lang="en-US" sz="2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 occurred during a time when these brands were ramping up their TV investments to broaden their customer</a:t>
            </a:r>
            <a:r>
              <a:rPr lang="en-US" sz="2600" b="1" dirty="0">
                <a:solidFill>
                  <a:srgbClr val="1B1464"/>
                </a:solidFill>
                <a:latin typeface="Helvetica" panose="020B0604020202020204" pitchFamily="34" charset="0"/>
                <a:cs typeface="Helvetica" panose="020B0604020202020204" pitchFamily="34" charset="0"/>
              </a:rPr>
              <a:t> base</a:t>
            </a:r>
            <a:endParaRPr kumimoji="0" lang="en-US" sz="2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32A8E7E0-A6BA-44C2-856B-F48D429E7E6C}"/>
              </a:ext>
            </a:extLst>
          </p:cNvPr>
          <p:cNvSpPr txBox="1"/>
          <p:nvPr/>
        </p:nvSpPr>
        <p:spPr>
          <a:xfrm>
            <a:off x="5837558" y="1809420"/>
            <a:ext cx="170771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chemeClr val="bg1"/>
                </a:solidFill>
                <a:effectLst/>
                <a:uLnTx/>
                <a:uFillTx/>
                <a:latin typeface="Helvetica" panose="020B0403020202020204" pitchFamily="34" charset="0"/>
                <a:ea typeface="+mn-ea"/>
                <a:cs typeface="+mn-cs"/>
              </a:rPr>
              <a:t>Funding %</a:t>
            </a: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r>
              <a:rPr kumimoji="0" lang="en-US" sz="1200" b="0" i="0" u="none" strike="noStrike" kern="1200" cap="none" spc="0" normalizeH="0" baseline="0" noProof="0" err="1">
                <a:ln>
                  <a:noFill/>
                </a:ln>
                <a:solidFill>
                  <a:schemeClr val="bg1"/>
                </a:solidFill>
                <a:effectLst/>
                <a:uLnTx/>
                <a:uFillTx/>
                <a:latin typeface="Helvetica" panose="020B0403020202020204" pitchFamily="34" charset="0"/>
                <a:ea typeface="+mn-ea"/>
                <a:cs typeface="+mn-cs"/>
              </a:rPr>
              <a:t>btwn</a:t>
            </a:r>
            <a:r>
              <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 2017 – Present)</a:t>
            </a:r>
            <a:endPar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7" name="TextBox 16">
            <a:extLst>
              <a:ext uri="{FF2B5EF4-FFF2-40B4-BE49-F238E27FC236}">
                <a16:creationId xmlns:a16="http://schemas.microsoft.com/office/drawing/2014/main" id="{6E43D297-816C-4C9C-9F43-AE60883AF7B2}"/>
              </a:ext>
            </a:extLst>
          </p:cNvPr>
          <p:cNvSpPr txBox="1"/>
          <p:nvPr/>
        </p:nvSpPr>
        <p:spPr>
          <a:xfrm>
            <a:off x="1024987" y="1809420"/>
            <a:ext cx="10750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a:t>
            </a:r>
            <a:endParaRPr kumimoji="0" lang="en-US" sz="11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0" name="TextBox 29">
            <a:extLst>
              <a:ext uri="{FF2B5EF4-FFF2-40B4-BE49-F238E27FC236}">
                <a16:creationId xmlns:a16="http://schemas.microsoft.com/office/drawing/2014/main" id="{B4914236-E5CA-44FF-ADE6-2167598D219F}"/>
              </a:ext>
            </a:extLst>
          </p:cNvPr>
          <p:cNvSpPr txBox="1"/>
          <p:nvPr/>
        </p:nvSpPr>
        <p:spPr>
          <a:xfrm>
            <a:off x="3907033" y="1809420"/>
            <a:ext cx="196890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Total Funding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a:t>
            </a:r>
          </a:p>
        </p:txBody>
      </p:sp>
      <p:cxnSp>
        <p:nvCxnSpPr>
          <p:cNvPr id="61" name="Straight Connector 60">
            <a:extLst>
              <a:ext uri="{FF2B5EF4-FFF2-40B4-BE49-F238E27FC236}">
                <a16:creationId xmlns:a16="http://schemas.microsoft.com/office/drawing/2014/main" id="{834FEAB1-BBA9-42FF-B98E-C61EFC77C76E}"/>
              </a:ext>
            </a:extLst>
          </p:cNvPr>
          <p:cNvCxnSpPr>
            <a:cxnSpLocks/>
          </p:cNvCxnSpPr>
          <p:nvPr/>
        </p:nvCxnSpPr>
        <p:spPr>
          <a:xfrm>
            <a:off x="699156" y="2584513"/>
            <a:ext cx="10980656"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pic>
        <p:nvPicPr>
          <p:cNvPr id="78" name="Picture 18" descr="Fanatics • Download Fanatics Sports Retailer vector logo SVG for free">
            <a:extLst>
              <a:ext uri="{FF2B5EF4-FFF2-40B4-BE49-F238E27FC236}">
                <a16:creationId xmlns:a16="http://schemas.microsoft.com/office/drawing/2014/main" id="{740CE1DC-6394-456D-8F9A-515E53060040}"/>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982257" y="2249207"/>
            <a:ext cx="1160496" cy="269561"/>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42FBA953-1DA8-4EF1-BF7E-AE71A458BC45}"/>
              </a:ext>
            </a:extLst>
          </p:cNvPr>
          <p:cNvSpPr txBox="1"/>
          <p:nvPr/>
        </p:nvSpPr>
        <p:spPr>
          <a:xfrm>
            <a:off x="4094138" y="2230099"/>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$2.7 B</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83" name="TextBox 82">
            <a:extLst>
              <a:ext uri="{FF2B5EF4-FFF2-40B4-BE49-F238E27FC236}">
                <a16:creationId xmlns:a16="http://schemas.microsoft.com/office/drawing/2014/main" id="{4F5C793B-E68C-4435-B2DC-B00C777A9D80}"/>
              </a:ext>
            </a:extLst>
          </p:cNvPr>
          <p:cNvSpPr txBox="1"/>
          <p:nvPr/>
        </p:nvSpPr>
        <p:spPr>
          <a:xfrm>
            <a:off x="5976360" y="2230099"/>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74%</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31" name="TextBox 30">
            <a:extLst>
              <a:ext uri="{FF2B5EF4-FFF2-40B4-BE49-F238E27FC236}">
                <a16:creationId xmlns:a16="http://schemas.microsoft.com/office/drawing/2014/main" id="{B52D321E-A40A-4528-BE54-BC025BED827B}"/>
              </a:ext>
            </a:extLst>
          </p:cNvPr>
          <p:cNvSpPr txBox="1"/>
          <p:nvPr/>
        </p:nvSpPr>
        <p:spPr>
          <a:xfrm>
            <a:off x="2452551" y="1810989"/>
            <a:ext cx="149599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Year Founded</a:t>
            </a:r>
            <a:endParaRPr kumimoji="0" lang="en-US" sz="105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2" name="TextBox 31">
            <a:extLst>
              <a:ext uri="{FF2B5EF4-FFF2-40B4-BE49-F238E27FC236}">
                <a16:creationId xmlns:a16="http://schemas.microsoft.com/office/drawing/2014/main" id="{53A9C944-7F50-48B2-84A7-DD528A6FE627}"/>
              </a:ext>
            </a:extLst>
          </p:cNvPr>
          <p:cNvSpPr txBox="1"/>
          <p:nvPr/>
        </p:nvSpPr>
        <p:spPr>
          <a:xfrm>
            <a:off x="2742458" y="2230099"/>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1995</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36" name="TextBox 35">
            <a:extLst>
              <a:ext uri="{FF2B5EF4-FFF2-40B4-BE49-F238E27FC236}">
                <a16:creationId xmlns:a16="http://schemas.microsoft.com/office/drawing/2014/main" id="{52C993AA-EF47-46E4-B0D0-36EABEF7E6B1}"/>
              </a:ext>
            </a:extLst>
          </p:cNvPr>
          <p:cNvSpPr txBox="1"/>
          <p:nvPr/>
        </p:nvSpPr>
        <p:spPr>
          <a:xfrm>
            <a:off x="4095709" y="2651664"/>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$698.2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90A281A8-8887-49EF-A556-A677E52A77E3}"/>
              </a:ext>
            </a:extLst>
          </p:cNvPr>
          <p:cNvSpPr txBox="1"/>
          <p:nvPr/>
        </p:nvSpPr>
        <p:spPr>
          <a:xfrm>
            <a:off x="5977931" y="2651664"/>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61%</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38" name="TextBox 37">
            <a:extLst>
              <a:ext uri="{FF2B5EF4-FFF2-40B4-BE49-F238E27FC236}">
                <a16:creationId xmlns:a16="http://schemas.microsoft.com/office/drawing/2014/main" id="{3B3D0C5C-3247-45E7-93E2-67273ECBF46C}"/>
              </a:ext>
            </a:extLst>
          </p:cNvPr>
          <p:cNvSpPr txBox="1"/>
          <p:nvPr/>
        </p:nvSpPr>
        <p:spPr>
          <a:xfrm>
            <a:off x="2744029" y="2651664"/>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2008</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2" name="TextBox 41">
            <a:extLst>
              <a:ext uri="{FF2B5EF4-FFF2-40B4-BE49-F238E27FC236}">
                <a16:creationId xmlns:a16="http://schemas.microsoft.com/office/drawing/2014/main" id="{324626BD-DF68-47C2-A975-CA4B3D67AD6A}"/>
              </a:ext>
            </a:extLst>
          </p:cNvPr>
          <p:cNvSpPr txBox="1"/>
          <p:nvPr/>
        </p:nvSpPr>
        <p:spPr>
          <a:xfrm>
            <a:off x="4097279" y="3068013"/>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$535.5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3" name="TextBox 42">
            <a:extLst>
              <a:ext uri="{FF2B5EF4-FFF2-40B4-BE49-F238E27FC236}">
                <a16:creationId xmlns:a16="http://schemas.microsoft.com/office/drawing/2014/main" id="{283CC4A2-8196-48C4-A9BC-9454C05AFA03}"/>
              </a:ext>
            </a:extLst>
          </p:cNvPr>
          <p:cNvSpPr txBox="1"/>
          <p:nvPr/>
        </p:nvSpPr>
        <p:spPr>
          <a:xfrm>
            <a:off x="5979501" y="3068013"/>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60%</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44" name="TextBox 43">
            <a:extLst>
              <a:ext uri="{FF2B5EF4-FFF2-40B4-BE49-F238E27FC236}">
                <a16:creationId xmlns:a16="http://schemas.microsoft.com/office/drawing/2014/main" id="{38AF0D0B-6BEF-4198-93F1-87C18C95F879}"/>
              </a:ext>
            </a:extLst>
          </p:cNvPr>
          <p:cNvSpPr txBox="1"/>
          <p:nvPr/>
        </p:nvSpPr>
        <p:spPr>
          <a:xfrm>
            <a:off x="2742460" y="3068013"/>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2010</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9" name="TextBox 48">
            <a:extLst>
              <a:ext uri="{FF2B5EF4-FFF2-40B4-BE49-F238E27FC236}">
                <a16:creationId xmlns:a16="http://schemas.microsoft.com/office/drawing/2014/main" id="{DE0151E9-DF9A-4F87-AC67-D0BEE45DEA39}"/>
              </a:ext>
            </a:extLst>
          </p:cNvPr>
          <p:cNvSpPr txBox="1"/>
          <p:nvPr/>
        </p:nvSpPr>
        <p:spPr>
          <a:xfrm>
            <a:off x="4097280" y="3482010"/>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$266.4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50" name="TextBox 49">
            <a:extLst>
              <a:ext uri="{FF2B5EF4-FFF2-40B4-BE49-F238E27FC236}">
                <a16:creationId xmlns:a16="http://schemas.microsoft.com/office/drawing/2014/main" id="{911AC198-3C69-4F6C-962C-7D756074D466}"/>
              </a:ext>
            </a:extLst>
          </p:cNvPr>
          <p:cNvSpPr txBox="1"/>
          <p:nvPr/>
        </p:nvSpPr>
        <p:spPr>
          <a:xfrm>
            <a:off x="5979502" y="3482010"/>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87%</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9F74DA44-0D35-4D32-A9A3-9BF0B2D81EE6}"/>
              </a:ext>
            </a:extLst>
          </p:cNvPr>
          <p:cNvSpPr txBox="1"/>
          <p:nvPr/>
        </p:nvSpPr>
        <p:spPr>
          <a:xfrm>
            <a:off x="2742460" y="3483580"/>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2010</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55" name="TextBox 54">
            <a:extLst>
              <a:ext uri="{FF2B5EF4-FFF2-40B4-BE49-F238E27FC236}">
                <a16:creationId xmlns:a16="http://schemas.microsoft.com/office/drawing/2014/main" id="{9CFD5906-A23B-472E-92A3-9699871E3049}"/>
              </a:ext>
            </a:extLst>
          </p:cNvPr>
          <p:cNvSpPr txBox="1"/>
          <p:nvPr/>
        </p:nvSpPr>
        <p:spPr>
          <a:xfrm>
            <a:off x="4097279" y="3887360"/>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$245.9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BE19F0A6-6D10-49F8-A84B-EF2B5E756708}"/>
              </a:ext>
            </a:extLst>
          </p:cNvPr>
          <p:cNvSpPr txBox="1"/>
          <p:nvPr/>
        </p:nvSpPr>
        <p:spPr>
          <a:xfrm>
            <a:off x="5979501" y="3887360"/>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45%</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57" name="TextBox 56">
            <a:extLst>
              <a:ext uri="{FF2B5EF4-FFF2-40B4-BE49-F238E27FC236}">
                <a16:creationId xmlns:a16="http://schemas.microsoft.com/office/drawing/2014/main" id="{DA5D356E-2BB9-45D9-B8CE-B9E74D9B15D5}"/>
              </a:ext>
            </a:extLst>
          </p:cNvPr>
          <p:cNvSpPr txBox="1"/>
          <p:nvPr/>
        </p:nvSpPr>
        <p:spPr>
          <a:xfrm>
            <a:off x="2742460" y="3888930"/>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2013</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90CD8487-459A-4609-A44E-3ABDFBC04BAB}"/>
              </a:ext>
            </a:extLst>
          </p:cNvPr>
          <p:cNvSpPr txBox="1"/>
          <p:nvPr/>
        </p:nvSpPr>
        <p:spPr>
          <a:xfrm>
            <a:off x="4098849" y="4303709"/>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$155.0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C19E5DB9-397F-465D-8267-3B28E73D77ED}"/>
              </a:ext>
            </a:extLst>
          </p:cNvPr>
          <p:cNvSpPr txBox="1"/>
          <p:nvPr/>
        </p:nvSpPr>
        <p:spPr>
          <a:xfrm>
            <a:off x="5981071" y="4303709"/>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100%</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64" name="TextBox 63">
            <a:extLst>
              <a:ext uri="{FF2B5EF4-FFF2-40B4-BE49-F238E27FC236}">
                <a16:creationId xmlns:a16="http://schemas.microsoft.com/office/drawing/2014/main" id="{451D20FA-CA84-41FF-AAE8-4FDD5DC8D8EC}"/>
              </a:ext>
            </a:extLst>
          </p:cNvPr>
          <p:cNvSpPr txBox="1"/>
          <p:nvPr/>
        </p:nvSpPr>
        <p:spPr>
          <a:xfrm>
            <a:off x="2742460" y="4305279"/>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2015</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8" name="TextBox 67">
            <a:extLst>
              <a:ext uri="{FF2B5EF4-FFF2-40B4-BE49-F238E27FC236}">
                <a16:creationId xmlns:a16="http://schemas.microsoft.com/office/drawing/2014/main" id="{EEB7B51C-1059-4FC4-B2FC-2280AF1B615B}"/>
              </a:ext>
            </a:extLst>
          </p:cNvPr>
          <p:cNvSpPr txBox="1"/>
          <p:nvPr/>
        </p:nvSpPr>
        <p:spPr>
          <a:xfrm>
            <a:off x="4098850" y="4718491"/>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$181.0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69" name="TextBox 68">
            <a:extLst>
              <a:ext uri="{FF2B5EF4-FFF2-40B4-BE49-F238E27FC236}">
                <a16:creationId xmlns:a16="http://schemas.microsoft.com/office/drawing/2014/main" id="{F07B366C-1C32-453B-86A5-7260BF7CAD54}"/>
              </a:ext>
            </a:extLst>
          </p:cNvPr>
          <p:cNvSpPr txBox="1"/>
          <p:nvPr/>
        </p:nvSpPr>
        <p:spPr>
          <a:xfrm>
            <a:off x="5981072" y="4718491"/>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94%</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70" name="TextBox 69">
            <a:extLst>
              <a:ext uri="{FF2B5EF4-FFF2-40B4-BE49-F238E27FC236}">
                <a16:creationId xmlns:a16="http://schemas.microsoft.com/office/drawing/2014/main" id="{83277CC2-CA73-4265-9B88-64773DB12017}"/>
              </a:ext>
            </a:extLst>
          </p:cNvPr>
          <p:cNvSpPr txBox="1"/>
          <p:nvPr/>
        </p:nvSpPr>
        <p:spPr>
          <a:xfrm>
            <a:off x="2742460" y="4720061"/>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2015</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E6CBAB50-0CC9-453A-9072-DE0CFC64E3E4}"/>
              </a:ext>
            </a:extLst>
          </p:cNvPr>
          <p:cNvSpPr txBox="1"/>
          <p:nvPr/>
        </p:nvSpPr>
        <p:spPr>
          <a:xfrm>
            <a:off x="4100420" y="5125414"/>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$88.1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E750FFD0-F3D4-4B49-975A-84A9D8D15603}"/>
              </a:ext>
            </a:extLst>
          </p:cNvPr>
          <p:cNvSpPr txBox="1"/>
          <p:nvPr/>
        </p:nvSpPr>
        <p:spPr>
          <a:xfrm>
            <a:off x="5982642" y="5125414"/>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78%</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77" name="TextBox 76">
            <a:extLst>
              <a:ext uri="{FF2B5EF4-FFF2-40B4-BE49-F238E27FC236}">
                <a16:creationId xmlns:a16="http://schemas.microsoft.com/office/drawing/2014/main" id="{EA3E3E06-7B07-49B4-B4C3-9C93834464AB}"/>
              </a:ext>
            </a:extLst>
          </p:cNvPr>
          <p:cNvSpPr txBox="1"/>
          <p:nvPr/>
        </p:nvSpPr>
        <p:spPr>
          <a:xfrm>
            <a:off x="2742460" y="5126984"/>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2012</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92" name="TextBox 91">
            <a:extLst>
              <a:ext uri="{FF2B5EF4-FFF2-40B4-BE49-F238E27FC236}">
                <a16:creationId xmlns:a16="http://schemas.microsoft.com/office/drawing/2014/main" id="{9382B967-A3ED-4778-B75A-1438A46FF2DC}"/>
              </a:ext>
            </a:extLst>
          </p:cNvPr>
          <p:cNvSpPr txBox="1"/>
          <p:nvPr/>
        </p:nvSpPr>
        <p:spPr>
          <a:xfrm>
            <a:off x="4100421" y="5540196"/>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$83.5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93" name="TextBox 92">
            <a:extLst>
              <a:ext uri="{FF2B5EF4-FFF2-40B4-BE49-F238E27FC236}">
                <a16:creationId xmlns:a16="http://schemas.microsoft.com/office/drawing/2014/main" id="{F6EB5EB1-7F27-45A0-B6F3-9E4343D9046F}"/>
              </a:ext>
            </a:extLst>
          </p:cNvPr>
          <p:cNvSpPr txBox="1"/>
          <p:nvPr/>
        </p:nvSpPr>
        <p:spPr>
          <a:xfrm>
            <a:off x="5982643" y="5540196"/>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96%</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94" name="TextBox 93">
            <a:extLst>
              <a:ext uri="{FF2B5EF4-FFF2-40B4-BE49-F238E27FC236}">
                <a16:creationId xmlns:a16="http://schemas.microsoft.com/office/drawing/2014/main" id="{C55D2E6E-3568-4F56-8E84-53A5F00D5957}"/>
              </a:ext>
            </a:extLst>
          </p:cNvPr>
          <p:cNvSpPr txBox="1"/>
          <p:nvPr/>
        </p:nvSpPr>
        <p:spPr>
          <a:xfrm>
            <a:off x="2742460" y="5541766"/>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2010</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cxnSp>
        <p:nvCxnSpPr>
          <p:cNvPr id="95" name="Straight Connector 94">
            <a:extLst>
              <a:ext uri="{FF2B5EF4-FFF2-40B4-BE49-F238E27FC236}">
                <a16:creationId xmlns:a16="http://schemas.microsoft.com/office/drawing/2014/main" id="{27D4B1D5-04F5-4082-8DEF-3E8432B5DE51}"/>
              </a:ext>
            </a:extLst>
          </p:cNvPr>
          <p:cNvCxnSpPr>
            <a:cxnSpLocks/>
          </p:cNvCxnSpPr>
          <p:nvPr/>
        </p:nvCxnSpPr>
        <p:spPr>
          <a:xfrm>
            <a:off x="700724" y="2991436"/>
            <a:ext cx="10979088"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BA08D9A-0E21-411A-B123-DE2A2AE8C4DF}"/>
              </a:ext>
            </a:extLst>
          </p:cNvPr>
          <p:cNvCxnSpPr>
            <a:cxnSpLocks/>
          </p:cNvCxnSpPr>
          <p:nvPr/>
        </p:nvCxnSpPr>
        <p:spPr>
          <a:xfrm>
            <a:off x="700725" y="3406216"/>
            <a:ext cx="10979087"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42FC3E8-9DB4-48DD-8BA9-6B0F2E06061E}"/>
              </a:ext>
            </a:extLst>
          </p:cNvPr>
          <p:cNvCxnSpPr>
            <a:cxnSpLocks/>
          </p:cNvCxnSpPr>
          <p:nvPr/>
        </p:nvCxnSpPr>
        <p:spPr>
          <a:xfrm>
            <a:off x="700724" y="3830425"/>
            <a:ext cx="10979088"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B7389C2-A5F6-4869-9373-8BFE4CA3756B}"/>
              </a:ext>
            </a:extLst>
          </p:cNvPr>
          <p:cNvCxnSpPr>
            <a:cxnSpLocks/>
          </p:cNvCxnSpPr>
          <p:nvPr/>
        </p:nvCxnSpPr>
        <p:spPr>
          <a:xfrm>
            <a:off x="710151" y="4235778"/>
            <a:ext cx="10969661"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719B554-021E-424F-9602-A7998B743688}"/>
              </a:ext>
            </a:extLst>
          </p:cNvPr>
          <p:cNvCxnSpPr>
            <a:cxnSpLocks/>
          </p:cNvCxnSpPr>
          <p:nvPr/>
        </p:nvCxnSpPr>
        <p:spPr>
          <a:xfrm>
            <a:off x="719580" y="4650553"/>
            <a:ext cx="10960232"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78B4071-9251-42E8-A2FE-62BE35E0020D}"/>
              </a:ext>
            </a:extLst>
          </p:cNvPr>
          <p:cNvCxnSpPr>
            <a:cxnSpLocks/>
          </p:cNvCxnSpPr>
          <p:nvPr/>
        </p:nvCxnSpPr>
        <p:spPr>
          <a:xfrm>
            <a:off x="702297" y="5076332"/>
            <a:ext cx="10977515"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4AC4DBE-93DF-4C20-8C00-8E0DAB55DC54}"/>
              </a:ext>
            </a:extLst>
          </p:cNvPr>
          <p:cNvCxnSpPr>
            <a:cxnSpLocks/>
          </p:cNvCxnSpPr>
          <p:nvPr/>
        </p:nvCxnSpPr>
        <p:spPr>
          <a:xfrm>
            <a:off x="703867" y="5483256"/>
            <a:ext cx="10975945"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pic>
        <p:nvPicPr>
          <p:cNvPr id="102" name="Picture 48">
            <a:extLst>
              <a:ext uri="{FF2B5EF4-FFF2-40B4-BE49-F238E27FC236}">
                <a16:creationId xmlns:a16="http://schemas.microsoft.com/office/drawing/2014/main" id="{D9705A47-5A4C-4D0C-9A31-4B492C68200C}"/>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13452" t="34739" r="12978" b="30372"/>
          <a:stretch/>
        </p:blipFill>
        <p:spPr bwMode="auto">
          <a:xfrm>
            <a:off x="904078" y="2686052"/>
            <a:ext cx="1316855" cy="23900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56" descr="Warby Parker - WestBend">
            <a:extLst>
              <a:ext uri="{FF2B5EF4-FFF2-40B4-BE49-F238E27FC236}">
                <a16:creationId xmlns:a16="http://schemas.microsoft.com/office/drawing/2014/main" id="{F5E27D22-DC09-4249-A223-665F5894329C}"/>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84820" y="3140132"/>
            <a:ext cx="1555370" cy="16353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0" descr="Glossier KB – Loose Threads">
            <a:extLst>
              <a:ext uri="{FF2B5EF4-FFF2-40B4-BE49-F238E27FC236}">
                <a16:creationId xmlns:a16="http://schemas.microsoft.com/office/drawing/2014/main" id="{1909F854-ABA3-46CA-8B80-D0E4E36D69A0}"/>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054569" y="3488717"/>
            <a:ext cx="1015873" cy="264124"/>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2">
            <a:extLst>
              <a:ext uri="{FF2B5EF4-FFF2-40B4-BE49-F238E27FC236}">
                <a16:creationId xmlns:a16="http://schemas.microsoft.com/office/drawing/2014/main" id="{3E374693-6FAF-4555-BAD3-0CD0A922EAA9}"/>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24007" y="3951236"/>
            <a:ext cx="1076996" cy="208528"/>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36" descr="Offerpad, a Leading Tech-Enabled Real Estate Solutions Platform, Announces  Plans to Become Publicly Traded via Merger with Supernova Partners  Acquisition Company - Offerpad Press Resources">
            <a:extLst>
              <a:ext uri="{FF2B5EF4-FFF2-40B4-BE49-F238E27FC236}">
                <a16:creationId xmlns:a16="http://schemas.microsoft.com/office/drawing/2014/main" id="{D068EF7D-5FA6-4CC4-847A-14723AD01C6A}"/>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924046" y="4313707"/>
            <a:ext cx="1276918" cy="284682"/>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Away Logo - LogoDix">
            <a:extLst>
              <a:ext uri="{FF2B5EF4-FFF2-40B4-BE49-F238E27FC236}">
                <a16:creationId xmlns:a16="http://schemas.microsoft.com/office/drawing/2014/main" id="{4D602B52-D958-4B4A-93FE-DBD3F84CBB1F}"/>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l="17118" t="26514" r="17004" b="26977"/>
          <a:stretch/>
        </p:blipFill>
        <p:spPr bwMode="auto">
          <a:xfrm>
            <a:off x="1105122" y="4712547"/>
            <a:ext cx="914767" cy="33905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
            <a:extLst>
              <a:ext uri="{FF2B5EF4-FFF2-40B4-BE49-F238E27FC236}">
                <a16:creationId xmlns:a16="http://schemas.microsoft.com/office/drawing/2014/main" id="{322D0D73-C738-4547-A1BF-18DFC750A0D1}"/>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1288835" y="5144248"/>
            <a:ext cx="547340" cy="30286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8" descr="Keeps vs Hims | Who&amp;#39;s better for hair loss treatments? [2021]">
            <a:extLst>
              <a:ext uri="{FF2B5EF4-FFF2-40B4-BE49-F238E27FC236}">
                <a16:creationId xmlns:a16="http://schemas.microsoft.com/office/drawing/2014/main" id="{CF54B991-52D8-48E7-8B58-1896A24F15D4}"/>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1192473" y="5942760"/>
            <a:ext cx="740064" cy="273591"/>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CD214B4C-12B2-4C9C-BED8-B52834690B78}"/>
              </a:ext>
            </a:extLst>
          </p:cNvPr>
          <p:cNvSpPr txBox="1"/>
          <p:nvPr/>
        </p:nvSpPr>
        <p:spPr>
          <a:xfrm>
            <a:off x="4101993" y="5909411"/>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$69.8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14" name="TextBox 113">
            <a:extLst>
              <a:ext uri="{FF2B5EF4-FFF2-40B4-BE49-F238E27FC236}">
                <a16:creationId xmlns:a16="http://schemas.microsoft.com/office/drawing/2014/main" id="{4F896B8C-880B-49CD-8885-022254562298}"/>
              </a:ext>
            </a:extLst>
          </p:cNvPr>
          <p:cNvSpPr txBox="1"/>
          <p:nvPr/>
        </p:nvSpPr>
        <p:spPr>
          <a:xfrm>
            <a:off x="5984215" y="5909411"/>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100%</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15" name="TextBox 114">
            <a:extLst>
              <a:ext uri="{FF2B5EF4-FFF2-40B4-BE49-F238E27FC236}">
                <a16:creationId xmlns:a16="http://schemas.microsoft.com/office/drawing/2014/main" id="{B14B536A-FF5B-4EF1-8145-04F88DAA3498}"/>
              </a:ext>
            </a:extLst>
          </p:cNvPr>
          <p:cNvSpPr txBox="1"/>
          <p:nvPr/>
        </p:nvSpPr>
        <p:spPr>
          <a:xfrm>
            <a:off x="2742460" y="5910981"/>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2017</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cxnSp>
        <p:nvCxnSpPr>
          <p:cNvPr id="116" name="Straight Connector 115">
            <a:extLst>
              <a:ext uri="{FF2B5EF4-FFF2-40B4-BE49-F238E27FC236}">
                <a16:creationId xmlns:a16="http://schemas.microsoft.com/office/drawing/2014/main" id="{58CFBB39-B81C-46AA-87BF-30A396FF0FC5}"/>
              </a:ext>
            </a:extLst>
          </p:cNvPr>
          <p:cNvCxnSpPr>
            <a:cxnSpLocks/>
          </p:cNvCxnSpPr>
          <p:nvPr/>
        </p:nvCxnSpPr>
        <p:spPr>
          <a:xfrm>
            <a:off x="724289" y="5871325"/>
            <a:ext cx="10955523"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pic>
        <p:nvPicPr>
          <p:cNvPr id="117" name="Picture 16" descr="Get The Box - FabFitFun">
            <a:extLst>
              <a:ext uri="{FF2B5EF4-FFF2-40B4-BE49-F238E27FC236}">
                <a16:creationId xmlns:a16="http://schemas.microsoft.com/office/drawing/2014/main" id="{92BEA488-CB7D-43A8-873C-64554A8FEA90}"/>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109725" y="5528360"/>
            <a:ext cx="834415" cy="344196"/>
          </a:xfrm>
          <a:prstGeom prst="rect">
            <a:avLst/>
          </a:prstGeom>
          <a:noFill/>
          <a:extLst>
            <a:ext uri="{909E8E84-426E-40DD-AFC4-6F175D3DCCD1}">
              <a14:hiddenFill xmlns:a14="http://schemas.microsoft.com/office/drawing/2010/main">
                <a:solidFill>
                  <a:srgbClr val="FFFFFF"/>
                </a:solidFill>
              </a14:hiddenFill>
            </a:ext>
          </a:extLst>
        </p:spPr>
      </p:pic>
      <p:sp>
        <p:nvSpPr>
          <p:cNvPr id="118" name="TextBox 117">
            <a:extLst>
              <a:ext uri="{FF2B5EF4-FFF2-40B4-BE49-F238E27FC236}">
                <a16:creationId xmlns:a16="http://schemas.microsoft.com/office/drawing/2014/main" id="{6892A95C-159B-4F26-A3E6-FDC2F2C51D2A}"/>
              </a:ext>
            </a:extLst>
          </p:cNvPr>
          <p:cNvSpPr txBox="1"/>
          <p:nvPr/>
        </p:nvSpPr>
        <p:spPr>
          <a:xfrm>
            <a:off x="9826669" y="1810990"/>
            <a:ext cx="174002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chemeClr val="bg1"/>
                </a:solidFill>
                <a:effectLst/>
                <a:uLnTx/>
                <a:uFillTx/>
                <a:latin typeface="Helvetica" panose="020B0403020202020204" pitchFamily="34" charset="0"/>
                <a:ea typeface="+mn-ea"/>
                <a:cs typeface="+mn-cs"/>
              </a:rPr>
              <a:t>TV Spend %</a:t>
            </a: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r>
              <a:rPr kumimoji="0" lang="en-US" sz="1200" b="0" i="0" u="none" strike="noStrike" kern="1200" cap="none" spc="0" normalizeH="0" baseline="0" noProof="0" err="1">
                <a:ln>
                  <a:noFill/>
                </a:ln>
                <a:solidFill>
                  <a:schemeClr val="bg1"/>
                </a:solidFill>
                <a:effectLst/>
                <a:uLnTx/>
                <a:uFillTx/>
                <a:latin typeface="Helvetica" panose="020B0403020202020204" pitchFamily="34" charset="0"/>
                <a:ea typeface="+mn-ea"/>
                <a:cs typeface="+mn-cs"/>
              </a:rPr>
              <a:t>btwn</a:t>
            </a:r>
            <a:r>
              <a:rPr kumimoji="0" lang="en-US" sz="12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 2017 – 1Q 2021)</a:t>
            </a:r>
            <a:endParaRPr kumimoji="0" lang="en-US" sz="11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19" name="TextBox 118">
            <a:extLst>
              <a:ext uri="{FF2B5EF4-FFF2-40B4-BE49-F238E27FC236}">
                <a16:creationId xmlns:a16="http://schemas.microsoft.com/office/drawing/2014/main" id="{192D43EF-4D7B-4ED1-B152-5F3DF1BDC459}"/>
              </a:ext>
            </a:extLst>
          </p:cNvPr>
          <p:cNvSpPr txBox="1"/>
          <p:nvPr/>
        </p:nvSpPr>
        <p:spPr>
          <a:xfrm>
            <a:off x="7896144" y="1810990"/>
            <a:ext cx="196890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Cume TV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sp>
        <p:nvSpPr>
          <p:cNvPr id="120" name="TextBox 119">
            <a:extLst>
              <a:ext uri="{FF2B5EF4-FFF2-40B4-BE49-F238E27FC236}">
                <a16:creationId xmlns:a16="http://schemas.microsoft.com/office/drawing/2014/main" id="{6F2AEA9C-0111-47AF-866A-27F840D7EFBD}"/>
              </a:ext>
            </a:extLst>
          </p:cNvPr>
          <p:cNvSpPr txBox="1"/>
          <p:nvPr/>
        </p:nvSpPr>
        <p:spPr>
          <a:xfrm>
            <a:off x="8083249" y="2230099"/>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$826.4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21" name="TextBox 120">
            <a:extLst>
              <a:ext uri="{FF2B5EF4-FFF2-40B4-BE49-F238E27FC236}">
                <a16:creationId xmlns:a16="http://schemas.microsoft.com/office/drawing/2014/main" id="{5D6EFF4D-EB69-4E66-9942-923CFB0360EE}"/>
              </a:ext>
            </a:extLst>
          </p:cNvPr>
          <p:cNvSpPr txBox="1"/>
          <p:nvPr/>
        </p:nvSpPr>
        <p:spPr>
          <a:xfrm>
            <a:off x="9965471" y="2230099"/>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54%</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22" name="TextBox 121">
            <a:extLst>
              <a:ext uri="{FF2B5EF4-FFF2-40B4-BE49-F238E27FC236}">
                <a16:creationId xmlns:a16="http://schemas.microsoft.com/office/drawing/2014/main" id="{8CDB907B-1868-4A57-8D75-E16EDEB7A2BD}"/>
              </a:ext>
            </a:extLst>
          </p:cNvPr>
          <p:cNvSpPr txBox="1"/>
          <p:nvPr/>
        </p:nvSpPr>
        <p:spPr>
          <a:xfrm>
            <a:off x="8084820" y="2651664"/>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$126.3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23" name="TextBox 122">
            <a:extLst>
              <a:ext uri="{FF2B5EF4-FFF2-40B4-BE49-F238E27FC236}">
                <a16:creationId xmlns:a16="http://schemas.microsoft.com/office/drawing/2014/main" id="{490D997B-4A8F-4DDB-B78B-274B3585D6AC}"/>
              </a:ext>
            </a:extLst>
          </p:cNvPr>
          <p:cNvSpPr txBox="1"/>
          <p:nvPr/>
        </p:nvSpPr>
        <p:spPr>
          <a:xfrm>
            <a:off x="9967042" y="2651664"/>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58%</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24" name="TextBox 123">
            <a:extLst>
              <a:ext uri="{FF2B5EF4-FFF2-40B4-BE49-F238E27FC236}">
                <a16:creationId xmlns:a16="http://schemas.microsoft.com/office/drawing/2014/main" id="{C3D6FCB1-9251-487B-AEBF-922004A9B706}"/>
              </a:ext>
            </a:extLst>
          </p:cNvPr>
          <p:cNvSpPr txBox="1"/>
          <p:nvPr/>
        </p:nvSpPr>
        <p:spPr>
          <a:xfrm>
            <a:off x="8086390" y="3068013"/>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$298.0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25" name="TextBox 124">
            <a:extLst>
              <a:ext uri="{FF2B5EF4-FFF2-40B4-BE49-F238E27FC236}">
                <a16:creationId xmlns:a16="http://schemas.microsoft.com/office/drawing/2014/main" id="{2781EF3A-56D7-4D6C-9570-1589F801F929}"/>
              </a:ext>
            </a:extLst>
          </p:cNvPr>
          <p:cNvSpPr txBox="1"/>
          <p:nvPr/>
        </p:nvSpPr>
        <p:spPr>
          <a:xfrm>
            <a:off x="9968612" y="3068013"/>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95%</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26" name="TextBox 125">
            <a:extLst>
              <a:ext uri="{FF2B5EF4-FFF2-40B4-BE49-F238E27FC236}">
                <a16:creationId xmlns:a16="http://schemas.microsoft.com/office/drawing/2014/main" id="{61C39F79-FA53-4ACE-A5C8-55DB48DD9F89}"/>
              </a:ext>
            </a:extLst>
          </p:cNvPr>
          <p:cNvSpPr txBox="1"/>
          <p:nvPr/>
        </p:nvSpPr>
        <p:spPr>
          <a:xfrm>
            <a:off x="8086391" y="3483580"/>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$846.0 K</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27" name="TextBox 126">
            <a:extLst>
              <a:ext uri="{FF2B5EF4-FFF2-40B4-BE49-F238E27FC236}">
                <a16:creationId xmlns:a16="http://schemas.microsoft.com/office/drawing/2014/main" id="{49F4D923-2565-4976-92A7-4D760666506D}"/>
              </a:ext>
            </a:extLst>
          </p:cNvPr>
          <p:cNvSpPr txBox="1"/>
          <p:nvPr/>
        </p:nvSpPr>
        <p:spPr>
          <a:xfrm>
            <a:off x="9968613" y="3483580"/>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Helvetica" panose="020B0403020202020204" pitchFamily="34" charset="0"/>
              </a:rPr>
              <a:t>100</a:t>
            </a: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28" name="TextBox 127">
            <a:extLst>
              <a:ext uri="{FF2B5EF4-FFF2-40B4-BE49-F238E27FC236}">
                <a16:creationId xmlns:a16="http://schemas.microsoft.com/office/drawing/2014/main" id="{580E5391-D3FB-48D7-8B03-8E22DC92E5FF}"/>
              </a:ext>
            </a:extLst>
          </p:cNvPr>
          <p:cNvSpPr txBox="1"/>
          <p:nvPr/>
        </p:nvSpPr>
        <p:spPr>
          <a:xfrm>
            <a:off x="8086390" y="3888930"/>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$36.2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29" name="TextBox 128">
            <a:extLst>
              <a:ext uri="{FF2B5EF4-FFF2-40B4-BE49-F238E27FC236}">
                <a16:creationId xmlns:a16="http://schemas.microsoft.com/office/drawing/2014/main" id="{A8ED4177-B2ED-42B3-ACBC-457614659B3B}"/>
              </a:ext>
            </a:extLst>
          </p:cNvPr>
          <p:cNvSpPr txBox="1"/>
          <p:nvPr/>
        </p:nvSpPr>
        <p:spPr>
          <a:xfrm>
            <a:off x="9968612" y="3888930"/>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latin typeface="Helvetica" panose="020B0403020202020204" pitchFamily="34" charset="0"/>
              </a:rPr>
              <a:t>25</a:t>
            </a: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30" name="TextBox 129">
            <a:extLst>
              <a:ext uri="{FF2B5EF4-FFF2-40B4-BE49-F238E27FC236}">
                <a16:creationId xmlns:a16="http://schemas.microsoft.com/office/drawing/2014/main" id="{378ED757-821C-4E23-B068-1D3D5ECC23F3}"/>
              </a:ext>
            </a:extLst>
          </p:cNvPr>
          <p:cNvSpPr txBox="1"/>
          <p:nvPr/>
        </p:nvSpPr>
        <p:spPr>
          <a:xfrm>
            <a:off x="8087960" y="4305279"/>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$37.9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31" name="TextBox 130">
            <a:extLst>
              <a:ext uri="{FF2B5EF4-FFF2-40B4-BE49-F238E27FC236}">
                <a16:creationId xmlns:a16="http://schemas.microsoft.com/office/drawing/2014/main" id="{A1BB3EB6-B41F-43F5-B017-981AC18B0132}"/>
              </a:ext>
            </a:extLst>
          </p:cNvPr>
          <p:cNvSpPr txBox="1"/>
          <p:nvPr/>
        </p:nvSpPr>
        <p:spPr>
          <a:xfrm>
            <a:off x="9970182" y="4305279"/>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100%</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32" name="TextBox 131">
            <a:extLst>
              <a:ext uri="{FF2B5EF4-FFF2-40B4-BE49-F238E27FC236}">
                <a16:creationId xmlns:a16="http://schemas.microsoft.com/office/drawing/2014/main" id="{C737AAD9-FDB8-4C3D-9DF4-9BD9D9AFDCEA}"/>
              </a:ext>
            </a:extLst>
          </p:cNvPr>
          <p:cNvSpPr txBox="1"/>
          <p:nvPr/>
        </p:nvSpPr>
        <p:spPr>
          <a:xfrm>
            <a:off x="8087961" y="4720061"/>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$40.3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33" name="TextBox 132">
            <a:extLst>
              <a:ext uri="{FF2B5EF4-FFF2-40B4-BE49-F238E27FC236}">
                <a16:creationId xmlns:a16="http://schemas.microsoft.com/office/drawing/2014/main" id="{C8509B2C-A2E0-4962-AF45-B1992C8CF986}"/>
              </a:ext>
            </a:extLst>
          </p:cNvPr>
          <p:cNvSpPr txBox="1"/>
          <p:nvPr/>
        </p:nvSpPr>
        <p:spPr>
          <a:xfrm>
            <a:off x="9970183" y="4720061"/>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100%</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34" name="TextBox 133">
            <a:extLst>
              <a:ext uri="{FF2B5EF4-FFF2-40B4-BE49-F238E27FC236}">
                <a16:creationId xmlns:a16="http://schemas.microsoft.com/office/drawing/2014/main" id="{7F248421-A4B4-4B6A-B027-A889454042FD}"/>
              </a:ext>
            </a:extLst>
          </p:cNvPr>
          <p:cNvSpPr txBox="1"/>
          <p:nvPr/>
        </p:nvSpPr>
        <p:spPr>
          <a:xfrm>
            <a:off x="8089531" y="5126984"/>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$9.1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35" name="TextBox 134">
            <a:extLst>
              <a:ext uri="{FF2B5EF4-FFF2-40B4-BE49-F238E27FC236}">
                <a16:creationId xmlns:a16="http://schemas.microsoft.com/office/drawing/2014/main" id="{8A3E869A-9A56-4A6C-A582-4EA606D45EAB}"/>
              </a:ext>
            </a:extLst>
          </p:cNvPr>
          <p:cNvSpPr txBox="1"/>
          <p:nvPr/>
        </p:nvSpPr>
        <p:spPr>
          <a:xfrm>
            <a:off x="9971753" y="5126984"/>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62%</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36" name="TextBox 135">
            <a:extLst>
              <a:ext uri="{FF2B5EF4-FFF2-40B4-BE49-F238E27FC236}">
                <a16:creationId xmlns:a16="http://schemas.microsoft.com/office/drawing/2014/main" id="{94A5C0E9-E5CD-4C80-A690-887884619FE1}"/>
              </a:ext>
            </a:extLst>
          </p:cNvPr>
          <p:cNvSpPr txBox="1"/>
          <p:nvPr/>
        </p:nvSpPr>
        <p:spPr>
          <a:xfrm>
            <a:off x="8089532" y="5541766"/>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$14.4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37" name="TextBox 136">
            <a:extLst>
              <a:ext uri="{FF2B5EF4-FFF2-40B4-BE49-F238E27FC236}">
                <a16:creationId xmlns:a16="http://schemas.microsoft.com/office/drawing/2014/main" id="{C2CC3455-1242-4FF0-911E-C611CFCAFBF3}"/>
              </a:ext>
            </a:extLst>
          </p:cNvPr>
          <p:cNvSpPr txBox="1"/>
          <p:nvPr/>
        </p:nvSpPr>
        <p:spPr>
          <a:xfrm>
            <a:off x="9971754" y="5541766"/>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100%</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38" name="TextBox 137">
            <a:extLst>
              <a:ext uri="{FF2B5EF4-FFF2-40B4-BE49-F238E27FC236}">
                <a16:creationId xmlns:a16="http://schemas.microsoft.com/office/drawing/2014/main" id="{4966FB94-DEA8-44F8-B807-E52BE044ECE0}"/>
              </a:ext>
            </a:extLst>
          </p:cNvPr>
          <p:cNvSpPr txBox="1"/>
          <p:nvPr/>
        </p:nvSpPr>
        <p:spPr>
          <a:xfrm>
            <a:off x="8091104" y="5910981"/>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$72.9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39" name="TextBox 138">
            <a:extLst>
              <a:ext uri="{FF2B5EF4-FFF2-40B4-BE49-F238E27FC236}">
                <a16:creationId xmlns:a16="http://schemas.microsoft.com/office/drawing/2014/main" id="{61C58743-4BF8-48DF-A742-3CE533B83527}"/>
              </a:ext>
            </a:extLst>
          </p:cNvPr>
          <p:cNvSpPr txBox="1"/>
          <p:nvPr/>
        </p:nvSpPr>
        <p:spPr>
          <a:xfrm>
            <a:off x="9973326" y="5910981"/>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100%</a:t>
            </a:r>
            <a:endPar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cxnSp>
        <p:nvCxnSpPr>
          <p:cNvPr id="140" name="Straight Connector 139">
            <a:extLst>
              <a:ext uri="{FF2B5EF4-FFF2-40B4-BE49-F238E27FC236}">
                <a16:creationId xmlns:a16="http://schemas.microsoft.com/office/drawing/2014/main" id="{F37B7E9B-A660-46D4-8970-EBDE23E3A8E8}"/>
              </a:ext>
            </a:extLst>
          </p:cNvPr>
          <p:cNvCxnSpPr>
            <a:cxnSpLocks/>
          </p:cNvCxnSpPr>
          <p:nvPr/>
        </p:nvCxnSpPr>
        <p:spPr>
          <a:xfrm>
            <a:off x="7748834" y="1799993"/>
            <a:ext cx="0" cy="4383994"/>
          </a:xfrm>
          <a:prstGeom prst="line">
            <a:avLst/>
          </a:prstGeom>
          <a:ln w="28575">
            <a:solidFill>
              <a:srgbClr val="00C0F3"/>
            </a:solidFill>
            <a:prstDash val="soli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FA8C5E0-FAAA-48C5-B6E6-1E0F88A0EFB5}"/>
              </a:ext>
            </a:extLst>
          </p:cNvPr>
          <p:cNvCxnSpPr>
            <a:cxnSpLocks/>
          </p:cNvCxnSpPr>
          <p:nvPr/>
        </p:nvCxnSpPr>
        <p:spPr>
          <a:xfrm>
            <a:off x="4026818" y="1820415"/>
            <a:ext cx="0" cy="4383994"/>
          </a:xfrm>
          <a:prstGeom prst="line">
            <a:avLst/>
          </a:prstGeom>
          <a:ln w="28575">
            <a:solidFill>
              <a:srgbClr val="00C0F3"/>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966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BDADF965-CB12-4350-A2BB-A876A631F656}"/>
              </a:ext>
            </a:extLst>
          </p:cNvPr>
          <p:cNvSpPr txBox="1"/>
          <p:nvPr/>
        </p:nvSpPr>
        <p:spPr>
          <a:xfrm>
            <a:off x="259530" y="3057008"/>
            <a:ext cx="731284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prstClr val="white"/>
                </a:solidFill>
                <a:effectLst/>
                <a:uLnTx/>
                <a:uFillTx/>
                <a:latin typeface="Helvetica" pitchFamily="2" charset="0"/>
                <a:ea typeface="+mn-ea"/>
                <a:cs typeface="+mn-cs"/>
              </a:rPr>
              <a:t>Increased TV investment coupled with a total audience approach broadened brands’ customer base, driving significantly higher engagement across categories</a:t>
            </a:r>
            <a:endParaRPr kumimoji="0" lang="en-US" sz="2000"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2743619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 name="Rectangle 3">
            <a:extLst>
              <a:ext uri="{FF2B5EF4-FFF2-40B4-BE49-F238E27FC236}">
                <a16:creationId xmlns:a16="http://schemas.microsoft.com/office/drawing/2014/main" id="{E85E1BE0-9366-4EF9-B63B-83395A6E3F9B}"/>
              </a:ext>
            </a:extLst>
          </p:cNvPr>
          <p:cNvSpPr/>
          <p:nvPr/>
        </p:nvSpPr>
        <p:spPr>
          <a:xfrm>
            <a:off x="3476777" y="2770697"/>
            <a:ext cx="2162227" cy="1098267"/>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Real Estate</a:t>
            </a:r>
          </a:p>
        </p:txBody>
      </p:sp>
      <p:sp>
        <p:nvSpPr>
          <p:cNvPr id="19" name="Rectangle 18">
            <a:extLst>
              <a:ext uri="{FF2B5EF4-FFF2-40B4-BE49-F238E27FC236}">
                <a16:creationId xmlns:a16="http://schemas.microsoft.com/office/drawing/2014/main" id="{19DF1876-106C-4342-9C91-329825608BD1}"/>
              </a:ext>
            </a:extLst>
          </p:cNvPr>
          <p:cNvSpPr/>
          <p:nvPr/>
        </p:nvSpPr>
        <p:spPr>
          <a:xfrm>
            <a:off x="403693" y="2770697"/>
            <a:ext cx="2162227" cy="1098267"/>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E-commerce &amp; Online Delivery</a:t>
            </a:r>
          </a:p>
        </p:txBody>
      </p:sp>
      <p:sp>
        <p:nvSpPr>
          <p:cNvPr id="20" name="Rectangle 19">
            <a:extLst>
              <a:ext uri="{FF2B5EF4-FFF2-40B4-BE49-F238E27FC236}">
                <a16:creationId xmlns:a16="http://schemas.microsoft.com/office/drawing/2014/main" id="{926B7E4D-37A7-4DBC-A415-9FF82F8965BD}"/>
              </a:ext>
            </a:extLst>
          </p:cNvPr>
          <p:cNvSpPr/>
          <p:nvPr/>
        </p:nvSpPr>
        <p:spPr>
          <a:xfrm>
            <a:off x="8277867" y="5175107"/>
            <a:ext cx="2162227" cy="1098267"/>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Lifestyle</a:t>
            </a:r>
          </a:p>
        </p:txBody>
      </p:sp>
      <p:sp>
        <p:nvSpPr>
          <p:cNvPr id="22" name="Rectangle 21">
            <a:extLst>
              <a:ext uri="{FF2B5EF4-FFF2-40B4-BE49-F238E27FC236}">
                <a16:creationId xmlns:a16="http://schemas.microsoft.com/office/drawing/2014/main" id="{82792E10-A4B5-486F-8C97-04DAE8DB88E9}"/>
              </a:ext>
            </a:extLst>
          </p:cNvPr>
          <p:cNvSpPr/>
          <p:nvPr/>
        </p:nvSpPr>
        <p:spPr>
          <a:xfrm>
            <a:off x="5064417" y="5175107"/>
            <a:ext cx="2162227" cy="1098267"/>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Apparel &amp; Accessories</a:t>
            </a:r>
          </a:p>
        </p:txBody>
      </p:sp>
      <p:sp>
        <p:nvSpPr>
          <p:cNvPr id="24" name="Rectangle 23">
            <a:extLst>
              <a:ext uri="{FF2B5EF4-FFF2-40B4-BE49-F238E27FC236}">
                <a16:creationId xmlns:a16="http://schemas.microsoft.com/office/drawing/2014/main" id="{2E1658E4-4F96-49B9-BC7D-9FCAF340D378}"/>
              </a:ext>
            </a:extLst>
          </p:cNvPr>
          <p:cNvSpPr/>
          <p:nvPr/>
        </p:nvSpPr>
        <p:spPr>
          <a:xfrm>
            <a:off x="1991333" y="5175107"/>
            <a:ext cx="2162227" cy="1098267"/>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Personal Care</a:t>
            </a:r>
          </a:p>
        </p:txBody>
      </p:sp>
      <p:sp>
        <p:nvSpPr>
          <p:cNvPr id="26" name="Rectangle 25">
            <a:extLst>
              <a:ext uri="{FF2B5EF4-FFF2-40B4-BE49-F238E27FC236}">
                <a16:creationId xmlns:a16="http://schemas.microsoft.com/office/drawing/2014/main" id="{E0CE89BC-0E37-4088-AFDD-EF350453FB7D}"/>
              </a:ext>
            </a:extLst>
          </p:cNvPr>
          <p:cNvSpPr/>
          <p:nvPr/>
        </p:nvSpPr>
        <p:spPr>
          <a:xfrm>
            <a:off x="6700581" y="2770697"/>
            <a:ext cx="2162227" cy="1098267"/>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Home</a:t>
            </a:r>
          </a:p>
        </p:txBody>
      </p:sp>
      <p:sp>
        <p:nvSpPr>
          <p:cNvPr id="13" name="Rectangle 12">
            <a:extLst>
              <a:ext uri="{FF2B5EF4-FFF2-40B4-BE49-F238E27FC236}">
                <a16:creationId xmlns:a16="http://schemas.microsoft.com/office/drawing/2014/main" id="{5A0AD288-B737-4954-871E-FBDDDBC9416C}"/>
              </a:ext>
            </a:extLst>
          </p:cNvPr>
          <p:cNvSpPr/>
          <p:nvPr/>
        </p:nvSpPr>
        <p:spPr>
          <a:xfrm>
            <a:off x="414644" y="261773"/>
            <a:ext cx="1132172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For </a:t>
            </a:r>
            <a:r>
              <a:rPr lang="en-US" sz="2600" b="1">
                <a:solidFill>
                  <a:srgbClr val="1F1A62"/>
                </a:solidFill>
                <a:latin typeface="Helvetica" pitchFamily="2" charset="0"/>
              </a:rPr>
              <a:t>every category within our analysis, when TV spend increased, their customer base widened which </a:t>
            </a:r>
            <a:r>
              <a:rPr lang="en-US" sz="2600" b="1">
                <a:solidFill>
                  <a:srgbClr val="ED3C8D"/>
                </a:solidFill>
                <a:latin typeface="Helvetica" pitchFamily="2" charset="0"/>
              </a:rPr>
              <a:t>positively impacted their business outcomes</a:t>
            </a:r>
            <a:endParaRPr lang="en-US" sz="2600" b="1">
              <a:solidFill>
                <a:srgbClr val="1F1A62"/>
              </a:solidFill>
              <a:latin typeface="Helvetica" pitchFamily="2" charset="0"/>
            </a:endParaRPr>
          </a:p>
        </p:txBody>
      </p:sp>
      <p:sp>
        <p:nvSpPr>
          <p:cNvPr id="15" name="Rectangle 14">
            <a:extLst>
              <a:ext uri="{FF2B5EF4-FFF2-40B4-BE49-F238E27FC236}">
                <a16:creationId xmlns:a16="http://schemas.microsoft.com/office/drawing/2014/main" id="{4B20D639-AD50-4DDE-890C-AC1E665BD540}"/>
              </a:ext>
            </a:extLst>
          </p:cNvPr>
          <p:cNvSpPr/>
          <p:nvPr/>
        </p:nvSpPr>
        <p:spPr>
          <a:xfrm>
            <a:off x="9646423" y="2782420"/>
            <a:ext cx="2162227" cy="1098267"/>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Travel</a:t>
            </a:r>
          </a:p>
        </p:txBody>
      </p:sp>
      <p:pic>
        <p:nvPicPr>
          <p:cNvPr id="5" name="Picture 4" descr="Icon&#10;&#10;Description automatically generated">
            <a:extLst>
              <a:ext uri="{FF2B5EF4-FFF2-40B4-BE49-F238E27FC236}">
                <a16:creationId xmlns:a16="http://schemas.microsoft.com/office/drawing/2014/main" id="{DEC9C888-B850-4F0D-B08D-518D1760E27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18188" y="1998921"/>
            <a:ext cx="733235" cy="733235"/>
          </a:xfrm>
          <a:prstGeom prst="rect">
            <a:avLst/>
          </a:prstGeom>
        </p:spPr>
      </p:pic>
      <p:pic>
        <p:nvPicPr>
          <p:cNvPr id="7" name="Picture 6" descr="Icon&#10;&#10;Description automatically generated">
            <a:extLst>
              <a:ext uri="{FF2B5EF4-FFF2-40B4-BE49-F238E27FC236}">
                <a16:creationId xmlns:a16="http://schemas.microsoft.com/office/drawing/2014/main" id="{E7F13A3E-25CE-4118-B3B3-2670631AB52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191272" y="2001383"/>
            <a:ext cx="733235" cy="733235"/>
          </a:xfrm>
          <a:prstGeom prst="rect">
            <a:avLst/>
          </a:prstGeom>
        </p:spPr>
      </p:pic>
      <p:pic>
        <p:nvPicPr>
          <p:cNvPr id="9" name="Picture 8" descr="Icon&#10;&#10;Description automatically generated">
            <a:extLst>
              <a:ext uri="{FF2B5EF4-FFF2-40B4-BE49-F238E27FC236}">
                <a16:creationId xmlns:a16="http://schemas.microsoft.com/office/drawing/2014/main" id="{D7C2D0DB-6C2E-46D9-9F0F-A5002CAD531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15076" y="1998921"/>
            <a:ext cx="733235" cy="733235"/>
          </a:xfrm>
          <a:prstGeom prst="rect">
            <a:avLst/>
          </a:prstGeom>
        </p:spPr>
      </p:pic>
      <p:pic>
        <p:nvPicPr>
          <p:cNvPr id="28" name="Picture 27" descr="Icon&#10;&#10;Description automatically generated">
            <a:extLst>
              <a:ext uri="{FF2B5EF4-FFF2-40B4-BE49-F238E27FC236}">
                <a16:creationId xmlns:a16="http://schemas.microsoft.com/office/drawing/2014/main" id="{E10932DC-AD11-4EEC-A1B7-B1F3C5B0AA6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360918" y="1998921"/>
            <a:ext cx="733235" cy="733235"/>
          </a:xfrm>
          <a:prstGeom prst="rect">
            <a:avLst/>
          </a:prstGeom>
        </p:spPr>
      </p:pic>
      <p:pic>
        <p:nvPicPr>
          <p:cNvPr id="30" name="Picture 29" descr="Icon&#10;&#10;Description automatically generated">
            <a:extLst>
              <a:ext uri="{FF2B5EF4-FFF2-40B4-BE49-F238E27FC236}">
                <a16:creationId xmlns:a16="http://schemas.microsoft.com/office/drawing/2014/main" id="{A1550D00-ED5D-4FC8-9471-9DCED79CFEE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705828" y="4396339"/>
            <a:ext cx="733235" cy="733235"/>
          </a:xfrm>
          <a:prstGeom prst="rect">
            <a:avLst/>
          </a:prstGeom>
        </p:spPr>
      </p:pic>
      <p:pic>
        <p:nvPicPr>
          <p:cNvPr id="33" name="Picture 32" descr="A picture containing text, sign&#10;&#10;Description automatically generated">
            <a:extLst>
              <a:ext uri="{FF2B5EF4-FFF2-40B4-BE49-F238E27FC236}">
                <a16:creationId xmlns:a16="http://schemas.microsoft.com/office/drawing/2014/main" id="{A6188674-21A5-44DB-8F5D-2C8740BB3EC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778912" y="4396339"/>
            <a:ext cx="733235" cy="733235"/>
          </a:xfrm>
          <a:prstGeom prst="rect">
            <a:avLst/>
          </a:prstGeom>
        </p:spPr>
      </p:pic>
      <p:pic>
        <p:nvPicPr>
          <p:cNvPr id="36" name="Picture 35" descr="Icon&#10;&#10;Description automatically generated">
            <a:extLst>
              <a:ext uri="{FF2B5EF4-FFF2-40B4-BE49-F238E27FC236}">
                <a16:creationId xmlns:a16="http://schemas.microsoft.com/office/drawing/2014/main" id="{71960C10-AD25-4513-8728-2FC101FC355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992362" y="4396339"/>
            <a:ext cx="733236" cy="733236"/>
          </a:xfrm>
          <a:prstGeom prst="rect">
            <a:avLst/>
          </a:prstGeom>
        </p:spPr>
      </p:pic>
    </p:spTree>
    <p:extLst>
      <p:ext uri="{BB962C8B-B14F-4D97-AF65-F5344CB8AC3E}">
        <p14:creationId xmlns:p14="http://schemas.microsoft.com/office/powerpoint/2010/main" val="4012611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37BC7101-0691-4579-B8A1-733EFA5F3DA5}"/>
              </a:ext>
            </a:extLst>
          </p:cNvPr>
          <p:cNvSpPr/>
          <p:nvPr/>
        </p:nvSpPr>
        <p:spPr>
          <a:xfrm>
            <a:off x="-30961" y="-6460"/>
            <a:ext cx="12235037" cy="170322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5A70652F-38E7-4B75-B494-BB0702BA4B32}"/>
              </a:ext>
            </a:extLst>
          </p:cNvPr>
          <p:cNvSpPr txBox="1"/>
          <p:nvPr/>
        </p:nvSpPr>
        <p:spPr>
          <a:xfrm>
            <a:off x="125294" y="241257"/>
            <a:ext cx="1206670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E-commerce &amp; Online Delivery: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TV aided in driving older consumers, who were getting more comfortable with digital services before the pandemic, to fully embrace online services during Covid</a:t>
            </a: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sp>
        <p:nvSpPr>
          <p:cNvPr id="41" name="Text Placeholder 3">
            <a:extLst>
              <a:ext uri="{FF2B5EF4-FFF2-40B4-BE49-F238E27FC236}">
                <a16:creationId xmlns:a16="http://schemas.microsoft.com/office/drawing/2014/main" id="{B4C20403-5B2C-48A8-8E47-352A53EE9189}"/>
              </a:ext>
            </a:extLst>
          </p:cNvPr>
          <p:cNvSpPr txBox="1">
            <a:spLocks/>
          </p:cNvSpPr>
          <p:nvPr/>
        </p:nvSpPr>
        <p:spPr>
          <a:xfrm>
            <a:off x="526244" y="6026860"/>
            <a:ext cx="11362542" cy="503882"/>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VAB analysis of Nielsen Ad Intel data, CY 2013 – Q1 2021. TV spend includes national broadcast TV, cable TV, Spanish language broadcast TV, Spanish language cable TV, spot TV, syndication TV. Reflects the total cume TV spend across the 6 brands analyzed. Cume TV spend = the rolling totals aggregated across years beginning in 2013, the first year of measured brand TV spend. VAB analysis of Comscore </a:t>
            </a:r>
            <a:r>
              <a:rPr kumimoji="0" lang="en-US" sz="7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mediametrix</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multiplatform media trend data, P18+. 1Q ’17: January – March ‘17, 1Q ’21: January – March ‘21 (calendar months). Median age and unique visitor figures are based on monthly averages for each 3-month time period across the 6 brands analyzed within the custom created ‘E-commerce &amp; Online Delivery’ category.  *1Q ‘17 (Jan-Mar ‘17) is reflective of the first 3-month measurement period available and is inclusive of some brands that were first measured after this time period, based on their first 3-month measurement period. </a:t>
            </a:r>
            <a:r>
              <a:rPr lang="en-US" sz="700">
                <a:solidFill>
                  <a:srgbClr val="1B1464"/>
                </a:solidFill>
                <a:latin typeface="Helvetica" panose="020B0403020202020204" pitchFamily="34" charset="0"/>
              </a:rPr>
              <a:t>Note: </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Comscore did not begin measuring ‘median age’ as a reported metric until February ‘17, therefore this metric is reflective of Feb-Apr ‘17.</a:t>
            </a:r>
          </a:p>
        </p:txBody>
      </p:sp>
      <p:sp>
        <p:nvSpPr>
          <p:cNvPr id="69" name="Arrow: Chevron 68">
            <a:extLst>
              <a:ext uri="{FF2B5EF4-FFF2-40B4-BE49-F238E27FC236}">
                <a16:creationId xmlns:a16="http://schemas.microsoft.com/office/drawing/2014/main" id="{610EED11-76F8-450B-A866-A19E2B915226}"/>
              </a:ext>
            </a:extLst>
          </p:cNvPr>
          <p:cNvSpPr/>
          <p:nvPr/>
        </p:nvSpPr>
        <p:spPr>
          <a:xfrm>
            <a:off x="320501" y="3492610"/>
            <a:ext cx="3167661" cy="2329105"/>
          </a:xfrm>
          <a:prstGeom prst="chevron">
            <a:avLst>
              <a:gd name="adj" fmla="val 13635"/>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Arrow: Chevron 70">
            <a:extLst>
              <a:ext uri="{FF2B5EF4-FFF2-40B4-BE49-F238E27FC236}">
                <a16:creationId xmlns:a16="http://schemas.microsoft.com/office/drawing/2014/main" id="{EF51A66A-C00A-49F3-9EC0-42867523782B}"/>
              </a:ext>
            </a:extLst>
          </p:cNvPr>
          <p:cNvSpPr/>
          <p:nvPr/>
        </p:nvSpPr>
        <p:spPr>
          <a:xfrm>
            <a:off x="7169523" y="3488695"/>
            <a:ext cx="4797486" cy="2336547"/>
          </a:xfrm>
          <a:prstGeom prst="chevron">
            <a:avLst>
              <a:gd name="adj" fmla="val 13635"/>
            </a:avLst>
          </a:prstGeom>
          <a:solidFill>
            <a:srgbClr val="66C5AD"/>
          </a:solidFill>
          <a:ln w="3810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10">
            <a:extLst>
              <a:ext uri="{FF2B5EF4-FFF2-40B4-BE49-F238E27FC236}">
                <a16:creationId xmlns:a16="http://schemas.microsoft.com/office/drawing/2014/main" id="{676B41F7-3652-4988-99FF-80574D0E4B8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22845" y="1818940"/>
            <a:ext cx="945299" cy="52306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0" descr="Marley Spoon - The Specialist Works U.S.">
            <a:extLst>
              <a:ext uri="{FF2B5EF4-FFF2-40B4-BE49-F238E27FC236}">
                <a16:creationId xmlns:a16="http://schemas.microsoft.com/office/drawing/2014/main" id="{97250BE4-FB4D-4B8D-ADBA-2A2B80786C62}"/>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634995" y="1822369"/>
            <a:ext cx="1310199" cy="46905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2">
            <a:extLst>
              <a:ext uri="{FF2B5EF4-FFF2-40B4-BE49-F238E27FC236}">
                <a16:creationId xmlns:a16="http://schemas.microsoft.com/office/drawing/2014/main" id="{9316914F-7B6F-4691-B720-2EE87F9ABE1F}"/>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2248438" y="1969179"/>
            <a:ext cx="1409908" cy="27298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2">
            <a:extLst>
              <a:ext uri="{FF2B5EF4-FFF2-40B4-BE49-F238E27FC236}">
                <a16:creationId xmlns:a16="http://schemas.microsoft.com/office/drawing/2014/main" id="{4DC69FA8-EB99-44E8-B69E-0A5A11804B4E}"/>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9276756" y="1766568"/>
            <a:ext cx="1097521" cy="52132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6" descr="Sunbasket | Rastelli&amp;#39;s">
            <a:extLst>
              <a:ext uri="{FF2B5EF4-FFF2-40B4-BE49-F238E27FC236}">
                <a16:creationId xmlns:a16="http://schemas.microsoft.com/office/drawing/2014/main" id="{1279BD2C-231C-4CD7-A230-2B25B014C52F}"/>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134089" y="1887926"/>
            <a:ext cx="1599861" cy="39996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2" descr="GovX ID logos – GovX Inc.">
            <a:extLst>
              <a:ext uri="{FF2B5EF4-FFF2-40B4-BE49-F238E27FC236}">
                <a16:creationId xmlns:a16="http://schemas.microsoft.com/office/drawing/2014/main" id="{DEA274E3-0C16-4457-BC88-3AF7D0420C42}"/>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3866785" y="1746541"/>
            <a:ext cx="655482" cy="655482"/>
          </a:xfrm>
          <a:prstGeom prst="rect">
            <a:avLst/>
          </a:prstGeom>
          <a:noFill/>
          <a:extLst>
            <a:ext uri="{909E8E84-426E-40DD-AFC4-6F175D3DCCD1}">
              <a14:hiddenFill xmlns:a14="http://schemas.microsoft.com/office/drawing/2010/main">
                <a:solidFill>
                  <a:srgbClr val="FFFFFF"/>
                </a:solidFill>
              </a14:hiddenFill>
            </a:ext>
          </a:extLst>
        </p:spPr>
      </p:pic>
      <p:sp>
        <p:nvSpPr>
          <p:cNvPr id="78" name="Text Placeholder 3">
            <a:extLst>
              <a:ext uri="{FF2B5EF4-FFF2-40B4-BE49-F238E27FC236}">
                <a16:creationId xmlns:a16="http://schemas.microsoft.com/office/drawing/2014/main" id="{F60FFE3F-49BB-47D6-BE70-84BD88FC4D58}"/>
              </a:ext>
            </a:extLst>
          </p:cNvPr>
          <p:cNvSpPr txBox="1">
            <a:spLocks/>
          </p:cNvSpPr>
          <p:nvPr/>
        </p:nvSpPr>
        <p:spPr>
          <a:xfrm>
            <a:off x="4325589" y="4744062"/>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P50+ Comp % </a:t>
            </a:r>
          </a:p>
        </p:txBody>
      </p:sp>
      <p:sp>
        <p:nvSpPr>
          <p:cNvPr id="79" name="Text Placeholder 3">
            <a:extLst>
              <a:ext uri="{FF2B5EF4-FFF2-40B4-BE49-F238E27FC236}">
                <a16:creationId xmlns:a16="http://schemas.microsoft.com/office/drawing/2014/main" id="{49B837C2-F0FF-4CA4-A5D7-A64B688213C2}"/>
              </a:ext>
            </a:extLst>
          </p:cNvPr>
          <p:cNvSpPr txBox="1">
            <a:spLocks/>
          </p:cNvSpPr>
          <p:nvPr/>
        </p:nvSpPr>
        <p:spPr>
          <a:xfrm>
            <a:off x="4331921" y="3538523"/>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Median Age** </a:t>
            </a:r>
          </a:p>
        </p:txBody>
      </p:sp>
      <p:sp>
        <p:nvSpPr>
          <p:cNvPr id="80" name="TextBox 79">
            <a:extLst>
              <a:ext uri="{FF2B5EF4-FFF2-40B4-BE49-F238E27FC236}">
                <a16:creationId xmlns:a16="http://schemas.microsoft.com/office/drawing/2014/main" id="{736503C7-9907-4439-9DCE-E3FB90CBB7F5}"/>
              </a:ext>
            </a:extLst>
          </p:cNvPr>
          <p:cNvSpPr txBox="1"/>
          <p:nvPr/>
        </p:nvSpPr>
        <p:spPr>
          <a:xfrm>
            <a:off x="7577307" y="4379909"/>
            <a:ext cx="1626086"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Unique Visitors (000):</a:t>
            </a:r>
          </a:p>
        </p:txBody>
      </p:sp>
      <p:sp>
        <p:nvSpPr>
          <p:cNvPr id="83" name="TextBox 82">
            <a:extLst>
              <a:ext uri="{FF2B5EF4-FFF2-40B4-BE49-F238E27FC236}">
                <a16:creationId xmlns:a16="http://schemas.microsoft.com/office/drawing/2014/main" id="{182E4C7A-6F4B-4702-BD40-1A0231386AEF}"/>
              </a:ext>
            </a:extLst>
          </p:cNvPr>
          <p:cNvSpPr txBox="1"/>
          <p:nvPr/>
        </p:nvSpPr>
        <p:spPr>
          <a:xfrm>
            <a:off x="9456870" y="4448042"/>
            <a:ext cx="892429"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+554</a:t>
            </a:r>
          </a:p>
        </p:txBody>
      </p:sp>
      <p:sp>
        <p:nvSpPr>
          <p:cNvPr id="84" name="TextBox 83">
            <a:extLst>
              <a:ext uri="{FF2B5EF4-FFF2-40B4-BE49-F238E27FC236}">
                <a16:creationId xmlns:a16="http://schemas.microsoft.com/office/drawing/2014/main" id="{A1340870-14E9-468B-90F7-40D7D6B31CBA}"/>
              </a:ext>
            </a:extLst>
          </p:cNvPr>
          <p:cNvSpPr txBox="1"/>
          <p:nvPr/>
        </p:nvSpPr>
        <p:spPr>
          <a:xfrm>
            <a:off x="10686862" y="4448042"/>
            <a:ext cx="994729"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+25%</a:t>
            </a:r>
          </a:p>
        </p:txBody>
      </p:sp>
      <p:sp>
        <p:nvSpPr>
          <p:cNvPr id="90" name="TextBox 89">
            <a:extLst>
              <a:ext uri="{FF2B5EF4-FFF2-40B4-BE49-F238E27FC236}">
                <a16:creationId xmlns:a16="http://schemas.microsoft.com/office/drawing/2014/main" id="{E02C49CA-D84E-40A8-B7AE-4C898E6D5141}"/>
              </a:ext>
            </a:extLst>
          </p:cNvPr>
          <p:cNvSpPr txBox="1"/>
          <p:nvPr/>
        </p:nvSpPr>
        <p:spPr>
          <a:xfrm>
            <a:off x="10762062" y="3563806"/>
            <a:ext cx="8443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p>
        </p:txBody>
      </p:sp>
      <p:sp>
        <p:nvSpPr>
          <p:cNvPr id="91" name="TextBox 90">
            <a:extLst>
              <a:ext uri="{FF2B5EF4-FFF2-40B4-BE49-F238E27FC236}">
                <a16:creationId xmlns:a16="http://schemas.microsoft.com/office/drawing/2014/main" id="{08A2CD51-CBD0-4D61-B3F2-DF03C048779F}"/>
              </a:ext>
            </a:extLst>
          </p:cNvPr>
          <p:cNvSpPr txBox="1"/>
          <p:nvPr/>
        </p:nvSpPr>
        <p:spPr>
          <a:xfrm>
            <a:off x="323121" y="3175586"/>
            <a:ext cx="28275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Increased TV Investment</a:t>
            </a:r>
          </a:p>
        </p:txBody>
      </p:sp>
      <p:sp>
        <p:nvSpPr>
          <p:cNvPr id="92" name="TextBox 91">
            <a:extLst>
              <a:ext uri="{FF2B5EF4-FFF2-40B4-BE49-F238E27FC236}">
                <a16:creationId xmlns:a16="http://schemas.microsoft.com/office/drawing/2014/main" id="{22B2A7FA-73A5-4B81-9006-F2F2A94CFFBC}"/>
              </a:ext>
            </a:extLst>
          </p:cNvPr>
          <p:cNvSpPr txBox="1"/>
          <p:nvPr/>
        </p:nvSpPr>
        <p:spPr>
          <a:xfrm>
            <a:off x="3442303" y="3175586"/>
            <a:ext cx="3389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Website: Age Evolution</a:t>
            </a:r>
          </a:p>
        </p:txBody>
      </p:sp>
      <p:sp>
        <p:nvSpPr>
          <p:cNvPr id="93" name="TextBox 92">
            <a:extLst>
              <a:ext uri="{FF2B5EF4-FFF2-40B4-BE49-F238E27FC236}">
                <a16:creationId xmlns:a16="http://schemas.microsoft.com/office/drawing/2014/main" id="{68A50D6B-AA78-4F77-9E25-E994C1072095}"/>
              </a:ext>
            </a:extLst>
          </p:cNvPr>
          <p:cNvSpPr txBox="1"/>
          <p:nvPr/>
        </p:nvSpPr>
        <p:spPr>
          <a:xfrm>
            <a:off x="7091300" y="3175586"/>
            <a:ext cx="47974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Outcomes: Increased Consumer Action</a:t>
            </a:r>
          </a:p>
        </p:txBody>
      </p:sp>
      <p:sp>
        <p:nvSpPr>
          <p:cNvPr id="94" name="TextBox 93">
            <a:extLst>
              <a:ext uri="{FF2B5EF4-FFF2-40B4-BE49-F238E27FC236}">
                <a16:creationId xmlns:a16="http://schemas.microsoft.com/office/drawing/2014/main" id="{A516CEE1-A01B-4F71-84F8-E7FE5D6FA910}"/>
              </a:ext>
            </a:extLst>
          </p:cNvPr>
          <p:cNvSpPr txBox="1"/>
          <p:nvPr/>
        </p:nvSpPr>
        <p:spPr>
          <a:xfrm>
            <a:off x="842346" y="3555198"/>
            <a:ext cx="230829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Total Cume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TV Spend (MM)</a:t>
            </a:r>
          </a:p>
        </p:txBody>
      </p:sp>
      <p:sp>
        <p:nvSpPr>
          <p:cNvPr id="95" name="TextBox 94">
            <a:extLst>
              <a:ext uri="{FF2B5EF4-FFF2-40B4-BE49-F238E27FC236}">
                <a16:creationId xmlns:a16="http://schemas.microsoft.com/office/drawing/2014/main" id="{02CA39C5-C25C-4DD1-BAA0-DD6C4197E9E7}"/>
              </a:ext>
            </a:extLst>
          </p:cNvPr>
          <p:cNvSpPr txBox="1"/>
          <p:nvPr/>
        </p:nvSpPr>
        <p:spPr>
          <a:xfrm>
            <a:off x="1885056" y="4420535"/>
            <a:ext cx="97967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+55%</a:t>
            </a:r>
            <a:endParaRPr kumimoji="0" lang="en-US" sz="9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96" name="Rectangle: Rounded Corners 95">
            <a:extLst>
              <a:ext uri="{FF2B5EF4-FFF2-40B4-BE49-F238E27FC236}">
                <a16:creationId xmlns:a16="http://schemas.microsoft.com/office/drawing/2014/main" id="{11118739-2301-43F6-92B8-8395B1E0BC96}"/>
              </a:ext>
            </a:extLst>
          </p:cNvPr>
          <p:cNvSpPr/>
          <p:nvPr/>
        </p:nvSpPr>
        <p:spPr>
          <a:xfrm>
            <a:off x="4383043" y="3939897"/>
            <a:ext cx="1712957" cy="54111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(40.8 vs 48.5)</a:t>
            </a:r>
          </a:p>
        </p:txBody>
      </p:sp>
      <p:sp>
        <p:nvSpPr>
          <p:cNvPr id="97" name="Rectangle: Rounded Corners 96">
            <a:extLst>
              <a:ext uri="{FF2B5EF4-FFF2-40B4-BE49-F238E27FC236}">
                <a16:creationId xmlns:a16="http://schemas.microsoft.com/office/drawing/2014/main" id="{0313E484-BDAF-47B6-B033-0DC7E7E9A623}"/>
              </a:ext>
            </a:extLst>
          </p:cNvPr>
          <p:cNvSpPr/>
          <p:nvPr/>
        </p:nvSpPr>
        <p:spPr>
          <a:xfrm>
            <a:off x="4347271" y="5116035"/>
            <a:ext cx="1712957" cy="70920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percentage 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(30.1% vs. 48.5%)</a:t>
            </a:r>
          </a:p>
        </p:txBody>
      </p:sp>
      <p:sp>
        <p:nvSpPr>
          <p:cNvPr id="98" name="TextBox 97">
            <a:extLst>
              <a:ext uri="{FF2B5EF4-FFF2-40B4-BE49-F238E27FC236}">
                <a16:creationId xmlns:a16="http://schemas.microsoft.com/office/drawing/2014/main" id="{F1D81582-1FCA-46B6-B76E-B8484DD5AD0B}"/>
              </a:ext>
            </a:extLst>
          </p:cNvPr>
          <p:cNvSpPr txBox="1"/>
          <p:nvPr/>
        </p:nvSpPr>
        <p:spPr>
          <a:xfrm>
            <a:off x="473185" y="5410988"/>
            <a:ext cx="28018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Reflects total difference between cume TV spend through 1Q ’21 vs. cume TV spend through 1Q ‘</a:t>
            </a:r>
            <a:r>
              <a:rPr lang="en-US" sz="900" dirty="0">
                <a:solidFill>
                  <a:prstClr val="white"/>
                </a:solidFill>
                <a:latin typeface="Helvetica" panose="020B0403020202020204" pitchFamily="34" charset="0"/>
              </a:rPr>
              <a:t>17</a:t>
            </a:r>
            <a:endPar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100" name="Arrow: Chevron 99">
            <a:extLst>
              <a:ext uri="{FF2B5EF4-FFF2-40B4-BE49-F238E27FC236}">
                <a16:creationId xmlns:a16="http://schemas.microsoft.com/office/drawing/2014/main" id="{974915B5-CFB2-4DAB-8BB0-F7ED7C7F9032}"/>
              </a:ext>
            </a:extLst>
          </p:cNvPr>
          <p:cNvSpPr/>
          <p:nvPr/>
        </p:nvSpPr>
        <p:spPr>
          <a:xfrm>
            <a:off x="3442303" y="3495203"/>
            <a:ext cx="3741864" cy="2324177"/>
          </a:xfrm>
          <a:prstGeom prst="chevron">
            <a:avLst>
              <a:gd name="adj" fmla="val 13635"/>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4B520DC3-7C90-4604-AA6B-55E2D54F2CC1}"/>
              </a:ext>
            </a:extLst>
          </p:cNvPr>
          <p:cNvSpPr txBox="1"/>
          <p:nvPr/>
        </p:nvSpPr>
        <p:spPr>
          <a:xfrm>
            <a:off x="5491248" y="3565375"/>
            <a:ext cx="126294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Difference</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08" name="TextBox 107">
            <a:extLst>
              <a:ext uri="{FF2B5EF4-FFF2-40B4-BE49-F238E27FC236}">
                <a16:creationId xmlns:a16="http://schemas.microsoft.com/office/drawing/2014/main" id="{4DF3628D-0AF9-45CE-AECE-52B0E44CEFCA}"/>
              </a:ext>
            </a:extLst>
          </p:cNvPr>
          <p:cNvSpPr txBox="1"/>
          <p:nvPr/>
        </p:nvSpPr>
        <p:spPr>
          <a:xfrm>
            <a:off x="3808430" y="2519267"/>
            <a:ext cx="4670663" cy="492443"/>
          </a:xfrm>
          <a:prstGeom prst="rect">
            <a:avLst/>
          </a:prstGeom>
          <a:solidFill>
            <a:srgbClr val="1B14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TV Spend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sym typeface="Wingdings" panose="05000000000000000000" pitchFamily="2" charset="2"/>
              </a:rPr>
              <a:t></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 Outcomes Correlation: 6 Brands</a:t>
            </a: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1Q ‘21 vs. 1Q ‘17*: Monthly Avg Website Metrics Comparison</a:t>
            </a: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11" name="TextBox 110">
            <a:extLst>
              <a:ext uri="{FF2B5EF4-FFF2-40B4-BE49-F238E27FC236}">
                <a16:creationId xmlns:a16="http://schemas.microsoft.com/office/drawing/2014/main" id="{EDFBA812-DAB0-4902-8481-6D2FB5B6394D}"/>
              </a:ext>
            </a:extLst>
          </p:cNvPr>
          <p:cNvSpPr txBox="1"/>
          <p:nvPr/>
        </p:nvSpPr>
        <p:spPr>
          <a:xfrm>
            <a:off x="818942" y="4482090"/>
            <a:ext cx="844328"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p>
        </p:txBody>
      </p:sp>
      <p:sp>
        <p:nvSpPr>
          <p:cNvPr id="113" name="TextBox 112">
            <a:extLst>
              <a:ext uri="{FF2B5EF4-FFF2-40B4-BE49-F238E27FC236}">
                <a16:creationId xmlns:a16="http://schemas.microsoft.com/office/drawing/2014/main" id="{23CFA044-F01A-42AA-A057-3A42774DA238}"/>
              </a:ext>
            </a:extLst>
          </p:cNvPr>
          <p:cNvSpPr txBox="1"/>
          <p:nvPr/>
        </p:nvSpPr>
        <p:spPr>
          <a:xfrm>
            <a:off x="1653312" y="4886324"/>
            <a:ext cx="144316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($331.7 vs. $213.4)</a:t>
            </a:r>
            <a:endPar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7" name="TextBox 46">
            <a:extLst>
              <a:ext uri="{FF2B5EF4-FFF2-40B4-BE49-F238E27FC236}">
                <a16:creationId xmlns:a16="http://schemas.microsoft.com/office/drawing/2014/main" id="{7015B6B8-5C99-4CB5-9E08-EDCA10C3E920}"/>
              </a:ext>
            </a:extLst>
          </p:cNvPr>
          <p:cNvSpPr txBox="1"/>
          <p:nvPr/>
        </p:nvSpPr>
        <p:spPr>
          <a:xfrm>
            <a:off x="9435396" y="3563806"/>
            <a:ext cx="93537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8" name="TextBox 47">
            <a:extLst>
              <a:ext uri="{FF2B5EF4-FFF2-40B4-BE49-F238E27FC236}">
                <a16:creationId xmlns:a16="http://schemas.microsoft.com/office/drawing/2014/main" id="{FC07DDFC-9A48-4E7A-92E5-C39BB65FA81F}"/>
              </a:ext>
            </a:extLst>
          </p:cNvPr>
          <p:cNvSpPr txBox="1"/>
          <p:nvPr/>
        </p:nvSpPr>
        <p:spPr>
          <a:xfrm>
            <a:off x="7371195" y="3565376"/>
            <a:ext cx="1940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6 Brand Average</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50" name="TextBox 49">
            <a:extLst>
              <a:ext uri="{FF2B5EF4-FFF2-40B4-BE49-F238E27FC236}">
                <a16:creationId xmlns:a16="http://schemas.microsoft.com/office/drawing/2014/main" id="{DDF94524-6E25-4043-BB0F-05D43F66F088}"/>
              </a:ext>
            </a:extLst>
          </p:cNvPr>
          <p:cNvSpPr txBox="1"/>
          <p:nvPr/>
        </p:nvSpPr>
        <p:spPr>
          <a:xfrm>
            <a:off x="3705742" y="3557520"/>
            <a:ext cx="1940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6 Brand Average</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9" name="Rectangle: Rounded Corners 48">
            <a:extLst>
              <a:ext uri="{FF2B5EF4-FFF2-40B4-BE49-F238E27FC236}">
                <a16:creationId xmlns:a16="http://schemas.microsoft.com/office/drawing/2014/main" id="{76F338CF-93B5-4128-8E0B-0C42CE23AD72}"/>
              </a:ext>
            </a:extLst>
          </p:cNvPr>
          <p:cNvSpPr/>
          <p:nvPr/>
        </p:nvSpPr>
        <p:spPr>
          <a:xfrm>
            <a:off x="5266243" y="4987291"/>
            <a:ext cx="1712957" cy="256359"/>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(48.5 vs. 40.8)</a:t>
            </a:r>
          </a:p>
        </p:txBody>
      </p:sp>
      <p:sp>
        <p:nvSpPr>
          <p:cNvPr id="51" name="TextBox 50">
            <a:extLst>
              <a:ext uri="{FF2B5EF4-FFF2-40B4-BE49-F238E27FC236}">
                <a16:creationId xmlns:a16="http://schemas.microsoft.com/office/drawing/2014/main" id="{58E632A5-F53C-430B-9155-9F3040AEBD11}"/>
              </a:ext>
            </a:extLst>
          </p:cNvPr>
          <p:cNvSpPr txBox="1"/>
          <p:nvPr/>
        </p:nvSpPr>
        <p:spPr>
          <a:xfrm>
            <a:off x="5580617" y="4327734"/>
            <a:ext cx="108420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+7.7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0BFF2"/>
                </a:solidFill>
                <a:latin typeface="Helvetica" panose="020B0403020202020204" pitchFamily="34" charset="0"/>
              </a:rPr>
              <a:t>years</a:t>
            </a:r>
            <a:endParaRPr kumimoji="0" lang="en-US" sz="400" b="0" i="0" u="none" strike="noStrike" kern="1200" cap="none" spc="0" normalizeH="0" baseline="0" noProof="0">
              <a:ln>
                <a:noFill/>
              </a:ln>
              <a:solidFill>
                <a:srgbClr val="00BFF2"/>
              </a:solidFill>
              <a:effectLst/>
              <a:uLnTx/>
              <a:uFillTx/>
              <a:latin typeface="Helvetica" panose="020B0403020202020204" pitchFamily="34" charset="0"/>
              <a:ea typeface="+mn-ea"/>
              <a:cs typeface="+mn-cs"/>
            </a:endParaRPr>
          </a:p>
        </p:txBody>
      </p:sp>
      <p:sp>
        <p:nvSpPr>
          <p:cNvPr id="52" name="Text Placeholder 3">
            <a:extLst>
              <a:ext uri="{FF2B5EF4-FFF2-40B4-BE49-F238E27FC236}">
                <a16:creationId xmlns:a16="http://schemas.microsoft.com/office/drawing/2014/main" id="{8C2ECFAC-B13B-429C-9970-B8804395BF7E}"/>
              </a:ext>
            </a:extLst>
          </p:cNvPr>
          <p:cNvSpPr txBox="1">
            <a:spLocks/>
          </p:cNvSpPr>
          <p:nvPr/>
        </p:nvSpPr>
        <p:spPr>
          <a:xfrm>
            <a:off x="3844161" y="4479184"/>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Median Age: </a:t>
            </a:r>
          </a:p>
        </p:txBody>
      </p:sp>
    </p:spTree>
    <p:extLst>
      <p:ext uri="{BB962C8B-B14F-4D97-AF65-F5344CB8AC3E}">
        <p14:creationId xmlns:p14="http://schemas.microsoft.com/office/powerpoint/2010/main" val="1670368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1367DC0-51E8-4F35-BC89-8652B36D128B}"/>
              </a:ext>
            </a:extLst>
          </p:cNvPr>
          <p:cNvSpPr/>
          <p:nvPr/>
        </p:nvSpPr>
        <p:spPr>
          <a:xfrm>
            <a:off x="-30961" y="-6460"/>
            <a:ext cx="12235037" cy="170322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5A70652F-38E7-4B75-B494-BB0702BA4B32}"/>
              </a:ext>
            </a:extLst>
          </p:cNvPr>
          <p:cNvSpPr txBox="1"/>
          <p:nvPr/>
        </p:nvSpPr>
        <p:spPr>
          <a:xfrm>
            <a:off x="125294" y="269540"/>
            <a:ext cx="1206670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Real Estate: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Brands increased their TV spend and reached older consumers who have been driving the real estate market as people buy homes - particularly their second home - later in life</a:t>
            </a: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pic>
        <p:nvPicPr>
          <p:cNvPr id="9" name="Picture 36" descr="Offerpad, a Leading Tech-Enabled Real Estate Solutions Platform, Announces  Plans to Become Publicly Traded via Merger with Supernova Partners  Acquisition Company - Offerpad Press Resources">
            <a:extLst>
              <a:ext uri="{FF2B5EF4-FFF2-40B4-BE49-F238E27FC236}">
                <a16:creationId xmlns:a16="http://schemas.microsoft.com/office/drawing/2014/main" id="{2CED7091-887D-404A-8879-A767F71CE39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3578883" y="1869311"/>
            <a:ext cx="1575917" cy="3513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2" descr="Videos &amp;amp; Images | Redfin Press Center">
            <a:extLst>
              <a:ext uri="{FF2B5EF4-FFF2-40B4-BE49-F238E27FC236}">
                <a16:creationId xmlns:a16="http://schemas.microsoft.com/office/drawing/2014/main" id="{96865FA8-BA01-438C-9649-4C9CDF7406FB}"/>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571812" y="1871604"/>
            <a:ext cx="1173157" cy="3283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0" descr="Zillow MediaRoom - Logos">
            <a:extLst>
              <a:ext uri="{FF2B5EF4-FFF2-40B4-BE49-F238E27FC236}">
                <a16:creationId xmlns:a16="http://schemas.microsoft.com/office/drawing/2014/main" id="{D9C6A78C-A152-4AFF-ADFB-04677F8F57EA}"/>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183114" y="1830146"/>
            <a:ext cx="1605699" cy="336193"/>
          </a:xfrm>
          <a:prstGeom prst="rect">
            <a:avLst/>
          </a:prstGeom>
          <a:noFill/>
          <a:extLst>
            <a:ext uri="{909E8E84-426E-40DD-AFC4-6F175D3DCCD1}">
              <a14:hiddenFill xmlns:a14="http://schemas.microsoft.com/office/drawing/2010/main">
                <a:solidFill>
                  <a:srgbClr val="FFFFFF"/>
                </a:solidFill>
              </a14:hiddenFill>
            </a:ext>
          </a:extLst>
        </p:spPr>
      </p:pic>
      <p:sp>
        <p:nvSpPr>
          <p:cNvPr id="58" name="Text Placeholder 3">
            <a:extLst>
              <a:ext uri="{FF2B5EF4-FFF2-40B4-BE49-F238E27FC236}">
                <a16:creationId xmlns:a16="http://schemas.microsoft.com/office/drawing/2014/main" id="{F522CE3F-D15D-487E-A565-4DE5A3C52D5A}"/>
              </a:ext>
            </a:extLst>
          </p:cNvPr>
          <p:cNvSpPr txBox="1">
            <a:spLocks/>
          </p:cNvSpPr>
          <p:nvPr/>
        </p:nvSpPr>
        <p:spPr>
          <a:xfrm>
            <a:off x="526244" y="6026860"/>
            <a:ext cx="11362542" cy="503882"/>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VAB analysis of Nielsen Ad Intel data, CY 2012 – Q1 2021. TV spend includes national broadcast TV, cable TV, Spanish language broadcast TV, Spanish language cable TV, spot TV, syndication TV. Reflects the total cume TV spend across the 3 brands analyzed. Cume TV spend = the rolling totals aggregated across years beginning in 2012, the first year of measured brand TV spend. VAB analysis of Comscore </a:t>
            </a:r>
            <a:r>
              <a:rPr kumimoji="0" lang="en-US" sz="7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mediametrix</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multiplatform media trend data, P18+. 1Q ‘17: January – March ‘17, 1Q ‘21: January – March ‘21 (calendar months). Median age and unique visitor figures are based on monthly averages for each 3-month time period across the 3 brands analyzed within the custom created ‘Real Estate’ category. *1Q ‘17 (Jan-Mar ‘17) is reflective of the first 3-month measurement period available and is inclusive of some brands that were first measured after this time period, based on their first 3-month measurement period. Note: Comscore did not begin measuring ‘median age’ as a reported metric until February ‘17, therefore this metric is reflective of Feb-Apr ‘17.</a:t>
            </a:r>
          </a:p>
        </p:txBody>
      </p:sp>
      <p:sp>
        <p:nvSpPr>
          <p:cNvPr id="99" name="TextBox 98">
            <a:extLst>
              <a:ext uri="{FF2B5EF4-FFF2-40B4-BE49-F238E27FC236}">
                <a16:creationId xmlns:a16="http://schemas.microsoft.com/office/drawing/2014/main" id="{C001EE7C-2873-4A97-89F3-E1DF6098F0BD}"/>
              </a:ext>
            </a:extLst>
          </p:cNvPr>
          <p:cNvSpPr txBox="1"/>
          <p:nvPr/>
        </p:nvSpPr>
        <p:spPr>
          <a:xfrm>
            <a:off x="3808430" y="2519267"/>
            <a:ext cx="4670663" cy="492443"/>
          </a:xfrm>
          <a:prstGeom prst="rect">
            <a:avLst/>
          </a:prstGeom>
          <a:solidFill>
            <a:srgbClr val="1B14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TV Spend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sym typeface="Wingdings" panose="05000000000000000000" pitchFamily="2" charset="2"/>
              </a:rPr>
              <a:t></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 Outcomes Correlation: 3 Brands</a:t>
            </a: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1Q ‘21 vs. 1Q ‘17*: Monthly Avg Website Metrics Comparison</a:t>
            </a: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62" name="Arrow: Chevron 61">
            <a:extLst>
              <a:ext uri="{FF2B5EF4-FFF2-40B4-BE49-F238E27FC236}">
                <a16:creationId xmlns:a16="http://schemas.microsoft.com/office/drawing/2014/main" id="{9F491603-E532-4EC5-A065-7A63B70EEDD3}"/>
              </a:ext>
            </a:extLst>
          </p:cNvPr>
          <p:cNvSpPr/>
          <p:nvPr/>
        </p:nvSpPr>
        <p:spPr>
          <a:xfrm>
            <a:off x="320501" y="3492610"/>
            <a:ext cx="3167661" cy="2329105"/>
          </a:xfrm>
          <a:prstGeom prst="chevron">
            <a:avLst>
              <a:gd name="adj" fmla="val 13635"/>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Arrow: Chevron 64">
            <a:extLst>
              <a:ext uri="{FF2B5EF4-FFF2-40B4-BE49-F238E27FC236}">
                <a16:creationId xmlns:a16="http://schemas.microsoft.com/office/drawing/2014/main" id="{342F125A-F156-4EAC-A0AC-C0CA58EF395B}"/>
              </a:ext>
            </a:extLst>
          </p:cNvPr>
          <p:cNvSpPr/>
          <p:nvPr/>
        </p:nvSpPr>
        <p:spPr>
          <a:xfrm>
            <a:off x="7169523" y="3488695"/>
            <a:ext cx="4797486" cy="2336547"/>
          </a:xfrm>
          <a:prstGeom prst="chevron">
            <a:avLst>
              <a:gd name="adj" fmla="val 13635"/>
            </a:avLst>
          </a:prstGeom>
          <a:solidFill>
            <a:srgbClr val="66C5AD"/>
          </a:solidFill>
          <a:ln w="3810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 Placeholder 3">
            <a:extLst>
              <a:ext uri="{FF2B5EF4-FFF2-40B4-BE49-F238E27FC236}">
                <a16:creationId xmlns:a16="http://schemas.microsoft.com/office/drawing/2014/main" id="{BBA80DCC-E6F6-44B0-835F-D2B9F94CF89A}"/>
              </a:ext>
            </a:extLst>
          </p:cNvPr>
          <p:cNvSpPr txBox="1">
            <a:spLocks/>
          </p:cNvSpPr>
          <p:nvPr/>
        </p:nvSpPr>
        <p:spPr>
          <a:xfrm>
            <a:off x="4325589" y="4744062"/>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P50+ Comp % </a:t>
            </a:r>
          </a:p>
        </p:txBody>
      </p:sp>
      <p:sp>
        <p:nvSpPr>
          <p:cNvPr id="67" name="Text Placeholder 3">
            <a:extLst>
              <a:ext uri="{FF2B5EF4-FFF2-40B4-BE49-F238E27FC236}">
                <a16:creationId xmlns:a16="http://schemas.microsoft.com/office/drawing/2014/main" id="{78D6D8D7-B2ED-4FA1-AFAA-47DDEEB214DB}"/>
              </a:ext>
            </a:extLst>
          </p:cNvPr>
          <p:cNvSpPr txBox="1">
            <a:spLocks/>
          </p:cNvSpPr>
          <p:nvPr/>
        </p:nvSpPr>
        <p:spPr>
          <a:xfrm>
            <a:off x="4331921" y="3538523"/>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Median Age** </a:t>
            </a:r>
          </a:p>
        </p:txBody>
      </p:sp>
      <p:sp>
        <p:nvSpPr>
          <p:cNvPr id="68" name="TextBox 67">
            <a:extLst>
              <a:ext uri="{FF2B5EF4-FFF2-40B4-BE49-F238E27FC236}">
                <a16:creationId xmlns:a16="http://schemas.microsoft.com/office/drawing/2014/main" id="{C262EAAC-960C-4CEC-9931-9C3648EA8FFD}"/>
              </a:ext>
            </a:extLst>
          </p:cNvPr>
          <p:cNvSpPr txBox="1"/>
          <p:nvPr/>
        </p:nvSpPr>
        <p:spPr>
          <a:xfrm>
            <a:off x="7577307" y="4379909"/>
            <a:ext cx="1626086"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Unique Visitors (000):</a:t>
            </a:r>
          </a:p>
        </p:txBody>
      </p:sp>
      <p:sp>
        <p:nvSpPr>
          <p:cNvPr id="69" name="TextBox 68">
            <a:extLst>
              <a:ext uri="{FF2B5EF4-FFF2-40B4-BE49-F238E27FC236}">
                <a16:creationId xmlns:a16="http://schemas.microsoft.com/office/drawing/2014/main" id="{DD907BAF-5728-4162-B561-F78A920780B5}"/>
              </a:ext>
            </a:extLst>
          </p:cNvPr>
          <p:cNvSpPr txBox="1"/>
          <p:nvPr/>
        </p:nvSpPr>
        <p:spPr>
          <a:xfrm>
            <a:off x="9182099" y="4441464"/>
            <a:ext cx="1348175"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+12,079</a:t>
            </a:r>
          </a:p>
        </p:txBody>
      </p:sp>
      <p:sp>
        <p:nvSpPr>
          <p:cNvPr id="70" name="TextBox 69">
            <a:extLst>
              <a:ext uri="{FF2B5EF4-FFF2-40B4-BE49-F238E27FC236}">
                <a16:creationId xmlns:a16="http://schemas.microsoft.com/office/drawing/2014/main" id="{19295EFA-B79E-4DF3-ACF7-A2D11DE8A0F5}"/>
              </a:ext>
            </a:extLst>
          </p:cNvPr>
          <p:cNvSpPr txBox="1"/>
          <p:nvPr/>
        </p:nvSpPr>
        <p:spPr>
          <a:xfrm>
            <a:off x="10763062" y="4441464"/>
            <a:ext cx="994729"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+41%</a:t>
            </a:r>
          </a:p>
        </p:txBody>
      </p:sp>
      <p:sp>
        <p:nvSpPr>
          <p:cNvPr id="71" name="TextBox 70">
            <a:extLst>
              <a:ext uri="{FF2B5EF4-FFF2-40B4-BE49-F238E27FC236}">
                <a16:creationId xmlns:a16="http://schemas.microsoft.com/office/drawing/2014/main" id="{0150513C-C484-44FB-ADAE-E6E653300AE3}"/>
              </a:ext>
            </a:extLst>
          </p:cNvPr>
          <p:cNvSpPr txBox="1"/>
          <p:nvPr/>
        </p:nvSpPr>
        <p:spPr>
          <a:xfrm>
            <a:off x="10838262" y="3563806"/>
            <a:ext cx="8443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p>
        </p:txBody>
      </p:sp>
      <p:sp>
        <p:nvSpPr>
          <p:cNvPr id="72" name="TextBox 71">
            <a:extLst>
              <a:ext uri="{FF2B5EF4-FFF2-40B4-BE49-F238E27FC236}">
                <a16:creationId xmlns:a16="http://schemas.microsoft.com/office/drawing/2014/main" id="{739FB88E-BE19-4458-8620-A0F08C619C10}"/>
              </a:ext>
            </a:extLst>
          </p:cNvPr>
          <p:cNvSpPr txBox="1"/>
          <p:nvPr/>
        </p:nvSpPr>
        <p:spPr>
          <a:xfrm>
            <a:off x="323121" y="3175586"/>
            <a:ext cx="28275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Increased TV Investment</a:t>
            </a:r>
          </a:p>
        </p:txBody>
      </p:sp>
      <p:sp>
        <p:nvSpPr>
          <p:cNvPr id="73" name="TextBox 72">
            <a:extLst>
              <a:ext uri="{FF2B5EF4-FFF2-40B4-BE49-F238E27FC236}">
                <a16:creationId xmlns:a16="http://schemas.microsoft.com/office/drawing/2014/main" id="{0F201FE8-CE03-419A-AC00-1B843724A394}"/>
              </a:ext>
            </a:extLst>
          </p:cNvPr>
          <p:cNvSpPr txBox="1"/>
          <p:nvPr/>
        </p:nvSpPr>
        <p:spPr>
          <a:xfrm>
            <a:off x="3442303" y="3175586"/>
            <a:ext cx="3389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Website: Age </a:t>
            </a:r>
            <a:r>
              <a:rPr lang="en-US" sz="1400" b="1">
                <a:solidFill>
                  <a:srgbClr val="00BFF2"/>
                </a:solidFill>
                <a:latin typeface="Helvetica" panose="020B0403020202020204" pitchFamily="34" charset="0"/>
              </a:rPr>
              <a:t>Evolution</a:t>
            </a:r>
            <a:endPar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A4AD9498-49AB-43B2-A609-31454B864175}"/>
              </a:ext>
            </a:extLst>
          </p:cNvPr>
          <p:cNvSpPr txBox="1"/>
          <p:nvPr/>
        </p:nvSpPr>
        <p:spPr>
          <a:xfrm>
            <a:off x="7091300" y="3175586"/>
            <a:ext cx="47974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Outcomes: Increased Consumer Action</a:t>
            </a:r>
          </a:p>
        </p:txBody>
      </p:sp>
      <p:sp>
        <p:nvSpPr>
          <p:cNvPr id="75" name="TextBox 74">
            <a:extLst>
              <a:ext uri="{FF2B5EF4-FFF2-40B4-BE49-F238E27FC236}">
                <a16:creationId xmlns:a16="http://schemas.microsoft.com/office/drawing/2014/main" id="{669C73FF-0977-42E3-B77C-B81FB8D8658B}"/>
              </a:ext>
            </a:extLst>
          </p:cNvPr>
          <p:cNvSpPr txBox="1"/>
          <p:nvPr/>
        </p:nvSpPr>
        <p:spPr>
          <a:xfrm>
            <a:off x="842346" y="3555198"/>
            <a:ext cx="230829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Total Cume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TV Spend (MM)</a:t>
            </a:r>
          </a:p>
        </p:txBody>
      </p:sp>
      <p:sp>
        <p:nvSpPr>
          <p:cNvPr id="76" name="TextBox 75">
            <a:extLst>
              <a:ext uri="{FF2B5EF4-FFF2-40B4-BE49-F238E27FC236}">
                <a16:creationId xmlns:a16="http://schemas.microsoft.com/office/drawing/2014/main" id="{6844BDEB-4748-4D94-9A80-71AB4FBF6392}"/>
              </a:ext>
            </a:extLst>
          </p:cNvPr>
          <p:cNvSpPr txBox="1"/>
          <p:nvPr/>
        </p:nvSpPr>
        <p:spPr>
          <a:xfrm>
            <a:off x="1794283" y="4430060"/>
            <a:ext cx="115784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+171%</a:t>
            </a:r>
            <a:endParaRPr kumimoji="0" lang="en-US" sz="9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77" name="Rectangle: Rounded Corners 76">
            <a:extLst>
              <a:ext uri="{FF2B5EF4-FFF2-40B4-BE49-F238E27FC236}">
                <a16:creationId xmlns:a16="http://schemas.microsoft.com/office/drawing/2014/main" id="{AE8B74DF-EAF7-47AB-90D9-CFE4ECA81E3F}"/>
              </a:ext>
            </a:extLst>
          </p:cNvPr>
          <p:cNvSpPr/>
          <p:nvPr/>
        </p:nvSpPr>
        <p:spPr>
          <a:xfrm>
            <a:off x="4383043" y="3939897"/>
            <a:ext cx="1712957" cy="54111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(40.8 vs 48.5)</a:t>
            </a:r>
          </a:p>
        </p:txBody>
      </p:sp>
      <p:sp>
        <p:nvSpPr>
          <p:cNvPr id="78" name="Rectangle: Rounded Corners 77">
            <a:extLst>
              <a:ext uri="{FF2B5EF4-FFF2-40B4-BE49-F238E27FC236}">
                <a16:creationId xmlns:a16="http://schemas.microsoft.com/office/drawing/2014/main" id="{70739803-3C4F-4B4F-BD34-9AA38EFA1FBC}"/>
              </a:ext>
            </a:extLst>
          </p:cNvPr>
          <p:cNvSpPr/>
          <p:nvPr/>
        </p:nvSpPr>
        <p:spPr>
          <a:xfrm>
            <a:off x="4347271" y="5116035"/>
            <a:ext cx="1712957" cy="70920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percentage 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(30.1% vs. 48.5%)</a:t>
            </a:r>
          </a:p>
        </p:txBody>
      </p:sp>
      <p:sp>
        <p:nvSpPr>
          <p:cNvPr id="79" name="TextBox 78">
            <a:extLst>
              <a:ext uri="{FF2B5EF4-FFF2-40B4-BE49-F238E27FC236}">
                <a16:creationId xmlns:a16="http://schemas.microsoft.com/office/drawing/2014/main" id="{C5F5701D-902D-4066-9884-8EF6C4F5DC5A}"/>
              </a:ext>
            </a:extLst>
          </p:cNvPr>
          <p:cNvSpPr txBox="1"/>
          <p:nvPr/>
        </p:nvSpPr>
        <p:spPr>
          <a:xfrm>
            <a:off x="473185" y="5410988"/>
            <a:ext cx="28018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Reflects total difference between cume TV spend through 1Q ’21 vs. cume TV spend through 1Q ‘</a:t>
            </a:r>
            <a:r>
              <a:rPr lang="en-US" sz="900" dirty="0">
                <a:solidFill>
                  <a:prstClr val="white"/>
                </a:solidFill>
                <a:latin typeface="Helvetica" panose="020B0403020202020204" pitchFamily="34" charset="0"/>
              </a:rPr>
              <a:t>17</a:t>
            </a:r>
            <a:endPar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80" name="Arrow: Chevron 79">
            <a:extLst>
              <a:ext uri="{FF2B5EF4-FFF2-40B4-BE49-F238E27FC236}">
                <a16:creationId xmlns:a16="http://schemas.microsoft.com/office/drawing/2014/main" id="{988D6528-00AD-45ED-9D02-FF679CE5B301}"/>
              </a:ext>
            </a:extLst>
          </p:cNvPr>
          <p:cNvSpPr/>
          <p:nvPr/>
        </p:nvSpPr>
        <p:spPr>
          <a:xfrm>
            <a:off x="3442303" y="3495203"/>
            <a:ext cx="3741864" cy="2324177"/>
          </a:xfrm>
          <a:prstGeom prst="chevron">
            <a:avLst>
              <a:gd name="adj" fmla="val 13635"/>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Text Placeholder 3">
            <a:extLst>
              <a:ext uri="{FF2B5EF4-FFF2-40B4-BE49-F238E27FC236}">
                <a16:creationId xmlns:a16="http://schemas.microsoft.com/office/drawing/2014/main" id="{DD90B5D5-5818-4069-A315-DCBDE92DE465}"/>
              </a:ext>
            </a:extLst>
          </p:cNvPr>
          <p:cNvSpPr txBox="1">
            <a:spLocks/>
          </p:cNvSpPr>
          <p:nvPr/>
        </p:nvSpPr>
        <p:spPr>
          <a:xfrm>
            <a:off x="3844161" y="4484465"/>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Median Age: </a:t>
            </a:r>
          </a:p>
        </p:txBody>
      </p:sp>
      <p:sp>
        <p:nvSpPr>
          <p:cNvPr id="82" name="TextBox 81">
            <a:extLst>
              <a:ext uri="{FF2B5EF4-FFF2-40B4-BE49-F238E27FC236}">
                <a16:creationId xmlns:a16="http://schemas.microsoft.com/office/drawing/2014/main" id="{4B2E2935-6D64-4C8F-B418-E8FB4D0CF67C}"/>
              </a:ext>
            </a:extLst>
          </p:cNvPr>
          <p:cNvSpPr txBox="1"/>
          <p:nvPr/>
        </p:nvSpPr>
        <p:spPr>
          <a:xfrm>
            <a:off x="5481723" y="3565375"/>
            <a:ext cx="126294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Difference</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4" name="TextBox 83">
            <a:extLst>
              <a:ext uri="{FF2B5EF4-FFF2-40B4-BE49-F238E27FC236}">
                <a16:creationId xmlns:a16="http://schemas.microsoft.com/office/drawing/2014/main" id="{8C16ABD8-665A-4CD8-B0BD-A673D12D4AC2}"/>
              </a:ext>
            </a:extLst>
          </p:cNvPr>
          <p:cNvSpPr txBox="1"/>
          <p:nvPr/>
        </p:nvSpPr>
        <p:spPr>
          <a:xfrm>
            <a:off x="818942" y="4491615"/>
            <a:ext cx="844328"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p>
        </p:txBody>
      </p:sp>
      <p:sp>
        <p:nvSpPr>
          <p:cNvPr id="85" name="TextBox 84">
            <a:extLst>
              <a:ext uri="{FF2B5EF4-FFF2-40B4-BE49-F238E27FC236}">
                <a16:creationId xmlns:a16="http://schemas.microsoft.com/office/drawing/2014/main" id="{ACC560EC-5647-4C35-A5D9-0C6D5601B2BB}"/>
              </a:ext>
            </a:extLst>
          </p:cNvPr>
          <p:cNvSpPr txBox="1"/>
          <p:nvPr/>
        </p:nvSpPr>
        <p:spPr>
          <a:xfrm>
            <a:off x="1653312" y="4895849"/>
            <a:ext cx="144316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($406.9 vs. $150.2)</a:t>
            </a:r>
            <a:endPar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6" name="TextBox 85">
            <a:extLst>
              <a:ext uri="{FF2B5EF4-FFF2-40B4-BE49-F238E27FC236}">
                <a16:creationId xmlns:a16="http://schemas.microsoft.com/office/drawing/2014/main" id="{5D0B1553-5AB6-4136-8CEB-2EC90E994063}"/>
              </a:ext>
            </a:extLst>
          </p:cNvPr>
          <p:cNvSpPr txBox="1"/>
          <p:nvPr/>
        </p:nvSpPr>
        <p:spPr>
          <a:xfrm>
            <a:off x="9388498" y="3563806"/>
            <a:ext cx="93537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7" name="TextBox 86">
            <a:extLst>
              <a:ext uri="{FF2B5EF4-FFF2-40B4-BE49-F238E27FC236}">
                <a16:creationId xmlns:a16="http://schemas.microsoft.com/office/drawing/2014/main" id="{96018780-84BE-46B3-91A5-92CBE21C7288}"/>
              </a:ext>
            </a:extLst>
          </p:cNvPr>
          <p:cNvSpPr txBox="1"/>
          <p:nvPr/>
        </p:nvSpPr>
        <p:spPr>
          <a:xfrm>
            <a:off x="7371195" y="3565376"/>
            <a:ext cx="1940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3 Brand Average</a:t>
            </a:r>
            <a:endParaRPr kumimoji="0" lang="en-US" sz="14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88" name="TextBox 87">
            <a:extLst>
              <a:ext uri="{FF2B5EF4-FFF2-40B4-BE49-F238E27FC236}">
                <a16:creationId xmlns:a16="http://schemas.microsoft.com/office/drawing/2014/main" id="{5012E466-3861-4BD3-B945-0B2519C44B42}"/>
              </a:ext>
            </a:extLst>
          </p:cNvPr>
          <p:cNvSpPr txBox="1"/>
          <p:nvPr/>
        </p:nvSpPr>
        <p:spPr>
          <a:xfrm>
            <a:off x="3705742" y="3557520"/>
            <a:ext cx="1940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3 Brand Average</a:t>
            </a:r>
            <a:endParaRPr kumimoji="0" lang="en-US" sz="14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104" name="TextBox 103">
            <a:extLst>
              <a:ext uri="{FF2B5EF4-FFF2-40B4-BE49-F238E27FC236}">
                <a16:creationId xmlns:a16="http://schemas.microsoft.com/office/drawing/2014/main" id="{E7D7D2D3-2B81-4570-9248-67B060043F31}"/>
              </a:ext>
            </a:extLst>
          </p:cNvPr>
          <p:cNvSpPr txBox="1"/>
          <p:nvPr/>
        </p:nvSpPr>
        <p:spPr>
          <a:xfrm>
            <a:off x="5571092" y="4319570"/>
            <a:ext cx="108420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+3.6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0BFF2"/>
                </a:solidFill>
                <a:latin typeface="Helvetica" panose="020B0403020202020204" pitchFamily="34" charset="0"/>
              </a:rPr>
              <a:t>years</a:t>
            </a:r>
            <a:endParaRPr kumimoji="0" lang="en-US" sz="400" b="0" i="0" u="none" strike="noStrike" kern="1200" cap="none" spc="0" normalizeH="0" baseline="0" noProof="0">
              <a:ln>
                <a:noFill/>
              </a:ln>
              <a:solidFill>
                <a:srgbClr val="00BFF2"/>
              </a:solidFill>
              <a:effectLst/>
              <a:uLnTx/>
              <a:uFillTx/>
              <a:latin typeface="Helvetica" panose="020B0403020202020204" pitchFamily="34" charset="0"/>
              <a:ea typeface="+mn-ea"/>
              <a:cs typeface="+mn-cs"/>
            </a:endParaRPr>
          </a:p>
        </p:txBody>
      </p:sp>
      <p:sp>
        <p:nvSpPr>
          <p:cNvPr id="105" name="Rectangle: Rounded Corners 104">
            <a:extLst>
              <a:ext uri="{FF2B5EF4-FFF2-40B4-BE49-F238E27FC236}">
                <a16:creationId xmlns:a16="http://schemas.microsoft.com/office/drawing/2014/main" id="{57700E2B-3D8C-41D9-9CB1-A37BC27AC0D4}"/>
              </a:ext>
            </a:extLst>
          </p:cNvPr>
          <p:cNvSpPr/>
          <p:nvPr/>
        </p:nvSpPr>
        <p:spPr>
          <a:xfrm>
            <a:off x="5256718" y="4988652"/>
            <a:ext cx="1712957" cy="256359"/>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(49.1 vs. 45.4)</a:t>
            </a:r>
          </a:p>
        </p:txBody>
      </p:sp>
    </p:spTree>
    <p:extLst>
      <p:ext uri="{BB962C8B-B14F-4D97-AF65-F5344CB8AC3E}">
        <p14:creationId xmlns:p14="http://schemas.microsoft.com/office/powerpoint/2010/main" val="4183428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BC76624-E463-4DAD-A0CF-CFA8E7FA8335}"/>
              </a:ext>
            </a:extLst>
          </p:cNvPr>
          <p:cNvSpPr/>
          <p:nvPr/>
        </p:nvSpPr>
        <p:spPr>
          <a:xfrm>
            <a:off x="-30961" y="-6460"/>
            <a:ext cx="12235037" cy="170322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5A70652F-38E7-4B75-B494-BB0702BA4B32}"/>
              </a:ext>
            </a:extLst>
          </p:cNvPr>
          <p:cNvSpPr txBox="1"/>
          <p:nvPr/>
        </p:nvSpPr>
        <p:spPr>
          <a:xfrm>
            <a:off x="125294" y="297820"/>
            <a:ext cx="11875028"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Home: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With over $2 billion in total TV </a:t>
            </a:r>
            <a:r>
              <a:rPr lang="en-US" sz="2600" b="1">
                <a:solidFill>
                  <a:srgbClr val="1B1464"/>
                </a:solidFill>
                <a:latin typeface="Helvetica" panose="020B0604020202020204" pitchFamily="34" charset="0"/>
              </a:rPr>
              <a:t>investment</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 across these brands, older consumers have driven website traffic in line with the growth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TV spend as ‘home upkeep’ has taken on more importance to them</a:t>
            </a: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pic>
        <p:nvPicPr>
          <p:cNvPr id="14" name="Picture 58">
            <a:extLst>
              <a:ext uri="{FF2B5EF4-FFF2-40B4-BE49-F238E27FC236}">
                <a16:creationId xmlns:a16="http://schemas.microsoft.com/office/drawing/2014/main" id="{1F15B88B-5F9A-4712-A297-F4849C4CE5FF}"/>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131760" y="1812957"/>
            <a:ext cx="1645810" cy="4855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4">
            <a:extLst>
              <a:ext uri="{FF2B5EF4-FFF2-40B4-BE49-F238E27FC236}">
                <a16:creationId xmlns:a16="http://schemas.microsoft.com/office/drawing/2014/main" id="{2201F0BD-1D67-4A95-B4A4-70E963CDA315}"/>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981430" y="1865388"/>
            <a:ext cx="796435" cy="4990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descr="HomeAdvisor Logo - LogoDix">
            <a:extLst>
              <a:ext uri="{FF2B5EF4-FFF2-40B4-BE49-F238E27FC236}">
                <a16:creationId xmlns:a16="http://schemas.microsoft.com/office/drawing/2014/main" id="{980307A5-E1A7-4BA6-8936-A5DAA2FB841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61788" y="1737488"/>
            <a:ext cx="1069421" cy="6750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8">
            <a:extLst>
              <a:ext uri="{FF2B5EF4-FFF2-40B4-BE49-F238E27FC236}">
                <a16:creationId xmlns:a16="http://schemas.microsoft.com/office/drawing/2014/main" id="{DB9C3461-2EF9-4CBF-84D5-9AD11B0CBC00}"/>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039009" y="1887712"/>
            <a:ext cx="1831607" cy="3324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a:extLst>
              <a:ext uri="{FF2B5EF4-FFF2-40B4-BE49-F238E27FC236}">
                <a16:creationId xmlns:a16="http://schemas.microsoft.com/office/drawing/2014/main" id="{5F68C86A-C5BC-416A-9D14-D8A7EA0DE52D}"/>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656348" y="1878892"/>
            <a:ext cx="1255247" cy="3922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0" descr="Download Purple Logo - Purple Mattress Logo PNG Image with No Background -  PNGkey.com">
            <a:extLst>
              <a:ext uri="{FF2B5EF4-FFF2-40B4-BE49-F238E27FC236}">
                <a16:creationId xmlns:a16="http://schemas.microsoft.com/office/drawing/2014/main" id="{6D28F869-5F3D-4240-85BC-48EC615CF742}"/>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4425798" y="1862899"/>
            <a:ext cx="1261044" cy="395061"/>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3">
            <a:extLst>
              <a:ext uri="{FF2B5EF4-FFF2-40B4-BE49-F238E27FC236}">
                <a16:creationId xmlns:a16="http://schemas.microsoft.com/office/drawing/2014/main" id="{34FA6C67-B06E-43FE-8588-0BCA6679EB6B}"/>
              </a:ext>
            </a:extLst>
          </p:cNvPr>
          <p:cNvSpPr txBox="1">
            <a:spLocks/>
          </p:cNvSpPr>
          <p:nvPr/>
        </p:nvSpPr>
        <p:spPr>
          <a:xfrm>
            <a:off x="527897" y="6036287"/>
            <a:ext cx="11342035" cy="483208"/>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VAB analysis of Nielsen Ad Intel data, CY 2002 – Q1 2021. TV spend includes national broadcast TV, cable TV, Spanish language broadcast TV, Spanish language cable TV, spot TV, syndication TV. Reflects the total cume TV spend across the 6 brands analyzed. Cume TV spend = the rolling totals aggregated across years beginning in 2002, the first year of measured brand TV spend. VAB analysis of Comscore </a:t>
            </a:r>
            <a:r>
              <a:rPr kumimoji="0" lang="en-US" sz="7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mediametrix</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multiplatform media trend data, P18+. 1Q ‘17: January – March ‘17, 1Q ‘21: January – March ‘21 (calendar months). Median age and unique visitor figures are based on monthly averages for each 3-month time period across the 6 brands analyzed within the custom created ‘Home’ category. *1Q ‘17 (Jan-Mar ‘17) is reflective of the first 3-month measurement period available and is inclusive of some brands that were first measured after this time period, based on their first 3-month measurement period. </a:t>
            </a:r>
            <a:r>
              <a:rPr lang="en-US" sz="700">
                <a:solidFill>
                  <a:srgbClr val="1B1464"/>
                </a:solidFill>
                <a:latin typeface="Helvetica" panose="020B0403020202020204" pitchFamily="34" charset="0"/>
              </a:rPr>
              <a:t>Note: </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Comscore did not begin measuring ‘median age’ as a reported metric until February ‘17, therefore this metric is reflective of Feb-Apr ‘17.</a:t>
            </a:r>
          </a:p>
        </p:txBody>
      </p:sp>
      <p:sp>
        <p:nvSpPr>
          <p:cNvPr id="101" name="TextBox 100">
            <a:extLst>
              <a:ext uri="{FF2B5EF4-FFF2-40B4-BE49-F238E27FC236}">
                <a16:creationId xmlns:a16="http://schemas.microsoft.com/office/drawing/2014/main" id="{81375A48-5200-4904-9EFE-79DEADEB82D1}"/>
              </a:ext>
            </a:extLst>
          </p:cNvPr>
          <p:cNvSpPr txBox="1"/>
          <p:nvPr/>
        </p:nvSpPr>
        <p:spPr>
          <a:xfrm>
            <a:off x="3808430" y="2519267"/>
            <a:ext cx="4670663" cy="492443"/>
          </a:xfrm>
          <a:prstGeom prst="rect">
            <a:avLst/>
          </a:prstGeom>
          <a:solidFill>
            <a:srgbClr val="1B14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TV Spend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sym typeface="Wingdings" panose="05000000000000000000" pitchFamily="2" charset="2"/>
              </a:rPr>
              <a:t></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 Outcomes Correlation: 6 Brands</a:t>
            </a: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1Q ‘21 vs. 1Q ‘17*: Monthly Avg Website Metrics Comparison</a:t>
            </a: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52" name="Arrow: Chevron 51">
            <a:extLst>
              <a:ext uri="{FF2B5EF4-FFF2-40B4-BE49-F238E27FC236}">
                <a16:creationId xmlns:a16="http://schemas.microsoft.com/office/drawing/2014/main" id="{C8026D41-EB04-48E7-9512-1684DF2C5AAE}"/>
              </a:ext>
            </a:extLst>
          </p:cNvPr>
          <p:cNvSpPr/>
          <p:nvPr/>
        </p:nvSpPr>
        <p:spPr>
          <a:xfrm>
            <a:off x="320501" y="3492610"/>
            <a:ext cx="3167661" cy="2329105"/>
          </a:xfrm>
          <a:prstGeom prst="chevron">
            <a:avLst>
              <a:gd name="adj" fmla="val 13635"/>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Arrow: Chevron 52">
            <a:extLst>
              <a:ext uri="{FF2B5EF4-FFF2-40B4-BE49-F238E27FC236}">
                <a16:creationId xmlns:a16="http://schemas.microsoft.com/office/drawing/2014/main" id="{18981942-59A9-4961-9A6A-59339AD4A8C6}"/>
              </a:ext>
            </a:extLst>
          </p:cNvPr>
          <p:cNvSpPr/>
          <p:nvPr/>
        </p:nvSpPr>
        <p:spPr>
          <a:xfrm>
            <a:off x="7169523" y="3488695"/>
            <a:ext cx="4797486" cy="2336547"/>
          </a:xfrm>
          <a:prstGeom prst="chevron">
            <a:avLst>
              <a:gd name="adj" fmla="val 13635"/>
            </a:avLst>
          </a:prstGeom>
          <a:solidFill>
            <a:srgbClr val="66C5AD"/>
          </a:solidFill>
          <a:ln w="3810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 Placeholder 3">
            <a:extLst>
              <a:ext uri="{FF2B5EF4-FFF2-40B4-BE49-F238E27FC236}">
                <a16:creationId xmlns:a16="http://schemas.microsoft.com/office/drawing/2014/main" id="{712536CF-74FA-4EB1-AD52-29B565A95EF1}"/>
              </a:ext>
            </a:extLst>
          </p:cNvPr>
          <p:cNvSpPr txBox="1">
            <a:spLocks/>
          </p:cNvSpPr>
          <p:nvPr/>
        </p:nvSpPr>
        <p:spPr>
          <a:xfrm>
            <a:off x="4325589" y="4744062"/>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P50+ Comp % </a:t>
            </a:r>
          </a:p>
        </p:txBody>
      </p:sp>
      <p:sp>
        <p:nvSpPr>
          <p:cNvPr id="55" name="Text Placeholder 3">
            <a:extLst>
              <a:ext uri="{FF2B5EF4-FFF2-40B4-BE49-F238E27FC236}">
                <a16:creationId xmlns:a16="http://schemas.microsoft.com/office/drawing/2014/main" id="{E62394FA-315E-420D-B535-68A738A815DE}"/>
              </a:ext>
            </a:extLst>
          </p:cNvPr>
          <p:cNvSpPr txBox="1">
            <a:spLocks/>
          </p:cNvSpPr>
          <p:nvPr/>
        </p:nvSpPr>
        <p:spPr>
          <a:xfrm>
            <a:off x="4331921" y="3538523"/>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Median Age** </a:t>
            </a:r>
          </a:p>
        </p:txBody>
      </p:sp>
      <p:sp>
        <p:nvSpPr>
          <p:cNvPr id="56" name="TextBox 55">
            <a:extLst>
              <a:ext uri="{FF2B5EF4-FFF2-40B4-BE49-F238E27FC236}">
                <a16:creationId xmlns:a16="http://schemas.microsoft.com/office/drawing/2014/main" id="{5F294CA5-840A-44E8-B472-0CE2E5A50229}"/>
              </a:ext>
            </a:extLst>
          </p:cNvPr>
          <p:cNvSpPr txBox="1"/>
          <p:nvPr/>
        </p:nvSpPr>
        <p:spPr>
          <a:xfrm>
            <a:off x="7577307" y="4379909"/>
            <a:ext cx="1626086"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Unique Visitors (000):</a:t>
            </a:r>
          </a:p>
        </p:txBody>
      </p:sp>
      <p:sp>
        <p:nvSpPr>
          <p:cNvPr id="57" name="TextBox 56">
            <a:extLst>
              <a:ext uri="{FF2B5EF4-FFF2-40B4-BE49-F238E27FC236}">
                <a16:creationId xmlns:a16="http://schemas.microsoft.com/office/drawing/2014/main" id="{54EA11B3-E843-4DD4-8251-076D83384103}"/>
              </a:ext>
            </a:extLst>
          </p:cNvPr>
          <p:cNvSpPr txBox="1"/>
          <p:nvPr/>
        </p:nvSpPr>
        <p:spPr>
          <a:xfrm>
            <a:off x="9229725" y="4441464"/>
            <a:ext cx="1141776"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+7,542</a:t>
            </a:r>
          </a:p>
        </p:txBody>
      </p:sp>
      <p:sp>
        <p:nvSpPr>
          <p:cNvPr id="58" name="TextBox 57">
            <a:extLst>
              <a:ext uri="{FF2B5EF4-FFF2-40B4-BE49-F238E27FC236}">
                <a16:creationId xmlns:a16="http://schemas.microsoft.com/office/drawing/2014/main" id="{BB18DFCB-4C5D-4F3E-A528-8E388CE56727}"/>
              </a:ext>
            </a:extLst>
          </p:cNvPr>
          <p:cNvSpPr txBox="1"/>
          <p:nvPr/>
        </p:nvSpPr>
        <p:spPr>
          <a:xfrm>
            <a:off x="10616016" y="4441464"/>
            <a:ext cx="1141776"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+160%</a:t>
            </a:r>
          </a:p>
        </p:txBody>
      </p:sp>
      <p:sp>
        <p:nvSpPr>
          <p:cNvPr id="59" name="TextBox 58">
            <a:extLst>
              <a:ext uri="{FF2B5EF4-FFF2-40B4-BE49-F238E27FC236}">
                <a16:creationId xmlns:a16="http://schemas.microsoft.com/office/drawing/2014/main" id="{809F9B1D-7ED8-4339-84F3-6973F69E6B97}"/>
              </a:ext>
            </a:extLst>
          </p:cNvPr>
          <p:cNvSpPr txBox="1"/>
          <p:nvPr/>
        </p:nvSpPr>
        <p:spPr>
          <a:xfrm>
            <a:off x="10764740" y="3563806"/>
            <a:ext cx="8443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p>
        </p:txBody>
      </p:sp>
      <p:sp>
        <p:nvSpPr>
          <p:cNvPr id="60" name="TextBox 59">
            <a:extLst>
              <a:ext uri="{FF2B5EF4-FFF2-40B4-BE49-F238E27FC236}">
                <a16:creationId xmlns:a16="http://schemas.microsoft.com/office/drawing/2014/main" id="{FD2D89B4-E242-490E-A5F8-5E8EF038ACDD}"/>
              </a:ext>
            </a:extLst>
          </p:cNvPr>
          <p:cNvSpPr txBox="1"/>
          <p:nvPr/>
        </p:nvSpPr>
        <p:spPr>
          <a:xfrm>
            <a:off x="323121" y="3175586"/>
            <a:ext cx="28275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Increased TV Investment</a:t>
            </a:r>
          </a:p>
        </p:txBody>
      </p:sp>
      <p:sp>
        <p:nvSpPr>
          <p:cNvPr id="61" name="TextBox 60">
            <a:extLst>
              <a:ext uri="{FF2B5EF4-FFF2-40B4-BE49-F238E27FC236}">
                <a16:creationId xmlns:a16="http://schemas.microsoft.com/office/drawing/2014/main" id="{C84AA683-02E6-4F02-9682-9FE781F62A95}"/>
              </a:ext>
            </a:extLst>
          </p:cNvPr>
          <p:cNvSpPr txBox="1"/>
          <p:nvPr/>
        </p:nvSpPr>
        <p:spPr>
          <a:xfrm>
            <a:off x="3442303" y="3175586"/>
            <a:ext cx="3389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Website: Age Evolution</a:t>
            </a:r>
          </a:p>
        </p:txBody>
      </p:sp>
      <p:sp>
        <p:nvSpPr>
          <p:cNvPr id="62" name="TextBox 61">
            <a:extLst>
              <a:ext uri="{FF2B5EF4-FFF2-40B4-BE49-F238E27FC236}">
                <a16:creationId xmlns:a16="http://schemas.microsoft.com/office/drawing/2014/main" id="{B82BAA66-DA4C-4C09-B937-8D66DE264BE9}"/>
              </a:ext>
            </a:extLst>
          </p:cNvPr>
          <p:cNvSpPr txBox="1"/>
          <p:nvPr/>
        </p:nvSpPr>
        <p:spPr>
          <a:xfrm>
            <a:off x="7091300" y="3175586"/>
            <a:ext cx="47974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Outcomes: Increased Consumer Action</a:t>
            </a:r>
          </a:p>
        </p:txBody>
      </p:sp>
      <p:sp>
        <p:nvSpPr>
          <p:cNvPr id="63" name="TextBox 62">
            <a:extLst>
              <a:ext uri="{FF2B5EF4-FFF2-40B4-BE49-F238E27FC236}">
                <a16:creationId xmlns:a16="http://schemas.microsoft.com/office/drawing/2014/main" id="{AC557751-B303-4BAD-9660-FFA98870822A}"/>
              </a:ext>
            </a:extLst>
          </p:cNvPr>
          <p:cNvSpPr txBox="1"/>
          <p:nvPr/>
        </p:nvSpPr>
        <p:spPr>
          <a:xfrm>
            <a:off x="842346" y="3555198"/>
            <a:ext cx="230829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Total Cume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TV Spend (MM)</a:t>
            </a:r>
          </a:p>
        </p:txBody>
      </p:sp>
      <p:sp>
        <p:nvSpPr>
          <p:cNvPr id="64" name="TextBox 63">
            <a:extLst>
              <a:ext uri="{FF2B5EF4-FFF2-40B4-BE49-F238E27FC236}">
                <a16:creationId xmlns:a16="http://schemas.microsoft.com/office/drawing/2014/main" id="{932BC06D-7312-4D2A-B89E-0381A8822699}"/>
              </a:ext>
            </a:extLst>
          </p:cNvPr>
          <p:cNvSpPr txBox="1"/>
          <p:nvPr/>
        </p:nvSpPr>
        <p:spPr>
          <a:xfrm>
            <a:off x="1794283" y="4430060"/>
            <a:ext cx="115784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+158%</a:t>
            </a:r>
            <a:endParaRPr kumimoji="0" lang="en-US" sz="9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65" name="Rectangle: Rounded Corners 64">
            <a:extLst>
              <a:ext uri="{FF2B5EF4-FFF2-40B4-BE49-F238E27FC236}">
                <a16:creationId xmlns:a16="http://schemas.microsoft.com/office/drawing/2014/main" id="{81AC6E1F-D40F-4E9D-ABCA-EDC8D87A909A}"/>
              </a:ext>
            </a:extLst>
          </p:cNvPr>
          <p:cNvSpPr/>
          <p:nvPr/>
        </p:nvSpPr>
        <p:spPr>
          <a:xfrm>
            <a:off x="4383043" y="3939897"/>
            <a:ext cx="1712957" cy="54111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(40.8 vs 48.5)</a:t>
            </a:r>
          </a:p>
        </p:txBody>
      </p:sp>
      <p:sp>
        <p:nvSpPr>
          <p:cNvPr id="66" name="Rectangle: Rounded Corners 65">
            <a:extLst>
              <a:ext uri="{FF2B5EF4-FFF2-40B4-BE49-F238E27FC236}">
                <a16:creationId xmlns:a16="http://schemas.microsoft.com/office/drawing/2014/main" id="{3196EFDF-5375-47D9-9FB6-CCD4B7DE3774}"/>
              </a:ext>
            </a:extLst>
          </p:cNvPr>
          <p:cNvSpPr/>
          <p:nvPr/>
        </p:nvSpPr>
        <p:spPr>
          <a:xfrm>
            <a:off x="4347271" y="5116035"/>
            <a:ext cx="1712957" cy="70920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percentage 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(30.1% vs. 48.5%)</a:t>
            </a:r>
          </a:p>
        </p:txBody>
      </p:sp>
      <p:sp>
        <p:nvSpPr>
          <p:cNvPr id="67" name="TextBox 66">
            <a:extLst>
              <a:ext uri="{FF2B5EF4-FFF2-40B4-BE49-F238E27FC236}">
                <a16:creationId xmlns:a16="http://schemas.microsoft.com/office/drawing/2014/main" id="{0025F690-BF9F-4806-9A09-6C884E155E3E}"/>
              </a:ext>
            </a:extLst>
          </p:cNvPr>
          <p:cNvSpPr txBox="1"/>
          <p:nvPr/>
        </p:nvSpPr>
        <p:spPr>
          <a:xfrm>
            <a:off x="473185" y="5410988"/>
            <a:ext cx="28018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Reflects total difference between cume TV spend through 1Q ’21 vs. cume TV spend through 1Q ‘</a:t>
            </a:r>
            <a:r>
              <a:rPr lang="en-US" sz="900" dirty="0">
                <a:solidFill>
                  <a:prstClr val="white"/>
                </a:solidFill>
                <a:latin typeface="Helvetica" panose="020B0403020202020204" pitchFamily="34" charset="0"/>
              </a:rPr>
              <a:t>17</a:t>
            </a:r>
            <a:endPar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68" name="Arrow: Chevron 67">
            <a:extLst>
              <a:ext uri="{FF2B5EF4-FFF2-40B4-BE49-F238E27FC236}">
                <a16:creationId xmlns:a16="http://schemas.microsoft.com/office/drawing/2014/main" id="{76D4B67D-3CB6-4480-B67E-D67E442051B1}"/>
              </a:ext>
            </a:extLst>
          </p:cNvPr>
          <p:cNvSpPr/>
          <p:nvPr/>
        </p:nvSpPr>
        <p:spPr>
          <a:xfrm>
            <a:off x="3442303" y="3495203"/>
            <a:ext cx="3741864" cy="2324177"/>
          </a:xfrm>
          <a:prstGeom prst="chevron">
            <a:avLst>
              <a:gd name="adj" fmla="val 13635"/>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Text Placeholder 3">
            <a:extLst>
              <a:ext uri="{FF2B5EF4-FFF2-40B4-BE49-F238E27FC236}">
                <a16:creationId xmlns:a16="http://schemas.microsoft.com/office/drawing/2014/main" id="{8571FBC5-CB49-4247-AA12-1BD88C7FF626}"/>
              </a:ext>
            </a:extLst>
          </p:cNvPr>
          <p:cNvSpPr txBox="1">
            <a:spLocks/>
          </p:cNvSpPr>
          <p:nvPr/>
        </p:nvSpPr>
        <p:spPr>
          <a:xfrm>
            <a:off x="3844161" y="4484465"/>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Median Age: </a:t>
            </a:r>
          </a:p>
        </p:txBody>
      </p:sp>
      <p:sp>
        <p:nvSpPr>
          <p:cNvPr id="70" name="TextBox 69">
            <a:extLst>
              <a:ext uri="{FF2B5EF4-FFF2-40B4-BE49-F238E27FC236}">
                <a16:creationId xmlns:a16="http://schemas.microsoft.com/office/drawing/2014/main" id="{19CAA3CE-A1E0-4616-BA4A-9440BC40E0DB}"/>
              </a:ext>
            </a:extLst>
          </p:cNvPr>
          <p:cNvSpPr txBox="1"/>
          <p:nvPr/>
        </p:nvSpPr>
        <p:spPr>
          <a:xfrm>
            <a:off x="5481723" y="3565375"/>
            <a:ext cx="126294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Difference</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2B06DB37-3EF9-4FE6-8DD3-EAC912A93FE9}"/>
              </a:ext>
            </a:extLst>
          </p:cNvPr>
          <p:cNvSpPr txBox="1"/>
          <p:nvPr/>
        </p:nvSpPr>
        <p:spPr>
          <a:xfrm>
            <a:off x="818942" y="4491615"/>
            <a:ext cx="844328"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p>
        </p:txBody>
      </p:sp>
      <p:sp>
        <p:nvSpPr>
          <p:cNvPr id="72" name="TextBox 71">
            <a:extLst>
              <a:ext uri="{FF2B5EF4-FFF2-40B4-BE49-F238E27FC236}">
                <a16:creationId xmlns:a16="http://schemas.microsoft.com/office/drawing/2014/main" id="{69DABBD5-32EF-46F8-8E42-FEB057A08BA2}"/>
              </a:ext>
            </a:extLst>
          </p:cNvPr>
          <p:cNvSpPr txBox="1"/>
          <p:nvPr/>
        </p:nvSpPr>
        <p:spPr>
          <a:xfrm>
            <a:off x="1586637" y="4895849"/>
            <a:ext cx="156298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($2,332.3 vs. $902.5)</a:t>
            </a:r>
            <a:endPar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4" name="TextBox 83">
            <a:extLst>
              <a:ext uri="{FF2B5EF4-FFF2-40B4-BE49-F238E27FC236}">
                <a16:creationId xmlns:a16="http://schemas.microsoft.com/office/drawing/2014/main" id="{B09F4F2F-0A5D-43CD-B11A-E2BC1B81BE51}"/>
              </a:ext>
            </a:extLst>
          </p:cNvPr>
          <p:cNvSpPr txBox="1"/>
          <p:nvPr/>
        </p:nvSpPr>
        <p:spPr>
          <a:xfrm>
            <a:off x="9332925" y="3563806"/>
            <a:ext cx="93537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9" name="TextBox 88">
            <a:extLst>
              <a:ext uri="{FF2B5EF4-FFF2-40B4-BE49-F238E27FC236}">
                <a16:creationId xmlns:a16="http://schemas.microsoft.com/office/drawing/2014/main" id="{C9468697-A18A-4B35-922D-5419690B3FAB}"/>
              </a:ext>
            </a:extLst>
          </p:cNvPr>
          <p:cNvSpPr txBox="1"/>
          <p:nvPr/>
        </p:nvSpPr>
        <p:spPr>
          <a:xfrm>
            <a:off x="7371195" y="3565376"/>
            <a:ext cx="1940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6 Brand Average</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05" name="TextBox 104">
            <a:extLst>
              <a:ext uri="{FF2B5EF4-FFF2-40B4-BE49-F238E27FC236}">
                <a16:creationId xmlns:a16="http://schemas.microsoft.com/office/drawing/2014/main" id="{4AAC1D1B-1E2A-4295-A506-F4E61806416C}"/>
              </a:ext>
            </a:extLst>
          </p:cNvPr>
          <p:cNvSpPr txBox="1"/>
          <p:nvPr/>
        </p:nvSpPr>
        <p:spPr>
          <a:xfrm>
            <a:off x="3705742" y="3557520"/>
            <a:ext cx="1940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6 Brand Average</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06" name="TextBox 105">
            <a:extLst>
              <a:ext uri="{FF2B5EF4-FFF2-40B4-BE49-F238E27FC236}">
                <a16:creationId xmlns:a16="http://schemas.microsoft.com/office/drawing/2014/main" id="{DE4F20D2-3EB3-4134-AF8D-814BBA4DEB4C}"/>
              </a:ext>
            </a:extLst>
          </p:cNvPr>
          <p:cNvSpPr txBox="1"/>
          <p:nvPr/>
        </p:nvSpPr>
        <p:spPr>
          <a:xfrm>
            <a:off x="5571092" y="4319570"/>
            <a:ext cx="108420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+5.9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0BFF2"/>
                </a:solidFill>
                <a:latin typeface="Helvetica" panose="020B0403020202020204" pitchFamily="34" charset="0"/>
              </a:rPr>
              <a:t>years</a:t>
            </a:r>
            <a:endParaRPr kumimoji="0" lang="en-US" sz="400" b="0" i="0" u="none" strike="noStrike" kern="1200" cap="none" spc="0" normalizeH="0" baseline="0" noProof="0">
              <a:ln>
                <a:noFill/>
              </a:ln>
              <a:solidFill>
                <a:srgbClr val="00BFF2"/>
              </a:solidFill>
              <a:effectLst/>
              <a:uLnTx/>
              <a:uFillTx/>
              <a:latin typeface="Helvetica" panose="020B0403020202020204" pitchFamily="34" charset="0"/>
              <a:ea typeface="+mn-ea"/>
              <a:cs typeface="+mn-cs"/>
            </a:endParaRPr>
          </a:p>
        </p:txBody>
      </p:sp>
      <p:sp>
        <p:nvSpPr>
          <p:cNvPr id="108" name="Rectangle: Rounded Corners 107">
            <a:extLst>
              <a:ext uri="{FF2B5EF4-FFF2-40B4-BE49-F238E27FC236}">
                <a16:creationId xmlns:a16="http://schemas.microsoft.com/office/drawing/2014/main" id="{A760731D-D35E-43C5-AAC5-59A02C0717AE}"/>
              </a:ext>
            </a:extLst>
          </p:cNvPr>
          <p:cNvSpPr/>
          <p:nvPr/>
        </p:nvSpPr>
        <p:spPr>
          <a:xfrm>
            <a:off x="5256718" y="4988652"/>
            <a:ext cx="1712957" cy="256359"/>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(52.1 vs. 46.1)</a:t>
            </a:r>
          </a:p>
        </p:txBody>
      </p:sp>
    </p:spTree>
    <p:extLst>
      <p:ext uri="{BB962C8B-B14F-4D97-AF65-F5344CB8AC3E}">
        <p14:creationId xmlns:p14="http://schemas.microsoft.com/office/powerpoint/2010/main" val="2257530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8104988-0EF7-4003-8FE2-761ED7F25441}"/>
              </a:ext>
            </a:extLst>
          </p:cNvPr>
          <p:cNvSpPr/>
          <p:nvPr/>
        </p:nvSpPr>
        <p:spPr>
          <a:xfrm>
            <a:off x="0" y="-6460"/>
            <a:ext cx="12213518" cy="170322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5A70652F-38E7-4B75-B494-BB0702BA4B32}"/>
              </a:ext>
            </a:extLst>
          </p:cNvPr>
          <p:cNvSpPr txBox="1"/>
          <p:nvPr/>
        </p:nvSpPr>
        <p:spPr>
          <a:xfrm>
            <a:off x="125294" y="260113"/>
            <a:ext cx="1206670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Travel: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Although this category took a substantial hit during the first year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of the pandemic, the longer-term trends have been positive as active,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older consumers are being driven to these ‘travel lifestyle’ brands </a:t>
            </a: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pic>
        <p:nvPicPr>
          <p:cNvPr id="21" name="Picture 2" descr="Away Logo - LogoDix">
            <a:extLst>
              <a:ext uri="{FF2B5EF4-FFF2-40B4-BE49-F238E27FC236}">
                <a16:creationId xmlns:a16="http://schemas.microsoft.com/office/drawing/2014/main" id="{1281D787-30EF-4911-A43A-4A79925B57C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l="17118" t="26514" r="17004" b="26977"/>
          <a:stretch/>
        </p:blipFill>
        <p:spPr bwMode="auto">
          <a:xfrm>
            <a:off x="4890645" y="1768740"/>
            <a:ext cx="1418827" cy="5258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4" descr="Vrbo Logo (New For 2021) PNG Background • BuildUp Bookings">
            <a:extLst>
              <a:ext uri="{FF2B5EF4-FFF2-40B4-BE49-F238E27FC236}">
                <a16:creationId xmlns:a16="http://schemas.microsoft.com/office/drawing/2014/main" id="{95E4EDAB-CFCD-45A3-85C6-D4572F716956}"/>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16689" t="31096" r="18357" b="27002"/>
          <a:stretch/>
        </p:blipFill>
        <p:spPr bwMode="auto">
          <a:xfrm>
            <a:off x="6875837" y="1824000"/>
            <a:ext cx="1128986" cy="415360"/>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3">
            <a:extLst>
              <a:ext uri="{FF2B5EF4-FFF2-40B4-BE49-F238E27FC236}">
                <a16:creationId xmlns:a16="http://schemas.microsoft.com/office/drawing/2014/main" id="{846CF178-0477-4B81-8C32-3B00EF80AE39}"/>
              </a:ext>
            </a:extLst>
          </p:cNvPr>
          <p:cNvSpPr txBox="1">
            <a:spLocks/>
          </p:cNvSpPr>
          <p:nvPr/>
        </p:nvSpPr>
        <p:spPr>
          <a:xfrm>
            <a:off x="516818" y="6033947"/>
            <a:ext cx="11362542" cy="494948"/>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VAB analysis of Nielsen Ad Intel data, CY 2017 – Q1 2021. TV spend includes national broadcast TV, cable TV, Spanish language broadcast TV, Spanish language cable TV, spot TV, syndication TV. Reflects the total cume TV spend across the 2 brands analyzed. Cume TV spend = the rolling totals aggregated across years beginning in 2017, the first year of measured brand TV spend. VAB analysis of Comscore </a:t>
            </a:r>
            <a:r>
              <a:rPr kumimoji="0" lang="en-US" sz="7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mediametrix</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multiplatform media trend data, P18+. 1Q ‘17: January – March ‘17, 1Q ‘21: January – March ‘21 (calendar months). Median age and unique </a:t>
            </a:r>
            <a:r>
              <a:rPr lang="en-US" sz="700">
                <a:solidFill>
                  <a:srgbClr val="1B1464"/>
                </a:solidFill>
                <a:latin typeface="Helvetica" panose="020B0403020202020204" pitchFamily="34" charset="0"/>
              </a:rPr>
              <a:t>visitor </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figures are based on monthly averages for each 3-month time period across the 2 brands analyzed within the custom created ‘Travel’ category. *1Q ‘17 (Jan-Mar ‘17) is reflective of the first 3-month measurement period available and is inclusive of some brands that were first measured after this time period, based on their first 3-month measurement period. </a:t>
            </a:r>
            <a:r>
              <a:rPr lang="en-US" sz="700">
                <a:solidFill>
                  <a:srgbClr val="1B1464"/>
                </a:solidFill>
                <a:latin typeface="Helvetica" panose="020B0403020202020204" pitchFamily="34" charset="0"/>
              </a:rPr>
              <a:t>Note: </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Comscore did not begin measuring ‘median age’ as a reported metric until February ‘17, therefore this metric is reflective of Feb-Apr ‘17.</a:t>
            </a:r>
          </a:p>
        </p:txBody>
      </p:sp>
      <p:sp>
        <p:nvSpPr>
          <p:cNvPr id="96" name="TextBox 95">
            <a:extLst>
              <a:ext uri="{FF2B5EF4-FFF2-40B4-BE49-F238E27FC236}">
                <a16:creationId xmlns:a16="http://schemas.microsoft.com/office/drawing/2014/main" id="{C0F58BE2-E830-495C-8363-BB7A8587ACC0}"/>
              </a:ext>
            </a:extLst>
          </p:cNvPr>
          <p:cNvSpPr txBox="1"/>
          <p:nvPr/>
        </p:nvSpPr>
        <p:spPr>
          <a:xfrm>
            <a:off x="3808430" y="2519267"/>
            <a:ext cx="4670663" cy="492443"/>
          </a:xfrm>
          <a:prstGeom prst="rect">
            <a:avLst/>
          </a:prstGeom>
          <a:solidFill>
            <a:srgbClr val="1B14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TV Spend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sym typeface="Wingdings" panose="05000000000000000000" pitchFamily="2" charset="2"/>
              </a:rPr>
              <a:t></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 Outcomes Correlation: 2 Brands</a:t>
            </a: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1Q ‘21 vs. 1Q ‘17*: Monthly Avg Website Metrics Comparison</a:t>
            </a: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8" name="Arrow: Chevron 47">
            <a:extLst>
              <a:ext uri="{FF2B5EF4-FFF2-40B4-BE49-F238E27FC236}">
                <a16:creationId xmlns:a16="http://schemas.microsoft.com/office/drawing/2014/main" id="{30357883-A2B8-451B-9F6C-5E850D10C93C}"/>
              </a:ext>
            </a:extLst>
          </p:cNvPr>
          <p:cNvSpPr/>
          <p:nvPr/>
        </p:nvSpPr>
        <p:spPr>
          <a:xfrm>
            <a:off x="320501" y="3492610"/>
            <a:ext cx="3167661" cy="2329105"/>
          </a:xfrm>
          <a:prstGeom prst="chevron">
            <a:avLst>
              <a:gd name="adj" fmla="val 13635"/>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Arrow: Chevron 48">
            <a:extLst>
              <a:ext uri="{FF2B5EF4-FFF2-40B4-BE49-F238E27FC236}">
                <a16:creationId xmlns:a16="http://schemas.microsoft.com/office/drawing/2014/main" id="{E783C991-628F-4FA7-B9CD-8AC703F577D2}"/>
              </a:ext>
            </a:extLst>
          </p:cNvPr>
          <p:cNvSpPr/>
          <p:nvPr/>
        </p:nvSpPr>
        <p:spPr>
          <a:xfrm>
            <a:off x="7169523" y="3488695"/>
            <a:ext cx="4797486" cy="2336547"/>
          </a:xfrm>
          <a:prstGeom prst="chevron">
            <a:avLst>
              <a:gd name="adj" fmla="val 13635"/>
            </a:avLst>
          </a:prstGeom>
          <a:solidFill>
            <a:srgbClr val="66C5AD"/>
          </a:solidFill>
          <a:ln w="3810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 Placeholder 3">
            <a:extLst>
              <a:ext uri="{FF2B5EF4-FFF2-40B4-BE49-F238E27FC236}">
                <a16:creationId xmlns:a16="http://schemas.microsoft.com/office/drawing/2014/main" id="{76BF6D05-4B92-48C8-86EE-DBE220828D3C}"/>
              </a:ext>
            </a:extLst>
          </p:cNvPr>
          <p:cNvSpPr txBox="1">
            <a:spLocks/>
          </p:cNvSpPr>
          <p:nvPr/>
        </p:nvSpPr>
        <p:spPr>
          <a:xfrm>
            <a:off x="4325589" y="4744062"/>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P50+ Comp % </a:t>
            </a:r>
          </a:p>
        </p:txBody>
      </p:sp>
      <p:sp>
        <p:nvSpPr>
          <p:cNvPr id="52" name="Text Placeholder 3">
            <a:extLst>
              <a:ext uri="{FF2B5EF4-FFF2-40B4-BE49-F238E27FC236}">
                <a16:creationId xmlns:a16="http://schemas.microsoft.com/office/drawing/2014/main" id="{B04B7866-7B81-4A97-BA96-2613C4DCAD91}"/>
              </a:ext>
            </a:extLst>
          </p:cNvPr>
          <p:cNvSpPr txBox="1">
            <a:spLocks/>
          </p:cNvSpPr>
          <p:nvPr/>
        </p:nvSpPr>
        <p:spPr>
          <a:xfrm>
            <a:off x="4331921" y="3538523"/>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Median Age** </a:t>
            </a:r>
          </a:p>
        </p:txBody>
      </p:sp>
      <p:sp>
        <p:nvSpPr>
          <p:cNvPr id="53" name="TextBox 52">
            <a:extLst>
              <a:ext uri="{FF2B5EF4-FFF2-40B4-BE49-F238E27FC236}">
                <a16:creationId xmlns:a16="http://schemas.microsoft.com/office/drawing/2014/main" id="{EC92A108-9032-4DEF-9B0C-F840A716C6B4}"/>
              </a:ext>
            </a:extLst>
          </p:cNvPr>
          <p:cNvSpPr txBox="1"/>
          <p:nvPr/>
        </p:nvSpPr>
        <p:spPr>
          <a:xfrm>
            <a:off x="7577307" y="4379909"/>
            <a:ext cx="1626086"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Unique Visitors (000):</a:t>
            </a:r>
          </a:p>
        </p:txBody>
      </p:sp>
      <p:sp>
        <p:nvSpPr>
          <p:cNvPr id="54" name="TextBox 53">
            <a:extLst>
              <a:ext uri="{FF2B5EF4-FFF2-40B4-BE49-F238E27FC236}">
                <a16:creationId xmlns:a16="http://schemas.microsoft.com/office/drawing/2014/main" id="{9594A1EE-6A22-4AFE-9787-74E534437712}"/>
              </a:ext>
            </a:extLst>
          </p:cNvPr>
          <p:cNvSpPr txBox="1"/>
          <p:nvPr/>
        </p:nvSpPr>
        <p:spPr>
          <a:xfrm>
            <a:off x="9290330" y="4448042"/>
            <a:ext cx="1145906"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+1,413</a:t>
            </a:r>
          </a:p>
        </p:txBody>
      </p:sp>
      <p:sp>
        <p:nvSpPr>
          <p:cNvPr id="55" name="TextBox 54">
            <a:extLst>
              <a:ext uri="{FF2B5EF4-FFF2-40B4-BE49-F238E27FC236}">
                <a16:creationId xmlns:a16="http://schemas.microsoft.com/office/drawing/2014/main" id="{143036EA-4215-464D-8EC6-6F4534A3E6FD}"/>
              </a:ext>
            </a:extLst>
          </p:cNvPr>
          <p:cNvSpPr txBox="1"/>
          <p:nvPr/>
        </p:nvSpPr>
        <p:spPr>
          <a:xfrm>
            <a:off x="10686862" y="4448042"/>
            <a:ext cx="994729"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+24%</a:t>
            </a:r>
          </a:p>
        </p:txBody>
      </p:sp>
      <p:sp>
        <p:nvSpPr>
          <p:cNvPr id="56" name="TextBox 55">
            <a:extLst>
              <a:ext uri="{FF2B5EF4-FFF2-40B4-BE49-F238E27FC236}">
                <a16:creationId xmlns:a16="http://schemas.microsoft.com/office/drawing/2014/main" id="{9918318D-25D2-4EEE-B503-E2F91430758D}"/>
              </a:ext>
            </a:extLst>
          </p:cNvPr>
          <p:cNvSpPr txBox="1"/>
          <p:nvPr/>
        </p:nvSpPr>
        <p:spPr>
          <a:xfrm>
            <a:off x="10762062" y="3563806"/>
            <a:ext cx="8443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p>
        </p:txBody>
      </p:sp>
      <p:sp>
        <p:nvSpPr>
          <p:cNvPr id="57" name="TextBox 56">
            <a:extLst>
              <a:ext uri="{FF2B5EF4-FFF2-40B4-BE49-F238E27FC236}">
                <a16:creationId xmlns:a16="http://schemas.microsoft.com/office/drawing/2014/main" id="{F7C72935-5B62-46CF-ADFF-909354549B29}"/>
              </a:ext>
            </a:extLst>
          </p:cNvPr>
          <p:cNvSpPr txBox="1"/>
          <p:nvPr/>
        </p:nvSpPr>
        <p:spPr>
          <a:xfrm>
            <a:off x="323121" y="3175586"/>
            <a:ext cx="28275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Increased TV Investment</a:t>
            </a:r>
          </a:p>
        </p:txBody>
      </p:sp>
      <p:sp>
        <p:nvSpPr>
          <p:cNvPr id="58" name="TextBox 57">
            <a:extLst>
              <a:ext uri="{FF2B5EF4-FFF2-40B4-BE49-F238E27FC236}">
                <a16:creationId xmlns:a16="http://schemas.microsoft.com/office/drawing/2014/main" id="{6174ED57-F789-4CB7-ABD3-8467DC8391A8}"/>
              </a:ext>
            </a:extLst>
          </p:cNvPr>
          <p:cNvSpPr txBox="1"/>
          <p:nvPr/>
        </p:nvSpPr>
        <p:spPr>
          <a:xfrm>
            <a:off x="3442303" y="3175586"/>
            <a:ext cx="3389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Website: Age Evolution</a:t>
            </a:r>
          </a:p>
        </p:txBody>
      </p:sp>
      <p:sp>
        <p:nvSpPr>
          <p:cNvPr id="59" name="TextBox 58">
            <a:extLst>
              <a:ext uri="{FF2B5EF4-FFF2-40B4-BE49-F238E27FC236}">
                <a16:creationId xmlns:a16="http://schemas.microsoft.com/office/drawing/2014/main" id="{B988BC98-8C34-4196-920D-9C9F8567DFCE}"/>
              </a:ext>
            </a:extLst>
          </p:cNvPr>
          <p:cNvSpPr txBox="1"/>
          <p:nvPr/>
        </p:nvSpPr>
        <p:spPr>
          <a:xfrm>
            <a:off x="7091300" y="3175586"/>
            <a:ext cx="47974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Outcomes: Increased Consumer Action</a:t>
            </a:r>
          </a:p>
        </p:txBody>
      </p:sp>
      <p:sp>
        <p:nvSpPr>
          <p:cNvPr id="60" name="TextBox 59">
            <a:extLst>
              <a:ext uri="{FF2B5EF4-FFF2-40B4-BE49-F238E27FC236}">
                <a16:creationId xmlns:a16="http://schemas.microsoft.com/office/drawing/2014/main" id="{BEE2E7BB-9D9B-40C7-89C6-B11893FDB153}"/>
              </a:ext>
            </a:extLst>
          </p:cNvPr>
          <p:cNvSpPr txBox="1"/>
          <p:nvPr/>
        </p:nvSpPr>
        <p:spPr>
          <a:xfrm>
            <a:off x="842346" y="3555198"/>
            <a:ext cx="230829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Total Cume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TV Spend (MM)</a:t>
            </a:r>
          </a:p>
        </p:txBody>
      </p:sp>
      <p:sp>
        <p:nvSpPr>
          <p:cNvPr id="61" name="TextBox 60">
            <a:extLst>
              <a:ext uri="{FF2B5EF4-FFF2-40B4-BE49-F238E27FC236}">
                <a16:creationId xmlns:a16="http://schemas.microsoft.com/office/drawing/2014/main" id="{B05D3650-FB9C-4E41-AEA4-19CF403AADF2}"/>
              </a:ext>
            </a:extLst>
          </p:cNvPr>
          <p:cNvSpPr txBox="1"/>
          <p:nvPr/>
        </p:nvSpPr>
        <p:spPr>
          <a:xfrm>
            <a:off x="1848619" y="4420535"/>
            <a:ext cx="1052550"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+N/A </a:t>
            </a:r>
            <a:endParaRPr kumimoji="0" lang="en-US" sz="9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62" name="Rectangle: Rounded Corners 61">
            <a:extLst>
              <a:ext uri="{FF2B5EF4-FFF2-40B4-BE49-F238E27FC236}">
                <a16:creationId xmlns:a16="http://schemas.microsoft.com/office/drawing/2014/main" id="{511C51B8-DC07-4BF5-86B1-24AEBE8BD332}"/>
              </a:ext>
            </a:extLst>
          </p:cNvPr>
          <p:cNvSpPr/>
          <p:nvPr/>
        </p:nvSpPr>
        <p:spPr>
          <a:xfrm>
            <a:off x="4383043" y="3939897"/>
            <a:ext cx="1712957" cy="54111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(40.8 vs 48.5)</a:t>
            </a:r>
          </a:p>
        </p:txBody>
      </p:sp>
      <p:sp>
        <p:nvSpPr>
          <p:cNvPr id="63" name="Rectangle: Rounded Corners 62">
            <a:extLst>
              <a:ext uri="{FF2B5EF4-FFF2-40B4-BE49-F238E27FC236}">
                <a16:creationId xmlns:a16="http://schemas.microsoft.com/office/drawing/2014/main" id="{0DDABCE4-4C86-4D6D-B49E-9D920A7C918B}"/>
              </a:ext>
            </a:extLst>
          </p:cNvPr>
          <p:cNvSpPr/>
          <p:nvPr/>
        </p:nvSpPr>
        <p:spPr>
          <a:xfrm>
            <a:off x="4347271" y="5116035"/>
            <a:ext cx="1712957" cy="70920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percentage 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(30.1% vs. 48.5%)</a:t>
            </a:r>
          </a:p>
        </p:txBody>
      </p:sp>
      <p:sp>
        <p:nvSpPr>
          <p:cNvPr id="64" name="TextBox 63">
            <a:extLst>
              <a:ext uri="{FF2B5EF4-FFF2-40B4-BE49-F238E27FC236}">
                <a16:creationId xmlns:a16="http://schemas.microsoft.com/office/drawing/2014/main" id="{03B79AC4-CC67-4394-8EBE-5CBAA6C4BBA4}"/>
              </a:ext>
            </a:extLst>
          </p:cNvPr>
          <p:cNvSpPr txBox="1"/>
          <p:nvPr/>
        </p:nvSpPr>
        <p:spPr>
          <a:xfrm>
            <a:off x="473185" y="5410988"/>
            <a:ext cx="28018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Reflects total difference between cume TV spend through 1Q ’21 vs. cume TV spend through 1Q ‘</a:t>
            </a:r>
            <a:r>
              <a:rPr lang="en-US" sz="900" dirty="0">
                <a:solidFill>
                  <a:prstClr val="white"/>
                </a:solidFill>
                <a:latin typeface="Helvetica" panose="020B0403020202020204" pitchFamily="34" charset="0"/>
              </a:rPr>
              <a:t>17</a:t>
            </a:r>
            <a:endPar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65" name="Arrow: Chevron 64">
            <a:extLst>
              <a:ext uri="{FF2B5EF4-FFF2-40B4-BE49-F238E27FC236}">
                <a16:creationId xmlns:a16="http://schemas.microsoft.com/office/drawing/2014/main" id="{EFCBCDF0-C324-4CBB-9237-D89A08B19572}"/>
              </a:ext>
            </a:extLst>
          </p:cNvPr>
          <p:cNvSpPr/>
          <p:nvPr/>
        </p:nvSpPr>
        <p:spPr>
          <a:xfrm>
            <a:off x="3442303" y="3495203"/>
            <a:ext cx="3741864" cy="2324177"/>
          </a:xfrm>
          <a:prstGeom prst="chevron">
            <a:avLst>
              <a:gd name="adj" fmla="val 13635"/>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208CB1B1-DD26-472C-8BD4-75A191B40C99}"/>
              </a:ext>
            </a:extLst>
          </p:cNvPr>
          <p:cNvSpPr txBox="1"/>
          <p:nvPr/>
        </p:nvSpPr>
        <p:spPr>
          <a:xfrm>
            <a:off x="5491248" y="3565375"/>
            <a:ext cx="126294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Difference</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67" name="TextBox 66">
            <a:extLst>
              <a:ext uri="{FF2B5EF4-FFF2-40B4-BE49-F238E27FC236}">
                <a16:creationId xmlns:a16="http://schemas.microsoft.com/office/drawing/2014/main" id="{0C751D70-9E8C-4F33-B769-403653FCDDA4}"/>
              </a:ext>
            </a:extLst>
          </p:cNvPr>
          <p:cNvSpPr txBox="1"/>
          <p:nvPr/>
        </p:nvSpPr>
        <p:spPr>
          <a:xfrm>
            <a:off x="818942" y="4482090"/>
            <a:ext cx="844328"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p>
        </p:txBody>
      </p:sp>
      <p:sp>
        <p:nvSpPr>
          <p:cNvPr id="74" name="TextBox 73">
            <a:extLst>
              <a:ext uri="{FF2B5EF4-FFF2-40B4-BE49-F238E27FC236}">
                <a16:creationId xmlns:a16="http://schemas.microsoft.com/office/drawing/2014/main" id="{AC244172-C10A-4657-AB78-0186F25E7660}"/>
              </a:ext>
            </a:extLst>
          </p:cNvPr>
          <p:cNvSpPr txBox="1"/>
          <p:nvPr/>
        </p:nvSpPr>
        <p:spPr>
          <a:xfrm>
            <a:off x="1653312" y="4886324"/>
            <a:ext cx="144316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($117.5 vs. $0)</a:t>
            </a:r>
            <a:endPar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75" name="TextBox 74">
            <a:extLst>
              <a:ext uri="{FF2B5EF4-FFF2-40B4-BE49-F238E27FC236}">
                <a16:creationId xmlns:a16="http://schemas.microsoft.com/office/drawing/2014/main" id="{4DABA0BE-780E-4D23-9999-5CBE5957725D}"/>
              </a:ext>
            </a:extLst>
          </p:cNvPr>
          <p:cNvSpPr txBox="1"/>
          <p:nvPr/>
        </p:nvSpPr>
        <p:spPr>
          <a:xfrm>
            <a:off x="9395595" y="3563806"/>
            <a:ext cx="93537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DA81560D-367C-40FE-B7DD-69AEA44D9161}"/>
              </a:ext>
            </a:extLst>
          </p:cNvPr>
          <p:cNvSpPr txBox="1"/>
          <p:nvPr/>
        </p:nvSpPr>
        <p:spPr>
          <a:xfrm>
            <a:off x="7371195" y="3565376"/>
            <a:ext cx="1940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2 Brand Average</a:t>
            </a:r>
            <a:endParaRPr kumimoji="0" lang="en-US" sz="14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77" name="TextBox 76">
            <a:extLst>
              <a:ext uri="{FF2B5EF4-FFF2-40B4-BE49-F238E27FC236}">
                <a16:creationId xmlns:a16="http://schemas.microsoft.com/office/drawing/2014/main" id="{53412B0C-3E6B-4472-A8A5-DA66558087E9}"/>
              </a:ext>
            </a:extLst>
          </p:cNvPr>
          <p:cNvSpPr txBox="1"/>
          <p:nvPr/>
        </p:nvSpPr>
        <p:spPr>
          <a:xfrm>
            <a:off x="3705742" y="3557520"/>
            <a:ext cx="1940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2 Brand Average</a:t>
            </a:r>
            <a:endParaRPr kumimoji="0" lang="en-US" sz="14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78" name="Rectangle: Rounded Corners 77">
            <a:extLst>
              <a:ext uri="{FF2B5EF4-FFF2-40B4-BE49-F238E27FC236}">
                <a16:creationId xmlns:a16="http://schemas.microsoft.com/office/drawing/2014/main" id="{E9F71C02-16F4-4EF0-B7E2-8A1787BC7D3E}"/>
              </a:ext>
            </a:extLst>
          </p:cNvPr>
          <p:cNvSpPr/>
          <p:nvPr/>
        </p:nvSpPr>
        <p:spPr>
          <a:xfrm>
            <a:off x="5266243" y="4987291"/>
            <a:ext cx="1712957" cy="256359"/>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(51.5 vs. 45.0)</a:t>
            </a:r>
          </a:p>
        </p:txBody>
      </p:sp>
      <p:sp>
        <p:nvSpPr>
          <p:cNvPr id="79" name="TextBox 78">
            <a:extLst>
              <a:ext uri="{FF2B5EF4-FFF2-40B4-BE49-F238E27FC236}">
                <a16:creationId xmlns:a16="http://schemas.microsoft.com/office/drawing/2014/main" id="{F3244370-6EA1-48C2-8CAE-C9199A7A119E}"/>
              </a:ext>
            </a:extLst>
          </p:cNvPr>
          <p:cNvSpPr txBox="1"/>
          <p:nvPr/>
        </p:nvSpPr>
        <p:spPr>
          <a:xfrm>
            <a:off x="5580617" y="4327734"/>
            <a:ext cx="108420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+6.4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0BFF2"/>
                </a:solidFill>
                <a:latin typeface="Helvetica" panose="020B0403020202020204" pitchFamily="34" charset="0"/>
              </a:rPr>
              <a:t>years</a:t>
            </a:r>
            <a:endParaRPr kumimoji="0" lang="en-US" sz="400" b="0" i="0" u="none" strike="noStrike" kern="1200" cap="none" spc="0" normalizeH="0" baseline="0" noProof="0">
              <a:ln>
                <a:noFill/>
              </a:ln>
              <a:solidFill>
                <a:srgbClr val="00BFF2"/>
              </a:solidFill>
              <a:effectLst/>
              <a:uLnTx/>
              <a:uFillTx/>
              <a:latin typeface="Helvetica" panose="020B0403020202020204" pitchFamily="34" charset="0"/>
              <a:ea typeface="+mn-ea"/>
              <a:cs typeface="+mn-cs"/>
            </a:endParaRPr>
          </a:p>
        </p:txBody>
      </p:sp>
      <p:sp>
        <p:nvSpPr>
          <p:cNvPr id="84" name="Text Placeholder 3">
            <a:extLst>
              <a:ext uri="{FF2B5EF4-FFF2-40B4-BE49-F238E27FC236}">
                <a16:creationId xmlns:a16="http://schemas.microsoft.com/office/drawing/2014/main" id="{4A38A9F3-F5EE-4ECE-804F-C5151F8B3B0C}"/>
              </a:ext>
            </a:extLst>
          </p:cNvPr>
          <p:cNvSpPr txBox="1">
            <a:spLocks/>
          </p:cNvSpPr>
          <p:nvPr/>
        </p:nvSpPr>
        <p:spPr>
          <a:xfrm>
            <a:off x="3844161" y="4479184"/>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Median Age: </a:t>
            </a:r>
          </a:p>
        </p:txBody>
      </p:sp>
      <p:cxnSp>
        <p:nvCxnSpPr>
          <p:cNvPr id="100" name="Straight Arrow Connector 99">
            <a:extLst>
              <a:ext uri="{FF2B5EF4-FFF2-40B4-BE49-F238E27FC236}">
                <a16:creationId xmlns:a16="http://schemas.microsoft.com/office/drawing/2014/main" id="{0F6AF2A2-127C-457D-BEB6-D18AC9CD84FF}"/>
              </a:ext>
            </a:extLst>
          </p:cNvPr>
          <p:cNvCxnSpPr>
            <a:cxnSpLocks/>
          </p:cNvCxnSpPr>
          <p:nvPr/>
        </p:nvCxnSpPr>
        <p:spPr>
          <a:xfrm flipV="1">
            <a:off x="2741800" y="4469672"/>
            <a:ext cx="0" cy="314518"/>
          </a:xfrm>
          <a:prstGeom prst="straightConnector1">
            <a:avLst/>
          </a:prstGeom>
          <a:ln w="57150">
            <a:solidFill>
              <a:srgbClr val="ED3C8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372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E8AE300-924A-4E6D-AAD5-6939F037A5D0}"/>
              </a:ext>
            </a:extLst>
          </p:cNvPr>
          <p:cNvSpPr/>
          <p:nvPr/>
        </p:nvSpPr>
        <p:spPr>
          <a:xfrm>
            <a:off x="0" y="-6460"/>
            <a:ext cx="12192000" cy="170322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5A70652F-38E7-4B75-B494-BB0702BA4B32}"/>
              </a:ext>
            </a:extLst>
          </p:cNvPr>
          <p:cNvSpPr txBox="1"/>
          <p:nvPr/>
        </p:nvSpPr>
        <p:spPr>
          <a:xfrm>
            <a:off x="125294" y="260113"/>
            <a:ext cx="12066706"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Personal Care: </a:t>
            </a:r>
            <a:r>
              <a:rPr kumimoji="0" lang="en-US" sz="25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Because ‘looking and feeling good’ is important to the ‘new age’ older consumer, this segment saw the largest shift in customer age as TV brand spend exploded and many new customers enter their digital storefronts </a:t>
            </a: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pic>
        <p:nvPicPr>
          <p:cNvPr id="13" name="Picture 20" descr="Glossier KB – Loose Threads">
            <a:extLst>
              <a:ext uri="{FF2B5EF4-FFF2-40B4-BE49-F238E27FC236}">
                <a16:creationId xmlns:a16="http://schemas.microsoft.com/office/drawing/2014/main" id="{4C84F589-865E-4BB9-864A-E54FAA99918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934013" y="1888377"/>
            <a:ext cx="1823479" cy="4740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6" descr="Warby Parker - WestBend">
            <a:extLst>
              <a:ext uri="{FF2B5EF4-FFF2-40B4-BE49-F238E27FC236}">
                <a16:creationId xmlns:a16="http://schemas.microsoft.com/office/drawing/2014/main" id="{C028BB98-3626-47FF-818E-D9FA36DA284D}"/>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384589" y="1978821"/>
            <a:ext cx="2341734" cy="2462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Telehealth for a healthy, handsome you | hims">
            <a:extLst>
              <a:ext uri="{FF2B5EF4-FFF2-40B4-BE49-F238E27FC236}">
                <a16:creationId xmlns:a16="http://schemas.microsoft.com/office/drawing/2014/main" id="{64CF1132-73EC-4780-BAA2-C919D5508C83}"/>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247888" y="1905800"/>
            <a:ext cx="1137037" cy="3922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8" descr="Keeps vs Hims | Who&amp;#39;s better for hair loss treatments? [2021]">
            <a:extLst>
              <a:ext uri="{FF2B5EF4-FFF2-40B4-BE49-F238E27FC236}">
                <a16:creationId xmlns:a16="http://schemas.microsoft.com/office/drawing/2014/main" id="{3BE3A085-2B42-4142-875E-6F9ED9FE4DC9}"/>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798404" y="1941001"/>
            <a:ext cx="1140090" cy="42147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3">
            <a:extLst>
              <a:ext uri="{FF2B5EF4-FFF2-40B4-BE49-F238E27FC236}">
                <a16:creationId xmlns:a16="http://schemas.microsoft.com/office/drawing/2014/main" id="{E5F0AD96-9636-4BBB-A55B-5FD39B689982}"/>
              </a:ext>
            </a:extLst>
          </p:cNvPr>
          <p:cNvSpPr txBox="1">
            <a:spLocks/>
          </p:cNvSpPr>
          <p:nvPr/>
        </p:nvSpPr>
        <p:spPr>
          <a:xfrm>
            <a:off x="518470" y="6038572"/>
            <a:ext cx="11342035" cy="480895"/>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VAB analysis of Nielsen Ad Intel data, CY 2013 – Q1 2021. TV spend includes national broadcast TV, cable TV, Spanish language broadcast TV, Spanish language cable TV, spot TV, syndication TV. Reflects the total cume TV spend across the 4 brands analyzed. Cume TV spend = the rolling totals aggregated across years beginning in 2013, the first year of measured brand TV spend. VAB analysis of Comscore </a:t>
            </a:r>
            <a:r>
              <a:rPr kumimoji="0" lang="en-US" sz="7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mediametrix</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multiplatform media trend data, P18+. 1Q ‘17: January – March ‘17, 1Q ‘21: January – March ‘21 (calendar months). Median age and unique visitor figures are based on monthly averages for each 3-month time period across the 4 brands analyzed within the custom created ‘Personal Care’ category. *1Q ‘17 (Jan-Mar ‘17) is reflective of the first 3-month measurement period available and is inclusive of some brands that were first measured after this time period, based on their first 3-month measurement period. </a:t>
            </a:r>
            <a:r>
              <a:rPr lang="en-US" sz="700">
                <a:solidFill>
                  <a:srgbClr val="1B1464"/>
                </a:solidFill>
                <a:latin typeface="Helvetica" panose="020B0403020202020204" pitchFamily="34" charset="0"/>
              </a:rPr>
              <a:t>Note: </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Comscore did not begin measuring ‘median age’ as a reported metric until February ‘17, therefore this metric is reflective of Feb-Apr ‘17. </a:t>
            </a:r>
          </a:p>
        </p:txBody>
      </p:sp>
      <p:sp>
        <p:nvSpPr>
          <p:cNvPr id="92" name="TextBox 91">
            <a:extLst>
              <a:ext uri="{FF2B5EF4-FFF2-40B4-BE49-F238E27FC236}">
                <a16:creationId xmlns:a16="http://schemas.microsoft.com/office/drawing/2014/main" id="{0E9FA853-565F-4E42-A9D9-612DCD991E4E}"/>
              </a:ext>
            </a:extLst>
          </p:cNvPr>
          <p:cNvSpPr txBox="1"/>
          <p:nvPr/>
        </p:nvSpPr>
        <p:spPr>
          <a:xfrm>
            <a:off x="3808430" y="2519267"/>
            <a:ext cx="4670663" cy="492443"/>
          </a:xfrm>
          <a:prstGeom prst="rect">
            <a:avLst/>
          </a:prstGeom>
          <a:solidFill>
            <a:srgbClr val="1B14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TV Spend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sym typeface="Wingdings" panose="05000000000000000000" pitchFamily="2" charset="2"/>
              </a:rPr>
              <a:t></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 Outcomes Correlation: 4 Brands</a:t>
            </a: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1Q ‘21 vs. 1Q ‘17*: Monthly Avg Website Metrics Comparison</a:t>
            </a: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50" name="Arrow: Chevron 49">
            <a:extLst>
              <a:ext uri="{FF2B5EF4-FFF2-40B4-BE49-F238E27FC236}">
                <a16:creationId xmlns:a16="http://schemas.microsoft.com/office/drawing/2014/main" id="{07454B27-E44B-496E-80FE-5D8100524DCF}"/>
              </a:ext>
            </a:extLst>
          </p:cNvPr>
          <p:cNvSpPr/>
          <p:nvPr/>
        </p:nvSpPr>
        <p:spPr>
          <a:xfrm>
            <a:off x="320501" y="3492610"/>
            <a:ext cx="3167661" cy="2329105"/>
          </a:xfrm>
          <a:prstGeom prst="chevron">
            <a:avLst>
              <a:gd name="adj" fmla="val 13635"/>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Arrow: Chevron 50">
            <a:extLst>
              <a:ext uri="{FF2B5EF4-FFF2-40B4-BE49-F238E27FC236}">
                <a16:creationId xmlns:a16="http://schemas.microsoft.com/office/drawing/2014/main" id="{2ED91E7B-F84B-480E-BD6B-635A11D19A8E}"/>
              </a:ext>
            </a:extLst>
          </p:cNvPr>
          <p:cNvSpPr/>
          <p:nvPr/>
        </p:nvSpPr>
        <p:spPr>
          <a:xfrm>
            <a:off x="7169523" y="3488695"/>
            <a:ext cx="4797486" cy="2336547"/>
          </a:xfrm>
          <a:prstGeom prst="chevron">
            <a:avLst>
              <a:gd name="adj" fmla="val 13635"/>
            </a:avLst>
          </a:prstGeom>
          <a:solidFill>
            <a:srgbClr val="66C5AD"/>
          </a:solidFill>
          <a:ln w="3810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 Placeholder 3">
            <a:extLst>
              <a:ext uri="{FF2B5EF4-FFF2-40B4-BE49-F238E27FC236}">
                <a16:creationId xmlns:a16="http://schemas.microsoft.com/office/drawing/2014/main" id="{2D173886-E08D-48BD-8420-AA8AD4AF57AD}"/>
              </a:ext>
            </a:extLst>
          </p:cNvPr>
          <p:cNvSpPr txBox="1">
            <a:spLocks/>
          </p:cNvSpPr>
          <p:nvPr/>
        </p:nvSpPr>
        <p:spPr>
          <a:xfrm>
            <a:off x="4325589" y="4744062"/>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P50+ Comp % </a:t>
            </a:r>
          </a:p>
        </p:txBody>
      </p:sp>
      <p:sp>
        <p:nvSpPr>
          <p:cNvPr id="53" name="Text Placeholder 3">
            <a:extLst>
              <a:ext uri="{FF2B5EF4-FFF2-40B4-BE49-F238E27FC236}">
                <a16:creationId xmlns:a16="http://schemas.microsoft.com/office/drawing/2014/main" id="{F0768B70-752E-4D7A-8099-FE9418810BA6}"/>
              </a:ext>
            </a:extLst>
          </p:cNvPr>
          <p:cNvSpPr txBox="1">
            <a:spLocks/>
          </p:cNvSpPr>
          <p:nvPr/>
        </p:nvSpPr>
        <p:spPr>
          <a:xfrm>
            <a:off x="4331921" y="3538523"/>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Median Age** </a:t>
            </a:r>
          </a:p>
        </p:txBody>
      </p:sp>
      <p:sp>
        <p:nvSpPr>
          <p:cNvPr id="54" name="TextBox 53">
            <a:extLst>
              <a:ext uri="{FF2B5EF4-FFF2-40B4-BE49-F238E27FC236}">
                <a16:creationId xmlns:a16="http://schemas.microsoft.com/office/drawing/2014/main" id="{E2FA9AB8-5CB9-4E85-A87A-B8E12AAC80BB}"/>
              </a:ext>
            </a:extLst>
          </p:cNvPr>
          <p:cNvSpPr txBox="1"/>
          <p:nvPr/>
        </p:nvSpPr>
        <p:spPr>
          <a:xfrm>
            <a:off x="7577307" y="4379909"/>
            <a:ext cx="1626086"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Unique Visitors (000):</a:t>
            </a:r>
          </a:p>
        </p:txBody>
      </p:sp>
      <p:sp>
        <p:nvSpPr>
          <p:cNvPr id="55" name="TextBox 54">
            <a:extLst>
              <a:ext uri="{FF2B5EF4-FFF2-40B4-BE49-F238E27FC236}">
                <a16:creationId xmlns:a16="http://schemas.microsoft.com/office/drawing/2014/main" id="{A0B02FE2-DF30-4654-BA32-4B8299CF3CD1}"/>
              </a:ext>
            </a:extLst>
          </p:cNvPr>
          <p:cNvSpPr txBox="1"/>
          <p:nvPr/>
        </p:nvSpPr>
        <p:spPr>
          <a:xfrm>
            <a:off x="9456870" y="4448042"/>
            <a:ext cx="892429"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+338</a:t>
            </a:r>
          </a:p>
        </p:txBody>
      </p:sp>
      <p:sp>
        <p:nvSpPr>
          <p:cNvPr id="56" name="TextBox 55">
            <a:extLst>
              <a:ext uri="{FF2B5EF4-FFF2-40B4-BE49-F238E27FC236}">
                <a16:creationId xmlns:a16="http://schemas.microsoft.com/office/drawing/2014/main" id="{67ABCF37-0D43-41C9-894F-404B87C7E3FB}"/>
              </a:ext>
            </a:extLst>
          </p:cNvPr>
          <p:cNvSpPr txBox="1"/>
          <p:nvPr/>
        </p:nvSpPr>
        <p:spPr>
          <a:xfrm>
            <a:off x="10686862" y="4448042"/>
            <a:ext cx="994729"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+62%</a:t>
            </a:r>
          </a:p>
        </p:txBody>
      </p:sp>
      <p:sp>
        <p:nvSpPr>
          <p:cNvPr id="57" name="TextBox 56">
            <a:extLst>
              <a:ext uri="{FF2B5EF4-FFF2-40B4-BE49-F238E27FC236}">
                <a16:creationId xmlns:a16="http://schemas.microsoft.com/office/drawing/2014/main" id="{E25613E3-2763-465A-AA20-3D7EFB4A028C}"/>
              </a:ext>
            </a:extLst>
          </p:cNvPr>
          <p:cNvSpPr txBox="1"/>
          <p:nvPr/>
        </p:nvSpPr>
        <p:spPr>
          <a:xfrm>
            <a:off x="10762062" y="3563806"/>
            <a:ext cx="8443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p>
        </p:txBody>
      </p:sp>
      <p:sp>
        <p:nvSpPr>
          <p:cNvPr id="58" name="TextBox 57">
            <a:extLst>
              <a:ext uri="{FF2B5EF4-FFF2-40B4-BE49-F238E27FC236}">
                <a16:creationId xmlns:a16="http://schemas.microsoft.com/office/drawing/2014/main" id="{333566CE-7066-4239-8BE6-703AAD0DE0FC}"/>
              </a:ext>
            </a:extLst>
          </p:cNvPr>
          <p:cNvSpPr txBox="1"/>
          <p:nvPr/>
        </p:nvSpPr>
        <p:spPr>
          <a:xfrm>
            <a:off x="323121" y="3175586"/>
            <a:ext cx="28275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Increased TV Investment</a:t>
            </a:r>
          </a:p>
        </p:txBody>
      </p:sp>
      <p:sp>
        <p:nvSpPr>
          <p:cNvPr id="59" name="TextBox 58">
            <a:extLst>
              <a:ext uri="{FF2B5EF4-FFF2-40B4-BE49-F238E27FC236}">
                <a16:creationId xmlns:a16="http://schemas.microsoft.com/office/drawing/2014/main" id="{76AFD725-DDD7-40AF-A7BB-FA1BF28652AE}"/>
              </a:ext>
            </a:extLst>
          </p:cNvPr>
          <p:cNvSpPr txBox="1"/>
          <p:nvPr/>
        </p:nvSpPr>
        <p:spPr>
          <a:xfrm>
            <a:off x="3442303" y="3175586"/>
            <a:ext cx="3389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Website: Age Evolution</a:t>
            </a:r>
          </a:p>
        </p:txBody>
      </p:sp>
      <p:sp>
        <p:nvSpPr>
          <p:cNvPr id="60" name="TextBox 59">
            <a:extLst>
              <a:ext uri="{FF2B5EF4-FFF2-40B4-BE49-F238E27FC236}">
                <a16:creationId xmlns:a16="http://schemas.microsoft.com/office/drawing/2014/main" id="{4C93CEA1-DBAB-4DDA-BB66-91A4E368ECF5}"/>
              </a:ext>
            </a:extLst>
          </p:cNvPr>
          <p:cNvSpPr txBox="1"/>
          <p:nvPr/>
        </p:nvSpPr>
        <p:spPr>
          <a:xfrm>
            <a:off x="7091300" y="3175586"/>
            <a:ext cx="47974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Outcomes: Increased Consumer Action</a:t>
            </a:r>
          </a:p>
        </p:txBody>
      </p:sp>
      <p:sp>
        <p:nvSpPr>
          <p:cNvPr id="61" name="TextBox 60">
            <a:extLst>
              <a:ext uri="{FF2B5EF4-FFF2-40B4-BE49-F238E27FC236}">
                <a16:creationId xmlns:a16="http://schemas.microsoft.com/office/drawing/2014/main" id="{ACAA08AA-6078-402D-90A1-FB5EE30B8D74}"/>
              </a:ext>
            </a:extLst>
          </p:cNvPr>
          <p:cNvSpPr txBox="1"/>
          <p:nvPr/>
        </p:nvSpPr>
        <p:spPr>
          <a:xfrm>
            <a:off x="842346" y="3555198"/>
            <a:ext cx="230829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Total Cume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TV Spend (MM)</a:t>
            </a:r>
          </a:p>
        </p:txBody>
      </p:sp>
      <p:sp>
        <p:nvSpPr>
          <p:cNvPr id="62" name="TextBox 61">
            <a:extLst>
              <a:ext uri="{FF2B5EF4-FFF2-40B4-BE49-F238E27FC236}">
                <a16:creationId xmlns:a16="http://schemas.microsoft.com/office/drawing/2014/main" id="{9B540F94-98C1-4AF6-93F1-31C6CBB51665}"/>
              </a:ext>
            </a:extLst>
          </p:cNvPr>
          <p:cNvSpPr txBox="1"/>
          <p:nvPr/>
        </p:nvSpPr>
        <p:spPr>
          <a:xfrm>
            <a:off x="1769184" y="4420535"/>
            <a:ext cx="141104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+2,958%</a:t>
            </a:r>
            <a:endParaRPr kumimoji="0" lang="en-US" sz="9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63" name="Rectangle: Rounded Corners 62">
            <a:extLst>
              <a:ext uri="{FF2B5EF4-FFF2-40B4-BE49-F238E27FC236}">
                <a16:creationId xmlns:a16="http://schemas.microsoft.com/office/drawing/2014/main" id="{2DFEB811-1FF5-436A-83C2-62AAAB9B32C9}"/>
              </a:ext>
            </a:extLst>
          </p:cNvPr>
          <p:cNvSpPr/>
          <p:nvPr/>
        </p:nvSpPr>
        <p:spPr>
          <a:xfrm>
            <a:off x="4383043" y="3939897"/>
            <a:ext cx="1712957" cy="54111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(40.8 vs 48.5)</a:t>
            </a:r>
          </a:p>
        </p:txBody>
      </p:sp>
      <p:sp>
        <p:nvSpPr>
          <p:cNvPr id="64" name="Rectangle: Rounded Corners 63">
            <a:extLst>
              <a:ext uri="{FF2B5EF4-FFF2-40B4-BE49-F238E27FC236}">
                <a16:creationId xmlns:a16="http://schemas.microsoft.com/office/drawing/2014/main" id="{D8D5A235-4492-4905-83CC-F97EBC28C894}"/>
              </a:ext>
            </a:extLst>
          </p:cNvPr>
          <p:cNvSpPr/>
          <p:nvPr/>
        </p:nvSpPr>
        <p:spPr>
          <a:xfrm>
            <a:off x="4347271" y="5116035"/>
            <a:ext cx="1712957" cy="70920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percentage 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(30.1% vs. 48.5%)</a:t>
            </a:r>
          </a:p>
        </p:txBody>
      </p:sp>
      <p:sp>
        <p:nvSpPr>
          <p:cNvPr id="66" name="TextBox 65">
            <a:extLst>
              <a:ext uri="{FF2B5EF4-FFF2-40B4-BE49-F238E27FC236}">
                <a16:creationId xmlns:a16="http://schemas.microsoft.com/office/drawing/2014/main" id="{3841A2C0-CBE3-4692-9EB3-B2DCA9D23B11}"/>
              </a:ext>
            </a:extLst>
          </p:cNvPr>
          <p:cNvSpPr txBox="1"/>
          <p:nvPr/>
        </p:nvSpPr>
        <p:spPr>
          <a:xfrm>
            <a:off x="473185" y="5410988"/>
            <a:ext cx="28018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Reflects total difference between cume TV spend through 1Q ’21 vs. cume TV spend through 1Q ‘</a:t>
            </a:r>
            <a:r>
              <a:rPr lang="en-US" sz="900" dirty="0">
                <a:solidFill>
                  <a:prstClr val="white"/>
                </a:solidFill>
                <a:latin typeface="Helvetica" panose="020B0403020202020204" pitchFamily="34" charset="0"/>
              </a:rPr>
              <a:t>17</a:t>
            </a:r>
            <a:endPar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67" name="Arrow: Chevron 66">
            <a:extLst>
              <a:ext uri="{FF2B5EF4-FFF2-40B4-BE49-F238E27FC236}">
                <a16:creationId xmlns:a16="http://schemas.microsoft.com/office/drawing/2014/main" id="{AA6897F2-1353-493B-AD19-35CA219CB3C1}"/>
              </a:ext>
            </a:extLst>
          </p:cNvPr>
          <p:cNvSpPr/>
          <p:nvPr/>
        </p:nvSpPr>
        <p:spPr>
          <a:xfrm>
            <a:off x="3442303" y="3495203"/>
            <a:ext cx="3741864" cy="2324177"/>
          </a:xfrm>
          <a:prstGeom prst="chevron">
            <a:avLst>
              <a:gd name="adj" fmla="val 13635"/>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ECEB6E18-B5DB-4AD2-BF35-4CE5F26CA967}"/>
              </a:ext>
            </a:extLst>
          </p:cNvPr>
          <p:cNvSpPr txBox="1"/>
          <p:nvPr/>
        </p:nvSpPr>
        <p:spPr>
          <a:xfrm>
            <a:off x="5491248" y="3565375"/>
            <a:ext cx="126294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Difference</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69" name="TextBox 68">
            <a:extLst>
              <a:ext uri="{FF2B5EF4-FFF2-40B4-BE49-F238E27FC236}">
                <a16:creationId xmlns:a16="http://schemas.microsoft.com/office/drawing/2014/main" id="{5F7AAE87-79C3-4563-AC41-47A55A244E93}"/>
              </a:ext>
            </a:extLst>
          </p:cNvPr>
          <p:cNvSpPr txBox="1"/>
          <p:nvPr/>
        </p:nvSpPr>
        <p:spPr>
          <a:xfrm>
            <a:off x="818942" y="4482090"/>
            <a:ext cx="844328"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p>
        </p:txBody>
      </p:sp>
      <p:sp>
        <p:nvSpPr>
          <p:cNvPr id="70" name="TextBox 69">
            <a:extLst>
              <a:ext uri="{FF2B5EF4-FFF2-40B4-BE49-F238E27FC236}">
                <a16:creationId xmlns:a16="http://schemas.microsoft.com/office/drawing/2014/main" id="{7E119124-FCE9-40B2-9AFD-68FB0EDBA53B}"/>
              </a:ext>
            </a:extLst>
          </p:cNvPr>
          <p:cNvSpPr txBox="1"/>
          <p:nvPr/>
        </p:nvSpPr>
        <p:spPr>
          <a:xfrm>
            <a:off x="1753126" y="4886324"/>
            <a:ext cx="144316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($407.4 vs. $15.4)</a:t>
            </a:r>
            <a:endPar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0" name="TextBox 79">
            <a:extLst>
              <a:ext uri="{FF2B5EF4-FFF2-40B4-BE49-F238E27FC236}">
                <a16:creationId xmlns:a16="http://schemas.microsoft.com/office/drawing/2014/main" id="{841774C0-F057-4B42-96DB-826FB1424773}"/>
              </a:ext>
            </a:extLst>
          </p:cNvPr>
          <p:cNvSpPr txBox="1"/>
          <p:nvPr/>
        </p:nvSpPr>
        <p:spPr>
          <a:xfrm>
            <a:off x="9435396" y="3563806"/>
            <a:ext cx="93537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96" name="TextBox 95">
            <a:extLst>
              <a:ext uri="{FF2B5EF4-FFF2-40B4-BE49-F238E27FC236}">
                <a16:creationId xmlns:a16="http://schemas.microsoft.com/office/drawing/2014/main" id="{C2AF79F3-1904-43A7-BF87-D3202F13A723}"/>
              </a:ext>
            </a:extLst>
          </p:cNvPr>
          <p:cNvSpPr txBox="1"/>
          <p:nvPr/>
        </p:nvSpPr>
        <p:spPr>
          <a:xfrm>
            <a:off x="7371195" y="3565376"/>
            <a:ext cx="1940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4 Brand Average</a:t>
            </a:r>
            <a:endParaRPr kumimoji="0" lang="en-US" sz="14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103" name="TextBox 102">
            <a:extLst>
              <a:ext uri="{FF2B5EF4-FFF2-40B4-BE49-F238E27FC236}">
                <a16:creationId xmlns:a16="http://schemas.microsoft.com/office/drawing/2014/main" id="{470A95EC-F2E4-416D-B6F6-8EAFD2944A9A}"/>
              </a:ext>
            </a:extLst>
          </p:cNvPr>
          <p:cNvSpPr txBox="1"/>
          <p:nvPr/>
        </p:nvSpPr>
        <p:spPr>
          <a:xfrm>
            <a:off x="3705742" y="3557520"/>
            <a:ext cx="1940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4 Brand Average</a:t>
            </a:r>
            <a:endParaRPr kumimoji="0" lang="en-US" sz="14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104" name="Rectangle: Rounded Corners 103">
            <a:extLst>
              <a:ext uri="{FF2B5EF4-FFF2-40B4-BE49-F238E27FC236}">
                <a16:creationId xmlns:a16="http://schemas.microsoft.com/office/drawing/2014/main" id="{EDA307AF-CA8F-497D-A8F7-254AA88E637D}"/>
              </a:ext>
            </a:extLst>
          </p:cNvPr>
          <p:cNvSpPr/>
          <p:nvPr/>
        </p:nvSpPr>
        <p:spPr>
          <a:xfrm>
            <a:off x="5266243" y="4987291"/>
            <a:ext cx="1712957" cy="256359"/>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(46.6 vs. 36.4)</a:t>
            </a:r>
          </a:p>
        </p:txBody>
      </p:sp>
      <p:sp>
        <p:nvSpPr>
          <p:cNvPr id="105" name="TextBox 104">
            <a:extLst>
              <a:ext uri="{FF2B5EF4-FFF2-40B4-BE49-F238E27FC236}">
                <a16:creationId xmlns:a16="http://schemas.microsoft.com/office/drawing/2014/main" id="{8854DAF4-21EC-4205-9EE9-0D5D2A8BA8B6}"/>
              </a:ext>
            </a:extLst>
          </p:cNvPr>
          <p:cNvSpPr txBox="1"/>
          <p:nvPr/>
        </p:nvSpPr>
        <p:spPr>
          <a:xfrm>
            <a:off x="5580617" y="4327734"/>
            <a:ext cx="108420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+10.2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0BFF2"/>
                </a:solidFill>
                <a:latin typeface="Helvetica" panose="020B0403020202020204" pitchFamily="34" charset="0"/>
              </a:rPr>
              <a:t>years</a:t>
            </a:r>
            <a:endParaRPr kumimoji="0" lang="en-US" sz="400" b="0" i="0" u="none" strike="noStrike" kern="1200" cap="none" spc="0" normalizeH="0" baseline="0" noProof="0">
              <a:ln>
                <a:noFill/>
              </a:ln>
              <a:solidFill>
                <a:srgbClr val="00BFF2"/>
              </a:solidFill>
              <a:effectLst/>
              <a:uLnTx/>
              <a:uFillTx/>
              <a:latin typeface="Helvetica" panose="020B0403020202020204" pitchFamily="34" charset="0"/>
              <a:ea typeface="+mn-ea"/>
              <a:cs typeface="+mn-cs"/>
            </a:endParaRPr>
          </a:p>
        </p:txBody>
      </p:sp>
      <p:sp>
        <p:nvSpPr>
          <p:cNvPr id="106" name="Text Placeholder 3">
            <a:extLst>
              <a:ext uri="{FF2B5EF4-FFF2-40B4-BE49-F238E27FC236}">
                <a16:creationId xmlns:a16="http://schemas.microsoft.com/office/drawing/2014/main" id="{45E39636-D608-468C-AF27-7032B265577D}"/>
              </a:ext>
            </a:extLst>
          </p:cNvPr>
          <p:cNvSpPr txBox="1">
            <a:spLocks/>
          </p:cNvSpPr>
          <p:nvPr/>
        </p:nvSpPr>
        <p:spPr>
          <a:xfrm>
            <a:off x="3844161" y="4479184"/>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Median Age: </a:t>
            </a:r>
          </a:p>
        </p:txBody>
      </p:sp>
    </p:spTree>
    <p:extLst>
      <p:ext uri="{BB962C8B-B14F-4D97-AF65-F5344CB8AC3E}">
        <p14:creationId xmlns:p14="http://schemas.microsoft.com/office/powerpoint/2010/main" val="3672920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937DC85-2997-4DA5-817F-DB9E0B8C46A6}"/>
              </a:ext>
            </a:extLst>
          </p:cNvPr>
          <p:cNvSpPr/>
          <p:nvPr/>
        </p:nvSpPr>
        <p:spPr>
          <a:xfrm>
            <a:off x="4196062" y="1696163"/>
            <a:ext cx="7995938"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98812" y="432797"/>
            <a:ext cx="1189577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DTC brands build themselves around the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needs of the modern consumer</a:t>
            </a:r>
          </a:p>
        </p:txBody>
      </p:sp>
      <p:pic>
        <p:nvPicPr>
          <p:cNvPr id="23" name="Picture 22">
            <a:extLst>
              <a:ext uri="{FF2B5EF4-FFF2-40B4-BE49-F238E27FC236}">
                <a16:creationId xmlns:a16="http://schemas.microsoft.com/office/drawing/2014/main" id="{8C6211B6-87D3-407C-89E0-FDEB21B392C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696162"/>
            <a:ext cx="4204842" cy="3973161"/>
          </a:xfrm>
          <a:prstGeom prst="rect">
            <a:avLst/>
          </a:prstGeom>
        </p:spPr>
      </p:pic>
      <p:sp>
        <p:nvSpPr>
          <p:cNvPr id="27" name="TextBox 26">
            <a:extLst>
              <a:ext uri="{FF2B5EF4-FFF2-40B4-BE49-F238E27FC236}">
                <a16:creationId xmlns:a16="http://schemas.microsoft.com/office/drawing/2014/main" id="{B2F1CF90-9D11-4033-B444-A418D2410002}"/>
              </a:ext>
            </a:extLst>
          </p:cNvPr>
          <p:cNvSpPr txBox="1"/>
          <p:nvPr/>
        </p:nvSpPr>
        <p:spPr>
          <a:xfrm>
            <a:off x="5274984" y="1835527"/>
            <a:ext cx="5838095" cy="43088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itchFamily="2" charset="0"/>
                <a:ea typeface="+mn-ea"/>
                <a:cs typeface="+mn-cs"/>
              </a:rPr>
              <a:t>How Are DTC Brands Attracting Consumers?</a:t>
            </a:r>
          </a:p>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00C0F3"/>
              </a:solidFill>
              <a:effectLst/>
              <a:uLnTx/>
              <a:uFillTx/>
              <a:latin typeface="Helvetica" pitchFamily="2" charset="0"/>
              <a:ea typeface="+mn-ea"/>
              <a:cs typeface="+mn-cs"/>
            </a:endParaRPr>
          </a:p>
        </p:txBody>
      </p:sp>
      <p:sp>
        <p:nvSpPr>
          <p:cNvPr id="35" name="TextBox 34">
            <a:extLst>
              <a:ext uri="{FF2B5EF4-FFF2-40B4-BE49-F238E27FC236}">
                <a16:creationId xmlns:a16="http://schemas.microsoft.com/office/drawing/2014/main" id="{1C051819-360E-4DD0-9339-EA5C92844D65}"/>
              </a:ext>
            </a:extLst>
          </p:cNvPr>
          <p:cNvSpPr txBox="1"/>
          <p:nvPr/>
        </p:nvSpPr>
        <p:spPr>
          <a:xfrm>
            <a:off x="4686332" y="3315507"/>
            <a:ext cx="23336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itchFamily="2" charset="0"/>
                <a:ea typeface="+mn-ea"/>
                <a:cs typeface="+mn-cs"/>
              </a:rPr>
              <a:t>Deliver On A Specific Consumer Need</a:t>
            </a:r>
          </a:p>
        </p:txBody>
      </p:sp>
      <p:sp>
        <p:nvSpPr>
          <p:cNvPr id="37" name="TextBox 36">
            <a:extLst>
              <a:ext uri="{FF2B5EF4-FFF2-40B4-BE49-F238E27FC236}">
                <a16:creationId xmlns:a16="http://schemas.microsoft.com/office/drawing/2014/main" id="{218745C7-6FF2-4D17-B78E-912452C7AC08}"/>
              </a:ext>
            </a:extLst>
          </p:cNvPr>
          <p:cNvSpPr txBox="1"/>
          <p:nvPr/>
        </p:nvSpPr>
        <p:spPr>
          <a:xfrm>
            <a:off x="9805137" y="3315507"/>
            <a:ext cx="17625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itchFamily="2" charset="0"/>
                <a:ea typeface="+mn-ea"/>
                <a:cs typeface="+mn-cs"/>
              </a:rPr>
              <a:t>Offer Their Product At A Fair Price</a:t>
            </a:r>
          </a:p>
        </p:txBody>
      </p:sp>
      <p:sp>
        <p:nvSpPr>
          <p:cNvPr id="38" name="TextBox 37">
            <a:extLst>
              <a:ext uri="{FF2B5EF4-FFF2-40B4-BE49-F238E27FC236}">
                <a16:creationId xmlns:a16="http://schemas.microsoft.com/office/drawing/2014/main" id="{BF6EB623-9BE5-4FBE-BDAF-5E04DC0DD83D}"/>
              </a:ext>
            </a:extLst>
          </p:cNvPr>
          <p:cNvSpPr txBox="1"/>
          <p:nvPr/>
        </p:nvSpPr>
        <p:spPr>
          <a:xfrm>
            <a:off x="7274624" y="3315507"/>
            <a:ext cx="19601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itchFamily="2" charset="0"/>
                <a:ea typeface="+mn-ea"/>
                <a:cs typeface="+mn-cs"/>
              </a:rPr>
              <a:t>Ensure That Their Products Are Designed &amp; Executed Well</a:t>
            </a:r>
          </a:p>
        </p:txBody>
      </p:sp>
      <p:sp>
        <p:nvSpPr>
          <p:cNvPr id="36" name="TextBox 35">
            <a:extLst>
              <a:ext uri="{FF2B5EF4-FFF2-40B4-BE49-F238E27FC236}">
                <a16:creationId xmlns:a16="http://schemas.microsoft.com/office/drawing/2014/main" id="{1196D85D-B1BB-4F52-91E0-83007AB52B6D}"/>
              </a:ext>
            </a:extLst>
          </p:cNvPr>
          <p:cNvSpPr txBox="1"/>
          <p:nvPr/>
        </p:nvSpPr>
        <p:spPr>
          <a:xfrm>
            <a:off x="5888978" y="4846706"/>
            <a:ext cx="23336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itchFamily="2" charset="0"/>
                <a:ea typeface="+mn-ea"/>
                <a:cs typeface="+mn-cs"/>
              </a:rPr>
              <a:t>Take Pride In Excellent Customer Service / Experience</a:t>
            </a:r>
          </a:p>
        </p:txBody>
      </p:sp>
      <p:sp>
        <p:nvSpPr>
          <p:cNvPr id="39" name="TextBox 38">
            <a:extLst>
              <a:ext uri="{FF2B5EF4-FFF2-40B4-BE49-F238E27FC236}">
                <a16:creationId xmlns:a16="http://schemas.microsoft.com/office/drawing/2014/main" id="{AAABF92C-CD68-4511-A899-1034C90CC5E8}"/>
              </a:ext>
            </a:extLst>
          </p:cNvPr>
          <p:cNvSpPr txBox="1"/>
          <p:nvPr/>
        </p:nvSpPr>
        <p:spPr>
          <a:xfrm>
            <a:off x="8434587" y="4898987"/>
            <a:ext cx="20644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84A99"/>
                </a:solidFill>
                <a:effectLst/>
                <a:uLnTx/>
                <a:uFillTx/>
                <a:latin typeface="Helvetica" pitchFamily="2" charset="0"/>
                <a:ea typeface="+mn-ea"/>
                <a:cs typeface="+mn-cs"/>
              </a:rPr>
              <a:t>Simplify The Buying / Returning / Exchanging Process</a:t>
            </a:r>
          </a:p>
        </p:txBody>
      </p:sp>
      <p:pic>
        <p:nvPicPr>
          <p:cNvPr id="20" name="Picture 19">
            <a:extLst>
              <a:ext uri="{FF2B5EF4-FFF2-40B4-BE49-F238E27FC236}">
                <a16:creationId xmlns:a16="http://schemas.microsoft.com/office/drawing/2014/main" id="{CC1C9B9A-8205-4E75-A901-C209633651A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1" name="Slide Number Placeholder 5">
            <a:extLst>
              <a:ext uri="{FF2B5EF4-FFF2-40B4-BE49-F238E27FC236}">
                <a16:creationId xmlns:a16="http://schemas.microsoft.com/office/drawing/2014/main" id="{198BB3DC-0A7A-4666-BEDB-ECC0567DBEF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2" name="Rectangle 21">
            <a:extLst>
              <a:ext uri="{FF2B5EF4-FFF2-40B4-BE49-F238E27FC236}">
                <a16:creationId xmlns:a16="http://schemas.microsoft.com/office/drawing/2014/main" id="{878588EF-4A88-4C72-B882-BB9428AD6537}"/>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5" name="Picture 4" descr="Icon&#10;&#10;Description automatically generated">
            <a:extLst>
              <a:ext uri="{FF2B5EF4-FFF2-40B4-BE49-F238E27FC236}">
                <a16:creationId xmlns:a16="http://schemas.microsoft.com/office/drawing/2014/main" id="{7EABC85D-287A-454D-B664-E58E40DC786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64719" y="2536529"/>
            <a:ext cx="776852" cy="776852"/>
          </a:xfrm>
          <a:prstGeom prst="rect">
            <a:avLst/>
          </a:prstGeom>
        </p:spPr>
      </p:pic>
      <p:pic>
        <p:nvPicPr>
          <p:cNvPr id="24" name="Picture 23">
            <a:extLst>
              <a:ext uri="{FF2B5EF4-FFF2-40B4-BE49-F238E27FC236}">
                <a16:creationId xmlns:a16="http://schemas.microsoft.com/office/drawing/2014/main" id="{7F6189B2-9C02-4A3F-A937-7305C3F2201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62689" y="2530843"/>
            <a:ext cx="776853" cy="776853"/>
          </a:xfrm>
          <a:prstGeom prst="rect">
            <a:avLst/>
          </a:prstGeom>
        </p:spPr>
      </p:pic>
      <p:pic>
        <p:nvPicPr>
          <p:cNvPr id="9" name="Picture 8">
            <a:extLst>
              <a:ext uri="{FF2B5EF4-FFF2-40B4-BE49-F238E27FC236}">
                <a16:creationId xmlns:a16="http://schemas.microsoft.com/office/drawing/2014/main" id="{855D55F7-ABDB-4A4F-B803-7E8D13CF4C7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278547" y="2473499"/>
            <a:ext cx="815694" cy="815694"/>
          </a:xfrm>
          <a:prstGeom prst="rect">
            <a:avLst/>
          </a:prstGeom>
        </p:spPr>
      </p:pic>
      <p:pic>
        <p:nvPicPr>
          <p:cNvPr id="11" name="Picture 10">
            <a:extLst>
              <a:ext uri="{FF2B5EF4-FFF2-40B4-BE49-F238E27FC236}">
                <a16:creationId xmlns:a16="http://schemas.microsoft.com/office/drawing/2014/main" id="{8D2BDDB1-EF96-40FC-89C7-3AFBE8AFD71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667364" y="4031367"/>
            <a:ext cx="776853" cy="776853"/>
          </a:xfrm>
          <a:prstGeom prst="rect">
            <a:avLst/>
          </a:prstGeom>
        </p:spPr>
      </p:pic>
      <p:pic>
        <p:nvPicPr>
          <p:cNvPr id="13" name="Picture 12" descr="Icon&#10;&#10;Description automatically generated">
            <a:extLst>
              <a:ext uri="{FF2B5EF4-FFF2-40B4-BE49-F238E27FC236}">
                <a16:creationId xmlns:a16="http://schemas.microsoft.com/office/drawing/2014/main" id="{32D85A9C-10EC-4585-8D7E-795255A8E2A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078409" y="4066529"/>
            <a:ext cx="776853" cy="776853"/>
          </a:xfrm>
          <a:prstGeom prst="rect">
            <a:avLst/>
          </a:prstGeom>
        </p:spPr>
      </p:pic>
    </p:spTree>
    <p:extLst>
      <p:ext uri="{BB962C8B-B14F-4D97-AF65-F5344CB8AC3E}">
        <p14:creationId xmlns:p14="http://schemas.microsoft.com/office/powerpoint/2010/main" val="2571549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BC5F778-8225-4862-8B05-1AB35C068F7A}"/>
              </a:ext>
            </a:extLst>
          </p:cNvPr>
          <p:cNvSpPr/>
          <p:nvPr/>
        </p:nvSpPr>
        <p:spPr>
          <a:xfrm>
            <a:off x="0" y="-6460"/>
            <a:ext cx="12207711" cy="170322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5A70652F-38E7-4B75-B494-BB0702BA4B32}"/>
              </a:ext>
            </a:extLst>
          </p:cNvPr>
          <p:cNvSpPr txBox="1"/>
          <p:nvPr/>
        </p:nvSpPr>
        <p:spPr>
          <a:xfrm>
            <a:off x="125294" y="231832"/>
            <a:ext cx="12066706"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Apparel &amp; Accessories: </a:t>
            </a:r>
            <a:r>
              <a:rPr kumimoji="0" lang="en-US" sz="25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The idea of ‘looking good, feeling good’ for older consumers extends to apparel as well and this is another category with a tight correlation between the increase in TV spend and influx of new customers</a:t>
            </a: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pic>
        <p:nvPicPr>
          <p:cNvPr id="18" name="Picture 34" descr="MVMT - Los Angeles, CA">
            <a:extLst>
              <a:ext uri="{FF2B5EF4-FFF2-40B4-BE49-F238E27FC236}">
                <a16:creationId xmlns:a16="http://schemas.microsoft.com/office/drawing/2014/main" id="{4002028C-DDCD-41F2-955E-8057D054F4DB}"/>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947787" y="1983463"/>
            <a:ext cx="1243675" cy="2838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8" descr="Proper Cloth | Bridal Salons - The Knot">
            <a:extLst>
              <a:ext uri="{FF2B5EF4-FFF2-40B4-BE49-F238E27FC236}">
                <a16:creationId xmlns:a16="http://schemas.microsoft.com/office/drawing/2014/main" id="{2259E99E-E79B-412B-B870-1979E1FC8F3A}"/>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341820" y="1928968"/>
            <a:ext cx="2200683" cy="3303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0" descr="Tommy John | No Adjustment Needed">
            <a:extLst>
              <a:ext uri="{FF2B5EF4-FFF2-40B4-BE49-F238E27FC236}">
                <a16:creationId xmlns:a16="http://schemas.microsoft.com/office/drawing/2014/main" id="{C7697D09-8A96-4091-A7DC-5FD99E90283A}"/>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8574638" y="1914560"/>
            <a:ext cx="1915061" cy="4080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Betabrand - Tidbits-Marci.com">
            <a:extLst>
              <a:ext uri="{FF2B5EF4-FFF2-40B4-BE49-F238E27FC236}">
                <a16:creationId xmlns:a16="http://schemas.microsoft.com/office/drawing/2014/main" id="{6C04B101-D0C9-4C83-AE2C-C206D574A55D}"/>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8307" t="15977" r="9049" b="30975"/>
          <a:stretch/>
        </p:blipFill>
        <p:spPr bwMode="auto">
          <a:xfrm>
            <a:off x="1566088" y="1741285"/>
            <a:ext cx="1348151" cy="6677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Fanatics • Download Fanatics Sports Retailer vector logo SVG for free">
            <a:extLst>
              <a:ext uri="{FF2B5EF4-FFF2-40B4-BE49-F238E27FC236}">
                <a16:creationId xmlns:a16="http://schemas.microsoft.com/office/drawing/2014/main" id="{49C8D869-814C-44F6-BC5D-F62196A79555}"/>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3065243" y="1897590"/>
            <a:ext cx="1691342" cy="392867"/>
          </a:xfrm>
          <a:prstGeom prst="rect">
            <a:avLst/>
          </a:prstGeom>
          <a:noFill/>
          <a:extLst>
            <a:ext uri="{909E8E84-426E-40DD-AFC4-6F175D3DCCD1}">
              <a14:hiddenFill xmlns:a14="http://schemas.microsoft.com/office/drawing/2010/main">
                <a:solidFill>
                  <a:srgbClr val="FFFFFF"/>
                </a:solidFill>
              </a14:hiddenFill>
            </a:ext>
          </a:extLst>
        </p:spPr>
      </p:pic>
      <p:sp>
        <p:nvSpPr>
          <p:cNvPr id="36" name="Text Placeholder 3">
            <a:extLst>
              <a:ext uri="{FF2B5EF4-FFF2-40B4-BE49-F238E27FC236}">
                <a16:creationId xmlns:a16="http://schemas.microsoft.com/office/drawing/2014/main" id="{92E50544-7505-452F-8328-C0CFD334CCEC}"/>
              </a:ext>
            </a:extLst>
          </p:cNvPr>
          <p:cNvSpPr txBox="1">
            <a:spLocks/>
          </p:cNvSpPr>
          <p:nvPr/>
        </p:nvSpPr>
        <p:spPr>
          <a:xfrm>
            <a:off x="526244" y="6022774"/>
            <a:ext cx="11362542" cy="498604"/>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VAB analysis of Nielsen Ad Intel data, CY 2000 – Q1 2021. TV spend includes national broadcast TV, cable TV, Spanish language broadcast TV, Spanish language cable TV, spot TV, syndication TV. Reflects the total cume TV spend across the 5 brands analyzed. Cume TV spend = the rolling totals aggregated across years beginning in 2000, the first year of measured brand TV spend. VAB analysis of Comscore </a:t>
            </a:r>
            <a:r>
              <a:rPr kumimoji="0" lang="en-US" sz="7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mediametrix</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multiplatform media trend data, P18+. 1Q ‘17: January – March ‘17, 1Q ‘21: January – March ‘21 (calendar months). Median age and unique visitor figures are based on monthly averages for each 3-month time period across the 5 brands analyzed within the custom created ‘Apparel &amp; Accessories’ category. *1Q ‘17 (Jan-Mar ‘17) is reflective of the first 3-month measurement period available and is inclusive of some brands that were first measured after this time period, based on their first 3-month measurement period. </a:t>
            </a:r>
            <a:r>
              <a:rPr lang="en-US" sz="700">
                <a:solidFill>
                  <a:srgbClr val="1B1464"/>
                </a:solidFill>
                <a:latin typeface="Helvetica" panose="020B0403020202020204" pitchFamily="34" charset="0"/>
              </a:rPr>
              <a:t>Note: </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Comscore did not begin measuring ‘median age’ as a reported metric until February ’17, therefore this metric is reflective of Feb-Apr ‘17. </a:t>
            </a:r>
          </a:p>
        </p:txBody>
      </p:sp>
      <p:sp>
        <p:nvSpPr>
          <p:cNvPr id="103" name="TextBox 102">
            <a:extLst>
              <a:ext uri="{FF2B5EF4-FFF2-40B4-BE49-F238E27FC236}">
                <a16:creationId xmlns:a16="http://schemas.microsoft.com/office/drawing/2014/main" id="{7F0CB942-B0C3-4160-B557-408021252E0F}"/>
              </a:ext>
            </a:extLst>
          </p:cNvPr>
          <p:cNvSpPr txBox="1"/>
          <p:nvPr/>
        </p:nvSpPr>
        <p:spPr>
          <a:xfrm>
            <a:off x="3808430" y="2519267"/>
            <a:ext cx="4670663" cy="492443"/>
          </a:xfrm>
          <a:prstGeom prst="rect">
            <a:avLst/>
          </a:prstGeom>
          <a:solidFill>
            <a:srgbClr val="1B14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TV Spend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sym typeface="Wingdings" panose="05000000000000000000" pitchFamily="2" charset="2"/>
              </a:rPr>
              <a:t></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 Outcomes Correlation: 5 Brands</a:t>
            </a: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1Q ‘21 vs. 1Q ’17*: Monthly Avg Website Metrics Comparison</a:t>
            </a: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51" name="Arrow: Chevron 50">
            <a:extLst>
              <a:ext uri="{FF2B5EF4-FFF2-40B4-BE49-F238E27FC236}">
                <a16:creationId xmlns:a16="http://schemas.microsoft.com/office/drawing/2014/main" id="{0C49751E-46BF-489A-AF47-1DD2BAAFBE75}"/>
              </a:ext>
            </a:extLst>
          </p:cNvPr>
          <p:cNvSpPr/>
          <p:nvPr/>
        </p:nvSpPr>
        <p:spPr>
          <a:xfrm>
            <a:off x="320501" y="3492610"/>
            <a:ext cx="3167661" cy="2329105"/>
          </a:xfrm>
          <a:prstGeom prst="chevron">
            <a:avLst>
              <a:gd name="adj" fmla="val 13635"/>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Arrow: Chevron 51">
            <a:extLst>
              <a:ext uri="{FF2B5EF4-FFF2-40B4-BE49-F238E27FC236}">
                <a16:creationId xmlns:a16="http://schemas.microsoft.com/office/drawing/2014/main" id="{A3B36028-A602-4F65-9AEE-54A1C63E6E4A}"/>
              </a:ext>
            </a:extLst>
          </p:cNvPr>
          <p:cNvSpPr/>
          <p:nvPr/>
        </p:nvSpPr>
        <p:spPr>
          <a:xfrm>
            <a:off x="7169523" y="3488695"/>
            <a:ext cx="4797486" cy="2336547"/>
          </a:xfrm>
          <a:prstGeom prst="chevron">
            <a:avLst>
              <a:gd name="adj" fmla="val 13635"/>
            </a:avLst>
          </a:prstGeom>
          <a:solidFill>
            <a:srgbClr val="66C5AD"/>
          </a:solidFill>
          <a:ln w="3810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 Placeholder 3">
            <a:extLst>
              <a:ext uri="{FF2B5EF4-FFF2-40B4-BE49-F238E27FC236}">
                <a16:creationId xmlns:a16="http://schemas.microsoft.com/office/drawing/2014/main" id="{6282BCE4-962D-40DD-9296-542C3A51EBB3}"/>
              </a:ext>
            </a:extLst>
          </p:cNvPr>
          <p:cNvSpPr txBox="1">
            <a:spLocks/>
          </p:cNvSpPr>
          <p:nvPr/>
        </p:nvSpPr>
        <p:spPr>
          <a:xfrm>
            <a:off x="4325589" y="4744062"/>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P50+ Comp % </a:t>
            </a:r>
          </a:p>
        </p:txBody>
      </p:sp>
      <p:sp>
        <p:nvSpPr>
          <p:cNvPr id="54" name="Text Placeholder 3">
            <a:extLst>
              <a:ext uri="{FF2B5EF4-FFF2-40B4-BE49-F238E27FC236}">
                <a16:creationId xmlns:a16="http://schemas.microsoft.com/office/drawing/2014/main" id="{5568DAC2-8913-4055-BAFE-C358111E529D}"/>
              </a:ext>
            </a:extLst>
          </p:cNvPr>
          <p:cNvSpPr txBox="1">
            <a:spLocks/>
          </p:cNvSpPr>
          <p:nvPr/>
        </p:nvSpPr>
        <p:spPr>
          <a:xfrm>
            <a:off x="4331921" y="3538523"/>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Median Age** </a:t>
            </a:r>
          </a:p>
        </p:txBody>
      </p:sp>
      <p:sp>
        <p:nvSpPr>
          <p:cNvPr id="55" name="TextBox 54">
            <a:extLst>
              <a:ext uri="{FF2B5EF4-FFF2-40B4-BE49-F238E27FC236}">
                <a16:creationId xmlns:a16="http://schemas.microsoft.com/office/drawing/2014/main" id="{FE3C2156-DF08-4466-A6E8-E31D4958E7FC}"/>
              </a:ext>
            </a:extLst>
          </p:cNvPr>
          <p:cNvSpPr txBox="1"/>
          <p:nvPr/>
        </p:nvSpPr>
        <p:spPr>
          <a:xfrm>
            <a:off x="7577307" y="4379909"/>
            <a:ext cx="1626086"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Unique Visitors (000):</a:t>
            </a:r>
          </a:p>
        </p:txBody>
      </p:sp>
      <p:sp>
        <p:nvSpPr>
          <p:cNvPr id="56" name="TextBox 55">
            <a:extLst>
              <a:ext uri="{FF2B5EF4-FFF2-40B4-BE49-F238E27FC236}">
                <a16:creationId xmlns:a16="http://schemas.microsoft.com/office/drawing/2014/main" id="{4CED53DD-8F46-4536-BE83-4843631C1C3C}"/>
              </a:ext>
            </a:extLst>
          </p:cNvPr>
          <p:cNvSpPr txBox="1"/>
          <p:nvPr/>
        </p:nvSpPr>
        <p:spPr>
          <a:xfrm>
            <a:off x="9415498" y="4441464"/>
            <a:ext cx="935377"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+482</a:t>
            </a:r>
          </a:p>
        </p:txBody>
      </p:sp>
      <p:sp>
        <p:nvSpPr>
          <p:cNvPr id="57" name="TextBox 56">
            <a:extLst>
              <a:ext uri="{FF2B5EF4-FFF2-40B4-BE49-F238E27FC236}">
                <a16:creationId xmlns:a16="http://schemas.microsoft.com/office/drawing/2014/main" id="{76B95313-50D3-4B5F-94C5-D04710652416}"/>
              </a:ext>
            </a:extLst>
          </p:cNvPr>
          <p:cNvSpPr txBox="1"/>
          <p:nvPr/>
        </p:nvSpPr>
        <p:spPr>
          <a:xfrm>
            <a:off x="10677337" y="4441464"/>
            <a:ext cx="994729"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+74%</a:t>
            </a:r>
          </a:p>
        </p:txBody>
      </p:sp>
      <p:sp>
        <p:nvSpPr>
          <p:cNvPr id="58" name="TextBox 57">
            <a:extLst>
              <a:ext uri="{FF2B5EF4-FFF2-40B4-BE49-F238E27FC236}">
                <a16:creationId xmlns:a16="http://schemas.microsoft.com/office/drawing/2014/main" id="{10596DB4-83E8-44EE-9A27-84BAC23DC0C8}"/>
              </a:ext>
            </a:extLst>
          </p:cNvPr>
          <p:cNvSpPr txBox="1"/>
          <p:nvPr/>
        </p:nvSpPr>
        <p:spPr>
          <a:xfrm>
            <a:off x="10752537" y="3563806"/>
            <a:ext cx="8443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p>
        </p:txBody>
      </p:sp>
      <p:sp>
        <p:nvSpPr>
          <p:cNvPr id="59" name="TextBox 58">
            <a:extLst>
              <a:ext uri="{FF2B5EF4-FFF2-40B4-BE49-F238E27FC236}">
                <a16:creationId xmlns:a16="http://schemas.microsoft.com/office/drawing/2014/main" id="{08CCBB10-241E-4D5F-BD65-72C0A805E6F2}"/>
              </a:ext>
            </a:extLst>
          </p:cNvPr>
          <p:cNvSpPr txBox="1"/>
          <p:nvPr/>
        </p:nvSpPr>
        <p:spPr>
          <a:xfrm>
            <a:off x="323121" y="3175586"/>
            <a:ext cx="28275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Increased TV Investment</a:t>
            </a:r>
          </a:p>
        </p:txBody>
      </p:sp>
      <p:sp>
        <p:nvSpPr>
          <p:cNvPr id="60" name="TextBox 59">
            <a:extLst>
              <a:ext uri="{FF2B5EF4-FFF2-40B4-BE49-F238E27FC236}">
                <a16:creationId xmlns:a16="http://schemas.microsoft.com/office/drawing/2014/main" id="{D3F756CC-6702-45BA-9A57-67206F5C49BD}"/>
              </a:ext>
            </a:extLst>
          </p:cNvPr>
          <p:cNvSpPr txBox="1"/>
          <p:nvPr/>
        </p:nvSpPr>
        <p:spPr>
          <a:xfrm>
            <a:off x="3442303" y="3175586"/>
            <a:ext cx="3389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Website: Age Evolution</a:t>
            </a:r>
          </a:p>
        </p:txBody>
      </p:sp>
      <p:sp>
        <p:nvSpPr>
          <p:cNvPr id="61" name="TextBox 60">
            <a:extLst>
              <a:ext uri="{FF2B5EF4-FFF2-40B4-BE49-F238E27FC236}">
                <a16:creationId xmlns:a16="http://schemas.microsoft.com/office/drawing/2014/main" id="{B70FBFD7-4FC1-4A4E-9CD5-6471916A8DD7}"/>
              </a:ext>
            </a:extLst>
          </p:cNvPr>
          <p:cNvSpPr txBox="1"/>
          <p:nvPr/>
        </p:nvSpPr>
        <p:spPr>
          <a:xfrm>
            <a:off x="7091300" y="3175586"/>
            <a:ext cx="47974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Outcomes: Increased Consumer Action</a:t>
            </a:r>
          </a:p>
        </p:txBody>
      </p:sp>
      <p:sp>
        <p:nvSpPr>
          <p:cNvPr id="62" name="TextBox 61">
            <a:extLst>
              <a:ext uri="{FF2B5EF4-FFF2-40B4-BE49-F238E27FC236}">
                <a16:creationId xmlns:a16="http://schemas.microsoft.com/office/drawing/2014/main" id="{550596F3-0C6C-4695-B124-7B4AC2E8EF95}"/>
              </a:ext>
            </a:extLst>
          </p:cNvPr>
          <p:cNvSpPr txBox="1"/>
          <p:nvPr/>
        </p:nvSpPr>
        <p:spPr>
          <a:xfrm>
            <a:off x="842346" y="3555198"/>
            <a:ext cx="230829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Total Cume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TV Spend (MM)</a:t>
            </a:r>
          </a:p>
        </p:txBody>
      </p:sp>
      <p:sp>
        <p:nvSpPr>
          <p:cNvPr id="63" name="TextBox 62">
            <a:extLst>
              <a:ext uri="{FF2B5EF4-FFF2-40B4-BE49-F238E27FC236}">
                <a16:creationId xmlns:a16="http://schemas.microsoft.com/office/drawing/2014/main" id="{364E40DA-8B68-4AA2-AB96-B15E4ADA9C36}"/>
              </a:ext>
            </a:extLst>
          </p:cNvPr>
          <p:cNvSpPr txBox="1"/>
          <p:nvPr/>
        </p:nvSpPr>
        <p:spPr>
          <a:xfrm>
            <a:off x="1823918" y="4430060"/>
            <a:ext cx="1157841"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+102%</a:t>
            </a:r>
            <a:endParaRPr kumimoji="0" lang="en-US" sz="9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64" name="Rectangle: Rounded Corners 63">
            <a:extLst>
              <a:ext uri="{FF2B5EF4-FFF2-40B4-BE49-F238E27FC236}">
                <a16:creationId xmlns:a16="http://schemas.microsoft.com/office/drawing/2014/main" id="{D2611DD9-E234-4595-92C5-CC1E8DDE1DBA}"/>
              </a:ext>
            </a:extLst>
          </p:cNvPr>
          <p:cNvSpPr/>
          <p:nvPr/>
        </p:nvSpPr>
        <p:spPr>
          <a:xfrm>
            <a:off x="4383043" y="3939897"/>
            <a:ext cx="1712957" cy="54111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(40.8 vs 48.5)</a:t>
            </a:r>
          </a:p>
        </p:txBody>
      </p:sp>
      <p:sp>
        <p:nvSpPr>
          <p:cNvPr id="65" name="Rectangle: Rounded Corners 64">
            <a:extLst>
              <a:ext uri="{FF2B5EF4-FFF2-40B4-BE49-F238E27FC236}">
                <a16:creationId xmlns:a16="http://schemas.microsoft.com/office/drawing/2014/main" id="{D3C75B1E-154E-4BA8-846D-E6D54CCEA06A}"/>
              </a:ext>
            </a:extLst>
          </p:cNvPr>
          <p:cNvSpPr/>
          <p:nvPr/>
        </p:nvSpPr>
        <p:spPr>
          <a:xfrm>
            <a:off x="4347271" y="5116035"/>
            <a:ext cx="1712957" cy="70920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percentage 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(30.1% vs. 48.5%)</a:t>
            </a:r>
          </a:p>
        </p:txBody>
      </p:sp>
      <p:sp>
        <p:nvSpPr>
          <p:cNvPr id="66" name="TextBox 65">
            <a:extLst>
              <a:ext uri="{FF2B5EF4-FFF2-40B4-BE49-F238E27FC236}">
                <a16:creationId xmlns:a16="http://schemas.microsoft.com/office/drawing/2014/main" id="{768C2030-4446-4DE3-81D1-B7A0B1437FF5}"/>
              </a:ext>
            </a:extLst>
          </p:cNvPr>
          <p:cNvSpPr txBox="1"/>
          <p:nvPr/>
        </p:nvSpPr>
        <p:spPr>
          <a:xfrm>
            <a:off x="473185" y="5410988"/>
            <a:ext cx="28018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Reflects total difference between cume TV spend through 1Q ’21 vs. cume TV spend through 1Q ‘</a:t>
            </a:r>
            <a:r>
              <a:rPr lang="en-US" sz="900" dirty="0">
                <a:solidFill>
                  <a:prstClr val="white"/>
                </a:solidFill>
                <a:latin typeface="Helvetica" panose="020B0403020202020204" pitchFamily="34" charset="0"/>
              </a:rPr>
              <a:t>17</a:t>
            </a:r>
            <a:endPar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68" name="Arrow: Chevron 67">
            <a:extLst>
              <a:ext uri="{FF2B5EF4-FFF2-40B4-BE49-F238E27FC236}">
                <a16:creationId xmlns:a16="http://schemas.microsoft.com/office/drawing/2014/main" id="{C3FF1141-CD76-4F17-A0B3-88DF0F05E0A2}"/>
              </a:ext>
            </a:extLst>
          </p:cNvPr>
          <p:cNvSpPr/>
          <p:nvPr/>
        </p:nvSpPr>
        <p:spPr>
          <a:xfrm>
            <a:off x="3442303" y="3495203"/>
            <a:ext cx="3741864" cy="2324177"/>
          </a:xfrm>
          <a:prstGeom prst="chevron">
            <a:avLst>
              <a:gd name="adj" fmla="val 13635"/>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Text Placeholder 3">
            <a:extLst>
              <a:ext uri="{FF2B5EF4-FFF2-40B4-BE49-F238E27FC236}">
                <a16:creationId xmlns:a16="http://schemas.microsoft.com/office/drawing/2014/main" id="{43B60B3B-555C-4C84-94B4-91E7FCB21088}"/>
              </a:ext>
            </a:extLst>
          </p:cNvPr>
          <p:cNvSpPr txBox="1">
            <a:spLocks/>
          </p:cNvSpPr>
          <p:nvPr/>
        </p:nvSpPr>
        <p:spPr>
          <a:xfrm>
            <a:off x="3844161" y="4484465"/>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Median Age: </a:t>
            </a:r>
          </a:p>
        </p:txBody>
      </p:sp>
      <p:sp>
        <p:nvSpPr>
          <p:cNvPr id="70" name="TextBox 69">
            <a:extLst>
              <a:ext uri="{FF2B5EF4-FFF2-40B4-BE49-F238E27FC236}">
                <a16:creationId xmlns:a16="http://schemas.microsoft.com/office/drawing/2014/main" id="{74F66899-349F-46D1-806F-C16FEAB57774}"/>
              </a:ext>
            </a:extLst>
          </p:cNvPr>
          <p:cNvSpPr txBox="1"/>
          <p:nvPr/>
        </p:nvSpPr>
        <p:spPr>
          <a:xfrm>
            <a:off x="5481723" y="3565375"/>
            <a:ext cx="126294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Difference</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477D095D-40B5-4B31-AB19-7A37CD747751}"/>
              </a:ext>
            </a:extLst>
          </p:cNvPr>
          <p:cNvSpPr txBox="1"/>
          <p:nvPr/>
        </p:nvSpPr>
        <p:spPr>
          <a:xfrm>
            <a:off x="818942" y="4491615"/>
            <a:ext cx="844328"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p>
        </p:txBody>
      </p:sp>
      <p:sp>
        <p:nvSpPr>
          <p:cNvPr id="72" name="TextBox 71">
            <a:extLst>
              <a:ext uri="{FF2B5EF4-FFF2-40B4-BE49-F238E27FC236}">
                <a16:creationId xmlns:a16="http://schemas.microsoft.com/office/drawing/2014/main" id="{26BA169A-8B1F-4D34-9F36-C889879C36DB}"/>
              </a:ext>
            </a:extLst>
          </p:cNvPr>
          <p:cNvSpPr txBox="1"/>
          <p:nvPr/>
        </p:nvSpPr>
        <p:spPr>
          <a:xfrm>
            <a:off x="1624737" y="4895849"/>
            <a:ext cx="155620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($1,017.0 vs. $503.3)</a:t>
            </a:r>
            <a:endPar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1" name="TextBox 80">
            <a:extLst>
              <a:ext uri="{FF2B5EF4-FFF2-40B4-BE49-F238E27FC236}">
                <a16:creationId xmlns:a16="http://schemas.microsoft.com/office/drawing/2014/main" id="{180E15DD-CC8B-46A2-83D0-6573E78F076D}"/>
              </a:ext>
            </a:extLst>
          </p:cNvPr>
          <p:cNvSpPr txBox="1"/>
          <p:nvPr/>
        </p:nvSpPr>
        <p:spPr>
          <a:xfrm>
            <a:off x="9415498" y="3563806"/>
            <a:ext cx="93537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04" name="TextBox 103">
            <a:extLst>
              <a:ext uri="{FF2B5EF4-FFF2-40B4-BE49-F238E27FC236}">
                <a16:creationId xmlns:a16="http://schemas.microsoft.com/office/drawing/2014/main" id="{08B2B384-292C-41FE-AAFA-B742C8D90B55}"/>
              </a:ext>
            </a:extLst>
          </p:cNvPr>
          <p:cNvSpPr txBox="1"/>
          <p:nvPr/>
        </p:nvSpPr>
        <p:spPr>
          <a:xfrm>
            <a:off x="7371195" y="3565376"/>
            <a:ext cx="1940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5 Brand Average</a:t>
            </a:r>
            <a:endParaRPr kumimoji="0" lang="en-US" sz="14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105" name="TextBox 104">
            <a:extLst>
              <a:ext uri="{FF2B5EF4-FFF2-40B4-BE49-F238E27FC236}">
                <a16:creationId xmlns:a16="http://schemas.microsoft.com/office/drawing/2014/main" id="{E4356246-ADDF-4E5A-8090-C3C534225CF4}"/>
              </a:ext>
            </a:extLst>
          </p:cNvPr>
          <p:cNvSpPr txBox="1"/>
          <p:nvPr/>
        </p:nvSpPr>
        <p:spPr>
          <a:xfrm>
            <a:off x="3705742" y="3557520"/>
            <a:ext cx="1940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5 Brand Average</a:t>
            </a:r>
            <a:endParaRPr kumimoji="0" lang="en-US" sz="14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106" name="TextBox 105">
            <a:extLst>
              <a:ext uri="{FF2B5EF4-FFF2-40B4-BE49-F238E27FC236}">
                <a16:creationId xmlns:a16="http://schemas.microsoft.com/office/drawing/2014/main" id="{4232BE8C-F6F0-4F0A-98AD-B68D7A193850}"/>
              </a:ext>
            </a:extLst>
          </p:cNvPr>
          <p:cNvSpPr txBox="1"/>
          <p:nvPr/>
        </p:nvSpPr>
        <p:spPr>
          <a:xfrm>
            <a:off x="5571092" y="4319570"/>
            <a:ext cx="108420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0BFF2"/>
                </a:solidFill>
                <a:latin typeface="Helvetica" panose="020B0403020202020204" pitchFamily="34" charset="0"/>
              </a:rPr>
              <a:t>years</a:t>
            </a:r>
            <a:endParaRPr kumimoji="0" lang="en-US" sz="400" b="0" i="0" u="none" strike="noStrike" kern="1200" cap="none" spc="0" normalizeH="0" baseline="0" noProof="0">
              <a:ln>
                <a:noFill/>
              </a:ln>
              <a:solidFill>
                <a:srgbClr val="00BFF2"/>
              </a:solidFill>
              <a:effectLst/>
              <a:uLnTx/>
              <a:uFillTx/>
              <a:latin typeface="Helvetica" panose="020B0403020202020204" pitchFamily="34" charset="0"/>
              <a:ea typeface="+mn-ea"/>
              <a:cs typeface="+mn-cs"/>
            </a:endParaRPr>
          </a:p>
        </p:txBody>
      </p:sp>
      <p:sp>
        <p:nvSpPr>
          <p:cNvPr id="107" name="Rectangle: Rounded Corners 106">
            <a:extLst>
              <a:ext uri="{FF2B5EF4-FFF2-40B4-BE49-F238E27FC236}">
                <a16:creationId xmlns:a16="http://schemas.microsoft.com/office/drawing/2014/main" id="{5B671FD5-2C47-465F-8C6C-B01AD4D65223}"/>
              </a:ext>
            </a:extLst>
          </p:cNvPr>
          <p:cNvSpPr/>
          <p:nvPr/>
        </p:nvSpPr>
        <p:spPr>
          <a:xfrm>
            <a:off x="5256718" y="4988652"/>
            <a:ext cx="1712957" cy="256359"/>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(53.2 vs. 46.7)</a:t>
            </a:r>
          </a:p>
        </p:txBody>
      </p:sp>
    </p:spTree>
    <p:extLst>
      <p:ext uri="{BB962C8B-B14F-4D97-AF65-F5344CB8AC3E}">
        <p14:creationId xmlns:p14="http://schemas.microsoft.com/office/powerpoint/2010/main" val="4167324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07FE990-5ACC-4E6B-8498-2143B9F75A56}"/>
              </a:ext>
            </a:extLst>
          </p:cNvPr>
          <p:cNvSpPr/>
          <p:nvPr/>
        </p:nvSpPr>
        <p:spPr>
          <a:xfrm>
            <a:off x="0" y="-6460"/>
            <a:ext cx="12173145" cy="1703228"/>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1" name="TextBox 10">
            <a:extLst>
              <a:ext uri="{FF2B5EF4-FFF2-40B4-BE49-F238E27FC236}">
                <a16:creationId xmlns:a16="http://schemas.microsoft.com/office/drawing/2014/main" id="{5A70652F-38E7-4B75-B494-BB0702BA4B32}"/>
              </a:ext>
            </a:extLst>
          </p:cNvPr>
          <p:cNvSpPr txBox="1"/>
          <p:nvPr/>
        </p:nvSpPr>
        <p:spPr>
          <a:xfrm>
            <a:off x="125294" y="222405"/>
            <a:ext cx="12066706"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Lifestyle: </a:t>
            </a:r>
            <a:r>
              <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Older adults are more active, curious and tech-savvy than past generations which, driven by a major increase in TV spend, is helping to grow educational and multi-interest ‘lifestyle’ brands</a:t>
            </a:r>
            <a:endParaRPr kumimoji="0" lang="en-US" sz="2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2" name="Picture 1">
            <a:extLst>
              <a:ext uri="{FF2B5EF4-FFF2-40B4-BE49-F238E27FC236}">
                <a16:creationId xmlns:a16="http://schemas.microsoft.com/office/drawing/2014/main" id="{758A97DC-05C1-4BC7-855C-A0B7B2FF0D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5" name="Slide Number Placeholder 5">
            <a:extLst>
              <a:ext uri="{FF2B5EF4-FFF2-40B4-BE49-F238E27FC236}">
                <a16:creationId xmlns:a16="http://schemas.microsoft.com/office/drawing/2014/main" id="{2BBB8F39-2BCD-4BEF-B01D-6D69EDBEED9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F61D79C-BE8B-444C-8690-9990C622FF3F}"/>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This information is exclusively provided to VAB members and qualified marketers. Further distribution is prohibited.</a:t>
            </a:r>
          </a:p>
        </p:txBody>
      </p:sp>
      <p:pic>
        <p:nvPicPr>
          <p:cNvPr id="17" name="Picture 16" descr="Get The Box - FabFitFun">
            <a:extLst>
              <a:ext uri="{FF2B5EF4-FFF2-40B4-BE49-F238E27FC236}">
                <a16:creationId xmlns:a16="http://schemas.microsoft.com/office/drawing/2014/main" id="{084A1D3E-2E26-4F8A-AF3B-D825B42E27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05896" y="1732501"/>
            <a:ext cx="1580209" cy="6518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2" descr="Touch of Modern Logo Download Vector">
            <a:extLst>
              <a:ext uri="{FF2B5EF4-FFF2-40B4-BE49-F238E27FC236}">
                <a16:creationId xmlns:a16="http://schemas.microsoft.com/office/drawing/2014/main" id="{8C303E26-FA75-4302-A39F-3F2DF24FBCAC}"/>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175926" y="1833153"/>
            <a:ext cx="1377969" cy="4505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AE62DB69-FD07-46D6-9FCF-E8F475E669E8}"/>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630953" y="1895258"/>
            <a:ext cx="1413645" cy="307468"/>
          </a:xfrm>
          <a:prstGeom prst="rect">
            <a:avLst/>
          </a:prstGeom>
          <a:noFill/>
          <a:extLst>
            <a:ext uri="{909E8E84-426E-40DD-AFC4-6F175D3DCCD1}">
              <a14:hiddenFill xmlns:a14="http://schemas.microsoft.com/office/drawing/2010/main">
                <a:solidFill>
                  <a:srgbClr val="FFFFFF"/>
                </a:solidFill>
              </a14:hiddenFill>
            </a:ext>
          </a:extLst>
        </p:spPr>
      </p:pic>
      <p:sp>
        <p:nvSpPr>
          <p:cNvPr id="32" name="Text Placeholder 3">
            <a:extLst>
              <a:ext uri="{FF2B5EF4-FFF2-40B4-BE49-F238E27FC236}">
                <a16:creationId xmlns:a16="http://schemas.microsoft.com/office/drawing/2014/main" id="{F1756321-A6FE-4B21-95AD-55DF7AE63CDD}"/>
              </a:ext>
            </a:extLst>
          </p:cNvPr>
          <p:cNvSpPr txBox="1">
            <a:spLocks/>
          </p:cNvSpPr>
          <p:nvPr/>
        </p:nvSpPr>
        <p:spPr>
          <a:xfrm>
            <a:off x="546751" y="6033153"/>
            <a:ext cx="11342035" cy="4957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VAB analysis of Nielsen Ad Intel data, CY 2013 – Q1 2021. TV spend includes national broadcast TV, cable TV, Spanish language broadcast TV, Spanish language cable TV, spot TV, syndication TV. Reflects the total cume TV spend across the 3 brands analyzed. Cume TV spend = the rolling totals aggregated across years beginning in 2013, the first year of measured brand TV spend. VAB analysis of Comscore </a:t>
            </a:r>
            <a:r>
              <a:rPr kumimoji="0" lang="en-US" sz="7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mediametrix</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multiplatform media trend data, P18+. 1Q ‘17: January – March ‘17, 1Q ‘21: January – March ‘21 (calendar months). Median age and unique visitor figures are based on monthly averages for each 3-month time period across the 3 brands analyzed within the custom created ‘Lifestyle’ category.  *1Q ‘17 (Jan-Mar ‘17) is reflective of the first 3-month measurement period available at the time of this analysis. </a:t>
            </a:r>
            <a:r>
              <a:rPr lang="en-US" sz="700">
                <a:solidFill>
                  <a:srgbClr val="1B1464"/>
                </a:solidFill>
                <a:latin typeface="Helvetica" panose="020B0403020202020204" pitchFamily="34" charset="0"/>
              </a:rPr>
              <a:t>Note: </a:t>
            </a: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Comscore did not begin measuring ‘median age’ as a reported metric until February ‘17, therefore this metric is reflective of Feb-Apr ‘17. </a:t>
            </a:r>
          </a:p>
        </p:txBody>
      </p:sp>
      <p:sp>
        <p:nvSpPr>
          <p:cNvPr id="100" name="TextBox 99">
            <a:extLst>
              <a:ext uri="{FF2B5EF4-FFF2-40B4-BE49-F238E27FC236}">
                <a16:creationId xmlns:a16="http://schemas.microsoft.com/office/drawing/2014/main" id="{09CAA127-9C14-47EF-B93C-0675120154DA}"/>
              </a:ext>
            </a:extLst>
          </p:cNvPr>
          <p:cNvSpPr txBox="1"/>
          <p:nvPr/>
        </p:nvSpPr>
        <p:spPr>
          <a:xfrm>
            <a:off x="3808430" y="2519267"/>
            <a:ext cx="4670663" cy="492443"/>
          </a:xfrm>
          <a:prstGeom prst="rect">
            <a:avLst/>
          </a:prstGeom>
          <a:solidFill>
            <a:srgbClr val="1B14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TV Spend </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sym typeface="Wingdings" panose="05000000000000000000" pitchFamily="2" charset="2"/>
              </a:rPr>
              <a:t></a:t>
            </a:r>
            <a:r>
              <a:rPr kumimoji="0" lang="en-US" sz="14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 Outcomes Correlation: 3 Brands</a:t>
            </a: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1Q ‘21 vs. 1Q ’17*: Monthly Avg Website Metrics Comparison</a:t>
            </a:r>
            <a:endPar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8" name="Arrow: Chevron 47">
            <a:extLst>
              <a:ext uri="{FF2B5EF4-FFF2-40B4-BE49-F238E27FC236}">
                <a16:creationId xmlns:a16="http://schemas.microsoft.com/office/drawing/2014/main" id="{2DF86DFD-56F6-4E0C-A620-565019BEDE4E}"/>
              </a:ext>
            </a:extLst>
          </p:cNvPr>
          <p:cNvSpPr/>
          <p:nvPr/>
        </p:nvSpPr>
        <p:spPr>
          <a:xfrm>
            <a:off x="320501" y="3492610"/>
            <a:ext cx="3167661" cy="2329105"/>
          </a:xfrm>
          <a:prstGeom prst="chevron">
            <a:avLst>
              <a:gd name="adj" fmla="val 13635"/>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Arrow: Chevron 48">
            <a:extLst>
              <a:ext uri="{FF2B5EF4-FFF2-40B4-BE49-F238E27FC236}">
                <a16:creationId xmlns:a16="http://schemas.microsoft.com/office/drawing/2014/main" id="{90C81379-B564-4B3C-95F1-4DA2F3AA8771}"/>
              </a:ext>
            </a:extLst>
          </p:cNvPr>
          <p:cNvSpPr/>
          <p:nvPr/>
        </p:nvSpPr>
        <p:spPr>
          <a:xfrm>
            <a:off x="7169523" y="3488695"/>
            <a:ext cx="4797486" cy="2336547"/>
          </a:xfrm>
          <a:prstGeom prst="chevron">
            <a:avLst>
              <a:gd name="adj" fmla="val 13635"/>
            </a:avLst>
          </a:prstGeom>
          <a:solidFill>
            <a:srgbClr val="66C5AD"/>
          </a:solidFill>
          <a:ln w="3810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 Placeholder 3">
            <a:extLst>
              <a:ext uri="{FF2B5EF4-FFF2-40B4-BE49-F238E27FC236}">
                <a16:creationId xmlns:a16="http://schemas.microsoft.com/office/drawing/2014/main" id="{9CEF5C45-00CB-4C43-ADBF-9F322F170377}"/>
              </a:ext>
            </a:extLst>
          </p:cNvPr>
          <p:cNvSpPr txBox="1">
            <a:spLocks/>
          </p:cNvSpPr>
          <p:nvPr/>
        </p:nvSpPr>
        <p:spPr>
          <a:xfrm>
            <a:off x="4325589" y="4744062"/>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P50+ Comp % </a:t>
            </a:r>
          </a:p>
        </p:txBody>
      </p:sp>
      <p:sp>
        <p:nvSpPr>
          <p:cNvPr id="51" name="Text Placeholder 3">
            <a:extLst>
              <a:ext uri="{FF2B5EF4-FFF2-40B4-BE49-F238E27FC236}">
                <a16:creationId xmlns:a16="http://schemas.microsoft.com/office/drawing/2014/main" id="{D031F041-F0C1-4305-B64B-D5313CD49990}"/>
              </a:ext>
            </a:extLst>
          </p:cNvPr>
          <p:cNvSpPr txBox="1">
            <a:spLocks/>
          </p:cNvSpPr>
          <p:nvPr/>
        </p:nvSpPr>
        <p:spPr>
          <a:xfrm>
            <a:off x="4331921" y="3538523"/>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Median Age** </a:t>
            </a:r>
          </a:p>
        </p:txBody>
      </p:sp>
      <p:sp>
        <p:nvSpPr>
          <p:cNvPr id="52" name="TextBox 51">
            <a:extLst>
              <a:ext uri="{FF2B5EF4-FFF2-40B4-BE49-F238E27FC236}">
                <a16:creationId xmlns:a16="http://schemas.microsoft.com/office/drawing/2014/main" id="{50A5D3C6-F002-4344-B552-ECAF1B2FA974}"/>
              </a:ext>
            </a:extLst>
          </p:cNvPr>
          <p:cNvSpPr txBox="1"/>
          <p:nvPr/>
        </p:nvSpPr>
        <p:spPr>
          <a:xfrm>
            <a:off x="7577307" y="4379909"/>
            <a:ext cx="1626086" cy="5847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Unique Visitors (000):</a:t>
            </a:r>
          </a:p>
        </p:txBody>
      </p:sp>
      <p:sp>
        <p:nvSpPr>
          <p:cNvPr id="53" name="TextBox 52">
            <a:extLst>
              <a:ext uri="{FF2B5EF4-FFF2-40B4-BE49-F238E27FC236}">
                <a16:creationId xmlns:a16="http://schemas.microsoft.com/office/drawing/2014/main" id="{442D159E-5410-44C9-BC6E-0A4CF18ECA99}"/>
              </a:ext>
            </a:extLst>
          </p:cNvPr>
          <p:cNvSpPr txBox="1"/>
          <p:nvPr/>
        </p:nvSpPr>
        <p:spPr>
          <a:xfrm>
            <a:off x="9204605" y="4448042"/>
            <a:ext cx="1145906"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+1,130</a:t>
            </a:r>
          </a:p>
        </p:txBody>
      </p:sp>
      <p:sp>
        <p:nvSpPr>
          <p:cNvPr id="54" name="TextBox 53">
            <a:extLst>
              <a:ext uri="{FF2B5EF4-FFF2-40B4-BE49-F238E27FC236}">
                <a16:creationId xmlns:a16="http://schemas.microsoft.com/office/drawing/2014/main" id="{67D67BC4-AF17-4DE2-AC3A-27365918E614}"/>
              </a:ext>
            </a:extLst>
          </p:cNvPr>
          <p:cNvSpPr txBox="1"/>
          <p:nvPr/>
        </p:nvSpPr>
        <p:spPr>
          <a:xfrm>
            <a:off x="10621411" y="4448042"/>
            <a:ext cx="1145906"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+134%</a:t>
            </a:r>
          </a:p>
        </p:txBody>
      </p:sp>
      <p:sp>
        <p:nvSpPr>
          <p:cNvPr id="55" name="TextBox 54">
            <a:extLst>
              <a:ext uri="{FF2B5EF4-FFF2-40B4-BE49-F238E27FC236}">
                <a16:creationId xmlns:a16="http://schemas.microsoft.com/office/drawing/2014/main" id="{76052E89-DBDD-48EA-8113-790B7D2B9DE9}"/>
              </a:ext>
            </a:extLst>
          </p:cNvPr>
          <p:cNvSpPr txBox="1"/>
          <p:nvPr/>
        </p:nvSpPr>
        <p:spPr>
          <a:xfrm>
            <a:off x="10772200" y="3563806"/>
            <a:ext cx="8443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p>
        </p:txBody>
      </p:sp>
      <p:sp>
        <p:nvSpPr>
          <p:cNvPr id="56" name="TextBox 55">
            <a:extLst>
              <a:ext uri="{FF2B5EF4-FFF2-40B4-BE49-F238E27FC236}">
                <a16:creationId xmlns:a16="http://schemas.microsoft.com/office/drawing/2014/main" id="{4AF41330-7072-4F74-B792-D1151D77BC33}"/>
              </a:ext>
            </a:extLst>
          </p:cNvPr>
          <p:cNvSpPr txBox="1"/>
          <p:nvPr/>
        </p:nvSpPr>
        <p:spPr>
          <a:xfrm>
            <a:off x="323121" y="3175586"/>
            <a:ext cx="28275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Increased TV Investment</a:t>
            </a:r>
          </a:p>
        </p:txBody>
      </p:sp>
      <p:sp>
        <p:nvSpPr>
          <p:cNvPr id="57" name="TextBox 56">
            <a:extLst>
              <a:ext uri="{FF2B5EF4-FFF2-40B4-BE49-F238E27FC236}">
                <a16:creationId xmlns:a16="http://schemas.microsoft.com/office/drawing/2014/main" id="{7958A0D1-BE24-42E8-972F-7E92FC424EB7}"/>
              </a:ext>
            </a:extLst>
          </p:cNvPr>
          <p:cNvSpPr txBox="1"/>
          <p:nvPr/>
        </p:nvSpPr>
        <p:spPr>
          <a:xfrm>
            <a:off x="3442303" y="3175586"/>
            <a:ext cx="3389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Website: Age Evolution</a:t>
            </a:r>
          </a:p>
        </p:txBody>
      </p:sp>
      <p:sp>
        <p:nvSpPr>
          <p:cNvPr id="58" name="TextBox 57">
            <a:extLst>
              <a:ext uri="{FF2B5EF4-FFF2-40B4-BE49-F238E27FC236}">
                <a16:creationId xmlns:a16="http://schemas.microsoft.com/office/drawing/2014/main" id="{EC732289-830F-432E-912D-BAAD6230405A}"/>
              </a:ext>
            </a:extLst>
          </p:cNvPr>
          <p:cNvSpPr txBox="1"/>
          <p:nvPr/>
        </p:nvSpPr>
        <p:spPr>
          <a:xfrm>
            <a:off x="7091300" y="3175586"/>
            <a:ext cx="47974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Outcomes: Increased Consumer Action</a:t>
            </a:r>
          </a:p>
        </p:txBody>
      </p:sp>
      <p:sp>
        <p:nvSpPr>
          <p:cNvPr id="59" name="TextBox 58">
            <a:extLst>
              <a:ext uri="{FF2B5EF4-FFF2-40B4-BE49-F238E27FC236}">
                <a16:creationId xmlns:a16="http://schemas.microsoft.com/office/drawing/2014/main" id="{FE2A2ABE-208C-43BA-B316-6E5D0B53ADFF}"/>
              </a:ext>
            </a:extLst>
          </p:cNvPr>
          <p:cNvSpPr txBox="1"/>
          <p:nvPr/>
        </p:nvSpPr>
        <p:spPr>
          <a:xfrm>
            <a:off x="842346" y="3555198"/>
            <a:ext cx="230829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Total Cume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TV Spend (MM)</a:t>
            </a:r>
          </a:p>
        </p:txBody>
      </p:sp>
      <p:sp>
        <p:nvSpPr>
          <p:cNvPr id="60" name="TextBox 59">
            <a:extLst>
              <a:ext uri="{FF2B5EF4-FFF2-40B4-BE49-F238E27FC236}">
                <a16:creationId xmlns:a16="http://schemas.microsoft.com/office/drawing/2014/main" id="{195A81B9-31B1-45C1-996D-5DB862E9AE18}"/>
              </a:ext>
            </a:extLst>
          </p:cNvPr>
          <p:cNvSpPr txBox="1"/>
          <p:nvPr/>
        </p:nvSpPr>
        <p:spPr>
          <a:xfrm>
            <a:off x="1769184" y="4420535"/>
            <a:ext cx="141104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+2,336%</a:t>
            </a:r>
            <a:endParaRPr kumimoji="0" lang="en-US" sz="9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61" name="Rectangle: Rounded Corners 60">
            <a:extLst>
              <a:ext uri="{FF2B5EF4-FFF2-40B4-BE49-F238E27FC236}">
                <a16:creationId xmlns:a16="http://schemas.microsoft.com/office/drawing/2014/main" id="{78DEDA26-F308-49B7-8AF2-80EEBC7F5C4E}"/>
              </a:ext>
            </a:extLst>
          </p:cNvPr>
          <p:cNvSpPr/>
          <p:nvPr/>
        </p:nvSpPr>
        <p:spPr>
          <a:xfrm>
            <a:off x="4383043" y="3939897"/>
            <a:ext cx="1712957" cy="54111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(40.8 vs 48.5)</a:t>
            </a:r>
          </a:p>
        </p:txBody>
      </p:sp>
      <p:sp>
        <p:nvSpPr>
          <p:cNvPr id="62" name="Rectangle: Rounded Corners 61">
            <a:extLst>
              <a:ext uri="{FF2B5EF4-FFF2-40B4-BE49-F238E27FC236}">
                <a16:creationId xmlns:a16="http://schemas.microsoft.com/office/drawing/2014/main" id="{DE486EC8-8DA8-4543-96B8-244FF1798F7A}"/>
              </a:ext>
            </a:extLst>
          </p:cNvPr>
          <p:cNvSpPr/>
          <p:nvPr/>
        </p:nvSpPr>
        <p:spPr>
          <a:xfrm>
            <a:off x="4347271" y="5116035"/>
            <a:ext cx="1712957" cy="70920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percentage 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(30.1% vs. 48.5%)</a:t>
            </a:r>
          </a:p>
        </p:txBody>
      </p:sp>
      <p:sp>
        <p:nvSpPr>
          <p:cNvPr id="63" name="TextBox 62">
            <a:extLst>
              <a:ext uri="{FF2B5EF4-FFF2-40B4-BE49-F238E27FC236}">
                <a16:creationId xmlns:a16="http://schemas.microsoft.com/office/drawing/2014/main" id="{0C494062-40E1-4DC6-98D9-98C4CACD450C}"/>
              </a:ext>
            </a:extLst>
          </p:cNvPr>
          <p:cNvSpPr txBox="1"/>
          <p:nvPr/>
        </p:nvSpPr>
        <p:spPr>
          <a:xfrm>
            <a:off x="473185" y="5410988"/>
            <a:ext cx="28018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Reflects total difference between cume TV spend through 1Q ’21 vs. cume TV spend through 1Q ‘</a:t>
            </a:r>
            <a:r>
              <a:rPr lang="en-US" sz="900" dirty="0">
                <a:solidFill>
                  <a:prstClr val="white"/>
                </a:solidFill>
                <a:latin typeface="Helvetica" panose="020B0403020202020204" pitchFamily="34" charset="0"/>
              </a:rPr>
              <a:t>17</a:t>
            </a:r>
            <a:endParaRPr kumimoji="0" lang="en-US" sz="9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64" name="Arrow: Chevron 63">
            <a:extLst>
              <a:ext uri="{FF2B5EF4-FFF2-40B4-BE49-F238E27FC236}">
                <a16:creationId xmlns:a16="http://schemas.microsoft.com/office/drawing/2014/main" id="{810DA511-6905-420F-B0CB-32BD7C9F34AD}"/>
              </a:ext>
            </a:extLst>
          </p:cNvPr>
          <p:cNvSpPr/>
          <p:nvPr/>
        </p:nvSpPr>
        <p:spPr>
          <a:xfrm>
            <a:off x="3442303" y="3495203"/>
            <a:ext cx="3741864" cy="2324177"/>
          </a:xfrm>
          <a:prstGeom prst="chevron">
            <a:avLst>
              <a:gd name="adj" fmla="val 13635"/>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6A8E88B1-1499-46FA-8B22-7DC5F8A2D670}"/>
              </a:ext>
            </a:extLst>
          </p:cNvPr>
          <p:cNvSpPr txBox="1"/>
          <p:nvPr/>
        </p:nvSpPr>
        <p:spPr>
          <a:xfrm>
            <a:off x="5491248" y="3565375"/>
            <a:ext cx="126294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Difference</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DEAAFB4D-704E-4B08-91DC-DB382B8BABB4}"/>
              </a:ext>
            </a:extLst>
          </p:cNvPr>
          <p:cNvSpPr txBox="1"/>
          <p:nvPr/>
        </p:nvSpPr>
        <p:spPr>
          <a:xfrm>
            <a:off x="818942" y="4482090"/>
            <a:ext cx="844328"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p>
        </p:txBody>
      </p:sp>
      <p:sp>
        <p:nvSpPr>
          <p:cNvPr id="67" name="TextBox 66">
            <a:extLst>
              <a:ext uri="{FF2B5EF4-FFF2-40B4-BE49-F238E27FC236}">
                <a16:creationId xmlns:a16="http://schemas.microsoft.com/office/drawing/2014/main" id="{F1CF8729-457D-4C2A-9EF9-75C325EF1F2C}"/>
              </a:ext>
            </a:extLst>
          </p:cNvPr>
          <p:cNvSpPr txBox="1"/>
          <p:nvPr/>
        </p:nvSpPr>
        <p:spPr>
          <a:xfrm>
            <a:off x="1753126" y="4886324"/>
            <a:ext cx="144316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($261.3 vs. $10.7)</a:t>
            </a:r>
            <a:endPar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78" name="TextBox 77">
            <a:extLst>
              <a:ext uri="{FF2B5EF4-FFF2-40B4-BE49-F238E27FC236}">
                <a16:creationId xmlns:a16="http://schemas.microsoft.com/office/drawing/2014/main" id="{21FD8532-C991-47B1-9656-A4367FF381F6}"/>
              </a:ext>
            </a:extLst>
          </p:cNvPr>
          <p:cNvSpPr txBox="1"/>
          <p:nvPr/>
        </p:nvSpPr>
        <p:spPr>
          <a:xfrm>
            <a:off x="9309870" y="3563806"/>
            <a:ext cx="93537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prstClr val="white"/>
                </a:solidFill>
                <a:effectLst/>
                <a:uLnTx/>
                <a:uFillTx/>
                <a:latin typeface="Helvetica" panose="020B0403020202020204" pitchFamily="34" charset="0"/>
                <a:ea typeface="+mn-ea"/>
                <a:cs typeface="+mn-cs"/>
              </a:rPr>
              <a:t># Diff</a:t>
            </a:r>
            <a:endParaRPr kumimoji="0" lang="en-US" sz="1400" b="0" i="0" u="sng"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01" name="TextBox 100">
            <a:extLst>
              <a:ext uri="{FF2B5EF4-FFF2-40B4-BE49-F238E27FC236}">
                <a16:creationId xmlns:a16="http://schemas.microsoft.com/office/drawing/2014/main" id="{11BD193B-71BF-4220-A39D-0F47EA10F5CA}"/>
              </a:ext>
            </a:extLst>
          </p:cNvPr>
          <p:cNvSpPr txBox="1"/>
          <p:nvPr/>
        </p:nvSpPr>
        <p:spPr>
          <a:xfrm>
            <a:off x="7371195" y="3565376"/>
            <a:ext cx="1940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3 Brand Average</a:t>
            </a:r>
            <a:endParaRPr kumimoji="0" lang="en-US" sz="14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102" name="TextBox 101">
            <a:extLst>
              <a:ext uri="{FF2B5EF4-FFF2-40B4-BE49-F238E27FC236}">
                <a16:creationId xmlns:a16="http://schemas.microsoft.com/office/drawing/2014/main" id="{58535249-A7EF-486E-8726-4FE12E5AE4EF}"/>
              </a:ext>
            </a:extLst>
          </p:cNvPr>
          <p:cNvSpPr txBox="1"/>
          <p:nvPr/>
        </p:nvSpPr>
        <p:spPr>
          <a:xfrm>
            <a:off x="3705742" y="3557520"/>
            <a:ext cx="19407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rPr>
              <a:t>3 Brand Average</a:t>
            </a:r>
            <a:endParaRPr kumimoji="0" lang="en-US" sz="1400" b="0" i="0" u="sng"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
        <p:nvSpPr>
          <p:cNvPr id="103" name="Rectangle: Rounded Corners 102">
            <a:extLst>
              <a:ext uri="{FF2B5EF4-FFF2-40B4-BE49-F238E27FC236}">
                <a16:creationId xmlns:a16="http://schemas.microsoft.com/office/drawing/2014/main" id="{30A6A7D3-84B7-410D-B2F0-04544CAFF4EB}"/>
              </a:ext>
            </a:extLst>
          </p:cNvPr>
          <p:cNvSpPr/>
          <p:nvPr/>
        </p:nvSpPr>
        <p:spPr>
          <a:xfrm>
            <a:off x="5266243" y="4987291"/>
            <a:ext cx="1712957" cy="256359"/>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(48.1 vs. 43.6)</a:t>
            </a:r>
          </a:p>
        </p:txBody>
      </p:sp>
      <p:sp>
        <p:nvSpPr>
          <p:cNvPr id="104" name="TextBox 103">
            <a:extLst>
              <a:ext uri="{FF2B5EF4-FFF2-40B4-BE49-F238E27FC236}">
                <a16:creationId xmlns:a16="http://schemas.microsoft.com/office/drawing/2014/main" id="{7CE3AF1B-CEBA-46AC-B38D-D5186A31F306}"/>
              </a:ext>
            </a:extLst>
          </p:cNvPr>
          <p:cNvSpPr txBox="1"/>
          <p:nvPr/>
        </p:nvSpPr>
        <p:spPr>
          <a:xfrm>
            <a:off x="5580617" y="4327734"/>
            <a:ext cx="108420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+4.6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0BFF2"/>
                </a:solidFill>
                <a:latin typeface="Helvetica" panose="020B0403020202020204" pitchFamily="34" charset="0"/>
              </a:rPr>
              <a:t>years</a:t>
            </a:r>
            <a:endParaRPr kumimoji="0" lang="en-US" sz="400" b="0" i="0" u="none" strike="noStrike" kern="1200" cap="none" spc="0" normalizeH="0" baseline="0" noProof="0">
              <a:ln>
                <a:noFill/>
              </a:ln>
              <a:solidFill>
                <a:srgbClr val="00BFF2"/>
              </a:solidFill>
              <a:effectLst/>
              <a:uLnTx/>
              <a:uFillTx/>
              <a:latin typeface="Helvetica" panose="020B0403020202020204" pitchFamily="34" charset="0"/>
              <a:ea typeface="+mn-ea"/>
              <a:cs typeface="+mn-cs"/>
            </a:endParaRPr>
          </a:p>
        </p:txBody>
      </p:sp>
      <p:sp>
        <p:nvSpPr>
          <p:cNvPr id="105" name="Text Placeholder 3">
            <a:extLst>
              <a:ext uri="{FF2B5EF4-FFF2-40B4-BE49-F238E27FC236}">
                <a16:creationId xmlns:a16="http://schemas.microsoft.com/office/drawing/2014/main" id="{F51DA0A0-FB7E-4CF0-8603-8980FDE66F7D}"/>
              </a:ext>
            </a:extLst>
          </p:cNvPr>
          <p:cNvSpPr txBox="1">
            <a:spLocks/>
          </p:cNvSpPr>
          <p:nvPr/>
        </p:nvSpPr>
        <p:spPr>
          <a:xfrm>
            <a:off x="3844161" y="4479184"/>
            <a:ext cx="1791180" cy="316541"/>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Median Age: </a:t>
            </a:r>
          </a:p>
        </p:txBody>
      </p:sp>
    </p:spTree>
    <p:extLst>
      <p:ext uri="{BB962C8B-B14F-4D97-AF65-F5344CB8AC3E}">
        <p14:creationId xmlns:p14="http://schemas.microsoft.com/office/powerpoint/2010/main" val="2080027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3FDB689-A9D4-46EF-866E-BA47A989A5C7}"/>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BA698F-1E55-4D38-9751-F7EEB6ABFBC2}"/>
              </a:ext>
            </a:extLst>
          </p:cNvPr>
          <p:cNvSpPr/>
          <p:nvPr/>
        </p:nvSpPr>
        <p:spPr>
          <a:xfrm>
            <a:off x="344747" y="374436"/>
            <a:ext cx="1170495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Key Takeaways For Marketing Plans</a:t>
            </a:r>
          </a:p>
        </p:txBody>
      </p:sp>
      <p:pic>
        <p:nvPicPr>
          <p:cNvPr id="17" name="Picture 16">
            <a:extLst>
              <a:ext uri="{FF2B5EF4-FFF2-40B4-BE49-F238E27FC236}">
                <a16:creationId xmlns:a16="http://schemas.microsoft.com/office/drawing/2014/main" id="{454E5EB0-4B1D-4947-9F75-7C8EFF88A34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pic>
        <p:nvPicPr>
          <p:cNvPr id="18" name="Picture 17">
            <a:extLst>
              <a:ext uri="{FF2B5EF4-FFF2-40B4-BE49-F238E27FC236}">
                <a16:creationId xmlns:a16="http://schemas.microsoft.com/office/drawing/2014/main" id="{0DD27EAA-503B-4753-AE4C-F40779BDF6A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9" name="Slide Number Placeholder 5">
            <a:extLst>
              <a:ext uri="{FF2B5EF4-FFF2-40B4-BE49-F238E27FC236}">
                <a16:creationId xmlns:a16="http://schemas.microsoft.com/office/drawing/2014/main" id="{A006F4A5-111A-4439-93D1-A48F56D5A98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0" name="Rectangle 19">
            <a:extLst>
              <a:ext uri="{FF2B5EF4-FFF2-40B4-BE49-F238E27FC236}">
                <a16:creationId xmlns:a16="http://schemas.microsoft.com/office/drawing/2014/main" id="{1FE82F11-3D9B-46F6-8ECD-9BCD0D7CC3A1}"/>
              </a:ext>
            </a:extLst>
          </p:cNvPr>
          <p:cNvSpPr/>
          <p:nvPr/>
        </p:nvSpPr>
        <p:spPr>
          <a:xfrm>
            <a:off x="526244" y="6586958"/>
            <a:ext cx="11687273"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131085A0-604B-4CD3-8DBF-D6E9B29D468A}"/>
              </a:ext>
            </a:extLst>
          </p:cNvPr>
          <p:cNvSpPr/>
          <p:nvPr/>
        </p:nvSpPr>
        <p:spPr>
          <a:xfrm>
            <a:off x="9304716" y="3296110"/>
            <a:ext cx="2718839" cy="2152303"/>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E8626F6-2D70-479B-AECC-6B9526406146}"/>
              </a:ext>
            </a:extLst>
          </p:cNvPr>
          <p:cNvSpPr/>
          <p:nvPr/>
        </p:nvSpPr>
        <p:spPr>
          <a:xfrm>
            <a:off x="9332849" y="3893873"/>
            <a:ext cx="2692561" cy="830997"/>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1600">
                <a:solidFill>
                  <a:schemeClr val="bg1"/>
                </a:solidFill>
                <a:latin typeface="Helvetica" pitchFamily="2" charset="0"/>
              </a:rPr>
              <a:t>Use multiscreen TV to engage viewers, inspire action and drive revenues</a:t>
            </a:r>
            <a:endParaRPr kumimoji="0" lang="en-US" sz="1600"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22" name="Rectangle 21">
            <a:extLst>
              <a:ext uri="{FF2B5EF4-FFF2-40B4-BE49-F238E27FC236}">
                <a16:creationId xmlns:a16="http://schemas.microsoft.com/office/drawing/2014/main" id="{D9D33A52-569D-42BF-BB18-80C83BD68C32}"/>
              </a:ext>
            </a:extLst>
          </p:cNvPr>
          <p:cNvSpPr/>
          <p:nvPr/>
        </p:nvSpPr>
        <p:spPr>
          <a:xfrm>
            <a:off x="193513" y="3289178"/>
            <a:ext cx="2718838" cy="2166166"/>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CEDAFFD-A31A-49BE-9B7C-898FD79EDA7A}"/>
              </a:ext>
            </a:extLst>
          </p:cNvPr>
          <p:cNvSpPr/>
          <p:nvPr/>
        </p:nvSpPr>
        <p:spPr>
          <a:xfrm>
            <a:off x="221646" y="3524541"/>
            <a:ext cx="2692559" cy="1569660"/>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lang="en-US" sz="1600">
                <a:solidFill>
                  <a:schemeClr val="bg1"/>
                </a:solidFill>
                <a:latin typeface="Helvetica" pitchFamily="2" charset="0"/>
              </a:rPr>
              <a:t>Don’t limit your brand – either through media buying or creative messaging – by narrowly focusing on traditional </a:t>
            </a:r>
          </a:p>
          <a:p>
            <a:pPr marL="0" marR="0" lvl="0" indent="0" algn="ctr" defTabSz="586082" rtl="0" eaLnBrk="1" fontAlgn="auto" latinLnBrk="0" hangingPunct="1">
              <a:lnSpc>
                <a:spcPct val="100000"/>
              </a:lnSpc>
              <a:spcBef>
                <a:spcPts val="0"/>
              </a:spcBef>
              <a:spcAft>
                <a:spcPts val="0"/>
              </a:spcAft>
              <a:buClrTx/>
              <a:buSzTx/>
              <a:buFontTx/>
              <a:buNone/>
              <a:tabLst/>
              <a:defRPr/>
            </a:pPr>
            <a:r>
              <a:rPr lang="en-US" sz="1600">
                <a:solidFill>
                  <a:schemeClr val="bg1"/>
                </a:solidFill>
                <a:latin typeface="Helvetica" pitchFamily="2" charset="0"/>
              </a:rPr>
              <a:t>age / gender definitions</a:t>
            </a:r>
            <a:endParaRPr kumimoji="0" lang="en-US" sz="1600"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2D391A10-589F-4961-97B7-307CED7C9523}"/>
              </a:ext>
            </a:extLst>
          </p:cNvPr>
          <p:cNvSpPr/>
          <p:nvPr/>
        </p:nvSpPr>
        <p:spPr>
          <a:xfrm>
            <a:off x="3264446" y="3287185"/>
            <a:ext cx="2718838" cy="2170152"/>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EA2C161-AA5D-4BAE-B82B-5F03ACEB91E4}"/>
              </a:ext>
            </a:extLst>
          </p:cNvPr>
          <p:cNvSpPr/>
          <p:nvPr/>
        </p:nvSpPr>
        <p:spPr>
          <a:xfrm>
            <a:off x="3292579" y="3524541"/>
            <a:ext cx="2692559" cy="1569660"/>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bg1"/>
                </a:solidFill>
                <a:effectLst/>
                <a:uLnTx/>
                <a:uFillTx/>
                <a:latin typeface="Helvetica" pitchFamily="2" charset="0"/>
                <a:ea typeface="+mn-ea"/>
                <a:cs typeface="+mn-cs"/>
              </a:rPr>
              <a:t>Don’t make assumptions </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bg1"/>
                </a:solidFill>
                <a:effectLst/>
                <a:uLnTx/>
                <a:uFillTx/>
                <a:latin typeface="Helvetica" pitchFamily="2" charset="0"/>
                <a:ea typeface="+mn-ea"/>
                <a:cs typeface="+mn-cs"/>
              </a:rPr>
              <a:t>as to who your purchasers are, employ an audience-first mindset to reach the best potential customers and optimize on outcomes</a:t>
            </a:r>
          </a:p>
        </p:txBody>
      </p:sp>
      <p:sp>
        <p:nvSpPr>
          <p:cNvPr id="33" name="Rectangle 32">
            <a:extLst>
              <a:ext uri="{FF2B5EF4-FFF2-40B4-BE49-F238E27FC236}">
                <a16:creationId xmlns:a16="http://schemas.microsoft.com/office/drawing/2014/main" id="{8D9DE109-6849-4A7E-BA46-94D79A632C8A}"/>
              </a:ext>
            </a:extLst>
          </p:cNvPr>
          <p:cNvSpPr/>
          <p:nvPr/>
        </p:nvSpPr>
        <p:spPr>
          <a:xfrm>
            <a:off x="6282601" y="3287185"/>
            <a:ext cx="2718838" cy="2170152"/>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FB21D71-9CDF-42D6-845C-2B20BAC518E6}"/>
              </a:ext>
            </a:extLst>
          </p:cNvPr>
          <p:cNvSpPr/>
          <p:nvPr/>
        </p:nvSpPr>
        <p:spPr>
          <a:xfrm>
            <a:off x="6310734" y="3770762"/>
            <a:ext cx="2692559" cy="1077218"/>
          </a:xfrm>
          <a:prstGeom prst="rect">
            <a:avLst/>
          </a:prstGeom>
        </p:spPr>
        <p:txBody>
          <a:bodyPr wrap="square">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bg1"/>
                </a:solidFill>
                <a:effectLst/>
                <a:uLnTx/>
                <a:uFillTx/>
                <a:latin typeface="Helvetica" pitchFamily="2" charset="0"/>
                <a:ea typeface="+mn-ea"/>
                <a:cs typeface="+mn-cs"/>
              </a:rPr>
              <a:t>Ensure your touchpoints – both media and creative – are engaging the lucrative group of adults over 50</a:t>
            </a:r>
          </a:p>
        </p:txBody>
      </p:sp>
      <p:pic>
        <p:nvPicPr>
          <p:cNvPr id="39" name="Picture 38">
            <a:extLst>
              <a:ext uri="{FF2B5EF4-FFF2-40B4-BE49-F238E27FC236}">
                <a16:creationId xmlns:a16="http://schemas.microsoft.com/office/drawing/2014/main" id="{A17DF6A5-A6E7-483F-ACBB-A1A72F5AB3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96663" y="2070160"/>
            <a:ext cx="1090713" cy="1090713"/>
          </a:xfrm>
          <a:prstGeom prst="rect">
            <a:avLst/>
          </a:prstGeom>
        </p:spPr>
      </p:pic>
      <p:pic>
        <p:nvPicPr>
          <p:cNvPr id="41" name="Picture 40" descr="Icon&#10;&#10;Description automatically generated">
            <a:extLst>
              <a:ext uri="{FF2B5EF4-FFF2-40B4-BE49-F238E27FC236}">
                <a16:creationId xmlns:a16="http://schemas.microsoft.com/office/drawing/2014/main" id="{F44E7FCE-9EC6-4A35-B7BF-2CC9E7C90AA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93501" y="2085137"/>
            <a:ext cx="1090713" cy="1090713"/>
          </a:xfrm>
          <a:prstGeom prst="rect">
            <a:avLst/>
          </a:prstGeom>
        </p:spPr>
      </p:pic>
      <p:pic>
        <p:nvPicPr>
          <p:cNvPr id="42" name="Picture 41" descr="Icon&#10;&#10;Description automatically generated">
            <a:extLst>
              <a:ext uri="{FF2B5EF4-FFF2-40B4-BE49-F238E27FC236}">
                <a16:creationId xmlns:a16="http://schemas.microsoft.com/office/drawing/2014/main" id="{CBAC0D61-8E3A-476A-B2F9-F9773285016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07575" y="2069433"/>
            <a:ext cx="1090713" cy="1090713"/>
          </a:xfrm>
          <a:prstGeom prst="rect">
            <a:avLst/>
          </a:prstGeom>
        </p:spPr>
      </p:pic>
      <p:pic>
        <p:nvPicPr>
          <p:cNvPr id="21" name="Picture 20">
            <a:extLst>
              <a:ext uri="{FF2B5EF4-FFF2-40B4-BE49-F238E27FC236}">
                <a16:creationId xmlns:a16="http://schemas.microsoft.com/office/drawing/2014/main" id="{D902543C-3EBD-4F0B-8731-75AEC15FBFBE}"/>
              </a:ext>
            </a:extLst>
          </p:cNvPr>
          <p:cNvPicPr>
            <a:picLocks noChangeAspect="1"/>
          </p:cNvPicPr>
          <p:nvPr/>
        </p:nvPicPr>
        <p:blipFill>
          <a:blip r:embed="rId6"/>
          <a:stretch>
            <a:fillRect/>
          </a:stretch>
        </p:blipFill>
        <p:spPr>
          <a:xfrm>
            <a:off x="10073573" y="2086286"/>
            <a:ext cx="1211111" cy="1211111"/>
          </a:xfrm>
          <a:prstGeom prst="rect">
            <a:avLst/>
          </a:prstGeom>
        </p:spPr>
      </p:pic>
    </p:spTree>
    <p:extLst>
      <p:ext uri="{BB962C8B-B14F-4D97-AF65-F5344CB8AC3E}">
        <p14:creationId xmlns:p14="http://schemas.microsoft.com/office/powerpoint/2010/main" val="3339377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DB6FFB78-905F-4F61-9DF7-5047BC80082C}"/>
              </a:ext>
            </a:extLst>
          </p:cNvPr>
          <p:cNvSpPr txBox="1"/>
          <p:nvPr/>
        </p:nvSpPr>
        <p:spPr>
          <a:xfrm>
            <a:off x="336590" y="1332739"/>
            <a:ext cx="3285766" cy="589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jasonw@thevab.com</a:t>
            </a:r>
          </a:p>
        </p:txBody>
      </p:sp>
      <p:pic>
        <p:nvPicPr>
          <p:cNvPr id="21" name="Picture 20">
            <a:extLst>
              <a:ext uri="{FF2B5EF4-FFF2-40B4-BE49-F238E27FC236}">
                <a16:creationId xmlns:a16="http://schemas.microsoft.com/office/drawing/2014/main" id="{D005EA47-9B4E-4A9C-A8C0-6AAD69B14D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35995" y="0"/>
            <a:ext cx="5256005" cy="3060562"/>
          </a:xfrm>
          <a:prstGeom prst="rect">
            <a:avLst/>
          </a:prstGeom>
        </p:spPr>
      </p:pic>
      <p:pic>
        <p:nvPicPr>
          <p:cNvPr id="6" name="Picture 5">
            <a:hlinkClick r:id="rId3"/>
            <a:extLst>
              <a:ext uri="{FF2B5EF4-FFF2-40B4-BE49-F238E27FC236}">
                <a16:creationId xmlns:a16="http://schemas.microsoft.com/office/drawing/2014/main" id="{6A35C40F-687E-B34B-B975-ED0CDEFEC8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15399" y="5804284"/>
            <a:ext cx="875592" cy="636172"/>
          </a:xfrm>
          <a:prstGeom prst="rect">
            <a:avLst/>
          </a:prstGeom>
        </p:spPr>
      </p:pic>
      <p:pic>
        <p:nvPicPr>
          <p:cNvPr id="8" name="Picture 7">
            <a:hlinkClick r:id="rId5"/>
            <a:extLst>
              <a:ext uri="{FF2B5EF4-FFF2-40B4-BE49-F238E27FC236}">
                <a16:creationId xmlns:a16="http://schemas.microsoft.com/office/drawing/2014/main" id="{EEC9436E-41D9-FA4F-B24F-9D11D47EFC9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890991" y="5715536"/>
            <a:ext cx="734723" cy="737087"/>
          </a:xfrm>
          <a:prstGeom prst="rect">
            <a:avLst/>
          </a:prstGeom>
        </p:spPr>
      </p:pic>
      <p:pic>
        <p:nvPicPr>
          <p:cNvPr id="10" name="Picture 9">
            <a:hlinkClick r:id="rId7"/>
            <a:extLst>
              <a:ext uri="{FF2B5EF4-FFF2-40B4-BE49-F238E27FC236}">
                <a16:creationId xmlns:a16="http://schemas.microsoft.com/office/drawing/2014/main" id="{707BE5F1-DCEB-144F-86FF-E99AA7959D9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684271" y="5784399"/>
            <a:ext cx="403491" cy="668224"/>
          </a:xfrm>
          <a:prstGeom prst="rect">
            <a:avLst/>
          </a:prstGeom>
        </p:spPr>
      </p:pic>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7EF9231-C343-4D1F-90F9-1247C33076A1}"/>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7" name="TextBox 36">
            <a:extLst>
              <a:ext uri="{FF2B5EF4-FFF2-40B4-BE49-F238E27FC236}">
                <a16:creationId xmlns:a16="http://schemas.microsoft.com/office/drawing/2014/main" id="{7FA00B74-C38A-4216-9892-991288697046}"/>
              </a:ext>
            </a:extLst>
          </p:cNvPr>
          <p:cNvSpPr txBox="1"/>
          <p:nvPr/>
        </p:nvSpPr>
        <p:spPr>
          <a:xfrm>
            <a:off x="317684" y="2116936"/>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F1A62"/>
                </a:solidFill>
                <a:effectLst/>
                <a:uLnTx/>
                <a:uFillTx/>
                <a:latin typeface="Helvetica" pitchFamily="2" charset="0"/>
                <a:ea typeface="+mn-ea"/>
                <a:cs typeface="+mn-cs"/>
              </a:rPr>
              <a:t>Interested in learning more? Check out this related content: </a:t>
            </a:r>
          </a:p>
        </p:txBody>
      </p:sp>
      <p:sp>
        <p:nvSpPr>
          <p:cNvPr id="16" name="Rectangle 15">
            <a:extLst>
              <a:ext uri="{FF2B5EF4-FFF2-40B4-BE49-F238E27FC236}">
                <a16:creationId xmlns:a16="http://schemas.microsoft.com/office/drawing/2014/main" id="{68DC72E4-B88E-4C17-8A77-ED3048D2EFD2}"/>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Creators</a:t>
            </a:r>
          </a:p>
        </p:txBody>
      </p:sp>
      <p:sp>
        <p:nvSpPr>
          <p:cNvPr id="22" name="Rectangle 21">
            <a:extLst>
              <a:ext uri="{FF2B5EF4-FFF2-40B4-BE49-F238E27FC236}">
                <a16:creationId xmlns:a16="http://schemas.microsoft.com/office/drawing/2014/main" id="{8C7F684B-07B9-4DB1-AFAD-01737416D7B6}"/>
              </a:ext>
            </a:extLst>
          </p:cNvPr>
          <p:cNvSpPr/>
          <p:nvPr/>
        </p:nvSpPr>
        <p:spPr>
          <a:xfrm>
            <a:off x="350141" y="2477119"/>
            <a:ext cx="975549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3"/>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45" name="TextBox 44">
            <a:hlinkClick r:id="rId10"/>
            <a:extLst>
              <a:ext uri="{FF2B5EF4-FFF2-40B4-BE49-F238E27FC236}">
                <a16:creationId xmlns:a16="http://schemas.microsoft.com/office/drawing/2014/main" id="{3AD20701-1B82-4E29-BBBB-8F386A470BC4}"/>
              </a:ext>
            </a:extLst>
          </p:cNvPr>
          <p:cNvSpPr txBox="1"/>
          <p:nvPr/>
        </p:nvSpPr>
        <p:spPr>
          <a:xfrm>
            <a:off x="6904077" y="1034495"/>
            <a:ext cx="23043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060"/>
                </a:solidFill>
                <a:effectLst/>
                <a:uLnTx/>
                <a:uFillTx/>
                <a:latin typeface="Helvetica" pitchFamily="2" charset="0"/>
                <a:ea typeface="+mn-ea"/>
                <a:cs typeface="+mn-cs"/>
                <a:hlinkClick r:id="rId10">
                  <a:extLst>
                    <a:ext uri="{A12FA001-AC4F-418D-AE19-62706E023703}">
                      <ahyp:hlinkClr xmlns:ahyp="http://schemas.microsoft.com/office/drawing/2018/hyperlinkcolor" val="tx"/>
                    </a:ext>
                  </a:extLst>
                </a:hlinkClick>
              </a:rPr>
              <a:t>Karolina Guillen</a:t>
            </a:r>
            <a:endParaRPr kumimoji="0" lang="en-US" sz="1500" b="1" i="0" u="none" strike="noStrike" kern="1200" cap="none" spc="0" normalizeH="0" baseline="0" noProof="0">
              <a:ln>
                <a:noFill/>
              </a:ln>
              <a:solidFill>
                <a:srgbClr val="002060"/>
              </a:solidFill>
              <a:effectLst/>
              <a:uLnTx/>
              <a:uFillTx/>
              <a:latin typeface="Helvetica" pitchFamily="2" charset="0"/>
              <a:ea typeface="+mn-ea"/>
              <a:cs typeface="+mn-cs"/>
            </a:endParaRPr>
          </a:p>
        </p:txBody>
      </p:sp>
      <p:sp>
        <p:nvSpPr>
          <p:cNvPr id="46" name="TextBox 45">
            <a:extLst>
              <a:ext uri="{FF2B5EF4-FFF2-40B4-BE49-F238E27FC236}">
                <a16:creationId xmlns:a16="http://schemas.microsoft.com/office/drawing/2014/main" id="{05A16418-E4D6-41E4-8D92-6080FF26F853}"/>
              </a:ext>
            </a:extLst>
          </p:cNvPr>
          <p:cNvSpPr txBox="1"/>
          <p:nvPr/>
        </p:nvSpPr>
        <p:spPr>
          <a:xfrm>
            <a:off x="6904077" y="1347359"/>
            <a:ext cx="23043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karolinag@thevab.com</a:t>
            </a:r>
          </a:p>
        </p:txBody>
      </p:sp>
      <p:sp>
        <p:nvSpPr>
          <p:cNvPr id="47" name="TextBox 46">
            <a:hlinkClick r:id="rId10"/>
            <a:extLst>
              <a:ext uri="{FF2B5EF4-FFF2-40B4-BE49-F238E27FC236}">
                <a16:creationId xmlns:a16="http://schemas.microsoft.com/office/drawing/2014/main" id="{A488EBB3-1966-4A96-B1F7-EE6499607111}"/>
              </a:ext>
            </a:extLst>
          </p:cNvPr>
          <p:cNvSpPr txBox="1"/>
          <p:nvPr/>
        </p:nvSpPr>
        <p:spPr>
          <a:xfrm>
            <a:off x="336590" y="1039023"/>
            <a:ext cx="328576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1F1A62"/>
                </a:solidFill>
                <a:effectLst/>
                <a:uLnTx/>
                <a:uFillTx/>
                <a:latin typeface="Helvetica" pitchFamily="2" charset="0"/>
                <a:ea typeface="+mn-ea"/>
                <a:cs typeface="+mn-cs"/>
                <a:hlinkClick r:id="rId10">
                  <a:extLst>
                    <a:ext uri="{A12FA001-AC4F-418D-AE19-62706E023703}">
                      <ahyp:hlinkClr xmlns:ahyp="http://schemas.microsoft.com/office/drawing/2018/hyperlinkcolor" val="tx"/>
                    </a:ext>
                  </a:extLst>
                </a:hlinkClick>
              </a:rPr>
              <a:t>Jason Wiese</a:t>
            </a:r>
            <a:endParaRPr kumimoji="0" lang="en-US" sz="15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49" name="TextBox 48">
            <a:hlinkClick r:id="rId10"/>
            <a:extLst>
              <a:ext uri="{FF2B5EF4-FFF2-40B4-BE49-F238E27FC236}">
                <a16:creationId xmlns:a16="http://schemas.microsoft.com/office/drawing/2014/main" id="{502822C1-61FD-4E97-B769-1A6F19C3BCF1}"/>
              </a:ext>
            </a:extLst>
          </p:cNvPr>
          <p:cNvSpPr txBox="1"/>
          <p:nvPr/>
        </p:nvSpPr>
        <p:spPr>
          <a:xfrm>
            <a:off x="3777375" y="1034495"/>
            <a:ext cx="135341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Reed Kiely</a:t>
            </a:r>
          </a:p>
        </p:txBody>
      </p:sp>
      <p:sp>
        <p:nvSpPr>
          <p:cNvPr id="50" name="TextBox 49">
            <a:extLst>
              <a:ext uri="{FF2B5EF4-FFF2-40B4-BE49-F238E27FC236}">
                <a16:creationId xmlns:a16="http://schemas.microsoft.com/office/drawing/2014/main" id="{56BD84FA-342F-406D-951A-CBDEF5674884}"/>
              </a:ext>
            </a:extLst>
          </p:cNvPr>
          <p:cNvSpPr txBox="1"/>
          <p:nvPr/>
        </p:nvSpPr>
        <p:spPr>
          <a:xfrm>
            <a:off x="3777374" y="1348601"/>
            <a:ext cx="27365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1F1A62"/>
                </a:solidFill>
                <a:effectLst/>
                <a:uLnTx/>
                <a:uFillTx/>
                <a:latin typeface="Helvetica Light" panose="020B0403020202020204"/>
                <a:ea typeface="+mn-ea"/>
                <a:cs typeface="+mn-cs"/>
              </a:rPr>
              <a:t>reedk@thevab.com</a:t>
            </a:r>
          </a:p>
        </p:txBody>
      </p:sp>
      <p:pic>
        <p:nvPicPr>
          <p:cNvPr id="5" name="Picture 4">
            <a:hlinkClick r:id="rId11"/>
            <a:extLst>
              <a:ext uri="{FF2B5EF4-FFF2-40B4-BE49-F238E27FC236}">
                <a16:creationId xmlns:a16="http://schemas.microsoft.com/office/drawing/2014/main" id="{8FD8CB75-2306-4D32-80A2-4C2D91E9939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143370" y="2876315"/>
            <a:ext cx="1918488" cy="1103046"/>
          </a:xfrm>
          <a:prstGeom prst="rect">
            <a:avLst/>
          </a:prstGeom>
          <a:blipFill dpi="0" rotWithShape="1">
            <a:blip r:embed="rId13" cstate="screen">
              <a:extLst>
                <a:ext uri="{28A0092B-C50C-407E-A947-70E740481C1C}">
                  <a14:useLocalDpi xmlns:a14="http://schemas.microsoft.com/office/drawing/2010/main"/>
                </a:ext>
              </a:extLst>
            </a:blip>
            <a:srcRect/>
            <a:stretch>
              <a:fillRect/>
            </a:stretch>
          </a:blipFill>
          <a:ln>
            <a:solidFill>
              <a:srgbClr val="1B1464"/>
            </a:solidFill>
          </a:ln>
        </p:spPr>
      </p:pic>
      <p:sp>
        <p:nvSpPr>
          <p:cNvPr id="29" name="TextBox 28">
            <a:hlinkClick r:id="rId11"/>
            <a:extLst>
              <a:ext uri="{FF2B5EF4-FFF2-40B4-BE49-F238E27FC236}">
                <a16:creationId xmlns:a16="http://schemas.microsoft.com/office/drawing/2014/main" id="{71BD4D6E-2F72-46E6-98B6-D8AE9C259F69}"/>
              </a:ext>
            </a:extLst>
          </p:cNvPr>
          <p:cNvSpPr txBox="1"/>
          <p:nvPr/>
        </p:nvSpPr>
        <p:spPr>
          <a:xfrm>
            <a:off x="4779008" y="3994586"/>
            <a:ext cx="26472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Delayed Adulthood</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younger &amp; older generations are achieving ‘life milestones’ at their own pace</a:t>
            </a:r>
          </a:p>
        </p:txBody>
      </p:sp>
      <p:pic>
        <p:nvPicPr>
          <p:cNvPr id="9" name="Picture 8">
            <a:hlinkClick r:id="rId14"/>
            <a:extLst>
              <a:ext uri="{FF2B5EF4-FFF2-40B4-BE49-F238E27FC236}">
                <a16:creationId xmlns:a16="http://schemas.microsoft.com/office/drawing/2014/main" id="{79B19222-8E11-4D87-AEA5-0EDAE89979A9}"/>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780422" y="2899938"/>
            <a:ext cx="1918974" cy="1079423"/>
          </a:xfrm>
          <a:prstGeom prst="rect">
            <a:avLst/>
          </a:prstGeom>
          <a:blipFill dpi="0" rotWithShape="1">
            <a:blip r:embed="rId13" cstate="screen">
              <a:extLst>
                <a:ext uri="{28A0092B-C50C-407E-A947-70E740481C1C}">
                  <a14:useLocalDpi xmlns:a14="http://schemas.microsoft.com/office/drawing/2010/main"/>
                </a:ext>
              </a:extLst>
            </a:blip>
            <a:srcRect/>
            <a:stretch>
              <a:fillRect/>
            </a:stretch>
          </a:blipFill>
          <a:ln>
            <a:solidFill>
              <a:srgbClr val="1B1464"/>
            </a:solidFill>
          </a:ln>
        </p:spPr>
      </p:pic>
      <p:sp>
        <p:nvSpPr>
          <p:cNvPr id="32" name="TextBox 31">
            <a:hlinkClick r:id="rId14"/>
            <a:extLst>
              <a:ext uri="{FF2B5EF4-FFF2-40B4-BE49-F238E27FC236}">
                <a16:creationId xmlns:a16="http://schemas.microsoft.com/office/drawing/2014/main" id="{6431DB80-FF61-46AF-B9A8-09573B18CB82}"/>
              </a:ext>
            </a:extLst>
          </p:cNvPr>
          <p:cNvSpPr txBox="1"/>
          <p:nvPr/>
        </p:nvSpPr>
        <p:spPr>
          <a:xfrm>
            <a:off x="2563211" y="3994586"/>
            <a:ext cx="235339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Deciphering Direct-to-Consumer</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 insider’s guide to America’s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fastest growing brands</a:t>
            </a:r>
          </a:p>
        </p:txBody>
      </p:sp>
      <p:sp>
        <p:nvSpPr>
          <p:cNvPr id="42" name="TextBox 41">
            <a:hlinkClick r:id="rId16"/>
            <a:extLst>
              <a:ext uri="{FF2B5EF4-FFF2-40B4-BE49-F238E27FC236}">
                <a16:creationId xmlns:a16="http://schemas.microsoft.com/office/drawing/2014/main" id="{28B764B5-EE73-48E6-90CE-DFA4CBD86AD6}"/>
              </a:ext>
            </a:extLst>
          </p:cNvPr>
          <p:cNvSpPr txBox="1"/>
          <p:nvPr/>
        </p:nvSpPr>
        <p:spPr>
          <a:xfrm>
            <a:off x="7450221" y="3994586"/>
            <a:ext cx="2232672" cy="5693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Audience Migration In Context</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Leveraging Population Shifts to Unlock $4 Trillion in Buying Power</a:t>
            </a:r>
          </a:p>
        </p:txBody>
      </p:sp>
      <p:pic>
        <p:nvPicPr>
          <p:cNvPr id="17" name="Picture 16">
            <a:hlinkClick r:id="rId17"/>
            <a:extLst>
              <a:ext uri="{FF2B5EF4-FFF2-40B4-BE49-F238E27FC236}">
                <a16:creationId xmlns:a16="http://schemas.microsoft.com/office/drawing/2014/main" id="{511D34C6-807C-467C-9EE9-06303BEA6158}"/>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382525" y="2898514"/>
            <a:ext cx="1934295" cy="1094436"/>
          </a:xfrm>
          <a:prstGeom prst="rect">
            <a:avLst/>
          </a:prstGeom>
          <a:blipFill dpi="0" rotWithShape="1">
            <a:blip r:embed="rId13" cstate="screen">
              <a:extLst>
                <a:ext uri="{28A0092B-C50C-407E-A947-70E740481C1C}">
                  <a14:useLocalDpi xmlns:a14="http://schemas.microsoft.com/office/drawing/2010/main"/>
                </a:ext>
              </a:extLst>
            </a:blip>
            <a:srcRect/>
            <a:stretch>
              <a:fillRect/>
            </a:stretch>
          </a:blipFill>
          <a:ln>
            <a:solidFill>
              <a:srgbClr val="1B1464"/>
            </a:solidFill>
          </a:ln>
        </p:spPr>
      </p:pic>
      <p:sp>
        <p:nvSpPr>
          <p:cNvPr id="51" name="TextBox 50">
            <a:hlinkClick r:id="rId17"/>
            <a:extLst>
              <a:ext uri="{FF2B5EF4-FFF2-40B4-BE49-F238E27FC236}">
                <a16:creationId xmlns:a16="http://schemas.microsoft.com/office/drawing/2014/main" id="{E6F76C54-862E-467B-B6DC-B5EC061CAB20}"/>
              </a:ext>
            </a:extLst>
          </p:cNvPr>
          <p:cNvSpPr txBox="1"/>
          <p:nvPr/>
        </p:nvSpPr>
        <p:spPr>
          <a:xfrm>
            <a:off x="379523" y="3996157"/>
            <a:ext cx="1920960" cy="4231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Halo Effect</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as a growth engine</a:t>
            </a:r>
          </a:p>
        </p:txBody>
      </p:sp>
      <p:pic>
        <p:nvPicPr>
          <p:cNvPr id="4" name="Picture 3" descr="A group of birds flying&#10;&#10;Description automatically generated with low confidence">
            <a:hlinkClick r:id="rId16"/>
            <a:extLst>
              <a:ext uri="{FF2B5EF4-FFF2-40B4-BE49-F238E27FC236}">
                <a16:creationId xmlns:a16="http://schemas.microsoft.com/office/drawing/2014/main" id="{F090AE7D-6989-43BD-87F8-1FB99A400084}"/>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7619007" y="2898515"/>
            <a:ext cx="1920960" cy="1094436"/>
          </a:xfrm>
          <a:prstGeom prst="rect">
            <a:avLst/>
          </a:prstGeom>
          <a:blipFill dpi="0" rotWithShape="1">
            <a:blip r:embed="rId13"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35" name="Picture 34">
            <a:hlinkClick r:id="rId20"/>
            <a:extLst>
              <a:ext uri="{FF2B5EF4-FFF2-40B4-BE49-F238E27FC236}">
                <a16:creationId xmlns:a16="http://schemas.microsoft.com/office/drawing/2014/main" id="{6812B58F-1E34-4238-B8FD-AA95B4A8030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668421" y="4699642"/>
            <a:ext cx="1883821" cy="1088260"/>
          </a:xfrm>
          <a:prstGeom prst="rect">
            <a:avLst/>
          </a:prstGeom>
          <a:blipFill dpi="0" rotWithShape="1">
            <a:blip r:embed="rId13" cstate="screen">
              <a:extLst>
                <a:ext uri="{28A0092B-C50C-407E-A947-70E740481C1C}">
                  <a14:useLocalDpi xmlns:a14="http://schemas.microsoft.com/office/drawing/2010/main"/>
                </a:ext>
              </a:extLst>
            </a:blip>
            <a:srcRect/>
            <a:stretch>
              <a:fillRect/>
            </a:stretch>
          </a:blipFill>
          <a:ln>
            <a:solidFill>
              <a:srgbClr val="1B1464"/>
            </a:solidFill>
          </a:ln>
        </p:spPr>
      </p:pic>
      <p:sp>
        <p:nvSpPr>
          <p:cNvPr id="36" name="TextBox 35">
            <a:hlinkClick r:id="rId20"/>
            <a:extLst>
              <a:ext uri="{FF2B5EF4-FFF2-40B4-BE49-F238E27FC236}">
                <a16:creationId xmlns:a16="http://schemas.microsoft.com/office/drawing/2014/main" id="{54F4059A-B28A-42D5-B7D3-27F54177D973}"/>
              </a:ext>
            </a:extLst>
          </p:cNvPr>
          <p:cNvSpPr txBox="1"/>
          <p:nvPr/>
        </p:nvSpPr>
        <p:spPr>
          <a:xfrm>
            <a:off x="7456729" y="5813480"/>
            <a:ext cx="2300013" cy="7540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Proven Strategies</a:t>
            </a:r>
            <a:r>
              <a:rPr lang="en-US" sz="1100" b="1">
                <a:solidFill>
                  <a:srgbClr val="ED3C8D"/>
                </a:solidFill>
                <a:latin typeface="Helvetica" panose="020B0403020202020204" pitchFamily="34" charset="0"/>
              </a:rPr>
              <a:t> &amp; Tactics In Audience-Based TV Buying</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Success stories highlighted through real-world case studies</a:t>
            </a:r>
          </a:p>
        </p:txBody>
      </p:sp>
      <p:pic>
        <p:nvPicPr>
          <p:cNvPr id="44" name="Picture 43">
            <a:hlinkClick r:id="rId22"/>
            <a:extLst>
              <a:ext uri="{FF2B5EF4-FFF2-40B4-BE49-F238E27FC236}">
                <a16:creationId xmlns:a16="http://schemas.microsoft.com/office/drawing/2014/main" id="{4A68808F-BDFE-4AD8-AE80-FDC48C65B175}"/>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772062" y="4699640"/>
            <a:ext cx="1920960" cy="1088259"/>
          </a:xfrm>
          <a:prstGeom prst="rect">
            <a:avLst/>
          </a:prstGeom>
          <a:blipFill dpi="0" rotWithShape="1">
            <a:blip r:embed="rId13" cstate="screen">
              <a:extLst>
                <a:ext uri="{28A0092B-C50C-407E-A947-70E740481C1C}">
                  <a14:useLocalDpi xmlns:a14="http://schemas.microsoft.com/office/drawing/2010/main"/>
                </a:ext>
              </a:extLst>
            </a:blip>
            <a:srcRect/>
            <a:stretch>
              <a:fillRect/>
            </a:stretch>
          </a:blipFill>
          <a:ln>
            <a:solidFill>
              <a:srgbClr val="1B1464"/>
            </a:solidFill>
          </a:ln>
        </p:spPr>
      </p:pic>
      <p:sp>
        <p:nvSpPr>
          <p:cNvPr id="52" name="TextBox 51">
            <a:hlinkClick r:id="rId22"/>
            <a:extLst>
              <a:ext uri="{FF2B5EF4-FFF2-40B4-BE49-F238E27FC236}">
                <a16:creationId xmlns:a16="http://schemas.microsoft.com/office/drawing/2014/main" id="{5759D852-9268-477E-AFBE-B54193D7D6A4}"/>
              </a:ext>
            </a:extLst>
          </p:cNvPr>
          <p:cNvSpPr txBox="1"/>
          <p:nvPr/>
        </p:nvSpPr>
        <p:spPr>
          <a:xfrm>
            <a:off x="2512908" y="5815033"/>
            <a:ext cx="2439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The VAB Top 10</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top-line view of how the industry is adopting audience-based buying</a:t>
            </a:r>
          </a:p>
        </p:txBody>
      </p:sp>
      <p:pic>
        <p:nvPicPr>
          <p:cNvPr id="53" name="Picture 52">
            <a:hlinkClick r:id="rId24"/>
            <a:extLst>
              <a:ext uri="{FF2B5EF4-FFF2-40B4-BE49-F238E27FC236}">
                <a16:creationId xmlns:a16="http://schemas.microsoft.com/office/drawing/2014/main" id="{09EED247-8E15-4798-B2DD-4A3F29173052}"/>
              </a:ext>
            </a:extLst>
          </p:cNvPr>
          <p:cNvPicPr>
            <a:picLocks noChangeAspect="1"/>
          </p:cNvPicPr>
          <p:nvPr/>
        </p:nvPicPr>
        <p:blipFill>
          <a:blip r:embed="rId25" cstate="print">
            <a:extLst>
              <a:ext uri="{28A0092B-C50C-407E-A947-70E740481C1C}">
                <a14:useLocalDpi xmlns:a14="http://schemas.microsoft.com/office/drawing/2010/main"/>
              </a:ext>
            </a:extLst>
          </a:blip>
          <a:srcRect/>
          <a:stretch/>
        </p:blipFill>
        <p:spPr>
          <a:xfrm>
            <a:off x="372799" y="4699639"/>
            <a:ext cx="1920960" cy="1088258"/>
          </a:xfrm>
          <a:prstGeom prst="rect">
            <a:avLst/>
          </a:prstGeom>
          <a:blipFill dpi="0" rotWithShape="1">
            <a:blip r:embed="rId13" cstate="screen">
              <a:extLst>
                <a:ext uri="{28A0092B-C50C-407E-A947-70E740481C1C}">
                  <a14:useLocalDpi xmlns:a14="http://schemas.microsoft.com/office/drawing/2010/main"/>
                </a:ext>
              </a:extLst>
            </a:blip>
            <a:srcRect/>
            <a:stretch>
              <a:fillRect/>
            </a:stretch>
          </a:blipFill>
          <a:ln>
            <a:solidFill>
              <a:srgbClr val="1B1464"/>
            </a:solidFill>
          </a:ln>
        </p:spPr>
      </p:pic>
      <p:sp>
        <p:nvSpPr>
          <p:cNvPr id="54" name="TextBox 53">
            <a:hlinkClick r:id="rId24"/>
            <a:extLst>
              <a:ext uri="{FF2B5EF4-FFF2-40B4-BE49-F238E27FC236}">
                <a16:creationId xmlns:a16="http://schemas.microsoft.com/office/drawing/2014/main" id="{897C966B-7CEA-4F1C-8726-91409DC23FFC}"/>
              </a:ext>
            </a:extLst>
          </p:cNvPr>
          <p:cNvSpPr txBox="1"/>
          <p:nvPr/>
        </p:nvSpPr>
        <p:spPr>
          <a:xfrm>
            <a:off x="113645" y="5806147"/>
            <a:ext cx="2439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An Insider’s Look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Why agencies and brands are shifting to audience-based TV buying</a:t>
            </a:r>
          </a:p>
        </p:txBody>
      </p:sp>
      <p:pic>
        <p:nvPicPr>
          <p:cNvPr id="55" name="Picture 54">
            <a:hlinkClick r:id="rId26"/>
            <a:extLst>
              <a:ext uri="{FF2B5EF4-FFF2-40B4-BE49-F238E27FC236}">
                <a16:creationId xmlns:a16="http://schemas.microsoft.com/office/drawing/2014/main" id="{AA83B1A5-B734-4B3A-8D06-02A07FFCE09C}"/>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5154690" y="4691078"/>
            <a:ext cx="1928814" cy="1096747"/>
          </a:xfrm>
          <a:prstGeom prst="rect">
            <a:avLst/>
          </a:prstGeom>
          <a:blipFill dpi="0" rotWithShape="1">
            <a:blip r:embed="rId13" cstate="screen">
              <a:extLst>
                <a:ext uri="{28A0092B-C50C-407E-A947-70E740481C1C}">
                  <a14:useLocalDpi xmlns:a14="http://schemas.microsoft.com/office/drawing/2010/main"/>
                </a:ext>
              </a:extLst>
            </a:blip>
            <a:srcRect/>
            <a:stretch>
              <a:fillRect/>
            </a:stretch>
          </a:blipFill>
          <a:ln>
            <a:solidFill>
              <a:srgbClr val="1B1464"/>
            </a:solidFill>
          </a:ln>
        </p:spPr>
      </p:pic>
      <p:sp>
        <p:nvSpPr>
          <p:cNvPr id="56" name="TextBox 55">
            <a:hlinkClick r:id="rId26"/>
            <a:extLst>
              <a:ext uri="{FF2B5EF4-FFF2-40B4-BE49-F238E27FC236}">
                <a16:creationId xmlns:a16="http://schemas.microsoft.com/office/drawing/2014/main" id="{23CCE62D-6E72-4A58-ACDF-54BBCB261CF3}"/>
              </a:ext>
            </a:extLst>
          </p:cNvPr>
          <p:cNvSpPr txBox="1"/>
          <p:nvPr/>
        </p:nvSpPr>
        <p:spPr>
          <a:xfrm>
            <a:off x="4899463" y="5816604"/>
            <a:ext cx="2439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Meeting Industry Challenges</a:t>
            </a:r>
            <a:endParaRPr kumimoji="0" lang="en-US" sz="1100" b="1" i="1"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Guidance and inspiration to embracing an audience-first TV buying approach</a:t>
            </a:r>
          </a:p>
        </p:txBody>
      </p:sp>
    </p:spTree>
    <p:extLst>
      <p:ext uri="{BB962C8B-B14F-4D97-AF65-F5344CB8AC3E}">
        <p14:creationId xmlns:p14="http://schemas.microsoft.com/office/powerpoint/2010/main" val="426599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0F0"/>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079775"/>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471551"/>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a:ln>
                  <a:noFill/>
                </a:ln>
                <a:solidFill>
                  <a:srgbClr val="4EBEA4"/>
                </a:solidFill>
                <a:effectLst/>
                <a:uLnTx/>
                <a:uFillTx/>
                <a:latin typeface="Helvetica"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 the way marketers look at their media strategy.  </a:t>
            </a:r>
          </a:p>
        </p:txBody>
      </p:sp>
      <p:pic>
        <p:nvPicPr>
          <p:cNvPr id="15" name="Picture 14">
            <a:extLst>
              <a:ext uri="{FF2B5EF4-FFF2-40B4-BE49-F238E27FC236}">
                <a16:creationId xmlns:a16="http://schemas.microsoft.com/office/drawing/2014/main" id="{58C2595C-7341-4CA0-9F44-52A5F4AE501D}"/>
              </a:ext>
            </a:extLst>
          </p:cNvPr>
          <p:cNvPicPr>
            <a:picLocks noChangeAspect="1"/>
          </p:cNvPicPr>
          <p:nvPr/>
        </p:nvPicPr>
        <p:blipFill>
          <a:blip r:embed="rId3"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6935201" y="729"/>
            <a:ext cx="5256799" cy="3060562"/>
          </a:xfrm>
          <a:prstGeom prst="rect">
            <a:avLst/>
          </a:prstGeom>
        </p:spPr>
      </p:pic>
      <p:sp>
        <p:nvSpPr>
          <p:cNvPr id="13" name="Rectangle 12">
            <a:extLst>
              <a:ext uri="{FF2B5EF4-FFF2-40B4-BE49-F238E27FC236}">
                <a16:creationId xmlns:a16="http://schemas.microsoft.com/office/drawing/2014/main" id="{0D96A7EE-222D-4484-A9C9-19F3EADA1517}"/>
              </a:ext>
            </a:extLst>
          </p:cNvPr>
          <p:cNvSpPr/>
          <p:nvPr/>
        </p:nvSpPr>
        <p:spPr>
          <a:xfrm>
            <a:off x="483206" y="6568104"/>
            <a:ext cx="11730311" cy="2526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TextBox 13">
            <a:extLst>
              <a:ext uri="{FF2B5EF4-FFF2-40B4-BE49-F238E27FC236}">
                <a16:creationId xmlns:a16="http://schemas.microsoft.com/office/drawing/2014/main" id="{05E24592-D711-4D6C-B85F-C4216232DCD9}"/>
              </a:ext>
            </a:extLst>
          </p:cNvPr>
          <p:cNvSpPr txBox="1"/>
          <p:nvPr/>
        </p:nvSpPr>
        <p:spPr>
          <a:xfrm>
            <a:off x="518961" y="5528376"/>
            <a:ext cx="114357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We are committed to your business growth and proud to offer VAB members, brand marketers and agencies </a:t>
            </a:r>
            <a:r>
              <a:rPr kumimoji="0" lang="en-US" sz="1600" b="1" i="1" u="none" strike="noStrike" kern="1200" cap="none" spc="0" normalizeH="0" baseline="0" noProof="0">
                <a:ln>
                  <a:noFill/>
                </a:ln>
                <a:solidFill>
                  <a:srgbClr val="ED3C8D"/>
                </a:solidFill>
                <a:effectLst/>
                <a:uLnTx/>
                <a:uFillTx/>
                <a:latin typeface="Helvetica" pitchFamily="2" charset="0"/>
                <a:ea typeface="+mn-ea"/>
                <a:cs typeface="+mn-cs"/>
              </a:rPr>
              <a:t>complimentary access </a:t>
            </a: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to our continuously-growing Insights library. </a:t>
            </a:r>
            <a:r>
              <a:rPr kumimoji="0" lang="en-US" sz="1600" b="1" i="0" u="none" strike="noStrike" kern="1200" cap="none" spc="0" normalizeH="0" baseline="0" noProof="0">
                <a:ln>
                  <a:noFill/>
                </a:ln>
                <a:solidFill>
                  <a:srgbClr val="ED3C8D"/>
                </a:solidFill>
                <a:effectLst/>
                <a:uLnTx/>
                <a:uFillTx/>
                <a:latin typeface="Helvetica" pitchFamily="2" charset="0"/>
                <a:ea typeface="+mn-ea"/>
                <a:cs typeface="+mn-cs"/>
              </a:rPr>
              <a:t>Get immediate access </a:t>
            </a:r>
            <a:r>
              <a:rPr kumimoji="0" lang="en-US" sz="1600" b="0" i="0" u="none" strike="noStrike" kern="1200" cap="none" spc="0" normalizeH="0" baseline="0" noProof="0">
                <a:ln>
                  <a:noFill/>
                </a:ln>
                <a:solidFill>
                  <a:srgbClr val="1F1A62"/>
                </a:solidFill>
                <a:effectLst/>
                <a:uLnTx/>
                <a:uFillTx/>
                <a:latin typeface="Helvetica" pitchFamily="2" charset="0"/>
                <a:ea typeface="+mn-ea"/>
                <a:cs typeface="+mn-cs"/>
              </a:rPr>
              <a:t>at </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theVAB.com</a:t>
            </a:r>
            <a:r>
              <a:rPr kumimoji="0" lang="en-US" sz="1600" b="1" i="0" u="none" strike="noStrike" kern="1200" cap="none" spc="0" normalizeH="0" baseline="0" noProof="0">
                <a:ln>
                  <a:noFill/>
                </a:ln>
                <a:solidFill>
                  <a:srgbClr val="1F1A62"/>
                </a:solidFill>
                <a:effectLst/>
                <a:uLnTx/>
                <a:uFillTx/>
                <a:latin typeface="Helvetica" pitchFamily="2" charset="0"/>
                <a:ea typeface="+mn-ea"/>
                <a:cs typeface="+mn-cs"/>
              </a:rPr>
              <a:t>.</a:t>
            </a:r>
            <a:endParaRPr kumimoji="0" lang="en-US" sz="16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446908" y="3719810"/>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4EBEA4"/>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297378" y="3479937"/>
            <a:ext cx="3183572" cy="1950790"/>
          </a:xfrm>
          <a:prstGeom prst="rect">
            <a:avLst/>
          </a:prstGeom>
          <a:solidFill>
            <a:srgbClr val="FFFFFF"/>
          </a:solidFill>
          <a:ln w="9525">
            <a:solidFill>
              <a:srgbClr val="000000"/>
            </a:solidFill>
            <a:prstDash val="solid"/>
            <a:miter lim="800000"/>
            <a:headEnd/>
            <a:tailEnd/>
          </a:ln>
          <a:effectLst>
            <a:outerShdw blurRad="63500" sx="102000" sy="102000" algn="ctr" rotWithShape="0">
              <a:prstClr val="black">
                <a:alpha val="40000"/>
              </a:prstClr>
            </a:outerShdw>
          </a:effectLst>
        </p:spPr>
        <p:txBody>
          <a:bodyPr rot="0" vert="horz" wrap="square" lIns="91440" tIns="45720" rIns="91440" bIns="45720" anchor="t" anchorCtr="0">
            <a:spAutoFit/>
          </a:bodyPr>
          <a:lstStyle>
            <a:defPPr>
              <a:defRPr lang="en-US"/>
            </a:defPPr>
            <a:lvl1pPr marR="0" lvl="0" indent="0" algn="ctr" fontAlgn="auto">
              <a:lnSpc>
                <a:spcPct val="107000"/>
              </a:lnSpc>
              <a:spcBef>
                <a:spcPts val="0"/>
              </a:spcBef>
              <a:spcAft>
                <a:spcPts val="800"/>
              </a:spcAft>
              <a:buClrTx/>
              <a:buSzTx/>
              <a:buFontTx/>
              <a:buNone/>
              <a:tabLst/>
              <a:defRPr kumimoji="0" sz="2300" b="1" i="0" u="none" strike="noStrike" cap="none" spc="0" normalizeH="0" baseline="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defRPr>
            </a:lvl1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300" b="1" i="0" u="none" strike="noStrike" kern="1200" cap="none" spc="0" normalizeH="0" baseline="0" noProof="0">
                <a:ln>
                  <a:noFill/>
                </a:ln>
                <a:solidFill>
                  <a:srgbClr val="ED3C8D"/>
                </a:solidFill>
                <a:effectLst/>
                <a:uLnTx/>
                <a:uFillTx/>
                <a:latin typeface="Helvetica" panose="020B0604020202020204" pitchFamily="34" charset="0"/>
                <a:cs typeface="Helvetica" panose="020B0604020202020204" pitchFamily="34" charset="0"/>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7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We help you build your brand by focusing on core marketing principles that will help drive tangible business outcomes.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endParaRPr>
          </a:p>
        </p:txBody>
      </p:sp>
      <p:sp>
        <p:nvSpPr>
          <p:cNvPr id="17" name="Text Box 2">
            <a:extLst>
              <a:ext uri="{FF2B5EF4-FFF2-40B4-BE49-F238E27FC236}">
                <a16:creationId xmlns:a16="http://schemas.microsoft.com/office/drawing/2014/main" id="{5CA12EA2-B654-4A56-9580-28306017141D}"/>
              </a:ext>
            </a:extLst>
          </p:cNvPr>
          <p:cNvSpPr txBox="1">
            <a:spLocks noChangeArrowheads="1"/>
          </p:cNvSpPr>
          <p:nvPr/>
        </p:nvSpPr>
        <p:spPr bwMode="auto">
          <a:xfrm>
            <a:off x="4611697" y="3719810"/>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967831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BDADF965-CB12-4350-A2BB-A876A631F656}"/>
              </a:ext>
            </a:extLst>
          </p:cNvPr>
          <p:cNvSpPr txBox="1"/>
          <p:nvPr/>
        </p:nvSpPr>
        <p:spPr>
          <a:xfrm>
            <a:off x="259531" y="3057008"/>
            <a:ext cx="725363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Helvetica" pitchFamily="2" charset="0"/>
                <a:ea typeface="+mn-ea"/>
                <a:cs typeface="+mn-cs"/>
              </a:rPr>
              <a:t>Appendix:</a:t>
            </a:r>
            <a:r>
              <a:rPr kumimoji="0" lang="en-US" sz="3200" i="0" u="none" strike="noStrike" kern="1200" cap="none" spc="0" normalizeH="0" baseline="0" noProof="0">
                <a:ln>
                  <a:noFill/>
                </a:ln>
                <a:solidFill>
                  <a:schemeClr val="bg1"/>
                </a:solidFill>
                <a:effectLst/>
                <a:uLnTx/>
                <a:uFillTx/>
                <a:latin typeface="Helvetica" pitchFamily="2" charset="0"/>
                <a:ea typeface="+mn-ea"/>
                <a:cs typeface="+mn-cs"/>
              </a:rPr>
              <a:t> Evolving video creative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chemeClr val="bg1"/>
                </a:solidFill>
                <a:effectLst/>
                <a:uLnTx/>
                <a:uFillTx/>
                <a:latin typeface="Helvetica" pitchFamily="2" charset="0"/>
                <a:ea typeface="+mn-ea"/>
                <a:cs typeface="+mn-cs"/>
              </a:rPr>
              <a:t>to embrace all audiences</a:t>
            </a:r>
          </a:p>
        </p:txBody>
      </p:sp>
    </p:spTree>
    <p:extLst>
      <p:ext uri="{BB962C8B-B14F-4D97-AF65-F5344CB8AC3E}">
        <p14:creationId xmlns:p14="http://schemas.microsoft.com/office/powerpoint/2010/main" val="4076339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701664E-39E6-41D6-88A3-EF9CA24B2CEA}"/>
              </a:ext>
            </a:extLst>
          </p:cNvPr>
          <p:cNvSpPr/>
          <p:nvPr/>
        </p:nvSpPr>
        <p:spPr>
          <a:xfrm>
            <a:off x="6090814" y="1684148"/>
            <a:ext cx="6121692" cy="5172987"/>
          </a:xfrm>
          <a:prstGeom prst="rect">
            <a:avLst/>
          </a:prstGeom>
          <a:solidFill>
            <a:srgbClr val="7ED2F6"/>
          </a:solidFill>
          <a:ln>
            <a:solidFill>
              <a:srgbClr val="7ED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374B921-3D88-4208-A0A4-1868695569AD}"/>
              </a:ext>
            </a:extLst>
          </p:cNvPr>
          <p:cNvSpPr/>
          <p:nvPr/>
        </p:nvSpPr>
        <p:spPr>
          <a:xfrm>
            <a:off x="-11442" y="1685013"/>
            <a:ext cx="612169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4CFDBB4-5B89-4B68-B792-C7A2E45C2BE2}"/>
              </a:ext>
            </a:extLst>
          </p:cNvPr>
          <p:cNvSpPr/>
          <p:nvPr/>
        </p:nvSpPr>
        <p:spPr>
          <a:xfrm>
            <a:off x="104447" y="355524"/>
            <a:ext cx="11776363"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Evolving video creative: brands </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engaging multigenerational families</a:t>
            </a:r>
          </a:p>
        </p:txBody>
      </p:sp>
      <p:sp>
        <p:nvSpPr>
          <p:cNvPr id="19" name="TextBox 18">
            <a:extLst>
              <a:ext uri="{FF2B5EF4-FFF2-40B4-BE49-F238E27FC236}">
                <a16:creationId xmlns:a16="http://schemas.microsoft.com/office/drawing/2014/main" id="{526E390B-01CF-4EC1-BB25-2386ADC86119}"/>
              </a:ext>
            </a:extLst>
          </p:cNvPr>
          <p:cNvSpPr txBox="1"/>
          <p:nvPr/>
        </p:nvSpPr>
        <p:spPr>
          <a:xfrm>
            <a:off x="518989" y="6321193"/>
            <a:ext cx="117233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1/1/16 – 3/31/21,  note: each creative execution had to launch before 3/31/21 so some may still be actively airing on TV. </a:t>
            </a:r>
            <a:r>
              <a:rPr kumimoji="0" lang="en-US" sz="800" b="0" i="0" u="sng"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Click above images to watch TV spots. </a:t>
            </a:r>
            <a:endParaRPr kumimoji="0" lang="en-US" sz="800" b="0"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 name="Rectangle 1">
            <a:extLst>
              <a:ext uri="{FF2B5EF4-FFF2-40B4-BE49-F238E27FC236}">
                <a16:creationId xmlns:a16="http://schemas.microsoft.com/office/drawing/2014/main" id="{037C7008-4081-47BB-8FCA-A562300FAF21}"/>
              </a:ext>
            </a:extLst>
          </p:cNvPr>
          <p:cNvSpPr/>
          <p:nvPr/>
        </p:nvSpPr>
        <p:spPr>
          <a:xfrm>
            <a:off x="132080" y="3665642"/>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9/4/2017)</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3" name="Picture 12" descr="A picture containing person&#10;&#10;Description automatically generated">
            <a:hlinkClick r:id="rId4"/>
            <a:extLst>
              <a:ext uri="{FF2B5EF4-FFF2-40B4-BE49-F238E27FC236}">
                <a16:creationId xmlns:a16="http://schemas.microsoft.com/office/drawing/2014/main" id="{7EBA7731-4AB6-4C2D-BD7A-31DE561669C7}"/>
              </a:ext>
            </a:extLst>
          </p:cNvPr>
          <p:cNvPicPr>
            <a:picLocks noChangeAspect="1"/>
          </p:cNvPicPr>
          <p:nvPr/>
        </p:nvPicPr>
        <p:blipFill>
          <a:blip r:embed="rId5"/>
          <a:stretch>
            <a:fillRect/>
          </a:stretch>
        </p:blipFill>
        <p:spPr>
          <a:xfrm>
            <a:off x="6322278" y="2295013"/>
            <a:ext cx="2638337" cy="1372016"/>
          </a:xfrm>
          <a:prstGeom prst="rect">
            <a:avLst/>
          </a:prstGeom>
          <a:ln>
            <a:solidFill>
              <a:srgbClr val="1F1A62"/>
            </a:solidFill>
          </a:ln>
        </p:spPr>
      </p:pic>
      <p:sp>
        <p:nvSpPr>
          <p:cNvPr id="8" name="Arrow: Right 7">
            <a:extLst>
              <a:ext uri="{FF2B5EF4-FFF2-40B4-BE49-F238E27FC236}">
                <a16:creationId xmlns:a16="http://schemas.microsoft.com/office/drawing/2014/main" id="{1CC79F4E-FEFE-47DA-96E8-2200087B6A58}"/>
              </a:ext>
            </a:extLst>
          </p:cNvPr>
          <p:cNvSpPr/>
          <p:nvPr/>
        </p:nvSpPr>
        <p:spPr>
          <a:xfrm>
            <a:off x="2896728" y="2820194"/>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9DB1493-0A1F-453F-A014-EB12D1B308F9}"/>
              </a:ext>
            </a:extLst>
          </p:cNvPr>
          <p:cNvSpPr/>
          <p:nvPr/>
        </p:nvSpPr>
        <p:spPr>
          <a:xfrm>
            <a:off x="6317631" y="3676640"/>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7/4/2016)</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9" name="Rectangle 48">
            <a:extLst>
              <a:ext uri="{FF2B5EF4-FFF2-40B4-BE49-F238E27FC236}">
                <a16:creationId xmlns:a16="http://schemas.microsoft.com/office/drawing/2014/main" id="{BC7A4743-089C-4940-A8E3-2A6007924CCC}"/>
              </a:ext>
            </a:extLst>
          </p:cNvPr>
          <p:cNvSpPr/>
          <p:nvPr/>
        </p:nvSpPr>
        <p:spPr>
          <a:xfrm>
            <a:off x="9467752" y="3678210"/>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7/20/2020)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50" name="Arrow: Right 49">
            <a:extLst>
              <a:ext uri="{FF2B5EF4-FFF2-40B4-BE49-F238E27FC236}">
                <a16:creationId xmlns:a16="http://schemas.microsoft.com/office/drawing/2014/main" id="{CDFF2CF4-0336-4A97-84AA-EE6FC55DD4F4}"/>
              </a:ext>
            </a:extLst>
          </p:cNvPr>
          <p:cNvSpPr/>
          <p:nvPr/>
        </p:nvSpPr>
        <p:spPr>
          <a:xfrm>
            <a:off x="9082279" y="2831192"/>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B26FDFB-2E8E-4D5B-B429-09FDB116E9A4}"/>
              </a:ext>
            </a:extLst>
          </p:cNvPr>
          <p:cNvSpPr/>
          <p:nvPr/>
        </p:nvSpPr>
        <p:spPr>
          <a:xfrm>
            <a:off x="3272777" y="3667213"/>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11/6/2020)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61" name="Rectangle 60">
            <a:extLst>
              <a:ext uri="{FF2B5EF4-FFF2-40B4-BE49-F238E27FC236}">
                <a16:creationId xmlns:a16="http://schemas.microsoft.com/office/drawing/2014/main" id="{64AE6C82-011F-45EC-A03C-35C38FA5F292}"/>
              </a:ext>
            </a:extLst>
          </p:cNvPr>
          <p:cNvSpPr/>
          <p:nvPr/>
        </p:nvSpPr>
        <p:spPr>
          <a:xfrm>
            <a:off x="174498" y="5904504"/>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12/26/2017)</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0" name="Picture 29" descr="Graphical user interface&#10;&#10;Description automatically generated with low confidence">
            <a:hlinkClick r:id="rId6"/>
            <a:extLst>
              <a:ext uri="{FF2B5EF4-FFF2-40B4-BE49-F238E27FC236}">
                <a16:creationId xmlns:a16="http://schemas.microsoft.com/office/drawing/2014/main" id="{627E5029-6711-4DD4-B58D-A18C7AF7AD6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321479" y="4529165"/>
            <a:ext cx="2608913" cy="1356070"/>
          </a:xfrm>
          <a:prstGeom prst="rect">
            <a:avLst/>
          </a:prstGeom>
          <a:ln>
            <a:solidFill>
              <a:srgbClr val="1F1A62"/>
            </a:solidFill>
          </a:ln>
        </p:spPr>
      </p:pic>
      <p:sp>
        <p:nvSpPr>
          <p:cNvPr id="66" name="Arrow: Right 65">
            <a:extLst>
              <a:ext uri="{FF2B5EF4-FFF2-40B4-BE49-F238E27FC236}">
                <a16:creationId xmlns:a16="http://schemas.microsoft.com/office/drawing/2014/main" id="{5CCC6027-BDA6-478C-B191-7EB7D9DDA4BA}"/>
              </a:ext>
            </a:extLst>
          </p:cNvPr>
          <p:cNvSpPr/>
          <p:nvPr/>
        </p:nvSpPr>
        <p:spPr>
          <a:xfrm>
            <a:off x="2930386" y="5107392"/>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4A2DC17-0C0D-4685-BB5E-0618BCC96B84}"/>
              </a:ext>
            </a:extLst>
          </p:cNvPr>
          <p:cNvSpPr/>
          <p:nvPr/>
        </p:nvSpPr>
        <p:spPr>
          <a:xfrm>
            <a:off x="3313300" y="5910989"/>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11/6/2020)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4" name="Picture 14">
            <a:extLst>
              <a:ext uri="{FF2B5EF4-FFF2-40B4-BE49-F238E27FC236}">
                <a16:creationId xmlns:a16="http://schemas.microsoft.com/office/drawing/2014/main" id="{B135B528-4811-495F-9443-86D239E95C6D}"/>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2450235" y="1818913"/>
            <a:ext cx="1180757" cy="3689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standing in a parking lot&#10;&#10;Description automatically generated with medium confidence">
            <a:hlinkClick r:id="rId9"/>
            <a:extLst>
              <a:ext uri="{FF2B5EF4-FFF2-40B4-BE49-F238E27FC236}">
                <a16:creationId xmlns:a16="http://schemas.microsoft.com/office/drawing/2014/main" id="{972EF977-EFD9-4C28-98FC-472120A931F2}"/>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328729" y="2278493"/>
            <a:ext cx="2631886" cy="1372591"/>
          </a:xfrm>
          <a:prstGeom prst="rect">
            <a:avLst/>
          </a:prstGeom>
          <a:ln>
            <a:solidFill>
              <a:srgbClr val="1F1A62"/>
            </a:solidFill>
          </a:ln>
        </p:spPr>
      </p:pic>
      <p:pic>
        <p:nvPicPr>
          <p:cNvPr id="41" name="Picture 48">
            <a:extLst>
              <a:ext uri="{FF2B5EF4-FFF2-40B4-BE49-F238E27FC236}">
                <a16:creationId xmlns:a16="http://schemas.microsoft.com/office/drawing/2014/main" id="{11D4A6E2-22FD-4905-BADA-D2D8F41966B9}"/>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8258274" y="1848180"/>
            <a:ext cx="1867960" cy="3390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indoor, person, bed&#10;&#10;Description automatically generated">
            <a:hlinkClick r:id="rId12"/>
            <a:extLst>
              <a:ext uri="{FF2B5EF4-FFF2-40B4-BE49-F238E27FC236}">
                <a16:creationId xmlns:a16="http://schemas.microsoft.com/office/drawing/2014/main" id="{871C6A4E-2530-4372-A5EF-14D26FA4F2AD}"/>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9475713" y="2292231"/>
            <a:ext cx="2638338" cy="1372592"/>
          </a:xfrm>
          <a:prstGeom prst="rect">
            <a:avLst/>
          </a:prstGeom>
          <a:ln>
            <a:solidFill>
              <a:srgbClr val="1F1A62"/>
            </a:solidFill>
          </a:ln>
        </p:spPr>
      </p:pic>
      <p:pic>
        <p:nvPicPr>
          <p:cNvPr id="44" name="Picture 54" descr="Vrbo Logo (New For 2021) PNG Background • BuildUp Bookings">
            <a:extLst>
              <a:ext uri="{FF2B5EF4-FFF2-40B4-BE49-F238E27FC236}">
                <a16:creationId xmlns:a16="http://schemas.microsoft.com/office/drawing/2014/main" id="{A56D0296-7B7E-41BF-A9BE-5CEFDD060C19}"/>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l="16689" t="31096" r="18357" b="27002"/>
          <a:stretch/>
        </p:blipFill>
        <p:spPr bwMode="auto">
          <a:xfrm>
            <a:off x="2504022" y="3985398"/>
            <a:ext cx="1119115" cy="4117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group of people sitting around a table&#10;&#10;Description automatically generated with medium confidence">
            <a:hlinkClick r:id="rId15"/>
            <a:extLst>
              <a:ext uri="{FF2B5EF4-FFF2-40B4-BE49-F238E27FC236}">
                <a16:creationId xmlns:a16="http://schemas.microsoft.com/office/drawing/2014/main" id="{A3C400E6-2482-46D0-B35A-D6C133E12E93}"/>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3321478" y="4528952"/>
            <a:ext cx="2608913" cy="1339754"/>
          </a:xfrm>
          <a:prstGeom prst="rect">
            <a:avLst/>
          </a:prstGeom>
          <a:ln>
            <a:solidFill>
              <a:srgbClr val="1F1A62"/>
            </a:solidFill>
          </a:ln>
        </p:spPr>
      </p:pic>
      <p:pic>
        <p:nvPicPr>
          <p:cNvPr id="15" name="Picture 14" descr="A picture containing text, sky, outdoor, person&#10;&#10;Description automatically generated">
            <a:hlinkClick r:id="rId17"/>
            <a:extLst>
              <a:ext uri="{FF2B5EF4-FFF2-40B4-BE49-F238E27FC236}">
                <a16:creationId xmlns:a16="http://schemas.microsoft.com/office/drawing/2014/main" id="{72CAFA95-3DB1-46A1-B98A-ED6116983067}"/>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132080" y="4533959"/>
            <a:ext cx="2689673" cy="1353963"/>
          </a:xfrm>
          <a:prstGeom prst="rect">
            <a:avLst/>
          </a:prstGeom>
          <a:ln>
            <a:solidFill>
              <a:srgbClr val="1F1A62"/>
            </a:solidFill>
          </a:ln>
        </p:spPr>
      </p:pic>
      <p:pic>
        <p:nvPicPr>
          <p:cNvPr id="22" name="Picture 21" descr="Graphical user interface&#10;&#10;Description automatically generated with medium confidence">
            <a:hlinkClick r:id="rId19"/>
            <a:extLst>
              <a:ext uri="{FF2B5EF4-FFF2-40B4-BE49-F238E27FC236}">
                <a16:creationId xmlns:a16="http://schemas.microsoft.com/office/drawing/2014/main" id="{EDE92755-0910-41EF-A4B1-02947FDB999D}"/>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111090" y="2293980"/>
            <a:ext cx="2682354" cy="1383298"/>
          </a:xfrm>
          <a:prstGeom prst="rect">
            <a:avLst/>
          </a:prstGeom>
          <a:ln>
            <a:solidFill>
              <a:srgbClr val="1F1A62"/>
            </a:solidFill>
          </a:ln>
        </p:spPr>
      </p:pic>
      <p:pic>
        <p:nvPicPr>
          <p:cNvPr id="27" name="Picture 26" descr="A dog lying on a couch&#10;&#10;Description automatically generated with low confidence">
            <a:hlinkClick r:id="rId21"/>
            <a:extLst>
              <a:ext uri="{FF2B5EF4-FFF2-40B4-BE49-F238E27FC236}">
                <a16:creationId xmlns:a16="http://schemas.microsoft.com/office/drawing/2014/main" id="{69A67AB2-74A5-45F2-974F-7D8B2EB13097}"/>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3287923" y="2281162"/>
            <a:ext cx="2669138" cy="1384957"/>
          </a:xfrm>
          <a:prstGeom prst="rect">
            <a:avLst/>
          </a:prstGeom>
          <a:ln>
            <a:solidFill>
              <a:srgbClr val="1F1A62"/>
            </a:solidFill>
          </a:ln>
        </p:spPr>
      </p:pic>
      <p:pic>
        <p:nvPicPr>
          <p:cNvPr id="54" name="Picture 60" descr="Zillow MediaRoom - Logos">
            <a:extLst>
              <a:ext uri="{FF2B5EF4-FFF2-40B4-BE49-F238E27FC236}">
                <a16:creationId xmlns:a16="http://schemas.microsoft.com/office/drawing/2014/main" id="{2CDF45F5-C098-4A41-AF01-2EB98C79733D}"/>
              </a:ext>
            </a:extLst>
          </p:cNvPr>
          <p:cNvPicPr>
            <a:picLocks noChangeAspect="1" noChangeArrowheads="1"/>
          </p:cNvPicPr>
          <p:nvPr/>
        </p:nvPicPr>
        <p:blipFill>
          <a:blip r:embed="rId23" cstate="hqprint">
            <a:extLst>
              <a:ext uri="{28A0092B-C50C-407E-A947-70E740481C1C}">
                <a14:useLocalDpi xmlns:a14="http://schemas.microsoft.com/office/drawing/2010/main"/>
              </a:ext>
            </a:extLst>
          </a:blip>
          <a:srcRect/>
          <a:stretch>
            <a:fillRect/>
          </a:stretch>
        </p:blipFill>
        <p:spPr bwMode="auto">
          <a:xfrm>
            <a:off x="8343918" y="3987542"/>
            <a:ext cx="1735086" cy="363283"/>
          </a:xfrm>
          <a:prstGeom prst="rect">
            <a:avLst/>
          </a:prstGeom>
          <a:noFill/>
          <a:extLst>
            <a:ext uri="{909E8E84-426E-40DD-AFC4-6F175D3DCCD1}">
              <a14:hiddenFill xmlns:a14="http://schemas.microsoft.com/office/drawing/2010/main">
                <a:solidFill>
                  <a:srgbClr val="FFFFFF"/>
                </a:solidFill>
              </a14:hiddenFill>
            </a:ext>
          </a:extLst>
        </p:spPr>
      </p:pic>
      <p:sp>
        <p:nvSpPr>
          <p:cNvPr id="59" name="Arrow: Right 58">
            <a:extLst>
              <a:ext uri="{FF2B5EF4-FFF2-40B4-BE49-F238E27FC236}">
                <a16:creationId xmlns:a16="http://schemas.microsoft.com/office/drawing/2014/main" id="{540E59B8-8F73-4C7F-A39A-31F8A80FF35F}"/>
              </a:ext>
            </a:extLst>
          </p:cNvPr>
          <p:cNvSpPr/>
          <p:nvPr/>
        </p:nvSpPr>
        <p:spPr>
          <a:xfrm>
            <a:off x="9093277" y="5029210"/>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6C00A385-9893-4004-AC89-56B262400E8D}"/>
              </a:ext>
            </a:extLst>
          </p:cNvPr>
          <p:cNvSpPr/>
          <p:nvPr/>
        </p:nvSpPr>
        <p:spPr>
          <a:xfrm>
            <a:off x="6369478" y="5906074"/>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4/24/2017)</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62" name="Rectangle 61">
            <a:extLst>
              <a:ext uri="{FF2B5EF4-FFF2-40B4-BE49-F238E27FC236}">
                <a16:creationId xmlns:a16="http://schemas.microsoft.com/office/drawing/2014/main" id="{AB6725D5-3895-4C40-95A1-2E7D8B94D08D}"/>
              </a:ext>
            </a:extLst>
          </p:cNvPr>
          <p:cNvSpPr/>
          <p:nvPr/>
        </p:nvSpPr>
        <p:spPr>
          <a:xfrm>
            <a:off x="9508280" y="5912559"/>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4/16/2020)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3" name="Picture 32" descr="A picture containing text, tree, outdoor, dark&#10;&#10;Description automatically generated">
            <a:hlinkClick r:id="rId24"/>
            <a:extLst>
              <a:ext uri="{FF2B5EF4-FFF2-40B4-BE49-F238E27FC236}">
                <a16:creationId xmlns:a16="http://schemas.microsoft.com/office/drawing/2014/main" id="{D2D78A61-1DDB-4F7E-84BD-E58F727CB43E}"/>
              </a:ext>
            </a:extLst>
          </p:cNvPr>
          <p:cNvPicPr>
            <a:picLocks noChangeAspect="1"/>
          </p:cNvPicPr>
          <p:nvPr/>
        </p:nvPicPr>
        <p:blipFill rotWithShape="1">
          <a:blip r:embed="rId25" cstate="hqprint">
            <a:extLst>
              <a:ext uri="{28A0092B-C50C-407E-A947-70E740481C1C}">
                <a14:useLocalDpi xmlns:a14="http://schemas.microsoft.com/office/drawing/2010/main"/>
              </a:ext>
            </a:extLst>
          </a:blip>
          <a:srcRect/>
          <a:stretch/>
        </p:blipFill>
        <p:spPr>
          <a:xfrm>
            <a:off x="9438516" y="4511488"/>
            <a:ext cx="2682354" cy="1399666"/>
          </a:xfrm>
          <a:prstGeom prst="rect">
            <a:avLst/>
          </a:prstGeom>
          <a:ln>
            <a:solidFill>
              <a:srgbClr val="1F1A62"/>
            </a:solidFill>
          </a:ln>
        </p:spPr>
      </p:pic>
      <p:pic>
        <p:nvPicPr>
          <p:cNvPr id="40" name="Picture 39" descr="A picture containing text&#10;&#10;Description automatically generated">
            <a:hlinkClick r:id="rId26"/>
            <a:extLst>
              <a:ext uri="{FF2B5EF4-FFF2-40B4-BE49-F238E27FC236}">
                <a16:creationId xmlns:a16="http://schemas.microsoft.com/office/drawing/2014/main" id="{D8395835-8F4C-4FFD-8CD1-4F0B47A77CC2}"/>
              </a:ext>
            </a:extLst>
          </p:cNvPr>
          <p:cNvPicPr>
            <a:picLocks noChangeAspect="1"/>
          </p:cNvPicPr>
          <p:nvPr/>
        </p:nvPicPr>
        <p:blipFill rotWithShape="1">
          <a:blip r:embed="rId27" cstate="hqprint">
            <a:extLst>
              <a:ext uri="{28A0092B-C50C-407E-A947-70E740481C1C}">
                <a14:useLocalDpi xmlns:a14="http://schemas.microsoft.com/office/drawing/2010/main"/>
              </a:ext>
            </a:extLst>
          </a:blip>
          <a:srcRect/>
          <a:stretch/>
        </p:blipFill>
        <p:spPr>
          <a:xfrm>
            <a:off x="6261439" y="4488186"/>
            <a:ext cx="2699176" cy="1384956"/>
          </a:xfrm>
          <a:prstGeom prst="rect">
            <a:avLst/>
          </a:prstGeom>
          <a:ln>
            <a:solidFill>
              <a:srgbClr val="1F1A62"/>
            </a:solidFill>
          </a:ln>
        </p:spPr>
      </p:pic>
      <p:sp>
        <p:nvSpPr>
          <p:cNvPr id="64" name="Rectangle 63">
            <a:extLst>
              <a:ext uri="{FF2B5EF4-FFF2-40B4-BE49-F238E27FC236}">
                <a16:creationId xmlns:a16="http://schemas.microsoft.com/office/drawing/2014/main" id="{9E3481AA-2170-4A4E-BCDD-9B4A0FD87ACC}"/>
              </a:ext>
            </a:extLst>
          </p:cNvPr>
          <p:cNvSpPr/>
          <p:nvPr/>
        </p:nvSpPr>
        <p:spPr>
          <a:xfrm>
            <a:off x="132080" y="962987"/>
            <a:ext cx="11613718" cy="523220"/>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8"/>
              </a:buBlip>
              <a:tabLst/>
              <a:defRPr/>
            </a:pPr>
            <a:r>
              <a:rPr lang="en-US" sz="1400" dirty="0">
                <a:solidFill>
                  <a:srgbClr val="1F1A62"/>
                </a:solidFill>
                <a:latin typeface="Helvetica" panose="020B0403020202020204" pitchFamily="34" charset="0"/>
              </a:rPr>
              <a:t>As ‘direct-to-consumer’ brands mature, many are now incorporating families into their creative…and brands like </a:t>
            </a:r>
            <a:r>
              <a:rPr lang="en-US" sz="1400" dirty="0" err="1">
                <a:solidFill>
                  <a:srgbClr val="1F1A62"/>
                </a:solidFill>
                <a:latin typeface="Helvetica" panose="020B0403020202020204" pitchFamily="34" charset="0"/>
              </a:rPr>
              <a:t>Vrbo</a:t>
            </a:r>
            <a:r>
              <a:rPr lang="en-US" sz="1400" dirty="0">
                <a:solidFill>
                  <a:srgbClr val="1F1A62"/>
                </a:solidFill>
                <a:latin typeface="Helvetica" panose="020B0403020202020204" pitchFamily="34" charset="0"/>
              </a:rPr>
              <a:t>, who have been using young families in their advertising, have gone a step further by featuring a three-generation family in their holiday campaign last year </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ndParaRPr>
          </a:p>
        </p:txBody>
      </p:sp>
      <p:sp>
        <p:nvSpPr>
          <p:cNvPr id="42" name="TextBox 41">
            <a:hlinkClick r:id="rId29" action="ppaction://hlinksldjump"/>
            <a:extLst>
              <a:ext uri="{FF2B5EF4-FFF2-40B4-BE49-F238E27FC236}">
                <a16:creationId xmlns:a16="http://schemas.microsoft.com/office/drawing/2014/main" id="{DB9A4844-F011-44A6-89AF-3705DC31794A}"/>
              </a:ext>
            </a:extLst>
          </p:cNvPr>
          <p:cNvSpPr txBox="1"/>
          <p:nvPr/>
        </p:nvSpPr>
        <p:spPr>
          <a:xfrm>
            <a:off x="11333991" y="557412"/>
            <a:ext cx="868890" cy="338554"/>
          </a:xfrm>
          <a:prstGeom prst="rect">
            <a:avLst/>
          </a:prstGeom>
          <a:noFill/>
        </p:spPr>
        <p:txBody>
          <a:bodyPr wrap="square" rtlCol="0">
            <a:spAutoFit/>
          </a:bodyPr>
          <a:lstStyle/>
          <a:p>
            <a:pPr algn="ctr"/>
            <a:r>
              <a:rPr lang="en-US" sz="800">
                <a:solidFill>
                  <a:srgbClr val="00BFF2"/>
                </a:solidFill>
                <a:latin typeface="Helvetica" panose="020B0403020202020204" pitchFamily="34" charset="0"/>
              </a:rPr>
              <a:t>Click to return to slide 10 </a:t>
            </a:r>
          </a:p>
        </p:txBody>
      </p:sp>
      <p:pic>
        <p:nvPicPr>
          <p:cNvPr id="43" name="Picture 42" descr="Shape&#10;&#10;Description automatically generated">
            <a:hlinkClick r:id="rId29" action="ppaction://hlinksldjump"/>
            <a:extLst>
              <a:ext uri="{FF2B5EF4-FFF2-40B4-BE49-F238E27FC236}">
                <a16:creationId xmlns:a16="http://schemas.microsoft.com/office/drawing/2014/main" id="{20EC323E-E3D0-440D-BB62-810002B2BC9F}"/>
              </a:ext>
            </a:extLst>
          </p:cNvPr>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rot="10800000">
            <a:off x="11519376" y="70761"/>
            <a:ext cx="492443" cy="492443"/>
          </a:xfrm>
          <a:prstGeom prst="rect">
            <a:avLst/>
          </a:prstGeom>
        </p:spPr>
      </p:pic>
    </p:spTree>
    <p:extLst>
      <p:ext uri="{BB962C8B-B14F-4D97-AF65-F5344CB8AC3E}">
        <p14:creationId xmlns:p14="http://schemas.microsoft.com/office/powerpoint/2010/main" val="3679415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1443" y="1685013"/>
            <a:ext cx="1220344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9" name="TextBox 38">
            <a:extLst>
              <a:ext uri="{FF2B5EF4-FFF2-40B4-BE49-F238E27FC236}">
                <a16:creationId xmlns:a16="http://schemas.microsoft.com/office/drawing/2014/main" id="{2A523E25-ADF8-4884-9B52-88B47E0E0981}"/>
              </a:ext>
            </a:extLst>
          </p:cNvPr>
          <p:cNvSpPr txBox="1"/>
          <p:nvPr/>
        </p:nvSpPr>
        <p:spPr>
          <a:xfrm>
            <a:off x="518989" y="6321193"/>
            <a:ext cx="117233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800">
                <a:solidFill>
                  <a:srgbClr val="1F1A62"/>
                </a:solidFill>
                <a:latin typeface="Helvetica" panose="020B0604020202020204" pitchFamily="34" charset="0"/>
                <a:cs typeface="Helvetica" panose="020B0604020202020204" pitchFamily="34" charset="0"/>
              </a:rPr>
              <a:t>creative</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from iSpot.tv, time period of airing </a:t>
            </a: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1/1/17 – 3/31/21,  note: each creative execution had to launch before 3/31/21 so some may still be actively airing on TV. </a:t>
            </a:r>
            <a:r>
              <a:rPr kumimoji="0" lang="en-US" sz="800" b="0" i="0" u="sng"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Click above images to watch TV spots. </a:t>
            </a:r>
            <a:endParaRPr kumimoji="0" lang="en-US" sz="800" b="0"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5" name="Rectangle 34">
            <a:extLst>
              <a:ext uri="{FF2B5EF4-FFF2-40B4-BE49-F238E27FC236}">
                <a16:creationId xmlns:a16="http://schemas.microsoft.com/office/drawing/2014/main" id="{1BB4DBF8-28D9-46B3-AC36-7F9DCF8EBF18}"/>
              </a:ext>
            </a:extLst>
          </p:cNvPr>
          <p:cNvSpPr/>
          <p:nvPr/>
        </p:nvSpPr>
        <p:spPr>
          <a:xfrm>
            <a:off x="104446" y="374377"/>
            <a:ext cx="11776363"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Evolving video creative: brands </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incorporating diversity &amp; inclusion</a:t>
            </a:r>
          </a:p>
        </p:txBody>
      </p:sp>
      <p:pic>
        <p:nvPicPr>
          <p:cNvPr id="26" name="Picture 25" descr="A picture containing person, window, indoor, music&#10;&#10;Description automatically generated">
            <a:hlinkClick r:id="rId4"/>
            <a:extLst>
              <a:ext uri="{FF2B5EF4-FFF2-40B4-BE49-F238E27FC236}">
                <a16:creationId xmlns:a16="http://schemas.microsoft.com/office/drawing/2014/main" id="{9DEC8BD0-E19F-45FD-BA57-0DE32781DE74}"/>
              </a:ext>
            </a:extLst>
          </p:cNvPr>
          <p:cNvPicPr>
            <a:picLocks noChangeAspect="1"/>
          </p:cNvPicPr>
          <p:nvPr/>
        </p:nvPicPr>
        <p:blipFill>
          <a:blip r:embed="rId5"/>
          <a:stretch>
            <a:fillRect/>
          </a:stretch>
        </p:blipFill>
        <p:spPr>
          <a:xfrm>
            <a:off x="8451193" y="4473178"/>
            <a:ext cx="3061315" cy="1540347"/>
          </a:xfrm>
          <a:prstGeom prst="rect">
            <a:avLst/>
          </a:prstGeom>
          <a:ln>
            <a:solidFill>
              <a:srgbClr val="1F1A62"/>
            </a:solidFill>
          </a:ln>
        </p:spPr>
      </p:pic>
      <p:pic>
        <p:nvPicPr>
          <p:cNvPr id="27" name="Picture 62">
            <a:extLst>
              <a:ext uri="{FF2B5EF4-FFF2-40B4-BE49-F238E27FC236}">
                <a16:creationId xmlns:a16="http://schemas.microsoft.com/office/drawing/2014/main" id="{C32D065E-0CF6-45CA-BBE3-5D0AD950C2F4}"/>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607533" y="4075451"/>
            <a:ext cx="806287" cy="38298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914CFA78-04F7-457E-B3A0-3BFC2ABDBF7F}"/>
              </a:ext>
            </a:extLst>
          </p:cNvPr>
          <p:cNvSpPr/>
          <p:nvPr/>
        </p:nvSpPr>
        <p:spPr>
          <a:xfrm>
            <a:off x="8447360" y="6026692"/>
            <a:ext cx="3062368" cy="26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panose="020B0604020202020204" pitchFamily="34" charset="0"/>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7/23/2020)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9" name="Picture 28" descr="A picture containing indoor, person&#10;&#10;Description automatically generated">
            <a:hlinkClick r:id="rId7"/>
            <a:extLst>
              <a:ext uri="{FF2B5EF4-FFF2-40B4-BE49-F238E27FC236}">
                <a16:creationId xmlns:a16="http://schemas.microsoft.com/office/drawing/2014/main" id="{30FB4CE9-3B9D-46D4-A8EE-2459953267D2}"/>
              </a:ext>
            </a:extLst>
          </p:cNvPr>
          <p:cNvPicPr>
            <a:picLocks noChangeAspect="1"/>
          </p:cNvPicPr>
          <p:nvPr/>
        </p:nvPicPr>
        <p:blipFill>
          <a:blip r:embed="rId8"/>
          <a:stretch>
            <a:fillRect/>
          </a:stretch>
        </p:blipFill>
        <p:spPr>
          <a:xfrm>
            <a:off x="4450393" y="4490872"/>
            <a:ext cx="3057665" cy="1522887"/>
          </a:xfrm>
          <a:prstGeom prst="rect">
            <a:avLst/>
          </a:prstGeom>
          <a:ln>
            <a:solidFill>
              <a:srgbClr val="1F1A62"/>
            </a:solidFill>
          </a:ln>
        </p:spPr>
      </p:pic>
      <p:pic>
        <p:nvPicPr>
          <p:cNvPr id="30" name="Picture 54" descr="Vrbo Logo (New For 2021) PNG Background • BuildUp Bookings">
            <a:extLst>
              <a:ext uri="{FF2B5EF4-FFF2-40B4-BE49-F238E27FC236}">
                <a16:creationId xmlns:a16="http://schemas.microsoft.com/office/drawing/2014/main" id="{42D834D6-E893-4C4D-BDC3-CFBEB4A4A8D0}"/>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l="16689" t="31096" r="18357" b="27002"/>
          <a:stretch/>
        </p:blipFill>
        <p:spPr bwMode="auto">
          <a:xfrm>
            <a:off x="5697273" y="4142829"/>
            <a:ext cx="812635" cy="298973"/>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247BF52-C57C-4C3A-A959-FCDD32F8AF9A}"/>
              </a:ext>
            </a:extLst>
          </p:cNvPr>
          <p:cNvSpPr/>
          <p:nvPr/>
        </p:nvSpPr>
        <p:spPr>
          <a:xfrm>
            <a:off x="4446743" y="6036482"/>
            <a:ext cx="3061315" cy="238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panose="020B0604020202020204" pitchFamily="34" charset="0"/>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11/6/2020)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2" name="Picture 46" descr="Sunbasket | Rastelli&amp;#39;s">
            <a:extLst>
              <a:ext uri="{FF2B5EF4-FFF2-40B4-BE49-F238E27FC236}">
                <a16:creationId xmlns:a16="http://schemas.microsoft.com/office/drawing/2014/main" id="{F9F82762-BB03-4645-8CA2-195862FA3AF5}"/>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486892" y="4061744"/>
            <a:ext cx="1604729" cy="40118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outdoor&#10;&#10;Description automatically generated">
            <a:hlinkClick r:id="rId11"/>
            <a:extLst>
              <a:ext uri="{FF2B5EF4-FFF2-40B4-BE49-F238E27FC236}">
                <a16:creationId xmlns:a16="http://schemas.microsoft.com/office/drawing/2014/main" id="{1FBABA7A-A0C3-40B2-800C-442210FC3FDC}"/>
              </a:ext>
            </a:extLst>
          </p:cNvPr>
          <p:cNvPicPr>
            <a:picLocks noChangeAspect="1"/>
          </p:cNvPicPr>
          <p:nvPr/>
        </p:nvPicPr>
        <p:blipFill>
          <a:blip r:embed="rId12"/>
          <a:stretch>
            <a:fillRect/>
          </a:stretch>
        </p:blipFill>
        <p:spPr>
          <a:xfrm>
            <a:off x="677256" y="4500148"/>
            <a:ext cx="3061315" cy="1522887"/>
          </a:xfrm>
          <a:prstGeom prst="rect">
            <a:avLst/>
          </a:prstGeom>
          <a:ln>
            <a:solidFill>
              <a:srgbClr val="1F1A62"/>
            </a:solidFill>
          </a:ln>
        </p:spPr>
      </p:pic>
      <p:sp>
        <p:nvSpPr>
          <p:cNvPr id="34" name="Rectangle 33">
            <a:extLst>
              <a:ext uri="{FF2B5EF4-FFF2-40B4-BE49-F238E27FC236}">
                <a16:creationId xmlns:a16="http://schemas.microsoft.com/office/drawing/2014/main" id="{7CF6C738-C1AC-49B7-A66B-5E1E1794000F}"/>
              </a:ext>
            </a:extLst>
          </p:cNvPr>
          <p:cNvSpPr/>
          <p:nvPr/>
        </p:nvSpPr>
        <p:spPr>
          <a:xfrm>
            <a:off x="668681" y="6036117"/>
            <a:ext cx="3062368" cy="26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panose="020B0604020202020204" pitchFamily="34" charset="0"/>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4/29/2020)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6" name="Picture 35" descr="A picture containing text, iPod&#10;&#10;Description automatically generated">
            <a:hlinkClick r:id="rId13"/>
            <a:extLst>
              <a:ext uri="{FF2B5EF4-FFF2-40B4-BE49-F238E27FC236}">
                <a16:creationId xmlns:a16="http://schemas.microsoft.com/office/drawing/2014/main" id="{6CA054BF-8424-4318-B27E-5D7F8215AD3A}"/>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8438736" y="2270064"/>
            <a:ext cx="3057663" cy="1534414"/>
          </a:xfrm>
          <a:prstGeom prst="rect">
            <a:avLst/>
          </a:prstGeom>
          <a:ln>
            <a:solidFill>
              <a:srgbClr val="1F1A62"/>
            </a:solidFill>
          </a:ln>
        </p:spPr>
      </p:pic>
      <p:sp>
        <p:nvSpPr>
          <p:cNvPr id="38" name="Rectangle 37">
            <a:extLst>
              <a:ext uri="{FF2B5EF4-FFF2-40B4-BE49-F238E27FC236}">
                <a16:creationId xmlns:a16="http://schemas.microsoft.com/office/drawing/2014/main" id="{5A998BAA-8F84-4D69-8DE9-B33511FF5C81}"/>
              </a:ext>
            </a:extLst>
          </p:cNvPr>
          <p:cNvSpPr/>
          <p:nvPr/>
        </p:nvSpPr>
        <p:spPr>
          <a:xfrm>
            <a:off x="8436215" y="3820819"/>
            <a:ext cx="3062368" cy="26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panose="020B0604020202020204" pitchFamily="34" charset="0"/>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9/8/2020)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43" name="Picture 44">
            <a:extLst>
              <a:ext uri="{FF2B5EF4-FFF2-40B4-BE49-F238E27FC236}">
                <a16:creationId xmlns:a16="http://schemas.microsoft.com/office/drawing/2014/main" id="{E5563D78-52AC-4D09-892E-123BC4908114}"/>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9622666" y="1742116"/>
            <a:ext cx="786649" cy="4929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Two people sitting on a couch&#10;&#10;Description automatically generated with medium confidence">
            <a:hlinkClick r:id="rId16"/>
            <a:extLst>
              <a:ext uri="{FF2B5EF4-FFF2-40B4-BE49-F238E27FC236}">
                <a16:creationId xmlns:a16="http://schemas.microsoft.com/office/drawing/2014/main" id="{72FAB268-E116-48D9-972F-E8819102A4BB}"/>
              </a:ext>
            </a:extLst>
          </p:cNvPr>
          <p:cNvPicPr>
            <a:picLocks noChangeAspect="1"/>
          </p:cNvPicPr>
          <p:nvPr/>
        </p:nvPicPr>
        <p:blipFill>
          <a:blip r:embed="rId17"/>
          <a:stretch>
            <a:fillRect/>
          </a:stretch>
        </p:blipFill>
        <p:spPr>
          <a:xfrm>
            <a:off x="4448739" y="2256280"/>
            <a:ext cx="3061315" cy="1541268"/>
          </a:xfrm>
          <a:prstGeom prst="rect">
            <a:avLst/>
          </a:prstGeom>
          <a:ln>
            <a:solidFill>
              <a:srgbClr val="1F1A62"/>
            </a:solidFill>
          </a:ln>
        </p:spPr>
      </p:pic>
      <p:pic>
        <p:nvPicPr>
          <p:cNvPr id="47" name="Picture 40" descr="Download Purple Logo - Purple Mattress Logo PNG Image with No Background -  PNGkey.com">
            <a:extLst>
              <a:ext uri="{FF2B5EF4-FFF2-40B4-BE49-F238E27FC236}">
                <a16:creationId xmlns:a16="http://schemas.microsoft.com/office/drawing/2014/main" id="{C2773CF4-FDC9-4EF6-8069-71DA2A8C03DF}"/>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5603130" y="1863111"/>
            <a:ext cx="985740" cy="308814"/>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0CB2F014-0727-4259-AD74-B97246B68680}"/>
              </a:ext>
            </a:extLst>
          </p:cNvPr>
          <p:cNvSpPr/>
          <p:nvPr/>
        </p:nvSpPr>
        <p:spPr>
          <a:xfrm>
            <a:off x="4429457" y="3813330"/>
            <a:ext cx="3061315" cy="238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panose="020B0604020202020204" pitchFamily="34" charset="0"/>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12/23/2020)</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51" name="Picture 50" descr="A picture containing wall, person, indoor&#10;&#10;Description automatically generated">
            <a:hlinkClick r:id="rId19"/>
            <a:extLst>
              <a:ext uri="{FF2B5EF4-FFF2-40B4-BE49-F238E27FC236}">
                <a16:creationId xmlns:a16="http://schemas.microsoft.com/office/drawing/2014/main" id="{2E85A924-630A-4A27-8532-2495D9D2DFE7}"/>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687249" y="2256276"/>
            <a:ext cx="3053226" cy="1519212"/>
          </a:xfrm>
          <a:prstGeom prst="rect">
            <a:avLst/>
          </a:prstGeom>
          <a:ln>
            <a:solidFill>
              <a:srgbClr val="1F1A62"/>
            </a:solidFill>
          </a:ln>
        </p:spPr>
      </p:pic>
      <p:pic>
        <p:nvPicPr>
          <p:cNvPr id="53" name="Picture 32" descr="Metromile Auto Insurance Review - ValuePenguin">
            <a:extLst>
              <a:ext uri="{FF2B5EF4-FFF2-40B4-BE49-F238E27FC236}">
                <a16:creationId xmlns:a16="http://schemas.microsoft.com/office/drawing/2014/main" id="{0614891C-2E65-4380-9615-86F41FE8E827}"/>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t="32610" b="31687"/>
          <a:stretch/>
        </p:blipFill>
        <p:spPr bwMode="auto">
          <a:xfrm>
            <a:off x="1463133" y="1864925"/>
            <a:ext cx="1716073" cy="350107"/>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E6B499E7-975F-4CF0-9B76-911610FCA3C4}"/>
              </a:ext>
            </a:extLst>
          </p:cNvPr>
          <p:cNvSpPr/>
          <p:nvPr/>
        </p:nvSpPr>
        <p:spPr>
          <a:xfrm>
            <a:off x="679159" y="3786614"/>
            <a:ext cx="3061315" cy="238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panose="020B0604020202020204" pitchFamily="34" charset="0"/>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10/14/2019)</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55" name="Rectangle 54">
            <a:extLst>
              <a:ext uri="{FF2B5EF4-FFF2-40B4-BE49-F238E27FC236}">
                <a16:creationId xmlns:a16="http://schemas.microsoft.com/office/drawing/2014/main" id="{E4A308DF-BA4B-4DEE-967B-DBD943AF3AAE}"/>
              </a:ext>
            </a:extLst>
          </p:cNvPr>
          <p:cNvSpPr/>
          <p:nvPr/>
        </p:nvSpPr>
        <p:spPr>
          <a:xfrm>
            <a:off x="132080" y="1066680"/>
            <a:ext cx="11849388" cy="307777"/>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2"/>
              </a:buBlip>
              <a:tabLst/>
              <a:defRPr/>
            </a:pPr>
            <a:r>
              <a:rPr lang="en-US" sz="1400">
                <a:solidFill>
                  <a:srgbClr val="1F1A62"/>
                </a:solidFill>
                <a:latin typeface="Helvetica" panose="020B0403020202020204" pitchFamily="34" charset="0"/>
              </a:rPr>
              <a:t>Many brands are elevating their diversity and inclusion across multicultural and LGBTQ+ audiences within recent campaigns</a:t>
            </a: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ndParaRPr>
          </a:p>
        </p:txBody>
      </p:sp>
      <p:sp>
        <p:nvSpPr>
          <p:cNvPr id="42" name="TextBox 41">
            <a:hlinkClick r:id="rId23" action="ppaction://hlinksldjump"/>
            <a:extLst>
              <a:ext uri="{FF2B5EF4-FFF2-40B4-BE49-F238E27FC236}">
                <a16:creationId xmlns:a16="http://schemas.microsoft.com/office/drawing/2014/main" id="{02B98215-03EE-475F-AF93-E41AA5751863}"/>
              </a:ext>
            </a:extLst>
          </p:cNvPr>
          <p:cNvSpPr txBox="1"/>
          <p:nvPr/>
        </p:nvSpPr>
        <p:spPr>
          <a:xfrm>
            <a:off x="11333991" y="576995"/>
            <a:ext cx="868890" cy="338554"/>
          </a:xfrm>
          <a:prstGeom prst="rect">
            <a:avLst/>
          </a:prstGeom>
          <a:noFill/>
        </p:spPr>
        <p:txBody>
          <a:bodyPr wrap="square" rtlCol="0">
            <a:spAutoFit/>
          </a:bodyPr>
          <a:lstStyle/>
          <a:p>
            <a:pPr algn="ctr"/>
            <a:r>
              <a:rPr lang="en-US" sz="800">
                <a:solidFill>
                  <a:srgbClr val="00BFF2"/>
                </a:solidFill>
                <a:latin typeface="Helvetica" panose="020B0403020202020204" pitchFamily="34" charset="0"/>
              </a:rPr>
              <a:t>Click to return to slide 10 </a:t>
            </a:r>
          </a:p>
        </p:txBody>
      </p:sp>
      <p:pic>
        <p:nvPicPr>
          <p:cNvPr id="45" name="Picture 44" descr="Shape&#10;&#10;Description automatically generated">
            <a:hlinkClick r:id="rId23" action="ppaction://hlinksldjump"/>
            <a:extLst>
              <a:ext uri="{FF2B5EF4-FFF2-40B4-BE49-F238E27FC236}">
                <a16:creationId xmlns:a16="http://schemas.microsoft.com/office/drawing/2014/main" id="{2CA5E854-B250-4404-8A56-CF31D68E6D4F}"/>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rot="10800000">
            <a:off x="11519376" y="90344"/>
            <a:ext cx="492443" cy="492443"/>
          </a:xfrm>
          <a:prstGeom prst="rect">
            <a:avLst/>
          </a:prstGeom>
        </p:spPr>
      </p:pic>
    </p:spTree>
    <p:extLst>
      <p:ext uri="{BB962C8B-B14F-4D97-AF65-F5344CB8AC3E}">
        <p14:creationId xmlns:p14="http://schemas.microsoft.com/office/powerpoint/2010/main" val="4220199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1443" y="1685013"/>
            <a:ext cx="1220344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3" name="Rectangle 112">
            <a:extLst>
              <a:ext uri="{FF2B5EF4-FFF2-40B4-BE49-F238E27FC236}">
                <a16:creationId xmlns:a16="http://schemas.microsoft.com/office/drawing/2014/main" id="{3DF39BF6-53B6-4C12-8948-95DD749D587B}"/>
              </a:ext>
            </a:extLst>
          </p:cNvPr>
          <p:cNvSpPr/>
          <p:nvPr/>
        </p:nvSpPr>
        <p:spPr>
          <a:xfrm>
            <a:off x="689464" y="3600293"/>
            <a:ext cx="3044224" cy="439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‘Descubrir nuevos productos’ TV Spot</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3/18/2020)</a:t>
            </a:r>
          </a:p>
        </p:txBody>
      </p:sp>
      <p:sp>
        <p:nvSpPr>
          <p:cNvPr id="127" name="Rectangle 126">
            <a:extLst>
              <a:ext uri="{FF2B5EF4-FFF2-40B4-BE49-F238E27FC236}">
                <a16:creationId xmlns:a16="http://schemas.microsoft.com/office/drawing/2014/main" id="{065DF6ED-6263-4141-AD1F-4BB03117F10C}"/>
              </a:ext>
            </a:extLst>
          </p:cNvPr>
          <p:cNvSpPr/>
          <p:nvPr/>
        </p:nvSpPr>
        <p:spPr>
          <a:xfrm>
            <a:off x="763764" y="5895485"/>
            <a:ext cx="2846130" cy="422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‘Home Projects’ [Spanish] TV Spot</a:t>
            </a:r>
            <a:br>
              <a:rPr kumimoji="0" lang="en-US" sz="12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lang="en-US" sz="1000">
                <a:solidFill>
                  <a:srgbClr val="1F1A62"/>
                </a:solidFill>
                <a:latin typeface="Helvetica" panose="020B0604020202020204" pitchFamily="34" charset="0"/>
                <a:cs typeface="Helvetica" panose="020B0604020202020204" pitchFamily="34" charset="0"/>
              </a:rPr>
              <a:t>(</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TV spot first aired: 8/10/2020)</a:t>
            </a:r>
          </a:p>
        </p:txBody>
      </p:sp>
      <p:pic>
        <p:nvPicPr>
          <p:cNvPr id="9" name="Picture 8" descr="A picture containing person&#10;&#10;Description automatically generated">
            <a:hlinkClick r:id="rId4"/>
            <a:extLst>
              <a:ext uri="{FF2B5EF4-FFF2-40B4-BE49-F238E27FC236}">
                <a16:creationId xmlns:a16="http://schemas.microsoft.com/office/drawing/2014/main" id="{B77D4B1C-8CFD-452A-A670-A3D5337048C6}"/>
              </a:ext>
            </a:extLst>
          </p:cNvPr>
          <p:cNvPicPr>
            <a:picLocks noChangeAspect="1"/>
          </p:cNvPicPr>
          <p:nvPr/>
        </p:nvPicPr>
        <p:blipFill>
          <a:blip r:embed="rId5"/>
          <a:stretch>
            <a:fillRect/>
          </a:stretch>
        </p:blipFill>
        <p:spPr>
          <a:xfrm>
            <a:off x="768042" y="4471346"/>
            <a:ext cx="2846130" cy="1405778"/>
          </a:xfrm>
          <a:prstGeom prst="rect">
            <a:avLst/>
          </a:prstGeom>
          <a:ln>
            <a:solidFill>
              <a:srgbClr val="1F1A62"/>
            </a:solidFill>
          </a:ln>
        </p:spPr>
      </p:pic>
      <p:pic>
        <p:nvPicPr>
          <p:cNvPr id="79" name="Picture 18" descr="Fanatics • Download Fanatics Sports Retailer vector logo SVG for free">
            <a:extLst>
              <a:ext uri="{FF2B5EF4-FFF2-40B4-BE49-F238E27FC236}">
                <a16:creationId xmlns:a16="http://schemas.microsoft.com/office/drawing/2014/main" id="{2BBD64E9-6BDA-4DB7-8023-652C697E2888}"/>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5369150" y="1748034"/>
            <a:ext cx="1501971" cy="34700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6" descr="Get The Box - FabFitFun">
            <a:extLst>
              <a:ext uri="{FF2B5EF4-FFF2-40B4-BE49-F238E27FC236}">
                <a16:creationId xmlns:a16="http://schemas.microsoft.com/office/drawing/2014/main" id="{BEEB4291-084A-4EAD-83D7-826111170D2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18705" y="1690170"/>
            <a:ext cx="1116201" cy="45796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8" descr="Keeps vs Hims | Who&amp;#39;s better for hair loss treatments? [2021]">
            <a:extLst>
              <a:ext uri="{FF2B5EF4-FFF2-40B4-BE49-F238E27FC236}">
                <a16:creationId xmlns:a16="http://schemas.microsoft.com/office/drawing/2014/main" id="{6D1E1D06-5F2D-4C25-8AAE-D5007A4B7BCF}"/>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5809134" y="4139227"/>
            <a:ext cx="829322" cy="306589"/>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6" descr="HomeAdvisor Logo - LogoDix">
            <a:extLst>
              <a:ext uri="{FF2B5EF4-FFF2-40B4-BE49-F238E27FC236}">
                <a16:creationId xmlns:a16="http://schemas.microsoft.com/office/drawing/2014/main" id="{2738E30D-67F9-46FD-9A40-081CF43A0430}"/>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t="66241"/>
          <a:stretch/>
        </p:blipFill>
        <p:spPr bwMode="auto">
          <a:xfrm>
            <a:off x="1356540" y="4112204"/>
            <a:ext cx="1599112" cy="34077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BC5B29B-2F7E-47C9-B8D9-91206D6F0218}"/>
              </a:ext>
            </a:extLst>
          </p:cNvPr>
          <p:cNvSpPr txBox="1"/>
          <p:nvPr/>
        </p:nvSpPr>
        <p:spPr>
          <a:xfrm>
            <a:off x="518989" y="6321193"/>
            <a:ext cx="117233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1/1/17 – 3/31/21,  note: each creative execution had to launch before 3/31/21 so some may still be actively airing on TV. </a:t>
            </a:r>
            <a:r>
              <a:rPr lang="en-US" sz="800" u="sng">
                <a:solidFill>
                  <a:srgbClr val="1F1A62"/>
                </a:solidFill>
                <a:latin typeface="Helvetica" panose="020B0403020202020204" pitchFamily="34" charset="0"/>
                <a:cs typeface="Helvetica" panose="020B0604020202020204" pitchFamily="34" charset="0"/>
              </a:rPr>
              <a:t>Click images above to watch TV spots.</a:t>
            </a:r>
            <a:r>
              <a:rPr kumimoji="0" lang="en-US" sz="800" b="0" i="0" u="sng"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 </a:t>
            </a:r>
            <a:endParaRPr kumimoji="0" lang="en-US" sz="800" b="0"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1" name="Rectangle 40">
            <a:extLst>
              <a:ext uri="{FF2B5EF4-FFF2-40B4-BE49-F238E27FC236}">
                <a16:creationId xmlns:a16="http://schemas.microsoft.com/office/drawing/2014/main" id="{7804E6BF-532D-4C66-A0CE-EE1DC8B6274D}"/>
              </a:ext>
            </a:extLst>
          </p:cNvPr>
          <p:cNvSpPr/>
          <p:nvPr/>
        </p:nvSpPr>
        <p:spPr>
          <a:xfrm>
            <a:off x="132080" y="972411"/>
            <a:ext cx="11523787" cy="523220"/>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0"/>
              </a:buBlip>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The integration of diversity and inclusion extends to </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the development </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of bilingual or Spanish-language specific</a:t>
            </a:r>
            <a:r>
              <a:rPr lang="en-US" sz="1400" dirty="0">
                <a:solidFill>
                  <a:srgbClr val="1F1A62"/>
                </a:solidFill>
                <a:latin typeface="Helvetica" panose="020B0403020202020204" pitchFamily="34" charset="0"/>
              </a:rPr>
              <a:t> campaigns, the below reflects the first Spanish-language TV ads that each of these brands aired during the measured time period</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4" name="Picture 3" descr="A couple of women sitting on a couch&#10;&#10;Description automatically generated with medium confidence">
            <a:hlinkClick r:id="rId11"/>
            <a:extLst>
              <a:ext uri="{FF2B5EF4-FFF2-40B4-BE49-F238E27FC236}">
                <a16:creationId xmlns:a16="http://schemas.microsoft.com/office/drawing/2014/main" id="{6DF4BE70-4740-49FA-AFBE-E8E9D1A1B917}"/>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788511" y="2144017"/>
            <a:ext cx="2846130" cy="1456276"/>
          </a:xfrm>
          <a:prstGeom prst="rect">
            <a:avLst/>
          </a:prstGeom>
          <a:ln>
            <a:solidFill>
              <a:srgbClr val="1F1A62"/>
            </a:solidFill>
          </a:ln>
        </p:spPr>
      </p:pic>
      <p:pic>
        <p:nvPicPr>
          <p:cNvPr id="13" name="Picture 12" descr="Graphical user interface, website&#10;&#10;Description automatically generated">
            <a:hlinkClick r:id="rId13"/>
            <a:extLst>
              <a:ext uri="{FF2B5EF4-FFF2-40B4-BE49-F238E27FC236}">
                <a16:creationId xmlns:a16="http://schemas.microsoft.com/office/drawing/2014/main" id="{742952CE-B8F2-499A-8868-CA176A7443CC}"/>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4750730" y="2144112"/>
            <a:ext cx="2846130" cy="1456276"/>
          </a:xfrm>
          <a:prstGeom prst="rect">
            <a:avLst/>
          </a:prstGeom>
          <a:ln>
            <a:solidFill>
              <a:srgbClr val="1F1A62"/>
            </a:solidFill>
          </a:ln>
        </p:spPr>
      </p:pic>
      <p:sp>
        <p:nvSpPr>
          <p:cNvPr id="45" name="Rectangle 44">
            <a:extLst>
              <a:ext uri="{FF2B5EF4-FFF2-40B4-BE49-F238E27FC236}">
                <a16:creationId xmlns:a16="http://schemas.microsoft.com/office/drawing/2014/main" id="{C88A48BA-6041-4160-8050-A3D6416D09B3}"/>
              </a:ext>
            </a:extLst>
          </p:cNvPr>
          <p:cNvSpPr/>
          <p:nvPr/>
        </p:nvSpPr>
        <p:spPr>
          <a:xfrm>
            <a:off x="4392186" y="3620890"/>
            <a:ext cx="3589420" cy="439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‘Preparate: </a:t>
            </a:r>
            <a:r>
              <a:rPr kumimoji="0" lang="en-US" sz="1100" b="1" i="0" u="sng"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ligas</a:t>
            </a: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t>
            </a:r>
            <a:r>
              <a:rPr kumimoji="0" lang="en-US" sz="1100" b="1" i="0" u="sng" strike="noStrike" kern="1200" cap="none" spc="0" normalizeH="0" baseline="0" noProof="0" err="1">
                <a:ln>
                  <a:noFill/>
                </a:ln>
                <a:solidFill>
                  <a:srgbClr val="1F1A62"/>
                </a:solidFill>
                <a:effectLst/>
                <a:uLnTx/>
                <a:uFillTx/>
                <a:latin typeface="Helvetica" panose="020B0604020202020204" pitchFamily="34" charset="0"/>
                <a:ea typeface="+mn-ea"/>
                <a:cs typeface="Helvetica" panose="020B0604020202020204" pitchFamily="34" charset="0"/>
              </a:rPr>
              <a:t>equipos</a:t>
            </a:r>
            <a:r>
              <a:rPr lang="en-US" sz="1100" b="1" u="sng">
                <a:solidFill>
                  <a:srgbClr val="1F1A62"/>
                </a:solidFill>
                <a:latin typeface="Helvetica" panose="020B0604020202020204" pitchFamily="34" charset="0"/>
                <a:cs typeface="Helvetica" panose="020B0604020202020204" pitchFamily="34" charset="0"/>
              </a:rPr>
              <a:t> y jugadores</a:t>
            </a: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TV Spot</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9/21/2019)</a:t>
            </a:r>
          </a:p>
        </p:txBody>
      </p:sp>
      <p:pic>
        <p:nvPicPr>
          <p:cNvPr id="18" name="Picture 17" descr="Graphical user interface, application&#10;&#10;Description automatically generated">
            <a:hlinkClick r:id="rId15"/>
            <a:extLst>
              <a:ext uri="{FF2B5EF4-FFF2-40B4-BE49-F238E27FC236}">
                <a16:creationId xmlns:a16="http://schemas.microsoft.com/office/drawing/2014/main" id="{435C17B0-7C0A-4071-8F7B-9F1BFB983AF9}"/>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8656321" y="2148133"/>
            <a:ext cx="2846130" cy="1452819"/>
          </a:xfrm>
          <a:prstGeom prst="rect">
            <a:avLst/>
          </a:prstGeom>
          <a:ln>
            <a:solidFill>
              <a:srgbClr val="1F1A62"/>
            </a:solidFill>
          </a:ln>
        </p:spPr>
      </p:pic>
      <p:sp>
        <p:nvSpPr>
          <p:cNvPr id="49" name="Rectangle 48">
            <a:extLst>
              <a:ext uri="{FF2B5EF4-FFF2-40B4-BE49-F238E27FC236}">
                <a16:creationId xmlns:a16="http://schemas.microsoft.com/office/drawing/2014/main" id="{B6A5E5BC-0929-4533-996D-0924F282B6B2}"/>
              </a:ext>
            </a:extLst>
          </p:cNvPr>
          <p:cNvSpPr/>
          <p:nvPr/>
        </p:nvSpPr>
        <p:spPr>
          <a:xfrm>
            <a:off x="8656321" y="3630317"/>
            <a:ext cx="2846130" cy="439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‘Comentarios’ TV Spot</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11/20/2019)</a:t>
            </a:r>
          </a:p>
        </p:txBody>
      </p:sp>
      <p:pic>
        <p:nvPicPr>
          <p:cNvPr id="52" name="Picture 24" descr="Telehealth for a healthy, handsome you | hims">
            <a:extLst>
              <a:ext uri="{FF2B5EF4-FFF2-40B4-BE49-F238E27FC236}">
                <a16:creationId xmlns:a16="http://schemas.microsoft.com/office/drawing/2014/main" id="{95912D76-E8E4-408B-A988-B7EF4A090FA1}"/>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9633659" y="1803954"/>
            <a:ext cx="886342" cy="30577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C665B42D-7489-458B-A1FF-4B8B3F5F55D4}"/>
              </a:ext>
            </a:extLst>
          </p:cNvPr>
          <p:cNvSpPr/>
          <p:nvPr/>
        </p:nvSpPr>
        <p:spPr>
          <a:xfrm>
            <a:off x="4796458" y="5899183"/>
            <a:ext cx="2800401" cy="393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u="sng">
                <a:solidFill>
                  <a:srgbClr val="1F1A62"/>
                </a:solidFill>
                <a:latin typeface="Helvetica" panose="020B0604020202020204" pitchFamily="34" charset="0"/>
              </a:rPr>
              <a:t>‘Millones De Hombres’ TV Spot</a:t>
            </a:r>
            <a:br>
              <a:rPr lang="en-US" sz="1000" b="1" u="sng">
                <a:solidFill>
                  <a:srgbClr val="1F1A62"/>
                </a:solidFill>
                <a:latin typeface="Helvetica" panose="020B0604020202020204" pitchFamily="34" charset="0"/>
              </a:rPr>
            </a:br>
            <a:r>
              <a:rPr lang="en-US" sz="1000">
                <a:solidFill>
                  <a:srgbClr val="1F1A62"/>
                </a:solidFill>
                <a:latin typeface="Helvetica" panose="020B0604020202020204" pitchFamily="34" charset="0"/>
              </a:rPr>
              <a:t>(TV spot first aired: 10/26/2020)</a:t>
            </a:r>
          </a:p>
        </p:txBody>
      </p:sp>
      <p:pic>
        <p:nvPicPr>
          <p:cNvPr id="54" name="Picture 53" descr="A person standing in a kitchen&#10;&#10;Description automatically generated with medium confidence">
            <a:hlinkClick r:id="rId18"/>
            <a:extLst>
              <a:ext uri="{FF2B5EF4-FFF2-40B4-BE49-F238E27FC236}">
                <a16:creationId xmlns:a16="http://schemas.microsoft.com/office/drawing/2014/main" id="{BDB1AB1C-EA88-4A00-BCD5-7AB9D1397704}"/>
              </a:ext>
            </a:extLst>
          </p:cNvPr>
          <p:cNvPicPr>
            <a:picLocks noChangeAspect="1"/>
          </p:cNvPicPr>
          <p:nvPr/>
        </p:nvPicPr>
        <p:blipFill>
          <a:blip r:embed="rId19"/>
          <a:stretch>
            <a:fillRect/>
          </a:stretch>
        </p:blipFill>
        <p:spPr>
          <a:xfrm>
            <a:off x="4796460" y="4469002"/>
            <a:ext cx="2812575" cy="1419546"/>
          </a:xfrm>
          <a:prstGeom prst="rect">
            <a:avLst/>
          </a:prstGeom>
          <a:ln>
            <a:solidFill>
              <a:srgbClr val="1F1A62"/>
            </a:solidFill>
          </a:ln>
        </p:spPr>
      </p:pic>
      <p:pic>
        <p:nvPicPr>
          <p:cNvPr id="23" name="Picture 22" descr="A family posing for a picture&#10;&#10;Description automatically generated with low confidence">
            <a:hlinkClick r:id="rId20"/>
            <a:extLst>
              <a:ext uri="{FF2B5EF4-FFF2-40B4-BE49-F238E27FC236}">
                <a16:creationId xmlns:a16="http://schemas.microsoft.com/office/drawing/2014/main" id="{82151559-11AD-403B-A4FC-BC5ED9BCEB2F}"/>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a:off x="8672960" y="4469002"/>
            <a:ext cx="2807741" cy="1401548"/>
          </a:xfrm>
          <a:prstGeom prst="rect">
            <a:avLst/>
          </a:prstGeom>
          <a:ln>
            <a:solidFill>
              <a:srgbClr val="1F1A62"/>
            </a:solidFill>
          </a:ln>
        </p:spPr>
      </p:pic>
      <p:sp>
        <p:nvSpPr>
          <p:cNvPr id="59" name="Rectangle 58">
            <a:extLst>
              <a:ext uri="{FF2B5EF4-FFF2-40B4-BE49-F238E27FC236}">
                <a16:creationId xmlns:a16="http://schemas.microsoft.com/office/drawing/2014/main" id="{449F4622-4C30-4EAB-933C-5EDD2041D9F0}"/>
              </a:ext>
            </a:extLst>
          </p:cNvPr>
          <p:cNvSpPr/>
          <p:nvPr/>
        </p:nvSpPr>
        <p:spPr>
          <a:xfrm>
            <a:off x="8684444" y="5900753"/>
            <a:ext cx="2948658" cy="393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u="sng">
                <a:solidFill>
                  <a:srgbClr val="1F1A62"/>
                </a:solidFill>
                <a:latin typeface="Helvetica" panose="020B0604020202020204" pitchFamily="34" charset="0"/>
              </a:rPr>
              <a:t>‘Los perros andan desnudos’ TV Spot</a:t>
            </a:r>
            <a:br>
              <a:rPr lang="en-US" sz="1000" b="1" u="sng">
                <a:solidFill>
                  <a:srgbClr val="1F1A62"/>
                </a:solidFill>
                <a:latin typeface="Helvetica" panose="020B0604020202020204" pitchFamily="34" charset="0"/>
              </a:rPr>
            </a:br>
            <a:r>
              <a:rPr lang="en-US" sz="1000">
                <a:solidFill>
                  <a:srgbClr val="1F1A62"/>
                </a:solidFill>
                <a:latin typeface="Helvetica" panose="020B0604020202020204" pitchFamily="34" charset="0"/>
              </a:rPr>
              <a:t>(TV spot first aired: 11/7/2018)</a:t>
            </a:r>
          </a:p>
        </p:txBody>
      </p:sp>
      <p:pic>
        <p:nvPicPr>
          <p:cNvPr id="62" name="Picture 62">
            <a:extLst>
              <a:ext uri="{FF2B5EF4-FFF2-40B4-BE49-F238E27FC236}">
                <a16:creationId xmlns:a16="http://schemas.microsoft.com/office/drawing/2014/main" id="{CBB7EA23-9865-4EBA-8F49-BE3F40D36010}"/>
              </a:ext>
            </a:extLst>
          </p:cNvPr>
          <p:cNvPicPr>
            <a:picLocks noChangeAspect="1" noChangeArrowheads="1"/>
          </p:cNvPicPr>
          <p:nvPr/>
        </p:nvPicPr>
        <p:blipFill>
          <a:blip r:embed="rId22" cstate="hqprint">
            <a:extLst>
              <a:ext uri="{28A0092B-C50C-407E-A947-70E740481C1C}">
                <a14:useLocalDpi xmlns:a14="http://schemas.microsoft.com/office/drawing/2010/main"/>
              </a:ext>
            </a:extLst>
          </a:blip>
          <a:srcRect/>
          <a:stretch>
            <a:fillRect/>
          </a:stretch>
        </p:blipFill>
        <p:spPr bwMode="auto">
          <a:xfrm>
            <a:off x="9746536" y="4058988"/>
            <a:ext cx="829322" cy="393928"/>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60F708CF-6EB4-4975-ACB0-825D4D03FB16}"/>
              </a:ext>
            </a:extLst>
          </p:cNvPr>
          <p:cNvSpPr/>
          <p:nvPr/>
        </p:nvSpPr>
        <p:spPr>
          <a:xfrm>
            <a:off x="126679" y="374376"/>
            <a:ext cx="11776363"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Evolving video creative: brands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developing Spanish-language creative</a:t>
            </a:r>
          </a:p>
        </p:txBody>
      </p:sp>
      <p:sp>
        <p:nvSpPr>
          <p:cNvPr id="28" name="TextBox 27">
            <a:hlinkClick r:id="rId23" action="ppaction://hlinksldjump"/>
            <a:extLst>
              <a:ext uri="{FF2B5EF4-FFF2-40B4-BE49-F238E27FC236}">
                <a16:creationId xmlns:a16="http://schemas.microsoft.com/office/drawing/2014/main" id="{86CF19DE-6BB8-4535-938F-000994ACBEDA}"/>
              </a:ext>
            </a:extLst>
          </p:cNvPr>
          <p:cNvSpPr txBox="1"/>
          <p:nvPr/>
        </p:nvSpPr>
        <p:spPr>
          <a:xfrm>
            <a:off x="11333991" y="572340"/>
            <a:ext cx="868890" cy="338554"/>
          </a:xfrm>
          <a:prstGeom prst="rect">
            <a:avLst/>
          </a:prstGeom>
          <a:noFill/>
        </p:spPr>
        <p:txBody>
          <a:bodyPr wrap="square" rtlCol="0">
            <a:spAutoFit/>
          </a:bodyPr>
          <a:lstStyle/>
          <a:p>
            <a:pPr algn="ctr"/>
            <a:r>
              <a:rPr lang="en-US" sz="800">
                <a:solidFill>
                  <a:srgbClr val="00BFF2"/>
                </a:solidFill>
                <a:latin typeface="Helvetica" panose="020B0403020202020204" pitchFamily="34" charset="0"/>
              </a:rPr>
              <a:t>Click to return to slide 10 </a:t>
            </a:r>
          </a:p>
        </p:txBody>
      </p:sp>
      <p:pic>
        <p:nvPicPr>
          <p:cNvPr id="29" name="Picture 28" descr="Shape&#10;&#10;Description automatically generated">
            <a:hlinkClick r:id="rId23" action="ppaction://hlinksldjump"/>
            <a:extLst>
              <a:ext uri="{FF2B5EF4-FFF2-40B4-BE49-F238E27FC236}">
                <a16:creationId xmlns:a16="http://schemas.microsoft.com/office/drawing/2014/main" id="{1198B418-927D-4411-B415-B08F544BFB25}"/>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rot="10800000">
            <a:off x="11519376" y="85689"/>
            <a:ext cx="492443" cy="492443"/>
          </a:xfrm>
          <a:prstGeom prst="rect">
            <a:avLst/>
          </a:prstGeom>
        </p:spPr>
      </p:pic>
    </p:spTree>
    <p:extLst>
      <p:ext uri="{BB962C8B-B14F-4D97-AF65-F5344CB8AC3E}">
        <p14:creationId xmlns:p14="http://schemas.microsoft.com/office/powerpoint/2010/main" val="1701194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BA2716D3-85EA-4843-9870-FB81C13E13FC}"/>
              </a:ext>
            </a:extLst>
          </p:cNvPr>
          <p:cNvSpPr/>
          <p:nvPr/>
        </p:nvSpPr>
        <p:spPr>
          <a:xfrm>
            <a:off x="6070308" y="1684148"/>
            <a:ext cx="6121692" cy="5172987"/>
          </a:xfrm>
          <a:prstGeom prst="rect">
            <a:avLst/>
          </a:prstGeom>
          <a:solidFill>
            <a:srgbClr val="7ED2F6"/>
          </a:solidFill>
          <a:ln>
            <a:solidFill>
              <a:srgbClr val="7ED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374B921-3D88-4208-A0A4-1868695569AD}"/>
              </a:ext>
            </a:extLst>
          </p:cNvPr>
          <p:cNvSpPr/>
          <p:nvPr/>
        </p:nvSpPr>
        <p:spPr>
          <a:xfrm>
            <a:off x="-11442" y="1685013"/>
            <a:ext cx="608971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0" name="TextBox 39">
            <a:extLst>
              <a:ext uri="{FF2B5EF4-FFF2-40B4-BE49-F238E27FC236}">
                <a16:creationId xmlns:a16="http://schemas.microsoft.com/office/drawing/2014/main" id="{6544522E-F89E-4C64-8861-5F24525DF8A3}"/>
              </a:ext>
            </a:extLst>
          </p:cNvPr>
          <p:cNvSpPr txBox="1"/>
          <p:nvPr/>
        </p:nvSpPr>
        <p:spPr>
          <a:xfrm>
            <a:off x="518989" y="6321193"/>
            <a:ext cx="117233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800">
                <a:solidFill>
                  <a:srgbClr val="1F1A62"/>
                </a:solidFill>
                <a:latin typeface="Helvetica" panose="020B0604020202020204" pitchFamily="34" charset="0"/>
                <a:cs typeface="Helvetica" panose="020B0604020202020204" pitchFamily="34" charset="0"/>
              </a:rPr>
              <a:t>creative</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from iSpot.tv, time period of airing </a:t>
            </a: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1/1/16 – 3/31/21,  note: each creative execution had to launch before 3/31/21 so some may still be actively airing on TV. </a:t>
            </a:r>
            <a:r>
              <a:rPr kumimoji="0" lang="en-US" sz="800" b="0" i="0" u="sng"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Click above images to watch TV spots. </a:t>
            </a:r>
            <a:endParaRPr kumimoji="0" lang="en-US" sz="800" b="0"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1" name="Rectangle 40">
            <a:extLst>
              <a:ext uri="{FF2B5EF4-FFF2-40B4-BE49-F238E27FC236}">
                <a16:creationId xmlns:a16="http://schemas.microsoft.com/office/drawing/2014/main" id="{1E08FCB0-24C3-4DF9-B86F-00FB5E1FCD38}"/>
              </a:ext>
            </a:extLst>
          </p:cNvPr>
          <p:cNvSpPr/>
          <p:nvPr/>
        </p:nvSpPr>
        <p:spPr>
          <a:xfrm>
            <a:off x="132080" y="981840"/>
            <a:ext cx="11776363" cy="523220"/>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rPr>
              <a:t>Most brands launch their first campaign(s) with a detailed explanation of their product offering, accolades and differentiation, but several position themselves further as a ‘lifestyle’ brand in later campaigns to increase engagement with audiences that share similar attributes </a:t>
            </a:r>
          </a:p>
        </p:txBody>
      </p:sp>
      <p:pic>
        <p:nvPicPr>
          <p:cNvPr id="6" name="Picture 5" descr="A picture containing graphical user interface&#10;&#10;Description automatically generated">
            <a:hlinkClick r:id="rId5"/>
            <a:extLst>
              <a:ext uri="{FF2B5EF4-FFF2-40B4-BE49-F238E27FC236}">
                <a16:creationId xmlns:a16="http://schemas.microsoft.com/office/drawing/2014/main" id="{3A6CC167-A93C-4E74-B51E-52E304D2085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193514" y="2277060"/>
            <a:ext cx="2695500" cy="1388055"/>
          </a:xfrm>
          <a:prstGeom prst="rect">
            <a:avLst/>
          </a:prstGeom>
          <a:ln>
            <a:solidFill>
              <a:srgbClr val="1F1A62"/>
            </a:solidFill>
          </a:ln>
        </p:spPr>
      </p:pic>
      <p:pic>
        <p:nvPicPr>
          <p:cNvPr id="8" name="Picture 7" descr="A group of people sitting at a table&#10;&#10;Description automatically generated with low confidence">
            <a:hlinkClick r:id="rId7"/>
            <a:extLst>
              <a:ext uri="{FF2B5EF4-FFF2-40B4-BE49-F238E27FC236}">
                <a16:creationId xmlns:a16="http://schemas.microsoft.com/office/drawing/2014/main" id="{C30A4F96-37AA-4AB5-80FA-8E3AA869053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393205" y="2277060"/>
            <a:ext cx="2695500" cy="1375640"/>
          </a:xfrm>
          <a:prstGeom prst="rect">
            <a:avLst/>
          </a:prstGeom>
          <a:ln>
            <a:solidFill>
              <a:srgbClr val="1F1A62"/>
            </a:solidFill>
          </a:ln>
        </p:spPr>
      </p:pic>
      <p:sp>
        <p:nvSpPr>
          <p:cNvPr id="43" name="Rectangle 42">
            <a:extLst>
              <a:ext uri="{FF2B5EF4-FFF2-40B4-BE49-F238E27FC236}">
                <a16:creationId xmlns:a16="http://schemas.microsoft.com/office/drawing/2014/main" id="{55BC9197-2DE9-42CC-B2A7-9F3FA0D8FE43}"/>
              </a:ext>
            </a:extLst>
          </p:cNvPr>
          <p:cNvSpPr/>
          <p:nvPr/>
        </p:nvSpPr>
        <p:spPr>
          <a:xfrm>
            <a:off x="6202941" y="3675069"/>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6/10/2017)</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5" name="Rectangle 44">
            <a:extLst>
              <a:ext uri="{FF2B5EF4-FFF2-40B4-BE49-F238E27FC236}">
                <a16:creationId xmlns:a16="http://schemas.microsoft.com/office/drawing/2014/main" id="{BA1D33BF-7661-4AD0-B76B-F7A32327A60A}"/>
              </a:ext>
            </a:extLst>
          </p:cNvPr>
          <p:cNvSpPr/>
          <p:nvPr/>
        </p:nvSpPr>
        <p:spPr>
          <a:xfrm>
            <a:off x="9371919" y="3667213"/>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3/4/2020)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6" name="Arrow: Right 45">
            <a:extLst>
              <a:ext uri="{FF2B5EF4-FFF2-40B4-BE49-F238E27FC236}">
                <a16:creationId xmlns:a16="http://schemas.microsoft.com/office/drawing/2014/main" id="{B05D91F9-0C20-4511-822C-AB914187FD76}"/>
              </a:ext>
            </a:extLst>
          </p:cNvPr>
          <p:cNvSpPr/>
          <p:nvPr/>
        </p:nvSpPr>
        <p:spPr>
          <a:xfrm>
            <a:off x="9005297" y="2820194"/>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
            <a:extLst>
              <a:ext uri="{FF2B5EF4-FFF2-40B4-BE49-F238E27FC236}">
                <a16:creationId xmlns:a16="http://schemas.microsoft.com/office/drawing/2014/main" id="{289D38E0-CB87-4597-B30F-786AA15B790A}"/>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416308" y="1825828"/>
            <a:ext cx="1413645" cy="30746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Away Logo - LogoDix">
            <a:extLst>
              <a:ext uri="{FF2B5EF4-FFF2-40B4-BE49-F238E27FC236}">
                <a16:creationId xmlns:a16="http://schemas.microsoft.com/office/drawing/2014/main" id="{7DC6CFED-64EE-4CFD-827F-1B98641E690A}"/>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l="17118" t="26514" r="17004" b="26977"/>
          <a:stretch/>
        </p:blipFill>
        <p:spPr bwMode="auto">
          <a:xfrm>
            <a:off x="2477775" y="1734469"/>
            <a:ext cx="1142118" cy="42331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person standing next to a stack of suitcases&#10;&#10;Description automatically generated with low confidence">
            <a:hlinkClick r:id="rId11"/>
            <a:extLst>
              <a:ext uri="{FF2B5EF4-FFF2-40B4-BE49-F238E27FC236}">
                <a16:creationId xmlns:a16="http://schemas.microsoft.com/office/drawing/2014/main" id="{134BEEDA-2B75-46E5-A664-77B6EA11F90D}"/>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18941" y="2274976"/>
            <a:ext cx="2702776" cy="1399228"/>
          </a:xfrm>
          <a:prstGeom prst="rect">
            <a:avLst/>
          </a:prstGeom>
          <a:ln>
            <a:solidFill>
              <a:srgbClr val="1F1A62"/>
            </a:solidFill>
          </a:ln>
        </p:spPr>
      </p:pic>
      <p:sp>
        <p:nvSpPr>
          <p:cNvPr id="51" name="Rectangle 50">
            <a:extLst>
              <a:ext uri="{FF2B5EF4-FFF2-40B4-BE49-F238E27FC236}">
                <a16:creationId xmlns:a16="http://schemas.microsoft.com/office/drawing/2014/main" id="{7FA095C1-7DB8-45B8-BCAF-8028DEDDDD1E}"/>
              </a:ext>
            </a:extLst>
          </p:cNvPr>
          <p:cNvSpPr/>
          <p:nvPr/>
        </p:nvSpPr>
        <p:spPr>
          <a:xfrm>
            <a:off x="133650" y="3676639"/>
            <a:ext cx="2621729" cy="200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5/30/2017)</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52" name="Arrow: Right 51">
            <a:extLst>
              <a:ext uri="{FF2B5EF4-FFF2-40B4-BE49-F238E27FC236}">
                <a16:creationId xmlns:a16="http://schemas.microsoft.com/office/drawing/2014/main" id="{D20FE136-EB9B-422C-926F-E8C4989C152D}"/>
              </a:ext>
            </a:extLst>
          </p:cNvPr>
          <p:cNvSpPr/>
          <p:nvPr/>
        </p:nvSpPr>
        <p:spPr>
          <a:xfrm>
            <a:off x="2907730" y="2812337"/>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descr="A picture containing indoor&#10;&#10;Description automatically generated">
            <a:hlinkClick r:id="rId13"/>
            <a:extLst>
              <a:ext uri="{FF2B5EF4-FFF2-40B4-BE49-F238E27FC236}">
                <a16:creationId xmlns:a16="http://schemas.microsoft.com/office/drawing/2014/main" id="{1022B0D0-5E96-489B-AB69-61A7D3484595}"/>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3265783" y="2275677"/>
            <a:ext cx="2705619" cy="1377024"/>
          </a:xfrm>
          <a:prstGeom prst="rect">
            <a:avLst/>
          </a:prstGeom>
          <a:ln>
            <a:solidFill>
              <a:srgbClr val="1F1A62"/>
            </a:solidFill>
          </a:ln>
        </p:spPr>
      </p:pic>
      <p:sp>
        <p:nvSpPr>
          <p:cNvPr id="54" name="Rectangle 53">
            <a:extLst>
              <a:ext uri="{FF2B5EF4-FFF2-40B4-BE49-F238E27FC236}">
                <a16:creationId xmlns:a16="http://schemas.microsoft.com/office/drawing/2014/main" id="{E0CA1D85-45B3-4D4C-8AE2-E7B43938AE26}"/>
              </a:ext>
            </a:extLst>
          </p:cNvPr>
          <p:cNvSpPr/>
          <p:nvPr/>
        </p:nvSpPr>
        <p:spPr>
          <a:xfrm>
            <a:off x="3312054" y="3678209"/>
            <a:ext cx="2621729" cy="200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8/25/2019)</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3" name="Picture 12" descr="A screenshot of a computer&#10;&#10;Description automatically generated with low confidence">
            <a:hlinkClick r:id="rId15"/>
            <a:extLst>
              <a:ext uri="{FF2B5EF4-FFF2-40B4-BE49-F238E27FC236}">
                <a16:creationId xmlns:a16="http://schemas.microsoft.com/office/drawing/2014/main" id="{895BB412-0AC9-422D-8DC0-93D7B0961652}"/>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118941" y="4592246"/>
            <a:ext cx="2702776" cy="1410378"/>
          </a:xfrm>
          <a:prstGeom prst="rect">
            <a:avLst/>
          </a:prstGeom>
          <a:ln>
            <a:solidFill>
              <a:srgbClr val="1F1A62"/>
            </a:solidFill>
          </a:ln>
        </p:spPr>
      </p:pic>
      <p:pic>
        <p:nvPicPr>
          <p:cNvPr id="56" name="Picture 14">
            <a:extLst>
              <a:ext uri="{FF2B5EF4-FFF2-40B4-BE49-F238E27FC236}">
                <a16:creationId xmlns:a16="http://schemas.microsoft.com/office/drawing/2014/main" id="{2FF9CBB7-4B8A-42C5-9AC6-B3C5E1A76B78}"/>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2477775" y="4126097"/>
            <a:ext cx="1142118" cy="356912"/>
          </a:xfrm>
          <a:prstGeom prst="rect">
            <a:avLst/>
          </a:prstGeom>
          <a:noFill/>
          <a:extLst>
            <a:ext uri="{909E8E84-426E-40DD-AFC4-6F175D3DCCD1}">
              <a14:hiddenFill xmlns:a14="http://schemas.microsoft.com/office/drawing/2010/main">
                <a:solidFill>
                  <a:srgbClr val="FFFFFF"/>
                </a:solidFill>
              </a14:hiddenFill>
            </a:ext>
          </a:extLst>
        </p:spPr>
      </p:pic>
      <p:sp>
        <p:nvSpPr>
          <p:cNvPr id="58" name="Arrow: Right 57">
            <a:extLst>
              <a:ext uri="{FF2B5EF4-FFF2-40B4-BE49-F238E27FC236}">
                <a16:creationId xmlns:a16="http://schemas.microsoft.com/office/drawing/2014/main" id="{238EAF07-45DF-4E78-9FBD-29CBC0715CE9}"/>
              </a:ext>
            </a:extLst>
          </p:cNvPr>
          <p:cNvSpPr/>
          <p:nvPr/>
        </p:nvSpPr>
        <p:spPr>
          <a:xfrm>
            <a:off x="2909300" y="5057487"/>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5CC41B3-E176-4D07-9781-830B3B48E3D6}"/>
              </a:ext>
            </a:extLst>
          </p:cNvPr>
          <p:cNvSpPr/>
          <p:nvPr/>
        </p:nvSpPr>
        <p:spPr>
          <a:xfrm>
            <a:off x="135219" y="6034910"/>
            <a:ext cx="2621729" cy="200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11/2/2016)</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60" name="Rectangle 59">
            <a:extLst>
              <a:ext uri="{FF2B5EF4-FFF2-40B4-BE49-F238E27FC236}">
                <a16:creationId xmlns:a16="http://schemas.microsoft.com/office/drawing/2014/main" id="{8B535C50-B4C9-43AC-BF75-2B67EB93A539}"/>
              </a:ext>
            </a:extLst>
          </p:cNvPr>
          <p:cNvSpPr/>
          <p:nvPr/>
        </p:nvSpPr>
        <p:spPr>
          <a:xfrm>
            <a:off x="3313623" y="6036480"/>
            <a:ext cx="2621729" cy="200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11/6/2020)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5" name="Picture 14" descr="A person and a baby looking at a computer&#10;&#10;Description automatically generated with low confidence">
            <a:hlinkClick r:id="rId18"/>
            <a:extLst>
              <a:ext uri="{FF2B5EF4-FFF2-40B4-BE49-F238E27FC236}">
                <a16:creationId xmlns:a16="http://schemas.microsoft.com/office/drawing/2014/main" id="{749B7944-34FF-4AC3-ACE9-1FAD18AF075F}"/>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3252280" y="4593329"/>
            <a:ext cx="2705619" cy="1418719"/>
          </a:xfrm>
          <a:prstGeom prst="rect">
            <a:avLst/>
          </a:prstGeom>
          <a:ln>
            <a:solidFill>
              <a:srgbClr val="1F1A62"/>
            </a:solidFill>
          </a:ln>
        </p:spPr>
      </p:pic>
      <p:pic>
        <p:nvPicPr>
          <p:cNvPr id="62" name="Picture 56" descr="Warby Parker - WestBend">
            <a:extLst>
              <a:ext uri="{FF2B5EF4-FFF2-40B4-BE49-F238E27FC236}">
                <a16:creationId xmlns:a16="http://schemas.microsoft.com/office/drawing/2014/main" id="{10150B20-0FB9-481D-ACF8-DB361C647180}"/>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a:stretch/>
        </p:blipFill>
        <p:spPr bwMode="auto">
          <a:xfrm>
            <a:off x="8155270" y="4147324"/>
            <a:ext cx="2096542" cy="22044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A pair of eyeglasses on a table&#10;&#10;Description automatically generated with medium confidence">
            <a:hlinkClick r:id="rId21"/>
            <a:extLst>
              <a:ext uri="{FF2B5EF4-FFF2-40B4-BE49-F238E27FC236}">
                <a16:creationId xmlns:a16="http://schemas.microsoft.com/office/drawing/2014/main" id="{B00CA77E-F815-4C47-8F2F-17D64301D4F1}"/>
              </a:ext>
            </a:extLst>
          </p:cNvPr>
          <p:cNvPicPr>
            <a:picLocks noChangeAspect="1"/>
          </p:cNvPicPr>
          <p:nvPr/>
        </p:nvPicPr>
        <p:blipFill rotWithShape="1">
          <a:blip r:embed="rId22" cstate="hqprint">
            <a:extLst>
              <a:ext uri="{28A0092B-C50C-407E-A947-70E740481C1C}">
                <a14:useLocalDpi xmlns:a14="http://schemas.microsoft.com/office/drawing/2010/main"/>
              </a:ext>
            </a:extLst>
          </a:blip>
          <a:srcRect/>
          <a:stretch/>
        </p:blipFill>
        <p:spPr>
          <a:xfrm>
            <a:off x="6194191" y="4604587"/>
            <a:ext cx="2677000" cy="1396108"/>
          </a:xfrm>
          <a:prstGeom prst="rect">
            <a:avLst/>
          </a:prstGeom>
          <a:ln>
            <a:solidFill>
              <a:srgbClr val="1F1A62"/>
            </a:solidFill>
          </a:ln>
        </p:spPr>
      </p:pic>
      <p:pic>
        <p:nvPicPr>
          <p:cNvPr id="64" name="Picture 63" descr="A person sitting in a room&#10;&#10;Description automatically generated with low confidence">
            <a:hlinkClick r:id="rId23"/>
            <a:extLst>
              <a:ext uri="{FF2B5EF4-FFF2-40B4-BE49-F238E27FC236}">
                <a16:creationId xmlns:a16="http://schemas.microsoft.com/office/drawing/2014/main" id="{E41CCEBF-379A-4A2C-8F45-58A5B8BEACB4}"/>
              </a:ext>
            </a:extLst>
          </p:cNvPr>
          <p:cNvPicPr>
            <a:picLocks noChangeAspect="1"/>
          </p:cNvPicPr>
          <p:nvPr/>
        </p:nvPicPr>
        <p:blipFill>
          <a:blip r:embed="rId24"/>
          <a:stretch>
            <a:fillRect/>
          </a:stretch>
        </p:blipFill>
        <p:spPr>
          <a:xfrm>
            <a:off x="9391480" y="4547598"/>
            <a:ext cx="2695500" cy="1478437"/>
          </a:xfrm>
          <a:prstGeom prst="rect">
            <a:avLst/>
          </a:prstGeom>
          <a:ln>
            <a:solidFill>
              <a:srgbClr val="1F1A62"/>
            </a:solidFill>
          </a:ln>
        </p:spPr>
      </p:pic>
      <p:sp>
        <p:nvSpPr>
          <p:cNvPr id="65" name="Arrow: Right 64">
            <a:extLst>
              <a:ext uri="{FF2B5EF4-FFF2-40B4-BE49-F238E27FC236}">
                <a16:creationId xmlns:a16="http://schemas.microsoft.com/office/drawing/2014/main" id="{602ADA2C-17D7-46D6-924B-B45D45AB661E}"/>
              </a:ext>
            </a:extLst>
          </p:cNvPr>
          <p:cNvSpPr/>
          <p:nvPr/>
        </p:nvSpPr>
        <p:spPr>
          <a:xfrm>
            <a:off x="9006869" y="5112478"/>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8040ECFF-1710-4B01-B2ED-36CCF6CFFFD6}"/>
              </a:ext>
            </a:extLst>
          </p:cNvPr>
          <p:cNvSpPr/>
          <p:nvPr/>
        </p:nvSpPr>
        <p:spPr>
          <a:xfrm>
            <a:off x="6226502" y="6036480"/>
            <a:ext cx="2621729" cy="200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9/3/2018)</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67" name="Rectangle 66">
            <a:extLst>
              <a:ext uri="{FF2B5EF4-FFF2-40B4-BE49-F238E27FC236}">
                <a16:creationId xmlns:a16="http://schemas.microsoft.com/office/drawing/2014/main" id="{E136727C-AE0D-4232-84F8-88A6079B7988}"/>
              </a:ext>
            </a:extLst>
          </p:cNvPr>
          <p:cNvSpPr/>
          <p:nvPr/>
        </p:nvSpPr>
        <p:spPr>
          <a:xfrm>
            <a:off x="9404906" y="6038050"/>
            <a:ext cx="2621729" cy="2000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rgbClr val="1F1A62"/>
                </a:solidFill>
                <a:latin typeface="Helvetica" panose="020B0604020202020204" pitchFamily="34" charset="0"/>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10/19/2020)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68" name="Rectangle 67">
            <a:extLst>
              <a:ext uri="{FF2B5EF4-FFF2-40B4-BE49-F238E27FC236}">
                <a16:creationId xmlns:a16="http://schemas.microsoft.com/office/drawing/2014/main" id="{E3658FFD-5E7D-45AC-AE65-48D25A7A7D7A}"/>
              </a:ext>
            </a:extLst>
          </p:cNvPr>
          <p:cNvSpPr/>
          <p:nvPr/>
        </p:nvSpPr>
        <p:spPr>
          <a:xfrm>
            <a:off x="19601" y="393231"/>
            <a:ext cx="11776363"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Evolving video creative: brands </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injecting ‘lifestyle’ into a brand’s product</a:t>
            </a:r>
          </a:p>
        </p:txBody>
      </p:sp>
      <p:sp>
        <p:nvSpPr>
          <p:cNvPr id="37" name="TextBox 36">
            <a:hlinkClick r:id="rId25" action="ppaction://hlinksldjump"/>
            <a:extLst>
              <a:ext uri="{FF2B5EF4-FFF2-40B4-BE49-F238E27FC236}">
                <a16:creationId xmlns:a16="http://schemas.microsoft.com/office/drawing/2014/main" id="{02C787A6-3D0F-4DC1-9440-CE97E531B849}"/>
              </a:ext>
            </a:extLst>
          </p:cNvPr>
          <p:cNvSpPr txBox="1"/>
          <p:nvPr/>
        </p:nvSpPr>
        <p:spPr>
          <a:xfrm>
            <a:off x="11519375" y="587157"/>
            <a:ext cx="683505" cy="461665"/>
          </a:xfrm>
          <a:prstGeom prst="rect">
            <a:avLst/>
          </a:prstGeom>
          <a:noFill/>
        </p:spPr>
        <p:txBody>
          <a:bodyPr wrap="square" rtlCol="0">
            <a:spAutoFit/>
          </a:bodyPr>
          <a:lstStyle/>
          <a:p>
            <a:pPr algn="ctr"/>
            <a:r>
              <a:rPr lang="en-US" sz="800">
                <a:solidFill>
                  <a:srgbClr val="00BFF2"/>
                </a:solidFill>
                <a:latin typeface="Helvetica" panose="020B0403020202020204" pitchFamily="34" charset="0"/>
              </a:rPr>
              <a:t>Click to return to slide 10</a:t>
            </a:r>
          </a:p>
        </p:txBody>
      </p:sp>
      <p:pic>
        <p:nvPicPr>
          <p:cNvPr id="38" name="Picture 37" descr="Shape&#10;&#10;Description automatically generated">
            <a:hlinkClick r:id="rId25" action="ppaction://hlinksldjump"/>
            <a:extLst>
              <a:ext uri="{FF2B5EF4-FFF2-40B4-BE49-F238E27FC236}">
                <a16:creationId xmlns:a16="http://schemas.microsoft.com/office/drawing/2014/main" id="{61BEE76A-2D2B-40FC-8857-F4C665EA4C0A}"/>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rot="10800000">
            <a:off x="11632499" y="100506"/>
            <a:ext cx="492443" cy="492443"/>
          </a:xfrm>
          <a:prstGeom prst="rect">
            <a:avLst/>
          </a:prstGeom>
        </p:spPr>
      </p:pic>
    </p:spTree>
    <p:extLst>
      <p:ext uri="{BB962C8B-B14F-4D97-AF65-F5344CB8AC3E}">
        <p14:creationId xmlns:p14="http://schemas.microsoft.com/office/powerpoint/2010/main" val="331836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5978" y="336629"/>
            <a:ext cx="12192000"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1F1A62"/>
                </a:solidFill>
                <a:effectLst/>
                <a:uLnTx/>
                <a:uFillTx/>
                <a:latin typeface="Helvetica" pitchFamily="2" charset="0"/>
                <a:ea typeface="+mn-ea"/>
                <a:cs typeface="+mn-cs"/>
              </a:rPr>
              <a:t>Boosted by the pandemic, digital-native DTC brands’ e-commerce sales </a:t>
            </a:r>
            <a:r>
              <a:rPr kumimoji="0" lang="en-US" sz="2500" b="1" i="0" u="none" strike="noStrike" kern="1200" cap="none" spc="0" normalizeH="0" baseline="0" noProof="0">
                <a:ln>
                  <a:noFill/>
                </a:ln>
                <a:solidFill>
                  <a:srgbClr val="ED3C8D"/>
                </a:solidFill>
                <a:effectLst/>
                <a:uLnTx/>
                <a:uFillTx/>
                <a:latin typeface="Helvetica" pitchFamily="2" charset="0"/>
                <a:ea typeface="+mn-ea"/>
                <a:cs typeface="+mn-cs"/>
              </a:rPr>
              <a:t>increased 40% during 2020 </a:t>
            </a:r>
            <a:r>
              <a:rPr kumimoji="0" lang="en-US" sz="2500" b="1" i="0" u="none" strike="noStrike" kern="1200" cap="none" spc="0" normalizeH="0" baseline="0" noProof="0">
                <a:ln>
                  <a:noFill/>
                </a:ln>
                <a:solidFill>
                  <a:srgbClr val="1F1A62"/>
                </a:solidFill>
                <a:effectLst/>
                <a:uLnTx/>
                <a:uFillTx/>
                <a:latin typeface="Helvetica" pitchFamily="2" charset="0"/>
                <a:ea typeface="+mn-ea"/>
                <a:cs typeface="+mn-cs"/>
              </a:rPr>
              <a:t>and have more than doubled over the last few years</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3E93032A-0166-4D26-9FDD-5297FCCFD6B1}"/>
              </a:ext>
            </a:extLst>
          </p:cNvPr>
          <p:cNvSpPr txBox="1"/>
          <p:nvPr/>
        </p:nvSpPr>
        <p:spPr>
          <a:xfrm>
            <a:off x="481665" y="6102318"/>
            <a:ext cx="11664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Insider Intelligence / eMarketer, D2C Marketing Trends Roundup, August 2021. Includes products sold by consumer brand manufacturers that sell their products directly to consumers digitally via their owned and operated sites, bypassing standard distribution channels through a retailer, wholesaler or third-party platform such as a marketplace. Excludes travel and event tickets and food or drink services, also excludes ecommerce sales from ‘established’ brands with an ecommerce business like adidas, Apple, Gap, Nike, etc. </a:t>
            </a:r>
          </a:p>
        </p:txBody>
      </p:sp>
      <p:graphicFrame>
        <p:nvGraphicFramePr>
          <p:cNvPr id="4" name="Chart 3">
            <a:extLst>
              <a:ext uri="{FF2B5EF4-FFF2-40B4-BE49-F238E27FC236}">
                <a16:creationId xmlns:a16="http://schemas.microsoft.com/office/drawing/2014/main" id="{84731255-D7D2-4E37-B0B3-F382572B9EDB}"/>
              </a:ext>
            </a:extLst>
          </p:cNvPr>
          <p:cNvGraphicFramePr/>
          <p:nvPr/>
        </p:nvGraphicFramePr>
        <p:xfrm>
          <a:off x="1451728" y="2253005"/>
          <a:ext cx="9209986" cy="3688627"/>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681B0868-DAEB-4B3D-A9C8-DCFE37D90AF7}"/>
              </a:ext>
            </a:extLst>
          </p:cNvPr>
          <p:cNvSpPr txBox="1"/>
          <p:nvPr/>
        </p:nvSpPr>
        <p:spPr>
          <a:xfrm>
            <a:off x="236215" y="1716306"/>
            <a:ext cx="1166477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Digital-Native ‘Direct-to-Consumer’ Brand E-commerce Sales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(in billions)</a:t>
            </a:r>
          </a:p>
        </p:txBody>
      </p:sp>
      <p:sp>
        <p:nvSpPr>
          <p:cNvPr id="21" name="TextBox 20">
            <a:extLst>
              <a:ext uri="{FF2B5EF4-FFF2-40B4-BE49-F238E27FC236}">
                <a16:creationId xmlns:a16="http://schemas.microsoft.com/office/drawing/2014/main" id="{68FE1B23-F1A3-4778-9DDD-43A882B4058D}"/>
              </a:ext>
            </a:extLst>
          </p:cNvPr>
          <p:cNvSpPr txBox="1"/>
          <p:nvPr/>
        </p:nvSpPr>
        <p:spPr>
          <a:xfrm>
            <a:off x="4148269" y="3899203"/>
            <a:ext cx="621693" cy="276999"/>
          </a:xfrm>
          <a:prstGeom prst="rect">
            <a:avLst/>
          </a:prstGeom>
          <a:solidFill>
            <a:srgbClr val="00BFF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+37%</a:t>
            </a:r>
          </a:p>
        </p:txBody>
      </p:sp>
      <p:sp>
        <p:nvSpPr>
          <p:cNvPr id="22" name="TextBox 21">
            <a:extLst>
              <a:ext uri="{FF2B5EF4-FFF2-40B4-BE49-F238E27FC236}">
                <a16:creationId xmlns:a16="http://schemas.microsoft.com/office/drawing/2014/main" id="{312FBFB8-0D50-4608-9A63-FD3BC8178F2E}"/>
              </a:ext>
            </a:extLst>
          </p:cNvPr>
          <p:cNvSpPr txBox="1"/>
          <p:nvPr/>
        </p:nvSpPr>
        <p:spPr>
          <a:xfrm>
            <a:off x="5665262" y="3353584"/>
            <a:ext cx="621693" cy="276999"/>
          </a:xfrm>
          <a:prstGeom prst="rect">
            <a:avLst/>
          </a:prstGeom>
          <a:solidFill>
            <a:srgbClr val="00BFF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+40%</a:t>
            </a:r>
          </a:p>
        </p:txBody>
      </p:sp>
      <p:sp>
        <p:nvSpPr>
          <p:cNvPr id="23" name="TextBox 22">
            <a:extLst>
              <a:ext uri="{FF2B5EF4-FFF2-40B4-BE49-F238E27FC236}">
                <a16:creationId xmlns:a16="http://schemas.microsoft.com/office/drawing/2014/main" id="{0E72DD1E-741D-4B31-9D0F-1A15B0D33AC8}"/>
              </a:ext>
            </a:extLst>
          </p:cNvPr>
          <p:cNvSpPr txBox="1"/>
          <p:nvPr/>
        </p:nvSpPr>
        <p:spPr>
          <a:xfrm>
            <a:off x="7105008" y="2947263"/>
            <a:ext cx="621693" cy="276999"/>
          </a:xfrm>
          <a:prstGeom prst="rect">
            <a:avLst/>
          </a:prstGeom>
          <a:solidFill>
            <a:srgbClr val="00BFF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+20%</a:t>
            </a:r>
          </a:p>
        </p:txBody>
      </p:sp>
      <p:sp>
        <p:nvSpPr>
          <p:cNvPr id="24" name="TextBox 23">
            <a:extLst>
              <a:ext uri="{FF2B5EF4-FFF2-40B4-BE49-F238E27FC236}">
                <a16:creationId xmlns:a16="http://schemas.microsoft.com/office/drawing/2014/main" id="{68FD0716-4D88-4180-9A7C-936F7A942BE2}"/>
              </a:ext>
            </a:extLst>
          </p:cNvPr>
          <p:cNvSpPr txBox="1"/>
          <p:nvPr/>
        </p:nvSpPr>
        <p:spPr>
          <a:xfrm>
            <a:off x="10115436" y="2214426"/>
            <a:ext cx="621693" cy="276999"/>
          </a:xfrm>
          <a:prstGeom prst="rect">
            <a:avLst/>
          </a:prstGeom>
          <a:solidFill>
            <a:srgbClr val="00BFF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+17%</a:t>
            </a:r>
          </a:p>
        </p:txBody>
      </p:sp>
      <p:sp>
        <p:nvSpPr>
          <p:cNvPr id="26" name="TextBox 25">
            <a:extLst>
              <a:ext uri="{FF2B5EF4-FFF2-40B4-BE49-F238E27FC236}">
                <a16:creationId xmlns:a16="http://schemas.microsoft.com/office/drawing/2014/main" id="{05BADA26-ECBF-41D1-B966-4FBD339620D8}"/>
              </a:ext>
            </a:extLst>
          </p:cNvPr>
          <p:cNvSpPr txBox="1"/>
          <p:nvPr/>
        </p:nvSpPr>
        <p:spPr>
          <a:xfrm>
            <a:off x="8616575" y="2610701"/>
            <a:ext cx="621693" cy="276999"/>
          </a:xfrm>
          <a:prstGeom prst="rect">
            <a:avLst/>
          </a:prstGeom>
          <a:solidFill>
            <a:srgbClr val="00BFF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+18%</a:t>
            </a:r>
          </a:p>
        </p:txBody>
      </p:sp>
    </p:spTree>
    <p:extLst>
      <p:ext uri="{BB962C8B-B14F-4D97-AF65-F5344CB8AC3E}">
        <p14:creationId xmlns:p14="http://schemas.microsoft.com/office/powerpoint/2010/main" val="1089826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BA2716D3-85EA-4843-9870-FB81C13E13FC}"/>
              </a:ext>
            </a:extLst>
          </p:cNvPr>
          <p:cNvSpPr/>
          <p:nvPr/>
        </p:nvSpPr>
        <p:spPr>
          <a:xfrm>
            <a:off x="6070308" y="1684148"/>
            <a:ext cx="6121692" cy="5172987"/>
          </a:xfrm>
          <a:prstGeom prst="rect">
            <a:avLst/>
          </a:prstGeom>
          <a:solidFill>
            <a:srgbClr val="7ED2F6"/>
          </a:solidFill>
          <a:ln>
            <a:solidFill>
              <a:srgbClr val="7ED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374B921-3D88-4208-A0A4-1868695569AD}"/>
              </a:ext>
            </a:extLst>
          </p:cNvPr>
          <p:cNvSpPr/>
          <p:nvPr/>
        </p:nvSpPr>
        <p:spPr>
          <a:xfrm>
            <a:off x="-11442" y="1685013"/>
            <a:ext cx="608971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20" name="Rectangle 119">
            <a:extLst>
              <a:ext uri="{FF2B5EF4-FFF2-40B4-BE49-F238E27FC236}">
                <a16:creationId xmlns:a16="http://schemas.microsoft.com/office/drawing/2014/main" id="{8E6418D5-1C7C-4731-B97F-F4AF0D9C4F56}"/>
              </a:ext>
            </a:extLst>
          </p:cNvPr>
          <p:cNvSpPr/>
          <p:nvPr/>
        </p:nvSpPr>
        <p:spPr>
          <a:xfrm>
            <a:off x="6095999" y="4468885"/>
            <a:ext cx="2516357" cy="621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a:solidFill>
                  <a:srgbClr val="1F1A62"/>
                </a:solidFill>
                <a:latin typeface="Helvetica" panose="020B0604020202020204" pitchFamily="34" charset="0"/>
              </a:rPr>
              <a:t>‘What You Want’ TV Spot</a:t>
            </a:r>
            <a:br>
              <a:rPr lang="en-US" sz="1200" b="1" u="sng">
                <a:solidFill>
                  <a:srgbClr val="1F1A62"/>
                </a:solidFill>
                <a:latin typeface="Helvetica" panose="020B0604020202020204" pitchFamily="34" charset="0"/>
              </a:rPr>
            </a:br>
            <a:r>
              <a:rPr lang="en-US" sz="1200" b="1">
                <a:solidFill>
                  <a:srgbClr val="1F1A62"/>
                </a:solidFill>
                <a:latin typeface="Helvetica" panose="020B0604020202020204" pitchFamily="34" charset="0"/>
              </a:rPr>
              <a:t>Ft. Kelly Clarkson</a:t>
            </a:r>
            <a:br>
              <a:rPr lang="en-US" sz="1000" b="1" u="sng">
                <a:solidFill>
                  <a:srgbClr val="1F1A62"/>
                </a:solidFill>
                <a:latin typeface="Helvetica" panose="020B0604020202020204" pitchFamily="34" charset="0"/>
              </a:rPr>
            </a:br>
            <a:r>
              <a:rPr lang="en-US" sz="1000">
                <a:solidFill>
                  <a:srgbClr val="1F1A62"/>
                </a:solidFill>
                <a:latin typeface="Helvetica" panose="020B0604020202020204" pitchFamily="34" charset="0"/>
              </a:rPr>
              <a:t>(TV spot first aired First Aired: 1/11/2021)</a:t>
            </a:r>
          </a:p>
        </p:txBody>
      </p:sp>
      <p:sp>
        <p:nvSpPr>
          <p:cNvPr id="55" name="Rectangle 54">
            <a:extLst>
              <a:ext uri="{FF2B5EF4-FFF2-40B4-BE49-F238E27FC236}">
                <a16:creationId xmlns:a16="http://schemas.microsoft.com/office/drawing/2014/main" id="{93C883B6-8902-41A7-BA2A-C05E0EE16CA7}"/>
              </a:ext>
            </a:extLst>
          </p:cNvPr>
          <p:cNvSpPr/>
          <p:nvPr/>
        </p:nvSpPr>
        <p:spPr>
          <a:xfrm>
            <a:off x="694289" y="2466858"/>
            <a:ext cx="4655410" cy="664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a:solidFill>
                  <a:srgbClr val="1F1A62"/>
                </a:solidFill>
                <a:latin typeface="Helvetica" panose="020B0604020202020204" pitchFamily="34" charset="0"/>
                <a:cs typeface="Helvetica" panose="020B0604020202020204" pitchFamily="34" charset="0"/>
              </a:rPr>
              <a:t>‘Holidays: Favorite Time of Year’ TV Spot </a:t>
            </a:r>
            <a:br>
              <a:rPr lang="en-US" sz="1200" b="1">
                <a:solidFill>
                  <a:srgbClr val="1F1A62"/>
                </a:solidFill>
                <a:latin typeface="Helvetica" panose="020B0604020202020204" pitchFamily="34" charset="0"/>
                <a:cs typeface="Helvetica" panose="020B0604020202020204" pitchFamily="34" charset="0"/>
              </a:rPr>
            </a:br>
            <a:r>
              <a:rPr lang="en-US" sz="1200" b="1">
                <a:solidFill>
                  <a:srgbClr val="1F1A62"/>
                </a:solidFill>
                <a:latin typeface="Helvetica" panose="020B0604020202020204" pitchFamily="34" charset="0"/>
                <a:cs typeface="Helvetica" panose="020B0604020202020204" pitchFamily="34" charset="0"/>
              </a:rPr>
              <a:t>Ft. Carrie Underwood</a:t>
            </a:r>
            <a:br>
              <a:rPr lang="en-US" sz="1100" b="1">
                <a:solidFill>
                  <a:srgbClr val="1F1A62"/>
                </a:solidFill>
                <a:latin typeface="Helvetica" panose="020B0604020202020204" pitchFamily="34" charset="0"/>
                <a:cs typeface="Helvetica" panose="020B0604020202020204" pitchFamily="34" charset="0"/>
              </a:rPr>
            </a:br>
            <a:r>
              <a:rPr lang="en-US" sz="1000">
                <a:solidFill>
                  <a:srgbClr val="1F1A62"/>
                </a:solidFill>
                <a:latin typeface="Helvetica" panose="020B0604020202020204" pitchFamily="34" charset="0"/>
              </a:rPr>
              <a:t>(TV spot first aired</a:t>
            </a:r>
            <a:r>
              <a:rPr lang="en-US" sz="1000">
                <a:solidFill>
                  <a:srgbClr val="1F1A62"/>
                </a:solidFill>
                <a:latin typeface="Helvetica" panose="020B0604020202020204" pitchFamily="34" charset="0"/>
                <a:cs typeface="Helvetica" panose="020B0604020202020204" pitchFamily="34" charset="0"/>
              </a:rPr>
              <a:t>: 11/12/2020)</a:t>
            </a:r>
            <a:endParaRPr lang="en-US" sz="1100">
              <a:solidFill>
                <a:srgbClr val="1F1A62"/>
              </a:solidFill>
              <a:latin typeface="Helvetica" panose="020B0604020202020204" pitchFamily="34" charset="0"/>
              <a:cs typeface="Helvetica" panose="020B0604020202020204" pitchFamily="34" charset="0"/>
            </a:endParaRPr>
          </a:p>
        </p:txBody>
      </p:sp>
      <p:pic>
        <p:nvPicPr>
          <p:cNvPr id="49" name="Picture 44">
            <a:extLst>
              <a:ext uri="{FF2B5EF4-FFF2-40B4-BE49-F238E27FC236}">
                <a16:creationId xmlns:a16="http://schemas.microsoft.com/office/drawing/2014/main" id="{A0E51004-28C4-4636-A45A-937304F0CE2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606327" y="1878731"/>
            <a:ext cx="854180" cy="53525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58">
            <a:extLst>
              <a:ext uri="{FF2B5EF4-FFF2-40B4-BE49-F238E27FC236}">
                <a16:creationId xmlns:a16="http://schemas.microsoft.com/office/drawing/2014/main" id="{D3473914-E052-48FB-9B27-E52E63CB87AA}"/>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107204" y="1744806"/>
            <a:ext cx="1809243" cy="5337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6"/>
            <a:extLst>
              <a:ext uri="{FF2B5EF4-FFF2-40B4-BE49-F238E27FC236}">
                <a16:creationId xmlns:a16="http://schemas.microsoft.com/office/drawing/2014/main" id="{2D6E86B0-EC7E-4D9D-9571-3F955B45E196}"/>
              </a:ext>
            </a:extLst>
          </p:cNvPr>
          <p:cNvPicPr>
            <a:picLocks noChangeAspect="1"/>
          </p:cNvPicPr>
          <p:nvPr/>
        </p:nvPicPr>
        <p:blipFill>
          <a:blip r:embed="rId7"/>
          <a:stretch>
            <a:fillRect/>
          </a:stretch>
        </p:blipFill>
        <p:spPr>
          <a:xfrm>
            <a:off x="694288" y="3131264"/>
            <a:ext cx="4655411" cy="2392043"/>
          </a:xfrm>
          <a:prstGeom prst="rect">
            <a:avLst/>
          </a:prstGeom>
          <a:ln>
            <a:solidFill>
              <a:srgbClr val="1F1A62"/>
            </a:solidFill>
          </a:ln>
        </p:spPr>
      </p:pic>
      <p:sp>
        <p:nvSpPr>
          <p:cNvPr id="29" name="TextBox 28">
            <a:extLst>
              <a:ext uri="{FF2B5EF4-FFF2-40B4-BE49-F238E27FC236}">
                <a16:creationId xmlns:a16="http://schemas.microsoft.com/office/drawing/2014/main" id="{91620869-510D-4A4D-8DFE-BF340451DDF4}"/>
              </a:ext>
            </a:extLst>
          </p:cNvPr>
          <p:cNvSpPr txBox="1"/>
          <p:nvPr/>
        </p:nvSpPr>
        <p:spPr>
          <a:xfrm>
            <a:off x="518989" y="6321193"/>
            <a:ext cx="117233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800">
                <a:solidFill>
                  <a:srgbClr val="1F1A62"/>
                </a:solidFill>
                <a:latin typeface="Helvetica" panose="020B0604020202020204" pitchFamily="34" charset="0"/>
                <a:cs typeface="Helvetica" panose="020B0604020202020204" pitchFamily="34" charset="0"/>
              </a:rPr>
              <a:t>creative</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from iSpot.tv, time period of airing </a:t>
            </a: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1/1/17 – 3/31/21,  note: each creative execution had to launch before 3/31/21 so some may still be actively airing on TV. </a:t>
            </a:r>
            <a:r>
              <a:rPr kumimoji="0" lang="en-US" sz="800" b="0" i="0" u="sng"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Click above images to watch TV spots.</a:t>
            </a:r>
            <a:endParaRPr kumimoji="0" lang="en-US" sz="800" b="0"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7" name="Rectangle 26">
            <a:extLst>
              <a:ext uri="{FF2B5EF4-FFF2-40B4-BE49-F238E27FC236}">
                <a16:creationId xmlns:a16="http://schemas.microsoft.com/office/drawing/2014/main" id="{B455B23C-7FF9-465A-9D4A-C5B7C2B85F70}"/>
              </a:ext>
            </a:extLst>
          </p:cNvPr>
          <p:cNvSpPr/>
          <p:nvPr/>
        </p:nvSpPr>
        <p:spPr>
          <a:xfrm>
            <a:off x="142153" y="364949"/>
            <a:ext cx="1135854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Evolving video creative: brands </a:t>
            </a: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leveraging ‘everyday’ celebrities with wide appeal</a:t>
            </a:r>
          </a:p>
        </p:txBody>
      </p:sp>
      <p:pic>
        <p:nvPicPr>
          <p:cNvPr id="6" name="Picture 5" descr="A group of people standing in a room&#10;&#10;Description automatically generated with medium confidence">
            <a:hlinkClick r:id="rId8"/>
            <a:extLst>
              <a:ext uri="{FF2B5EF4-FFF2-40B4-BE49-F238E27FC236}">
                <a16:creationId xmlns:a16="http://schemas.microsoft.com/office/drawing/2014/main" id="{A1D304F1-8D6F-42E6-A299-7148279BF11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150256" y="2458713"/>
            <a:ext cx="3494181" cy="1790757"/>
          </a:xfrm>
          <a:prstGeom prst="rect">
            <a:avLst/>
          </a:prstGeom>
          <a:ln>
            <a:solidFill>
              <a:srgbClr val="1F1A62"/>
            </a:solidFill>
          </a:ln>
        </p:spPr>
      </p:pic>
      <p:sp>
        <p:nvSpPr>
          <p:cNvPr id="32" name="Rectangle 31">
            <a:extLst>
              <a:ext uri="{FF2B5EF4-FFF2-40B4-BE49-F238E27FC236}">
                <a16:creationId xmlns:a16="http://schemas.microsoft.com/office/drawing/2014/main" id="{603D1386-EF14-4D42-906F-207AA69939BB}"/>
              </a:ext>
            </a:extLst>
          </p:cNvPr>
          <p:cNvSpPr/>
          <p:nvPr/>
        </p:nvSpPr>
        <p:spPr>
          <a:xfrm>
            <a:off x="9652726" y="2473248"/>
            <a:ext cx="2510994" cy="664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u="sng">
                <a:solidFill>
                  <a:srgbClr val="1F1A62"/>
                </a:solidFill>
                <a:latin typeface="Helvetica" panose="020B0604020202020204" pitchFamily="34" charset="0"/>
                <a:cs typeface="Helvetica" panose="020B0604020202020204" pitchFamily="34" charset="0"/>
              </a:rPr>
              <a:t>‘Dysfunctional Kitchen’ TV Spot </a:t>
            </a:r>
            <a:br>
              <a:rPr lang="en-US" sz="1200" b="1">
                <a:solidFill>
                  <a:srgbClr val="1F1A62"/>
                </a:solidFill>
                <a:latin typeface="Helvetica" panose="020B0604020202020204" pitchFamily="34" charset="0"/>
                <a:cs typeface="Helvetica" panose="020B0604020202020204" pitchFamily="34" charset="0"/>
              </a:rPr>
            </a:br>
            <a:r>
              <a:rPr lang="en-US" sz="1200" b="1">
                <a:solidFill>
                  <a:srgbClr val="1F1A62"/>
                </a:solidFill>
                <a:latin typeface="Helvetica" panose="020B0604020202020204" pitchFamily="34" charset="0"/>
                <a:cs typeface="Helvetica" panose="020B0604020202020204" pitchFamily="34" charset="0"/>
              </a:rPr>
              <a:t>Ft. Kelly Clarkson</a:t>
            </a:r>
            <a:br>
              <a:rPr lang="en-US" sz="1100" b="1">
                <a:solidFill>
                  <a:srgbClr val="1F1A62"/>
                </a:solidFill>
                <a:latin typeface="Helvetica" panose="020B0604020202020204" pitchFamily="34" charset="0"/>
                <a:cs typeface="Helvetica" panose="020B0604020202020204" pitchFamily="34" charset="0"/>
              </a:rPr>
            </a:br>
            <a:r>
              <a:rPr lang="en-US" sz="1000">
                <a:solidFill>
                  <a:srgbClr val="1F1A62"/>
                </a:solidFill>
                <a:latin typeface="Helvetica" panose="020B0604020202020204" pitchFamily="34" charset="0"/>
              </a:rPr>
              <a:t>(TV spot first aired</a:t>
            </a:r>
            <a:r>
              <a:rPr lang="en-US" sz="1000">
                <a:solidFill>
                  <a:srgbClr val="1F1A62"/>
                </a:solidFill>
                <a:latin typeface="Helvetica" panose="020B0604020202020204" pitchFamily="34" charset="0"/>
                <a:cs typeface="Helvetica" panose="020B0604020202020204" pitchFamily="34" charset="0"/>
              </a:rPr>
              <a:t>: 2/24/2020)</a:t>
            </a:r>
            <a:endParaRPr lang="en-US" sz="1100">
              <a:solidFill>
                <a:srgbClr val="1F1A62"/>
              </a:solidFill>
              <a:latin typeface="Helvetica" panose="020B0604020202020204" pitchFamily="34" charset="0"/>
              <a:cs typeface="Helvetica" panose="020B0604020202020204" pitchFamily="34" charset="0"/>
            </a:endParaRPr>
          </a:p>
        </p:txBody>
      </p:sp>
      <p:pic>
        <p:nvPicPr>
          <p:cNvPr id="20" name="Picture 19">
            <a:hlinkClick r:id="rId10"/>
            <a:extLst>
              <a:ext uri="{FF2B5EF4-FFF2-40B4-BE49-F238E27FC236}">
                <a16:creationId xmlns:a16="http://schemas.microsoft.com/office/drawing/2014/main" id="{294202D9-8804-44A0-854F-A8DDE2D0FF84}"/>
              </a:ext>
            </a:extLst>
          </p:cNvPr>
          <p:cNvPicPr>
            <a:picLocks noChangeAspect="1"/>
          </p:cNvPicPr>
          <p:nvPr/>
        </p:nvPicPr>
        <p:blipFill>
          <a:blip r:embed="rId11"/>
          <a:stretch>
            <a:fillRect/>
          </a:stretch>
        </p:blipFill>
        <p:spPr>
          <a:xfrm>
            <a:off x="8612357" y="4452653"/>
            <a:ext cx="3494181" cy="1799381"/>
          </a:xfrm>
          <a:prstGeom prst="rect">
            <a:avLst/>
          </a:prstGeom>
          <a:ln>
            <a:solidFill>
              <a:srgbClr val="1F1A62"/>
            </a:solidFill>
          </a:ln>
        </p:spPr>
      </p:pic>
      <p:sp>
        <p:nvSpPr>
          <p:cNvPr id="33" name="Rectangle 32">
            <a:extLst>
              <a:ext uri="{FF2B5EF4-FFF2-40B4-BE49-F238E27FC236}">
                <a16:creationId xmlns:a16="http://schemas.microsoft.com/office/drawing/2014/main" id="{E711CB6B-A520-499D-8F4A-01A17DA698E5}"/>
              </a:ext>
            </a:extLst>
          </p:cNvPr>
          <p:cNvSpPr/>
          <p:nvPr/>
        </p:nvSpPr>
        <p:spPr>
          <a:xfrm>
            <a:off x="132080" y="1151523"/>
            <a:ext cx="11523787" cy="523220"/>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2"/>
              </a:buBlip>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rPr>
              <a:t>Pop music has wide appeal across audiences, so brands have leveraged popular singers like Carrie Underwood and Kelly Clarkson, </a:t>
            </a:r>
            <a:br>
              <a:rPr kumimoji="0" lang="en-US" sz="1400" b="0" i="0" u="none" strike="noStrike" kern="1200" cap="none" spc="0" normalizeH="0" baseline="0" noProof="0">
                <a:ln>
                  <a:noFill/>
                </a:ln>
                <a:solidFill>
                  <a:srgbClr val="1F1A62"/>
                </a:solidFill>
                <a:effectLst/>
                <a:uLnTx/>
                <a:uFillTx/>
                <a:latin typeface="Helvetica" panose="020B0403020202020204" pitchFamily="34" charset="0"/>
              </a:rPr>
            </a:br>
            <a:r>
              <a:rPr kumimoji="0" lang="en-US" sz="1400" b="0" i="0" u="none" strike="noStrike" kern="1200" cap="none" spc="0" normalizeH="0" baseline="0" noProof="0">
                <a:ln>
                  <a:noFill/>
                </a:ln>
                <a:solidFill>
                  <a:srgbClr val="1F1A62"/>
                </a:solidFill>
                <a:effectLst/>
                <a:uLnTx/>
                <a:uFillTx/>
                <a:latin typeface="Helvetica" panose="020B0403020202020204" pitchFamily="34" charset="0"/>
              </a:rPr>
              <a:t>who rose in popularity through TV, within recent campaigns</a:t>
            </a:r>
          </a:p>
        </p:txBody>
      </p:sp>
      <p:sp>
        <p:nvSpPr>
          <p:cNvPr id="19" name="TextBox 18">
            <a:hlinkClick r:id="rId13" action="ppaction://hlinksldjump"/>
            <a:extLst>
              <a:ext uri="{FF2B5EF4-FFF2-40B4-BE49-F238E27FC236}">
                <a16:creationId xmlns:a16="http://schemas.microsoft.com/office/drawing/2014/main" id="{5DA2155B-AD7B-4B92-B146-96633015C254}"/>
              </a:ext>
            </a:extLst>
          </p:cNvPr>
          <p:cNvSpPr txBox="1"/>
          <p:nvPr/>
        </p:nvSpPr>
        <p:spPr>
          <a:xfrm>
            <a:off x="11333991" y="587903"/>
            <a:ext cx="868890" cy="338554"/>
          </a:xfrm>
          <a:prstGeom prst="rect">
            <a:avLst/>
          </a:prstGeom>
          <a:noFill/>
        </p:spPr>
        <p:txBody>
          <a:bodyPr wrap="square" rtlCol="0">
            <a:spAutoFit/>
          </a:bodyPr>
          <a:lstStyle/>
          <a:p>
            <a:pPr algn="ctr"/>
            <a:r>
              <a:rPr lang="en-US" sz="800">
                <a:solidFill>
                  <a:srgbClr val="00BFF2"/>
                </a:solidFill>
                <a:latin typeface="Helvetica" panose="020B0403020202020204" pitchFamily="34" charset="0"/>
              </a:rPr>
              <a:t>Click to return to slide 10</a:t>
            </a:r>
          </a:p>
        </p:txBody>
      </p:sp>
      <p:pic>
        <p:nvPicPr>
          <p:cNvPr id="21" name="Picture 20" descr="Shape&#10;&#10;Description automatically generated">
            <a:hlinkClick r:id="rId13" action="ppaction://hlinksldjump"/>
            <a:extLst>
              <a:ext uri="{FF2B5EF4-FFF2-40B4-BE49-F238E27FC236}">
                <a16:creationId xmlns:a16="http://schemas.microsoft.com/office/drawing/2014/main" id="{8B4CCF1E-297F-4499-81BF-8FC62C616B68}"/>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rot="10800000">
            <a:off x="11519376" y="101252"/>
            <a:ext cx="492443" cy="492443"/>
          </a:xfrm>
          <a:prstGeom prst="rect">
            <a:avLst/>
          </a:prstGeom>
        </p:spPr>
      </p:pic>
    </p:spTree>
    <p:extLst>
      <p:ext uri="{BB962C8B-B14F-4D97-AF65-F5344CB8AC3E}">
        <p14:creationId xmlns:p14="http://schemas.microsoft.com/office/powerpoint/2010/main" val="947191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273239" y="310280"/>
            <a:ext cx="114625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Successful DTC brands adhere to a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core </a:t>
            </a:r>
            <a:r>
              <a:rPr lang="en-US" sz="2600" b="1">
                <a:solidFill>
                  <a:srgbClr val="ED3C8D"/>
                </a:solidFill>
                <a:latin typeface="Helvetica" pitchFamily="2" charset="0"/>
              </a:rPr>
              <a:t>set of principles</a:t>
            </a:r>
            <a:r>
              <a:rPr lang="en-US" sz="2600" b="1">
                <a:solidFill>
                  <a:srgbClr val="1B1464"/>
                </a:solidFill>
                <a:latin typeface="Helvetica" pitchFamily="2" charset="0"/>
              </a:rPr>
              <a:t> that are shaped to fit today’s consumer behaviors, lifestyles and values</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E85E1BE0-9366-4EF9-B63B-83395A6E3F9B}"/>
              </a:ext>
            </a:extLst>
          </p:cNvPr>
          <p:cNvSpPr/>
          <p:nvPr/>
        </p:nvSpPr>
        <p:spPr>
          <a:xfrm>
            <a:off x="3494897" y="2782386"/>
            <a:ext cx="2252793" cy="93325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Helvetica" panose="020B0403020202020204" pitchFamily="34" charset="0"/>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Helvetica" panose="020B0403020202020204" pitchFamily="34" charset="0"/>
              </a:rPr>
              <a:t>Obsessed</a:t>
            </a: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9" name="Rectangle 18">
            <a:extLst>
              <a:ext uri="{FF2B5EF4-FFF2-40B4-BE49-F238E27FC236}">
                <a16:creationId xmlns:a16="http://schemas.microsoft.com/office/drawing/2014/main" id="{19DF1876-106C-4342-9C91-329825608BD1}"/>
              </a:ext>
            </a:extLst>
          </p:cNvPr>
          <p:cNvSpPr/>
          <p:nvPr/>
        </p:nvSpPr>
        <p:spPr>
          <a:xfrm>
            <a:off x="669300" y="2782386"/>
            <a:ext cx="2252793" cy="93325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E-commerce</a:t>
            </a:r>
          </a:p>
        </p:txBody>
      </p:sp>
      <p:sp>
        <p:nvSpPr>
          <p:cNvPr id="26" name="Rectangle 25">
            <a:extLst>
              <a:ext uri="{FF2B5EF4-FFF2-40B4-BE49-F238E27FC236}">
                <a16:creationId xmlns:a16="http://schemas.microsoft.com/office/drawing/2014/main" id="{E0CE89BC-0E37-4088-AFDD-EF350453FB7D}"/>
              </a:ext>
            </a:extLst>
          </p:cNvPr>
          <p:cNvSpPr/>
          <p:nvPr/>
        </p:nvSpPr>
        <p:spPr>
          <a:xfrm>
            <a:off x="6408872" y="2782386"/>
            <a:ext cx="2252793" cy="93325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Socially-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Interactive</a:t>
            </a:r>
          </a:p>
        </p:txBody>
      </p:sp>
      <p:sp>
        <p:nvSpPr>
          <p:cNvPr id="14" name="Rectangle 13">
            <a:extLst>
              <a:ext uri="{FF2B5EF4-FFF2-40B4-BE49-F238E27FC236}">
                <a16:creationId xmlns:a16="http://schemas.microsoft.com/office/drawing/2014/main" id="{028E858D-0410-460A-BE5B-D3463D4A07CD}"/>
              </a:ext>
            </a:extLst>
          </p:cNvPr>
          <p:cNvSpPr/>
          <p:nvPr/>
        </p:nvSpPr>
        <p:spPr>
          <a:xfrm>
            <a:off x="9313895" y="2782386"/>
            <a:ext cx="2252793" cy="93325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Focused</a:t>
            </a:r>
          </a:p>
        </p:txBody>
      </p:sp>
      <p:sp>
        <p:nvSpPr>
          <p:cNvPr id="15" name="Rectangle 14">
            <a:extLst>
              <a:ext uri="{FF2B5EF4-FFF2-40B4-BE49-F238E27FC236}">
                <a16:creationId xmlns:a16="http://schemas.microsoft.com/office/drawing/2014/main" id="{0A8E88DB-DDD2-4B68-8D4B-93F38357CA13}"/>
              </a:ext>
            </a:extLst>
          </p:cNvPr>
          <p:cNvSpPr/>
          <p:nvPr/>
        </p:nvSpPr>
        <p:spPr>
          <a:xfrm>
            <a:off x="4967052" y="5018110"/>
            <a:ext cx="2252793" cy="93325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Helvetica" panose="020B0403020202020204" pitchFamily="34"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Helvetica" panose="020B0403020202020204" pitchFamily="34" charset="0"/>
              </a:rPr>
              <a:t>Led</a:t>
            </a:r>
            <a:endPar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6" name="Rectangle 15">
            <a:extLst>
              <a:ext uri="{FF2B5EF4-FFF2-40B4-BE49-F238E27FC236}">
                <a16:creationId xmlns:a16="http://schemas.microsoft.com/office/drawing/2014/main" id="{C6707D83-6518-4EFE-83F7-FA882223FCC1}"/>
              </a:ext>
            </a:extLst>
          </p:cNvPr>
          <p:cNvSpPr/>
          <p:nvPr/>
        </p:nvSpPr>
        <p:spPr>
          <a:xfrm>
            <a:off x="2141455" y="5018110"/>
            <a:ext cx="2252793" cy="93325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Consumer-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Centric</a:t>
            </a:r>
          </a:p>
        </p:txBody>
      </p:sp>
      <p:sp>
        <p:nvSpPr>
          <p:cNvPr id="17" name="Rectangle 16">
            <a:extLst>
              <a:ext uri="{FF2B5EF4-FFF2-40B4-BE49-F238E27FC236}">
                <a16:creationId xmlns:a16="http://schemas.microsoft.com/office/drawing/2014/main" id="{C6B1DC3C-09FC-4E3D-A5EF-FF618FE141FB}"/>
              </a:ext>
            </a:extLst>
          </p:cNvPr>
          <p:cNvSpPr/>
          <p:nvPr/>
        </p:nvSpPr>
        <p:spPr>
          <a:xfrm>
            <a:off x="7881027" y="5018110"/>
            <a:ext cx="2252793" cy="933253"/>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Driven</a:t>
            </a:r>
          </a:p>
        </p:txBody>
      </p:sp>
      <p:sp>
        <p:nvSpPr>
          <p:cNvPr id="18" name="TextBox 17">
            <a:extLst>
              <a:ext uri="{FF2B5EF4-FFF2-40B4-BE49-F238E27FC236}">
                <a16:creationId xmlns:a16="http://schemas.microsoft.com/office/drawing/2014/main" id="{18F160A9-10ED-4C24-BE9C-B816662DFD26}"/>
              </a:ext>
            </a:extLst>
          </p:cNvPr>
          <p:cNvSpPr txBox="1"/>
          <p:nvPr/>
        </p:nvSpPr>
        <p:spPr>
          <a:xfrm>
            <a:off x="481665" y="6140026"/>
            <a:ext cx="116647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For more information on DTC brands’ core principles, download </a:t>
            </a:r>
            <a:r>
              <a:rPr kumimoji="0" lang="en-US" sz="12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hlinkClick r:id="rId4"/>
              </a:rPr>
              <a:t>Deciphering Direct-to-Consumer: An Insider's Guide to America's Fastest Growing Brands</a:t>
            </a:r>
            <a:endParaRPr kumimoji="0" lang="en-US" sz="1200" b="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7" name="Picture 6" descr="Icon&#10;&#10;Description automatically generated">
            <a:extLst>
              <a:ext uri="{FF2B5EF4-FFF2-40B4-BE49-F238E27FC236}">
                <a16:creationId xmlns:a16="http://schemas.microsoft.com/office/drawing/2014/main" id="{EF60745E-B048-437F-9B9A-A05020375F7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59035" y="1973450"/>
            <a:ext cx="733235" cy="733235"/>
          </a:xfrm>
          <a:prstGeom prst="rect">
            <a:avLst/>
          </a:prstGeom>
        </p:spPr>
      </p:pic>
      <p:pic>
        <p:nvPicPr>
          <p:cNvPr id="9" name="Picture 8" descr="Icon&#10;&#10;Description automatically generated">
            <a:extLst>
              <a:ext uri="{FF2B5EF4-FFF2-40B4-BE49-F238E27FC236}">
                <a16:creationId xmlns:a16="http://schemas.microsoft.com/office/drawing/2014/main" id="{DF8F6A12-F0CA-45C7-BA09-4CBD20C8ACD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173010" y="1973450"/>
            <a:ext cx="733235" cy="733235"/>
          </a:xfrm>
          <a:prstGeom prst="rect">
            <a:avLst/>
          </a:prstGeom>
        </p:spPr>
      </p:pic>
      <p:pic>
        <p:nvPicPr>
          <p:cNvPr id="11" name="Picture 10" descr="Icon&#10;&#10;Description automatically generated">
            <a:extLst>
              <a:ext uri="{FF2B5EF4-FFF2-40B4-BE49-F238E27FC236}">
                <a16:creationId xmlns:a16="http://schemas.microsoft.com/office/drawing/2014/main" id="{EC2FEBCE-4866-4999-8627-C4FB235D917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074328" y="1974129"/>
            <a:ext cx="731926" cy="731926"/>
          </a:xfrm>
          <a:prstGeom prst="rect">
            <a:avLst/>
          </a:prstGeom>
        </p:spPr>
      </p:pic>
      <p:pic>
        <p:nvPicPr>
          <p:cNvPr id="13" name="Picture 12" descr="Icon&#10;&#10;Description automatically generated">
            <a:extLst>
              <a:ext uri="{FF2B5EF4-FFF2-40B4-BE49-F238E27FC236}">
                <a16:creationId xmlns:a16="http://schemas.microsoft.com/office/drawing/2014/main" id="{F4A45F9C-66D4-4D6E-B443-A43A854F4AC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901233" y="4209175"/>
            <a:ext cx="733235" cy="733235"/>
          </a:xfrm>
          <a:prstGeom prst="rect">
            <a:avLst/>
          </a:prstGeom>
        </p:spPr>
      </p:pic>
      <p:pic>
        <p:nvPicPr>
          <p:cNvPr id="21" name="Picture 20" descr="Icon&#10;&#10;Description automatically generated">
            <a:extLst>
              <a:ext uri="{FF2B5EF4-FFF2-40B4-BE49-F238E27FC236}">
                <a16:creationId xmlns:a16="http://schemas.microsoft.com/office/drawing/2014/main" id="{9627FDE8-4E67-432A-963F-01C577EB68F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732906" y="4209175"/>
            <a:ext cx="733235" cy="733235"/>
          </a:xfrm>
          <a:prstGeom prst="rect">
            <a:avLst/>
          </a:prstGeom>
        </p:spPr>
      </p:pic>
      <p:pic>
        <p:nvPicPr>
          <p:cNvPr id="23" name="Picture 22" descr="Icon&#10;&#10;Description automatically generated">
            <a:extLst>
              <a:ext uri="{FF2B5EF4-FFF2-40B4-BE49-F238E27FC236}">
                <a16:creationId xmlns:a16="http://schemas.microsoft.com/office/drawing/2014/main" id="{C9841F02-48E7-4C0E-A704-2D7DBD91D61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644238" y="4209175"/>
            <a:ext cx="733235" cy="733235"/>
          </a:xfrm>
          <a:prstGeom prst="rect">
            <a:avLst/>
          </a:prstGeom>
        </p:spPr>
      </p:pic>
      <p:pic>
        <p:nvPicPr>
          <p:cNvPr id="28" name="Picture 27" descr="Icon&#10;&#10;Description automatically generated">
            <a:extLst>
              <a:ext uri="{FF2B5EF4-FFF2-40B4-BE49-F238E27FC236}">
                <a16:creationId xmlns:a16="http://schemas.microsoft.com/office/drawing/2014/main" id="{D9DC750A-CE29-4BCC-9256-4440F46D86E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429078" y="1973451"/>
            <a:ext cx="733236" cy="733236"/>
          </a:xfrm>
          <a:prstGeom prst="rect">
            <a:avLst/>
          </a:prstGeom>
        </p:spPr>
      </p:pic>
    </p:spTree>
    <p:extLst>
      <p:ext uri="{BB962C8B-B14F-4D97-AF65-F5344CB8AC3E}">
        <p14:creationId xmlns:p14="http://schemas.microsoft.com/office/powerpoint/2010/main" val="3128525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BDADF965-CB12-4350-A2BB-A876A631F656}"/>
              </a:ext>
            </a:extLst>
          </p:cNvPr>
          <p:cNvSpPr txBox="1"/>
          <p:nvPr/>
        </p:nvSpPr>
        <p:spPr>
          <a:xfrm>
            <a:off x="259530" y="3057008"/>
            <a:ext cx="749872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a:ln>
                  <a:noFill/>
                </a:ln>
                <a:solidFill>
                  <a:prstClr val="white"/>
                </a:solidFill>
                <a:effectLst/>
                <a:uLnTx/>
                <a:uFillTx/>
                <a:latin typeface="Helvetica" pitchFamily="2" charset="0"/>
                <a:ea typeface="+mn-ea"/>
                <a:cs typeface="+mn-cs"/>
              </a:rPr>
              <a:t>The secret to their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a:ln>
                  <a:noFill/>
                </a:ln>
                <a:solidFill>
                  <a:prstClr val="white"/>
                </a:solidFill>
                <a:effectLst/>
                <a:uLnTx/>
                <a:uFillTx/>
                <a:latin typeface="Helvetica" pitchFamily="2" charset="0"/>
                <a:ea typeface="+mn-ea"/>
                <a:cs typeface="+mn-cs"/>
              </a:rPr>
              <a:t>Embracing </a:t>
            </a:r>
            <a:r>
              <a:rPr kumimoji="0" lang="en-US" sz="2800" b="1" u="sng" strike="noStrike" kern="1200" cap="none" spc="0" normalizeH="0" baseline="0" noProof="0">
                <a:ln>
                  <a:noFill/>
                </a:ln>
                <a:solidFill>
                  <a:prstClr val="white"/>
                </a:solidFill>
                <a:effectLst/>
                <a:uLnTx/>
                <a:uFillTx/>
                <a:latin typeface="Helvetica" pitchFamily="2" charset="0"/>
                <a:ea typeface="+mn-ea"/>
                <a:cs typeface="+mn-cs"/>
              </a:rPr>
              <a:t>all audiences</a:t>
            </a:r>
            <a:r>
              <a:rPr kumimoji="0" lang="en-US" sz="2800" b="1" u="none" strike="noStrike" kern="1200" cap="none" spc="0" normalizeH="0" baseline="0" noProof="0">
                <a:ln>
                  <a:noFill/>
                </a:ln>
                <a:solidFill>
                  <a:prstClr val="white"/>
                </a:solidFill>
                <a:effectLst/>
                <a:uLnTx/>
                <a:uFillTx/>
                <a:latin typeface="Helvetica" pitchFamily="2" charset="0"/>
                <a:ea typeface="+mn-ea"/>
                <a:cs typeface="+mn-cs"/>
              </a:rPr>
              <a:t> as potential customers through their integrated marketing strategies</a:t>
            </a:r>
            <a:endParaRPr kumimoji="0" lang="en-US" sz="1600" b="1"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40353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 name="Rectangle 3">
            <a:extLst>
              <a:ext uri="{FF2B5EF4-FFF2-40B4-BE49-F238E27FC236}">
                <a16:creationId xmlns:a16="http://schemas.microsoft.com/office/drawing/2014/main" id="{E85E1BE0-9366-4EF9-B63B-83395A6E3F9B}"/>
              </a:ext>
            </a:extLst>
          </p:cNvPr>
          <p:cNvSpPr/>
          <p:nvPr/>
        </p:nvSpPr>
        <p:spPr>
          <a:xfrm>
            <a:off x="4401640" y="2187019"/>
            <a:ext cx="3279145" cy="158696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Engaging multigenerational families</a:t>
            </a:r>
          </a:p>
        </p:txBody>
      </p:sp>
      <p:sp>
        <p:nvSpPr>
          <p:cNvPr id="19" name="Rectangle 18">
            <a:extLst>
              <a:ext uri="{FF2B5EF4-FFF2-40B4-BE49-F238E27FC236}">
                <a16:creationId xmlns:a16="http://schemas.microsoft.com/office/drawing/2014/main" id="{19DF1876-106C-4342-9C91-329825608BD1}"/>
              </a:ext>
            </a:extLst>
          </p:cNvPr>
          <p:cNvSpPr/>
          <p:nvPr/>
        </p:nvSpPr>
        <p:spPr>
          <a:xfrm>
            <a:off x="424207" y="2187019"/>
            <a:ext cx="3279145" cy="158696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a:solidFill>
                  <a:prstClr val="white"/>
                </a:solidFill>
                <a:latin typeface="Helvetica" panose="020B0403020202020204" pitchFamily="34" charset="0"/>
              </a:rPr>
              <a:t>Embracing older consumers</a:t>
            </a:r>
          </a:p>
        </p:txBody>
      </p:sp>
      <p:sp>
        <p:nvSpPr>
          <p:cNvPr id="20" name="Rectangle 19">
            <a:extLst>
              <a:ext uri="{FF2B5EF4-FFF2-40B4-BE49-F238E27FC236}">
                <a16:creationId xmlns:a16="http://schemas.microsoft.com/office/drawing/2014/main" id="{926B7E4D-37A7-4DBC-A415-9FF82F8965BD}"/>
              </a:ext>
            </a:extLst>
          </p:cNvPr>
          <p:cNvSpPr/>
          <p:nvPr/>
        </p:nvSpPr>
        <p:spPr>
          <a:xfrm>
            <a:off x="8368720" y="4249901"/>
            <a:ext cx="3279145" cy="158696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Leveraging ‘everyday’ celebrities with wide appeal</a:t>
            </a:r>
          </a:p>
        </p:txBody>
      </p:sp>
      <p:sp>
        <p:nvSpPr>
          <p:cNvPr id="22" name="Rectangle 21">
            <a:extLst>
              <a:ext uri="{FF2B5EF4-FFF2-40B4-BE49-F238E27FC236}">
                <a16:creationId xmlns:a16="http://schemas.microsoft.com/office/drawing/2014/main" id="{82792E10-A4B5-486F-8C97-04DAE8DB88E9}"/>
              </a:ext>
            </a:extLst>
          </p:cNvPr>
          <p:cNvSpPr/>
          <p:nvPr/>
        </p:nvSpPr>
        <p:spPr>
          <a:xfrm>
            <a:off x="4401639" y="4249901"/>
            <a:ext cx="3279145" cy="158696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Injecting ‘lifestyle’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into a brand’s product</a:t>
            </a:r>
          </a:p>
        </p:txBody>
      </p:sp>
      <p:sp>
        <p:nvSpPr>
          <p:cNvPr id="24" name="Rectangle 23">
            <a:extLst>
              <a:ext uri="{FF2B5EF4-FFF2-40B4-BE49-F238E27FC236}">
                <a16:creationId xmlns:a16="http://schemas.microsoft.com/office/drawing/2014/main" id="{2E1658E4-4F96-49B9-BC7D-9FCAF340D378}"/>
              </a:ext>
            </a:extLst>
          </p:cNvPr>
          <p:cNvSpPr/>
          <p:nvPr/>
        </p:nvSpPr>
        <p:spPr>
          <a:xfrm>
            <a:off x="424206" y="4249901"/>
            <a:ext cx="3279145" cy="158696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Developing Spanish-language creative</a:t>
            </a:r>
          </a:p>
        </p:txBody>
      </p:sp>
      <p:sp>
        <p:nvSpPr>
          <p:cNvPr id="26" name="Rectangle 25">
            <a:extLst>
              <a:ext uri="{FF2B5EF4-FFF2-40B4-BE49-F238E27FC236}">
                <a16:creationId xmlns:a16="http://schemas.microsoft.com/office/drawing/2014/main" id="{E0CE89BC-0E37-4088-AFDD-EF350453FB7D}"/>
              </a:ext>
            </a:extLst>
          </p:cNvPr>
          <p:cNvSpPr/>
          <p:nvPr/>
        </p:nvSpPr>
        <p:spPr>
          <a:xfrm>
            <a:off x="8379075" y="2187019"/>
            <a:ext cx="3279145" cy="1586969"/>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Incorporating diversity &amp; inclusion</a:t>
            </a:r>
          </a:p>
        </p:txBody>
      </p:sp>
      <p:sp>
        <p:nvSpPr>
          <p:cNvPr id="13" name="Rectangle 12">
            <a:extLst>
              <a:ext uri="{FF2B5EF4-FFF2-40B4-BE49-F238E27FC236}">
                <a16:creationId xmlns:a16="http://schemas.microsoft.com/office/drawing/2014/main" id="{5A0AD288-B737-4954-871E-FBDDDBC9416C}"/>
              </a:ext>
            </a:extLst>
          </p:cNvPr>
          <p:cNvSpPr/>
          <p:nvPr/>
        </p:nvSpPr>
        <p:spPr>
          <a:xfrm>
            <a:off x="414643" y="338561"/>
            <a:ext cx="114625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DTC brands are evolving their video creative by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employing six key strategies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to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engage a broader audience</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976877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701664E-39E6-41D6-88A3-EF9CA24B2CEA}"/>
              </a:ext>
            </a:extLst>
          </p:cNvPr>
          <p:cNvSpPr/>
          <p:nvPr/>
        </p:nvSpPr>
        <p:spPr>
          <a:xfrm>
            <a:off x="6053106" y="1684148"/>
            <a:ext cx="6121692" cy="5172987"/>
          </a:xfrm>
          <a:prstGeom prst="rect">
            <a:avLst/>
          </a:prstGeom>
          <a:solidFill>
            <a:srgbClr val="7ED2F6"/>
          </a:solidFill>
          <a:ln>
            <a:solidFill>
              <a:srgbClr val="7ED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374B921-3D88-4208-A0A4-1868695569AD}"/>
              </a:ext>
            </a:extLst>
          </p:cNvPr>
          <p:cNvSpPr/>
          <p:nvPr/>
        </p:nvSpPr>
        <p:spPr>
          <a:xfrm>
            <a:off x="-2015" y="1685013"/>
            <a:ext cx="6121692"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84CFDBB4-5B89-4B68-B792-C7A2E45C2BE2}"/>
              </a:ext>
            </a:extLst>
          </p:cNvPr>
          <p:cNvSpPr/>
          <p:nvPr/>
        </p:nvSpPr>
        <p:spPr>
          <a:xfrm>
            <a:off x="97973" y="349705"/>
            <a:ext cx="1205992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Many DTC brands are evolving their TV messaging by shifting from primarily millennial-focused to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integrating people of all ages and life stages</a:t>
            </a:r>
            <a:endPar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526E390B-01CF-4EC1-BB25-2386ADC86119}"/>
              </a:ext>
            </a:extLst>
          </p:cNvPr>
          <p:cNvSpPr txBox="1"/>
          <p:nvPr/>
        </p:nvSpPr>
        <p:spPr>
          <a:xfrm>
            <a:off x="518989" y="6321193"/>
            <a:ext cx="117233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creative from iSpot.tv, time period of airing </a:t>
            </a: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1/1/17 – 3/31/21,  note: each creative execution had to launch before 3/31/21 so some may still be actively airing on TV. </a:t>
            </a:r>
            <a:r>
              <a:rPr kumimoji="0" lang="en-US" sz="800" b="0" i="0" u="sng"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Click above images to watch TV spots. </a:t>
            </a:r>
            <a:endParaRPr kumimoji="0" lang="en-US" sz="800" b="0"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35" name="Picture 34" descr="A picture containing text&#10;&#10;Description automatically generated">
            <a:hlinkClick r:id="rId4"/>
            <a:extLst>
              <a:ext uri="{FF2B5EF4-FFF2-40B4-BE49-F238E27FC236}">
                <a16:creationId xmlns:a16="http://schemas.microsoft.com/office/drawing/2014/main" id="{2EC3B695-FC92-4415-B6B9-A838BAE4E4B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459574" y="2290714"/>
            <a:ext cx="2658923" cy="1384864"/>
          </a:xfrm>
          <a:prstGeom prst="rect">
            <a:avLst/>
          </a:prstGeom>
          <a:ln>
            <a:solidFill>
              <a:srgbClr val="1F1A62"/>
            </a:solidFill>
          </a:ln>
        </p:spPr>
      </p:pic>
      <p:sp>
        <p:nvSpPr>
          <p:cNvPr id="36" name="Rectangle 35">
            <a:extLst>
              <a:ext uri="{FF2B5EF4-FFF2-40B4-BE49-F238E27FC236}">
                <a16:creationId xmlns:a16="http://schemas.microsoft.com/office/drawing/2014/main" id="{B9E2EB16-4243-43BA-A741-E2041EA2E566}"/>
              </a:ext>
            </a:extLst>
          </p:cNvPr>
          <p:cNvSpPr/>
          <p:nvPr/>
        </p:nvSpPr>
        <p:spPr>
          <a:xfrm>
            <a:off x="9486612" y="3668783"/>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2/5/2021)</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8" name="Arrow: Right 37">
            <a:extLst>
              <a:ext uri="{FF2B5EF4-FFF2-40B4-BE49-F238E27FC236}">
                <a16:creationId xmlns:a16="http://schemas.microsoft.com/office/drawing/2014/main" id="{1DCA6AD9-4734-42CA-9F40-1594648FA06E}"/>
              </a:ext>
            </a:extLst>
          </p:cNvPr>
          <p:cNvSpPr/>
          <p:nvPr/>
        </p:nvSpPr>
        <p:spPr>
          <a:xfrm>
            <a:off x="9096746" y="2816951"/>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54F9AC6E-859C-4BB6-992B-44756995A734}"/>
              </a:ext>
            </a:extLst>
          </p:cNvPr>
          <p:cNvSpPr/>
          <p:nvPr/>
        </p:nvSpPr>
        <p:spPr>
          <a:xfrm>
            <a:off x="6321019" y="3673699"/>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2/24/2017)</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40" name="Picture 39" descr="Graphical user interface&#10;&#10;Description automatically generated">
            <a:hlinkClick r:id="rId6"/>
            <a:extLst>
              <a:ext uri="{FF2B5EF4-FFF2-40B4-BE49-F238E27FC236}">
                <a16:creationId xmlns:a16="http://schemas.microsoft.com/office/drawing/2014/main" id="{C18D1CB1-AED4-45B5-A075-5861D8FFF7F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316063" y="2303659"/>
            <a:ext cx="2661363" cy="1391648"/>
          </a:xfrm>
          <a:prstGeom prst="rect">
            <a:avLst/>
          </a:prstGeom>
          <a:ln>
            <a:solidFill>
              <a:srgbClr val="1F1A62"/>
            </a:solidFill>
          </a:ln>
        </p:spPr>
      </p:pic>
      <p:pic>
        <p:nvPicPr>
          <p:cNvPr id="41" name="Picture 14">
            <a:extLst>
              <a:ext uri="{FF2B5EF4-FFF2-40B4-BE49-F238E27FC236}">
                <a16:creationId xmlns:a16="http://schemas.microsoft.com/office/drawing/2014/main" id="{C4FDAB21-4CAC-491D-AF20-CB2ED25D29B6}"/>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8615363" y="1818913"/>
            <a:ext cx="1180757" cy="36898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way Logo - LogoDix">
            <a:extLst>
              <a:ext uri="{FF2B5EF4-FFF2-40B4-BE49-F238E27FC236}">
                <a16:creationId xmlns:a16="http://schemas.microsoft.com/office/drawing/2014/main" id="{B15908EA-21A4-4F65-B8FD-7091E7E69979}"/>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l="17118" t="26514" r="17004" b="26977"/>
          <a:stretch/>
        </p:blipFill>
        <p:spPr bwMode="auto">
          <a:xfrm>
            <a:off x="2398884" y="1749215"/>
            <a:ext cx="1232108" cy="45667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picture containing person&#10;&#10;Description automatically generated">
            <a:hlinkClick r:id="rId10"/>
            <a:extLst>
              <a:ext uri="{FF2B5EF4-FFF2-40B4-BE49-F238E27FC236}">
                <a16:creationId xmlns:a16="http://schemas.microsoft.com/office/drawing/2014/main" id="{2C63D478-1530-4841-84A8-845C4CA8785D}"/>
              </a:ext>
            </a:extLst>
          </p:cNvPr>
          <p:cNvPicPr>
            <a:picLocks noChangeAspect="1"/>
          </p:cNvPicPr>
          <p:nvPr/>
        </p:nvPicPr>
        <p:blipFill>
          <a:blip r:embed="rId11"/>
          <a:stretch>
            <a:fillRect/>
          </a:stretch>
        </p:blipFill>
        <p:spPr>
          <a:xfrm>
            <a:off x="138297" y="2313864"/>
            <a:ext cx="2638337" cy="1372016"/>
          </a:xfrm>
          <a:prstGeom prst="rect">
            <a:avLst/>
          </a:prstGeom>
          <a:ln>
            <a:solidFill>
              <a:srgbClr val="1F1A62"/>
            </a:solidFill>
          </a:ln>
        </p:spPr>
      </p:pic>
      <p:sp>
        <p:nvSpPr>
          <p:cNvPr id="44" name="Rectangle 43">
            <a:extLst>
              <a:ext uri="{FF2B5EF4-FFF2-40B4-BE49-F238E27FC236}">
                <a16:creationId xmlns:a16="http://schemas.microsoft.com/office/drawing/2014/main" id="{A0B2EE54-B3C8-42EB-932F-3A9869D5EF4A}"/>
              </a:ext>
            </a:extLst>
          </p:cNvPr>
          <p:cNvSpPr/>
          <p:nvPr/>
        </p:nvSpPr>
        <p:spPr>
          <a:xfrm>
            <a:off x="133650" y="3695491"/>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6/18/2018)</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45" name="Picture 44" descr="A picture containing person&#10;&#10;Description automatically generated">
            <a:hlinkClick r:id="rId12"/>
            <a:extLst>
              <a:ext uri="{FF2B5EF4-FFF2-40B4-BE49-F238E27FC236}">
                <a16:creationId xmlns:a16="http://schemas.microsoft.com/office/drawing/2014/main" id="{683DEFFC-B09E-452F-A39D-17BB1BFC5FE2}"/>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l="17557"/>
          <a:stretch/>
        </p:blipFill>
        <p:spPr>
          <a:xfrm>
            <a:off x="3293301" y="2313864"/>
            <a:ext cx="2619216" cy="1365794"/>
          </a:xfrm>
          <a:prstGeom prst="rect">
            <a:avLst/>
          </a:prstGeom>
          <a:ln>
            <a:solidFill>
              <a:srgbClr val="1F1A62"/>
            </a:solidFill>
          </a:ln>
        </p:spPr>
      </p:pic>
      <p:sp>
        <p:nvSpPr>
          <p:cNvPr id="47" name="Rectangle 46">
            <a:extLst>
              <a:ext uri="{FF2B5EF4-FFF2-40B4-BE49-F238E27FC236}">
                <a16:creationId xmlns:a16="http://schemas.microsoft.com/office/drawing/2014/main" id="{70DE8C77-AE95-40C3-84B3-09827E6541D1}"/>
              </a:ext>
            </a:extLst>
          </p:cNvPr>
          <p:cNvSpPr/>
          <p:nvPr/>
        </p:nvSpPr>
        <p:spPr>
          <a:xfrm>
            <a:off x="3283771" y="3697061"/>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8/25/2019)</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51" name="Arrow: Right 50">
            <a:extLst>
              <a:ext uri="{FF2B5EF4-FFF2-40B4-BE49-F238E27FC236}">
                <a16:creationId xmlns:a16="http://schemas.microsoft.com/office/drawing/2014/main" id="{A08FF7E6-6D78-42AB-8669-A63E283F106C}"/>
              </a:ext>
            </a:extLst>
          </p:cNvPr>
          <p:cNvSpPr/>
          <p:nvPr/>
        </p:nvSpPr>
        <p:spPr>
          <a:xfrm>
            <a:off x="2898298" y="2868897"/>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descr="A couple of people in a car&#10;&#10;Description automatically generated with low confidence">
            <a:hlinkClick r:id="rId14"/>
            <a:extLst>
              <a:ext uri="{FF2B5EF4-FFF2-40B4-BE49-F238E27FC236}">
                <a16:creationId xmlns:a16="http://schemas.microsoft.com/office/drawing/2014/main" id="{E49FB91B-05AF-4A36-9BCE-D444F2FBC2CD}"/>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135320" y="4511761"/>
            <a:ext cx="2611361" cy="1383197"/>
          </a:xfrm>
          <a:prstGeom prst="rect">
            <a:avLst/>
          </a:prstGeom>
          <a:ln>
            <a:solidFill>
              <a:srgbClr val="1F1A62"/>
            </a:solidFill>
          </a:ln>
        </p:spPr>
      </p:pic>
      <p:sp>
        <p:nvSpPr>
          <p:cNvPr id="53" name="Rectangle 52">
            <a:extLst>
              <a:ext uri="{FF2B5EF4-FFF2-40B4-BE49-F238E27FC236}">
                <a16:creationId xmlns:a16="http://schemas.microsoft.com/office/drawing/2014/main" id="{F1870E28-023A-4B25-848D-1B21CCD191A4}"/>
              </a:ext>
            </a:extLst>
          </p:cNvPr>
          <p:cNvSpPr/>
          <p:nvPr/>
        </p:nvSpPr>
        <p:spPr>
          <a:xfrm>
            <a:off x="135320" y="5904503"/>
            <a:ext cx="2605073" cy="231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7/24/2017)</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54" name="Picture 53" descr="Graphical user interface&#10;&#10;Description automatically generated with low confidence">
            <a:hlinkClick r:id="rId16"/>
            <a:extLst>
              <a:ext uri="{FF2B5EF4-FFF2-40B4-BE49-F238E27FC236}">
                <a16:creationId xmlns:a16="http://schemas.microsoft.com/office/drawing/2014/main" id="{57380EEA-F4C7-45AF-9182-88A864B2E56B}"/>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3255489" y="4529165"/>
            <a:ext cx="2608913" cy="1356070"/>
          </a:xfrm>
          <a:prstGeom prst="rect">
            <a:avLst/>
          </a:prstGeom>
          <a:ln>
            <a:solidFill>
              <a:srgbClr val="1F1A62"/>
            </a:solidFill>
          </a:ln>
        </p:spPr>
      </p:pic>
      <p:sp>
        <p:nvSpPr>
          <p:cNvPr id="56" name="Arrow: Right 55">
            <a:extLst>
              <a:ext uri="{FF2B5EF4-FFF2-40B4-BE49-F238E27FC236}">
                <a16:creationId xmlns:a16="http://schemas.microsoft.com/office/drawing/2014/main" id="{B27FD291-50D0-4849-89A6-FAD4EB8F842D}"/>
              </a:ext>
            </a:extLst>
          </p:cNvPr>
          <p:cNvSpPr/>
          <p:nvPr/>
        </p:nvSpPr>
        <p:spPr>
          <a:xfrm>
            <a:off x="2864396" y="5107392"/>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21AC5477-208B-4328-9756-BFF460FB5749}"/>
              </a:ext>
            </a:extLst>
          </p:cNvPr>
          <p:cNvSpPr/>
          <p:nvPr/>
        </p:nvSpPr>
        <p:spPr>
          <a:xfrm>
            <a:off x="3247310" y="5910989"/>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10/14/2019)</a:t>
            </a:r>
            <a:endParaRPr kumimoji="0" lang="en-US" sz="11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60" name="Picture 32" descr="Metromile Auto Insurance Review - ValuePenguin">
            <a:extLst>
              <a:ext uri="{FF2B5EF4-FFF2-40B4-BE49-F238E27FC236}">
                <a16:creationId xmlns:a16="http://schemas.microsoft.com/office/drawing/2014/main" id="{B5A53901-4BF1-4E11-87C7-EA7F382C10C7}"/>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t="32610" b="31687"/>
          <a:stretch/>
        </p:blipFill>
        <p:spPr bwMode="auto">
          <a:xfrm>
            <a:off x="1976111" y="4009009"/>
            <a:ext cx="2023601" cy="41284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A person sitting on a bench&#10;&#10;Description automatically generated">
            <a:hlinkClick r:id="rId19"/>
            <a:extLst>
              <a:ext uri="{FF2B5EF4-FFF2-40B4-BE49-F238E27FC236}">
                <a16:creationId xmlns:a16="http://schemas.microsoft.com/office/drawing/2014/main" id="{5C768E5E-BEA3-49A2-A8DA-009BAE9A6DBC}"/>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6357010" y="4520601"/>
            <a:ext cx="2631884" cy="1363465"/>
          </a:xfrm>
          <a:prstGeom prst="rect">
            <a:avLst/>
          </a:prstGeom>
          <a:ln>
            <a:solidFill>
              <a:srgbClr val="1F1A62"/>
            </a:solidFill>
          </a:ln>
        </p:spPr>
      </p:pic>
      <p:sp>
        <p:nvSpPr>
          <p:cNvPr id="63" name="Rectangle 62">
            <a:extLst>
              <a:ext uri="{FF2B5EF4-FFF2-40B4-BE49-F238E27FC236}">
                <a16:creationId xmlns:a16="http://schemas.microsoft.com/office/drawing/2014/main" id="{733404F8-683F-4041-972D-6D7FB36187E5}"/>
              </a:ext>
            </a:extLst>
          </p:cNvPr>
          <p:cNvSpPr/>
          <p:nvPr/>
        </p:nvSpPr>
        <p:spPr>
          <a:xfrm>
            <a:off x="6344340" y="5890367"/>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8/6/2018)</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64" name="Picture 50" descr="Tommy John | No Adjustment Needed">
            <a:extLst>
              <a:ext uri="{FF2B5EF4-FFF2-40B4-BE49-F238E27FC236}">
                <a16:creationId xmlns:a16="http://schemas.microsoft.com/office/drawing/2014/main" id="{D928190E-44A0-4108-B298-A698782FE789}"/>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a:stretch/>
        </p:blipFill>
        <p:spPr bwMode="auto">
          <a:xfrm>
            <a:off x="8107655" y="3952660"/>
            <a:ext cx="2217591" cy="47256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A person standing outside&#10;&#10;Description automatically generated with low confidence">
            <a:hlinkClick r:id="rId22"/>
            <a:extLst>
              <a:ext uri="{FF2B5EF4-FFF2-40B4-BE49-F238E27FC236}">
                <a16:creationId xmlns:a16="http://schemas.microsoft.com/office/drawing/2014/main" id="{29E30889-4F42-479B-813C-C16A9F118129}"/>
              </a:ext>
            </a:extLst>
          </p:cNvPr>
          <p:cNvPicPr>
            <a:picLocks noChangeAspect="1"/>
          </p:cNvPicPr>
          <p:nvPr/>
        </p:nvPicPr>
        <p:blipFill>
          <a:blip r:embed="rId23"/>
          <a:stretch>
            <a:fillRect/>
          </a:stretch>
        </p:blipFill>
        <p:spPr>
          <a:xfrm>
            <a:off x="9496417" y="4520601"/>
            <a:ext cx="2631263" cy="1363465"/>
          </a:xfrm>
          <a:prstGeom prst="rect">
            <a:avLst/>
          </a:prstGeom>
          <a:ln>
            <a:solidFill>
              <a:srgbClr val="1F1A62"/>
            </a:solidFill>
          </a:ln>
        </p:spPr>
      </p:pic>
      <p:sp>
        <p:nvSpPr>
          <p:cNvPr id="68" name="Arrow: Right 67">
            <a:extLst>
              <a:ext uri="{FF2B5EF4-FFF2-40B4-BE49-F238E27FC236}">
                <a16:creationId xmlns:a16="http://schemas.microsoft.com/office/drawing/2014/main" id="{35D70BFF-F115-4C15-BB7F-3DE55E730423}"/>
              </a:ext>
            </a:extLst>
          </p:cNvPr>
          <p:cNvSpPr/>
          <p:nvPr/>
        </p:nvSpPr>
        <p:spPr>
          <a:xfrm>
            <a:off x="9108988" y="5044919"/>
            <a:ext cx="273377" cy="231616"/>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564AD52F-7A4A-4C3E-815E-A96D40733F47}"/>
              </a:ext>
            </a:extLst>
          </p:cNvPr>
          <p:cNvSpPr/>
          <p:nvPr/>
        </p:nvSpPr>
        <p:spPr>
          <a:xfrm>
            <a:off x="9485037" y="5891938"/>
            <a:ext cx="2631885" cy="225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mn-cs"/>
              </a:rPr>
              <a:t>(TV spot first aired</a:t>
            </a: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10/17/2020)</a:t>
            </a:r>
            <a:endParaRPr kumimoji="0" lang="en-US" sz="11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3427531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2E8F1"/>
        </a:solidFill>
        <a:ln>
          <a:solidFill>
            <a:srgbClr val="E2E8F1"/>
          </a:solid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Calibri" panose="020F050202020403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Leah Montner Dixon</DisplayName>
        <AccountId>10</AccountId>
        <AccountType/>
      </UserInfo>
      <UserInfo>
        <DisplayName>Marianne Vita</DisplayName>
        <AccountId>43</AccountId>
        <AccountType/>
      </UserInfo>
      <UserInfo>
        <DisplayName>Danielle Delauro</DisplayName>
        <AccountId>38</AccountId>
        <AccountType/>
      </UserInfo>
      <UserInfo>
        <DisplayName>Dylan Breger</DisplayName>
        <AccountId>93</AccountId>
        <AccountType/>
      </UserInfo>
      <UserInfo>
        <DisplayName>Karolina Guillen</DisplayName>
        <AccountId>14</AccountId>
        <AccountType/>
      </UserInfo>
      <UserInfo>
        <DisplayName>Reed Kiely</DisplayName>
        <AccountId>39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2" ma:contentTypeDescription="Create a new document." ma:contentTypeScope="" ma:versionID="cacc7f4b9ec85f2467a5f7a2fdc209a8">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eb55a7ab2ddd844569615820c4389860"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A247B1-944C-44BB-BC85-3638CFC3FEAD}">
  <ds:schemaRefs>
    <ds:schemaRef ds:uri="http://schemas.microsoft.com/sharepoint/v3/contenttype/forms"/>
  </ds:schemaRefs>
</ds:datastoreItem>
</file>

<file path=customXml/itemProps2.xml><?xml version="1.0" encoding="utf-8"?>
<ds:datastoreItem xmlns:ds="http://schemas.openxmlformats.org/officeDocument/2006/customXml" ds:itemID="{8C781739-3B22-4575-B5C9-1B7AE5E61BD7}">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D2E4F98-5674-4705-8BAF-AAEAE2AEDA39}">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30</TotalTime>
  <Words>9568</Words>
  <Application>Microsoft Office PowerPoint</Application>
  <PresentationFormat>Widescreen</PresentationFormat>
  <Paragraphs>982</Paragraphs>
  <Slides>50</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50</vt:i4>
      </vt:variant>
    </vt:vector>
  </HeadingPairs>
  <TitlesOfParts>
    <vt:vector size="59" baseType="lpstr">
      <vt:lpstr>Arial</vt:lpstr>
      <vt:lpstr>Calibri</vt:lpstr>
      <vt:lpstr>Calibri Light</vt:lpstr>
      <vt:lpstr>Helvetica</vt:lpstr>
      <vt:lpstr>Helvetica Light</vt:lpstr>
      <vt:lpstr>Open Sans Light</vt:lpstr>
      <vt:lpstr>Raleway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2</cp:revision>
  <cp:lastPrinted>2020-03-13T18:11:21Z</cp:lastPrinted>
  <dcterms:created xsi:type="dcterms:W3CDTF">2019-11-08T17:29:39Z</dcterms:created>
  <dcterms:modified xsi:type="dcterms:W3CDTF">2021-09-21T18:28:41Z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Order">
    <vt:r8>2088400</vt:r8>
  </property>
</Properties>
</file>