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3661" r:id="rId2"/>
    <p:sldMasterId id="2147483679" r:id="rId3"/>
  </p:sldMasterIdLst>
  <p:notesMasterIdLst>
    <p:notesMasterId r:id="rId19"/>
  </p:notesMasterIdLst>
  <p:sldIdLst>
    <p:sldId id="2839" r:id="rId4"/>
    <p:sldId id="288" r:id="rId5"/>
    <p:sldId id="2144327413" r:id="rId6"/>
    <p:sldId id="2144327408" r:id="rId7"/>
    <p:sldId id="2144327409" r:id="rId8"/>
    <p:sldId id="2144327363" r:id="rId9"/>
    <p:sldId id="2144327404" r:id="rId10"/>
    <p:sldId id="2144327405" r:id="rId11"/>
    <p:sldId id="2144327406" r:id="rId12"/>
    <p:sldId id="2144327411" r:id="rId13"/>
    <p:sldId id="2144327407" r:id="rId14"/>
    <p:sldId id="2144327410" r:id="rId15"/>
    <p:sldId id="2144327412" r:id="rId16"/>
    <p:sldId id="286" r:id="rId17"/>
    <p:sldId id="279"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2" clrIdx="0">
    <p:extLst>
      <p:ext uri="{19B8F6BF-5375-455C-9EA6-DF929625EA0E}">
        <p15:presenceInfo xmlns:p15="http://schemas.microsoft.com/office/powerpoint/2012/main" userId="S::karolinaG@thevab.com::c1c08796-a0be-47c6-af52-5d31fd96ec50" providerId="AD"/>
      </p:ext>
    </p:extLst>
  </p:cmAuthor>
  <p:cmAuthor id="2" name="Kathy Grey" initials="KG" lastIdx="2" clrIdx="1">
    <p:extLst>
      <p:ext uri="{19B8F6BF-5375-455C-9EA6-DF929625EA0E}">
        <p15:presenceInfo xmlns:p15="http://schemas.microsoft.com/office/powerpoint/2012/main" userId="S::kathyg@thevab.com::22e59b4b-9f3d-435f-a82c-af8fffbcfc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A62"/>
    <a:srgbClr val="E84A99"/>
    <a:srgbClr val="D0D8E0"/>
    <a:srgbClr val="FFE600"/>
    <a:srgbClr val="00C0F3"/>
    <a:srgbClr val="E6D000"/>
    <a:srgbClr val="EED700"/>
    <a:srgbClr val="4EBEA4"/>
    <a:srgbClr val="1B146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97436" autoAdjust="0"/>
  </p:normalViewPr>
  <p:slideViewPr>
    <p:cSldViewPr snapToGrid="0">
      <p:cViewPr varScale="1">
        <p:scale>
          <a:sx n="86" d="100"/>
          <a:sy n="86" d="100"/>
        </p:scale>
        <p:origin x="130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8152858387611734"/>
          <c:y val="0.13446389451724924"/>
          <c:w val="0.71847141612388266"/>
          <c:h val="0.78365467370621311"/>
        </c:manualLayout>
      </c:layout>
      <c:barChart>
        <c:barDir val="bar"/>
        <c:grouping val="stacked"/>
        <c:varyColors val="0"/>
        <c:ser>
          <c:idx val="0"/>
          <c:order val="0"/>
          <c:tx>
            <c:strRef>
              <c:f>Sheet1!$B$1</c:f>
              <c:strCache>
                <c:ptCount val="1"/>
                <c:pt idx="0">
                  <c:v>Every Day</c:v>
                </c:pt>
              </c:strCache>
            </c:strRef>
          </c:tx>
          <c:spPr>
            <a:solidFill>
              <a:srgbClr val="1F1A62"/>
            </a:solidFill>
          </c:spPr>
          <c:invertIfNegative val="0"/>
          <c:dLbls>
            <c:spPr>
              <a:noFill/>
              <a:ln>
                <a:noFill/>
              </a:ln>
              <a:effectLst/>
            </c:spPr>
            <c:txPr>
              <a:bodyPr wrap="square" lIns="38100" tIns="19050" rIns="38100" bIns="19050" anchor="ctr" anchorCtr="0">
                <a:spAutoFit/>
              </a:bodyPr>
              <a:lstStyle/>
              <a:p>
                <a:pPr algn="ctr" rtl="0">
                  <a:defRPr lang="en-US" sz="1200" b="1" i="0" u="none" strike="noStrike" kern="1200" baseline="0">
                    <a:solidFill>
                      <a:schemeClr val="bg1"/>
                    </a:solidFill>
                    <a:latin typeface="Helvetica" pitchFamily="2"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Watch TV or stream content while working (no sound)</c:v>
                </c:pt>
                <c:pt idx="1">
                  <c:v>Watch TV or stream content while working (with sound)</c:v>
                </c:pt>
                <c:pt idx="2">
                  <c:v>Watch TV or stream content during a break from work</c:v>
                </c:pt>
              </c:strCache>
            </c:strRef>
          </c:cat>
          <c:val>
            <c:numRef>
              <c:f>Sheet1!$B$2:$B$4</c:f>
              <c:numCache>
                <c:formatCode>0%</c:formatCode>
                <c:ptCount val="3"/>
                <c:pt idx="0">
                  <c:v>0.25</c:v>
                </c:pt>
                <c:pt idx="1">
                  <c:v>0.28999999999999998</c:v>
                </c:pt>
                <c:pt idx="2">
                  <c:v>0.33</c:v>
                </c:pt>
              </c:numCache>
            </c:numRef>
          </c:val>
          <c:extLst>
            <c:ext xmlns:c16="http://schemas.microsoft.com/office/drawing/2014/chart" uri="{C3380CC4-5D6E-409C-BE32-E72D297353CC}">
              <c16:uniqueId val="{00000000-E697-47F7-9057-12DABCF8509E}"/>
            </c:ext>
          </c:extLst>
        </c:ser>
        <c:ser>
          <c:idx val="1"/>
          <c:order val="1"/>
          <c:tx>
            <c:strRef>
              <c:f>Sheet1!$C$1</c:f>
              <c:strCache>
                <c:ptCount val="1"/>
                <c:pt idx="0">
                  <c:v>At Least Once A Week</c:v>
                </c:pt>
              </c:strCache>
            </c:strRef>
          </c:tx>
          <c:spPr>
            <a:solidFill>
              <a:srgbClr val="00C0F3"/>
            </a:solidFill>
          </c:spPr>
          <c:invertIfNegative val="0"/>
          <c:dLbls>
            <c:spPr>
              <a:noFill/>
              <a:ln>
                <a:noFill/>
              </a:ln>
              <a:effectLst/>
            </c:spPr>
            <c:txPr>
              <a:bodyPr wrap="square" lIns="38100" tIns="19050" rIns="38100" bIns="19050" anchor="ctr" anchorCtr="0">
                <a:spAutoFit/>
              </a:bodyPr>
              <a:lstStyle/>
              <a:p>
                <a:pPr algn="ctr" rtl="0">
                  <a:defRPr lang="en-US" sz="1200" b="1" i="0" u="none" strike="noStrike" kern="1200" baseline="0">
                    <a:solidFill>
                      <a:schemeClr val="bg1"/>
                    </a:solidFill>
                    <a:latin typeface="Helvetica" pitchFamily="2"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Watch TV or stream content while working (no sound)</c:v>
                </c:pt>
                <c:pt idx="1">
                  <c:v>Watch TV or stream content while working (with sound)</c:v>
                </c:pt>
                <c:pt idx="2">
                  <c:v>Watch TV or stream content during a break from work</c:v>
                </c:pt>
              </c:strCache>
            </c:strRef>
          </c:cat>
          <c:val>
            <c:numRef>
              <c:f>Sheet1!$C$2:$C$4</c:f>
              <c:numCache>
                <c:formatCode>0%</c:formatCode>
                <c:ptCount val="3"/>
                <c:pt idx="0">
                  <c:v>0.25</c:v>
                </c:pt>
                <c:pt idx="1">
                  <c:v>0.27</c:v>
                </c:pt>
                <c:pt idx="2">
                  <c:v>0.32</c:v>
                </c:pt>
              </c:numCache>
            </c:numRef>
          </c:val>
          <c:extLst>
            <c:ext xmlns:c16="http://schemas.microsoft.com/office/drawing/2014/chart" uri="{C3380CC4-5D6E-409C-BE32-E72D297353CC}">
              <c16:uniqueId val="{00000001-E697-47F7-9057-12DABCF8509E}"/>
            </c:ext>
          </c:extLst>
        </c:ser>
        <c:ser>
          <c:idx val="2"/>
          <c:order val="2"/>
          <c:tx>
            <c:strRef>
              <c:f>Sheet1!$D$1</c:f>
              <c:strCache>
                <c:ptCount val="1"/>
                <c:pt idx="0">
                  <c:v>Never / NA</c:v>
                </c:pt>
              </c:strCache>
            </c:strRef>
          </c:tx>
          <c:spPr>
            <a:solidFill>
              <a:srgbClr val="E84A99"/>
            </a:solidFill>
          </c:spPr>
          <c:invertIfNegative val="0"/>
          <c:dLbls>
            <c:spPr>
              <a:noFill/>
              <a:ln>
                <a:noFill/>
              </a:ln>
              <a:effectLst/>
            </c:spPr>
            <c:txPr>
              <a:bodyPr wrap="square" lIns="38100" tIns="19050" rIns="38100" bIns="19050" anchor="ctr" anchorCtr="0">
                <a:spAutoFit/>
              </a:bodyPr>
              <a:lstStyle/>
              <a:p>
                <a:pPr algn="ctr" rtl="0">
                  <a:defRPr lang="en-US" sz="1200" b="1" i="0" u="none" strike="noStrike" kern="1200" baseline="0">
                    <a:solidFill>
                      <a:schemeClr val="bg1"/>
                    </a:solidFill>
                    <a:latin typeface="Helvetica" pitchFamily="2"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Watch TV or stream content while working (no sound)</c:v>
                </c:pt>
                <c:pt idx="1">
                  <c:v>Watch TV or stream content while working (with sound)</c:v>
                </c:pt>
                <c:pt idx="2">
                  <c:v>Watch TV or stream content during a break from work</c:v>
                </c:pt>
              </c:strCache>
            </c:strRef>
          </c:cat>
          <c:val>
            <c:numRef>
              <c:f>Sheet1!$D$2:$D$4</c:f>
              <c:numCache>
                <c:formatCode>0%</c:formatCode>
                <c:ptCount val="3"/>
                <c:pt idx="0">
                  <c:v>0.5</c:v>
                </c:pt>
                <c:pt idx="1">
                  <c:v>0.44</c:v>
                </c:pt>
                <c:pt idx="2">
                  <c:v>0.35</c:v>
                </c:pt>
              </c:numCache>
            </c:numRef>
          </c:val>
          <c:extLst>
            <c:ext xmlns:c16="http://schemas.microsoft.com/office/drawing/2014/chart" uri="{C3380CC4-5D6E-409C-BE32-E72D297353CC}">
              <c16:uniqueId val="{00000002-E697-47F7-9057-12DABCF8509E}"/>
            </c:ext>
          </c:extLst>
        </c:ser>
        <c:dLbls>
          <c:showLegendKey val="0"/>
          <c:showVal val="0"/>
          <c:showCatName val="0"/>
          <c:showSerName val="0"/>
          <c:showPercent val="0"/>
          <c:showBubbleSize val="0"/>
        </c:dLbls>
        <c:gapWidth val="150"/>
        <c:overlap val="100"/>
        <c:axId val="518734792"/>
        <c:axId val="518735184"/>
      </c:barChart>
      <c:catAx>
        <c:axId val="518734792"/>
        <c:scaling>
          <c:orientation val="minMax"/>
        </c:scaling>
        <c:delete val="0"/>
        <c:axPos val="l"/>
        <c:numFmt formatCode="General" sourceLinked="1"/>
        <c:majorTickMark val="out"/>
        <c:minorTickMark val="none"/>
        <c:tickLblPos val="nextTo"/>
        <c:spPr>
          <a:ln>
            <a:solidFill>
              <a:srgbClr val="1F1A62"/>
            </a:solidFill>
          </a:ln>
        </c:spPr>
        <c:txPr>
          <a:bodyPr/>
          <a:lstStyle/>
          <a:p>
            <a:pPr>
              <a:defRPr sz="1400" b="1">
                <a:solidFill>
                  <a:srgbClr val="1F1A62"/>
                </a:solidFill>
                <a:latin typeface="Helvetica" pitchFamily="2" charset="0"/>
                <a:ea typeface="Open Sans" panose="020B0606030504020204" pitchFamily="34" charset="0"/>
                <a:cs typeface="Open Sans" panose="020B0606030504020204" pitchFamily="34" charset="0"/>
              </a:defRPr>
            </a:pPr>
            <a:endParaRPr lang="en-US"/>
          </a:p>
        </c:txPr>
        <c:crossAx val="518735184"/>
        <c:crosses val="autoZero"/>
        <c:auto val="1"/>
        <c:lblAlgn val="ctr"/>
        <c:lblOffset val="100"/>
        <c:noMultiLvlLbl val="0"/>
      </c:catAx>
      <c:valAx>
        <c:axId val="518735184"/>
        <c:scaling>
          <c:orientation val="minMax"/>
        </c:scaling>
        <c:delete val="1"/>
        <c:axPos val="b"/>
        <c:numFmt formatCode="0%" sourceLinked="1"/>
        <c:majorTickMark val="out"/>
        <c:minorTickMark val="none"/>
        <c:tickLblPos val="nextTo"/>
        <c:crossAx val="518734792"/>
        <c:crosses val="autoZero"/>
        <c:crossBetween val="between"/>
      </c:valAx>
      <c:spPr>
        <a:noFill/>
        <a:ln w="25400">
          <a:noFill/>
        </a:ln>
      </c:spPr>
    </c:plotArea>
    <c:legend>
      <c:legendPos val="t"/>
      <c:layout>
        <c:manualLayout>
          <c:xMode val="edge"/>
          <c:yMode val="edge"/>
          <c:x val="0.2810862947068048"/>
          <c:y val="2.2382890776780306E-2"/>
          <c:w val="0.60273837681376541"/>
          <c:h val="6.3635557190048361E-2"/>
        </c:manualLayout>
      </c:layout>
      <c:overlay val="0"/>
      <c:txPr>
        <a:bodyPr/>
        <a:lstStyle/>
        <a:p>
          <a:pPr algn="ctr" rtl="0">
            <a:defRPr lang="en-US" sz="1400" b="1" i="0" u="none" strike="noStrike" kern="1200" baseline="0">
              <a:solidFill>
                <a:srgbClr val="1F1A62"/>
              </a:solidFill>
              <a:latin typeface="Helvetica" pitchFamily="2" charset="0"/>
              <a:ea typeface="Open Sans" panose="020B0606030504020204" pitchFamily="34" charset="0"/>
              <a:cs typeface="Open Sans" panose="020B0606030504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789787925254864"/>
          <c:y val="6.3039352061705758E-2"/>
          <c:w val="0.56210212074745136"/>
          <c:h val="0.93696064793829403"/>
        </c:manualLayout>
      </c:layout>
      <c:barChart>
        <c:barDir val="bar"/>
        <c:grouping val="clustered"/>
        <c:varyColors val="0"/>
        <c:ser>
          <c:idx val="1"/>
          <c:order val="0"/>
          <c:tx>
            <c:strRef>
              <c:f>Sheet1!$B$1</c:f>
              <c:strCache>
                <c:ptCount val="1"/>
                <c:pt idx="0">
                  <c:v>Adults 18+</c:v>
                </c:pt>
              </c:strCache>
            </c:strRef>
          </c:tx>
          <c:spPr>
            <a:solidFill>
              <a:srgbClr val="1B1464"/>
            </a:solidFill>
            <a:ln>
              <a:noFill/>
            </a:ln>
            <a:effectLst/>
          </c:spPr>
          <c:invertIfNegative val="0"/>
          <c:dLbls>
            <c:dLbl>
              <c:idx val="0"/>
              <c:layout>
                <c:manualLayout>
                  <c:x val="0"/>
                  <c:y val="-7.03125021626630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96D-4208-8265-50C33401A068}"/>
                </c:ext>
              </c:extLst>
            </c:dLbl>
            <c:dLbl>
              <c:idx val="1"/>
              <c:layout>
                <c:manualLayout>
                  <c:x val="1.9417475728155339E-3"/>
                  <c:y val="-1.17187503604438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96D-4208-8265-50C33401A068}"/>
                </c:ext>
              </c:extLst>
            </c:dLbl>
            <c:dLbl>
              <c:idx val="2"/>
              <c:layout>
                <c:manualLayout>
                  <c:x val="3.8834951456310678E-3"/>
                  <c:y val="-8.203125252310693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6D-4208-8265-50C33401A068}"/>
                </c:ext>
              </c:extLst>
            </c:dLbl>
            <c:dLbl>
              <c:idx val="3"/>
              <c:layout>
                <c:manualLayout>
                  <c:x val="6.4724919093851134E-4"/>
                  <c:y val="-8.203125252310778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96D-4208-8265-50C33401A068}"/>
                </c:ext>
              </c:extLst>
            </c:dLbl>
            <c:dLbl>
              <c:idx val="4"/>
              <c:layout>
                <c:manualLayout>
                  <c:x val="0"/>
                  <c:y val="-8.203125252310693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96D-4208-8265-50C33401A068}"/>
                </c:ext>
              </c:extLst>
            </c:dLbl>
            <c:dLbl>
              <c:idx val="5"/>
              <c:layout>
                <c:manualLayout>
                  <c:x val="-2.5889967637541403E-3"/>
                  <c:y val="-7.03125021626630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96D-4208-8265-50C33401A068}"/>
                </c:ext>
              </c:extLst>
            </c:dLbl>
            <c:dLbl>
              <c:idx val="6"/>
              <c:layout>
                <c:manualLayout>
                  <c:x val="0"/>
                  <c:y val="-1.52343754685770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96D-4208-8265-50C33401A068}"/>
                </c:ext>
              </c:extLst>
            </c:dLbl>
            <c:dLbl>
              <c:idx val="7"/>
              <c:layout>
                <c:manualLayout>
                  <c:x val="-9.492878471222674E-17"/>
                  <c:y val="-1.406250043253257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96D-4208-8265-50C33401A068}"/>
                </c:ext>
              </c:extLst>
            </c:dLbl>
            <c:dLbl>
              <c:idx val="8"/>
              <c:layout>
                <c:manualLayout>
                  <c:x val="-9.492878471222674E-17"/>
                  <c:y val="-1.05468753243994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96D-4208-8265-50C33401A068}"/>
                </c:ext>
              </c:extLst>
            </c:dLbl>
            <c:dLbl>
              <c:idx val="9"/>
              <c:layout>
                <c:manualLayout>
                  <c:x val="-1.8985756942445348E-16"/>
                  <c:y val="-1.52343754685770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96D-4208-8265-50C33401A068}"/>
                </c:ext>
              </c:extLst>
            </c:dLbl>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Do not have TV at home</c:v>
                </c:pt>
                <c:pt idx="1">
                  <c:v>No time to view at home</c:v>
                </c:pt>
                <c:pt idx="2">
                  <c:v>Watch while traveling for business or pleasure</c:v>
                </c:pt>
                <c:pt idx="3">
                  <c:v>View channels I do not have at home</c:v>
                </c:pt>
                <c:pt idx="4">
                  <c:v>Helps pass the time while in a location other than my home</c:v>
                </c:pt>
                <c:pt idx="5">
                  <c:v>Like to watch when out at dinner</c:v>
                </c:pt>
                <c:pt idx="6">
                  <c:v>Like to view on large screens</c:v>
                </c:pt>
                <c:pt idx="7">
                  <c:v>View at parties or special events</c:v>
                </c:pt>
                <c:pt idx="8">
                  <c:v>Like to view with others</c:v>
                </c:pt>
              </c:strCache>
            </c:strRef>
          </c:cat>
          <c:val>
            <c:numRef>
              <c:f>Sheet1!$B$2:$B$10</c:f>
              <c:numCache>
                <c:formatCode>0%</c:formatCode>
                <c:ptCount val="9"/>
                <c:pt idx="0">
                  <c:v>0.03</c:v>
                </c:pt>
                <c:pt idx="1">
                  <c:v>0.03</c:v>
                </c:pt>
                <c:pt idx="2">
                  <c:v>0.16</c:v>
                </c:pt>
                <c:pt idx="3">
                  <c:v>0.19</c:v>
                </c:pt>
                <c:pt idx="4">
                  <c:v>0.25</c:v>
                </c:pt>
                <c:pt idx="5">
                  <c:v>0.37</c:v>
                </c:pt>
                <c:pt idx="6">
                  <c:v>0.42</c:v>
                </c:pt>
                <c:pt idx="7">
                  <c:v>0.42</c:v>
                </c:pt>
                <c:pt idx="8">
                  <c:v>0.68</c:v>
                </c:pt>
              </c:numCache>
            </c:numRef>
          </c:val>
          <c:extLst>
            <c:ext xmlns:c16="http://schemas.microsoft.com/office/drawing/2014/chart" uri="{C3380CC4-5D6E-409C-BE32-E72D297353CC}">
              <c16:uniqueId val="{0000000A-E96D-4208-8265-50C33401A068}"/>
            </c:ext>
          </c:extLst>
        </c:ser>
        <c:dLbls>
          <c:dLblPos val="outEnd"/>
          <c:showLegendKey val="0"/>
          <c:showVal val="1"/>
          <c:showCatName val="0"/>
          <c:showSerName val="0"/>
          <c:showPercent val="0"/>
          <c:showBubbleSize val="0"/>
        </c:dLbls>
        <c:gapWidth val="125"/>
        <c:axId val="736432128"/>
        <c:axId val="736432520"/>
      </c:barChart>
      <c:catAx>
        <c:axId val="73643212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Open Sans" panose="020B0606030504020204" pitchFamily="34" charset="0"/>
                <a:cs typeface="Open Sans" panose="020B0606030504020204" pitchFamily="34" charset="0"/>
              </a:defRPr>
            </a:pPr>
            <a:endParaRPr lang="en-US"/>
          </a:p>
        </c:txPr>
        <c:crossAx val="736432520"/>
        <c:crosses val="autoZero"/>
        <c:auto val="1"/>
        <c:lblAlgn val="ctr"/>
        <c:lblOffset val="100"/>
        <c:noMultiLvlLbl val="0"/>
      </c:catAx>
      <c:valAx>
        <c:axId val="736432520"/>
        <c:scaling>
          <c:orientation val="minMax"/>
        </c:scaling>
        <c:delete val="1"/>
        <c:axPos val="b"/>
        <c:numFmt formatCode="0%" sourceLinked="1"/>
        <c:majorTickMark val="none"/>
        <c:minorTickMark val="none"/>
        <c:tickLblPos val="nextTo"/>
        <c:crossAx val="736432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95000"/>
              <a:lumOff val="5000"/>
            </a:schemeClr>
          </a:solidFill>
          <a:latin typeface="Helvetica" panose="020B0403020202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8/31/2020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050"/>
          </a:p>
        </p:txBody>
      </p:sp>
      <p:sp>
        <p:nvSpPr>
          <p:cNvPr id="4" name="Slide Number Placeholder 3"/>
          <p:cNvSpPr>
            <a:spLocks noGrp="1"/>
          </p:cNvSpPr>
          <p:nvPr>
            <p:ph type="sldNum" sz="quarter" idx="5"/>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9386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131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709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067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5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532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137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585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022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675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8/31/2020</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8/31/2020</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8/31/2020</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a:t>Small Report Title Goes Here</a:t>
            </a:r>
          </a:p>
        </p:txBody>
      </p:sp>
    </p:spTree>
    <p:extLst>
      <p:ext uri="{BB962C8B-B14F-4D97-AF65-F5344CB8AC3E}">
        <p14:creationId xmlns:p14="http://schemas.microsoft.com/office/powerpoint/2010/main" val="3983196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6"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70533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52" y="5002207"/>
            <a:ext cx="7247473" cy="1517126"/>
          </a:xfrm>
          <a:prstGeom prst="rect">
            <a:avLst/>
          </a:prstGeom>
        </p:spPr>
        <p:txBody>
          <a:bodyPr anchor="t" anchorCtr="0">
            <a:noAutofit/>
          </a:bodyPr>
          <a:lstStyle>
            <a:lvl1pPr algn="l">
              <a:lnSpc>
                <a:spcPts val="3799"/>
              </a:lnSpc>
              <a:defRPr sz="3599" b="1" cap="none" spc="-100"/>
            </a:lvl1pPr>
          </a:lstStyle>
          <a:p>
            <a:r>
              <a:rPr lang="en-US"/>
              <a:t>Insert Copy Here </a:t>
            </a:r>
            <a:br>
              <a:rPr lang="en-US"/>
            </a:br>
            <a:r>
              <a:rPr lang="en-US"/>
              <a:t>For The Break Slide</a:t>
            </a:r>
          </a:p>
        </p:txBody>
      </p:sp>
    </p:spTree>
    <p:extLst>
      <p:ext uri="{BB962C8B-B14F-4D97-AF65-F5344CB8AC3E}">
        <p14:creationId xmlns:p14="http://schemas.microsoft.com/office/powerpoint/2010/main" val="3872467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7"/>
            <a:ext cx="6874356" cy="1286933"/>
          </a:xfrm>
          <a:prstGeom prst="rect">
            <a:avLst/>
          </a:prstGeom>
        </p:spPr>
        <p:txBody>
          <a:bodyPr vert="horz" lIns="0" tIns="0" rIns="0" bIns="0"/>
          <a:lstStyle>
            <a:lvl1pPr marL="0" indent="0">
              <a:lnSpc>
                <a:spcPts val="4499"/>
              </a:lnSpc>
              <a:spcBef>
                <a:spcPts val="0"/>
              </a:spcBef>
              <a:buFontTx/>
              <a:buNone/>
              <a:defRPr sz="5499" b="1" cap="none"/>
            </a:lvl1pPr>
            <a:lvl2pPr marL="457109" indent="0">
              <a:lnSpc>
                <a:spcPts val="4499"/>
              </a:lnSpc>
              <a:spcBef>
                <a:spcPts val="0"/>
              </a:spcBef>
              <a:buFontTx/>
              <a:buNone/>
              <a:defRPr sz="5499" cap="all"/>
            </a:lvl2pPr>
            <a:lvl3pPr marL="914217" indent="0">
              <a:lnSpc>
                <a:spcPts val="4499"/>
              </a:lnSpc>
              <a:spcBef>
                <a:spcPts val="0"/>
              </a:spcBef>
              <a:buFontTx/>
              <a:buNone/>
              <a:defRPr sz="5499" cap="all"/>
            </a:lvl3pPr>
            <a:lvl4pPr marL="1371326" indent="0">
              <a:lnSpc>
                <a:spcPts val="4499"/>
              </a:lnSpc>
              <a:spcBef>
                <a:spcPts val="0"/>
              </a:spcBef>
              <a:buFontTx/>
              <a:buNone/>
              <a:defRPr sz="5499" cap="all"/>
            </a:lvl4pPr>
            <a:lvl5pPr marL="1828434" indent="0">
              <a:lnSpc>
                <a:spcPts val="4499"/>
              </a:lnSpc>
              <a:spcBef>
                <a:spcPts val="0"/>
              </a:spcBef>
              <a:buFontTx/>
              <a:buNone/>
              <a:defRPr sz="5499" cap="all"/>
            </a:lvl5pPr>
          </a:lstStyle>
          <a:p>
            <a:pPr lvl="0"/>
            <a:r>
              <a:rPr lang="en-US"/>
              <a:t>Insert Report Title Here</a:t>
            </a:r>
          </a:p>
        </p:txBody>
      </p:sp>
      <p:sp>
        <p:nvSpPr>
          <p:cNvPr id="7" name="Text Placeholder 6"/>
          <p:cNvSpPr>
            <a:spLocks noGrp="1"/>
          </p:cNvSpPr>
          <p:nvPr>
            <p:ph type="body" sz="quarter" idx="11" hasCustomPrompt="1"/>
          </p:nvPr>
        </p:nvSpPr>
        <p:spPr>
          <a:xfrm>
            <a:off x="3480770" y="3960348"/>
            <a:ext cx="8282253" cy="1585314"/>
          </a:xfrm>
          <a:prstGeom prst="rect">
            <a:avLst/>
          </a:prstGeom>
        </p:spPr>
        <p:txBody>
          <a:bodyPr vert="horz" lIns="0" tIns="0" rIns="0" bIns="0"/>
          <a:lstStyle>
            <a:lvl1pPr marL="0" indent="0">
              <a:spcBef>
                <a:spcPts val="0"/>
              </a:spcBef>
              <a:buFontTx/>
              <a:buNone/>
              <a:defRPr sz="3199" b="1" cap="none" baseline="0">
                <a:solidFill>
                  <a:srgbClr val="508ABA"/>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r>
              <a:rPr lang="en-US" sz="2599">
                <a:latin typeface="+mn-lt"/>
                <a:cs typeface="Trebuchet MS"/>
              </a:rPr>
              <a:t>Insert Subhead Text Here</a:t>
            </a:r>
          </a:p>
        </p:txBody>
      </p:sp>
    </p:spTree>
    <p:extLst>
      <p:ext uri="{BB962C8B-B14F-4D97-AF65-F5344CB8AC3E}">
        <p14:creationId xmlns:p14="http://schemas.microsoft.com/office/powerpoint/2010/main" val="3270803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89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835263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384869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8/31/2020</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8/31/2020</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8/31/2020</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8/31/2020</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8/31/2020</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8/31/2020</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8/31/2020</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8/31/2020</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8/31/2020</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34052" y="6367830"/>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5295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ftr="0" dt="0"/>
  <p:txStyles>
    <p:titleStyle>
      <a:lvl1pPr algn="ctr" defTabSz="457109" rtl="0" eaLnBrk="1" latinLnBrk="0" hangingPunct="1">
        <a:spcBef>
          <a:spcPct val="0"/>
        </a:spcBef>
        <a:buNone/>
        <a:defRPr sz="4399" kern="1200">
          <a:solidFill>
            <a:schemeClr val="tx1"/>
          </a:solidFill>
          <a:latin typeface="+mj-lt"/>
          <a:ea typeface="+mj-ea"/>
          <a:cs typeface="+mj-cs"/>
        </a:defRPr>
      </a:lvl1pPr>
    </p:titleStyle>
    <p:bodyStyle>
      <a:lvl1pPr marL="342831" indent="-342831" algn="l" defTabSz="457109" rtl="0" eaLnBrk="1" latinLnBrk="0" hangingPunct="1">
        <a:spcBef>
          <a:spcPct val="20000"/>
        </a:spcBef>
        <a:buFont typeface="Arial"/>
        <a:buChar char="•"/>
        <a:defRPr sz="3199" kern="1200">
          <a:solidFill>
            <a:schemeClr val="tx1"/>
          </a:solidFill>
          <a:latin typeface="+mn-lt"/>
          <a:ea typeface="+mn-ea"/>
          <a:cs typeface="+mn-cs"/>
        </a:defRPr>
      </a:lvl1pPr>
      <a:lvl2pPr marL="742801" indent="-285693" algn="l" defTabSz="457109" rtl="0" eaLnBrk="1" latinLnBrk="0" hangingPunct="1">
        <a:spcBef>
          <a:spcPct val="20000"/>
        </a:spcBef>
        <a:buFont typeface="Arial"/>
        <a:buChar char="–"/>
        <a:defRPr sz="2799" kern="1200">
          <a:solidFill>
            <a:schemeClr val="tx1"/>
          </a:solidFill>
          <a:latin typeface="+mn-lt"/>
          <a:ea typeface="+mn-ea"/>
          <a:cs typeface="+mn-cs"/>
        </a:defRPr>
      </a:lvl2pPr>
      <a:lvl3pPr marL="1142771" indent="-228554" algn="l" defTabSz="457109" rtl="0" eaLnBrk="1" latinLnBrk="0" hangingPunct="1">
        <a:spcBef>
          <a:spcPct val="20000"/>
        </a:spcBef>
        <a:buFont typeface="Arial"/>
        <a:buChar char="•"/>
        <a:defRPr sz="2400" kern="1200">
          <a:solidFill>
            <a:schemeClr val="tx1"/>
          </a:solidFill>
          <a:latin typeface="+mn-lt"/>
          <a:ea typeface="+mn-ea"/>
          <a:cs typeface="+mn-cs"/>
        </a:defRPr>
      </a:lvl3pPr>
      <a:lvl4pPr marL="1599880" indent="-228554" algn="l" defTabSz="457109" rtl="0" eaLnBrk="1" latinLnBrk="0" hangingPunct="1">
        <a:spcBef>
          <a:spcPct val="20000"/>
        </a:spcBef>
        <a:buFont typeface="Arial"/>
        <a:buChar char="–"/>
        <a:defRPr sz="2000" kern="1200">
          <a:solidFill>
            <a:schemeClr val="tx1"/>
          </a:solidFill>
          <a:latin typeface="+mn-lt"/>
          <a:ea typeface="+mn-ea"/>
          <a:cs typeface="+mn-cs"/>
        </a:defRPr>
      </a:lvl4pPr>
      <a:lvl5pPr marL="2056989" indent="-228554" algn="l" defTabSz="457109" rtl="0" eaLnBrk="1" latinLnBrk="0" hangingPunct="1">
        <a:spcBef>
          <a:spcPct val="20000"/>
        </a:spcBef>
        <a:buFont typeface="Arial"/>
        <a:buChar char="»"/>
        <a:defRPr sz="2000" kern="1200">
          <a:solidFill>
            <a:schemeClr val="tx1"/>
          </a:solidFill>
          <a:latin typeface="+mn-lt"/>
          <a:ea typeface="+mn-ea"/>
          <a:cs typeface="+mn-cs"/>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9" rtl="0" eaLnBrk="1" latinLnBrk="0" hangingPunct="1">
        <a:defRPr sz="1800" kern="1200">
          <a:solidFill>
            <a:schemeClr val="tx1"/>
          </a:solidFill>
          <a:latin typeface="+mn-lt"/>
          <a:ea typeface="+mn-ea"/>
          <a:cs typeface="+mn-cs"/>
        </a:defRPr>
      </a:lvl1pPr>
      <a:lvl2pPr marL="457109" algn="l" defTabSz="457109" rtl="0" eaLnBrk="1" latinLnBrk="0" hangingPunct="1">
        <a:defRPr sz="1800" kern="1200">
          <a:solidFill>
            <a:schemeClr val="tx1"/>
          </a:solidFill>
          <a:latin typeface="+mn-lt"/>
          <a:ea typeface="+mn-ea"/>
          <a:cs typeface="+mn-cs"/>
        </a:defRPr>
      </a:lvl2pPr>
      <a:lvl3pPr marL="914217" algn="l" defTabSz="457109" rtl="0" eaLnBrk="1" latinLnBrk="0" hangingPunct="1">
        <a:defRPr sz="1800" kern="1200">
          <a:solidFill>
            <a:schemeClr val="tx1"/>
          </a:solidFill>
          <a:latin typeface="+mn-lt"/>
          <a:ea typeface="+mn-ea"/>
          <a:cs typeface="+mn-cs"/>
        </a:defRPr>
      </a:lvl3pPr>
      <a:lvl4pPr marL="1371326" algn="l" defTabSz="457109" rtl="0" eaLnBrk="1" latinLnBrk="0" hangingPunct="1">
        <a:defRPr sz="1800" kern="1200">
          <a:solidFill>
            <a:schemeClr val="tx1"/>
          </a:solidFill>
          <a:latin typeface="+mn-lt"/>
          <a:ea typeface="+mn-ea"/>
          <a:cs typeface="+mn-cs"/>
        </a:defRPr>
      </a:lvl4pPr>
      <a:lvl5pPr marL="1828434" algn="l" defTabSz="457109" rtl="0" eaLnBrk="1" latinLnBrk="0" hangingPunct="1">
        <a:defRPr sz="1800" kern="1200">
          <a:solidFill>
            <a:schemeClr val="tx1"/>
          </a:solidFill>
          <a:latin typeface="+mn-lt"/>
          <a:ea typeface="+mn-ea"/>
          <a:cs typeface="+mn-cs"/>
        </a:defRPr>
      </a:lvl5pPr>
      <a:lvl6pPr marL="2285543" algn="l" defTabSz="457109" rtl="0" eaLnBrk="1" latinLnBrk="0" hangingPunct="1">
        <a:defRPr sz="1800" kern="1200">
          <a:solidFill>
            <a:schemeClr val="tx1"/>
          </a:solidFill>
          <a:latin typeface="+mn-lt"/>
          <a:ea typeface="+mn-ea"/>
          <a:cs typeface="+mn-cs"/>
        </a:defRPr>
      </a:lvl6pPr>
      <a:lvl7pPr marL="2742651" algn="l" defTabSz="457109" rtl="0" eaLnBrk="1" latinLnBrk="0" hangingPunct="1">
        <a:defRPr sz="1800" kern="1200">
          <a:solidFill>
            <a:schemeClr val="tx1"/>
          </a:solidFill>
          <a:latin typeface="+mn-lt"/>
          <a:ea typeface="+mn-ea"/>
          <a:cs typeface="+mn-cs"/>
        </a:defRPr>
      </a:lvl7pPr>
      <a:lvl8pPr marL="3199760" algn="l" defTabSz="457109" rtl="0" eaLnBrk="1" latinLnBrk="0" hangingPunct="1">
        <a:defRPr sz="1800" kern="1200">
          <a:solidFill>
            <a:schemeClr val="tx1"/>
          </a:solidFill>
          <a:latin typeface="+mn-lt"/>
          <a:ea typeface="+mn-ea"/>
          <a:cs typeface="+mn-cs"/>
        </a:defRPr>
      </a:lvl8pPr>
      <a:lvl9pPr marL="3656868" algn="l" defTabSz="4571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000335"/>
      </p:ext>
    </p:extLst>
  </p:cSld>
  <p:clrMap bg1="lt1" tx1="dk1" bg2="lt2" tx2="dk2" accent1="accent1" accent2="accent2" accent3="accent3" accent4="accent4" accent5="accent5" accent6="accent6" hlink="hlink" folHlink="folHlink"/>
  <p:sldLayoutIdLst>
    <p:sldLayoutId id="2147483680" r:id="rId1"/>
    <p:sldLayoutId id="2147483681"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s://thevab.com/insight/movies-move-millennial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thevab.com/insight/full-recap" TargetMode="External"/><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hyperlink" Target="https://thevab.com/insight/navigating-flood" TargetMode="Externa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thevab.com/insight/full-recap" TargetMode="External"/><Relationship Id="rId5" Type="http://schemas.openxmlformats.org/officeDocument/2006/relationships/image" Target="../media/image34.png"/><Relationship Id="rId4" Type="http://schemas.openxmlformats.org/officeDocument/2006/relationships/hyperlink" Target="https://thevab.com/insight/the-path-to-victory"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thevab.com/insight/full-recap" TargetMode="External"/><Relationship Id="rId5" Type="http://schemas.openxmlformats.org/officeDocument/2006/relationships/image" Target="../media/image34.png"/><Relationship Id="rId4" Type="http://schemas.openxmlformats.org/officeDocument/2006/relationships/hyperlink" Target="https://thevab.com/insight/the-path-to-victory"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thevab.com/our-team/karolina-guillen" TargetMode="External"/><Relationship Id="rId13" Type="http://schemas.openxmlformats.org/officeDocument/2006/relationships/hyperlink" Target="https://thevab.com/insight/matter-of-principle-2020" TargetMode="External"/><Relationship Id="rId18" Type="http://schemas.openxmlformats.org/officeDocument/2006/relationships/image" Target="../media/image43.png"/><Relationship Id="rId3" Type="http://schemas.openxmlformats.org/officeDocument/2006/relationships/hyperlink" Target="https://thevab.com/" TargetMode="External"/><Relationship Id="rId21" Type="http://schemas.openxmlformats.org/officeDocument/2006/relationships/hyperlink" Target="https://thevab.com/insight/movies-move-millennials" TargetMode="External"/><Relationship Id="rId7" Type="http://schemas.openxmlformats.org/officeDocument/2006/relationships/hyperlink" Target="https://thevab.com/our-team/leah-montner-dixon" TargetMode="External"/><Relationship Id="rId12" Type="http://schemas.openxmlformats.org/officeDocument/2006/relationships/image" Target="../media/image40.png"/><Relationship Id="rId17" Type="http://schemas.openxmlformats.org/officeDocument/2006/relationships/hyperlink" Target="https://thevab.com/insight/Do-The-Right-Thing" TargetMode="External"/><Relationship Id="rId2" Type="http://schemas.openxmlformats.org/officeDocument/2006/relationships/image" Target="../media/image6.png"/><Relationship Id="rId16" Type="http://schemas.openxmlformats.org/officeDocument/2006/relationships/image" Target="../media/image42.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hyperlink" Target="http://www.thevab.com/" TargetMode="External"/><Relationship Id="rId11" Type="http://schemas.openxmlformats.org/officeDocument/2006/relationships/hyperlink" Target="https://thevab.com/insight/navigating-flood" TargetMode="External"/><Relationship Id="rId24" Type="http://schemas.openxmlformats.org/officeDocument/2006/relationships/image" Target="../media/image7.png"/><Relationship Id="rId5" Type="http://schemas.openxmlformats.org/officeDocument/2006/relationships/hyperlink" Target="https://twitter.com/VABintel" TargetMode="External"/><Relationship Id="rId15" Type="http://schemas.openxmlformats.org/officeDocument/2006/relationships/hyperlink" Target="https://thevab.com/insight/the-path-to-victory" TargetMode="External"/><Relationship Id="rId23" Type="http://schemas.openxmlformats.org/officeDocument/2006/relationships/hyperlink" Target="https://thevab.com/insight/left-your-own-devices-q1" TargetMode="External"/><Relationship Id="rId10" Type="http://schemas.openxmlformats.org/officeDocument/2006/relationships/hyperlink" Target="https://thevab.com/our-team/reed-kiely" TargetMode="External"/><Relationship Id="rId19" Type="http://schemas.openxmlformats.org/officeDocument/2006/relationships/hyperlink" Target="https://thevab.com/insight/best-seats-in-the-house-at-home" TargetMode="External"/><Relationship Id="rId4" Type="http://schemas.openxmlformats.org/officeDocument/2006/relationships/image" Target="../media/image38.png"/><Relationship Id="rId9" Type="http://schemas.openxmlformats.org/officeDocument/2006/relationships/image" Target="../media/image39.png"/><Relationship Id="rId14" Type="http://schemas.openxmlformats.org/officeDocument/2006/relationships/image" Target="../media/image41.png"/><Relationship Id="rId22"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thevab.com/insight/left-your-own-devices-q1" TargetMode="External"/><Relationship Id="rId5" Type="http://schemas.openxmlformats.org/officeDocument/2006/relationships/chart" Target="../charts/chart1.xml"/><Relationship Id="rId4" Type="http://schemas.openxmlformats.org/officeDocument/2006/relationships/hyperlink" Target="https://thevab.com/insight/Do-The-Right-Thin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hyperlink" Target="https://thevab.com/insight/full-recap"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thevab.com/insight/best-seats-in-the-house" TargetMode="External"/><Relationship Id="rId5" Type="http://schemas.openxmlformats.org/officeDocument/2006/relationships/image" Target="../media/image8.png"/><Relationship Id="rId4" Type="http://schemas.openxmlformats.org/officeDocument/2006/relationships/hyperlink" Target="https://thevab.com/insight/best-seats-in-the-house-at-home"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thevab.com/insight/best-seats-in-the-house" TargetMode="External"/><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thevab.com/insight/best-seats-in-the-house-at-home" TargetMode="External"/><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chart" Target="../charts/chart2.xml"/><Relationship Id="rId9" Type="http://schemas.openxmlformats.org/officeDocument/2006/relationships/hyperlink" Target="https://thevab.com/insight/full-reca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hyperlink" Target="https://thevab.com/insight/discover-difference-guide"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hyperlink" Target="https://thevab.com/insight/matter-of-principle-2020"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ispot.tv/ad/AHYF/johnnie-walker-this-land" TargetMode="External"/><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hyperlink" Target="https://thevab.com/insight/Do-The-Right-Thing" TargetMode="External"/><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hyperlink" Target="https://www.ispot.tv/ad/Z65W/zola-all-your-wedding-tools-in-one-place" TargetMode="External"/><Relationship Id="rId3" Type="http://schemas.openxmlformats.org/officeDocument/2006/relationships/image" Target="../media/image5.png"/><Relationship Id="rId7" Type="http://schemas.openxmlformats.org/officeDocument/2006/relationships/image" Target="../media/image19.jpeg"/><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ispot.tv/ad/Z2zD/zola-wedding-planning-for-couples-getting-married-today" TargetMode="External"/><Relationship Id="rId11" Type="http://schemas.openxmlformats.org/officeDocument/2006/relationships/hyperlink" Target="https://thevab.com/insight/Do-The-Right-Thing" TargetMode="External"/><Relationship Id="rId5" Type="http://schemas.openxmlformats.org/officeDocument/2006/relationships/image" Target="../media/image18.jpeg"/><Relationship Id="rId10" Type="http://schemas.openxmlformats.org/officeDocument/2006/relationships/image" Target="../media/image21.png"/><Relationship Id="rId4" Type="http://schemas.openxmlformats.org/officeDocument/2006/relationships/hyperlink" Target="https://www.ispot.tv/ad/ZTLC/zola-beautiful-custom-wedding-invitations-save-the-dates-and-paper" TargetMode="External"/><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hyperlink" Target="https://www.ispot.tv/ad/I94f/nike-dream-with-us" TargetMode="External"/><Relationship Id="rId3" Type="http://schemas.openxmlformats.org/officeDocument/2006/relationships/image" Target="../media/image5.png"/><Relationship Id="rId7" Type="http://schemas.openxmlformats.org/officeDocument/2006/relationships/image" Target="../media/image23.jpeg"/><Relationship Id="rId12"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ispot.tv/ad/Ijab/nike-dream-crazier" TargetMode="External"/><Relationship Id="rId11" Type="http://schemas.openxmlformats.org/officeDocument/2006/relationships/hyperlink" Target="https://thevab.com/insight/Do-The-Right-Thing" TargetMode="External"/><Relationship Id="rId5" Type="http://schemas.openxmlformats.org/officeDocument/2006/relationships/image" Target="../media/image22.jpeg"/><Relationship Id="rId10" Type="http://schemas.openxmlformats.org/officeDocument/2006/relationships/image" Target="../media/image25.png"/><Relationship Id="rId4" Type="http://schemas.openxmlformats.org/officeDocument/2006/relationships/hyperlink" Target="https://www.ispot.tv/ad/dyax/nike-dream-crazy-featuring-colin-kaepernick" TargetMode="External"/><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rawing, table&#10;&#10;Description automatically generated">
            <a:extLst>
              <a:ext uri="{FF2B5EF4-FFF2-40B4-BE49-F238E27FC236}">
                <a16:creationId xmlns:a16="http://schemas.microsoft.com/office/drawing/2014/main" id="{C3C3D991-4E11-5346-8736-765CFE7D6D61}"/>
              </a:ext>
            </a:extLst>
          </p:cNvPr>
          <p:cNvPicPr>
            <a:picLocks noChangeAspect="1"/>
          </p:cNvPicPr>
          <p:nvPr/>
        </p:nvPicPr>
        <p:blipFill>
          <a:blip r:embed="rId3"/>
          <a:stretch>
            <a:fillRect/>
          </a:stretch>
        </p:blipFill>
        <p:spPr>
          <a:xfrm>
            <a:off x="3048" y="893"/>
            <a:ext cx="12188952" cy="6857107"/>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398958" y="3020373"/>
            <a:ext cx="2298058" cy="323165"/>
          </a:xfrm>
          <a:prstGeom prst="rect">
            <a:avLst/>
          </a:prstGeom>
          <a:noFill/>
        </p:spPr>
        <p:txBody>
          <a:bodyPr wrap="square" rtlCol="0">
            <a:spAutoFit/>
          </a:bodyPr>
          <a:lstStyle/>
          <a:p>
            <a:pPr defTabSz="914217"/>
            <a:r>
              <a:rPr lang="en-US" sz="1500" b="1" dirty="0">
                <a:solidFill>
                  <a:srgbClr val="1F1A62"/>
                </a:solidFill>
                <a:latin typeface="Helvetica" pitchFamily="2" charset="0"/>
              </a:rPr>
              <a:t>2020 – Volume VI</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494572" y="2940104"/>
            <a:ext cx="521140"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400229" y="3457439"/>
            <a:ext cx="5255853" cy="1384866"/>
          </a:xfrm>
          <a:prstGeom prst="rect">
            <a:avLst/>
          </a:prstGeom>
          <a:noFill/>
        </p:spPr>
        <p:txBody>
          <a:bodyPr wrap="square" rtlCol="0">
            <a:spAutoFit/>
          </a:bodyPr>
          <a:lstStyle/>
          <a:p>
            <a:pPr defTabSz="914217"/>
            <a:r>
              <a:rPr lang="en-US" sz="3999" b="1" dirty="0">
                <a:solidFill>
                  <a:srgbClr val="FFE600"/>
                </a:solidFill>
                <a:latin typeface="Helvetica" pitchFamily="2" charset="0"/>
              </a:rPr>
              <a:t>A Second Look</a:t>
            </a:r>
          </a:p>
          <a:p>
            <a:pPr defTabSz="914217"/>
            <a:r>
              <a:rPr lang="en-US" sz="2200" b="1" dirty="0">
                <a:solidFill>
                  <a:prstClr val="white"/>
                </a:solidFill>
                <a:latin typeface="Helvetica" pitchFamily="2" charset="0"/>
              </a:rPr>
              <a:t>10 Slides To Help Marketers Adapt Their Plans In Today’s Landscape</a:t>
            </a:r>
          </a:p>
        </p:txBody>
      </p:sp>
      <p:pic>
        <p:nvPicPr>
          <p:cNvPr id="4" name="Picture 3" descr="A picture containing drawing&#10;&#10;Description automatically generated">
            <a:extLst>
              <a:ext uri="{FF2B5EF4-FFF2-40B4-BE49-F238E27FC236}">
                <a16:creationId xmlns:a16="http://schemas.microsoft.com/office/drawing/2014/main" id="{594222F3-ED4C-8C46-BA4B-CD5D3A992599}"/>
              </a:ext>
            </a:extLst>
          </p:cNvPr>
          <p:cNvPicPr>
            <a:picLocks noChangeAspect="1"/>
          </p:cNvPicPr>
          <p:nvPr/>
        </p:nvPicPr>
        <p:blipFill rotWithShape="1">
          <a:blip r:embed="rId4"/>
          <a:srcRect l="24474" t="35513" r="27600" b="36303"/>
          <a:stretch/>
        </p:blipFill>
        <p:spPr>
          <a:xfrm>
            <a:off x="494572" y="5745044"/>
            <a:ext cx="2202443" cy="728188"/>
          </a:xfrm>
          <a:prstGeom prst="rect">
            <a:avLst/>
          </a:prstGeom>
        </p:spPr>
      </p:pic>
      <p:pic>
        <p:nvPicPr>
          <p:cNvPr id="5" name="Picture 4" descr="A close up of sunglasses&#10;&#10;Description automatically generated">
            <a:extLst>
              <a:ext uri="{FF2B5EF4-FFF2-40B4-BE49-F238E27FC236}">
                <a16:creationId xmlns:a16="http://schemas.microsoft.com/office/drawing/2014/main" id="{E4B658CB-7EC7-4266-8976-AFE904050287}"/>
              </a:ext>
            </a:extLst>
          </p:cNvPr>
          <p:cNvPicPr>
            <a:picLocks noChangeAspect="1"/>
          </p:cNvPicPr>
          <p:nvPr/>
        </p:nvPicPr>
        <p:blipFill rotWithShape="1">
          <a:blip r:embed="rId5"/>
          <a:srcRect t="25283" b="27126"/>
          <a:stretch/>
        </p:blipFill>
        <p:spPr>
          <a:xfrm>
            <a:off x="4853823" y="1523456"/>
            <a:ext cx="4780575" cy="1820082"/>
          </a:xfrm>
          <a:prstGeom prst="rect">
            <a:avLst/>
          </a:prstGeom>
        </p:spPr>
      </p:pic>
    </p:spTree>
    <p:extLst>
      <p:ext uri="{BB962C8B-B14F-4D97-AF65-F5344CB8AC3E}">
        <p14:creationId xmlns:p14="http://schemas.microsoft.com/office/powerpoint/2010/main" val="4086481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4688114" cy="6869150"/>
          </a:xfrm>
          <a:prstGeom prst="rect">
            <a:avLst/>
          </a:prstGeom>
          <a:solidFill>
            <a:srgbClr val="D0D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91253" y="593513"/>
            <a:ext cx="4334095"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E84A99"/>
                </a:solidFill>
                <a:latin typeface="Helvetica" panose="020B0604020202020204" pitchFamily="34" charset="0"/>
              </a:rPr>
              <a:t>Movie Theaters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E84A99"/>
                </a:solidFill>
                <a:latin typeface="Helvetica" panose="020B0604020202020204" pitchFamily="34" charset="0"/>
              </a:rPr>
              <a:t>Re-Opening Across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E84A99"/>
                </a:solidFill>
                <a:latin typeface="Helvetica" panose="020B0604020202020204" pitchFamily="34" charset="0"/>
              </a:rPr>
              <a:t>The Country: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1F1A62"/>
                </a:solidFill>
                <a:latin typeface="Helvetica" panose="020B0604020202020204" pitchFamily="34" charset="0"/>
              </a:rPr>
              <a:t>Cinema advertising drives meaningful action by millennials which delivers outcomes for brands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25221"/>
            <a:ext cx="11708793" cy="350107"/>
          </a:xfrm>
          <a:prstGeom prst="rect">
            <a:avLst/>
          </a:prstGeom>
        </p:spPr>
      </p:pic>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7BE48088-982F-4149-A66C-ED5C189A4C51}"/>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3" name="Picture 2">
            <a:hlinkClick r:id="rId4"/>
            <a:extLst>
              <a:ext uri="{FF2B5EF4-FFF2-40B4-BE49-F238E27FC236}">
                <a16:creationId xmlns:a16="http://schemas.microsoft.com/office/drawing/2014/main" id="{1FD1366F-D5BF-4A96-B1E7-6991E1007D63}"/>
              </a:ext>
            </a:extLst>
          </p:cNvPr>
          <p:cNvPicPr>
            <a:picLocks noChangeAspect="1"/>
          </p:cNvPicPr>
          <p:nvPr/>
        </p:nvPicPr>
        <p:blipFill>
          <a:blip r:embed="rId5"/>
          <a:stretch>
            <a:fillRect/>
          </a:stretch>
        </p:blipFill>
        <p:spPr>
          <a:xfrm>
            <a:off x="5620142" y="51472"/>
            <a:ext cx="6010342" cy="6455749"/>
          </a:xfrm>
          <a:prstGeom prst="rect">
            <a:avLst/>
          </a:prstGeom>
          <a:ln>
            <a:solidFill>
              <a:schemeClr val="tx1"/>
            </a:solidFill>
          </a:ln>
        </p:spPr>
      </p:pic>
      <p:sp>
        <p:nvSpPr>
          <p:cNvPr id="5" name="Rectangle: Rounded Corners 4">
            <a:hlinkClick r:id="rId4"/>
            <a:extLst>
              <a:ext uri="{FF2B5EF4-FFF2-40B4-BE49-F238E27FC236}">
                <a16:creationId xmlns:a16="http://schemas.microsoft.com/office/drawing/2014/main" id="{492AC0A2-04CA-4E3B-92D4-5D6C936FBBDE}"/>
              </a:ext>
            </a:extLst>
          </p:cNvPr>
          <p:cNvSpPr/>
          <p:nvPr/>
        </p:nvSpPr>
        <p:spPr>
          <a:xfrm>
            <a:off x="1091917" y="4964308"/>
            <a:ext cx="1828800" cy="1079512"/>
          </a:xfrm>
          <a:prstGeom prst="roundRect">
            <a:avLst/>
          </a:prstGeom>
          <a:solidFill>
            <a:srgbClr val="E84A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Helvetica" panose="020B0403020202020204" pitchFamily="34" charset="0"/>
              </a:rPr>
              <a:t>Click here to download infographic</a:t>
            </a:r>
          </a:p>
        </p:txBody>
      </p:sp>
    </p:spTree>
    <p:extLst>
      <p:ext uri="{BB962C8B-B14F-4D97-AF65-F5344CB8AC3E}">
        <p14:creationId xmlns:p14="http://schemas.microsoft.com/office/powerpoint/2010/main" val="99438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ADF832-32D3-4176-8ED4-06F28658C641}"/>
              </a:ext>
            </a:extLst>
          </p:cNvPr>
          <p:cNvSpPr/>
          <p:nvPr/>
        </p:nvSpPr>
        <p:spPr>
          <a:xfrm>
            <a:off x="-20722"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pic>
        <p:nvPicPr>
          <p:cNvPr id="14" name="Picture 13">
            <a:hlinkClick r:id="rId4"/>
            <a:extLst>
              <a:ext uri="{FF2B5EF4-FFF2-40B4-BE49-F238E27FC236}">
                <a16:creationId xmlns:a16="http://schemas.microsoft.com/office/drawing/2014/main" id="{C8D19BD1-43BA-48C2-B541-938964660A6A}"/>
              </a:ext>
            </a:extLst>
          </p:cNvPr>
          <p:cNvPicPr>
            <a:picLocks noChangeAspect="1"/>
          </p:cNvPicPr>
          <p:nvPr/>
        </p:nvPicPr>
        <p:blipFill>
          <a:blip r:embed="rId5"/>
          <a:srcRect/>
          <a:stretch/>
        </p:blipFill>
        <p:spPr>
          <a:xfrm>
            <a:off x="10556701" y="209483"/>
            <a:ext cx="1511041" cy="845350"/>
          </a:xfrm>
          <a:prstGeom prst="rect">
            <a:avLst/>
          </a:prstGeom>
          <a:ln>
            <a:solidFill>
              <a:schemeClr val="tx1"/>
            </a:solidFill>
          </a:ln>
        </p:spPr>
      </p:pic>
      <p:sp>
        <p:nvSpPr>
          <p:cNvPr id="15" name="TextBox 14">
            <a:hlinkClick r:id="rId4"/>
            <a:extLst>
              <a:ext uri="{FF2B5EF4-FFF2-40B4-BE49-F238E27FC236}">
                <a16:creationId xmlns:a16="http://schemas.microsoft.com/office/drawing/2014/main" id="{1877FD4C-87CB-42FA-B8D0-6ED1D8F4A41A}"/>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22" name="Rectangle 21">
            <a:extLst>
              <a:ext uri="{FF2B5EF4-FFF2-40B4-BE49-F238E27FC236}">
                <a16:creationId xmlns:a16="http://schemas.microsoft.com/office/drawing/2014/main" id="{2FC4FE21-941D-4CC4-9535-A5705E00455B}"/>
              </a:ext>
            </a:extLst>
          </p:cNvPr>
          <p:cNvSpPr/>
          <p:nvPr/>
        </p:nvSpPr>
        <p:spPr>
          <a:xfrm>
            <a:off x="7853" y="62713"/>
            <a:ext cx="10597461" cy="1281120"/>
          </a:xfrm>
          <a:prstGeom prst="rect">
            <a:avLst/>
          </a:prstGeom>
        </p:spPr>
        <p:txBody>
          <a:bodyPr wrap="square" anchor="t">
            <a:spAutoFit/>
          </a:bodyPr>
          <a:lstStyle/>
          <a:p>
            <a:pPr lvl="0">
              <a:defRPr/>
            </a:pPr>
            <a:r>
              <a:rPr lang="en-US" sz="2575" b="1" dirty="0">
                <a:solidFill>
                  <a:srgbClr val="E84A99"/>
                </a:solidFill>
                <a:latin typeface="Helvetica" panose="020B0604020202020204" pitchFamily="2" charset="0"/>
                <a:ea typeface="Open Sans" panose="020B0606030504020204" pitchFamily="34" charset="0"/>
                <a:cs typeface="Open Sans" panose="020B0606030504020204" pitchFamily="34" charset="0"/>
              </a:rPr>
              <a:t>The Pandemic Has Accelerated Growth In Smart TV and Streaming Devices: </a:t>
            </a:r>
            <a:r>
              <a:rPr lang="en-US" sz="2575" b="1" dirty="0">
                <a:solidFill>
                  <a:srgbClr val="1F1A62"/>
                </a:solidFill>
                <a:latin typeface="Helvetica" panose="020B0604020202020204" pitchFamily="2" charset="0"/>
              </a:rPr>
              <a:t>Consumers’ in-home data usage has increased by double-digits as cross-platform viewing expands across devices</a:t>
            </a:r>
          </a:p>
        </p:txBody>
      </p:sp>
      <p:sp>
        <p:nvSpPr>
          <p:cNvPr id="18" name="Rectangle 17">
            <a:extLst>
              <a:ext uri="{FF2B5EF4-FFF2-40B4-BE49-F238E27FC236}">
                <a16:creationId xmlns:a16="http://schemas.microsoft.com/office/drawing/2014/main" id="{75D3478C-0040-473D-A320-D3F211489BCC}"/>
              </a:ext>
            </a:extLst>
          </p:cNvPr>
          <p:cNvSpPr/>
          <p:nvPr/>
        </p:nvSpPr>
        <p:spPr>
          <a:xfrm>
            <a:off x="1" y="1433143"/>
            <a:ext cx="2986090" cy="4808008"/>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hlinkClick r:id="rId6"/>
            <a:extLst>
              <a:ext uri="{FF2B5EF4-FFF2-40B4-BE49-F238E27FC236}">
                <a16:creationId xmlns:a16="http://schemas.microsoft.com/office/drawing/2014/main" id="{C5BF813C-A2D1-4FB4-9F5D-9AE73B17C3D4}"/>
              </a:ext>
            </a:extLst>
          </p:cNvPr>
          <p:cNvPicPr>
            <a:picLocks noChangeAspect="1"/>
          </p:cNvPicPr>
          <p:nvPr/>
        </p:nvPicPr>
        <p:blipFill>
          <a:blip r:embed="rId7"/>
          <a:srcRect/>
          <a:stretch/>
        </p:blipFill>
        <p:spPr>
          <a:xfrm>
            <a:off x="318149" y="1725562"/>
            <a:ext cx="2389909" cy="1343573"/>
          </a:xfrm>
          <a:prstGeom prst="rect">
            <a:avLst/>
          </a:prstGeom>
          <a:ln>
            <a:solidFill>
              <a:schemeClr val="tx1"/>
            </a:solidFill>
          </a:ln>
        </p:spPr>
      </p:pic>
      <p:sp>
        <p:nvSpPr>
          <p:cNvPr id="21" name="TextBox 20">
            <a:extLst>
              <a:ext uri="{FF2B5EF4-FFF2-40B4-BE49-F238E27FC236}">
                <a16:creationId xmlns:a16="http://schemas.microsoft.com/office/drawing/2014/main" id="{AA78ED1D-AE66-4DA1-ACDA-5D9DB2104062}"/>
              </a:ext>
            </a:extLst>
          </p:cNvPr>
          <p:cNvSpPr txBox="1"/>
          <p:nvPr/>
        </p:nvSpPr>
        <p:spPr>
          <a:xfrm>
            <a:off x="-3563" y="3632005"/>
            <a:ext cx="298608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For more information on </a:t>
            </a:r>
            <a:r>
              <a:rPr lang="en-US" sz="1400" b="1" dirty="0">
                <a:solidFill>
                  <a:srgbClr val="FFE600"/>
                </a:solidFill>
                <a:latin typeface="Helvetica" panose="020B0604020202020204" pitchFamily="34" charset="0"/>
                <a:cs typeface="Helvetica" panose="020B0604020202020204" pitchFamily="34" charset="0"/>
              </a:rPr>
              <a:t>video streaming trends</a:t>
            </a: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 view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E600"/>
                </a:solidFill>
                <a:effectLst/>
                <a:uLnTx/>
                <a:uFillTx/>
                <a:latin typeface="Helvetica" panose="020B0604020202020204" pitchFamily="34" charset="0"/>
                <a:cs typeface="Helvetica" panose="020B0604020202020204" pitchFamily="34" charset="0"/>
              </a:rPr>
              <a:t>Session 1</a:t>
            </a: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 in our </a:t>
            </a:r>
            <a:b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br>
            <a:r>
              <a:rPr kumimoji="0" lang="en-US" sz="1400" b="1" i="0" u="none" strike="noStrike" kern="1200" cap="none" spc="0" normalizeH="0" baseline="0" noProof="0" dirty="0">
                <a:ln>
                  <a:noFill/>
                </a:ln>
                <a:solidFill>
                  <a:srgbClr val="FFE600"/>
                </a:solidFill>
                <a:effectLst/>
                <a:uLnTx/>
                <a:uFillTx/>
                <a:latin typeface="Helvetica" panose="020B0604020202020204" pitchFamily="34" charset="0"/>
                <a:cs typeface="Helvetica" panose="020B0604020202020204" pitchFamily="34" charset="0"/>
                <a:hlinkClick r:id="rId6">
                  <a:extLst>
                    <a:ext uri="{A12FA001-AC4F-418D-AE19-62706E023703}">
                      <ahyp:hlinkClr xmlns:ahyp="http://schemas.microsoft.com/office/drawing/2018/hyperlinkcolor" val="tx"/>
                    </a:ext>
                  </a:extLst>
                </a:hlinkClick>
              </a:rPr>
              <a:t>VAB INSPIRE</a:t>
            </a:r>
            <a:r>
              <a:rPr kumimoji="0" lang="en-US" sz="1400" b="1" i="0" u="sng" strike="noStrike" kern="1200" cap="none" spc="0" normalizeH="0" baseline="0" noProof="0" dirty="0">
                <a:ln>
                  <a:noFill/>
                </a:ln>
                <a:solidFill>
                  <a:srgbClr val="FFE600"/>
                </a:solidFill>
                <a:effectLst/>
                <a:uLnTx/>
                <a:uFillTx/>
                <a:latin typeface="Helvetica" panose="020B0604020202020204" pitchFamily="34" charset="0"/>
                <a:cs typeface="Helvetica" panose="020B0604020202020204" pitchFamily="34" charset="0"/>
                <a:hlinkClick r:id="rId6">
                  <a:extLst>
                    <a:ext uri="{A12FA001-AC4F-418D-AE19-62706E023703}">
                      <ahyp:hlinkClr xmlns:ahyp="http://schemas.microsoft.com/office/drawing/2018/hyperlinkcolor" val="tx"/>
                    </a:ext>
                  </a:extLst>
                </a:hlinkClick>
              </a:rPr>
              <a:t> </a:t>
            </a: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summer series</a:t>
            </a:r>
            <a:endParaRPr kumimoji="0" lang="en-US" sz="1400" b="0"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28" name="TextBox 27">
            <a:hlinkClick r:id="rId6"/>
            <a:extLst>
              <a:ext uri="{FF2B5EF4-FFF2-40B4-BE49-F238E27FC236}">
                <a16:creationId xmlns:a16="http://schemas.microsoft.com/office/drawing/2014/main" id="{FD9D7755-F7CC-42D8-9068-8724C2998F43}"/>
              </a:ext>
            </a:extLst>
          </p:cNvPr>
          <p:cNvSpPr txBox="1"/>
          <p:nvPr/>
        </p:nvSpPr>
        <p:spPr>
          <a:xfrm>
            <a:off x="506008" y="3122747"/>
            <a:ext cx="2023311"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a:t>
            </a:r>
            <a:r>
              <a:rPr lang="en-US" sz="800">
                <a:solidFill>
                  <a:srgbClr val="1B1464"/>
                </a:solidFill>
                <a:latin typeface="Helvetica" panose="020B0604020202020204" pitchFamily="34" charset="0"/>
                <a:ea typeface="Open Sans" panose="020B0606030504020204" pitchFamily="34" charset="0"/>
                <a:cs typeface="Helvetica" panose="020B0604020202020204" pitchFamily="34" charset="0"/>
              </a:rPr>
              <a:t>to view this session and more</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37" name="TextBox 36">
            <a:extLst>
              <a:ext uri="{FF2B5EF4-FFF2-40B4-BE49-F238E27FC236}">
                <a16:creationId xmlns:a16="http://schemas.microsoft.com/office/drawing/2014/main" id="{5508DB2C-B68A-4EB3-B5BE-1FD90A4F048E}"/>
              </a:ext>
            </a:extLst>
          </p:cNvPr>
          <p:cNvSpPr txBox="1"/>
          <p:nvPr/>
        </p:nvSpPr>
        <p:spPr>
          <a:xfrm>
            <a:off x="3678134" y="1855149"/>
            <a:ext cx="82121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Percent Change in Average Monthly In-Home Data Usage by Device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2019 vs 2020 – Gigabytes Received</a:t>
            </a:r>
          </a:p>
        </p:txBody>
      </p:sp>
      <p:sp>
        <p:nvSpPr>
          <p:cNvPr id="38" name="Rectangle 37">
            <a:extLst>
              <a:ext uri="{FF2B5EF4-FFF2-40B4-BE49-F238E27FC236}">
                <a16:creationId xmlns:a16="http://schemas.microsoft.com/office/drawing/2014/main" id="{DA40AE71-AE9A-4B36-BC55-B00984B70B5B}"/>
              </a:ext>
            </a:extLst>
          </p:cNvPr>
          <p:cNvSpPr/>
          <p:nvPr/>
        </p:nvSpPr>
        <p:spPr>
          <a:xfrm>
            <a:off x="4372348" y="3902655"/>
            <a:ext cx="1294798" cy="1993597"/>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descr="A picture containing clock, drawing&#10;&#10;Description automatically generated">
            <a:extLst>
              <a:ext uri="{FF2B5EF4-FFF2-40B4-BE49-F238E27FC236}">
                <a16:creationId xmlns:a16="http://schemas.microsoft.com/office/drawing/2014/main" id="{494BED3B-F1D3-403A-9BC2-9E527CCBEE84}"/>
              </a:ext>
            </a:extLst>
          </p:cNvPr>
          <p:cNvPicPr>
            <a:picLocks noChangeAspect="1"/>
          </p:cNvPicPr>
          <p:nvPr/>
        </p:nvPicPr>
        <p:blipFill>
          <a:blip r:embed="rId8"/>
          <a:stretch>
            <a:fillRect/>
          </a:stretch>
        </p:blipFill>
        <p:spPr>
          <a:xfrm>
            <a:off x="4657340" y="2618780"/>
            <a:ext cx="724815" cy="724815"/>
          </a:xfrm>
          <a:prstGeom prst="rect">
            <a:avLst/>
          </a:prstGeom>
        </p:spPr>
      </p:pic>
      <p:sp>
        <p:nvSpPr>
          <p:cNvPr id="40" name="TextBox 39">
            <a:extLst>
              <a:ext uri="{FF2B5EF4-FFF2-40B4-BE49-F238E27FC236}">
                <a16:creationId xmlns:a16="http://schemas.microsoft.com/office/drawing/2014/main" id="{D0863F48-DB3C-4D0E-8C0C-5591FDC801BA}"/>
              </a:ext>
            </a:extLst>
          </p:cNvPr>
          <p:cNvSpPr txBox="1"/>
          <p:nvPr/>
        </p:nvSpPr>
        <p:spPr>
          <a:xfrm>
            <a:off x="4503000" y="3499429"/>
            <a:ext cx="10334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Phone</a:t>
            </a:r>
          </a:p>
        </p:txBody>
      </p:sp>
      <p:sp>
        <p:nvSpPr>
          <p:cNvPr id="41" name="Rectangle 40">
            <a:extLst>
              <a:ext uri="{FF2B5EF4-FFF2-40B4-BE49-F238E27FC236}">
                <a16:creationId xmlns:a16="http://schemas.microsoft.com/office/drawing/2014/main" id="{9C3D277D-BCC0-4A1A-B6DD-873F06898818}"/>
              </a:ext>
            </a:extLst>
          </p:cNvPr>
          <p:cNvSpPr/>
          <p:nvPr/>
        </p:nvSpPr>
        <p:spPr>
          <a:xfrm>
            <a:off x="5786079" y="3902655"/>
            <a:ext cx="1294798" cy="1993597"/>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close up of a logo&#10;&#10;Description automatically generated">
            <a:extLst>
              <a:ext uri="{FF2B5EF4-FFF2-40B4-BE49-F238E27FC236}">
                <a16:creationId xmlns:a16="http://schemas.microsoft.com/office/drawing/2014/main" id="{FDD2B169-6955-42E3-8687-706FDD9BF5E4}"/>
              </a:ext>
            </a:extLst>
          </p:cNvPr>
          <p:cNvPicPr>
            <a:picLocks noChangeAspect="1"/>
          </p:cNvPicPr>
          <p:nvPr/>
        </p:nvPicPr>
        <p:blipFill>
          <a:blip r:embed="rId9"/>
          <a:stretch>
            <a:fillRect/>
          </a:stretch>
        </p:blipFill>
        <p:spPr>
          <a:xfrm>
            <a:off x="6034830" y="2644294"/>
            <a:ext cx="797296" cy="797296"/>
          </a:xfrm>
          <a:prstGeom prst="rect">
            <a:avLst/>
          </a:prstGeom>
        </p:spPr>
      </p:pic>
      <p:sp>
        <p:nvSpPr>
          <p:cNvPr id="45" name="TextBox 44">
            <a:extLst>
              <a:ext uri="{FF2B5EF4-FFF2-40B4-BE49-F238E27FC236}">
                <a16:creationId xmlns:a16="http://schemas.microsoft.com/office/drawing/2014/main" id="{BC351707-64D8-4FC2-8160-07E7DD0FCB14}"/>
              </a:ext>
            </a:extLst>
          </p:cNvPr>
          <p:cNvSpPr txBox="1"/>
          <p:nvPr/>
        </p:nvSpPr>
        <p:spPr>
          <a:xfrm>
            <a:off x="5916731" y="3499429"/>
            <a:ext cx="10334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Smart TV</a:t>
            </a:r>
          </a:p>
        </p:txBody>
      </p:sp>
      <p:sp>
        <p:nvSpPr>
          <p:cNvPr id="46" name="Rectangle 45">
            <a:extLst>
              <a:ext uri="{FF2B5EF4-FFF2-40B4-BE49-F238E27FC236}">
                <a16:creationId xmlns:a16="http://schemas.microsoft.com/office/drawing/2014/main" id="{B62A33BD-B71A-45D7-862B-2B69C9658736}"/>
              </a:ext>
            </a:extLst>
          </p:cNvPr>
          <p:cNvSpPr/>
          <p:nvPr/>
        </p:nvSpPr>
        <p:spPr>
          <a:xfrm>
            <a:off x="7199810" y="3902655"/>
            <a:ext cx="1294798" cy="1993597"/>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Picture 46" descr="A picture containing drawing, clock&#10;&#10;Description automatically generated">
            <a:extLst>
              <a:ext uri="{FF2B5EF4-FFF2-40B4-BE49-F238E27FC236}">
                <a16:creationId xmlns:a16="http://schemas.microsoft.com/office/drawing/2014/main" id="{CBA381B0-DBD4-4AED-A0B9-7409F5E2EECB}"/>
              </a:ext>
            </a:extLst>
          </p:cNvPr>
          <p:cNvPicPr>
            <a:picLocks noChangeAspect="1"/>
          </p:cNvPicPr>
          <p:nvPr/>
        </p:nvPicPr>
        <p:blipFill>
          <a:blip r:embed="rId10"/>
          <a:stretch>
            <a:fillRect/>
          </a:stretch>
        </p:blipFill>
        <p:spPr>
          <a:xfrm>
            <a:off x="7517748" y="2697373"/>
            <a:ext cx="658923" cy="658923"/>
          </a:xfrm>
          <a:prstGeom prst="rect">
            <a:avLst/>
          </a:prstGeom>
        </p:spPr>
      </p:pic>
      <p:sp>
        <p:nvSpPr>
          <p:cNvPr id="48" name="TextBox 47">
            <a:extLst>
              <a:ext uri="{FF2B5EF4-FFF2-40B4-BE49-F238E27FC236}">
                <a16:creationId xmlns:a16="http://schemas.microsoft.com/office/drawing/2014/main" id="{1A8B16F1-7545-4D9A-9976-5ADD3E0C1F64}"/>
              </a:ext>
            </a:extLst>
          </p:cNvPr>
          <p:cNvSpPr txBox="1"/>
          <p:nvPr/>
        </p:nvSpPr>
        <p:spPr>
          <a:xfrm>
            <a:off x="7273430" y="3351680"/>
            <a:ext cx="11475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Streaming Box / Stick</a:t>
            </a:r>
          </a:p>
        </p:txBody>
      </p:sp>
      <p:sp>
        <p:nvSpPr>
          <p:cNvPr id="49" name="Rectangle 48">
            <a:extLst>
              <a:ext uri="{FF2B5EF4-FFF2-40B4-BE49-F238E27FC236}">
                <a16:creationId xmlns:a16="http://schemas.microsoft.com/office/drawing/2014/main" id="{E3A6E8A3-FF90-4F82-B702-9060369C3682}"/>
              </a:ext>
            </a:extLst>
          </p:cNvPr>
          <p:cNvSpPr/>
          <p:nvPr/>
        </p:nvSpPr>
        <p:spPr>
          <a:xfrm>
            <a:off x="8613541" y="3902655"/>
            <a:ext cx="1294798" cy="1993597"/>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Picture 49" descr="A picture containing drawing&#10;&#10;Description automatically generated">
            <a:extLst>
              <a:ext uri="{FF2B5EF4-FFF2-40B4-BE49-F238E27FC236}">
                <a16:creationId xmlns:a16="http://schemas.microsoft.com/office/drawing/2014/main" id="{C136C265-3FF2-4B91-9B94-03D295B235D6}"/>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8822427" y="2604429"/>
            <a:ext cx="877026" cy="877026"/>
          </a:xfrm>
          <a:prstGeom prst="rect">
            <a:avLst/>
          </a:prstGeom>
        </p:spPr>
      </p:pic>
      <p:sp>
        <p:nvSpPr>
          <p:cNvPr id="51" name="TextBox 50">
            <a:extLst>
              <a:ext uri="{FF2B5EF4-FFF2-40B4-BE49-F238E27FC236}">
                <a16:creationId xmlns:a16="http://schemas.microsoft.com/office/drawing/2014/main" id="{C16444A5-C594-40FE-913B-23B81C11141D}"/>
              </a:ext>
            </a:extLst>
          </p:cNvPr>
          <p:cNvSpPr txBox="1"/>
          <p:nvPr/>
        </p:nvSpPr>
        <p:spPr>
          <a:xfrm>
            <a:off x="8687161" y="3499429"/>
            <a:ext cx="114755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Tablet</a:t>
            </a:r>
          </a:p>
        </p:txBody>
      </p:sp>
      <p:sp>
        <p:nvSpPr>
          <p:cNvPr id="52" name="Rectangle 51">
            <a:extLst>
              <a:ext uri="{FF2B5EF4-FFF2-40B4-BE49-F238E27FC236}">
                <a16:creationId xmlns:a16="http://schemas.microsoft.com/office/drawing/2014/main" id="{543933B3-413A-4F5A-85F9-7E6A18E8C351}"/>
              </a:ext>
            </a:extLst>
          </p:cNvPr>
          <p:cNvSpPr/>
          <p:nvPr/>
        </p:nvSpPr>
        <p:spPr>
          <a:xfrm>
            <a:off x="10027272" y="3902655"/>
            <a:ext cx="1294798" cy="1993597"/>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 name="Picture 52" descr="A close up of a logo&#10;&#10;Description automatically generated">
            <a:extLst>
              <a:ext uri="{FF2B5EF4-FFF2-40B4-BE49-F238E27FC236}">
                <a16:creationId xmlns:a16="http://schemas.microsoft.com/office/drawing/2014/main" id="{B0666777-5559-4A2A-B3DA-EE8E6193FC99}"/>
              </a:ext>
            </a:extLst>
          </p:cNvPr>
          <p:cNvPicPr>
            <a:picLocks noChangeAspect="1"/>
          </p:cNvPicPr>
          <p:nvPr/>
        </p:nvPicPr>
        <p:blipFill>
          <a:blip r:embed="rId12"/>
          <a:stretch>
            <a:fillRect/>
          </a:stretch>
        </p:blipFill>
        <p:spPr>
          <a:xfrm>
            <a:off x="10345210" y="2684672"/>
            <a:ext cx="658923" cy="658923"/>
          </a:xfrm>
          <a:prstGeom prst="rect">
            <a:avLst/>
          </a:prstGeom>
        </p:spPr>
      </p:pic>
      <p:sp>
        <p:nvSpPr>
          <p:cNvPr id="54" name="TextBox 53">
            <a:extLst>
              <a:ext uri="{FF2B5EF4-FFF2-40B4-BE49-F238E27FC236}">
                <a16:creationId xmlns:a16="http://schemas.microsoft.com/office/drawing/2014/main" id="{B7CA5FA9-970F-4ED2-AE5C-499DA87B923C}"/>
              </a:ext>
            </a:extLst>
          </p:cNvPr>
          <p:cNvSpPr txBox="1"/>
          <p:nvPr/>
        </p:nvSpPr>
        <p:spPr>
          <a:xfrm>
            <a:off x="10100892" y="3351680"/>
            <a:ext cx="11475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Gaming Console</a:t>
            </a:r>
          </a:p>
        </p:txBody>
      </p:sp>
      <p:cxnSp>
        <p:nvCxnSpPr>
          <p:cNvPr id="55" name="Straight Connector 54">
            <a:extLst>
              <a:ext uri="{FF2B5EF4-FFF2-40B4-BE49-F238E27FC236}">
                <a16:creationId xmlns:a16="http://schemas.microsoft.com/office/drawing/2014/main" id="{397EC85F-FD87-4522-A862-15FE268E81BE}"/>
              </a:ext>
            </a:extLst>
          </p:cNvPr>
          <p:cNvCxnSpPr>
            <a:cxnSpLocks/>
          </p:cNvCxnSpPr>
          <p:nvPr/>
        </p:nvCxnSpPr>
        <p:spPr>
          <a:xfrm>
            <a:off x="4370178" y="4581480"/>
            <a:ext cx="6951892" cy="0"/>
          </a:xfrm>
          <a:prstGeom prst="line">
            <a:avLst/>
          </a:prstGeom>
          <a:ln w="12700">
            <a:solidFill>
              <a:srgbClr val="1B1464"/>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DB1B425-220C-4477-8042-5C6E16A93C4A}"/>
              </a:ext>
            </a:extLst>
          </p:cNvPr>
          <p:cNvCxnSpPr>
            <a:cxnSpLocks/>
          </p:cNvCxnSpPr>
          <p:nvPr/>
        </p:nvCxnSpPr>
        <p:spPr>
          <a:xfrm>
            <a:off x="4370178" y="5246493"/>
            <a:ext cx="6951892" cy="0"/>
          </a:xfrm>
          <a:prstGeom prst="line">
            <a:avLst/>
          </a:prstGeom>
          <a:ln w="12700">
            <a:solidFill>
              <a:srgbClr val="1B1464"/>
            </a:solidFill>
          </a:ln>
          <a:effectLst/>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7D50921F-A385-465D-9EC0-2884EF36926C}"/>
              </a:ext>
            </a:extLst>
          </p:cNvPr>
          <p:cNvSpPr txBox="1"/>
          <p:nvPr/>
        </p:nvSpPr>
        <p:spPr>
          <a:xfrm>
            <a:off x="3174097" y="4082151"/>
            <a:ext cx="100807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January</a:t>
            </a:r>
          </a:p>
        </p:txBody>
      </p:sp>
      <p:sp>
        <p:nvSpPr>
          <p:cNvPr id="58" name="TextBox 57">
            <a:extLst>
              <a:ext uri="{FF2B5EF4-FFF2-40B4-BE49-F238E27FC236}">
                <a16:creationId xmlns:a16="http://schemas.microsoft.com/office/drawing/2014/main" id="{18BA3A2A-AB50-4149-B162-A904A692833D}"/>
              </a:ext>
            </a:extLst>
          </p:cNvPr>
          <p:cNvSpPr txBox="1"/>
          <p:nvPr/>
        </p:nvSpPr>
        <p:spPr>
          <a:xfrm>
            <a:off x="3084624" y="4741534"/>
            <a:ext cx="1097548"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February</a:t>
            </a:r>
          </a:p>
        </p:txBody>
      </p:sp>
      <p:sp>
        <p:nvSpPr>
          <p:cNvPr id="59" name="TextBox 58">
            <a:extLst>
              <a:ext uri="{FF2B5EF4-FFF2-40B4-BE49-F238E27FC236}">
                <a16:creationId xmlns:a16="http://schemas.microsoft.com/office/drawing/2014/main" id="{81F3DCAE-4418-490F-8FAB-EE6D2F2E4E5F}"/>
              </a:ext>
            </a:extLst>
          </p:cNvPr>
          <p:cNvSpPr txBox="1"/>
          <p:nvPr/>
        </p:nvSpPr>
        <p:spPr>
          <a:xfrm>
            <a:off x="3349052" y="5400828"/>
            <a:ext cx="83312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March</a:t>
            </a:r>
          </a:p>
        </p:txBody>
      </p:sp>
      <p:sp>
        <p:nvSpPr>
          <p:cNvPr id="60" name="TextBox 59">
            <a:extLst>
              <a:ext uri="{FF2B5EF4-FFF2-40B4-BE49-F238E27FC236}">
                <a16:creationId xmlns:a16="http://schemas.microsoft.com/office/drawing/2014/main" id="{EC0BCCA2-E534-489A-878E-43D596EDE6D3}"/>
              </a:ext>
            </a:extLst>
          </p:cNvPr>
          <p:cNvSpPr txBox="1"/>
          <p:nvPr/>
        </p:nvSpPr>
        <p:spPr>
          <a:xfrm>
            <a:off x="4622052" y="4066762"/>
            <a:ext cx="795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+21%</a:t>
            </a:r>
          </a:p>
        </p:txBody>
      </p:sp>
      <p:sp>
        <p:nvSpPr>
          <p:cNvPr id="61" name="TextBox 60">
            <a:extLst>
              <a:ext uri="{FF2B5EF4-FFF2-40B4-BE49-F238E27FC236}">
                <a16:creationId xmlns:a16="http://schemas.microsoft.com/office/drawing/2014/main" id="{C2A22955-BC0E-489E-822F-7F41E643ACD0}"/>
              </a:ext>
            </a:extLst>
          </p:cNvPr>
          <p:cNvSpPr txBox="1"/>
          <p:nvPr/>
        </p:nvSpPr>
        <p:spPr>
          <a:xfrm>
            <a:off x="4622052" y="4726145"/>
            <a:ext cx="795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+27%</a:t>
            </a:r>
          </a:p>
        </p:txBody>
      </p:sp>
      <p:sp>
        <p:nvSpPr>
          <p:cNvPr id="62" name="TextBox 61">
            <a:extLst>
              <a:ext uri="{FF2B5EF4-FFF2-40B4-BE49-F238E27FC236}">
                <a16:creationId xmlns:a16="http://schemas.microsoft.com/office/drawing/2014/main" id="{E05A3EE8-AB96-4FAF-9DB7-A65AAA936A08}"/>
              </a:ext>
            </a:extLst>
          </p:cNvPr>
          <p:cNvSpPr txBox="1"/>
          <p:nvPr/>
        </p:nvSpPr>
        <p:spPr>
          <a:xfrm>
            <a:off x="4622052" y="5385439"/>
            <a:ext cx="795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+43%</a:t>
            </a:r>
          </a:p>
        </p:txBody>
      </p:sp>
      <p:sp>
        <p:nvSpPr>
          <p:cNvPr id="63" name="TextBox 62">
            <a:extLst>
              <a:ext uri="{FF2B5EF4-FFF2-40B4-BE49-F238E27FC236}">
                <a16:creationId xmlns:a16="http://schemas.microsoft.com/office/drawing/2014/main" id="{F392D8C2-DC28-4019-A5E9-8205406D013F}"/>
              </a:ext>
            </a:extLst>
          </p:cNvPr>
          <p:cNvSpPr txBox="1"/>
          <p:nvPr/>
        </p:nvSpPr>
        <p:spPr>
          <a:xfrm>
            <a:off x="6035783" y="4066762"/>
            <a:ext cx="795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+26%</a:t>
            </a:r>
          </a:p>
        </p:txBody>
      </p:sp>
      <p:sp>
        <p:nvSpPr>
          <p:cNvPr id="64" name="TextBox 63">
            <a:extLst>
              <a:ext uri="{FF2B5EF4-FFF2-40B4-BE49-F238E27FC236}">
                <a16:creationId xmlns:a16="http://schemas.microsoft.com/office/drawing/2014/main" id="{852B7EAF-DD97-4B82-BE90-BA1473C885F1}"/>
              </a:ext>
            </a:extLst>
          </p:cNvPr>
          <p:cNvSpPr txBox="1"/>
          <p:nvPr/>
        </p:nvSpPr>
        <p:spPr>
          <a:xfrm>
            <a:off x="6035783" y="4726145"/>
            <a:ext cx="795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+22%</a:t>
            </a:r>
          </a:p>
        </p:txBody>
      </p:sp>
      <p:sp>
        <p:nvSpPr>
          <p:cNvPr id="65" name="TextBox 64">
            <a:extLst>
              <a:ext uri="{FF2B5EF4-FFF2-40B4-BE49-F238E27FC236}">
                <a16:creationId xmlns:a16="http://schemas.microsoft.com/office/drawing/2014/main" id="{DC87F47E-EBBA-4D04-BD57-B5BA9AEE57E3}"/>
              </a:ext>
            </a:extLst>
          </p:cNvPr>
          <p:cNvSpPr txBox="1"/>
          <p:nvPr/>
        </p:nvSpPr>
        <p:spPr>
          <a:xfrm>
            <a:off x="6035783" y="5385439"/>
            <a:ext cx="795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+41%</a:t>
            </a:r>
          </a:p>
        </p:txBody>
      </p:sp>
      <p:sp>
        <p:nvSpPr>
          <p:cNvPr id="66" name="TextBox 65">
            <a:extLst>
              <a:ext uri="{FF2B5EF4-FFF2-40B4-BE49-F238E27FC236}">
                <a16:creationId xmlns:a16="http://schemas.microsoft.com/office/drawing/2014/main" id="{763809A8-F405-4DF2-87C6-AFA2224F3D8C}"/>
              </a:ext>
            </a:extLst>
          </p:cNvPr>
          <p:cNvSpPr txBox="1"/>
          <p:nvPr/>
        </p:nvSpPr>
        <p:spPr>
          <a:xfrm>
            <a:off x="7449514" y="4066762"/>
            <a:ext cx="795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+24%</a:t>
            </a:r>
          </a:p>
        </p:txBody>
      </p:sp>
      <p:sp>
        <p:nvSpPr>
          <p:cNvPr id="67" name="TextBox 66">
            <a:extLst>
              <a:ext uri="{FF2B5EF4-FFF2-40B4-BE49-F238E27FC236}">
                <a16:creationId xmlns:a16="http://schemas.microsoft.com/office/drawing/2014/main" id="{11F40C6D-793D-42A5-A52B-4EFAF43C08C2}"/>
              </a:ext>
            </a:extLst>
          </p:cNvPr>
          <p:cNvSpPr txBox="1"/>
          <p:nvPr/>
        </p:nvSpPr>
        <p:spPr>
          <a:xfrm>
            <a:off x="7449514" y="4726145"/>
            <a:ext cx="795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+21%</a:t>
            </a:r>
          </a:p>
        </p:txBody>
      </p:sp>
      <p:sp>
        <p:nvSpPr>
          <p:cNvPr id="68" name="TextBox 67">
            <a:extLst>
              <a:ext uri="{FF2B5EF4-FFF2-40B4-BE49-F238E27FC236}">
                <a16:creationId xmlns:a16="http://schemas.microsoft.com/office/drawing/2014/main" id="{DA29CD9E-5709-4B73-84F0-48A950558E70}"/>
              </a:ext>
            </a:extLst>
          </p:cNvPr>
          <p:cNvSpPr txBox="1"/>
          <p:nvPr/>
        </p:nvSpPr>
        <p:spPr>
          <a:xfrm>
            <a:off x="7449514" y="5385439"/>
            <a:ext cx="795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+36%</a:t>
            </a:r>
          </a:p>
        </p:txBody>
      </p:sp>
      <p:sp>
        <p:nvSpPr>
          <p:cNvPr id="69" name="TextBox 68">
            <a:extLst>
              <a:ext uri="{FF2B5EF4-FFF2-40B4-BE49-F238E27FC236}">
                <a16:creationId xmlns:a16="http://schemas.microsoft.com/office/drawing/2014/main" id="{71C4CE29-9525-40C3-BF9E-461B3C8157E6}"/>
              </a:ext>
            </a:extLst>
          </p:cNvPr>
          <p:cNvSpPr txBox="1"/>
          <p:nvPr/>
        </p:nvSpPr>
        <p:spPr>
          <a:xfrm>
            <a:off x="8863245" y="4066762"/>
            <a:ext cx="795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+18%</a:t>
            </a:r>
          </a:p>
        </p:txBody>
      </p:sp>
      <p:sp>
        <p:nvSpPr>
          <p:cNvPr id="70" name="TextBox 69">
            <a:extLst>
              <a:ext uri="{FF2B5EF4-FFF2-40B4-BE49-F238E27FC236}">
                <a16:creationId xmlns:a16="http://schemas.microsoft.com/office/drawing/2014/main" id="{3EA7E0A6-E181-4F99-9E1D-65A67BAE2E39}"/>
              </a:ext>
            </a:extLst>
          </p:cNvPr>
          <p:cNvSpPr txBox="1"/>
          <p:nvPr/>
        </p:nvSpPr>
        <p:spPr>
          <a:xfrm>
            <a:off x="8863245" y="4726145"/>
            <a:ext cx="795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+15%</a:t>
            </a:r>
          </a:p>
        </p:txBody>
      </p:sp>
      <p:sp>
        <p:nvSpPr>
          <p:cNvPr id="71" name="TextBox 70">
            <a:extLst>
              <a:ext uri="{FF2B5EF4-FFF2-40B4-BE49-F238E27FC236}">
                <a16:creationId xmlns:a16="http://schemas.microsoft.com/office/drawing/2014/main" id="{843780EA-FAA5-45A7-9CE0-02E9F2025057}"/>
              </a:ext>
            </a:extLst>
          </p:cNvPr>
          <p:cNvSpPr txBox="1"/>
          <p:nvPr/>
        </p:nvSpPr>
        <p:spPr>
          <a:xfrm>
            <a:off x="8863245" y="5385439"/>
            <a:ext cx="795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+24%</a:t>
            </a:r>
          </a:p>
        </p:txBody>
      </p:sp>
      <p:sp>
        <p:nvSpPr>
          <p:cNvPr id="72" name="TextBox 71">
            <a:extLst>
              <a:ext uri="{FF2B5EF4-FFF2-40B4-BE49-F238E27FC236}">
                <a16:creationId xmlns:a16="http://schemas.microsoft.com/office/drawing/2014/main" id="{C07A07A1-BF57-421D-8734-79B4F289DED4}"/>
              </a:ext>
            </a:extLst>
          </p:cNvPr>
          <p:cNvSpPr txBox="1"/>
          <p:nvPr/>
        </p:nvSpPr>
        <p:spPr>
          <a:xfrm>
            <a:off x="10276976" y="4066762"/>
            <a:ext cx="795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+6%</a:t>
            </a:r>
          </a:p>
        </p:txBody>
      </p:sp>
      <p:sp>
        <p:nvSpPr>
          <p:cNvPr id="73" name="TextBox 72">
            <a:extLst>
              <a:ext uri="{FF2B5EF4-FFF2-40B4-BE49-F238E27FC236}">
                <a16:creationId xmlns:a16="http://schemas.microsoft.com/office/drawing/2014/main" id="{5691F452-12FF-415A-A793-D68AC59D8793}"/>
              </a:ext>
            </a:extLst>
          </p:cNvPr>
          <p:cNvSpPr txBox="1"/>
          <p:nvPr/>
        </p:nvSpPr>
        <p:spPr>
          <a:xfrm>
            <a:off x="10276976" y="4726145"/>
            <a:ext cx="795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+12%</a:t>
            </a:r>
          </a:p>
        </p:txBody>
      </p:sp>
      <p:sp>
        <p:nvSpPr>
          <p:cNvPr id="74" name="TextBox 73">
            <a:extLst>
              <a:ext uri="{FF2B5EF4-FFF2-40B4-BE49-F238E27FC236}">
                <a16:creationId xmlns:a16="http://schemas.microsoft.com/office/drawing/2014/main" id="{4719DEB8-9A65-43D1-BDC1-88C3076274C8}"/>
              </a:ext>
            </a:extLst>
          </p:cNvPr>
          <p:cNvSpPr txBox="1"/>
          <p:nvPr/>
        </p:nvSpPr>
        <p:spPr>
          <a:xfrm>
            <a:off x="10276976" y="5385439"/>
            <a:ext cx="795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C0F3"/>
                </a:solidFill>
                <a:effectLst/>
                <a:uLnTx/>
                <a:uFillTx/>
                <a:latin typeface="Helvetica" panose="020B0403020202020204" pitchFamily="34" charset="0"/>
                <a:ea typeface="+mn-ea"/>
                <a:cs typeface="+mn-cs"/>
              </a:rPr>
              <a:t>+15%</a:t>
            </a:r>
          </a:p>
        </p:txBody>
      </p:sp>
      <p:sp>
        <p:nvSpPr>
          <p:cNvPr id="75" name="Rectangle 74">
            <a:extLst>
              <a:ext uri="{FF2B5EF4-FFF2-40B4-BE49-F238E27FC236}">
                <a16:creationId xmlns:a16="http://schemas.microsoft.com/office/drawing/2014/main" id="{0A1CA0CD-57B5-4A62-ACDB-2A5EEFFB8B83}"/>
              </a:ext>
            </a:extLst>
          </p:cNvPr>
          <p:cNvSpPr/>
          <p:nvPr/>
        </p:nvSpPr>
        <p:spPr>
          <a:xfrm>
            <a:off x="5739779" y="2516833"/>
            <a:ext cx="2805944" cy="3588798"/>
          </a:xfrm>
          <a:prstGeom prst="rect">
            <a:avLst/>
          </a:prstGeom>
          <a:noFill/>
          <a:ln w="571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 Placeholder 3">
            <a:extLst>
              <a:ext uri="{FF2B5EF4-FFF2-40B4-BE49-F238E27FC236}">
                <a16:creationId xmlns:a16="http://schemas.microsoft.com/office/drawing/2014/main" id="{6092023F-56A5-4C5A-99A3-B9D0401E397D}"/>
              </a:ext>
            </a:extLst>
          </p:cNvPr>
          <p:cNvSpPr txBox="1">
            <a:spLocks/>
          </p:cNvSpPr>
          <p:nvPr/>
        </p:nvSpPr>
        <p:spPr>
          <a:xfrm>
            <a:off x="476431" y="6317654"/>
            <a:ext cx="10093660" cy="2308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1F1A62"/>
                </a:solidFill>
                <a:effectLst/>
                <a:uLnTx/>
                <a:uFillTx/>
                <a:latin typeface="Helvetica" panose="020B0604020202020204" pitchFamily="34" charset="0"/>
                <a:cs typeface="Helvetica" panose="020B0604020202020204" pitchFamily="34"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1F1A62"/>
                </a:solidFill>
                <a:effectLst/>
                <a:uLnTx/>
                <a:uFillTx/>
                <a:latin typeface="Helvetica" panose="020B0604020202020204" pitchFamily="34" charset="0"/>
                <a:ea typeface="+mn-ea"/>
              </a:rPr>
              <a:t>Source: Parks Associates via Advanced Television, May 20, 2020. </a:t>
            </a:r>
            <a:r>
              <a:rPr kumimoji="0" lang="en-US" altLang="en-US" sz="900" b="0" i="0" u="none" strike="noStrike" kern="1200" cap="none" spc="0" normalizeH="0" baseline="0" noProof="0" dirty="0" err="1">
                <a:ln>
                  <a:noFill/>
                </a:ln>
                <a:solidFill>
                  <a:srgbClr val="1F1A62"/>
                </a:solidFill>
                <a:effectLst/>
                <a:uLnTx/>
                <a:uFillTx/>
                <a:latin typeface="Helvetica" panose="020B0604020202020204" pitchFamily="34" charset="0"/>
                <a:ea typeface="+mn-ea"/>
              </a:rPr>
              <a:t>Comscore</a:t>
            </a:r>
            <a:r>
              <a:rPr kumimoji="0" lang="en-US" altLang="en-US" sz="900" b="0" i="0" u="none" strike="noStrike" kern="1200" cap="none" spc="0" normalizeH="0" baseline="0" noProof="0" dirty="0">
                <a:ln>
                  <a:noFill/>
                </a:ln>
                <a:solidFill>
                  <a:srgbClr val="1F1A62"/>
                </a:solidFill>
                <a:effectLst/>
                <a:uLnTx/>
                <a:uFillTx/>
                <a:latin typeface="Helvetica" panose="020B0604020202020204" pitchFamily="34" charset="0"/>
                <a:ea typeface="+mn-ea"/>
              </a:rPr>
              <a:t>, April 2020. </a:t>
            </a:r>
            <a:r>
              <a:rPr kumimoji="0" lang="en-US" altLang="en-US" sz="900" b="0" i="0" u="none" strike="noStrike" kern="1200" cap="none" spc="0" normalizeH="0" baseline="0" noProof="0" dirty="0" err="1">
                <a:ln>
                  <a:noFill/>
                </a:ln>
                <a:solidFill>
                  <a:srgbClr val="1F1A62"/>
                </a:solidFill>
                <a:effectLst/>
                <a:uLnTx/>
                <a:uFillTx/>
                <a:latin typeface="Helvetica" panose="020B0604020202020204" pitchFamily="34" charset="0"/>
                <a:ea typeface="+mn-ea"/>
              </a:rPr>
              <a:t>Comscore</a:t>
            </a:r>
            <a:r>
              <a:rPr kumimoji="0" lang="en-US" altLang="en-US" sz="900" b="0" i="0" u="none" strike="noStrike" kern="1200" cap="none" spc="0" normalizeH="0" baseline="0" noProof="0" dirty="0">
                <a:ln>
                  <a:noFill/>
                </a:ln>
                <a:solidFill>
                  <a:srgbClr val="1F1A62"/>
                </a:solidFill>
                <a:effectLst/>
                <a:uLnTx/>
                <a:uFillTx/>
                <a:latin typeface="Helvetica" panose="020B0604020202020204" pitchFamily="34" charset="0"/>
                <a:ea typeface="+mn-ea"/>
              </a:rPr>
              <a:t> Total Home Panel Custom Reporting, March 2019 – March 2020. </a:t>
            </a:r>
          </a:p>
        </p:txBody>
      </p:sp>
    </p:spTree>
    <p:extLst>
      <p:ext uri="{BB962C8B-B14F-4D97-AF65-F5344CB8AC3E}">
        <p14:creationId xmlns:p14="http://schemas.microsoft.com/office/powerpoint/2010/main" val="1701450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ADF832-32D3-4176-8ED4-06F28658C641}"/>
              </a:ext>
            </a:extLst>
          </p:cNvPr>
          <p:cNvSpPr/>
          <p:nvPr/>
        </p:nvSpPr>
        <p:spPr>
          <a:xfrm>
            <a:off x="-20722"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pic>
        <p:nvPicPr>
          <p:cNvPr id="14" name="Picture 13">
            <a:hlinkClick r:id="rId4"/>
            <a:extLst>
              <a:ext uri="{FF2B5EF4-FFF2-40B4-BE49-F238E27FC236}">
                <a16:creationId xmlns:a16="http://schemas.microsoft.com/office/drawing/2014/main" id="{C8D19BD1-43BA-48C2-B541-938964660A6A}"/>
              </a:ext>
            </a:extLst>
          </p:cNvPr>
          <p:cNvPicPr>
            <a:picLocks noChangeAspect="1"/>
          </p:cNvPicPr>
          <p:nvPr/>
        </p:nvPicPr>
        <p:blipFill>
          <a:blip r:embed="rId5"/>
          <a:srcRect/>
          <a:stretch/>
        </p:blipFill>
        <p:spPr>
          <a:xfrm>
            <a:off x="10556701" y="208925"/>
            <a:ext cx="1511041" cy="846466"/>
          </a:xfrm>
          <a:prstGeom prst="rect">
            <a:avLst/>
          </a:prstGeom>
          <a:ln>
            <a:solidFill>
              <a:schemeClr val="tx1"/>
            </a:solidFill>
          </a:ln>
        </p:spPr>
      </p:pic>
      <p:sp>
        <p:nvSpPr>
          <p:cNvPr id="15" name="TextBox 14">
            <a:hlinkClick r:id="rId4"/>
            <a:extLst>
              <a:ext uri="{FF2B5EF4-FFF2-40B4-BE49-F238E27FC236}">
                <a16:creationId xmlns:a16="http://schemas.microsoft.com/office/drawing/2014/main" id="{1877FD4C-87CB-42FA-B8D0-6ED1D8F4A41A}"/>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22" name="Rectangle 21">
            <a:extLst>
              <a:ext uri="{FF2B5EF4-FFF2-40B4-BE49-F238E27FC236}">
                <a16:creationId xmlns:a16="http://schemas.microsoft.com/office/drawing/2014/main" id="{2FC4FE21-941D-4CC4-9535-A5705E00455B}"/>
              </a:ext>
            </a:extLst>
          </p:cNvPr>
          <p:cNvSpPr/>
          <p:nvPr/>
        </p:nvSpPr>
        <p:spPr>
          <a:xfrm>
            <a:off x="7852" y="91320"/>
            <a:ext cx="10597461" cy="1281120"/>
          </a:xfrm>
          <a:prstGeom prst="rect">
            <a:avLst/>
          </a:prstGeom>
        </p:spPr>
        <p:txBody>
          <a:bodyPr wrap="square" anchor="t">
            <a:spAutoFit/>
          </a:bodyPr>
          <a:lstStyle/>
          <a:p>
            <a:pPr lvl="0">
              <a:defRPr/>
            </a:pPr>
            <a:r>
              <a:rPr lang="en-US" sz="2575" b="1" dirty="0">
                <a:solidFill>
                  <a:srgbClr val="E84A99"/>
                </a:solidFill>
                <a:latin typeface="Helvetica" panose="020B0604020202020204" pitchFamily="2" charset="0"/>
                <a:ea typeface="Open Sans" panose="020B0606030504020204" pitchFamily="34" charset="0"/>
                <a:cs typeface="Open Sans" panose="020B0606030504020204" pitchFamily="34" charset="0"/>
              </a:rPr>
              <a:t>Connected TV &amp; OTT Is Seeing Significant Spend From Political:</a:t>
            </a:r>
            <a:r>
              <a:rPr lang="en-US" sz="2575" b="1" dirty="0">
                <a:solidFill>
                  <a:srgbClr val="FF0000"/>
                </a:solidFill>
                <a:latin typeface="Helvetica" panose="020B0604020202020204" pitchFamily="2" charset="0"/>
                <a:ea typeface="Open Sans" panose="020B0606030504020204" pitchFamily="34" charset="0"/>
                <a:cs typeface="Open Sans" panose="020B0606030504020204" pitchFamily="34" charset="0"/>
              </a:rPr>
              <a:t> </a:t>
            </a:r>
            <a:r>
              <a:rPr lang="en-US" sz="2575" b="1" dirty="0">
                <a:solidFill>
                  <a:srgbClr val="1F1A62"/>
                </a:solidFill>
                <a:latin typeface="Helvetica" panose="020B0604020202020204" pitchFamily="2" charset="0"/>
                <a:ea typeface="Open Sans" panose="020B0606030504020204" pitchFamily="34" charset="0"/>
                <a:cs typeface="Open Sans" panose="020B0606030504020204" pitchFamily="34" charset="0"/>
              </a:rPr>
              <a:t>While TV is forecast to account for two-thirds of spend, much of the digital growth is projected to come from Connected TV / OTT</a:t>
            </a:r>
          </a:p>
        </p:txBody>
      </p:sp>
      <p:sp>
        <p:nvSpPr>
          <p:cNvPr id="9" name="Rectangle 8">
            <a:extLst>
              <a:ext uri="{FF2B5EF4-FFF2-40B4-BE49-F238E27FC236}">
                <a16:creationId xmlns:a16="http://schemas.microsoft.com/office/drawing/2014/main" id="{EC7D60E2-7FE8-4974-869A-9323DF376E6F}"/>
              </a:ext>
            </a:extLst>
          </p:cNvPr>
          <p:cNvSpPr/>
          <p:nvPr/>
        </p:nvSpPr>
        <p:spPr>
          <a:xfrm>
            <a:off x="1" y="1429847"/>
            <a:ext cx="2986090" cy="4811304"/>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6"/>
            <a:extLst>
              <a:ext uri="{FF2B5EF4-FFF2-40B4-BE49-F238E27FC236}">
                <a16:creationId xmlns:a16="http://schemas.microsoft.com/office/drawing/2014/main" id="{DE786022-B071-4672-8D21-4B2DC22ABEC4}"/>
              </a:ext>
            </a:extLst>
          </p:cNvPr>
          <p:cNvPicPr>
            <a:picLocks noChangeAspect="1"/>
          </p:cNvPicPr>
          <p:nvPr/>
        </p:nvPicPr>
        <p:blipFill>
          <a:blip r:embed="rId7"/>
          <a:srcRect/>
          <a:stretch/>
        </p:blipFill>
        <p:spPr>
          <a:xfrm>
            <a:off x="318149" y="1728174"/>
            <a:ext cx="2389909" cy="1338349"/>
          </a:xfrm>
          <a:prstGeom prst="rect">
            <a:avLst/>
          </a:prstGeom>
          <a:ln>
            <a:solidFill>
              <a:schemeClr val="tx1"/>
            </a:solidFill>
          </a:ln>
        </p:spPr>
      </p:pic>
      <p:sp>
        <p:nvSpPr>
          <p:cNvPr id="12" name="TextBox 11">
            <a:extLst>
              <a:ext uri="{FF2B5EF4-FFF2-40B4-BE49-F238E27FC236}">
                <a16:creationId xmlns:a16="http://schemas.microsoft.com/office/drawing/2014/main" id="{73906E87-E6A5-4EE7-B209-8B02A2C6FBAC}"/>
              </a:ext>
            </a:extLst>
          </p:cNvPr>
          <p:cNvSpPr txBox="1"/>
          <p:nvPr/>
        </p:nvSpPr>
        <p:spPr>
          <a:xfrm>
            <a:off x="-3563" y="3632005"/>
            <a:ext cx="298608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For more information on </a:t>
            </a:r>
            <a:r>
              <a:rPr lang="en-US" sz="1400" b="1" dirty="0">
                <a:solidFill>
                  <a:srgbClr val="1F1A62"/>
                </a:solidFill>
                <a:latin typeface="Helvetica" panose="020B0604020202020204" pitchFamily="34" charset="0"/>
                <a:cs typeface="Helvetica" panose="020B0604020202020204" pitchFamily="34" charset="0"/>
              </a:rPr>
              <a:t>how </a:t>
            </a:r>
            <a:r>
              <a:rPr lang="en-US" sz="1400" b="1" dirty="0">
                <a:solidFill>
                  <a:srgbClr val="FFE600"/>
                </a:solidFill>
                <a:latin typeface="Helvetica" panose="020B0604020202020204" pitchFamily="34" charset="0"/>
                <a:cs typeface="Helvetica" panose="020B0604020202020204" pitchFamily="34" charset="0"/>
              </a:rPr>
              <a:t>‘Share Of Voice’ </a:t>
            </a:r>
            <a:r>
              <a:rPr lang="en-US" sz="1400" b="1" dirty="0">
                <a:solidFill>
                  <a:srgbClr val="1F1A62"/>
                </a:solidFill>
                <a:latin typeface="Helvetica" panose="020B0604020202020204" pitchFamily="34" charset="0"/>
                <a:cs typeface="Helvetica" panose="020B0604020202020204" pitchFamily="34" charset="0"/>
              </a:rPr>
              <a:t>impacts</a:t>
            </a:r>
            <a:r>
              <a:rPr lang="en-US" sz="1400" b="1" dirty="0">
                <a:solidFill>
                  <a:srgbClr val="FFE600"/>
                </a:solidFill>
                <a:latin typeface="Helvetica" panose="020B0604020202020204" pitchFamily="34" charset="0"/>
                <a:cs typeface="Helvetica" panose="020B0604020202020204" pitchFamily="34" charset="0"/>
              </a:rPr>
              <a:t> election outcomes</a:t>
            </a: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 view </a:t>
            </a:r>
            <a:r>
              <a:rPr kumimoji="0" lang="en-US" sz="1400" b="1" i="0" u="none" strike="noStrike" kern="1200" cap="none" spc="0" normalizeH="0" baseline="0" noProof="0" dirty="0">
                <a:ln>
                  <a:noFill/>
                </a:ln>
                <a:solidFill>
                  <a:srgbClr val="FFE600"/>
                </a:solidFill>
                <a:effectLst/>
                <a:uLnTx/>
                <a:uFillTx/>
                <a:latin typeface="Helvetica" panose="020B0604020202020204" pitchFamily="34" charset="0"/>
                <a:cs typeface="Helvetica" panose="020B0604020202020204" pitchFamily="34" charset="0"/>
              </a:rPr>
              <a:t>Session </a:t>
            </a:r>
            <a:r>
              <a:rPr lang="en-US" sz="1400" b="1" dirty="0">
                <a:solidFill>
                  <a:srgbClr val="FFE600"/>
                </a:solidFill>
                <a:latin typeface="Helvetica" panose="020B0604020202020204" pitchFamily="34" charset="0"/>
                <a:cs typeface="Helvetica" panose="020B0604020202020204" pitchFamily="34" charset="0"/>
              </a:rPr>
              <a:t>2</a:t>
            </a: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 in 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E600"/>
                </a:solidFill>
                <a:effectLst/>
                <a:uLnTx/>
                <a:uFillTx/>
                <a:latin typeface="Helvetica" panose="020B0604020202020204" pitchFamily="34" charset="0"/>
                <a:cs typeface="Helvetica" panose="020B0604020202020204" pitchFamily="34" charset="0"/>
                <a:hlinkClick r:id="rId6">
                  <a:extLst>
                    <a:ext uri="{A12FA001-AC4F-418D-AE19-62706E023703}">
                      <ahyp:hlinkClr xmlns:ahyp="http://schemas.microsoft.com/office/drawing/2018/hyperlinkcolor" val="tx"/>
                    </a:ext>
                  </a:extLst>
                </a:hlinkClick>
              </a:rPr>
              <a:t>VAB INSPIRE </a:t>
            </a: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summer series</a:t>
            </a:r>
            <a:endParaRPr kumimoji="0" lang="en-US" sz="1400" b="0"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16" name="TextBox 15">
            <a:hlinkClick r:id="rId6"/>
            <a:extLst>
              <a:ext uri="{FF2B5EF4-FFF2-40B4-BE49-F238E27FC236}">
                <a16:creationId xmlns:a16="http://schemas.microsoft.com/office/drawing/2014/main" id="{C50663E6-B9B2-45E8-B42B-57F6CFB19AF9}"/>
              </a:ext>
            </a:extLst>
          </p:cNvPr>
          <p:cNvSpPr txBox="1"/>
          <p:nvPr/>
        </p:nvSpPr>
        <p:spPr>
          <a:xfrm>
            <a:off x="506008" y="3122747"/>
            <a:ext cx="2023311"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a:t>
            </a:r>
            <a:r>
              <a:rPr lang="en-US" sz="800">
                <a:solidFill>
                  <a:srgbClr val="1B1464"/>
                </a:solidFill>
                <a:latin typeface="Helvetica" panose="020B0604020202020204" pitchFamily="34" charset="0"/>
                <a:ea typeface="Open Sans" panose="020B0606030504020204" pitchFamily="34" charset="0"/>
                <a:cs typeface="Helvetica" panose="020B0604020202020204" pitchFamily="34" charset="0"/>
              </a:rPr>
              <a:t>to view this session and more</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pic>
        <p:nvPicPr>
          <p:cNvPr id="56" name="Picture 55">
            <a:extLst>
              <a:ext uri="{FF2B5EF4-FFF2-40B4-BE49-F238E27FC236}">
                <a16:creationId xmlns:a16="http://schemas.microsoft.com/office/drawing/2014/main" id="{9536605C-7191-4F2E-9933-16E312D5780B}"/>
              </a:ext>
            </a:extLst>
          </p:cNvPr>
          <p:cNvPicPr>
            <a:picLocks noChangeAspect="1"/>
          </p:cNvPicPr>
          <p:nvPr/>
        </p:nvPicPr>
        <p:blipFill>
          <a:blip r:embed="rId8"/>
          <a:stretch>
            <a:fillRect/>
          </a:stretch>
        </p:blipFill>
        <p:spPr>
          <a:xfrm>
            <a:off x="3133922" y="1941820"/>
            <a:ext cx="9211150" cy="3689723"/>
          </a:xfrm>
          <a:prstGeom prst="rect">
            <a:avLst/>
          </a:prstGeom>
        </p:spPr>
      </p:pic>
      <p:sp>
        <p:nvSpPr>
          <p:cNvPr id="58" name="TextBox 57">
            <a:extLst>
              <a:ext uri="{FF2B5EF4-FFF2-40B4-BE49-F238E27FC236}">
                <a16:creationId xmlns:a16="http://schemas.microsoft.com/office/drawing/2014/main" id="{B773D5C4-8E40-4287-B7F2-786FBC8337D9}"/>
              </a:ext>
            </a:extLst>
          </p:cNvPr>
          <p:cNvSpPr txBox="1"/>
          <p:nvPr/>
        </p:nvSpPr>
        <p:spPr>
          <a:xfrm>
            <a:off x="544000" y="6193825"/>
            <a:ext cx="11134134" cy="338554"/>
          </a:xfrm>
          <a:prstGeom prst="rect">
            <a:avLst/>
          </a:prstGeom>
          <a:noFill/>
        </p:spPr>
        <p:txBody>
          <a:bodyPr wrap="square" rtlCol="0">
            <a:spAutoFit/>
          </a:bodyPr>
          <a:lstStyle/>
          <a:p>
            <a:pPr lvl="0"/>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VAB analysis of Kantar Media projections including ‘Political Advertising Trends: What To Expect </a:t>
            </a:r>
            <a:r>
              <a:rPr lang="en-US" sz="800" dirty="0">
                <a:solidFill>
                  <a:srgbClr val="1B1464"/>
                </a:solidFill>
                <a:latin typeface="Helvetica" panose="020B0403020202020204" pitchFamily="34" charset="0"/>
                <a:ea typeface="Open Sans" panose="020B0606030504020204" pitchFamily="34" charset="0"/>
                <a:cs typeface="Open Sans" panose="020B0606030504020204" pitchFamily="34" charset="0"/>
              </a:rPr>
              <a:t>In 2020’ (Kantar, Dec ‘19) and ‘How Many Political Ads Does $7 Billion Buy? We’re About To Find Out’ (Wall Street Journal, 7/10/20, based on Kantar data).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a:t>
            </a:r>
          </a:p>
        </p:txBody>
      </p:sp>
      <p:sp>
        <p:nvSpPr>
          <p:cNvPr id="2" name="TextBox 1">
            <a:extLst>
              <a:ext uri="{FF2B5EF4-FFF2-40B4-BE49-F238E27FC236}">
                <a16:creationId xmlns:a16="http://schemas.microsoft.com/office/drawing/2014/main" id="{1A07C301-A0A0-40EE-BF22-7DF9B7E024F8}"/>
              </a:ext>
            </a:extLst>
          </p:cNvPr>
          <p:cNvSpPr txBox="1"/>
          <p:nvPr/>
        </p:nvSpPr>
        <p:spPr>
          <a:xfrm>
            <a:off x="3133922" y="5814299"/>
            <a:ext cx="4703792" cy="215444"/>
          </a:xfrm>
          <a:prstGeom prst="rect">
            <a:avLst/>
          </a:prstGeom>
          <a:noFill/>
        </p:spPr>
        <p:txBody>
          <a:bodyPr wrap="square" rtlCol="0">
            <a:spAutoFit/>
          </a:bodyPr>
          <a:lstStyle/>
          <a:p>
            <a:pPr lvl="0"/>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Dec ‘19 &amp; Jul ‘20 represents the time period of spending forecasts released by Kantar Media</a:t>
            </a:r>
          </a:p>
        </p:txBody>
      </p:sp>
    </p:spTree>
    <p:extLst>
      <p:ext uri="{BB962C8B-B14F-4D97-AF65-F5344CB8AC3E}">
        <p14:creationId xmlns:p14="http://schemas.microsoft.com/office/powerpoint/2010/main" val="2335198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ADF832-32D3-4176-8ED4-06F28658C641}"/>
              </a:ext>
            </a:extLst>
          </p:cNvPr>
          <p:cNvSpPr/>
          <p:nvPr/>
        </p:nvSpPr>
        <p:spPr>
          <a:xfrm>
            <a:off x="-20722"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22" name="Rectangle 21">
            <a:extLst>
              <a:ext uri="{FF2B5EF4-FFF2-40B4-BE49-F238E27FC236}">
                <a16:creationId xmlns:a16="http://schemas.microsoft.com/office/drawing/2014/main" id="{2FC4FE21-941D-4CC4-9535-A5705E00455B}"/>
              </a:ext>
            </a:extLst>
          </p:cNvPr>
          <p:cNvSpPr/>
          <p:nvPr/>
        </p:nvSpPr>
        <p:spPr>
          <a:xfrm>
            <a:off x="7853" y="132572"/>
            <a:ext cx="10548848" cy="1281120"/>
          </a:xfrm>
          <a:prstGeom prst="rect">
            <a:avLst/>
          </a:prstGeom>
        </p:spPr>
        <p:txBody>
          <a:bodyPr wrap="square" anchor="t">
            <a:spAutoFit/>
          </a:bodyPr>
          <a:lstStyle/>
          <a:p>
            <a:pPr lvl="0">
              <a:defRPr/>
            </a:pPr>
            <a:r>
              <a:rPr lang="en-US" sz="2575" b="1" dirty="0">
                <a:solidFill>
                  <a:srgbClr val="E84A99"/>
                </a:solidFill>
                <a:latin typeface="Helvetica" panose="020B0604020202020204" pitchFamily="2" charset="0"/>
                <a:ea typeface="Open Sans" panose="020B0606030504020204" pitchFamily="34" charset="0"/>
                <a:cs typeface="Open Sans" panose="020B0606030504020204" pitchFamily="34" charset="0"/>
              </a:rPr>
              <a:t>In Addition To The Presidential Race, The Election Cycle Features 70 ‘Hotly Contested’ Races Across 30 States: </a:t>
            </a:r>
            <a:r>
              <a:rPr lang="en-US" sz="2575" b="1" dirty="0">
                <a:solidFill>
                  <a:srgbClr val="1F1A62"/>
                </a:solidFill>
                <a:latin typeface="Helvetica" panose="020B0604020202020204" pitchFamily="2" charset="0"/>
                <a:ea typeface="Open Sans" panose="020B0606030504020204" pitchFamily="34" charset="0"/>
                <a:cs typeface="Open Sans" panose="020B0606030504020204" pitchFamily="34" charset="0"/>
              </a:rPr>
              <a:t>Heavy political spending by candidates and PACs is anticipated in these markets </a:t>
            </a:r>
          </a:p>
        </p:txBody>
      </p:sp>
      <p:sp>
        <p:nvSpPr>
          <p:cNvPr id="9" name="Rectangle 8">
            <a:extLst>
              <a:ext uri="{FF2B5EF4-FFF2-40B4-BE49-F238E27FC236}">
                <a16:creationId xmlns:a16="http://schemas.microsoft.com/office/drawing/2014/main" id="{EC7D60E2-7FE8-4974-869A-9323DF376E6F}"/>
              </a:ext>
            </a:extLst>
          </p:cNvPr>
          <p:cNvSpPr/>
          <p:nvPr/>
        </p:nvSpPr>
        <p:spPr>
          <a:xfrm>
            <a:off x="1" y="1446653"/>
            <a:ext cx="2986090" cy="4794498"/>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B773D5C4-8E40-4287-B7F2-786FBC8337D9}"/>
              </a:ext>
            </a:extLst>
          </p:cNvPr>
          <p:cNvSpPr txBox="1"/>
          <p:nvPr/>
        </p:nvSpPr>
        <p:spPr>
          <a:xfrm>
            <a:off x="544000" y="6230739"/>
            <a:ext cx="11134134" cy="338554"/>
          </a:xfrm>
          <a:prstGeom prst="rect">
            <a:avLst/>
          </a:prstGeom>
          <a:noFill/>
        </p:spPr>
        <p:txBody>
          <a:bodyPr wrap="square" rtlCol="0">
            <a:spAutoFit/>
          </a:bodyPr>
          <a:lstStyle/>
          <a:p>
            <a:pPr lvl="0"/>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VAB analysis of Cook Political 2020 ratings, ‘Hotly-Contested’ races are ‘Toss-Up’ or ‘Lean’ ratings based on the latest available ratings date for the 2020 elections: Presidential (7/13/20), Gubernatorial (4/3/20), US Senate (6/18/20) and US House of Representatives (7/16/20). </a:t>
            </a:r>
          </a:p>
        </p:txBody>
      </p:sp>
      <p:sp>
        <p:nvSpPr>
          <p:cNvPr id="21" name="TextBox 20">
            <a:extLst>
              <a:ext uri="{FF2B5EF4-FFF2-40B4-BE49-F238E27FC236}">
                <a16:creationId xmlns:a16="http://schemas.microsoft.com/office/drawing/2014/main" id="{630901B6-D8FA-493D-86BA-4EB20E991416}"/>
              </a:ext>
            </a:extLst>
          </p:cNvPr>
          <p:cNvSpPr txBox="1"/>
          <p:nvPr/>
        </p:nvSpPr>
        <p:spPr>
          <a:xfrm>
            <a:off x="2981594" y="5277879"/>
            <a:ext cx="3525886" cy="1015663"/>
          </a:xfrm>
          <a:prstGeom prst="rect">
            <a:avLst/>
          </a:prstGeom>
          <a:noFill/>
          <a:ln>
            <a:noFill/>
          </a:ln>
        </p:spPr>
        <p:txBody>
          <a:bodyPr wrap="square">
            <a:spAutoFit/>
          </a:bodyPr>
          <a:lstStyle/>
          <a:p>
            <a:pPr>
              <a:defRPr/>
            </a:pPr>
            <a:r>
              <a:rPr kumimoji="0" lang="en-US" sz="1100" b="1" i="0" strike="noStrike" kern="1200" cap="none" spc="0" normalizeH="0" baseline="0" noProof="0" dirty="0">
                <a:ln>
                  <a:noFill/>
                </a:ln>
                <a:solidFill>
                  <a:srgbClr val="E84A99"/>
                </a:solidFill>
                <a:effectLst/>
                <a:uLnTx/>
                <a:uFillTx/>
                <a:latin typeface="Helvetica" panose="020B0604020202020204" pitchFamily="34" charset="0"/>
                <a:ea typeface="+mn-ea"/>
                <a:cs typeface="+mn-cs"/>
              </a:rPr>
              <a:t>Presidential </a:t>
            </a:r>
            <a:r>
              <a:rPr kumimoji="0" lang="en-US" sz="1100" i="0" strike="noStrike" kern="1200" cap="none" spc="0" normalizeH="0" baseline="0" noProof="0" dirty="0">
                <a:ln>
                  <a:noFill/>
                </a:ln>
                <a:solidFill>
                  <a:srgbClr val="E84A99"/>
                </a:solidFill>
                <a:effectLst/>
                <a:uLnTx/>
                <a:uFillTx/>
                <a:latin typeface="Helvetica" panose="020B0604020202020204" pitchFamily="34" charset="0"/>
                <a:ea typeface="+mn-ea"/>
                <a:cs typeface="+mn-cs"/>
              </a:rPr>
              <a:t>= ‘toss up’ and ‘lean’ states</a:t>
            </a:r>
          </a:p>
          <a:p>
            <a:pPr>
              <a:defRPr/>
            </a:pPr>
            <a:endParaRPr kumimoji="0" lang="en-US" sz="400" b="1" i="0" u="sng" strike="noStrike" kern="1200" cap="none" spc="0" normalizeH="0" baseline="0" noProof="0" dirty="0">
              <a:ln>
                <a:noFill/>
              </a:ln>
              <a:solidFill>
                <a:srgbClr val="E84A99"/>
              </a:solidFill>
              <a:effectLst/>
              <a:uLnTx/>
              <a:uFillTx/>
              <a:latin typeface="Helvetica" panose="020B0604020202020204" pitchFamily="34" charset="0"/>
              <a:ea typeface="+mn-ea"/>
              <a:cs typeface="+mn-cs"/>
            </a:endParaRPr>
          </a:p>
          <a:p>
            <a:pPr>
              <a:defRPr/>
            </a:pPr>
            <a:r>
              <a:rPr kumimoji="0" lang="en-US" sz="1100" b="1" i="0" u="sng" strike="noStrike" kern="1200" cap="none" spc="0" normalizeH="0" baseline="0" noProof="0" dirty="0">
                <a:ln>
                  <a:noFill/>
                </a:ln>
                <a:solidFill>
                  <a:srgbClr val="E84A99"/>
                </a:solidFill>
                <a:effectLst/>
                <a:uLnTx/>
                <a:uFillTx/>
                <a:latin typeface="Helvetica" panose="020B0604020202020204" pitchFamily="34" charset="0"/>
                <a:ea typeface="+mn-ea"/>
                <a:cs typeface="+mn-cs"/>
              </a:rPr>
              <a:t>70 Non-Presidential ‘Hotly Contested 2020 Races:</a:t>
            </a:r>
          </a:p>
          <a:p>
            <a:pPr marL="171450" indent="-171450">
              <a:buFont typeface="Arial" panose="020B0604020202020204" pitchFamily="34" charset="0"/>
              <a:buChar char="•"/>
              <a:defRPr/>
            </a:pPr>
            <a:r>
              <a:rPr kumimoji="0" lang="en-US" sz="1100" b="1" i="0" u="none" strike="noStrike" kern="1200" cap="none" spc="0" normalizeH="0" baseline="0" noProof="0" dirty="0">
                <a:ln>
                  <a:noFill/>
                </a:ln>
                <a:solidFill>
                  <a:srgbClr val="E84A99"/>
                </a:solidFill>
                <a:effectLst/>
                <a:uLnTx/>
                <a:uFillTx/>
                <a:latin typeface="Helvetica" panose="020B0604020202020204" pitchFamily="34" charset="0"/>
                <a:ea typeface="+mn-ea"/>
                <a:cs typeface="+mn-cs"/>
              </a:rPr>
              <a:t>Gubernatorial</a:t>
            </a:r>
            <a:r>
              <a:rPr kumimoji="0" lang="en-US" sz="1100" i="0" u="none" strike="noStrike" kern="1200" cap="none" spc="0" normalizeH="0" baseline="0" noProof="0" dirty="0">
                <a:ln>
                  <a:noFill/>
                </a:ln>
                <a:solidFill>
                  <a:srgbClr val="E84A99"/>
                </a:solidFill>
                <a:effectLst/>
                <a:uLnTx/>
                <a:uFillTx/>
                <a:latin typeface="Helvetica" panose="020B0604020202020204" pitchFamily="34" charset="0"/>
                <a:ea typeface="+mn-ea"/>
                <a:cs typeface="+mn-cs"/>
              </a:rPr>
              <a:t>: two races</a:t>
            </a:r>
            <a:endParaRPr lang="en-US" sz="1100" dirty="0">
              <a:solidFill>
                <a:srgbClr val="E84A99"/>
              </a:solidFill>
              <a:latin typeface="Helvetica" panose="020B0604020202020204" pitchFamily="34" charset="0"/>
            </a:endParaRPr>
          </a:p>
          <a:p>
            <a:pPr marL="171450" indent="-171450">
              <a:buFont typeface="Arial" panose="020B0604020202020204" pitchFamily="34" charset="0"/>
              <a:buChar char="•"/>
              <a:defRPr/>
            </a:pPr>
            <a:r>
              <a:rPr lang="en-US" sz="1100" b="1" dirty="0">
                <a:solidFill>
                  <a:srgbClr val="E84A99"/>
                </a:solidFill>
                <a:latin typeface="Helvetica" panose="020B0604020202020204" pitchFamily="34" charset="0"/>
              </a:rPr>
              <a:t>Senate</a:t>
            </a:r>
            <a:r>
              <a:rPr lang="en-US" sz="1100" dirty="0">
                <a:solidFill>
                  <a:srgbClr val="E84A99"/>
                </a:solidFill>
                <a:latin typeface="Helvetica" panose="020B0604020202020204" pitchFamily="34" charset="0"/>
              </a:rPr>
              <a:t>: 10 races</a:t>
            </a:r>
            <a:endParaRPr kumimoji="0" lang="en-US" sz="1100" i="0" u="none" strike="noStrike" kern="1200" cap="none" spc="0" normalizeH="0" baseline="0" noProof="0" dirty="0">
              <a:ln>
                <a:noFill/>
              </a:ln>
              <a:solidFill>
                <a:srgbClr val="E84A99"/>
              </a:solidFill>
              <a:effectLst/>
              <a:uLnTx/>
              <a:uFillTx/>
              <a:latin typeface="Helvetica" panose="020B0604020202020204" pitchFamily="34" charset="0"/>
              <a:ea typeface="+mn-ea"/>
              <a:cs typeface="+mn-cs"/>
            </a:endParaRPr>
          </a:p>
          <a:p>
            <a:pPr marL="171450" indent="-171450">
              <a:buFont typeface="Arial" panose="020B0604020202020204" pitchFamily="34" charset="0"/>
              <a:buChar char="•"/>
              <a:defRPr/>
            </a:pPr>
            <a:r>
              <a:rPr kumimoji="0" lang="en-US" sz="1100" b="1" i="0" u="none" strike="noStrike" kern="1200" cap="none" spc="0" normalizeH="0" baseline="0" noProof="0" dirty="0">
                <a:ln>
                  <a:noFill/>
                </a:ln>
                <a:solidFill>
                  <a:srgbClr val="E84A99"/>
                </a:solidFill>
                <a:effectLst/>
                <a:uLnTx/>
                <a:uFillTx/>
                <a:latin typeface="Helvetica" panose="020B0604020202020204" pitchFamily="34" charset="0"/>
                <a:ea typeface="+mn-ea"/>
                <a:cs typeface="+mn-cs"/>
              </a:rPr>
              <a:t>House</a:t>
            </a:r>
            <a:r>
              <a:rPr lang="en-US" sz="1100" b="1" dirty="0">
                <a:solidFill>
                  <a:srgbClr val="E84A99"/>
                </a:solidFill>
                <a:latin typeface="Helvetica" panose="020B0604020202020204" pitchFamily="34" charset="0"/>
              </a:rPr>
              <a:t> of Representatives</a:t>
            </a:r>
            <a:r>
              <a:rPr lang="en-US" sz="1100" dirty="0">
                <a:solidFill>
                  <a:srgbClr val="E84A99"/>
                </a:solidFill>
                <a:latin typeface="Helvetica" panose="020B0604020202020204" pitchFamily="34" charset="0"/>
              </a:rPr>
              <a:t>: 58 races </a:t>
            </a:r>
            <a:endParaRPr kumimoji="0" lang="en-US" sz="1100" i="0" u="none" strike="noStrike" kern="1200" cap="none" spc="0" normalizeH="0" baseline="0" noProof="0" dirty="0">
              <a:ln>
                <a:noFill/>
              </a:ln>
              <a:solidFill>
                <a:srgbClr val="E84A99"/>
              </a:solidFill>
              <a:effectLst/>
              <a:uLnTx/>
              <a:uFillTx/>
              <a:latin typeface="Helvetica" panose="020B0604020202020204" pitchFamily="34" charset="0"/>
            </a:endParaRPr>
          </a:p>
        </p:txBody>
      </p:sp>
      <p:pic>
        <p:nvPicPr>
          <p:cNvPr id="3" name="Picture 2">
            <a:hlinkClick r:id="rId4"/>
            <a:extLst>
              <a:ext uri="{FF2B5EF4-FFF2-40B4-BE49-F238E27FC236}">
                <a16:creationId xmlns:a16="http://schemas.microsoft.com/office/drawing/2014/main" id="{56502A92-5ABE-4E0A-8B35-D9F56D227990}"/>
              </a:ext>
            </a:extLst>
          </p:cNvPr>
          <p:cNvPicPr>
            <a:picLocks noChangeAspect="1"/>
          </p:cNvPicPr>
          <p:nvPr/>
        </p:nvPicPr>
        <p:blipFill>
          <a:blip r:embed="rId5"/>
          <a:srcRect/>
          <a:stretch/>
        </p:blipFill>
        <p:spPr>
          <a:xfrm>
            <a:off x="10556701" y="208925"/>
            <a:ext cx="1511041" cy="846466"/>
          </a:xfrm>
          <a:prstGeom prst="rect">
            <a:avLst/>
          </a:prstGeom>
          <a:ln>
            <a:solidFill>
              <a:schemeClr val="tx1"/>
            </a:solidFill>
          </a:ln>
        </p:spPr>
      </p:pic>
      <p:sp>
        <p:nvSpPr>
          <p:cNvPr id="5" name="TextBox 4">
            <a:hlinkClick r:id="rId4"/>
            <a:extLst>
              <a:ext uri="{FF2B5EF4-FFF2-40B4-BE49-F238E27FC236}">
                <a16:creationId xmlns:a16="http://schemas.microsoft.com/office/drawing/2014/main" id="{300CC1DE-CF2A-4632-8AB0-BD3529C5832B}"/>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6" name="Picture 5">
            <a:hlinkClick r:id="rId6"/>
            <a:extLst>
              <a:ext uri="{FF2B5EF4-FFF2-40B4-BE49-F238E27FC236}">
                <a16:creationId xmlns:a16="http://schemas.microsoft.com/office/drawing/2014/main" id="{425128B6-D6DE-4361-ACD4-EAD5FD237CDD}"/>
              </a:ext>
            </a:extLst>
          </p:cNvPr>
          <p:cNvPicPr>
            <a:picLocks noChangeAspect="1"/>
          </p:cNvPicPr>
          <p:nvPr/>
        </p:nvPicPr>
        <p:blipFill>
          <a:blip r:embed="rId7"/>
          <a:srcRect/>
          <a:stretch/>
        </p:blipFill>
        <p:spPr>
          <a:xfrm>
            <a:off x="318149" y="1728174"/>
            <a:ext cx="2389909" cy="1338349"/>
          </a:xfrm>
          <a:prstGeom prst="rect">
            <a:avLst/>
          </a:prstGeom>
          <a:ln>
            <a:solidFill>
              <a:schemeClr val="tx1"/>
            </a:solidFill>
          </a:ln>
        </p:spPr>
      </p:pic>
      <p:sp>
        <p:nvSpPr>
          <p:cNvPr id="7" name="TextBox 6">
            <a:extLst>
              <a:ext uri="{FF2B5EF4-FFF2-40B4-BE49-F238E27FC236}">
                <a16:creationId xmlns:a16="http://schemas.microsoft.com/office/drawing/2014/main" id="{A05EDA54-A627-42FB-9096-76C4E6111D79}"/>
              </a:ext>
            </a:extLst>
          </p:cNvPr>
          <p:cNvSpPr txBox="1"/>
          <p:nvPr/>
        </p:nvSpPr>
        <p:spPr>
          <a:xfrm>
            <a:off x="-3563" y="3632005"/>
            <a:ext cx="298608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For more information on </a:t>
            </a:r>
            <a:r>
              <a:rPr lang="en-US" sz="1400" b="1" dirty="0">
                <a:solidFill>
                  <a:srgbClr val="1F1A62"/>
                </a:solidFill>
                <a:latin typeface="Helvetica" panose="020B0604020202020204" pitchFamily="34" charset="0"/>
                <a:cs typeface="Helvetica" panose="020B0604020202020204" pitchFamily="34" charset="0"/>
              </a:rPr>
              <a:t>how </a:t>
            </a:r>
            <a:r>
              <a:rPr lang="en-US" sz="1400" b="1" dirty="0">
                <a:solidFill>
                  <a:srgbClr val="FFE600"/>
                </a:solidFill>
                <a:latin typeface="Helvetica" panose="020B0604020202020204" pitchFamily="34" charset="0"/>
                <a:cs typeface="Helvetica" panose="020B0604020202020204" pitchFamily="34" charset="0"/>
              </a:rPr>
              <a:t>‘Share Of Voice’ </a:t>
            </a:r>
            <a:r>
              <a:rPr lang="en-US" sz="1400" b="1" dirty="0">
                <a:solidFill>
                  <a:srgbClr val="1F1A62"/>
                </a:solidFill>
                <a:latin typeface="Helvetica" panose="020B0604020202020204" pitchFamily="34" charset="0"/>
                <a:cs typeface="Helvetica" panose="020B0604020202020204" pitchFamily="34" charset="0"/>
              </a:rPr>
              <a:t>impacts</a:t>
            </a:r>
            <a:r>
              <a:rPr lang="en-US" sz="1400" b="1" dirty="0">
                <a:solidFill>
                  <a:srgbClr val="FFE600"/>
                </a:solidFill>
                <a:latin typeface="Helvetica" panose="020B0604020202020204" pitchFamily="34" charset="0"/>
                <a:cs typeface="Helvetica" panose="020B0604020202020204" pitchFamily="34" charset="0"/>
              </a:rPr>
              <a:t> election outcomes</a:t>
            </a: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 view </a:t>
            </a:r>
            <a:r>
              <a:rPr kumimoji="0" lang="en-US" sz="1400" b="1" i="0" u="none" strike="noStrike" kern="1200" cap="none" spc="0" normalizeH="0" baseline="0" noProof="0" dirty="0">
                <a:ln>
                  <a:noFill/>
                </a:ln>
                <a:solidFill>
                  <a:srgbClr val="FFE600"/>
                </a:solidFill>
                <a:effectLst/>
                <a:uLnTx/>
                <a:uFillTx/>
                <a:latin typeface="Helvetica" panose="020B0604020202020204" pitchFamily="34" charset="0"/>
                <a:cs typeface="Helvetica" panose="020B0604020202020204" pitchFamily="34" charset="0"/>
              </a:rPr>
              <a:t>Session </a:t>
            </a:r>
            <a:r>
              <a:rPr lang="en-US" sz="1400" b="1" dirty="0">
                <a:solidFill>
                  <a:srgbClr val="FFE600"/>
                </a:solidFill>
                <a:latin typeface="Helvetica" panose="020B0604020202020204" pitchFamily="34" charset="0"/>
                <a:cs typeface="Helvetica" panose="020B0604020202020204" pitchFamily="34" charset="0"/>
              </a:rPr>
              <a:t>2</a:t>
            </a: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 in 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E600"/>
                </a:solidFill>
                <a:effectLst/>
                <a:uLnTx/>
                <a:uFillTx/>
                <a:latin typeface="Helvetica" panose="020B0604020202020204" pitchFamily="34" charset="0"/>
                <a:cs typeface="Helvetica" panose="020B0604020202020204" pitchFamily="34" charset="0"/>
                <a:hlinkClick r:id="rId6">
                  <a:extLst>
                    <a:ext uri="{A12FA001-AC4F-418D-AE19-62706E023703}">
                      <ahyp:hlinkClr xmlns:ahyp="http://schemas.microsoft.com/office/drawing/2018/hyperlinkcolor" val="tx"/>
                    </a:ext>
                  </a:extLst>
                </a:hlinkClick>
              </a:rPr>
              <a:t>VAB INSPIRE </a:t>
            </a: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summer series</a:t>
            </a:r>
            <a:endParaRPr kumimoji="0" lang="en-US" sz="1400" b="0"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8" name="TextBox 7">
            <a:hlinkClick r:id="rId6"/>
            <a:extLst>
              <a:ext uri="{FF2B5EF4-FFF2-40B4-BE49-F238E27FC236}">
                <a16:creationId xmlns:a16="http://schemas.microsoft.com/office/drawing/2014/main" id="{7A752F11-4265-4FA1-908B-B7B73E480700}"/>
              </a:ext>
            </a:extLst>
          </p:cNvPr>
          <p:cNvSpPr txBox="1"/>
          <p:nvPr/>
        </p:nvSpPr>
        <p:spPr>
          <a:xfrm>
            <a:off x="506008" y="3122747"/>
            <a:ext cx="2023311"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a:t>
            </a:r>
            <a:r>
              <a:rPr lang="en-US" sz="800">
                <a:solidFill>
                  <a:srgbClr val="1B1464"/>
                </a:solidFill>
                <a:latin typeface="Helvetica" panose="020B0604020202020204" pitchFamily="34" charset="0"/>
                <a:ea typeface="Open Sans" panose="020B0606030504020204" pitchFamily="34" charset="0"/>
                <a:cs typeface="Helvetica" panose="020B0604020202020204" pitchFamily="34" charset="0"/>
              </a:rPr>
              <a:t>to view this session and more</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pic>
        <p:nvPicPr>
          <p:cNvPr id="4" name="Picture 3">
            <a:extLst>
              <a:ext uri="{FF2B5EF4-FFF2-40B4-BE49-F238E27FC236}">
                <a16:creationId xmlns:a16="http://schemas.microsoft.com/office/drawing/2014/main" id="{2DB02F84-46F3-43D8-8C7F-C5DB4A628B43}"/>
              </a:ext>
            </a:extLst>
          </p:cNvPr>
          <p:cNvPicPr>
            <a:picLocks noChangeAspect="1"/>
          </p:cNvPicPr>
          <p:nvPr/>
        </p:nvPicPr>
        <p:blipFill>
          <a:blip r:embed="rId8"/>
          <a:stretch>
            <a:fillRect/>
          </a:stretch>
        </p:blipFill>
        <p:spPr>
          <a:xfrm>
            <a:off x="5279233" y="1507472"/>
            <a:ext cx="6357461" cy="4726613"/>
          </a:xfrm>
          <a:prstGeom prst="rect">
            <a:avLst/>
          </a:prstGeom>
        </p:spPr>
      </p:pic>
      <p:sp>
        <p:nvSpPr>
          <p:cNvPr id="10" name="Rectangle 9">
            <a:extLst>
              <a:ext uri="{FF2B5EF4-FFF2-40B4-BE49-F238E27FC236}">
                <a16:creationId xmlns:a16="http://schemas.microsoft.com/office/drawing/2014/main" id="{764E2F92-FF7E-4CF6-A407-1430136572EC}"/>
              </a:ext>
            </a:extLst>
          </p:cNvPr>
          <p:cNvSpPr/>
          <p:nvPr/>
        </p:nvSpPr>
        <p:spPr>
          <a:xfrm>
            <a:off x="3035300" y="5300563"/>
            <a:ext cx="3380740" cy="940277"/>
          </a:xfrm>
          <a:prstGeom prst="rect">
            <a:avLst/>
          </a:prstGeom>
          <a:no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5E262807-89CD-4E56-B8B4-98AAF08411AB}"/>
              </a:ext>
            </a:extLst>
          </p:cNvPr>
          <p:cNvSpPr/>
          <p:nvPr/>
        </p:nvSpPr>
        <p:spPr>
          <a:xfrm rot="20700000">
            <a:off x="3117721" y="1707705"/>
            <a:ext cx="2034605" cy="1643073"/>
          </a:xfrm>
          <a:prstGeom prst="star5">
            <a:avLst/>
          </a:prstGeom>
          <a:solidFill>
            <a:srgbClr val="E84A99"/>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Helvetica" panose="020B0403020202020204" pitchFamily="34" charset="0"/>
              </a:rPr>
              <a:t>Bonus Slide!</a:t>
            </a:r>
          </a:p>
        </p:txBody>
      </p:sp>
    </p:spTree>
    <p:extLst>
      <p:ext uri="{BB962C8B-B14F-4D97-AF65-F5344CB8AC3E}">
        <p14:creationId xmlns:p14="http://schemas.microsoft.com/office/powerpoint/2010/main" val="2960932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E1EFCF1-3D4D-4B7A-A7DD-3AB1D6DE2541}"/>
              </a:ext>
            </a:extLst>
          </p:cNvPr>
          <p:cNvPicPr>
            <a:picLocks noChangeAspect="1"/>
          </p:cNvPicPr>
          <p:nvPr/>
        </p:nvPicPr>
        <p:blipFill>
          <a:blip r:embed="rId2">
            <a:clrChange>
              <a:clrFrom>
                <a:srgbClr val="00BFF2"/>
              </a:clrFrom>
              <a:clrTo>
                <a:srgbClr val="00BFF2">
                  <a:alpha val="0"/>
                </a:srgbClr>
              </a:clrTo>
            </a:clrChange>
          </a:blip>
          <a:stretch>
            <a:fillRect/>
          </a:stretch>
        </p:blipFill>
        <p:spPr>
          <a:xfrm>
            <a:off x="6935201" y="0"/>
            <a:ext cx="5256799" cy="3060562"/>
          </a:xfrm>
          <a:prstGeom prst="rect">
            <a:avLst/>
          </a:prstGeom>
        </p:spPr>
      </p:pic>
      <p:sp>
        <p:nvSpPr>
          <p:cNvPr id="9" name="Rectangle 8">
            <a:extLst>
              <a:ext uri="{FF2B5EF4-FFF2-40B4-BE49-F238E27FC236}">
                <a16:creationId xmlns:a16="http://schemas.microsoft.com/office/drawing/2014/main" id="{A93865C7-6300-0F4D-AF2C-DBD794D27201}"/>
              </a:ext>
            </a:extLst>
          </p:cNvPr>
          <p:cNvSpPr/>
          <p:nvPr/>
        </p:nvSpPr>
        <p:spPr>
          <a:xfrm>
            <a:off x="273895" y="235287"/>
            <a:ext cx="49539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itchFamily="2" charset="0"/>
                <a:ea typeface="+mn-ea"/>
                <a:cs typeface="+mn-cs"/>
              </a:rPr>
              <a:t>Thank You</a:t>
            </a:r>
          </a:p>
        </p:txBody>
      </p:sp>
      <p:pic>
        <p:nvPicPr>
          <p:cNvPr id="6" name="Picture 5">
            <a:hlinkClick r:id="rId3"/>
            <a:extLst>
              <a:ext uri="{FF2B5EF4-FFF2-40B4-BE49-F238E27FC236}">
                <a16:creationId xmlns:a16="http://schemas.microsoft.com/office/drawing/2014/main" id="{6A35C40F-687E-B34B-B975-ED0CDEFEC8A1}"/>
              </a:ext>
            </a:extLst>
          </p:cNvPr>
          <p:cNvPicPr>
            <a:picLocks noChangeAspect="1"/>
          </p:cNvPicPr>
          <p:nvPr/>
        </p:nvPicPr>
        <p:blipFill rotWithShape="1">
          <a:blip r:embed="rId4"/>
          <a:srcRect l="18840" t="84333" r="72880" b="5333"/>
          <a:stretch/>
        </p:blipFill>
        <p:spPr>
          <a:xfrm>
            <a:off x="10015399" y="5885132"/>
            <a:ext cx="875592" cy="633911"/>
          </a:xfrm>
          <a:prstGeom prst="rect">
            <a:avLst/>
          </a:prstGeom>
        </p:spPr>
      </p:pic>
      <p:pic>
        <p:nvPicPr>
          <p:cNvPr id="8" name="Picture 7">
            <a:hlinkClick r:id="rId5"/>
            <a:extLst>
              <a:ext uri="{FF2B5EF4-FFF2-40B4-BE49-F238E27FC236}">
                <a16:creationId xmlns:a16="http://schemas.microsoft.com/office/drawing/2014/main" id="{EEC9436E-41D9-FA4F-B24F-9D11D47EFC93}"/>
              </a:ext>
            </a:extLst>
          </p:cNvPr>
          <p:cNvPicPr>
            <a:picLocks noChangeAspect="1"/>
          </p:cNvPicPr>
          <p:nvPr/>
        </p:nvPicPr>
        <p:blipFill rotWithShape="1">
          <a:blip r:embed="rId4"/>
          <a:srcRect l="30161" t="83075" r="63111" b="5332"/>
          <a:stretch/>
        </p:blipFill>
        <p:spPr>
          <a:xfrm>
            <a:off x="10890991" y="5809210"/>
            <a:ext cx="734723" cy="734467"/>
          </a:xfrm>
          <a:prstGeom prst="rect">
            <a:avLst/>
          </a:prstGeom>
        </p:spPr>
      </p:pic>
      <p:pic>
        <p:nvPicPr>
          <p:cNvPr id="10" name="Picture 9">
            <a:hlinkClick r:id="rId6"/>
            <a:extLst>
              <a:ext uri="{FF2B5EF4-FFF2-40B4-BE49-F238E27FC236}">
                <a16:creationId xmlns:a16="http://schemas.microsoft.com/office/drawing/2014/main" id="{707BE5F1-DCEB-144F-86FF-E99AA7959D98}"/>
              </a:ext>
            </a:extLst>
          </p:cNvPr>
          <p:cNvPicPr>
            <a:picLocks noChangeAspect="1"/>
          </p:cNvPicPr>
          <p:nvPr/>
        </p:nvPicPr>
        <p:blipFill rotWithShape="1">
          <a:blip r:embed="rId4"/>
          <a:srcRect l="40770" t="83444" r="55156" b="4963"/>
          <a:stretch/>
        </p:blipFill>
        <p:spPr>
          <a:xfrm>
            <a:off x="11684271" y="5869321"/>
            <a:ext cx="403491" cy="665850"/>
          </a:xfrm>
          <a:prstGeom prst="rect">
            <a:avLst/>
          </a:prstGeom>
        </p:spPr>
      </p:pic>
      <p:sp>
        <p:nvSpPr>
          <p:cNvPr id="4" name="TextBox 3">
            <a:extLst>
              <a:ext uri="{FF2B5EF4-FFF2-40B4-BE49-F238E27FC236}">
                <a16:creationId xmlns:a16="http://schemas.microsoft.com/office/drawing/2014/main" id="{C4F6F6B0-5D89-4B93-9148-A79F72983537}"/>
              </a:ext>
            </a:extLst>
          </p:cNvPr>
          <p:cNvSpPr txBox="1"/>
          <p:nvPr/>
        </p:nvSpPr>
        <p:spPr>
          <a:xfrm>
            <a:off x="317684" y="3485258"/>
            <a:ext cx="7588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itchFamily="2" charset="0"/>
                <a:ea typeface="+mn-ea"/>
                <a:cs typeface="+mn-cs"/>
              </a:rPr>
              <a:t>Interested in learning more? Check out this related content: </a:t>
            </a:r>
          </a:p>
        </p:txBody>
      </p:sp>
      <p:sp>
        <p:nvSpPr>
          <p:cNvPr id="20" name="Rectangle 19">
            <a:extLst>
              <a:ext uri="{FF2B5EF4-FFF2-40B4-BE49-F238E27FC236}">
                <a16:creationId xmlns:a16="http://schemas.microsoft.com/office/drawing/2014/main" id="{66C9491A-DA7A-4DCA-B0C6-1B9F831386C9}"/>
              </a:ext>
            </a:extLst>
          </p:cNvPr>
          <p:cNvSpPr/>
          <p:nvPr/>
        </p:nvSpPr>
        <p:spPr>
          <a:xfrm>
            <a:off x="351023" y="1284420"/>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itchFamily="2" charset="0"/>
                <a:ea typeface="+mn-ea"/>
                <a:cs typeface="+mn-cs"/>
              </a:rPr>
              <a:t>Creators</a:t>
            </a:r>
          </a:p>
        </p:txBody>
      </p:sp>
      <p:sp>
        <p:nvSpPr>
          <p:cNvPr id="27" name="TextBox 26">
            <a:hlinkClick r:id="rId7"/>
            <a:extLst>
              <a:ext uri="{FF2B5EF4-FFF2-40B4-BE49-F238E27FC236}">
                <a16:creationId xmlns:a16="http://schemas.microsoft.com/office/drawing/2014/main" id="{3C30D75C-BED3-4137-9F8A-59CDF8222FDF}"/>
              </a:ext>
            </a:extLst>
          </p:cNvPr>
          <p:cNvSpPr txBox="1"/>
          <p:nvPr/>
        </p:nvSpPr>
        <p:spPr>
          <a:xfrm>
            <a:off x="378064" y="1754266"/>
            <a:ext cx="253481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hlinkClick r:id="rId7"/>
              </a:rPr>
              <a:t>Leah Montner-Dixon</a:t>
            </a:r>
            <a:endParaRPr kumimoji="0" lang="en-US" sz="15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29" name="TextBox 28">
            <a:extLst>
              <a:ext uri="{FF2B5EF4-FFF2-40B4-BE49-F238E27FC236}">
                <a16:creationId xmlns:a16="http://schemas.microsoft.com/office/drawing/2014/main" id="{284F31F4-4D86-4B99-B746-6850D63BF5DE}"/>
              </a:ext>
            </a:extLst>
          </p:cNvPr>
          <p:cNvSpPr txBox="1"/>
          <p:nvPr/>
        </p:nvSpPr>
        <p:spPr>
          <a:xfrm>
            <a:off x="414405" y="2058269"/>
            <a:ext cx="253481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err="1">
                <a:ln>
                  <a:noFill/>
                </a:ln>
                <a:solidFill>
                  <a:srgbClr val="1F1A62"/>
                </a:solidFill>
                <a:effectLst/>
                <a:uLnTx/>
                <a:uFillTx/>
                <a:latin typeface="Helvetica Light" panose="020B0403020202020204" pitchFamily="34" charset="0"/>
                <a:ea typeface="+mn-ea"/>
                <a:cs typeface="+mn-cs"/>
              </a:rPr>
              <a:t>leahm</a:t>
            </a: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@thevab.com</a:t>
            </a:r>
          </a:p>
        </p:txBody>
      </p:sp>
      <p:sp>
        <p:nvSpPr>
          <p:cNvPr id="30" name="TextBox 29">
            <a:extLst>
              <a:ext uri="{FF2B5EF4-FFF2-40B4-BE49-F238E27FC236}">
                <a16:creationId xmlns:a16="http://schemas.microsoft.com/office/drawing/2014/main" id="{ED6234C7-6B49-4914-9E1D-FF586B83DF32}"/>
              </a:ext>
            </a:extLst>
          </p:cNvPr>
          <p:cNvSpPr txBox="1"/>
          <p:nvPr/>
        </p:nvSpPr>
        <p:spPr>
          <a:xfrm>
            <a:off x="6456900" y="1754266"/>
            <a:ext cx="230437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hlinkClick r:id="rId8"/>
              </a:rPr>
              <a:t>Karolina Guillen</a:t>
            </a:r>
            <a:endParaRPr kumimoji="0" lang="en-US" sz="15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31" name="TextBox 30">
            <a:extLst>
              <a:ext uri="{FF2B5EF4-FFF2-40B4-BE49-F238E27FC236}">
                <a16:creationId xmlns:a16="http://schemas.microsoft.com/office/drawing/2014/main" id="{CE43461A-C6D3-44CF-AC68-6DF422E760B6}"/>
              </a:ext>
            </a:extLst>
          </p:cNvPr>
          <p:cNvSpPr txBox="1"/>
          <p:nvPr/>
        </p:nvSpPr>
        <p:spPr>
          <a:xfrm>
            <a:off x="6456900" y="2067130"/>
            <a:ext cx="230437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karolinag@thevab.com</a:t>
            </a:r>
          </a:p>
        </p:txBody>
      </p:sp>
      <p:pic>
        <p:nvPicPr>
          <p:cNvPr id="23" name="Picture 22">
            <a:extLst>
              <a:ext uri="{FF2B5EF4-FFF2-40B4-BE49-F238E27FC236}">
                <a16:creationId xmlns:a16="http://schemas.microsoft.com/office/drawing/2014/main" id="{B29C19A0-D3B7-4A87-B456-012648BB423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36A4B5A9-17BE-46F3-863E-9CD48629EAF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B7EF9231-C343-4D1F-90F9-1247C33076A1}"/>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6" name="TextBox 25">
            <a:hlinkClick r:id="rId7"/>
            <a:extLst>
              <a:ext uri="{FF2B5EF4-FFF2-40B4-BE49-F238E27FC236}">
                <a16:creationId xmlns:a16="http://schemas.microsoft.com/office/drawing/2014/main" id="{ED75B6B2-3449-40A5-B59C-C04426DBA231}"/>
              </a:ext>
            </a:extLst>
          </p:cNvPr>
          <p:cNvSpPr txBox="1"/>
          <p:nvPr/>
        </p:nvSpPr>
        <p:spPr>
          <a:xfrm>
            <a:off x="3638462" y="1754266"/>
            <a:ext cx="253481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hlinkClick r:id="rId10"/>
              </a:rPr>
              <a:t>Reed Kiely</a:t>
            </a:r>
            <a:endParaRPr kumimoji="0" lang="en-US" sz="15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28" name="TextBox 27">
            <a:extLst>
              <a:ext uri="{FF2B5EF4-FFF2-40B4-BE49-F238E27FC236}">
                <a16:creationId xmlns:a16="http://schemas.microsoft.com/office/drawing/2014/main" id="{F4F21730-9E69-4BE0-896C-E09899565B6B}"/>
              </a:ext>
            </a:extLst>
          </p:cNvPr>
          <p:cNvSpPr txBox="1"/>
          <p:nvPr/>
        </p:nvSpPr>
        <p:spPr>
          <a:xfrm>
            <a:off x="3638462" y="2058269"/>
            <a:ext cx="253481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err="1">
                <a:ln>
                  <a:noFill/>
                </a:ln>
                <a:solidFill>
                  <a:srgbClr val="1F1A62"/>
                </a:solidFill>
                <a:effectLst/>
                <a:uLnTx/>
                <a:uFillTx/>
                <a:latin typeface="Helvetica Light" panose="020B0403020202020204" pitchFamily="34" charset="0"/>
                <a:ea typeface="+mn-ea"/>
                <a:cs typeface="+mn-cs"/>
              </a:rPr>
              <a:t>reedk</a:t>
            </a: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@thevab.com</a:t>
            </a:r>
          </a:p>
        </p:txBody>
      </p:sp>
      <p:pic>
        <p:nvPicPr>
          <p:cNvPr id="34" name="Picture 33">
            <a:hlinkClick r:id="rId11"/>
            <a:extLst>
              <a:ext uri="{FF2B5EF4-FFF2-40B4-BE49-F238E27FC236}">
                <a16:creationId xmlns:a16="http://schemas.microsoft.com/office/drawing/2014/main" id="{A27D88B1-40C7-4A4B-97E6-D940828BD89A}"/>
              </a:ext>
            </a:extLst>
          </p:cNvPr>
          <p:cNvPicPr>
            <a:picLocks noChangeAspect="1"/>
          </p:cNvPicPr>
          <p:nvPr/>
        </p:nvPicPr>
        <p:blipFill>
          <a:blip r:embed="rId12"/>
          <a:srcRect/>
          <a:stretch/>
        </p:blipFill>
        <p:spPr>
          <a:xfrm>
            <a:off x="8577600" y="4027550"/>
            <a:ext cx="1571657" cy="885101"/>
          </a:xfrm>
          <a:prstGeom prst="rect">
            <a:avLst/>
          </a:prstGeom>
          <a:ln>
            <a:solidFill>
              <a:schemeClr val="tx1"/>
            </a:solidFill>
          </a:ln>
        </p:spPr>
      </p:pic>
      <p:sp>
        <p:nvSpPr>
          <p:cNvPr id="35" name="TextBox 34">
            <a:hlinkClick r:id="rId11"/>
            <a:extLst>
              <a:ext uri="{FF2B5EF4-FFF2-40B4-BE49-F238E27FC236}">
                <a16:creationId xmlns:a16="http://schemas.microsoft.com/office/drawing/2014/main" id="{B68B4993-D436-4C7E-B1E1-3FD2A8AFE148}"/>
              </a:ext>
            </a:extLst>
          </p:cNvPr>
          <p:cNvSpPr txBox="1"/>
          <p:nvPr/>
        </p:nvSpPr>
        <p:spPr>
          <a:xfrm>
            <a:off x="8396281" y="4954675"/>
            <a:ext cx="192913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Navigating the Flood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Charting Your Way Through Today’s Streaming Ecosystem</a:t>
            </a:r>
          </a:p>
        </p:txBody>
      </p:sp>
      <p:pic>
        <p:nvPicPr>
          <p:cNvPr id="47" name="Picture 46">
            <a:hlinkClick r:id="rId13"/>
            <a:extLst>
              <a:ext uri="{FF2B5EF4-FFF2-40B4-BE49-F238E27FC236}">
                <a16:creationId xmlns:a16="http://schemas.microsoft.com/office/drawing/2014/main" id="{774E03AC-133B-4B41-8177-802D991DAF61}"/>
              </a:ext>
            </a:extLst>
          </p:cNvPr>
          <p:cNvPicPr>
            <a:picLocks noChangeAspect="1"/>
          </p:cNvPicPr>
          <p:nvPr/>
        </p:nvPicPr>
        <p:blipFill>
          <a:blip r:embed="rId14"/>
          <a:srcRect/>
          <a:stretch/>
        </p:blipFill>
        <p:spPr>
          <a:xfrm>
            <a:off x="3541743" y="4027550"/>
            <a:ext cx="1589771" cy="894830"/>
          </a:xfrm>
          <a:prstGeom prst="rect">
            <a:avLst/>
          </a:prstGeom>
          <a:ln>
            <a:solidFill>
              <a:schemeClr val="tx1"/>
            </a:solidFill>
          </a:ln>
        </p:spPr>
      </p:pic>
      <p:sp>
        <p:nvSpPr>
          <p:cNvPr id="48" name="TextBox 47">
            <a:hlinkClick r:id="rId13"/>
            <a:extLst>
              <a:ext uri="{FF2B5EF4-FFF2-40B4-BE49-F238E27FC236}">
                <a16:creationId xmlns:a16="http://schemas.microsoft.com/office/drawing/2014/main" id="{309EEE84-1411-4E52-94F5-981E043CB32C}"/>
              </a:ext>
            </a:extLst>
          </p:cNvPr>
          <p:cNvSpPr txBox="1"/>
          <p:nvPr/>
        </p:nvSpPr>
        <p:spPr>
          <a:xfrm>
            <a:off x="3541252" y="4954675"/>
            <a:ext cx="1589771" cy="4617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rgbClr val="E84A99"/>
                </a:solidFill>
                <a:latin typeface="Helvetica" panose="020B0403020202020204" pitchFamily="34" charset="0"/>
              </a:rPr>
              <a:t>A Matter of Principle</a:t>
            </a:r>
            <a:endParaRPr kumimoji="0" lang="en-US" sz="1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endParaRPr>
          </a:p>
          <a:p>
            <a:pPr lvl="0" algn="ctr">
              <a:defRPr/>
            </a:pPr>
            <a:r>
              <a:rPr lang="en-US" sz="1000" dirty="0">
                <a:solidFill>
                  <a:srgbClr val="1B1464"/>
                </a:solidFill>
                <a:latin typeface="Helvetica" panose="020B0403020202020204" pitchFamily="34" charset="0"/>
              </a:rPr>
              <a:t>Reassessing Your Strategy in Today’s Environment</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49" name="Picture 48">
            <a:hlinkClick r:id="rId15"/>
            <a:extLst>
              <a:ext uri="{FF2B5EF4-FFF2-40B4-BE49-F238E27FC236}">
                <a16:creationId xmlns:a16="http://schemas.microsoft.com/office/drawing/2014/main" id="{FAB55B18-D1FD-40CB-92E3-46E74FD6B6D3}"/>
              </a:ext>
            </a:extLst>
          </p:cNvPr>
          <p:cNvPicPr>
            <a:picLocks noChangeAspect="1"/>
          </p:cNvPicPr>
          <p:nvPr/>
        </p:nvPicPr>
        <p:blipFill>
          <a:blip r:embed="rId16"/>
          <a:srcRect/>
          <a:stretch/>
        </p:blipFill>
        <p:spPr>
          <a:xfrm>
            <a:off x="10334751" y="4027550"/>
            <a:ext cx="1591143" cy="893847"/>
          </a:xfrm>
          <a:prstGeom prst="rect">
            <a:avLst/>
          </a:prstGeom>
          <a:ln>
            <a:solidFill>
              <a:schemeClr val="tx1"/>
            </a:solidFill>
          </a:ln>
        </p:spPr>
      </p:pic>
      <p:sp>
        <p:nvSpPr>
          <p:cNvPr id="50" name="TextBox 49">
            <a:hlinkClick r:id="rId15"/>
            <a:extLst>
              <a:ext uri="{FF2B5EF4-FFF2-40B4-BE49-F238E27FC236}">
                <a16:creationId xmlns:a16="http://schemas.microsoft.com/office/drawing/2014/main" id="{C3790A37-3F25-4171-BF00-1DF1B7073F83}"/>
              </a:ext>
            </a:extLst>
          </p:cNvPr>
          <p:cNvSpPr txBox="1"/>
          <p:nvPr/>
        </p:nvSpPr>
        <p:spPr>
          <a:xfrm>
            <a:off x="10095343" y="4954675"/>
            <a:ext cx="20699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rgbClr val="E84A99"/>
                </a:solidFill>
                <a:latin typeface="Helvetica" panose="020B0403020202020204" pitchFamily="34" charset="0"/>
              </a:rPr>
              <a:t>The Path To Victory</a:t>
            </a:r>
            <a:endParaRPr kumimoji="0" lang="en-US" sz="1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endParaRPr>
          </a:p>
          <a:p>
            <a:pPr lvl="0" algn="ctr">
              <a:defRPr/>
            </a:pPr>
            <a:r>
              <a:rPr lang="en-US" sz="1000" dirty="0">
                <a:solidFill>
                  <a:srgbClr val="1B1464"/>
                </a:solidFill>
                <a:latin typeface="Helvetica" panose="020B0403020202020204" pitchFamily="34" charset="0"/>
              </a:rPr>
              <a:t>Understanding How ‘Share Of Voice’ Impacts Election Outcomes</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40" name="Picture 39">
            <a:hlinkClick r:id="rId17"/>
            <a:extLst>
              <a:ext uri="{FF2B5EF4-FFF2-40B4-BE49-F238E27FC236}">
                <a16:creationId xmlns:a16="http://schemas.microsoft.com/office/drawing/2014/main" id="{76F90FBE-0D21-4FCB-9F74-A4F906ADB730}"/>
              </a:ext>
            </a:extLst>
          </p:cNvPr>
          <p:cNvPicPr>
            <a:picLocks noChangeAspect="1"/>
          </p:cNvPicPr>
          <p:nvPr/>
        </p:nvPicPr>
        <p:blipFill>
          <a:blip r:embed="rId18"/>
          <a:srcRect/>
          <a:stretch/>
        </p:blipFill>
        <p:spPr>
          <a:xfrm>
            <a:off x="5313636" y="4027551"/>
            <a:ext cx="1583661" cy="894017"/>
          </a:xfrm>
          <a:prstGeom prst="rect">
            <a:avLst/>
          </a:prstGeom>
          <a:ln>
            <a:solidFill>
              <a:schemeClr val="tx1"/>
            </a:solidFill>
          </a:ln>
        </p:spPr>
      </p:pic>
      <p:sp>
        <p:nvSpPr>
          <p:cNvPr id="42" name="TextBox 41">
            <a:hlinkClick r:id="rId17"/>
            <a:extLst>
              <a:ext uri="{FF2B5EF4-FFF2-40B4-BE49-F238E27FC236}">
                <a16:creationId xmlns:a16="http://schemas.microsoft.com/office/drawing/2014/main" id="{5829D8A6-959F-45D8-8A7A-95E536B361A1}"/>
              </a:ext>
            </a:extLst>
          </p:cNvPr>
          <p:cNvSpPr txBox="1"/>
          <p:nvPr/>
        </p:nvSpPr>
        <p:spPr>
          <a:xfrm>
            <a:off x="5242736" y="4954675"/>
            <a:ext cx="171324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rgbClr val="E84A99"/>
                </a:solidFill>
                <a:latin typeface="Helvetica" panose="020B0403020202020204" pitchFamily="34" charset="0"/>
              </a:rPr>
              <a:t>Do The Right Thing</a:t>
            </a:r>
            <a:endParaRPr kumimoji="0" lang="en-US" sz="1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endParaRPr>
          </a:p>
          <a:p>
            <a:pPr lvl="0" algn="ctr">
              <a:defRPr/>
            </a:pPr>
            <a:r>
              <a:rPr lang="en-US" sz="1000" dirty="0">
                <a:solidFill>
                  <a:srgbClr val="1B1464"/>
                </a:solidFill>
                <a:latin typeface="Helvetica" panose="020B0403020202020204" pitchFamily="34" charset="0"/>
              </a:rPr>
              <a:t>How Diversity &amp; Inclusion Drives Brand Outcomes</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51" name="Picture 50">
            <a:hlinkClick r:id="rId19"/>
            <a:extLst>
              <a:ext uri="{FF2B5EF4-FFF2-40B4-BE49-F238E27FC236}">
                <a16:creationId xmlns:a16="http://schemas.microsoft.com/office/drawing/2014/main" id="{44D87CFC-8D82-4C67-B59E-C48916DF5F8D}"/>
              </a:ext>
            </a:extLst>
          </p:cNvPr>
          <p:cNvPicPr>
            <a:picLocks noChangeAspect="1"/>
          </p:cNvPicPr>
          <p:nvPr/>
        </p:nvPicPr>
        <p:blipFill>
          <a:blip r:embed="rId20"/>
          <a:srcRect/>
          <a:stretch/>
        </p:blipFill>
        <p:spPr>
          <a:xfrm>
            <a:off x="1815614" y="4027553"/>
            <a:ext cx="1589743" cy="893189"/>
          </a:xfrm>
          <a:prstGeom prst="rect">
            <a:avLst/>
          </a:prstGeom>
          <a:ln>
            <a:solidFill>
              <a:schemeClr val="tx1"/>
            </a:solidFill>
          </a:ln>
        </p:spPr>
      </p:pic>
      <p:sp>
        <p:nvSpPr>
          <p:cNvPr id="52" name="TextBox 51">
            <a:hlinkClick r:id="rId19"/>
            <a:extLst>
              <a:ext uri="{FF2B5EF4-FFF2-40B4-BE49-F238E27FC236}">
                <a16:creationId xmlns:a16="http://schemas.microsoft.com/office/drawing/2014/main" id="{CFCB98E2-EBA3-4905-889A-A898C92B459B}"/>
              </a:ext>
            </a:extLst>
          </p:cNvPr>
          <p:cNvSpPr txBox="1"/>
          <p:nvPr/>
        </p:nvSpPr>
        <p:spPr>
          <a:xfrm>
            <a:off x="1641903" y="4954675"/>
            <a:ext cx="193667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rgbClr val="E84A99"/>
                </a:solidFill>
                <a:latin typeface="Helvetica" panose="020B0403020202020204" pitchFamily="34" charset="0"/>
              </a:rPr>
              <a:t>The Best Seats In The House</a:t>
            </a:r>
            <a:endParaRPr kumimoji="0" lang="en-US" sz="1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endParaRPr>
          </a:p>
          <a:p>
            <a:pPr lvl="0" algn="ctr">
              <a:defRPr/>
            </a:pPr>
            <a:r>
              <a:rPr lang="en-US" sz="1000" dirty="0">
                <a:solidFill>
                  <a:srgbClr val="1B1464"/>
                </a:solidFill>
                <a:latin typeface="Helvetica" panose="020B0403020202020204" pitchFamily="34" charset="0"/>
              </a:rPr>
              <a:t>Recreating The Gameday Sports Experience At Home</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54" name="Picture 53">
            <a:hlinkClick r:id="rId21"/>
            <a:extLst>
              <a:ext uri="{FF2B5EF4-FFF2-40B4-BE49-F238E27FC236}">
                <a16:creationId xmlns:a16="http://schemas.microsoft.com/office/drawing/2014/main" id="{5ED797CA-67F6-4351-A96D-2FB6FBE0733E}"/>
              </a:ext>
            </a:extLst>
          </p:cNvPr>
          <p:cNvPicPr>
            <a:picLocks noChangeAspect="1"/>
          </p:cNvPicPr>
          <p:nvPr/>
        </p:nvPicPr>
        <p:blipFill>
          <a:blip r:embed="rId22"/>
          <a:srcRect/>
          <a:stretch/>
        </p:blipFill>
        <p:spPr>
          <a:xfrm>
            <a:off x="7075635" y="4027551"/>
            <a:ext cx="1348457" cy="893188"/>
          </a:xfrm>
          <a:prstGeom prst="rect">
            <a:avLst/>
          </a:prstGeom>
          <a:ln>
            <a:solidFill>
              <a:schemeClr val="tx1"/>
            </a:solidFill>
          </a:ln>
        </p:spPr>
      </p:pic>
      <p:sp>
        <p:nvSpPr>
          <p:cNvPr id="55" name="TextBox 54">
            <a:hlinkClick r:id="rId21"/>
            <a:extLst>
              <a:ext uri="{FF2B5EF4-FFF2-40B4-BE49-F238E27FC236}">
                <a16:creationId xmlns:a16="http://schemas.microsoft.com/office/drawing/2014/main" id="{F410D88C-C07A-4CA6-A095-443583DE8FD4}"/>
              </a:ext>
            </a:extLst>
          </p:cNvPr>
          <p:cNvSpPr txBox="1"/>
          <p:nvPr/>
        </p:nvSpPr>
        <p:spPr>
          <a:xfrm>
            <a:off x="6864071" y="4954675"/>
            <a:ext cx="17715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Movies Move Millennials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Cinema Ads Inspire Millennial Action</a:t>
            </a:r>
          </a:p>
        </p:txBody>
      </p:sp>
      <p:pic>
        <p:nvPicPr>
          <p:cNvPr id="2" name="Picture 1">
            <a:hlinkClick r:id="rId23"/>
            <a:extLst>
              <a:ext uri="{FF2B5EF4-FFF2-40B4-BE49-F238E27FC236}">
                <a16:creationId xmlns:a16="http://schemas.microsoft.com/office/drawing/2014/main" id="{4BB811EE-BB22-4191-AA3E-5BF76F7E2CB5}"/>
              </a:ext>
            </a:extLst>
          </p:cNvPr>
          <p:cNvPicPr>
            <a:picLocks noChangeAspect="1"/>
          </p:cNvPicPr>
          <p:nvPr/>
        </p:nvPicPr>
        <p:blipFill>
          <a:blip r:embed="rId24"/>
          <a:stretch>
            <a:fillRect/>
          </a:stretch>
        </p:blipFill>
        <p:spPr>
          <a:xfrm>
            <a:off x="111255" y="4027550"/>
            <a:ext cx="1521311" cy="927125"/>
          </a:xfrm>
          <a:prstGeom prst="rect">
            <a:avLst/>
          </a:prstGeom>
          <a:ln>
            <a:solidFill>
              <a:schemeClr val="tx1"/>
            </a:solidFill>
          </a:ln>
        </p:spPr>
      </p:pic>
      <p:sp>
        <p:nvSpPr>
          <p:cNvPr id="3" name="TextBox 2">
            <a:hlinkClick r:id="rId23"/>
            <a:extLst>
              <a:ext uri="{FF2B5EF4-FFF2-40B4-BE49-F238E27FC236}">
                <a16:creationId xmlns:a16="http://schemas.microsoft.com/office/drawing/2014/main" id="{E341B6FF-15D1-4BBB-AA90-D52D88C82209}"/>
              </a:ext>
            </a:extLst>
          </p:cNvPr>
          <p:cNvSpPr txBox="1"/>
          <p:nvPr/>
        </p:nvSpPr>
        <p:spPr>
          <a:xfrm>
            <a:off x="-94505" y="4954675"/>
            <a:ext cx="19291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rgbClr val="E84A99"/>
                </a:solidFill>
                <a:latin typeface="Helvetica" panose="020B0403020202020204" pitchFamily="34" charset="0"/>
              </a:rPr>
              <a:t>Left To Your Own Devices</a:t>
            </a:r>
            <a:br>
              <a:rPr lang="en-US" sz="1000" b="1" dirty="0">
                <a:solidFill>
                  <a:srgbClr val="E84A99"/>
                </a:solidFill>
                <a:latin typeface="Helvetica" panose="020B0403020202020204" pitchFamily="34" charset="0"/>
              </a:rPr>
            </a:br>
            <a:r>
              <a:rPr lang="en-US" sz="1000" b="1" dirty="0">
                <a:solidFill>
                  <a:srgbClr val="E84A99"/>
                </a:solidFill>
                <a:latin typeface="Helvetica" panose="020B0403020202020204" pitchFamily="34" charset="0"/>
              </a:rPr>
              <a:t> - Q1 2020</a:t>
            </a:r>
            <a:endParaRPr kumimoji="0" lang="en-US" sz="1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endParaRPr>
          </a:p>
          <a:p>
            <a:pPr lvl="0" algn="ctr">
              <a:defRPr/>
            </a:pPr>
            <a:r>
              <a:rPr lang="en-US" sz="1000" dirty="0">
                <a:solidFill>
                  <a:srgbClr val="1B1464"/>
                </a:solidFill>
                <a:latin typeface="Helvetica" panose="020B0403020202020204" pitchFamily="34" charset="0"/>
              </a:rPr>
              <a:t>Understanding Consumption In Today’s Connected World</a:t>
            </a:r>
          </a:p>
        </p:txBody>
      </p:sp>
    </p:spTree>
    <p:extLst>
      <p:ext uri="{BB962C8B-B14F-4D97-AF65-F5344CB8AC3E}">
        <p14:creationId xmlns:p14="http://schemas.microsoft.com/office/powerpoint/2010/main" val="552149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207696" y="132702"/>
            <a:ext cx="71345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itchFamily="2" charset="0"/>
                <a:ea typeface="+mn-ea"/>
                <a:cs typeface="+mn-cs"/>
              </a:rPr>
              <a:t>Get immediate access to the VAB Insights library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Slide Number Placeholder 5">
            <a:extLst>
              <a:ext uri="{FF2B5EF4-FFF2-40B4-BE49-F238E27FC236}">
                <a16:creationId xmlns:a16="http://schemas.microsoft.com/office/drawing/2014/main" id="{6F859D63-DEF8-4918-804C-D41D714D0E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8627767C-561D-41EE-86F4-364D0F52F254}"/>
              </a:ext>
            </a:extLst>
          </p:cNvPr>
          <p:cNvSpPr txBox="1"/>
          <p:nvPr/>
        </p:nvSpPr>
        <p:spPr>
          <a:xfrm>
            <a:off x="413302" y="1695189"/>
            <a:ext cx="76849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We’ve answered hundreds of marketers’ questions.</a:t>
            </a:r>
          </a:p>
        </p:txBody>
      </p:sp>
      <p:sp>
        <p:nvSpPr>
          <p:cNvPr id="7" name="TextBox 6">
            <a:extLst>
              <a:ext uri="{FF2B5EF4-FFF2-40B4-BE49-F238E27FC236}">
                <a16:creationId xmlns:a16="http://schemas.microsoft.com/office/drawing/2014/main" id="{0491525E-AB57-4A2A-A8EC-B306B4E28052}"/>
              </a:ext>
            </a:extLst>
          </p:cNvPr>
          <p:cNvSpPr txBox="1"/>
          <p:nvPr/>
        </p:nvSpPr>
        <p:spPr>
          <a:xfrm>
            <a:off x="462268" y="2694399"/>
            <a:ext cx="729108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Our guides, reports, webinars and videos provide actionable insights to help marketers navigate today’s video landscape and think differently about their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We are committed to your business growth and proud to offer brand marketers and agencies </a:t>
            </a:r>
            <a:r>
              <a:rPr kumimoji="0" lang="en-US" sz="1800" b="1" i="1" u="none" strike="noStrike" kern="1200" cap="none" spc="0" normalizeH="0" baseline="0" noProof="0">
                <a:ln>
                  <a:noFill/>
                </a:ln>
                <a:solidFill>
                  <a:srgbClr val="ED3C8D"/>
                </a:solidFill>
                <a:effectLst/>
                <a:uLnTx/>
                <a:uFillTx/>
                <a:latin typeface="Helvetica"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to our continuously-growing Insights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3C8D"/>
                </a:solidFill>
                <a:effectLst/>
                <a:uLnTx/>
                <a:uFillTx/>
                <a:latin typeface="Helvetica" pitchFamily="2" charset="0"/>
                <a:ea typeface="+mn-ea"/>
                <a:cs typeface="+mn-cs"/>
              </a:rPr>
              <a:t>Get Access </a:t>
            </a: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at </a:t>
            </a: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theVAB.com </a:t>
            </a: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or visit us here</a:t>
            </a:r>
          </a:p>
        </p:txBody>
      </p:sp>
      <p:pic>
        <p:nvPicPr>
          <p:cNvPr id="3" name="Picture 2">
            <a:extLst>
              <a:ext uri="{FF2B5EF4-FFF2-40B4-BE49-F238E27FC236}">
                <a16:creationId xmlns:a16="http://schemas.microsoft.com/office/drawing/2014/main" id="{1B8C362A-7626-4867-B7AC-31CA3E823D5D}"/>
              </a:ext>
            </a:extLst>
          </p:cNvPr>
          <p:cNvPicPr>
            <a:picLocks noChangeAspect="1"/>
          </p:cNvPicPr>
          <p:nvPr/>
        </p:nvPicPr>
        <p:blipFill rotWithShape="1">
          <a:blip r:embed="rId3"/>
          <a:srcRect l="30898" t="46458" r="49492" b="17778"/>
          <a:stretch/>
        </p:blipFill>
        <p:spPr>
          <a:xfrm>
            <a:off x="5337500" y="4919346"/>
            <a:ext cx="1214437" cy="1245887"/>
          </a:xfrm>
          <a:prstGeom prst="rect">
            <a:avLst/>
          </a:prstGeom>
        </p:spPr>
      </p:pic>
      <p:pic>
        <p:nvPicPr>
          <p:cNvPr id="10" name="Picture 9">
            <a:extLst>
              <a:ext uri="{FF2B5EF4-FFF2-40B4-BE49-F238E27FC236}">
                <a16:creationId xmlns:a16="http://schemas.microsoft.com/office/drawing/2014/main" id="{D60A4D2B-1C0A-4776-A665-7A08D403E24F}"/>
              </a:ext>
            </a:extLst>
          </p:cNvPr>
          <p:cNvPicPr>
            <a:picLocks noChangeAspect="1"/>
          </p:cNvPicPr>
          <p:nvPr/>
        </p:nvPicPr>
        <p:blipFill>
          <a:blip r:embed="rId4">
            <a:clrChange>
              <a:clrFrom>
                <a:srgbClr val="00BFF2"/>
              </a:clrFrom>
              <a:clrTo>
                <a:srgbClr val="00BFF2">
                  <a:alpha val="0"/>
                </a:srgbClr>
              </a:clrTo>
            </a:clrChange>
          </a:blip>
          <a:stretch>
            <a:fillRect/>
          </a:stretch>
        </p:blipFill>
        <p:spPr>
          <a:xfrm>
            <a:off x="6935201" y="0"/>
            <a:ext cx="5256799" cy="3060562"/>
          </a:xfrm>
          <a:prstGeom prst="rect">
            <a:avLst/>
          </a:prstGeom>
        </p:spPr>
      </p:pic>
      <p:sp>
        <p:nvSpPr>
          <p:cNvPr id="11" name="Rectangle 10">
            <a:extLst>
              <a:ext uri="{FF2B5EF4-FFF2-40B4-BE49-F238E27FC236}">
                <a16:creationId xmlns:a16="http://schemas.microsoft.com/office/drawing/2014/main" id="{FD72A13A-31B6-42CF-9AAF-1FA5DD597A2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346331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546751" y="4269336"/>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7" name="Text Box 2">
            <a:extLst>
              <a:ext uri="{FF2B5EF4-FFF2-40B4-BE49-F238E27FC236}">
                <a16:creationId xmlns:a16="http://schemas.microsoft.com/office/drawing/2014/main" id="{5FA2EED1-43F8-4410-9F5C-0FD8EDCB659E}"/>
              </a:ext>
            </a:extLst>
          </p:cNvPr>
          <p:cNvSpPr txBox="1">
            <a:spLocks noChangeArrowheads="1"/>
          </p:cNvSpPr>
          <p:nvPr/>
        </p:nvSpPr>
        <p:spPr bwMode="auto">
          <a:xfrm>
            <a:off x="4645026" y="4252054"/>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133080" y="4252054"/>
            <a:ext cx="3183572" cy="1429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help you build your brand by focusing on core marketing principles that will help drive tangible business outcomes.</a:t>
            </a: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2"/>
          <a:srcRect l="4181" t="95080"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simplify</a:t>
            </a: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dirty="0">
                <a:ln>
                  <a:noFill/>
                </a:ln>
                <a:solidFill>
                  <a:srgbClr val="00BFF2"/>
                </a:solidFill>
                <a:effectLst/>
                <a:uLnTx/>
                <a:uFillTx/>
                <a:latin typeface="Helvetica" panose="020B0604020202020204" pitchFamily="34" charset="0"/>
                <a:ea typeface="+mn-ea"/>
                <a:cs typeface="Helvetica" panose="020B0604020202020204" pitchFamily="34" charset="0"/>
              </a:rPr>
              <a:t>discover</a:t>
            </a: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dirty="0">
                <a:ln>
                  <a:noFill/>
                </a:ln>
                <a:solidFill>
                  <a:srgbClr val="ED3C8D"/>
                </a:solidFill>
                <a:effectLst/>
                <a:uLnTx/>
                <a:uFillTx/>
                <a:latin typeface="Helvetica" pitchFamily="2" charset="0"/>
                <a:ea typeface="+mn-ea"/>
                <a:cs typeface="+mn-cs"/>
              </a:rPr>
              <a:t>transform</a:t>
            </a: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 the way marketers look at their media strategy.  </a:t>
            </a:r>
          </a:p>
        </p:txBody>
      </p:sp>
      <p:pic>
        <p:nvPicPr>
          <p:cNvPr id="15" name="Picture 14">
            <a:extLst>
              <a:ext uri="{FF2B5EF4-FFF2-40B4-BE49-F238E27FC236}">
                <a16:creationId xmlns:a16="http://schemas.microsoft.com/office/drawing/2014/main" id="{58C2595C-7341-4CA0-9F44-52A5F4AE501D}"/>
              </a:ext>
            </a:extLst>
          </p:cNvPr>
          <p:cNvPicPr>
            <a:picLocks noChangeAspect="1"/>
          </p:cNvPicPr>
          <p:nvPr/>
        </p:nvPicPr>
        <p:blipFill>
          <a:blip r:embed="rId3">
            <a:clrChange>
              <a:clrFrom>
                <a:srgbClr val="00BFF2"/>
              </a:clrFrom>
              <a:clrTo>
                <a:srgbClr val="00BFF2">
                  <a:alpha val="0"/>
                </a:srgbClr>
              </a:clrTo>
            </a:clrChange>
          </a:blip>
          <a:stretch>
            <a:fillRect/>
          </a:stretch>
        </p:blipFill>
        <p:spPr>
          <a:xfrm>
            <a:off x="6935201" y="0"/>
            <a:ext cx="5256799" cy="3060562"/>
          </a:xfrm>
          <a:prstGeom prst="rect">
            <a:avLst/>
          </a:prstGeom>
        </p:spPr>
      </p:pic>
      <p:sp>
        <p:nvSpPr>
          <p:cNvPr id="13" name="Rectangle 12">
            <a:extLst>
              <a:ext uri="{FF2B5EF4-FFF2-40B4-BE49-F238E27FC236}">
                <a16:creationId xmlns:a16="http://schemas.microsoft.com/office/drawing/2014/main" id="{0D96A7EE-222D-4484-A9C9-19F3EADA151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25355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ADF832-32D3-4176-8ED4-06F28658C641}"/>
              </a:ext>
            </a:extLst>
          </p:cNvPr>
          <p:cNvSpPr/>
          <p:nvPr/>
        </p:nvSpPr>
        <p:spPr>
          <a:xfrm>
            <a:off x="-20722"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 name="TextBox 3">
            <a:hlinkClick r:id="rId4"/>
            <a:extLst>
              <a:ext uri="{FF2B5EF4-FFF2-40B4-BE49-F238E27FC236}">
                <a16:creationId xmlns:a16="http://schemas.microsoft.com/office/drawing/2014/main" id="{BBF3088C-EA10-4345-BE6F-855B22EDDCA5}"/>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2" name="Rectangle 1">
            <a:extLst>
              <a:ext uri="{FF2B5EF4-FFF2-40B4-BE49-F238E27FC236}">
                <a16:creationId xmlns:a16="http://schemas.microsoft.com/office/drawing/2014/main" id="{951EF23E-D7AD-4F70-90CF-923BD0866E61}"/>
              </a:ext>
            </a:extLst>
          </p:cNvPr>
          <p:cNvSpPr/>
          <p:nvPr/>
        </p:nvSpPr>
        <p:spPr>
          <a:xfrm>
            <a:off x="149293" y="71708"/>
            <a:ext cx="10002416" cy="1281120"/>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75"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‘WFH’ Creates More Opportunities To Reach Consumers: </a:t>
            </a:r>
            <a:br>
              <a:rPr kumimoji="0" lang="en-US" sz="2575"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br>
            <a:r>
              <a:rPr kumimoji="0" lang="en-US" sz="2575"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 majority of people that are working from home through the pandemic watch TV or stream content during working hours</a:t>
            </a:r>
          </a:p>
        </p:txBody>
      </p:sp>
      <p:sp>
        <p:nvSpPr>
          <p:cNvPr id="5" name="Text Placeholder 3">
            <a:extLst>
              <a:ext uri="{FF2B5EF4-FFF2-40B4-BE49-F238E27FC236}">
                <a16:creationId xmlns:a16="http://schemas.microsoft.com/office/drawing/2014/main" id="{2761BE8F-1988-4E7B-9FC2-D2109336AA03}"/>
              </a:ext>
            </a:extLst>
          </p:cNvPr>
          <p:cNvSpPr txBox="1">
            <a:spLocks/>
          </p:cNvSpPr>
          <p:nvPr/>
        </p:nvSpPr>
        <p:spPr>
          <a:xfrm>
            <a:off x="483208" y="6310956"/>
            <a:ext cx="11708793" cy="228324"/>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Nielsen Total Audience Report, August 2020, ‘The Nielsen Remote Workers Consumer Survey,’ a survey of 1,000 adults who worked from home prior to and during the novel coronavirus outbreak.</a:t>
            </a:r>
          </a:p>
        </p:txBody>
      </p:sp>
      <p:sp>
        <p:nvSpPr>
          <p:cNvPr id="6" name="TextBox 5">
            <a:extLst>
              <a:ext uri="{FF2B5EF4-FFF2-40B4-BE49-F238E27FC236}">
                <a16:creationId xmlns:a16="http://schemas.microsoft.com/office/drawing/2014/main" id="{7EB73056-FB1B-4456-A34E-84335C7FE228}"/>
              </a:ext>
            </a:extLst>
          </p:cNvPr>
          <p:cNvSpPr txBox="1"/>
          <p:nvPr/>
        </p:nvSpPr>
        <p:spPr>
          <a:xfrm>
            <a:off x="410547" y="1941386"/>
            <a:ext cx="1128692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What Are You Doing During Work Hours?</a:t>
            </a:r>
          </a:p>
        </p:txBody>
      </p:sp>
      <p:graphicFrame>
        <p:nvGraphicFramePr>
          <p:cNvPr id="7" name="Chart 6">
            <a:extLst>
              <a:ext uri="{FF2B5EF4-FFF2-40B4-BE49-F238E27FC236}">
                <a16:creationId xmlns:a16="http://schemas.microsoft.com/office/drawing/2014/main" id="{997E04E2-E590-49E8-B268-2FCB0ABF78F0}"/>
              </a:ext>
            </a:extLst>
          </p:cNvPr>
          <p:cNvGraphicFramePr/>
          <p:nvPr/>
        </p:nvGraphicFramePr>
        <p:xfrm>
          <a:off x="376828" y="2501893"/>
          <a:ext cx="11320648" cy="3730100"/>
        </p:xfrm>
        <a:graphic>
          <a:graphicData uri="http://schemas.openxmlformats.org/drawingml/2006/chart">
            <c:chart xmlns:c="http://schemas.openxmlformats.org/drawingml/2006/chart" xmlns:r="http://schemas.openxmlformats.org/officeDocument/2006/relationships" r:id="rId5"/>
          </a:graphicData>
        </a:graphic>
      </p:graphicFrame>
      <p:sp>
        <p:nvSpPr>
          <p:cNvPr id="28" name="TextBox 27">
            <a:extLst>
              <a:ext uri="{FF2B5EF4-FFF2-40B4-BE49-F238E27FC236}">
                <a16:creationId xmlns:a16="http://schemas.microsoft.com/office/drawing/2014/main" id="{13AB8935-340B-4BA5-AA15-FAE68EBA3AA7}"/>
              </a:ext>
            </a:extLst>
          </p:cNvPr>
          <p:cNvSpPr txBox="1"/>
          <p:nvPr/>
        </p:nvSpPr>
        <p:spPr>
          <a:xfrm>
            <a:off x="5560507" y="3693190"/>
            <a:ext cx="49452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65%</a:t>
            </a:r>
          </a:p>
        </p:txBody>
      </p:sp>
      <p:cxnSp>
        <p:nvCxnSpPr>
          <p:cNvPr id="30" name="Straight Arrow Connector 29">
            <a:extLst>
              <a:ext uri="{FF2B5EF4-FFF2-40B4-BE49-F238E27FC236}">
                <a16:creationId xmlns:a16="http://schemas.microsoft.com/office/drawing/2014/main" id="{7E937C12-263A-464C-8579-1B5B5B63D0F4}"/>
              </a:ext>
            </a:extLst>
          </p:cNvPr>
          <p:cNvCxnSpPr/>
          <p:nvPr/>
        </p:nvCxnSpPr>
        <p:spPr>
          <a:xfrm>
            <a:off x="6026018" y="3829889"/>
            <a:ext cx="1821026"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FD2B38E5-F03E-47B4-8600-BA095D3F0BAD}"/>
              </a:ext>
            </a:extLst>
          </p:cNvPr>
          <p:cNvCxnSpPr>
            <a:cxnSpLocks/>
          </p:cNvCxnSpPr>
          <p:nvPr/>
        </p:nvCxnSpPr>
        <p:spPr>
          <a:xfrm flipH="1">
            <a:off x="3743128" y="3823666"/>
            <a:ext cx="1821026"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C926F466-96EC-4107-A5DF-7FB23EDC699D}"/>
              </a:ext>
            </a:extLst>
          </p:cNvPr>
          <p:cNvSpPr txBox="1"/>
          <p:nvPr/>
        </p:nvSpPr>
        <p:spPr>
          <a:xfrm>
            <a:off x="5321024" y="4657356"/>
            <a:ext cx="49452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56%</a:t>
            </a:r>
          </a:p>
        </p:txBody>
      </p:sp>
      <p:cxnSp>
        <p:nvCxnSpPr>
          <p:cNvPr id="36" name="Straight Arrow Connector 35">
            <a:extLst>
              <a:ext uri="{FF2B5EF4-FFF2-40B4-BE49-F238E27FC236}">
                <a16:creationId xmlns:a16="http://schemas.microsoft.com/office/drawing/2014/main" id="{3E26745D-478B-4D23-8F10-8B36FC9AF271}"/>
              </a:ext>
            </a:extLst>
          </p:cNvPr>
          <p:cNvCxnSpPr>
            <a:cxnSpLocks/>
          </p:cNvCxnSpPr>
          <p:nvPr/>
        </p:nvCxnSpPr>
        <p:spPr>
          <a:xfrm>
            <a:off x="5786535" y="4794055"/>
            <a:ext cx="1482012"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A08910EF-C08A-4282-9541-BE8DB90BE760}"/>
              </a:ext>
            </a:extLst>
          </p:cNvPr>
          <p:cNvCxnSpPr>
            <a:cxnSpLocks/>
          </p:cNvCxnSpPr>
          <p:nvPr/>
        </p:nvCxnSpPr>
        <p:spPr>
          <a:xfrm flipH="1">
            <a:off x="3666931" y="4787832"/>
            <a:ext cx="1657740"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DA987D13-A621-4CB8-A89A-F3B2D2F04A66}"/>
              </a:ext>
            </a:extLst>
          </p:cNvPr>
          <p:cNvSpPr txBox="1"/>
          <p:nvPr/>
        </p:nvSpPr>
        <p:spPr>
          <a:xfrm>
            <a:off x="5025547" y="5640181"/>
            <a:ext cx="49452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50%</a:t>
            </a:r>
          </a:p>
        </p:txBody>
      </p:sp>
      <p:cxnSp>
        <p:nvCxnSpPr>
          <p:cNvPr id="42" name="Straight Arrow Connector 41">
            <a:extLst>
              <a:ext uri="{FF2B5EF4-FFF2-40B4-BE49-F238E27FC236}">
                <a16:creationId xmlns:a16="http://schemas.microsoft.com/office/drawing/2014/main" id="{6FDA1243-D1F7-439C-9800-F02BCD4DC7E2}"/>
              </a:ext>
            </a:extLst>
          </p:cNvPr>
          <p:cNvCxnSpPr>
            <a:cxnSpLocks/>
          </p:cNvCxnSpPr>
          <p:nvPr/>
        </p:nvCxnSpPr>
        <p:spPr>
          <a:xfrm>
            <a:off x="5509720" y="5776880"/>
            <a:ext cx="1426811"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FA08BD2B-0728-4593-866B-DA4C50E4E638}"/>
              </a:ext>
            </a:extLst>
          </p:cNvPr>
          <p:cNvCxnSpPr>
            <a:cxnSpLocks/>
          </p:cNvCxnSpPr>
          <p:nvPr/>
        </p:nvCxnSpPr>
        <p:spPr>
          <a:xfrm flipH="1">
            <a:off x="3660707" y="5770657"/>
            <a:ext cx="1377824"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8" name="Picture 7">
            <a:hlinkClick r:id="rId6"/>
            <a:extLst>
              <a:ext uri="{FF2B5EF4-FFF2-40B4-BE49-F238E27FC236}">
                <a16:creationId xmlns:a16="http://schemas.microsoft.com/office/drawing/2014/main" id="{BA8B465B-CBE9-4392-8EB3-B8274DAB4C04}"/>
              </a:ext>
            </a:extLst>
          </p:cNvPr>
          <p:cNvPicPr>
            <a:picLocks noChangeAspect="1"/>
          </p:cNvPicPr>
          <p:nvPr/>
        </p:nvPicPr>
        <p:blipFill>
          <a:blip r:embed="rId7"/>
          <a:stretch>
            <a:fillRect/>
          </a:stretch>
        </p:blipFill>
        <p:spPr>
          <a:xfrm>
            <a:off x="10558958" y="95063"/>
            <a:ext cx="1506525" cy="918114"/>
          </a:xfrm>
          <a:prstGeom prst="rect">
            <a:avLst/>
          </a:prstGeom>
          <a:ln>
            <a:solidFill>
              <a:schemeClr val="tx1"/>
            </a:solidFill>
          </a:ln>
        </p:spPr>
      </p:pic>
    </p:spTree>
    <p:extLst>
      <p:ext uri="{BB962C8B-B14F-4D97-AF65-F5344CB8AC3E}">
        <p14:creationId xmlns:p14="http://schemas.microsoft.com/office/powerpoint/2010/main" val="141485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ADF832-32D3-4176-8ED4-06F28658C641}"/>
              </a:ext>
            </a:extLst>
          </p:cNvPr>
          <p:cNvSpPr/>
          <p:nvPr/>
        </p:nvSpPr>
        <p:spPr>
          <a:xfrm>
            <a:off x="-20722"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pic>
        <p:nvPicPr>
          <p:cNvPr id="14" name="Picture 13">
            <a:hlinkClick r:id="rId4"/>
            <a:extLst>
              <a:ext uri="{FF2B5EF4-FFF2-40B4-BE49-F238E27FC236}">
                <a16:creationId xmlns:a16="http://schemas.microsoft.com/office/drawing/2014/main" id="{C8D19BD1-43BA-48C2-B541-938964660A6A}"/>
              </a:ext>
            </a:extLst>
          </p:cNvPr>
          <p:cNvPicPr>
            <a:picLocks noChangeAspect="1"/>
          </p:cNvPicPr>
          <p:nvPr/>
        </p:nvPicPr>
        <p:blipFill>
          <a:blip r:embed="rId5"/>
          <a:srcRect/>
          <a:stretch/>
        </p:blipFill>
        <p:spPr>
          <a:xfrm>
            <a:off x="10556801" y="206901"/>
            <a:ext cx="1510841" cy="850515"/>
          </a:xfrm>
          <a:prstGeom prst="rect">
            <a:avLst/>
          </a:prstGeom>
          <a:ln>
            <a:solidFill>
              <a:schemeClr val="tx1"/>
            </a:solidFill>
          </a:ln>
        </p:spPr>
      </p:pic>
      <p:sp>
        <p:nvSpPr>
          <p:cNvPr id="15" name="TextBox 14">
            <a:hlinkClick r:id="rId6"/>
            <a:extLst>
              <a:ext uri="{FF2B5EF4-FFF2-40B4-BE49-F238E27FC236}">
                <a16:creationId xmlns:a16="http://schemas.microsoft.com/office/drawing/2014/main" id="{1877FD4C-87CB-42FA-B8D0-6ED1D8F4A41A}"/>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22" name="Rectangle 21">
            <a:extLst>
              <a:ext uri="{FF2B5EF4-FFF2-40B4-BE49-F238E27FC236}">
                <a16:creationId xmlns:a16="http://schemas.microsoft.com/office/drawing/2014/main" id="{2FC4FE21-941D-4CC4-9535-A5705E00455B}"/>
              </a:ext>
            </a:extLst>
          </p:cNvPr>
          <p:cNvSpPr/>
          <p:nvPr/>
        </p:nvSpPr>
        <p:spPr>
          <a:xfrm>
            <a:off x="7853" y="94472"/>
            <a:ext cx="10310171" cy="1281120"/>
          </a:xfrm>
          <a:prstGeom prst="rect">
            <a:avLst/>
          </a:prstGeom>
        </p:spPr>
        <p:txBody>
          <a:bodyPr wrap="square" anchor="t">
            <a:spAutoFit/>
          </a:bodyPr>
          <a:lstStyle/>
          <a:p>
            <a:pPr lvl="0">
              <a:defRPr/>
            </a:pPr>
            <a:r>
              <a:rPr lang="en-US" sz="2575" b="1" dirty="0">
                <a:solidFill>
                  <a:srgbClr val="E84A99"/>
                </a:solidFill>
                <a:latin typeface="Helvetica" panose="020B0604020202020204" pitchFamily="2" charset="0"/>
                <a:ea typeface="Open Sans" panose="020B0606030504020204" pitchFamily="34" charset="0"/>
                <a:cs typeface="Open Sans" panose="020B0606030504020204" pitchFamily="34" charset="0"/>
              </a:rPr>
              <a:t>Sports Are Back!: </a:t>
            </a:r>
            <a:r>
              <a:rPr lang="en-US" sz="2575" b="1" dirty="0">
                <a:solidFill>
                  <a:srgbClr val="1F1A62"/>
                </a:solidFill>
                <a:latin typeface="Helvetica" panose="020B0604020202020204" pitchFamily="2" charset="0"/>
                <a:ea typeface="Open Sans" panose="020B0606030504020204" pitchFamily="34" charset="0"/>
                <a:cs typeface="Open Sans" panose="020B0606030504020204" pitchFamily="34" charset="0"/>
              </a:rPr>
              <a:t>Most fans, especially multicultural fans, have bought a bigger TV screen at some point just so they can enjoy a better viewing experience for watching sports at home</a:t>
            </a:r>
          </a:p>
        </p:txBody>
      </p:sp>
      <p:sp>
        <p:nvSpPr>
          <p:cNvPr id="12" name="Text Placeholder 3">
            <a:extLst>
              <a:ext uri="{FF2B5EF4-FFF2-40B4-BE49-F238E27FC236}">
                <a16:creationId xmlns:a16="http://schemas.microsoft.com/office/drawing/2014/main" id="{5A72B176-FDF5-4160-AAE6-3417B12001B7}"/>
              </a:ext>
            </a:extLst>
          </p:cNvPr>
          <p:cNvSpPr txBox="1">
            <a:spLocks/>
          </p:cNvSpPr>
          <p:nvPr/>
        </p:nvSpPr>
        <p:spPr>
          <a:xfrm>
            <a:off x="546751" y="6226068"/>
            <a:ext cx="11665754" cy="2953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rgbClr val="1B1464"/>
                </a:solidFill>
                <a:latin typeface="Helvetica" panose="020B0403020202020204" pitchFamily="34" charset="0"/>
                <a:ea typeface="Open Sans" panose="020B0606030504020204" pitchFamily="34" charset="0"/>
                <a:cs typeface="Open Sans" panose="020B0606030504020204" pitchFamily="34" charset="0"/>
              </a:rPr>
              <a:t>Source: VAB / Dynata ‘Sports Viewing Experience Survey,’ September 2019. Survey base = self-identified sports fans, P18+. Q17: Please rate how much you agree or disagree with the following statement (Top 2 Box: Somewhat Agree &amp; Strongly Agree), Q20: Which of the following statements do you believe are true for you? Avid Fans Respondents (habitually watch sports on TV, intensely follow teams / players, etc), All Sports Fans based on P18+.</a:t>
            </a:r>
          </a:p>
        </p:txBody>
      </p:sp>
      <p:sp>
        <p:nvSpPr>
          <p:cNvPr id="17" name="TextBox 16">
            <a:extLst>
              <a:ext uri="{FF2B5EF4-FFF2-40B4-BE49-F238E27FC236}">
                <a16:creationId xmlns:a16="http://schemas.microsoft.com/office/drawing/2014/main" id="{669B7F87-C69A-4FF4-B835-2213503402CC}"/>
              </a:ext>
            </a:extLst>
          </p:cNvPr>
          <p:cNvSpPr txBox="1"/>
          <p:nvPr/>
        </p:nvSpPr>
        <p:spPr>
          <a:xfrm>
            <a:off x="7325360" y="2289004"/>
            <a:ext cx="1478380" cy="338554"/>
          </a:xfrm>
          <a:prstGeom prst="rect">
            <a:avLst/>
          </a:prstGeom>
          <a:noFill/>
        </p:spPr>
        <p:txBody>
          <a:bodyPr wrap="square" rtlCol="0">
            <a:spAutoFit/>
          </a:bodyPr>
          <a:lstStyle/>
          <a:p>
            <a:pPr algn="ctr" defTabSz="586199">
              <a:defRPr/>
            </a:pPr>
            <a:r>
              <a:rPr lang="en-US" sz="1600" b="1" u="sng" dirty="0">
                <a:solidFill>
                  <a:srgbClr val="00BFF2"/>
                </a:solidFill>
                <a:latin typeface="Helvetica" panose="020B0403020202020204" pitchFamily="34" charset="0"/>
                <a:ea typeface="Open Sans" panose="020B0606030504020204" pitchFamily="34" charset="0"/>
                <a:cs typeface="Open Sans" panose="020B0606030504020204" pitchFamily="34" charset="0"/>
              </a:rPr>
              <a:t>Male</a:t>
            </a:r>
          </a:p>
        </p:txBody>
      </p:sp>
      <p:sp>
        <p:nvSpPr>
          <p:cNvPr id="16" name="TextBox 15">
            <a:extLst>
              <a:ext uri="{FF2B5EF4-FFF2-40B4-BE49-F238E27FC236}">
                <a16:creationId xmlns:a16="http://schemas.microsoft.com/office/drawing/2014/main" id="{FB58914C-57C0-4F15-B06D-E45FE89D947E}"/>
              </a:ext>
            </a:extLst>
          </p:cNvPr>
          <p:cNvSpPr txBox="1"/>
          <p:nvPr/>
        </p:nvSpPr>
        <p:spPr>
          <a:xfrm>
            <a:off x="3039119" y="2623187"/>
            <a:ext cx="2394370" cy="954107"/>
          </a:xfrm>
          <a:prstGeom prst="rect">
            <a:avLst/>
          </a:prstGeom>
          <a:noFill/>
        </p:spPr>
        <p:txBody>
          <a:bodyPr wrap="square" rtlCol="0">
            <a:spAutoFit/>
          </a:bodyPr>
          <a:lstStyle/>
          <a:p>
            <a:pPr algn="ctr" defTabSz="586199">
              <a:defRPr/>
            </a:pPr>
            <a:r>
              <a:rPr lang="en-US" sz="1400" dirty="0">
                <a:solidFill>
                  <a:srgbClr val="1B1464"/>
                </a:solidFill>
                <a:latin typeface="Helvetica" panose="020B0403020202020204" pitchFamily="34" charset="0"/>
                <a:ea typeface="Open Sans" panose="020B0606030504020204" pitchFamily="34" charset="0"/>
                <a:cs typeface="Open Sans" panose="020B0606030504020204" pitchFamily="34" charset="0"/>
              </a:rPr>
              <a:t>I </a:t>
            </a:r>
            <a:r>
              <a:rPr lang="en-US" sz="14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bought a bigger TV </a:t>
            </a:r>
            <a:r>
              <a:rPr lang="en-US" sz="1400" dirty="0">
                <a:solidFill>
                  <a:srgbClr val="1B1464"/>
                </a:solidFill>
                <a:latin typeface="Helvetica" panose="020B0403020202020204" pitchFamily="34" charset="0"/>
                <a:ea typeface="Open Sans" panose="020B0606030504020204" pitchFamily="34" charset="0"/>
                <a:cs typeface="Open Sans" panose="020B0606030504020204" pitchFamily="34" charset="0"/>
              </a:rPr>
              <a:t>screen just so I could have a better viewing experience for sports</a:t>
            </a:r>
          </a:p>
        </p:txBody>
      </p:sp>
      <p:sp>
        <p:nvSpPr>
          <p:cNvPr id="18" name="TextBox 17">
            <a:extLst>
              <a:ext uri="{FF2B5EF4-FFF2-40B4-BE49-F238E27FC236}">
                <a16:creationId xmlns:a16="http://schemas.microsoft.com/office/drawing/2014/main" id="{EFEAE552-4998-4EAA-835C-7C2EE9114914}"/>
              </a:ext>
            </a:extLst>
          </p:cNvPr>
          <p:cNvSpPr txBox="1"/>
          <p:nvPr/>
        </p:nvSpPr>
        <p:spPr>
          <a:xfrm>
            <a:off x="8429354" y="2289004"/>
            <a:ext cx="1478380" cy="338554"/>
          </a:xfrm>
          <a:prstGeom prst="rect">
            <a:avLst/>
          </a:prstGeom>
          <a:noFill/>
        </p:spPr>
        <p:txBody>
          <a:bodyPr wrap="square" rtlCol="0">
            <a:spAutoFit/>
          </a:bodyPr>
          <a:lstStyle/>
          <a:p>
            <a:pPr algn="ctr" defTabSz="586199">
              <a:defRPr/>
            </a:pPr>
            <a:r>
              <a:rPr lang="en-US" sz="1600" b="1" u="sng" dirty="0">
                <a:solidFill>
                  <a:srgbClr val="E84A99"/>
                </a:solidFill>
                <a:latin typeface="Helvetica" panose="020B0403020202020204" pitchFamily="34" charset="0"/>
                <a:ea typeface="Open Sans" panose="020B0606030504020204" pitchFamily="34" charset="0"/>
                <a:cs typeface="Open Sans" panose="020B0606030504020204" pitchFamily="34" charset="0"/>
              </a:rPr>
              <a:t>Female</a:t>
            </a:r>
          </a:p>
        </p:txBody>
      </p:sp>
      <p:sp>
        <p:nvSpPr>
          <p:cNvPr id="23" name="TextBox 22">
            <a:extLst>
              <a:ext uri="{FF2B5EF4-FFF2-40B4-BE49-F238E27FC236}">
                <a16:creationId xmlns:a16="http://schemas.microsoft.com/office/drawing/2014/main" id="{48ACDB37-12A5-4A87-9803-93E9ED6640EE}"/>
              </a:ext>
            </a:extLst>
          </p:cNvPr>
          <p:cNvSpPr txBox="1"/>
          <p:nvPr/>
        </p:nvSpPr>
        <p:spPr>
          <a:xfrm>
            <a:off x="8600297" y="2900185"/>
            <a:ext cx="1136495" cy="400110"/>
          </a:xfrm>
          <a:prstGeom prst="rect">
            <a:avLst/>
          </a:prstGeom>
          <a:noFill/>
        </p:spPr>
        <p:txBody>
          <a:bodyPr wrap="square" rtlCol="0">
            <a:spAutoFit/>
          </a:bodyPr>
          <a:lstStyle/>
          <a:p>
            <a:pPr algn="ctr" defTabSz="586199">
              <a:defRPr/>
            </a:pPr>
            <a:r>
              <a:rPr lang="en-US" sz="20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59%</a:t>
            </a:r>
          </a:p>
        </p:txBody>
      </p:sp>
      <p:sp>
        <p:nvSpPr>
          <p:cNvPr id="19" name="TextBox 18">
            <a:extLst>
              <a:ext uri="{FF2B5EF4-FFF2-40B4-BE49-F238E27FC236}">
                <a16:creationId xmlns:a16="http://schemas.microsoft.com/office/drawing/2014/main" id="{E29571B3-5134-48C0-A249-615985568677}"/>
              </a:ext>
            </a:extLst>
          </p:cNvPr>
          <p:cNvSpPr txBox="1"/>
          <p:nvPr/>
        </p:nvSpPr>
        <p:spPr>
          <a:xfrm>
            <a:off x="3039121" y="3960285"/>
            <a:ext cx="2394366" cy="738664"/>
          </a:xfrm>
          <a:prstGeom prst="rect">
            <a:avLst/>
          </a:prstGeom>
          <a:noFill/>
        </p:spPr>
        <p:txBody>
          <a:bodyPr wrap="square" rtlCol="0">
            <a:spAutoFit/>
          </a:bodyPr>
          <a:lstStyle/>
          <a:p>
            <a:pPr algn="ctr" defTabSz="586199">
              <a:defRPr/>
            </a:pPr>
            <a:r>
              <a:rPr lang="en-US" sz="1400" dirty="0">
                <a:solidFill>
                  <a:srgbClr val="1B1464"/>
                </a:solidFill>
                <a:latin typeface="Helvetica" panose="020B0403020202020204" pitchFamily="34" charset="0"/>
                <a:ea typeface="Open Sans" panose="020B0606030504020204" pitchFamily="34" charset="0"/>
                <a:cs typeface="Open Sans" panose="020B0606030504020204" pitchFamily="34" charset="0"/>
              </a:rPr>
              <a:t>I watch sports on a </a:t>
            </a:r>
            <a:r>
              <a:rPr lang="en-US" sz="14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high definition </a:t>
            </a:r>
            <a:r>
              <a:rPr lang="en-US" sz="1400" dirty="0">
                <a:solidFill>
                  <a:srgbClr val="1B1464"/>
                </a:solidFill>
                <a:latin typeface="Helvetica" panose="020B0403020202020204" pitchFamily="34" charset="0"/>
                <a:ea typeface="Open Sans" panose="020B0606030504020204" pitchFamily="34" charset="0"/>
                <a:cs typeface="Open Sans" panose="020B0606030504020204" pitchFamily="34" charset="0"/>
              </a:rPr>
              <a:t>TV so I can see the action clearer </a:t>
            </a:r>
          </a:p>
        </p:txBody>
      </p:sp>
      <p:sp>
        <p:nvSpPr>
          <p:cNvPr id="21" name="TextBox 20">
            <a:extLst>
              <a:ext uri="{FF2B5EF4-FFF2-40B4-BE49-F238E27FC236}">
                <a16:creationId xmlns:a16="http://schemas.microsoft.com/office/drawing/2014/main" id="{8BB8F61C-6A2D-42CA-8AED-42F4E37C5D80}"/>
              </a:ext>
            </a:extLst>
          </p:cNvPr>
          <p:cNvSpPr txBox="1"/>
          <p:nvPr/>
        </p:nvSpPr>
        <p:spPr>
          <a:xfrm>
            <a:off x="3039119" y="4958383"/>
            <a:ext cx="2394370" cy="954107"/>
          </a:xfrm>
          <a:prstGeom prst="rect">
            <a:avLst/>
          </a:prstGeom>
          <a:noFill/>
        </p:spPr>
        <p:txBody>
          <a:bodyPr wrap="square" rtlCol="0">
            <a:spAutoFit/>
          </a:bodyPr>
          <a:lstStyle/>
          <a:p>
            <a:pPr algn="ctr" defTabSz="586199">
              <a:defRPr/>
            </a:pPr>
            <a:r>
              <a:rPr lang="en-US" sz="1400" dirty="0">
                <a:solidFill>
                  <a:srgbClr val="1B1464"/>
                </a:solidFill>
                <a:latin typeface="Helvetica" panose="020B0403020202020204" pitchFamily="34" charset="0"/>
                <a:ea typeface="Open Sans" panose="020B0606030504020204" pitchFamily="34" charset="0"/>
                <a:cs typeface="Open Sans" panose="020B0606030504020204" pitchFamily="34" charset="0"/>
              </a:rPr>
              <a:t>Whenever possible I watch sports on the </a:t>
            </a:r>
            <a:r>
              <a:rPr lang="en-US" sz="14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largest screen </a:t>
            </a:r>
            <a:r>
              <a:rPr lang="en-US" sz="1400" dirty="0">
                <a:solidFill>
                  <a:srgbClr val="1B1464"/>
                </a:solidFill>
                <a:latin typeface="Helvetica" panose="020B0403020202020204" pitchFamily="34" charset="0"/>
                <a:ea typeface="Open Sans" panose="020B0606030504020204" pitchFamily="34" charset="0"/>
                <a:cs typeface="Open Sans" panose="020B0606030504020204" pitchFamily="34" charset="0"/>
              </a:rPr>
              <a:t>available in my home</a:t>
            </a:r>
          </a:p>
        </p:txBody>
      </p:sp>
      <p:sp>
        <p:nvSpPr>
          <p:cNvPr id="24" name="Rectangle 23">
            <a:extLst>
              <a:ext uri="{FF2B5EF4-FFF2-40B4-BE49-F238E27FC236}">
                <a16:creationId xmlns:a16="http://schemas.microsoft.com/office/drawing/2014/main" id="{D15C5C8B-8C3E-4E36-B93F-D516AB621C64}"/>
              </a:ext>
            </a:extLst>
          </p:cNvPr>
          <p:cNvSpPr/>
          <p:nvPr/>
        </p:nvSpPr>
        <p:spPr>
          <a:xfrm>
            <a:off x="3560107" y="1755013"/>
            <a:ext cx="5858855" cy="338554"/>
          </a:xfrm>
          <a:prstGeom prst="rect">
            <a:avLst/>
          </a:prstGeom>
        </p:spPr>
        <p:txBody>
          <a:bodyPr wrap="square">
            <a:spAutoFit/>
          </a:bodyPr>
          <a:lstStyle/>
          <a:p>
            <a:pPr algn="ctr" defTabSz="586199">
              <a:defRPr/>
            </a:pPr>
            <a:r>
              <a:rPr lang="en-US" sz="16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 of Sports Fans Who Agree</a:t>
            </a:r>
          </a:p>
        </p:txBody>
      </p:sp>
      <p:cxnSp>
        <p:nvCxnSpPr>
          <p:cNvPr id="26" name="Straight Connector 25">
            <a:extLst>
              <a:ext uri="{FF2B5EF4-FFF2-40B4-BE49-F238E27FC236}">
                <a16:creationId xmlns:a16="http://schemas.microsoft.com/office/drawing/2014/main" id="{A27BA9EF-6EE4-48BE-92A6-7F84CA4DAE3C}"/>
              </a:ext>
            </a:extLst>
          </p:cNvPr>
          <p:cNvCxnSpPr>
            <a:cxnSpLocks/>
          </p:cNvCxnSpPr>
          <p:nvPr/>
        </p:nvCxnSpPr>
        <p:spPr>
          <a:xfrm>
            <a:off x="2501900" y="3682794"/>
            <a:ext cx="9472200"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E16F08E3-170C-474B-854E-D3139FF3F9B5}"/>
              </a:ext>
            </a:extLst>
          </p:cNvPr>
          <p:cNvSpPr txBox="1"/>
          <p:nvPr/>
        </p:nvSpPr>
        <p:spPr>
          <a:xfrm>
            <a:off x="4963892" y="2288006"/>
            <a:ext cx="1520471" cy="338554"/>
          </a:xfrm>
          <a:prstGeom prst="rect">
            <a:avLst/>
          </a:prstGeom>
          <a:noFill/>
        </p:spPr>
        <p:txBody>
          <a:bodyPr wrap="square" rtlCol="0">
            <a:spAutoFit/>
          </a:bodyPr>
          <a:lstStyle/>
          <a:p>
            <a:pPr algn="ctr" defTabSz="586199">
              <a:defRPr/>
            </a:pPr>
            <a:r>
              <a:rPr lang="en-US" sz="1600" b="1"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All</a:t>
            </a:r>
          </a:p>
        </p:txBody>
      </p:sp>
      <p:cxnSp>
        <p:nvCxnSpPr>
          <p:cNvPr id="28" name="Straight Connector 27">
            <a:extLst>
              <a:ext uri="{FF2B5EF4-FFF2-40B4-BE49-F238E27FC236}">
                <a16:creationId xmlns:a16="http://schemas.microsoft.com/office/drawing/2014/main" id="{379E06C7-C589-4EA1-BA6A-DF22EA9E53B3}"/>
              </a:ext>
            </a:extLst>
          </p:cNvPr>
          <p:cNvCxnSpPr>
            <a:cxnSpLocks/>
          </p:cNvCxnSpPr>
          <p:nvPr/>
        </p:nvCxnSpPr>
        <p:spPr>
          <a:xfrm>
            <a:off x="7438090" y="2380725"/>
            <a:ext cx="0" cy="3423175"/>
          </a:xfrm>
          <a:prstGeom prst="line">
            <a:avLst/>
          </a:prstGeom>
          <a:ln w="38100">
            <a:solidFill>
              <a:srgbClr val="1B1464"/>
            </a:solidFill>
            <a:prstDash val="dash"/>
          </a:ln>
          <a:effectLst/>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671EBB96-8482-4627-90AF-6F938C60076B}"/>
              </a:ext>
            </a:extLst>
          </p:cNvPr>
          <p:cNvSpPr/>
          <p:nvPr/>
        </p:nvSpPr>
        <p:spPr>
          <a:xfrm>
            <a:off x="8686045" y="4094896"/>
            <a:ext cx="920158" cy="469442"/>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30" name="Rectangle 29">
            <a:extLst>
              <a:ext uri="{FF2B5EF4-FFF2-40B4-BE49-F238E27FC236}">
                <a16:creationId xmlns:a16="http://schemas.microsoft.com/office/drawing/2014/main" id="{0CA09664-A806-484C-82F1-9F3FD14987D7}"/>
              </a:ext>
            </a:extLst>
          </p:cNvPr>
          <p:cNvSpPr/>
          <p:nvPr/>
        </p:nvSpPr>
        <p:spPr>
          <a:xfrm>
            <a:off x="7586541" y="5092994"/>
            <a:ext cx="920158" cy="469442"/>
          </a:xfrm>
          <a:prstGeom prst="rect">
            <a:avLst/>
          </a:prstGeom>
          <a:solidFill>
            <a:srgbClr val="00BFF2"/>
          </a:solidFill>
          <a:ln w="571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31" name="Rectangle 30">
            <a:extLst>
              <a:ext uri="{FF2B5EF4-FFF2-40B4-BE49-F238E27FC236}">
                <a16:creationId xmlns:a16="http://schemas.microsoft.com/office/drawing/2014/main" id="{0722B11B-6850-4D77-8601-52B9B48632F6}"/>
              </a:ext>
            </a:extLst>
          </p:cNvPr>
          <p:cNvSpPr/>
          <p:nvPr/>
        </p:nvSpPr>
        <p:spPr>
          <a:xfrm>
            <a:off x="7587917" y="2865519"/>
            <a:ext cx="920158" cy="469442"/>
          </a:xfrm>
          <a:prstGeom prst="rect">
            <a:avLst/>
          </a:prstGeom>
          <a:solidFill>
            <a:srgbClr val="00BFF2"/>
          </a:solidFill>
          <a:ln w="571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32" name="TextBox 31">
            <a:extLst>
              <a:ext uri="{FF2B5EF4-FFF2-40B4-BE49-F238E27FC236}">
                <a16:creationId xmlns:a16="http://schemas.microsoft.com/office/drawing/2014/main" id="{2DBC8C05-9609-41C0-98CF-1D45FF9ACF73}"/>
              </a:ext>
            </a:extLst>
          </p:cNvPr>
          <p:cNvSpPr txBox="1"/>
          <p:nvPr/>
        </p:nvSpPr>
        <p:spPr>
          <a:xfrm>
            <a:off x="8600297" y="4129562"/>
            <a:ext cx="1136495" cy="400110"/>
          </a:xfrm>
          <a:prstGeom prst="rect">
            <a:avLst/>
          </a:prstGeom>
          <a:noFill/>
        </p:spPr>
        <p:txBody>
          <a:bodyPr wrap="square" rtlCol="0">
            <a:spAutoFit/>
          </a:bodyPr>
          <a:lstStyle/>
          <a:p>
            <a:pPr algn="ctr" defTabSz="586199">
              <a:defRPr/>
            </a:pPr>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61%</a:t>
            </a:r>
          </a:p>
        </p:txBody>
      </p:sp>
      <p:sp>
        <p:nvSpPr>
          <p:cNvPr id="33" name="TextBox 32">
            <a:extLst>
              <a:ext uri="{FF2B5EF4-FFF2-40B4-BE49-F238E27FC236}">
                <a16:creationId xmlns:a16="http://schemas.microsoft.com/office/drawing/2014/main" id="{6CC85F99-4AC5-402C-BA4A-D859C97A5E37}"/>
              </a:ext>
            </a:extLst>
          </p:cNvPr>
          <p:cNvSpPr txBox="1"/>
          <p:nvPr/>
        </p:nvSpPr>
        <p:spPr>
          <a:xfrm>
            <a:off x="7478373" y="2900185"/>
            <a:ext cx="1136495" cy="400110"/>
          </a:xfrm>
          <a:prstGeom prst="rect">
            <a:avLst/>
          </a:prstGeom>
          <a:noFill/>
        </p:spPr>
        <p:txBody>
          <a:bodyPr wrap="square" rtlCol="0">
            <a:spAutoFit/>
          </a:bodyPr>
          <a:lstStyle/>
          <a:p>
            <a:pPr algn="ctr" defTabSz="586199">
              <a:defRPr/>
            </a:pPr>
            <a:r>
              <a:rPr lang="en-US" sz="2000" b="1" dirty="0">
                <a:solidFill>
                  <a:schemeClr val="bg1"/>
                </a:solidFill>
                <a:latin typeface="Helvetica" panose="020B0403020202020204" pitchFamily="34" charset="0"/>
                <a:ea typeface="Open Sans" panose="020B0606030504020204" pitchFamily="34" charset="0"/>
                <a:cs typeface="Open Sans" panose="020B0606030504020204" pitchFamily="34" charset="0"/>
              </a:rPr>
              <a:t>66%</a:t>
            </a:r>
          </a:p>
        </p:txBody>
      </p:sp>
      <p:sp>
        <p:nvSpPr>
          <p:cNvPr id="34" name="TextBox 33">
            <a:extLst>
              <a:ext uri="{FF2B5EF4-FFF2-40B4-BE49-F238E27FC236}">
                <a16:creationId xmlns:a16="http://schemas.microsoft.com/office/drawing/2014/main" id="{9B2DE3FC-CE6E-47DC-843F-837917F6C40F}"/>
              </a:ext>
            </a:extLst>
          </p:cNvPr>
          <p:cNvSpPr txBox="1"/>
          <p:nvPr/>
        </p:nvSpPr>
        <p:spPr>
          <a:xfrm>
            <a:off x="8600297" y="5127660"/>
            <a:ext cx="1136495" cy="400110"/>
          </a:xfrm>
          <a:prstGeom prst="rect">
            <a:avLst/>
          </a:prstGeom>
          <a:noFill/>
        </p:spPr>
        <p:txBody>
          <a:bodyPr wrap="square" rtlCol="0">
            <a:spAutoFit/>
          </a:bodyPr>
          <a:lstStyle/>
          <a:p>
            <a:pPr algn="ctr" defTabSz="586199">
              <a:defRPr/>
            </a:pPr>
            <a:r>
              <a:rPr lang="en-US" sz="20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47%</a:t>
            </a:r>
          </a:p>
        </p:txBody>
      </p:sp>
      <p:sp>
        <p:nvSpPr>
          <p:cNvPr id="36" name="Rectangle 35">
            <a:extLst>
              <a:ext uri="{FF2B5EF4-FFF2-40B4-BE49-F238E27FC236}">
                <a16:creationId xmlns:a16="http://schemas.microsoft.com/office/drawing/2014/main" id="{15CE8CE8-F37E-44DB-901E-F1ECC091CF3F}"/>
              </a:ext>
            </a:extLst>
          </p:cNvPr>
          <p:cNvSpPr/>
          <p:nvPr/>
        </p:nvSpPr>
        <p:spPr>
          <a:xfrm>
            <a:off x="6270006" y="4094896"/>
            <a:ext cx="920158" cy="469442"/>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000" dirty="0">
              <a:solidFill>
                <a:prstClr val="white"/>
              </a:solidFill>
              <a:latin typeface="Helvetica" panose="020B0403020202020204" pitchFamily="34" charset="0"/>
            </a:endParaRPr>
          </a:p>
        </p:txBody>
      </p:sp>
      <p:sp>
        <p:nvSpPr>
          <p:cNvPr id="37" name="Rectangle 36">
            <a:extLst>
              <a:ext uri="{FF2B5EF4-FFF2-40B4-BE49-F238E27FC236}">
                <a16:creationId xmlns:a16="http://schemas.microsoft.com/office/drawing/2014/main" id="{07E8AAA8-249E-4440-8684-C60A9784D8DF}"/>
              </a:ext>
            </a:extLst>
          </p:cNvPr>
          <p:cNvSpPr/>
          <p:nvPr/>
        </p:nvSpPr>
        <p:spPr>
          <a:xfrm>
            <a:off x="6278972" y="5092994"/>
            <a:ext cx="920158" cy="469442"/>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000" dirty="0">
              <a:solidFill>
                <a:prstClr val="white"/>
              </a:solidFill>
              <a:latin typeface="Helvetica" panose="020B0403020202020204" pitchFamily="34" charset="0"/>
            </a:endParaRPr>
          </a:p>
        </p:txBody>
      </p:sp>
      <p:sp>
        <p:nvSpPr>
          <p:cNvPr id="38" name="Rectangle 37">
            <a:extLst>
              <a:ext uri="{FF2B5EF4-FFF2-40B4-BE49-F238E27FC236}">
                <a16:creationId xmlns:a16="http://schemas.microsoft.com/office/drawing/2014/main" id="{24E41D64-5E5C-4B86-B40D-2912091A3073}"/>
              </a:ext>
            </a:extLst>
          </p:cNvPr>
          <p:cNvSpPr/>
          <p:nvPr/>
        </p:nvSpPr>
        <p:spPr>
          <a:xfrm>
            <a:off x="6274488" y="2865519"/>
            <a:ext cx="920158" cy="469442"/>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endParaRPr lang="en-US" sz="2000" dirty="0">
              <a:solidFill>
                <a:prstClr val="white"/>
              </a:solidFill>
              <a:latin typeface="Helvetica" panose="020B0403020202020204" pitchFamily="34" charset="0"/>
            </a:endParaRPr>
          </a:p>
        </p:txBody>
      </p:sp>
      <p:sp>
        <p:nvSpPr>
          <p:cNvPr id="39" name="TextBox 38">
            <a:extLst>
              <a:ext uri="{FF2B5EF4-FFF2-40B4-BE49-F238E27FC236}">
                <a16:creationId xmlns:a16="http://schemas.microsoft.com/office/drawing/2014/main" id="{3E88B81F-AA2F-4EEF-969A-121167FDC1AB}"/>
              </a:ext>
            </a:extLst>
          </p:cNvPr>
          <p:cNvSpPr txBox="1"/>
          <p:nvPr/>
        </p:nvSpPr>
        <p:spPr>
          <a:xfrm>
            <a:off x="6002161" y="2289004"/>
            <a:ext cx="1478380" cy="338554"/>
          </a:xfrm>
          <a:prstGeom prst="rect">
            <a:avLst/>
          </a:prstGeom>
          <a:noFill/>
        </p:spPr>
        <p:txBody>
          <a:bodyPr wrap="square" rtlCol="0">
            <a:spAutoFit/>
          </a:bodyPr>
          <a:lstStyle/>
          <a:p>
            <a:pPr algn="ctr" defTabSz="586199"/>
            <a:r>
              <a:rPr lang="en-US" sz="1600" b="1" u="sng" dirty="0">
                <a:solidFill>
                  <a:srgbClr val="E84A99"/>
                </a:solidFill>
                <a:latin typeface="Helvetica" panose="020B0403020202020204" pitchFamily="34" charset="0"/>
                <a:ea typeface="Open Sans" panose="020B0606030504020204" pitchFamily="34" charset="0"/>
                <a:cs typeface="Open Sans" panose="020B0606030504020204" pitchFamily="34" charset="0"/>
              </a:rPr>
              <a:t>Avid</a:t>
            </a:r>
          </a:p>
        </p:txBody>
      </p:sp>
      <p:cxnSp>
        <p:nvCxnSpPr>
          <p:cNvPr id="40" name="Straight Connector 39">
            <a:extLst>
              <a:ext uri="{FF2B5EF4-FFF2-40B4-BE49-F238E27FC236}">
                <a16:creationId xmlns:a16="http://schemas.microsoft.com/office/drawing/2014/main" id="{F748085B-132C-4FC9-923F-2A4C125BCA45}"/>
              </a:ext>
            </a:extLst>
          </p:cNvPr>
          <p:cNvCxnSpPr>
            <a:cxnSpLocks/>
          </p:cNvCxnSpPr>
          <p:nvPr/>
        </p:nvCxnSpPr>
        <p:spPr>
          <a:xfrm>
            <a:off x="2501900" y="4799960"/>
            <a:ext cx="9472200"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01F250E1-6EA9-419D-9CF7-39D037CB9156}"/>
              </a:ext>
            </a:extLst>
          </p:cNvPr>
          <p:cNvCxnSpPr>
            <a:cxnSpLocks/>
          </p:cNvCxnSpPr>
          <p:nvPr/>
        </p:nvCxnSpPr>
        <p:spPr>
          <a:xfrm>
            <a:off x="9789820" y="2380725"/>
            <a:ext cx="0" cy="3316322"/>
          </a:xfrm>
          <a:prstGeom prst="line">
            <a:avLst/>
          </a:prstGeom>
          <a:ln w="38100">
            <a:solidFill>
              <a:srgbClr val="1B1464"/>
            </a:solidFill>
            <a:prstDash val="dash"/>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4B61BEC0-EA2F-4160-AA02-4F2BD6504EB1}"/>
              </a:ext>
            </a:extLst>
          </p:cNvPr>
          <p:cNvSpPr txBox="1"/>
          <p:nvPr/>
        </p:nvSpPr>
        <p:spPr>
          <a:xfrm>
            <a:off x="9659340" y="2289004"/>
            <a:ext cx="1478380" cy="338554"/>
          </a:xfrm>
          <a:prstGeom prst="rect">
            <a:avLst/>
          </a:prstGeom>
          <a:noFill/>
        </p:spPr>
        <p:txBody>
          <a:bodyPr wrap="square" rtlCol="0">
            <a:spAutoFit/>
          </a:bodyPr>
          <a:lstStyle/>
          <a:p>
            <a:pPr algn="ctr" defTabSz="586199">
              <a:defRPr/>
            </a:pPr>
            <a:r>
              <a:rPr lang="en-US" sz="1600" b="1" u="sng" dirty="0">
                <a:solidFill>
                  <a:srgbClr val="00BFF2"/>
                </a:solidFill>
                <a:latin typeface="Helvetica" panose="020B0403020202020204" pitchFamily="34" charset="0"/>
                <a:ea typeface="Open Sans" panose="020B0606030504020204" pitchFamily="34" charset="0"/>
                <a:cs typeface="Open Sans" panose="020B0606030504020204" pitchFamily="34" charset="0"/>
              </a:rPr>
              <a:t>Black</a:t>
            </a:r>
          </a:p>
        </p:txBody>
      </p:sp>
      <p:sp>
        <p:nvSpPr>
          <p:cNvPr id="43" name="TextBox 42">
            <a:extLst>
              <a:ext uri="{FF2B5EF4-FFF2-40B4-BE49-F238E27FC236}">
                <a16:creationId xmlns:a16="http://schemas.microsoft.com/office/drawing/2014/main" id="{95496940-0023-4465-BD08-CFF00D9AC9B9}"/>
              </a:ext>
            </a:extLst>
          </p:cNvPr>
          <p:cNvSpPr txBox="1"/>
          <p:nvPr/>
        </p:nvSpPr>
        <p:spPr>
          <a:xfrm>
            <a:off x="10748166" y="2289004"/>
            <a:ext cx="1583373" cy="338554"/>
          </a:xfrm>
          <a:prstGeom prst="rect">
            <a:avLst/>
          </a:prstGeom>
          <a:noFill/>
        </p:spPr>
        <p:txBody>
          <a:bodyPr wrap="square" rtlCol="0">
            <a:spAutoFit/>
          </a:bodyPr>
          <a:lstStyle/>
          <a:p>
            <a:pPr algn="ctr" defTabSz="586199">
              <a:defRPr/>
            </a:pPr>
            <a:r>
              <a:rPr lang="en-US" sz="1600" b="1" u="sng" dirty="0">
                <a:solidFill>
                  <a:srgbClr val="E84A99"/>
                </a:solidFill>
                <a:latin typeface="Helvetica" panose="020B0403020202020204" pitchFamily="34" charset="0"/>
                <a:ea typeface="Open Sans" panose="020B0606030504020204" pitchFamily="34" charset="0"/>
                <a:cs typeface="Open Sans" panose="020B0606030504020204" pitchFamily="34" charset="0"/>
              </a:rPr>
              <a:t>Hispanic</a:t>
            </a:r>
          </a:p>
        </p:txBody>
      </p:sp>
      <p:sp>
        <p:nvSpPr>
          <p:cNvPr id="44" name="Rectangle 43">
            <a:extLst>
              <a:ext uri="{FF2B5EF4-FFF2-40B4-BE49-F238E27FC236}">
                <a16:creationId xmlns:a16="http://schemas.microsoft.com/office/drawing/2014/main" id="{97CBF29A-4663-429E-B1A2-7C706A529E3E}"/>
              </a:ext>
            </a:extLst>
          </p:cNvPr>
          <p:cNvSpPr/>
          <p:nvPr/>
        </p:nvSpPr>
        <p:spPr>
          <a:xfrm>
            <a:off x="11066487" y="4094896"/>
            <a:ext cx="920158" cy="469442"/>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45" name="Rectangle 44">
            <a:extLst>
              <a:ext uri="{FF2B5EF4-FFF2-40B4-BE49-F238E27FC236}">
                <a16:creationId xmlns:a16="http://schemas.microsoft.com/office/drawing/2014/main" id="{0B735634-FB7F-4FEE-B638-DF123328FD8C}"/>
              </a:ext>
            </a:extLst>
          </p:cNvPr>
          <p:cNvSpPr/>
          <p:nvPr/>
        </p:nvSpPr>
        <p:spPr>
          <a:xfrm>
            <a:off x="11066487" y="2865519"/>
            <a:ext cx="920158" cy="469442"/>
          </a:xfrm>
          <a:prstGeom prst="rect">
            <a:avLst/>
          </a:prstGeom>
          <a:solidFill>
            <a:srgbClr val="E84A99"/>
          </a:solidFill>
          <a:ln w="5715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46" name="TextBox 45">
            <a:extLst>
              <a:ext uri="{FF2B5EF4-FFF2-40B4-BE49-F238E27FC236}">
                <a16:creationId xmlns:a16="http://schemas.microsoft.com/office/drawing/2014/main" id="{099928D5-276A-4099-B75C-9ADD79A4C9D6}"/>
              </a:ext>
            </a:extLst>
          </p:cNvPr>
          <p:cNvSpPr txBox="1"/>
          <p:nvPr/>
        </p:nvSpPr>
        <p:spPr>
          <a:xfrm>
            <a:off x="9821318" y="5127660"/>
            <a:ext cx="1136495" cy="400110"/>
          </a:xfrm>
          <a:prstGeom prst="rect">
            <a:avLst/>
          </a:prstGeom>
          <a:noFill/>
        </p:spPr>
        <p:txBody>
          <a:bodyPr wrap="square" rtlCol="0">
            <a:spAutoFit/>
          </a:bodyPr>
          <a:lstStyle/>
          <a:p>
            <a:pPr algn="ctr" defTabSz="586199">
              <a:defRPr/>
            </a:pPr>
            <a:r>
              <a:rPr lang="en-US" sz="20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41%</a:t>
            </a:r>
          </a:p>
        </p:txBody>
      </p:sp>
      <p:sp>
        <p:nvSpPr>
          <p:cNvPr id="47" name="TextBox 46">
            <a:extLst>
              <a:ext uri="{FF2B5EF4-FFF2-40B4-BE49-F238E27FC236}">
                <a16:creationId xmlns:a16="http://schemas.microsoft.com/office/drawing/2014/main" id="{C2B89E40-B7DD-41EE-A0F3-432236317DFB}"/>
              </a:ext>
            </a:extLst>
          </p:cNvPr>
          <p:cNvSpPr txBox="1"/>
          <p:nvPr/>
        </p:nvSpPr>
        <p:spPr>
          <a:xfrm>
            <a:off x="5162121" y="5127660"/>
            <a:ext cx="1136495" cy="400110"/>
          </a:xfrm>
          <a:prstGeom prst="rect">
            <a:avLst/>
          </a:prstGeom>
          <a:noFill/>
        </p:spPr>
        <p:txBody>
          <a:bodyPr wrap="square" rtlCol="0">
            <a:spAutoFit/>
          </a:bodyPr>
          <a:lstStyle/>
          <a:p>
            <a:pPr algn="ctr" defTabSz="586199">
              <a:defRPr/>
            </a:pPr>
            <a:r>
              <a:rPr lang="en-US" sz="20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48%</a:t>
            </a:r>
          </a:p>
        </p:txBody>
      </p:sp>
      <p:sp>
        <p:nvSpPr>
          <p:cNvPr id="48" name="TextBox 47">
            <a:extLst>
              <a:ext uri="{FF2B5EF4-FFF2-40B4-BE49-F238E27FC236}">
                <a16:creationId xmlns:a16="http://schemas.microsoft.com/office/drawing/2014/main" id="{096947F8-F6F1-40AC-BB1E-FE141D50853C}"/>
              </a:ext>
            </a:extLst>
          </p:cNvPr>
          <p:cNvSpPr txBox="1"/>
          <p:nvPr/>
        </p:nvSpPr>
        <p:spPr>
          <a:xfrm>
            <a:off x="5162121" y="2900185"/>
            <a:ext cx="1136495" cy="400110"/>
          </a:xfrm>
          <a:prstGeom prst="rect">
            <a:avLst/>
          </a:prstGeom>
          <a:noFill/>
        </p:spPr>
        <p:txBody>
          <a:bodyPr wrap="square" rtlCol="0">
            <a:spAutoFit/>
          </a:bodyPr>
          <a:lstStyle/>
          <a:p>
            <a:pPr algn="ctr" defTabSz="586199">
              <a:defRPr/>
            </a:pPr>
            <a:r>
              <a:rPr lang="en-US" sz="20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63%</a:t>
            </a:r>
          </a:p>
        </p:txBody>
      </p:sp>
      <p:sp>
        <p:nvSpPr>
          <p:cNvPr id="49" name="TextBox 48">
            <a:extLst>
              <a:ext uri="{FF2B5EF4-FFF2-40B4-BE49-F238E27FC236}">
                <a16:creationId xmlns:a16="http://schemas.microsoft.com/office/drawing/2014/main" id="{75D73AE8-BCBE-4F5E-B4A0-867D34D8D3F8}"/>
              </a:ext>
            </a:extLst>
          </p:cNvPr>
          <p:cNvSpPr txBox="1"/>
          <p:nvPr/>
        </p:nvSpPr>
        <p:spPr>
          <a:xfrm>
            <a:off x="5162121" y="4129562"/>
            <a:ext cx="1136495" cy="400110"/>
          </a:xfrm>
          <a:prstGeom prst="rect">
            <a:avLst/>
          </a:prstGeom>
          <a:noFill/>
        </p:spPr>
        <p:txBody>
          <a:bodyPr wrap="square" rtlCol="0">
            <a:spAutoFit/>
          </a:bodyPr>
          <a:lstStyle/>
          <a:p>
            <a:pPr algn="ctr" defTabSz="586199">
              <a:defRPr/>
            </a:pPr>
            <a:r>
              <a:rPr lang="en-US" sz="2000" b="1" dirty="0">
                <a:solidFill>
                  <a:srgbClr val="1B1464"/>
                </a:solidFill>
                <a:latin typeface="Helvetica" panose="020B0403020202020204" pitchFamily="34" charset="0"/>
                <a:ea typeface="Open Sans" panose="020B0606030504020204" pitchFamily="34" charset="0"/>
                <a:cs typeface="Open Sans" panose="020B0606030504020204" pitchFamily="34" charset="0"/>
              </a:rPr>
              <a:t>60%</a:t>
            </a:r>
          </a:p>
        </p:txBody>
      </p:sp>
      <p:sp>
        <p:nvSpPr>
          <p:cNvPr id="50" name="TextBox 49">
            <a:extLst>
              <a:ext uri="{FF2B5EF4-FFF2-40B4-BE49-F238E27FC236}">
                <a16:creationId xmlns:a16="http://schemas.microsoft.com/office/drawing/2014/main" id="{26775E30-AAE4-4124-8EB8-2FEA3EFFBF51}"/>
              </a:ext>
            </a:extLst>
          </p:cNvPr>
          <p:cNvSpPr txBox="1"/>
          <p:nvPr/>
        </p:nvSpPr>
        <p:spPr>
          <a:xfrm>
            <a:off x="6188237" y="5127660"/>
            <a:ext cx="1136495" cy="400110"/>
          </a:xfrm>
          <a:prstGeom prst="rect">
            <a:avLst/>
          </a:prstGeom>
          <a:noFill/>
        </p:spPr>
        <p:txBody>
          <a:bodyPr wrap="square" rtlCol="0">
            <a:spAutoFit/>
          </a:bodyPr>
          <a:lstStyle/>
          <a:p>
            <a:pPr algn="ctr" defTabSz="586199"/>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54%</a:t>
            </a:r>
          </a:p>
        </p:txBody>
      </p:sp>
      <p:sp>
        <p:nvSpPr>
          <p:cNvPr id="51" name="TextBox 50">
            <a:extLst>
              <a:ext uri="{FF2B5EF4-FFF2-40B4-BE49-F238E27FC236}">
                <a16:creationId xmlns:a16="http://schemas.microsoft.com/office/drawing/2014/main" id="{190ECEB1-8D0D-498B-86E2-7CF9F8E87A3C}"/>
              </a:ext>
            </a:extLst>
          </p:cNvPr>
          <p:cNvSpPr txBox="1"/>
          <p:nvPr/>
        </p:nvSpPr>
        <p:spPr>
          <a:xfrm>
            <a:off x="6188237" y="2900185"/>
            <a:ext cx="1136495" cy="400110"/>
          </a:xfrm>
          <a:prstGeom prst="rect">
            <a:avLst/>
          </a:prstGeom>
          <a:noFill/>
        </p:spPr>
        <p:txBody>
          <a:bodyPr wrap="square" rtlCol="0">
            <a:spAutoFit/>
          </a:bodyPr>
          <a:lstStyle/>
          <a:p>
            <a:pPr algn="ctr" defTabSz="586199"/>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76%</a:t>
            </a:r>
          </a:p>
        </p:txBody>
      </p:sp>
      <p:sp>
        <p:nvSpPr>
          <p:cNvPr id="52" name="TextBox 51">
            <a:extLst>
              <a:ext uri="{FF2B5EF4-FFF2-40B4-BE49-F238E27FC236}">
                <a16:creationId xmlns:a16="http://schemas.microsoft.com/office/drawing/2014/main" id="{2CAD17FE-C6BF-4067-99AF-5754420F033B}"/>
              </a:ext>
            </a:extLst>
          </p:cNvPr>
          <p:cNvSpPr txBox="1"/>
          <p:nvPr/>
        </p:nvSpPr>
        <p:spPr>
          <a:xfrm>
            <a:off x="6188237" y="4129562"/>
            <a:ext cx="1136495" cy="400110"/>
          </a:xfrm>
          <a:prstGeom prst="rect">
            <a:avLst/>
          </a:prstGeom>
          <a:noFill/>
        </p:spPr>
        <p:txBody>
          <a:bodyPr wrap="square" rtlCol="0">
            <a:spAutoFit/>
          </a:bodyPr>
          <a:lstStyle/>
          <a:p>
            <a:pPr algn="ctr" defTabSz="586199"/>
            <a:r>
              <a:rPr lang="en-US" sz="2000" b="1" dirty="0">
                <a:solidFill>
                  <a:prstClr val="white"/>
                </a:solidFill>
                <a:latin typeface="Helvetica" panose="020B0403020202020204" pitchFamily="34" charset="0"/>
                <a:ea typeface="Open Sans" panose="020B0606030504020204" pitchFamily="34" charset="0"/>
                <a:cs typeface="Open Sans" panose="020B0606030504020204" pitchFamily="34" charset="0"/>
              </a:rPr>
              <a:t>66%</a:t>
            </a:r>
          </a:p>
        </p:txBody>
      </p:sp>
      <p:sp>
        <p:nvSpPr>
          <p:cNvPr id="53" name="TextBox 52">
            <a:extLst>
              <a:ext uri="{FF2B5EF4-FFF2-40B4-BE49-F238E27FC236}">
                <a16:creationId xmlns:a16="http://schemas.microsoft.com/office/drawing/2014/main" id="{3D615F35-31A7-48ED-A15E-6DC0D9DEBB3B}"/>
              </a:ext>
            </a:extLst>
          </p:cNvPr>
          <p:cNvSpPr txBox="1"/>
          <p:nvPr/>
        </p:nvSpPr>
        <p:spPr>
          <a:xfrm>
            <a:off x="7496302" y="4129562"/>
            <a:ext cx="1136495" cy="400110"/>
          </a:xfrm>
          <a:prstGeom prst="rect">
            <a:avLst/>
          </a:prstGeom>
          <a:noFill/>
        </p:spPr>
        <p:txBody>
          <a:bodyPr wrap="square" rtlCol="0">
            <a:spAutoFit/>
          </a:bodyPr>
          <a:lstStyle/>
          <a:p>
            <a:pPr algn="ctr" defTabSz="586199">
              <a:defRPr/>
            </a:pPr>
            <a:r>
              <a:rPr lang="en-US" sz="20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60%</a:t>
            </a:r>
          </a:p>
        </p:txBody>
      </p:sp>
      <p:sp>
        <p:nvSpPr>
          <p:cNvPr id="54" name="TextBox 53">
            <a:extLst>
              <a:ext uri="{FF2B5EF4-FFF2-40B4-BE49-F238E27FC236}">
                <a16:creationId xmlns:a16="http://schemas.microsoft.com/office/drawing/2014/main" id="{93B65FD0-A01E-4F43-A052-A2FF5951CFCA}"/>
              </a:ext>
            </a:extLst>
          </p:cNvPr>
          <p:cNvSpPr txBox="1"/>
          <p:nvPr/>
        </p:nvSpPr>
        <p:spPr>
          <a:xfrm>
            <a:off x="7496302" y="5127660"/>
            <a:ext cx="1136495" cy="400110"/>
          </a:xfrm>
          <a:prstGeom prst="rect">
            <a:avLst/>
          </a:prstGeom>
          <a:noFill/>
        </p:spPr>
        <p:txBody>
          <a:bodyPr wrap="square" rtlCol="0">
            <a:spAutoFit/>
          </a:bodyPr>
          <a:lstStyle/>
          <a:p>
            <a:pPr algn="ctr" defTabSz="586199">
              <a:defRPr/>
            </a:pPr>
            <a:r>
              <a:rPr lang="en-US" sz="2000" b="1" dirty="0">
                <a:solidFill>
                  <a:schemeClr val="bg1"/>
                </a:solidFill>
                <a:latin typeface="Helvetica" panose="020B0403020202020204" pitchFamily="34" charset="0"/>
                <a:ea typeface="Open Sans" panose="020B0606030504020204" pitchFamily="34" charset="0"/>
                <a:cs typeface="Open Sans" panose="020B0606030504020204" pitchFamily="34" charset="0"/>
              </a:rPr>
              <a:t>49%</a:t>
            </a:r>
          </a:p>
        </p:txBody>
      </p:sp>
      <p:sp>
        <p:nvSpPr>
          <p:cNvPr id="55" name="TextBox 54">
            <a:extLst>
              <a:ext uri="{FF2B5EF4-FFF2-40B4-BE49-F238E27FC236}">
                <a16:creationId xmlns:a16="http://schemas.microsoft.com/office/drawing/2014/main" id="{A84AE187-BB37-4002-A023-415D0677F5DF}"/>
              </a:ext>
            </a:extLst>
          </p:cNvPr>
          <p:cNvSpPr txBox="1"/>
          <p:nvPr/>
        </p:nvSpPr>
        <p:spPr>
          <a:xfrm>
            <a:off x="9821318" y="4129562"/>
            <a:ext cx="1136495" cy="400110"/>
          </a:xfrm>
          <a:prstGeom prst="rect">
            <a:avLst/>
          </a:prstGeom>
          <a:noFill/>
        </p:spPr>
        <p:txBody>
          <a:bodyPr wrap="square" rtlCol="0">
            <a:spAutoFit/>
          </a:bodyPr>
          <a:lstStyle/>
          <a:p>
            <a:pPr algn="ctr" defTabSz="586199">
              <a:defRPr/>
            </a:pPr>
            <a:r>
              <a:rPr lang="en-US" sz="2000" b="1" dirty="0">
                <a:solidFill>
                  <a:srgbClr val="00BFF2"/>
                </a:solidFill>
                <a:latin typeface="Helvetica" panose="020B0403020202020204" pitchFamily="34" charset="0"/>
                <a:ea typeface="Open Sans" panose="020B0606030504020204" pitchFamily="34" charset="0"/>
                <a:cs typeface="Open Sans" panose="020B0606030504020204" pitchFamily="34" charset="0"/>
              </a:rPr>
              <a:t>52%</a:t>
            </a:r>
          </a:p>
        </p:txBody>
      </p:sp>
      <p:sp>
        <p:nvSpPr>
          <p:cNvPr id="56" name="TextBox 55">
            <a:extLst>
              <a:ext uri="{FF2B5EF4-FFF2-40B4-BE49-F238E27FC236}">
                <a16:creationId xmlns:a16="http://schemas.microsoft.com/office/drawing/2014/main" id="{7A38DFF6-22AB-4C02-BB39-490EE2F62638}"/>
              </a:ext>
            </a:extLst>
          </p:cNvPr>
          <p:cNvSpPr txBox="1"/>
          <p:nvPr/>
        </p:nvSpPr>
        <p:spPr>
          <a:xfrm>
            <a:off x="10958319" y="4129562"/>
            <a:ext cx="1136495" cy="400110"/>
          </a:xfrm>
          <a:prstGeom prst="rect">
            <a:avLst/>
          </a:prstGeom>
          <a:noFill/>
        </p:spPr>
        <p:txBody>
          <a:bodyPr wrap="square" rtlCol="0">
            <a:spAutoFit/>
          </a:bodyPr>
          <a:lstStyle/>
          <a:p>
            <a:pPr algn="ctr" defTabSz="586199">
              <a:defRPr/>
            </a:pPr>
            <a:r>
              <a:rPr lang="en-US" sz="2000" b="1" dirty="0">
                <a:solidFill>
                  <a:schemeClr val="bg1"/>
                </a:solidFill>
                <a:latin typeface="Helvetica" panose="020B0403020202020204" pitchFamily="34" charset="0"/>
                <a:ea typeface="Open Sans" panose="020B0606030504020204" pitchFamily="34" charset="0"/>
                <a:cs typeface="Open Sans" panose="020B0606030504020204" pitchFamily="34" charset="0"/>
              </a:rPr>
              <a:t>61%</a:t>
            </a:r>
          </a:p>
        </p:txBody>
      </p:sp>
      <p:sp>
        <p:nvSpPr>
          <p:cNvPr id="60" name="TextBox 59">
            <a:extLst>
              <a:ext uri="{FF2B5EF4-FFF2-40B4-BE49-F238E27FC236}">
                <a16:creationId xmlns:a16="http://schemas.microsoft.com/office/drawing/2014/main" id="{71B75CE2-BA9B-41A1-BA98-DB3FFAB31A0F}"/>
              </a:ext>
            </a:extLst>
          </p:cNvPr>
          <p:cNvSpPr txBox="1"/>
          <p:nvPr/>
        </p:nvSpPr>
        <p:spPr>
          <a:xfrm>
            <a:off x="10958319" y="2900185"/>
            <a:ext cx="1136495" cy="400110"/>
          </a:xfrm>
          <a:prstGeom prst="rect">
            <a:avLst/>
          </a:prstGeom>
          <a:noFill/>
        </p:spPr>
        <p:txBody>
          <a:bodyPr wrap="square" rtlCol="0">
            <a:spAutoFit/>
          </a:bodyPr>
          <a:lstStyle/>
          <a:p>
            <a:pPr algn="ctr" defTabSz="586199">
              <a:defRPr/>
            </a:pPr>
            <a:r>
              <a:rPr lang="en-US" sz="2000" b="1" dirty="0">
                <a:solidFill>
                  <a:schemeClr val="bg1"/>
                </a:solidFill>
                <a:latin typeface="Helvetica" panose="020B0403020202020204" pitchFamily="34" charset="0"/>
                <a:ea typeface="Open Sans" panose="020B0606030504020204" pitchFamily="34" charset="0"/>
                <a:cs typeface="Open Sans" panose="020B0606030504020204" pitchFamily="34" charset="0"/>
              </a:rPr>
              <a:t>76%</a:t>
            </a:r>
          </a:p>
        </p:txBody>
      </p:sp>
      <p:sp>
        <p:nvSpPr>
          <p:cNvPr id="61" name="Rectangle 60">
            <a:extLst>
              <a:ext uri="{FF2B5EF4-FFF2-40B4-BE49-F238E27FC236}">
                <a16:creationId xmlns:a16="http://schemas.microsoft.com/office/drawing/2014/main" id="{62000CD8-38D3-40C8-94A7-9C0B7873CB19}"/>
              </a:ext>
            </a:extLst>
          </p:cNvPr>
          <p:cNvSpPr/>
          <p:nvPr/>
        </p:nvSpPr>
        <p:spPr>
          <a:xfrm>
            <a:off x="9937718" y="2865519"/>
            <a:ext cx="920158" cy="469442"/>
          </a:xfrm>
          <a:prstGeom prst="rect">
            <a:avLst/>
          </a:prstGeom>
          <a:solidFill>
            <a:srgbClr val="00BFF2"/>
          </a:solidFill>
          <a:ln w="57150">
            <a:solidFill>
              <a:srgbClr val="00BFF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6199">
              <a:defRPr/>
            </a:pPr>
            <a:endParaRPr lang="en-US" sz="2000" dirty="0">
              <a:solidFill>
                <a:prstClr val="white"/>
              </a:solidFill>
              <a:latin typeface="Helvetica" panose="020B0403020202020204" pitchFamily="34" charset="0"/>
            </a:endParaRPr>
          </a:p>
        </p:txBody>
      </p:sp>
      <p:sp>
        <p:nvSpPr>
          <p:cNvPr id="62" name="TextBox 61">
            <a:extLst>
              <a:ext uri="{FF2B5EF4-FFF2-40B4-BE49-F238E27FC236}">
                <a16:creationId xmlns:a16="http://schemas.microsoft.com/office/drawing/2014/main" id="{D4F6B45D-BFBC-4AA0-ABFE-F36A7290D059}"/>
              </a:ext>
            </a:extLst>
          </p:cNvPr>
          <p:cNvSpPr txBox="1"/>
          <p:nvPr/>
        </p:nvSpPr>
        <p:spPr>
          <a:xfrm>
            <a:off x="9828174" y="2900185"/>
            <a:ext cx="1136495" cy="400110"/>
          </a:xfrm>
          <a:prstGeom prst="rect">
            <a:avLst/>
          </a:prstGeom>
          <a:noFill/>
        </p:spPr>
        <p:txBody>
          <a:bodyPr wrap="square" rtlCol="0">
            <a:spAutoFit/>
          </a:bodyPr>
          <a:lstStyle/>
          <a:p>
            <a:pPr algn="ctr" defTabSz="586199">
              <a:defRPr/>
            </a:pPr>
            <a:r>
              <a:rPr lang="en-US" sz="2000" b="1" dirty="0">
                <a:solidFill>
                  <a:schemeClr val="bg1"/>
                </a:solidFill>
                <a:latin typeface="Helvetica" panose="020B0403020202020204" pitchFamily="34" charset="0"/>
                <a:ea typeface="Open Sans" panose="020B0606030504020204" pitchFamily="34" charset="0"/>
                <a:cs typeface="Open Sans" panose="020B0606030504020204" pitchFamily="34" charset="0"/>
              </a:rPr>
              <a:t>68%</a:t>
            </a:r>
          </a:p>
        </p:txBody>
      </p:sp>
      <p:sp>
        <p:nvSpPr>
          <p:cNvPr id="63" name="TextBox 62">
            <a:extLst>
              <a:ext uri="{FF2B5EF4-FFF2-40B4-BE49-F238E27FC236}">
                <a16:creationId xmlns:a16="http://schemas.microsoft.com/office/drawing/2014/main" id="{3F302580-9ADD-413D-B126-3668ABAA63CB}"/>
              </a:ext>
            </a:extLst>
          </p:cNvPr>
          <p:cNvSpPr txBox="1"/>
          <p:nvPr/>
        </p:nvSpPr>
        <p:spPr>
          <a:xfrm>
            <a:off x="10941468" y="5127660"/>
            <a:ext cx="1136495" cy="400110"/>
          </a:xfrm>
          <a:prstGeom prst="rect">
            <a:avLst/>
          </a:prstGeom>
          <a:noFill/>
        </p:spPr>
        <p:txBody>
          <a:bodyPr wrap="square" rtlCol="0">
            <a:spAutoFit/>
          </a:bodyPr>
          <a:lstStyle/>
          <a:p>
            <a:pPr algn="ctr" defTabSz="586199">
              <a:defRPr/>
            </a:pPr>
            <a:r>
              <a:rPr lang="en-US" sz="2000" b="1" dirty="0">
                <a:solidFill>
                  <a:srgbClr val="E84A99"/>
                </a:solidFill>
                <a:latin typeface="Helvetica" panose="020B0403020202020204" pitchFamily="34" charset="0"/>
                <a:ea typeface="Open Sans" panose="020B0606030504020204" pitchFamily="34" charset="0"/>
                <a:cs typeface="Open Sans" panose="020B0606030504020204" pitchFamily="34" charset="0"/>
              </a:rPr>
              <a:t>46%</a:t>
            </a:r>
          </a:p>
        </p:txBody>
      </p:sp>
      <p:sp>
        <p:nvSpPr>
          <p:cNvPr id="10" name="Rectangle 9">
            <a:extLst>
              <a:ext uri="{FF2B5EF4-FFF2-40B4-BE49-F238E27FC236}">
                <a16:creationId xmlns:a16="http://schemas.microsoft.com/office/drawing/2014/main" id="{9226A834-F40F-46FD-839B-FB297A5C6A16}"/>
              </a:ext>
            </a:extLst>
          </p:cNvPr>
          <p:cNvSpPr/>
          <p:nvPr/>
        </p:nvSpPr>
        <p:spPr>
          <a:xfrm>
            <a:off x="1" y="1446653"/>
            <a:ext cx="2986090" cy="4794498"/>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a:hlinkClick r:id="rId7"/>
            <a:extLst>
              <a:ext uri="{FF2B5EF4-FFF2-40B4-BE49-F238E27FC236}">
                <a16:creationId xmlns:a16="http://schemas.microsoft.com/office/drawing/2014/main" id="{E7E6C930-65B2-467D-99DE-EF5A4AD43C39}"/>
              </a:ext>
            </a:extLst>
          </p:cNvPr>
          <p:cNvPicPr>
            <a:picLocks noChangeAspect="1"/>
          </p:cNvPicPr>
          <p:nvPr/>
        </p:nvPicPr>
        <p:blipFill>
          <a:blip r:embed="rId8"/>
          <a:srcRect/>
          <a:stretch/>
        </p:blipFill>
        <p:spPr>
          <a:xfrm>
            <a:off x="318149" y="1721667"/>
            <a:ext cx="2389909" cy="1351362"/>
          </a:xfrm>
          <a:prstGeom prst="rect">
            <a:avLst/>
          </a:prstGeom>
          <a:ln>
            <a:solidFill>
              <a:schemeClr val="tx1"/>
            </a:solidFill>
          </a:ln>
        </p:spPr>
      </p:pic>
      <p:sp>
        <p:nvSpPr>
          <p:cNvPr id="73" name="TextBox 72">
            <a:extLst>
              <a:ext uri="{FF2B5EF4-FFF2-40B4-BE49-F238E27FC236}">
                <a16:creationId xmlns:a16="http://schemas.microsoft.com/office/drawing/2014/main" id="{C4BC58D5-73D5-4CA3-B6E4-D3EC33CB3A36}"/>
              </a:ext>
            </a:extLst>
          </p:cNvPr>
          <p:cNvSpPr txBox="1"/>
          <p:nvPr/>
        </p:nvSpPr>
        <p:spPr>
          <a:xfrm>
            <a:off x="-3563" y="3632005"/>
            <a:ext cx="298608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For more information on </a:t>
            </a:r>
            <a:r>
              <a:rPr lang="en-US" sz="1400" b="1" dirty="0">
                <a:solidFill>
                  <a:srgbClr val="FFE600"/>
                </a:solidFill>
                <a:latin typeface="Helvetica" panose="020B0604020202020204" pitchFamily="34" charset="0"/>
                <a:cs typeface="Helvetica" panose="020B0604020202020204" pitchFamily="34" charset="0"/>
              </a:rPr>
              <a:t>sports viewer preferences</a:t>
            </a: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 view </a:t>
            </a:r>
            <a:r>
              <a:rPr kumimoji="0" lang="en-US" sz="1400" b="1" i="0" u="none" strike="noStrike" kern="1200" cap="none" spc="0" normalizeH="0" baseline="0" noProof="0" dirty="0">
                <a:ln>
                  <a:noFill/>
                </a:ln>
                <a:solidFill>
                  <a:srgbClr val="FFE600"/>
                </a:solidFill>
                <a:effectLst/>
                <a:uLnTx/>
                <a:uFillTx/>
                <a:latin typeface="Helvetica" panose="020B0604020202020204" pitchFamily="34" charset="0"/>
                <a:cs typeface="Helvetica" panose="020B0604020202020204" pitchFamily="34" charset="0"/>
              </a:rPr>
              <a:t>Session 3</a:t>
            </a: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 in 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E600"/>
                </a:solidFill>
                <a:effectLst/>
                <a:uLnTx/>
                <a:uFillTx/>
                <a:latin typeface="Helvetica" panose="020B0604020202020204" pitchFamily="34" charset="0"/>
                <a:cs typeface="Helvetica" panose="020B0604020202020204" pitchFamily="34" charset="0"/>
                <a:hlinkClick r:id="rId7">
                  <a:extLst>
                    <a:ext uri="{A12FA001-AC4F-418D-AE19-62706E023703}">
                      <ahyp:hlinkClr xmlns:ahyp="http://schemas.microsoft.com/office/drawing/2018/hyperlinkcolor" val="tx"/>
                    </a:ext>
                  </a:extLst>
                </a:hlinkClick>
              </a:rPr>
              <a:t>VAB INSPIRE </a:t>
            </a: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summer series</a:t>
            </a:r>
            <a:endParaRPr kumimoji="0" lang="en-US" sz="1400" b="0"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75" name="TextBox 74">
            <a:hlinkClick r:id="rId7"/>
            <a:extLst>
              <a:ext uri="{FF2B5EF4-FFF2-40B4-BE49-F238E27FC236}">
                <a16:creationId xmlns:a16="http://schemas.microsoft.com/office/drawing/2014/main" id="{DCC3AD89-86AD-4953-B92D-7A5B12AC455C}"/>
              </a:ext>
            </a:extLst>
          </p:cNvPr>
          <p:cNvSpPr txBox="1"/>
          <p:nvPr/>
        </p:nvSpPr>
        <p:spPr>
          <a:xfrm>
            <a:off x="506008" y="3122747"/>
            <a:ext cx="2023311"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a:t>
            </a:r>
            <a:r>
              <a:rPr lang="en-US" sz="800" dirty="0">
                <a:solidFill>
                  <a:srgbClr val="1B1464"/>
                </a:solidFill>
                <a:latin typeface="Helvetica" panose="020B0604020202020204" pitchFamily="34" charset="0"/>
                <a:ea typeface="Open Sans" panose="020B0606030504020204" pitchFamily="34" charset="0"/>
                <a:cs typeface="Helvetica" panose="020B0604020202020204" pitchFamily="34" charset="0"/>
              </a:rPr>
              <a:t>to view this session and more</a:t>
            </a:r>
            <a:endPar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Tree>
    <p:extLst>
      <p:ext uri="{BB962C8B-B14F-4D97-AF65-F5344CB8AC3E}">
        <p14:creationId xmlns:p14="http://schemas.microsoft.com/office/powerpoint/2010/main" val="642274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ADF832-32D3-4176-8ED4-06F28658C641}"/>
              </a:ext>
            </a:extLst>
          </p:cNvPr>
          <p:cNvSpPr/>
          <p:nvPr/>
        </p:nvSpPr>
        <p:spPr>
          <a:xfrm>
            <a:off x="-49297" y="-12723"/>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22" name="Rectangle 21">
            <a:extLst>
              <a:ext uri="{FF2B5EF4-FFF2-40B4-BE49-F238E27FC236}">
                <a16:creationId xmlns:a16="http://schemas.microsoft.com/office/drawing/2014/main" id="{2FC4FE21-941D-4CC4-9535-A5705E00455B}"/>
              </a:ext>
            </a:extLst>
          </p:cNvPr>
          <p:cNvSpPr/>
          <p:nvPr/>
        </p:nvSpPr>
        <p:spPr>
          <a:xfrm>
            <a:off x="7853" y="44578"/>
            <a:ext cx="10597461" cy="884858"/>
          </a:xfrm>
          <a:prstGeom prst="rect">
            <a:avLst/>
          </a:prstGeom>
        </p:spPr>
        <p:txBody>
          <a:bodyPr wrap="square" anchor="t">
            <a:spAutoFit/>
          </a:bodyPr>
          <a:lstStyle/>
          <a:p>
            <a:pPr lvl="0">
              <a:defRPr/>
            </a:pPr>
            <a:r>
              <a:rPr lang="en-US" sz="2575" b="1" dirty="0">
                <a:solidFill>
                  <a:srgbClr val="E84A99"/>
                </a:solidFill>
                <a:latin typeface="Helvetica" panose="020B0604020202020204" pitchFamily="2" charset="0"/>
                <a:ea typeface="Open Sans" panose="020B0606030504020204" pitchFamily="34" charset="0"/>
                <a:cs typeface="Open Sans" panose="020B0606030504020204" pitchFamily="34" charset="0"/>
              </a:rPr>
              <a:t>OOH Viewing Extends Reach For Live Sports: </a:t>
            </a:r>
            <a:r>
              <a:rPr lang="en-US" sz="2575" b="1" dirty="0">
                <a:solidFill>
                  <a:srgbClr val="1F1A62"/>
                </a:solidFill>
                <a:latin typeface="Helvetica" panose="020B0604020202020204" pitchFamily="2" charset="0"/>
              </a:rPr>
              <a:t>People gather with their close circle since they enjoy the communal aspect of sports</a:t>
            </a:r>
          </a:p>
        </p:txBody>
      </p:sp>
      <p:graphicFrame>
        <p:nvGraphicFramePr>
          <p:cNvPr id="3" name="Chart 2">
            <a:extLst>
              <a:ext uri="{FF2B5EF4-FFF2-40B4-BE49-F238E27FC236}">
                <a16:creationId xmlns:a16="http://schemas.microsoft.com/office/drawing/2014/main" id="{0DB6B424-38E2-4C67-ADEB-C55B215E08C2}"/>
              </a:ext>
            </a:extLst>
          </p:cNvPr>
          <p:cNvGraphicFramePr/>
          <p:nvPr>
            <p:extLst>
              <p:ext uri="{D42A27DB-BD31-4B8C-83A1-F6EECF244321}">
                <p14:modId xmlns:p14="http://schemas.microsoft.com/office/powerpoint/2010/main" val="363714102"/>
              </p:ext>
            </p:extLst>
          </p:nvPr>
        </p:nvGraphicFramePr>
        <p:xfrm>
          <a:off x="4287928" y="1761734"/>
          <a:ext cx="7092197" cy="4428858"/>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a:extLst>
              <a:ext uri="{FF2B5EF4-FFF2-40B4-BE49-F238E27FC236}">
                <a16:creationId xmlns:a16="http://schemas.microsoft.com/office/drawing/2014/main" id="{DCE59901-E679-46C1-84A0-AE98195D5BFE}"/>
              </a:ext>
            </a:extLst>
          </p:cNvPr>
          <p:cNvSpPr/>
          <p:nvPr/>
        </p:nvSpPr>
        <p:spPr>
          <a:xfrm>
            <a:off x="4600951" y="2082713"/>
            <a:ext cx="7066625" cy="1322213"/>
          </a:xfrm>
          <a:prstGeom prst="rect">
            <a:avLst/>
          </a:prstGeom>
          <a:no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D5B5BF-972E-4BC5-B451-BA659D2C5D1C}"/>
              </a:ext>
            </a:extLst>
          </p:cNvPr>
          <p:cNvSpPr txBox="1"/>
          <p:nvPr/>
        </p:nvSpPr>
        <p:spPr>
          <a:xfrm>
            <a:off x="547474" y="6230751"/>
            <a:ext cx="11586532"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Nielsen Fall Sports, Game On: Driving Brand Engagement and Co-Viewing On Linear TV With Out-Of-Home Audiences; 2019. Reflects multiple responses chosen from respondents in Nielsen’s Out-of-Home Fall Sports Location Survey, General Population (10/29/18-10/31/18). Survey participants were able to select responses for each viewing event, leading to a distribution of over 100%.</a:t>
            </a:r>
          </a:p>
        </p:txBody>
      </p:sp>
      <p:sp>
        <p:nvSpPr>
          <p:cNvPr id="6" name="Rectangle 5">
            <a:extLst>
              <a:ext uri="{FF2B5EF4-FFF2-40B4-BE49-F238E27FC236}">
                <a16:creationId xmlns:a16="http://schemas.microsoft.com/office/drawing/2014/main" id="{529A1E57-1E85-4958-8D69-C62A8762AB43}"/>
              </a:ext>
            </a:extLst>
          </p:cNvPr>
          <p:cNvSpPr/>
          <p:nvPr/>
        </p:nvSpPr>
        <p:spPr>
          <a:xfrm>
            <a:off x="3969780" y="1440395"/>
            <a:ext cx="7251849" cy="553998"/>
          </a:xfrm>
          <a:prstGeom prst="rect">
            <a:avLst/>
          </a:prstGeom>
        </p:spPr>
        <p:txBody>
          <a:bodyPr wrap="square">
            <a:spAutoFit/>
          </a:bodyPr>
          <a:lstStyle/>
          <a:p>
            <a:pPr algn="ctr" defTabSz="586199"/>
            <a:r>
              <a:rPr lang="en-US" sz="1600" u="sng" dirty="0">
                <a:solidFill>
                  <a:srgbClr val="1B1464"/>
                </a:solidFill>
                <a:latin typeface="Helvetica" panose="020B0403020202020204" pitchFamily="34" charset="0"/>
                <a:ea typeface="Open Sans" panose="020B0606030504020204" pitchFamily="34" charset="0"/>
                <a:cs typeface="Open Sans" panose="020B0606030504020204" pitchFamily="34" charset="0"/>
              </a:rPr>
              <a:t>What are Reasons for Viewing Sports Out-Of-Home?</a:t>
            </a:r>
          </a:p>
          <a:p>
            <a:pPr algn="ctr" defTabSz="586199"/>
            <a:r>
              <a:rPr lang="en-US" sz="1400" dirty="0">
                <a:solidFill>
                  <a:srgbClr val="1B1464"/>
                </a:solidFill>
                <a:latin typeface="Helvetica" panose="020B0403020202020204" pitchFamily="34" charset="0"/>
                <a:ea typeface="Open Sans" panose="020B0606030504020204" pitchFamily="34" charset="0"/>
                <a:cs typeface="Open Sans" panose="020B0606030504020204" pitchFamily="34" charset="0"/>
              </a:rPr>
              <a:t>Adults 18+</a:t>
            </a:r>
            <a:endParaRPr lang="en-US" sz="1600" dirty="0">
              <a:solidFill>
                <a:srgbClr val="1B1464"/>
              </a:solidFill>
              <a:latin typeface="Helvetica" panose="020B0403020202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D75FD6DD-574A-4D30-8BB0-14069E77A780}"/>
              </a:ext>
            </a:extLst>
          </p:cNvPr>
          <p:cNvSpPr/>
          <p:nvPr/>
        </p:nvSpPr>
        <p:spPr>
          <a:xfrm>
            <a:off x="1" y="1452062"/>
            <a:ext cx="2986090" cy="4789089"/>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D36DA3A0-474B-4D34-9010-F5DFA5D45687}"/>
              </a:ext>
            </a:extLst>
          </p:cNvPr>
          <p:cNvSpPr txBox="1"/>
          <p:nvPr/>
        </p:nvSpPr>
        <p:spPr>
          <a:xfrm>
            <a:off x="132512" y="877012"/>
            <a:ext cx="10424289" cy="523220"/>
          </a:xfrm>
          <a:prstGeom prst="rect">
            <a:avLst/>
          </a:prstGeom>
          <a:noFill/>
        </p:spPr>
        <p:txBody>
          <a:bodyPr wrap="square" rtlCol="0">
            <a:spAutoFit/>
          </a:bodyPr>
          <a:lstStyle/>
          <a:p>
            <a:pPr marL="285750" indent="-285750">
              <a:buBlip>
                <a:blip r:embed="rId5"/>
              </a:buBlip>
            </a:pPr>
            <a:r>
              <a:rPr lang="en-US" sz="1400" dirty="0">
                <a:solidFill>
                  <a:srgbClr val="1F1A62"/>
                </a:solidFill>
                <a:latin typeface="Helvetica" panose="020B0403020202020204" pitchFamily="34" charset="0"/>
              </a:rPr>
              <a:t>More than half of fans </a:t>
            </a:r>
            <a:r>
              <a:rPr lang="en-US" sz="1400" dirty="0">
                <a:solidFill>
                  <a:srgbClr val="E84A99"/>
                </a:solidFill>
                <a:latin typeface="Helvetica" panose="020B0403020202020204" pitchFamily="34" charset="0"/>
              </a:rPr>
              <a:t>(54%) </a:t>
            </a:r>
            <a:r>
              <a:rPr lang="en-US" sz="1400" dirty="0">
                <a:solidFill>
                  <a:srgbClr val="1F1A62"/>
                </a:solidFill>
                <a:latin typeface="Helvetica" panose="020B0403020202020204" pitchFamily="34" charset="0"/>
              </a:rPr>
              <a:t>primarily watch sports out-of-home with </a:t>
            </a:r>
            <a:r>
              <a:rPr lang="en-US" sz="1400" dirty="0">
                <a:solidFill>
                  <a:srgbClr val="E84A99"/>
                </a:solidFill>
                <a:latin typeface="Helvetica" panose="020B0403020202020204" pitchFamily="34" charset="0"/>
              </a:rPr>
              <a:t>three or less people</a:t>
            </a:r>
            <a:r>
              <a:rPr lang="en-US" sz="1400" dirty="0">
                <a:solidFill>
                  <a:srgbClr val="1F1A62"/>
                </a:solidFill>
                <a:latin typeface="Helvetica" panose="020B0403020202020204" pitchFamily="34" charset="0"/>
              </a:rPr>
              <a:t>, which is considered ‘safe’ by pandemic guidelines for gatherings at other people’s homes and socially-distanced set-ups at restaurants and bars</a:t>
            </a:r>
          </a:p>
        </p:txBody>
      </p:sp>
      <p:pic>
        <p:nvPicPr>
          <p:cNvPr id="7" name="Picture 6">
            <a:hlinkClick r:id="rId6"/>
            <a:extLst>
              <a:ext uri="{FF2B5EF4-FFF2-40B4-BE49-F238E27FC236}">
                <a16:creationId xmlns:a16="http://schemas.microsoft.com/office/drawing/2014/main" id="{70F5D191-7080-43F0-8BE5-C99937CE471F}"/>
              </a:ext>
            </a:extLst>
          </p:cNvPr>
          <p:cNvPicPr>
            <a:picLocks noChangeAspect="1"/>
          </p:cNvPicPr>
          <p:nvPr/>
        </p:nvPicPr>
        <p:blipFill>
          <a:blip r:embed="rId7"/>
          <a:srcRect/>
          <a:stretch/>
        </p:blipFill>
        <p:spPr>
          <a:xfrm>
            <a:off x="10556801" y="206901"/>
            <a:ext cx="1510841" cy="850515"/>
          </a:xfrm>
          <a:prstGeom prst="rect">
            <a:avLst/>
          </a:prstGeom>
          <a:ln>
            <a:solidFill>
              <a:schemeClr val="tx1"/>
            </a:solidFill>
          </a:ln>
        </p:spPr>
      </p:pic>
      <p:sp>
        <p:nvSpPr>
          <p:cNvPr id="8" name="TextBox 7">
            <a:hlinkClick r:id="rId8"/>
            <a:extLst>
              <a:ext uri="{FF2B5EF4-FFF2-40B4-BE49-F238E27FC236}">
                <a16:creationId xmlns:a16="http://schemas.microsoft.com/office/drawing/2014/main" id="{0D56251C-8A18-44FC-A5D2-B211AABA52E8}"/>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pic>
        <p:nvPicPr>
          <p:cNvPr id="12" name="Picture 11">
            <a:hlinkClick r:id="rId9"/>
            <a:extLst>
              <a:ext uri="{FF2B5EF4-FFF2-40B4-BE49-F238E27FC236}">
                <a16:creationId xmlns:a16="http://schemas.microsoft.com/office/drawing/2014/main" id="{1A562B5C-F6B8-4D87-8414-C067D441D3A7}"/>
              </a:ext>
            </a:extLst>
          </p:cNvPr>
          <p:cNvPicPr>
            <a:picLocks noChangeAspect="1"/>
          </p:cNvPicPr>
          <p:nvPr/>
        </p:nvPicPr>
        <p:blipFill>
          <a:blip r:embed="rId10"/>
          <a:srcRect/>
          <a:stretch/>
        </p:blipFill>
        <p:spPr>
          <a:xfrm>
            <a:off x="318149" y="1721667"/>
            <a:ext cx="2389909" cy="1351362"/>
          </a:xfrm>
          <a:prstGeom prst="rect">
            <a:avLst/>
          </a:prstGeom>
          <a:ln>
            <a:solidFill>
              <a:schemeClr val="tx1"/>
            </a:solidFill>
          </a:ln>
        </p:spPr>
      </p:pic>
      <p:sp>
        <p:nvSpPr>
          <p:cNvPr id="16" name="TextBox 15">
            <a:extLst>
              <a:ext uri="{FF2B5EF4-FFF2-40B4-BE49-F238E27FC236}">
                <a16:creationId xmlns:a16="http://schemas.microsoft.com/office/drawing/2014/main" id="{F2054D84-65BB-4403-9E29-AFE58228F6E6}"/>
              </a:ext>
            </a:extLst>
          </p:cNvPr>
          <p:cNvSpPr txBox="1"/>
          <p:nvPr/>
        </p:nvSpPr>
        <p:spPr>
          <a:xfrm>
            <a:off x="-3563" y="3632005"/>
            <a:ext cx="298608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For more information on </a:t>
            </a:r>
            <a:r>
              <a:rPr lang="en-US" sz="1400" b="1" dirty="0">
                <a:solidFill>
                  <a:srgbClr val="FFE600"/>
                </a:solidFill>
                <a:latin typeface="Helvetica" panose="020B0604020202020204" pitchFamily="34" charset="0"/>
                <a:cs typeface="Helvetica" panose="020B0604020202020204" pitchFamily="34" charset="0"/>
              </a:rPr>
              <a:t>sports viewer preferences</a:t>
            </a: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 view </a:t>
            </a:r>
            <a:r>
              <a:rPr kumimoji="0" lang="en-US" sz="1400" b="1" i="0" u="none" strike="noStrike" kern="1200" cap="none" spc="0" normalizeH="0" baseline="0" noProof="0" dirty="0">
                <a:ln>
                  <a:noFill/>
                </a:ln>
                <a:solidFill>
                  <a:srgbClr val="FFE600"/>
                </a:solidFill>
                <a:effectLst/>
                <a:uLnTx/>
                <a:uFillTx/>
                <a:latin typeface="Helvetica" panose="020B0604020202020204" pitchFamily="34" charset="0"/>
                <a:cs typeface="Helvetica" panose="020B0604020202020204" pitchFamily="34" charset="0"/>
              </a:rPr>
              <a:t>Session 3</a:t>
            </a: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 in 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E600"/>
                </a:solidFill>
                <a:effectLst/>
                <a:uLnTx/>
                <a:uFillTx/>
                <a:latin typeface="Helvetica" panose="020B0604020202020204" pitchFamily="34" charset="0"/>
                <a:cs typeface="Helvetica" panose="020B0604020202020204" pitchFamily="34" charset="0"/>
                <a:hlinkClick r:id="rId9">
                  <a:extLst>
                    <a:ext uri="{A12FA001-AC4F-418D-AE19-62706E023703}">
                      <ahyp:hlinkClr xmlns:ahyp="http://schemas.microsoft.com/office/drawing/2018/hyperlinkcolor" val="tx"/>
                    </a:ext>
                  </a:extLst>
                </a:hlinkClick>
              </a:rPr>
              <a:t>VAB INSPIRE </a:t>
            </a:r>
            <a:r>
              <a:rPr kumimoji="0" lang="en-US" sz="14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summer series</a:t>
            </a:r>
            <a:endParaRPr kumimoji="0" lang="en-US" sz="1400" b="0"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17" name="TextBox 16">
            <a:hlinkClick r:id="rId9"/>
            <a:extLst>
              <a:ext uri="{FF2B5EF4-FFF2-40B4-BE49-F238E27FC236}">
                <a16:creationId xmlns:a16="http://schemas.microsoft.com/office/drawing/2014/main" id="{C733D07C-7A14-45BB-A164-FD50E5FF5935}"/>
              </a:ext>
            </a:extLst>
          </p:cNvPr>
          <p:cNvSpPr txBox="1"/>
          <p:nvPr/>
        </p:nvSpPr>
        <p:spPr>
          <a:xfrm>
            <a:off x="506008" y="3122747"/>
            <a:ext cx="2023311"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a:t>
            </a:r>
            <a:r>
              <a:rPr lang="en-US" sz="800" dirty="0">
                <a:solidFill>
                  <a:srgbClr val="1B1464"/>
                </a:solidFill>
                <a:latin typeface="Helvetica" panose="020B0604020202020204" pitchFamily="34" charset="0"/>
                <a:ea typeface="Open Sans" panose="020B0606030504020204" pitchFamily="34" charset="0"/>
                <a:cs typeface="Helvetica" panose="020B0604020202020204" pitchFamily="34" charset="0"/>
              </a:rPr>
              <a:t>to view this session and more</a:t>
            </a:r>
            <a:endPar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endParaRPr>
          </a:p>
        </p:txBody>
      </p:sp>
    </p:spTree>
    <p:extLst>
      <p:ext uri="{BB962C8B-B14F-4D97-AF65-F5344CB8AC3E}">
        <p14:creationId xmlns:p14="http://schemas.microsoft.com/office/powerpoint/2010/main" val="398468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BE59A0-FC5C-423E-8B56-35B31D8E09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2137"/>
          <a:stretch/>
        </p:blipFill>
        <p:spPr>
          <a:xfrm>
            <a:off x="7776287" y="1433143"/>
            <a:ext cx="4413271" cy="5424857"/>
          </a:xfrm>
          <a:prstGeom prst="rect">
            <a:avLst/>
          </a:prstGeom>
        </p:spPr>
      </p:pic>
      <p:sp>
        <p:nvSpPr>
          <p:cNvPr id="35" name="Rectangle 34">
            <a:extLst>
              <a:ext uri="{FF2B5EF4-FFF2-40B4-BE49-F238E27FC236}">
                <a16:creationId xmlns:a16="http://schemas.microsoft.com/office/drawing/2014/main" id="{A5ADF832-32D3-4176-8ED4-06F28658C641}"/>
              </a:ext>
            </a:extLst>
          </p:cNvPr>
          <p:cNvSpPr/>
          <p:nvPr/>
        </p:nvSpPr>
        <p:spPr>
          <a:xfrm>
            <a:off x="-20722"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4"/>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pic>
        <p:nvPicPr>
          <p:cNvPr id="14" name="Picture 13">
            <a:hlinkClick r:id="rId5"/>
            <a:extLst>
              <a:ext uri="{FF2B5EF4-FFF2-40B4-BE49-F238E27FC236}">
                <a16:creationId xmlns:a16="http://schemas.microsoft.com/office/drawing/2014/main" id="{C8D19BD1-43BA-48C2-B541-938964660A6A}"/>
              </a:ext>
            </a:extLst>
          </p:cNvPr>
          <p:cNvPicPr>
            <a:picLocks noChangeAspect="1"/>
          </p:cNvPicPr>
          <p:nvPr/>
        </p:nvPicPr>
        <p:blipFill>
          <a:blip r:embed="rId6"/>
          <a:srcRect/>
          <a:stretch/>
        </p:blipFill>
        <p:spPr>
          <a:xfrm>
            <a:off x="10556701" y="206900"/>
            <a:ext cx="1511041" cy="850515"/>
          </a:xfrm>
          <a:prstGeom prst="rect">
            <a:avLst/>
          </a:prstGeom>
          <a:ln>
            <a:solidFill>
              <a:schemeClr val="tx1"/>
            </a:solidFill>
          </a:ln>
        </p:spPr>
      </p:pic>
      <p:sp>
        <p:nvSpPr>
          <p:cNvPr id="15" name="TextBox 14">
            <a:hlinkClick r:id="rId5"/>
            <a:extLst>
              <a:ext uri="{FF2B5EF4-FFF2-40B4-BE49-F238E27FC236}">
                <a16:creationId xmlns:a16="http://schemas.microsoft.com/office/drawing/2014/main" id="{1877FD4C-87CB-42FA-B8D0-6ED1D8F4A41A}"/>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22" name="Rectangle 21">
            <a:extLst>
              <a:ext uri="{FF2B5EF4-FFF2-40B4-BE49-F238E27FC236}">
                <a16:creationId xmlns:a16="http://schemas.microsoft.com/office/drawing/2014/main" id="{2FC4FE21-941D-4CC4-9535-A5705E00455B}"/>
              </a:ext>
            </a:extLst>
          </p:cNvPr>
          <p:cNvSpPr/>
          <p:nvPr/>
        </p:nvSpPr>
        <p:spPr>
          <a:xfrm>
            <a:off x="38100" y="82185"/>
            <a:ext cx="10046698" cy="1292662"/>
          </a:xfrm>
          <a:prstGeom prst="rect">
            <a:avLst/>
          </a:prstGeom>
        </p:spPr>
        <p:txBody>
          <a:bodyPr wrap="square" anchor="t">
            <a:spAutoFit/>
          </a:bodyPr>
          <a:lstStyle/>
          <a:p>
            <a:pPr>
              <a:defRPr/>
            </a:pPr>
            <a:r>
              <a:rPr lang="en-US" sz="2600" b="1" dirty="0">
                <a:solidFill>
                  <a:srgbClr val="E84A99"/>
                </a:solidFill>
                <a:latin typeface="Helvetica"/>
              </a:rPr>
              <a:t>Programming Relevant To Cultural Identity Drives Greater Engagement:</a:t>
            </a:r>
            <a:r>
              <a:rPr lang="en-US" sz="2600" b="1" i="1" dirty="0">
                <a:solidFill>
                  <a:srgbClr val="E84A99"/>
                </a:solidFill>
                <a:latin typeface="Helvetica"/>
              </a:rPr>
              <a:t> </a:t>
            </a:r>
            <a:r>
              <a:rPr lang="en-US" sz="2600" b="1" dirty="0">
                <a:solidFill>
                  <a:srgbClr val="1F1A62"/>
                </a:solidFill>
                <a:latin typeface="Helvetica"/>
              </a:rPr>
              <a:t>People crave familiarity and, for multicultural viewers, that plays a big role in the content they connect with</a:t>
            </a:r>
          </a:p>
        </p:txBody>
      </p:sp>
      <p:sp>
        <p:nvSpPr>
          <p:cNvPr id="121" name="Rectangle: Rounded Corners 120">
            <a:extLst>
              <a:ext uri="{FF2B5EF4-FFF2-40B4-BE49-F238E27FC236}">
                <a16:creationId xmlns:a16="http://schemas.microsoft.com/office/drawing/2014/main" id="{819503E4-4164-43BE-8CA5-D19534D1FC9B}"/>
              </a:ext>
            </a:extLst>
          </p:cNvPr>
          <p:cNvSpPr/>
          <p:nvPr/>
        </p:nvSpPr>
        <p:spPr>
          <a:xfrm>
            <a:off x="563193" y="2770712"/>
            <a:ext cx="6446798" cy="961227"/>
          </a:xfrm>
          <a:prstGeom prst="roundRect">
            <a:avLst/>
          </a:prstGeom>
          <a:solidFill>
            <a:schemeClr val="tx1">
              <a:alpha val="74000"/>
            </a:schemeClr>
          </a:solidFill>
          <a:ln>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122" name="Rectangle 121">
            <a:extLst>
              <a:ext uri="{FF2B5EF4-FFF2-40B4-BE49-F238E27FC236}">
                <a16:creationId xmlns:a16="http://schemas.microsoft.com/office/drawing/2014/main" id="{32BAD06F-D5C5-415F-B76B-EAD36F5F41B3}"/>
              </a:ext>
            </a:extLst>
          </p:cNvPr>
          <p:cNvSpPr/>
          <p:nvPr/>
        </p:nvSpPr>
        <p:spPr>
          <a:xfrm>
            <a:off x="780693" y="2936088"/>
            <a:ext cx="6025496" cy="622130"/>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‘I’m more likely to watch a TV show if it is relevant to my own cultural identity’</a:t>
            </a:r>
          </a:p>
        </p:txBody>
      </p:sp>
      <p:sp>
        <p:nvSpPr>
          <p:cNvPr id="123" name="Rectangle 122">
            <a:extLst>
              <a:ext uri="{FF2B5EF4-FFF2-40B4-BE49-F238E27FC236}">
                <a16:creationId xmlns:a16="http://schemas.microsoft.com/office/drawing/2014/main" id="{BD03352E-738F-44DD-A97A-B93484FE69EE}"/>
              </a:ext>
            </a:extLst>
          </p:cNvPr>
          <p:cNvSpPr/>
          <p:nvPr/>
        </p:nvSpPr>
        <p:spPr>
          <a:xfrm>
            <a:off x="1715214" y="1818990"/>
            <a:ext cx="4142054" cy="356546"/>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 vs. Non-Hispanic White 18+</a:t>
            </a:r>
          </a:p>
        </p:txBody>
      </p:sp>
      <p:sp>
        <p:nvSpPr>
          <p:cNvPr id="124" name="Oval 123">
            <a:extLst>
              <a:ext uri="{FF2B5EF4-FFF2-40B4-BE49-F238E27FC236}">
                <a16:creationId xmlns:a16="http://schemas.microsoft.com/office/drawing/2014/main" id="{FA12F886-9E70-42BC-B38F-6D6477E43A01}"/>
              </a:ext>
            </a:extLst>
          </p:cNvPr>
          <p:cNvSpPr/>
          <p:nvPr/>
        </p:nvSpPr>
        <p:spPr>
          <a:xfrm>
            <a:off x="5393585" y="4017597"/>
            <a:ext cx="1015654" cy="1035966"/>
          </a:xfrm>
          <a:prstGeom prst="ellipse">
            <a:avLst/>
          </a:prstGeom>
          <a:solidFill>
            <a:schemeClr val="tx1">
              <a:alpha val="64000"/>
            </a:schemeClr>
          </a:solidFill>
          <a:ln w="571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125" name="TextBox 124">
            <a:extLst>
              <a:ext uri="{FF2B5EF4-FFF2-40B4-BE49-F238E27FC236}">
                <a16:creationId xmlns:a16="http://schemas.microsoft.com/office/drawing/2014/main" id="{C3DC1AEC-BE4D-458E-BBB1-837F5C0ED221}"/>
              </a:ext>
            </a:extLst>
          </p:cNvPr>
          <p:cNvSpPr txBox="1"/>
          <p:nvPr/>
        </p:nvSpPr>
        <p:spPr>
          <a:xfrm>
            <a:off x="5445528" y="4350914"/>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a:t>
            </a:r>
            <a:r>
              <a:rPr lang="en-US" b="1" dirty="0">
                <a:solidFill>
                  <a:prstClr val="white"/>
                </a:solidFill>
                <a:latin typeface="Helvetica" panose="020B0403020202020204" pitchFamily="34" charset="0"/>
                <a:ea typeface="Open Sans" panose="020B0606030504020204" pitchFamily="34" charset="0"/>
                <a:cs typeface="Open Sans" panose="020B0606030504020204" pitchFamily="34" charset="0"/>
              </a:rPr>
              <a:t>20</a:t>
            </a: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a:t>
            </a:r>
          </a:p>
        </p:txBody>
      </p:sp>
      <p:sp>
        <p:nvSpPr>
          <p:cNvPr id="126" name="Rectangle 125">
            <a:extLst>
              <a:ext uri="{FF2B5EF4-FFF2-40B4-BE49-F238E27FC236}">
                <a16:creationId xmlns:a16="http://schemas.microsoft.com/office/drawing/2014/main" id="{B4CD032C-2E01-4DF6-AB10-8058DF7B8DCA}"/>
              </a:ext>
            </a:extLst>
          </p:cNvPr>
          <p:cNvSpPr/>
          <p:nvPr/>
        </p:nvSpPr>
        <p:spPr>
          <a:xfrm>
            <a:off x="6024879" y="4986936"/>
            <a:ext cx="513004" cy="283016"/>
          </a:xfrm>
          <a:prstGeom prst="rect">
            <a:avLst/>
          </a:prstGeom>
          <a:solidFill>
            <a:schemeClr val="bg1">
              <a:alpha val="64000"/>
            </a:schemeClr>
          </a:solidFill>
          <a:ln w="571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F1A62"/>
                </a:solidFill>
                <a:latin typeface="Helvetica" panose="020B0403020202020204" pitchFamily="34" charset="0"/>
                <a:ea typeface="Open Sans" panose="020B0606030504020204" pitchFamily="34" charset="0"/>
                <a:cs typeface="Open Sans" panose="020B0606030504020204" pitchFamily="34" charset="0"/>
              </a:rPr>
              <a:t>22</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t>
            </a:r>
          </a:p>
        </p:txBody>
      </p:sp>
      <p:sp>
        <p:nvSpPr>
          <p:cNvPr id="127" name="Oval 126">
            <a:extLst>
              <a:ext uri="{FF2B5EF4-FFF2-40B4-BE49-F238E27FC236}">
                <a16:creationId xmlns:a16="http://schemas.microsoft.com/office/drawing/2014/main" id="{0B300F0A-F928-4E26-8721-903E9E746FB1}"/>
              </a:ext>
            </a:extLst>
          </p:cNvPr>
          <p:cNvSpPr/>
          <p:nvPr/>
        </p:nvSpPr>
        <p:spPr>
          <a:xfrm>
            <a:off x="3221328" y="4017597"/>
            <a:ext cx="1015654" cy="1035966"/>
          </a:xfrm>
          <a:prstGeom prst="ellipse">
            <a:avLst/>
          </a:prstGeom>
          <a:solidFill>
            <a:schemeClr val="tx1">
              <a:alpha val="64000"/>
            </a:schemeClr>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128" name="TextBox 127">
            <a:extLst>
              <a:ext uri="{FF2B5EF4-FFF2-40B4-BE49-F238E27FC236}">
                <a16:creationId xmlns:a16="http://schemas.microsoft.com/office/drawing/2014/main" id="{B89FC968-DC45-4EE2-895B-9A8AB53506FB}"/>
              </a:ext>
            </a:extLst>
          </p:cNvPr>
          <p:cNvSpPr txBox="1"/>
          <p:nvPr/>
        </p:nvSpPr>
        <p:spPr>
          <a:xfrm>
            <a:off x="3273271" y="4350914"/>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a:t>
            </a:r>
            <a:r>
              <a:rPr lang="en-US" b="1" dirty="0">
                <a:solidFill>
                  <a:prstClr val="white"/>
                </a:solidFill>
                <a:latin typeface="Helvetica" panose="020B0403020202020204" pitchFamily="34" charset="0"/>
                <a:ea typeface="Open Sans" panose="020B0606030504020204" pitchFamily="34" charset="0"/>
                <a:cs typeface="Open Sans" panose="020B0606030504020204" pitchFamily="34" charset="0"/>
              </a:rPr>
              <a:t>40</a:t>
            </a: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a:t>
            </a:r>
          </a:p>
        </p:txBody>
      </p:sp>
      <p:sp>
        <p:nvSpPr>
          <p:cNvPr id="129" name="Rectangle 128">
            <a:extLst>
              <a:ext uri="{FF2B5EF4-FFF2-40B4-BE49-F238E27FC236}">
                <a16:creationId xmlns:a16="http://schemas.microsoft.com/office/drawing/2014/main" id="{3F5B1B15-C5F4-4847-B331-490F9BDE4BCE}"/>
              </a:ext>
            </a:extLst>
          </p:cNvPr>
          <p:cNvSpPr/>
          <p:nvPr/>
        </p:nvSpPr>
        <p:spPr>
          <a:xfrm>
            <a:off x="3885302" y="4986936"/>
            <a:ext cx="513004" cy="283016"/>
          </a:xfrm>
          <a:prstGeom prst="rect">
            <a:avLst/>
          </a:prstGeom>
          <a:solidFill>
            <a:schemeClr val="bg1">
              <a:alpha val="64000"/>
            </a:schemeClr>
          </a:solidFill>
          <a:ln w="571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Helvetica" panose="020B0403020202020204" pitchFamily="34" charset="0"/>
                <a:ea typeface="Open Sans" panose="020B0606030504020204" pitchFamily="34" charset="0"/>
                <a:cs typeface="Open Sans" panose="020B0606030504020204" pitchFamily="34" charset="0"/>
              </a:rPr>
              <a:t>26</a:t>
            </a:r>
            <a:r>
              <a:rPr kumimoji="0" lang="en-US" sz="120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a:t>
            </a:r>
          </a:p>
        </p:txBody>
      </p:sp>
      <p:sp>
        <p:nvSpPr>
          <p:cNvPr id="130" name="Oval 129">
            <a:extLst>
              <a:ext uri="{FF2B5EF4-FFF2-40B4-BE49-F238E27FC236}">
                <a16:creationId xmlns:a16="http://schemas.microsoft.com/office/drawing/2014/main" id="{6D9F1B3D-AA10-4557-92FC-40B20A429B8D}"/>
              </a:ext>
            </a:extLst>
          </p:cNvPr>
          <p:cNvSpPr/>
          <p:nvPr/>
        </p:nvSpPr>
        <p:spPr>
          <a:xfrm>
            <a:off x="1080899" y="4017597"/>
            <a:ext cx="1015654" cy="1035966"/>
          </a:xfrm>
          <a:prstGeom prst="ellipse">
            <a:avLst/>
          </a:prstGeom>
          <a:solidFill>
            <a:schemeClr val="tx1">
              <a:alpha val="64000"/>
            </a:schemeClr>
          </a:solid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131" name="TextBox 130">
            <a:extLst>
              <a:ext uri="{FF2B5EF4-FFF2-40B4-BE49-F238E27FC236}">
                <a16:creationId xmlns:a16="http://schemas.microsoft.com/office/drawing/2014/main" id="{D635326C-7130-4412-BE0F-9962BBBC0FC0}"/>
              </a:ext>
            </a:extLst>
          </p:cNvPr>
          <p:cNvSpPr txBox="1"/>
          <p:nvPr/>
        </p:nvSpPr>
        <p:spPr>
          <a:xfrm>
            <a:off x="1132842" y="4350914"/>
            <a:ext cx="911768"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+68%</a:t>
            </a:r>
          </a:p>
        </p:txBody>
      </p:sp>
      <p:sp>
        <p:nvSpPr>
          <p:cNvPr id="132" name="Rectangle 131">
            <a:extLst>
              <a:ext uri="{FF2B5EF4-FFF2-40B4-BE49-F238E27FC236}">
                <a16:creationId xmlns:a16="http://schemas.microsoft.com/office/drawing/2014/main" id="{E9C8643A-2E43-421E-B53C-2A12F97F4FA7}"/>
              </a:ext>
            </a:extLst>
          </p:cNvPr>
          <p:cNvSpPr/>
          <p:nvPr/>
        </p:nvSpPr>
        <p:spPr>
          <a:xfrm>
            <a:off x="1713045" y="4961210"/>
            <a:ext cx="513004" cy="283016"/>
          </a:xfrm>
          <a:prstGeom prst="rect">
            <a:avLst/>
          </a:prstGeom>
          <a:solidFill>
            <a:schemeClr val="bg1">
              <a:alpha val="64000"/>
            </a:schemeClr>
          </a:solid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F1A62"/>
                </a:solidFill>
                <a:latin typeface="Helvetica" panose="020B0403020202020204" pitchFamily="34" charset="0"/>
                <a:ea typeface="Open Sans" panose="020B0606030504020204" pitchFamily="34" charset="0"/>
                <a:cs typeface="Open Sans" panose="020B0606030504020204" pitchFamily="34" charset="0"/>
              </a:rPr>
              <a:t>31</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t>
            </a:r>
          </a:p>
        </p:txBody>
      </p:sp>
      <p:sp>
        <p:nvSpPr>
          <p:cNvPr id="133" name="Rectangle 132">
            <a:extLst>
              <a:ext uri="{FF2B5EF4-FFF2-40B4-BE49-F238E27FC236}">
                <a16:creationId xmlns:a16="http://schemas.microsoft.com/office/drawing/2014/main" id="{B757F8D9-0E56-4D2F-A749-72C14E5E85AD}"/>
              </a:ext>
            </a:extLst>
          </p:cNvPr>
          <p:cNvSpPr/>
          <p:nvPr/>
        </p:nvSpPr>
        <p:spPr>
          <a:xfrm>
            <a:off x="3147230" y="5671044"/>
            <a:ext cx="1980318" cy="231237"/>
          </a:xfrm>
          <a:prstGeom prst="rect">
            <a:avLst/>
          </a:prstGeo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 % of Respondents</a:t>
            </a:r>
          </a:p>
        </p:txBody>
      </p:sp>
      <p:grpSp>
        <p:nvGrpSpPr>
          <p:cNvPr id="134" name="Group 133">
            <a:extLst>
              <a:ext uri="{FF2B5EF4-FFF2-40B4-BE49-F238E27FC236}">
                <a16:creationId xmlns:a16="http://schemas.microsoft.com/office/drawing/2014/main" id="{6662F2F2-BA38-4AFA-89D4-A19105BC761B}"/>
              </a:ext>
            </a:extLst>
          </p:cNvPr>
          <p:cNvGrpSpPr/>
          <p:nvPr/>
        </p:nvGrpSpPr>
        <p:grpSpPr>
          <a:xfrm>
            <a:off x="1899922" y="2280422"/>
            <a:ext cx="4029369" cy="227514"/>
            <a:chOff x="4223465" y="4761319"/>
            <a:chExt cx="4029369" cy="227514"/>
          </a:xfrm>
        </p:grpSpPr>
        <p:sp>
          <p:nvSpPr>
            <p:cNvPr id="135" name="Rectangle 134">
              <a:extLst>
                <a:ext uri="{FF2B5EF4-FFF2-40B4-BE49-F238E27FC236}">
                  <a16:creationId xmlns:a16="http://schemas.microsoft.com/office/drawing/2014/main" id="{9C4BF244-A478-4C8A-ADFD-60BB9B367AF3}"/>
                </a:ext>
              </a:extLst>
            </p:cNvPr>
            <p:cNvSpPr/>
            <p:nvPr/>
          </p:nvSpPr>
          <p:spPr>
            <a:xfrm>
              <a:off x="4223465"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Black A18+</a:t>
              </a:r>
            </a:p>
          </p:txBody>
        </p:sp>
        <p:sp>
          <p:nvSpPr>
            <p:cNvPr id="136" name="Rectangle 135">
              <a:extLst>
                <a:ext uri="{FF2B5EF4-FFF2-40B4-BE49-F238E27FC236}">
                  <a16:creationId xmlns:a16="http://schemas.microsoft.com/office/drawing/2014/main" id="{0415D80D-328C-41AA-93AC-9CCE201D228B}"/>
                </a:ext>
              </a:extLst>
            </p:cNvPr>
            <p:cNvSpPr/>
            <p:nvPr/>
          </p:nvSpPr>
          <p:spPr>
            <a:xfrm>
              <a:off x="5614624" y="4761319"/>
              <a:ext cx="1247052" cy="227514"/>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Hispanic A18+</a:t>
              </a:r>
            </a:p>
          </p:txBody>
        </p:sp>
        <p:sp>
          <p:nvSpPr>
            <p:cNvPr id="137" name="Rectangle 136">
              <a:extLst>
                <a:ext uri="{FF2B5EF4-FFF2-40B4-BE49-F238E27FC236}">
                  <a16:creationId xmlns:a16="http://schemas.microsoft.com/office/drawing/2014/main" id="{145A096D-7AAA-4143-8168-760E7478D746}"/>
                </a:ext>
              </a:extLst>
            </p:cNvPr>
            <p:cNvSpPr/>
            <p:nvPr/>
          </p:nvSpPr>
          <p:spPr>
            <a:xfrm>
              <a:off x="7189883" y="4776440"/>
              <a:ext cx="1062951" cy="197272"/>
            </a:xfrm>
            <a:prstGeom prst="rect">
              <a:avLst/>
            </a:prstGeom>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Asian A18+</a:t>
              </a:r>
            </a:p>
          </p:txBody>
        </p:sp>
      </p:grpSp>
      <p:sp>
        <p:nvSpPr>
          <p:cNvPr id="138" name="Oval 137">
            <a:extLst>
              <a:ext uri="{FF2B5EF4-FFF2-40B4-BE49-F238E27FC236}">
                <a16:creationId xmlns:a16="http://schemas.microsoft.com/office/drawing/2014/main" id="{3F0E8ADD-4973-44D0-8006-5E2C720F35A6}"/>
              </a:ext>
            </a:extLst>
          </p:cNvPr>
          <p:cNvSpPr/>
          <p:nvPr/>
        </p:nvSpPr>
        <p:spPr>
          <a:xfrm>
            <a:off x="1643192" y="2245686"/>
            <a:ext cx="306598" cy="273836"/>
          </a:xfrm>
          <a:prstGeom prst="ellipse">
            <a:avLst/>
          </a:prstGeom>
          <a:solidFill>
            <a:srgbClr val="FFE600"/>
          </a:solidFill>
          <a:ln>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39" name="Oval 138">
            <a:extLst>
              <a:ext uri="{FF2B5EF4-FFF2-40B4-BE49-F238E27FC236}">
                <a16:creationId xmlns:a16="http://schemas.microsoft.com/office/drawing/2014/main" id="{67CCCC37-CCD4-44AA-9CF5-EB6FF87B1354}"/>
              </a:ext>
            </a:extLst>
          </p:cNvPr>
          <p:cNvSpPr/>
          <p:nvPr/>
        </p:nvSpPr>
        <p:spPr>
          <a:xfrm>
            <a:off x="3006056" y="2245686"/>
            <a:ext cx="306597" cy="273836"/>
          </a:xfrm>
          <a:prstGeom prst="ellipse">
            <a:avLst/>
          </a:prstGeom>
          <a:solidFill>
            <a:srgbClr val="ED3C8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40" name="Oval 139">
            <a:extLst>
              <a:ext uri="{FF2B5EF4-FFF2-40B4-BE49-F238E27FC236}">
                <a16:creationId xmlns:a16="http://schemas.microsoft.com/office/drawing/2014/main" id="{6484F032-EF4B-493A-BDDF-E9A9E8EF6703}"/>
              </a:ext>
            </a:extLst>
          </p:cNvPr>
          <p:cNvSpPr/>
          <p:nvPr/>
        </p:nvSpPr>
        <p:spPr>
          <a:xfrm>
            <a:off x="4604028" y="2245686"/>
            <a:ext cx="306597" cy="273836"/>
          </a:xfrm>
          <a:prstGeom prst="ellipse">
            <a:avLst/>
          </a:prstGeom>
          <a:solidFill>
            <a:srgbClr val="4EBEA4"/>
          </a:solidFill>
          <a:ln>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 name="TextBox 3">
            <a:extLst>
              <a:ext uri="{FF2B5EF4-FFF2-40B4-BE49-F238E27FC236}">
                <a16:creationId xmlns:a16="http://schemas.microsoft.com/office/drawing/2014/main" id="{C46375CC-E41C-4622-A83D-AF349AC8A352}"/>
              </a:ext>
            </a:extLst>
          </p:cNvPr>
          <p:cNvSpPr txBox="1"/>
          <p:nvPr/>
        </p:nvSpPr>
        <p:spPr>
          <a:xfrm>
            <a:off x="503454" y="6130261"/>
            <a:ext cx="724556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VAB’s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hlinkClick r:id="rId7"/>
              </a:rPr>
              <a:t>Discover the Difference: How Culturally Relevant Video Content Drives Action By Multicultural Audiences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VAB / </a:t>
            </a:r>
            <a:r>
              <a:rPr kumimoji="0" lang="en-US" sz="700" b="0" i="0" u="none" strike="noStrike" kern="1200" cap="none" spc="0" normalizeH="0" baseline="0" noProof="0" dirty="0" err="1">
                <a:ln>
                  <a:noFill/>
                </a:ln>
                <a:solidFill>
                  <a:srgbClr val="1B1464"/>
                </a:solidFill>
                <a:effectLst/>
                <a:uLnTx/>
                <a:uFillTx/>
                <a:latin typeface="Helvetica" panose="020B0604020202020204" pitchFamily="34" charset="0"/>
                <a:ea typeface="+mn-ea"/>
                <a:cs typeface="Helvetica" panose="020B0604020202020204" pitchFamily="34" charset="0"/>
              </a:rPr>
              <a:t>Dynata</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‘Multicultural Video Engagement Survey,’ August 2019. Q7: What qualities make you more likely to watch a TV program? Select any or all that apply . African American/Black/Caribbean American = 302 Respondents, Hispanic = 300 Respondents, Asian American/Pacific Islander = 100 Respondents, Non-Hispanic White = 300 Respondents.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5" name="Rectangle 4">
            <a:extLst>
              <a:ext uri="{FF2B5EF4-FFF2-40B4-BE49-F238E27FC236}">
                <a16:creationId xmlns:a16="http://schemas.microsoft.com/office/drawing/2014/main" id="{17A66EC9-46DC-4749-8DE9-3D4F084B6725}"/>
              </a:ext>
            </a:extLst>
          </p:cNvPr>
          <p:cNvSpPr/>
          <p:nvPr/>
        </p:nvSpPr>
        <p:spPr>
          <a:xfrm>
            <a:off x="2748363" y="5702442"/>
            <a:ext cx="564290" cy="209219"/>
          </a:xfrm>
          <a:prstGeom prst="rect">
            <a:avLst/>
          </a:prstGeom>
          <a:solidFill>
            <a:schemeClr val="bg1">
              <a:alpha val="64000"/>
            </a:schemeClr>
          </a:solidFill>
          <a:ln w="952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XX</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227574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ADF832-32D3-4176-8ED4-06F28658C641}"/>
              </a:ext>
            </a:extLst>
          </p:cNvPr>
          <p:cNvSpPr/>
          <p:nvPr/>
        </p:nvSpPr>
        <p:spPr>
          <a:xfrm>
            <a:off x="-20722"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pic>
        <p:nvPicPr>
          <p:cNvPr id="14" name="Picture 13">
            <a:hlinkClick r:id="rId4"/>
            <a:extLst>
              <a:ext uri="{FF2B5EF4-FFF2-40B4-BE49-F238E27FC236}">
                <a16:creationId xmlns:a16="http://schemas.microsoft.com/office/drawing/2014/main" id="{C8D19BD1-43BA-48C2-B541-938964660A6A}"/>
              </a:ext>
            </a:extLst>
          </p:cNvPr>
          <p:cNvPicPr>
            <a:picLocks noChangeAspect="1"/>
          </p:cNvPicPr>
          <p:nvPr/>
        </p:nvPicPr>
        <p:blipFill>
          <a:blip r:embed="rId5"/>
          <a:srcRect/>
          <a:stretch/>
        </p:blipFill>
        <p:spPr>
          <a:xfrm>
            <a:off x="10558959" y="206901"/>
            <a:ext cx="1506525" cy="850515"/>
          </a:xfrm>
          <a:prstGeom prst="rect">
            <a:avLst/>
          </a:prstGeom>
          <a:ln>
            <a:solidFill>
              <a:schemeClr val="tx1"/>
            </a:solidFill>
          </a:ln>
        </p:spPr>
      </p:pic>
      <p:sp>
        <p:nvSpPr>
          <p:cNvPr id="15" name="TextBox 14">
            <a:hlinkClick r:id="rId4"/>
            <a:extLst>
              <a:ext uri="{FF2B5EF4-FFF2-40B4-BE49-F238E27FC236}">
                <a16:creationId xmlns:a16="http://schemas.microsoft.com/office/drawing/2014/main" id="{1877FD4C-87CB-42FA-B8D0-6ED1D8F4A41A}"/>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22" name="Rectangle 21">
            <a:extLst>
              <a:ext uri="{FF2B5EF4-FFF2-40B4-BE49-F238E27FC236}">
                <a16:creationId xmlns:a16="http://schemas.microsoft.com/office/drawing/2014/main" id="{2FC4FE21-941D-4CC4-9535-A5705E00455B}"/>
              </a:ext>
            </a:extLst>
          </p:cNvPr>
          <p:cNvSpPr/>
          <p:nvPr/>
        </p:nvSpPr>
        <p:spPr>
          <a:xfrm>
            <a:off x="-39772" y="132572"/>
            <a:ext cx="10726822" cy="1281120"/>
          </a:xfrm>
          <a:prstGeom prst="rect">
            <a:avLst/>
          </a:prstGeom>
        </p:spPr>
        <p:txBody>
          <a:bodyPr wrap="square" anchor="t">
            <a:spAutoFit/>
          </a:bodyPr>
          <a:lstStyle/>
          <a:p>
            <a:pPr lvl="0">
              <a:defRPr/>
            </a:pPr>
            <a:r>
              <a:rPr lang="en-US" sz="2575" b="1" dirty="0">
                <a:solidFill>
                  <a:srgbClr val="E84A99"/>
                </a:solidFill>
                <a:latin typeface="Helvetica" panose="020B0604020202020204" pitchFamily="2" charset="0"/>
                <a:ea typeface="Open Sans" panose="020B0606030504020204" pitchFamily="34" charset="0"/>
                <a:cs typeface="Open Sans" panose="020B0606030504020204" pitchFamily="34" charset="0"/>
              </a:rPr>
              <a:t>Diversity &amp; Inclusion Ad Campaigns </a:t>
            </a:r>
            <a:r>
              <a:rPr lang="en-US" sz="2575" b="1" i="1" dirty="0">
                <a:solidFill>
                  <a:srgbClr val="E84A99"/>
                </a:solidFill>
                <a:latin typeface="Helvetica" panose="020B0604020202020204" pitchFamily="2" charset="0"/>
                <a:ea typeface="Open Sans" panose="020B0606030504020204" pitchFamily="34" charset="0"/>
                <a:cs typeface="Open Sans" panose="020B0606030504020204" pitchFamily="34" charset="0"/>
              </a:rPr>
              <a:t>Increase Digital Engagement</a:t>
            </a:r>
            <a:r>
              <a:rPr lang="en-US" sz="2575" b="1" dirty="0">
                <a:solidFill>
                  <a:srgbClr val="E84A99"/>
                </a:solidFill>
                <a:latin typeface="Helvetica" panose="020B0604020202020204" pitchFamily="2" charset="0"/>
                <a:ea typeface="Open Sans" panose="020B0606030504020204" pitchFamily="34" charset="0"/>
                <a:cs typeface="Open Sans" panose="020B0606030504020204" pitchFamily="34" charset="0"/>
              </a:rPr>
              <a:t>:</a:t>
            </a:r>
            <a:r>
              <a:rPr lang="en-US" sz="2575" b="1" i="1" dirty="0">
                <a:solidFill>
                  <a:srgbClr val="E84A99"/>
                </a:solidFill>
                <a:latin typeface="Helvetica" panose="020B0604020202020204" pitchFamily="2" charset="0"/>
                <a:ea typeface="Open Sans" panose="020B0606030504020204" pitchFamily="34" charset="0"/>
                <a:cs typeface="Open Sans" panose="020B0606030504020204" pitchFamily="34" charset="0"/>
              </a:rPr>
              <a:t> </a:t>
            </a:r>
            <a:r>
              <a:rPr lang="en-US" sz="2575" b="1" dirty="0">
                <a:solidFill>
                  <a:srgbClr val="1F1A62"/>
                </a:solidFill>
                <a:latin typeface="Helvetica" panose="020B0604020202020204" pitchFamily="2" charset="0"/>
                <a:ea typeface="Open Sans" panose="020B0606030504020204" pitchFamily="34" charset="0"/>
                <a:cs typeface="Open Sans" panose="020B0606030504020204" pitchFamily="34" charset="0"/>
              </a:rPr>
              <a:t>Johnnie Walker’s inclusive campaign drove two-thirds of the brand’s total digital interactions over the last five years</a:t>
            </a:r>
          </a:p>
        </p:txBody>
      </p:sp>
      <p:sp>
        <p:nvSpPr>
          <p:cNvPr id="3" name="TextBox 2">
            <a:extLst>
              <a:ext uri="{FF2B5EF4-FFF2-40B4-BE49-F238E27FC236}">
                <a16:creationId xmlns:a16="http://schemas.microsoft.com/office/drawing/2014/main" id="{3DC1EC55-6612-4E63-8C67-1D59C3DF5BF2}"/>
              </a:ext>
            </a:extLst>
          </p:cNvPr>
          <p:cNvSpPr txBox="1"/>
          <p:nvPr/>
        </p:nvSpPr>
        <p:spPr>
          <a:xfrm>
            <a:off x="200026" y="1649012"/>
            <a:ext cx="11696699"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1F1A62"/>
                </a:solidFill>
                <a:latin typeface="Helvetica" panose="020B0403020202020204" pitchFamily="34" charset="0"/>
              </a:rPr>
              <a:t>On election day in 2016, Johnnie Walker released an ad entitled ‘This Land’ as part of their ‘</a:t>
            </a:r>
            <a:r>
              <a:rPr lang="en-US" sz="1600" i="1" dirty="0">
                <a:solidFill>
                  <a:srgbClr val="1F1A62"/>
                </a:solidFill>
                <a:latin typeface="Helvetica" panose="020B0403020202020204" pitchFamily="34" charset="0"/>
              </a:rPr>
              <a:t>Keep America Walking’</a:t>
            </a:r>
            <a:r>
              <a:rPr lang="en-US" sz="1600" dirty="0">
                <a:solidFill>
                  <a:srgbClr val="1F1A62"/>
                </a:solidFill>
                <a:latin typeface="Helvetica" panose="020B0403020202020204" pitchFamily="34" charset="0"/>
              </a:rPr>
              <a:t> campaign. The spot quotes Woody Guthrie’s song ‘This Land is Your Land,’ in both English and Spanish, to spread a message of unity and inclusion. The ad offers distinct visualizations and provides an authentic representation of America’s rich cultural diversity. </a:t>
            </a:r>
            <a:endPar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a:t>
            </a:r>
            <a:r>
              <a:rPr lang="en-US" sz="1600" dirty="0">
                <a:solidFill>
                  <a:srgbClr val="ED3C8D"/>
                </a:solidFill>
                <a:latin typeface="Helvetica" panose="020B0403020202020204" pitchFamily="34" charset="0"/>
              </a:rPr>
              <a:t>Viewer sentiment was overwhelmingly positive for the ad, especially considering the divisiveness of the times during the 2016 Presidential election, which helped spur high digital interactions (mainly social mentions and online video views) relative to brand spend.</a:t>
            </a:r>
            <a:endPar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4" name="Rectangle 3">
            <a:extLst>
              <a:ext uri="{FF2B5EF4-FFF2-40B4-BE49-F238E27FC236}">
                <a16:creationId xmlns:a16="http://schemas.microsoft.com/office/drawing/2014/main" id="{60C44B57-765F-4218-8BC2-ECDED5B8667B}"/>
              </a:ext>
            </a:extLst>
          </p:cNvPr>
          <p:cNvSpPr/>
          <p:nvPr/>
        </p:nvSpPr>
        <p:spPr>
          <a:xfrm>
            <a:off x="7936904" y="3429991"/>
            <a:ext cx="4212761" cy="2608847"/>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bg1"/>
              </a:solidFill>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Positive Sentiment: </a:t>
            </a:r>
            <a:r>
              <a:rPr kumimoji="0" lang="en-US" sz="16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90%</a:t>
            </a: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a:t>
            </a:r>
          </a:p>
          <a:p>
            <a:pPr marL="171450" indent="-171450">
              <a:buFont typeface="Arial" panose="020B0604020202020204" pitchFamily="34" charset="0"/>
              <a:buChar char="•"/>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Average positive sentiment for all other Johnnie Walker ads: 80%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Digital Engagement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solidFill>
                <a:schemeClr val="bg1"/>
              </a:solidFill>
              <a:latin typeface="Helvetica" panose="020B0403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1"/>
                </a:solidFill>
                <a:latin typeface="Helvetica" panose="020B0403020202020204" pitchFamily="34" charset="0"/>
              </a:rPr>
              <a:t>Although only </a:t>
            </a:r>
            <a:r>
              <a:rPr lang="en-US" sz="1400" b="1" u="sng" dirty="0">
                <a:solidFill>
                  <a:schemeClr val="bg1"/>
                </a:solidFill>
                <a:latin typeface="Helvetica" panose="020B0403020202020204" pitchFamily="34" charset="0"/>
              </a:rPr>
              <a:t>16% of TV spend</a:t>
            </a:r>
            <a:r>
              <a:rPr lang="en-US" sz="1400" dirty="0">
                <a:solidFill>
                  <a:schemeClr val="bg1"/>
                </a:solidFill>
                <a:latin typeface="Helvetica" panose="020B0403020202020204" pitchFamily="34" charset="0"/>
              </a:rPr>
              <a:t>, it resulted in </a:t>
            </a:r>
            <a:r>
              <a:rPr lang="en-US" sz="1400" b="1" u="sng" dirty="0">
                <a:solidFill>
                  <a:schemeClr val="bg1"/>
                </a:solidFill>
                <a:latin typeface="Helvetica" panose="020B0403020202020204" pitchFamily="34" charset="0"/>
              </a:rPr>
              <a:t>65% of total earned online activity</a:t>
            </a:r>
            <a:endParaRPr kumimoji="0" lang="en-US" sz="1400" b="0" i="0" u="none" strike="noStrike" kern="1200" cap="none" spc="0" normalizeH="0" baseline="0" noProof="0" dirty="0">
              <a:ln>
                <a:noFill/>
              </a:ln>
              <a:solidFill>
                <a:schemeClr val="bg1"/>
              </a:solidFill>
              <a:effectLst/>
              <a:uLnTx/>
              <a:uFillTx/>
              <a:latin typeface="Helvetica" panose="020B0403020202020204" pitchFamily="34" charset="0"/>
            </a:endParaRPr>
          </a:p>
        </p:txBody>
      </p:sp>
      <p:sp>
        <p:nvSpPr>
          <p:cNvPr id="5" name="Rectangle 4">
            <a:hlinkClick r:id="rId6"/>
            <a:extLst>
              <a:ext uri="{FF2B5EF4-FFF2-40B4-BE49-F238E27FC236}">
                <a16:creationId xmlns:a16="http://schemas.microsoft.com/office/drawing/2014/main" id="{0937CDE9-EA9D-4F2E-94AB-F1766745EA2F}"/>
              </a:ext>
            </a:extLst>
          </p:cNvPr>
          <p:cNvSpPr/>
          <p:nvPr/>
        </p:nvSpPr>
        <p:spPr>
          <a:xfrm>
            <a:off x="83154" y="3634182"/>
            <a:ext cx="7808899"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‘This Land’ TV spot - $5.7 MM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white"/>
                </a:solidFill>
                <a:latin typeface="Helvetica" panose="020B0403020202020204" pitchFamily="34" charset="0"/>
              </a:rPr>
              <a:t>Airings Throughout 18 Weeks</a:t>
            </a: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11/8/16 – 3/14/17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446 Airings / </a:t>
            </a:r>
            <a:r>
              <a:rPr lang="en-US" sz="1200" dirty="0">
                <a:solidFill>
                  <a:prstClr val="white"/>
                </a:solidFill>
                <a:latin typeface="Helvetica" panose="020B0403020202020204" pitchFamily="34" charset="0"/>
              </a:rPr>
              <a:t>222.0</a:t>
            </a: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MM HH IMPs</a:t>
            </a:r>
          </a:p>
        </p:txBody>
      </p:sp>
      <p:sp>
        <p:nvSpPr>
          <p:cNvPr id="6" name="TextBox 5">
            <a:extLst>
              <a:ext uri="{FF2B5EF4-FFF2-40B4-BE49-F238E27FC236}">
                <a16:creationId xmlns:a16="http://schemas.microsoft.com/office/drawing/2014/main" id="{56B72830-F675-46B9-B776-F4B77BFF7147}"/>
              </a:ext>
            </a:extLst>
          </p:cNvPr>
          <p:cNvSpPr txBox="1"/>
          <p:nvPr/>
        </p:nvSpPr>
        <p:spPr>
          <a:xfrm>
            <a:off x="78639" y="5901369"/>
            <a:ext cx="2364773" cy="200055"/>
          </a:xfrm>
          <a:prstGeom prst="rect">
            <a:avLst/>
          </a:prstGeom>
          <a:noFill/>
        </p:spPr>
        <p:txBody>
          <a:bodyPr wrap="square" rtlCol="0">
            <a:spAutoFit/>
          </a:bodyPr>
          <a:lstStyle/>
          <a:p>
            <a:pPr lvl="0">
              <a:defRPr/>
            </a:pPr>
            <a:r>
              <a:rPr lang="en-US" sz="700" i="1" dirty="0">
                <a:solidFill>
                  <a:srgbClr val="1F1A62"/>
                </a:solidFill>
                <a:latin typeface="Helvetica" panose="020B0403020202020204" pitchFamily="34" charset="0"/>
                <a:cs typeface="Helvetica" panose="020B0604020202020204" pitchFamily="34" charset="0"/>
              </a:rPr>
              <a:t>click banner above images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7" name="Picture 6">
            <a:extLst>
              <a:ext uri="{FF2B5EF4-FFF2-40B4-BE49-F238E27FC236}">
                <a16:creationId xmlns:a16="http://schemas.microsoft.com/office/drawing/2014/main" id="{11B335F9-EE36-4018-ACE7-679080BEAD8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7517" y="4409578"/>
            <a:ext cx="2562986" cy="1446414"/>
          </a:xfrm>
          <a:prstGeom prst="rect">
            <a:avLst/>
          </a:prstGeom>
          <a:ln>
            <a:solidFill>
              <a:schemeClr val="tx1"/>
            </a:solidFill>
          </a:ln>
        </p:spPr>
      </p:pic>
      <p:pic>
        <p:nvPicPr>
          <p:cNvPr id="8" name="Picture 7">
            <a:extLst>
              <a:ext uri="{FF2B5EF4-FFF2-40B4-BE49-F238E27FC236}">
                <a16:creationId xmlns:a16="http://schemas.microsoft.com/office/drawing/2014/main" id="{DABBDB66-9DFD-4129-A4B0-CCF899D599E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697557" y="4409578"/>
            <a:ext cx="2571864" cy="1446413"/>
          </a:xfrm>
          <a:prstGeom prst="rect">
            <a:avLst/>
          </a:prstGeom>
          <a:ln>
            <a:solidFill>
              <a:schemeClr val="tx1"/>
            </a:solidFill>
          </a:ln>
        </p:spPr>
      </p:pic>
      <p:pic>
        <p:nvPicPr>
          <p:cNvPr id="9" name="Picture 8">
            <a:extLst>
              <a:ext uri="{FF2B5EF4-FFF2-40B4-BE49-F238E27FC236}">
                <a16:creationId xmlns:a16="http://schemas.microsoft.com/office/drawing/2014/main" id="{79C02F49-9808-4416-BC90-81CE417E579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311773" y="4403237"/>
            <a:ext cx="2571863" cy="1452755"/>
          </a:xfrm>
          <a:prstGeom prst="rect">
            <a:avLst/>
          </a:prstGeom>
          <a:ln>
            <a:solidFill>
              <a:schemeClr val="tx1"/>
            </a:solidFill>
          </a:ln>
        </p:spPr>
      </p:pic>
      <p:sp>
        <p:nvSpPr>
          <p:cNvPr id="10" name="TextBox 9">
            <a:extLst>
              <a:ext uri="{FF2B5EF4-FFF2-40B4-BE49-F238E27FC236}">
                <a16:creationId xmlns:a16="http://schemas.microsoft.com/office/drawing/2014/main" id="{342F9E9E-55DB-438B-BDAA-B1709E35117C}"/>
              </a:ext>
            </a:extLst>
          </p:cNvPr>
          <p:cNvSpPr txBox="1"/>
          <p:nvPr/>
        </p:nvSpPr>
        <p:spPr>
          <a:xfrm>
            <a:off x="518989" y="6215790"/>
            <a:ext cx="113777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and </a:t>
            </a:r>
            <a:r>
              <a:rPr lang="en-US" sz="700" dirty="0">
                <a:solidFill>
                  <a:srgbClr val="1F1A62"/>
                </a:solidFill>
                <a:latin typeface="Helvetica" panose="020B0403020202020204" pitchFamily="34" charset="0"/>
                <a:cs typeface="Helvetica" panose="020B0604020202020204" pitchFamily="34" charset="0"/>
              </a:rPr>
              <a:t>engagement</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 analytics, time period: 1/1/16 – 6/30/20, estimated media spend. Impressions represent US TV HHs and include activity within measured national broadcast and cable TV linear, national time-shifted, local, VOD and OTT. ‘Digital Engagement Impact’ figures are based on all measured TV activity between 1/1/16 – 6/30/20. </a:t>
            </a:r>
            <a:r>
              <a:rPr lang="en-US" sz="700" dirty="0">
                <a:solidFill>
                  <a:srgbClr val="1F1A62"/>
                </a:solidFill>
                <a:latin typeface="Helvetica" panose="020B0403020202020204" pitchFamily="34" charset="0"/>
                <a:cs typeface="Helvetica" panose="020B0604020202020204" pitchFamily="34" charset="0"/>
              </a:rPr>
              <a:t>‘Total Earned Online Activity’ =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TV-driven searches, TV-driven social actions, TV-driven earned online video views. </a:t>
            </a:r>
            <a:endPar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2" name="Picture 2">
            <a:extLst>
              <a:ext uri="{FF2B5EF4-FFF2-40B4-BE49-F238E27FC236}">
                <a16:creationId xmlns:a16="http://schemas.microsoft.com/office/drawing/2014/main" id="{7A4794AF-3846-4604-AAD8-35B02DF26501}"/>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1112500" y="3486597"/>
            <a:ext cx="1045795" cy="67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614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ADF832-32D3-4176-8ED4-06F28658C641}"/>
              </a:ext>
            </a:extLst>
          </p:cNvPr>
          <p:cNvSpPr/>
          <p:nvPr/>
        </p:nvSpPr>
        <p:spPr>
          <a:xfrm>
            <a:off x="-20722"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13FF9A26-3BF0-4245-8DB2-F7C4FA6B15BD}"/>
              </a:ext>
            </a:extLst>
          </p:cNvPr>
          <p:cNvSpPr txBox="1"/>
          <p:nvPr/>
        </p:nvSpPr>
        <p:spPr>
          <a:xfrm>
            <a:off x="518989" y="6215790"/>
            <a:ext cx="106402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VAB analysis of iSpot.tv TV occurrence data, time period: 1/1/19 – 6/30/20, estimated media spend</a:t>
            </a:r>
            <a:r>
              <a:rPr kumimoji="0" lang="en-US" sz="700" b="0" i="0" u="none" strike="noStrike" kern="1200" cap="none" spc="0" normalizeH="0" baseline="0" noProof="0" dirty="0">
                <a:ln>
                  <a:noFill/>
                </a:ln>
                <a:solidFill>
                  <a:srgbClr val="FF0000"/>
                </a:solidFill>
                <a:effectLst/>
                <a:uLnTx/>
                <a:uFillTx/>
                <a:latin typeface="Helvetica" panose="020B0403020202020204" pitchFamily="34" charset="0"/>
                <a:ea typeface="+mn-ea"/>
                <a:cs typeface="Helvetica" panose="020B0604020202020204" pitchFamily="34" charset="0"/>
              </a:rPr>
              <a:t>. </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Impressions represent US TV HHs and include activity within measured national broadcast and cable TV linear, national time-shifted, local, VOD and OTT.</a:t>
            </a: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rPr>
              <a:t> </a:t>
            </a:r>
            <a:r>
              <a:rPr lang="en-US" sz="700" dirty="0">
                <a:solidFill>
                  <a:srgbClr val="1B1464"/>
                </a:solidFill>
                <a:latin typeface="Helvetica" panose="020B0403020202020204" pitchFamily="34" charset="0"/>
              </a:rPr>
              <a:t>VAB analysis of Comscore mediametrix multiplatform media trend data (desktop and mobile), P18+, Black 18+, January ‘19 – March ‘20. Comparisons reflect January ‘20 vs. January ‘19 and February-March ‘20 vs. February-March ‘19.</a:t>
            </a:r>
          </a:p>
        </p:txBody>
      </p:sp>
      <p:sp>
        <p:nvSpPr>
          <p:cNvPr id="17" name="TextBox 16">
            <a:extLst>
              <a:ext uri="{FF2B5EF4-FFF2-40B4-BE49-F238E27FC236}">
                <a16:creationId xmlns:a16="http://schemas.microsoft.com/office/drawing/2014/main" id="{C6E82E01-9BFA-450B-93E4-000899E85FBD}"/>
              </a:ext>
            </a:extLst>
          </p:cNvPr>
          <p:cNvSpPr txBox="1"/>
          <p:nvPr/>
        </p:nvSpPr>
        <p:spPr>
          <a:xfrm>
            <a:off x="200027" y="1649012"/>
            <a:ext cx="11708794"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In December </a:t>
            </a:r>
            <a:r>
              <a:rPr lang="en-US" sz="1600" dirty="0">
                <a:solidFill>
                  <a:srgbClr val="1B1464"/>
                </a:solidFill>
                <a:latin typeface="Helvetica" panose="020B0403020202020204" pitchFamily="34" charset="0"/>
              </a:rPr>
              <a:t>2019, Zola</a:t>
            </a: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debuted their ‘</a:t>
            </a:r>
            <a:r>
              <a:rPr kumimoji="0" lang="en-US" sz="1600" b="0" i="1"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No Regrets’ </a:t>
            </a:r>
            <a:r>
              <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campaign which included </a:t>
            </a:r>
            <a:r>
              <a:rPr lang="en-US" sz="1600" dirty="0">
                <a:solidFill>
                  <a:srgbClr val="1B1464"/>
                </a:solidFill>
                <a:latin typeface="Helvetica" panose="020B0403020202020204" pitchFamily="34" charset="0"/>
              </a:rPr>
              <a:t>six different spots focused specifically on diversity and LGBTQ+ inclusion. The ads show three couples who all appear to be reciting their vows but instead are stating regrets from their wedding planning, which highlights just how much people have lost touch with what matters – the couple.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6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Zola saw their highest total monthly unique website traffic ever in January 2020, two months into the campaign launch, with 345K more digital visitors than their second highest trafficked month (January 2019). Zola</a:t>
            </a:r>
            <a:r>
              <a:rPr lang="en-US" sz="1600" dirty="0">
                <a:solidFill>
                  <a:srgbClr val="ED3C8D"/>
                </a:solidFill>
                <a:latin typeface="Helvetica" panose="020B0403020202020204" pitchFamily="34" charset="0"/>
              </a:rPr>
              <a:t> was continuing their upward momentum through first quarter 2020 until COVID-19 hit.</a:t>
            </a:r>
            <a:endParaRPr kumimoji="0" lang="en-US" sz="1600" b="0" i="0" u="none" strike="noStrike" kern="1200" cap="none" spc="0" normalizeH="0" baseline="0" noProof="0" dirty="0">
              <a:ln>
                <a:noFill/>
              </a:ln>
              <a:solidFill>
                <a:srgbClr val="ED3C8D"/>
              </a:solidFill>
              <a:effectLst/>
              <a:uLnTx/>
              <a:uFillTx/>
              <a:latin typeface="Helvetica" panose="020B0403020202020204" pitchFamily="34" charset="0"/>
            </a:endParaRPr>
          </a:p>
        </p:txBody>
      </p:sp>
      <p:sp>
        <p:nvSpPr>
          <p:cNvPr id="18" name="Rectangle 17">
            <a:extLst>
              <a:ext uri="{FF2B5EF4-FFF2-40B4-BE49-F238E27FC236}">
                <a16:creationId xmlns:a16="http://schemas.microsoft.com/office/drawing/2014/main" id="{6E199BD7-6834-4AAC-84D1-765F934A2B38}"/>
              </a:ext>
            </a:extLst>
          </p:cNvPr>
          <p:cNvSpPr/>
          <p:nvPr/>
        </p:nvSpPr>
        <p:spPr>
          <a:xfrm>
            <a:off x="74687" y="3600468"/>
            <a:ext cx="7775637"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‘No Regrets’ TV spot (s</a:t>
            </a:r>
            <a:r>
              <a:rPr lang="en-US" sz="1400" b="1" u="sng" dirty="0">
                <a:solidFill>
                  <a:prstClr val="white"/>
                </a:solidFill>
                <a:latin typeface="Helvetica" panose="020B0403020202020204" pitchFamily="34" charset="0"/>
              </a:rPr>
              <a:t>ix</a:t>
            </a: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 creatives) - $</a:t>
            </a:r>
            <a:r>
              <a:rPr lang="en-US" sz="1400" b="1" u="sng" dirty="0">
                <a:solidFill>
                  <a:prstClr val="white"/>
                </a:solidFill>
                <a:latin typeface="Helvetica" panose="020B0403020202020204" pitchFamily="34" charset="0"/>
              </a:rPr>
              <a:t>2</a:t>
            </a: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.7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16-Week Campaign: </a:t>
            </a:r>
            <a:r>
              <a:rPr lang="en-US" sz="1400" dirty="0">
                <a:solidFill>
                  <a:prstClr val="white"/>
                </a:solidFill>
                <a:latin typeface="Helvetica" panose="020B0403020202020204" pitchFamily="34" charset="0"/>
              </a:rPr>
              <a:t>12</a:t>
            </a: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/2/19 – 3/24/20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3,852 Airings / 698.1 MM HH IMPs</a:t>
            </a:r>
          </a:p>
        </p:txBody>
      </p:sp>
      <p:sp>
        <p:nvSpPr>
          <p:cNvPr id="19" name="Rectangle 18">
            <a:extLst>
              <a:ext uri="{FF2B5EF4-FFF2-40B4-BE49-F238E27FC236}">
                <a16:creationId xmlns:a16="http://schemas.microsoft.com/office/drawing/2014/main" id="{6E1195FA-F3E7-4B15-8747-ADAF8B7B8057}"/>
              </a:ext>
            </a:extLst>
          </p:cNvPr>
          <p:cNvSpPr/>
          <p:nvPr/>
        </p:nvSpPr>
        <p:spPr>
          <a:xfrm>
            <a:off x="7924862" y="3405584"/>
            <a:ext cx="4216336" cy="2671866"/>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u="sng"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Persons 18+ Website Traffic: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+15% increase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4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dirty="0" err="1">
                <a:solidFill>
                  <a:schemeClr val="bg1"/>
                </a:solidFill>
                <a:latin typeface="Helvetica" panose="020B0403020202020204" pitchFamily="34" charset="0"/>
              </a:rPr>
              <a:t>i</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n Zola’s two-month average unique P18+ website visitors towards the end of the campaign </a:t>
            </a:r>
            <a:r>
              <a:rPr lang="en-US" sz="1200" dirty="0">
                <a:solidFill>
                  <a:schemeClr val="bg1"/>
                </a:solidFill>
                <a:latin typeface="Helvetica" panose="020B0403020202020204" pitchFamily="34" charset="0"/>
              </a:rPr>
              <a:t>between Feb-Mar ‘20 </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(YoY comparison).</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dirty="0">
                <a:ln>
                  <a:noFill/>
                </a:ln>
                <a:solidFill>
                  <a:schemeClr val="bg1"/>
                </a:solidFill>
                <a:effectLst/>
                <a:uLnTx/>
                <a:uFillTx/>
                <a:latin typeface="Helvetica" panose="020B0403020202020204" pitchFamily="34" charset="0"/>
                <a:ea typeface="+mn-ea"/>
                <a:cs typeface="+mn-cs"/>
              </a:rPr>
              <a:t>Black 18+ Website Traffic: </a:t>
            </a:r>
            <a:r>
              <a:rPr kumimoji="0" lang="en-US" sz="1400" b="1" i="0" u="sng" strike="noStrike" kern="1200" cap="none" spc="0" normalizeH="0" baseline="0" noProof="0" dirty="0">
                <a:ln>
                  <a:noFill/>
                </a:ln>
                <a:solidFill>
                  <a:schemeClr val="bg1"/>
                </a:solidFill>
                <a:effectLst/>
                <a:uLnTx/>
                <a:uFillTx/>
                <a:latin typeface="Helvetica" panose="020B0403020202020204" pitchFamily="34" charset="0"/>
                <a:ea typeface="+mn-ea"/>
                <a:cs typeface="+mn-cs"/>
              </a:rPr>
              <a:t>+70% increase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400" dirty="0">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dirty="0" err="1">
                <a:solidFill>
                  <a:schemeClr val="bg1"/>
                </a:solidFill>
                <a:latin typeface="Helvetica" panose="020B0403020202020204" pitchFamily="34" charset="0"/>
              </a:rPr>
              <a:t>i</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n Zola’s two-month average unique Black 18+ website visitors during the same time frame period </a:t>
            </a:r>
            <a:r>
              <a:rPr kumimoji="0" lang="en-US" sz="1200" b="0" i="0" u="none" strike="noStrike" kern="1200" cap="none" spc="0" normalizeH="0" baseline="0" noProof="0">
                <a:ln>
                  <a:noFill/>
                </a:ln>
                <a:solidFill>
                  <a:schemeClr val="bg1"/>
                </a:solidFill>
                <a:effectLst/>
                <a:uLnTx/>
                <a:uFillTx/>
                <a:latin typeface="Helvetica" panose="020B0403020202020204" pitchFamily="34" charset="0"/>
                <a:ea typeface="+mn-ea"/>
                <a:cs typeface="+mn-cs"/>
              </a:rPr>
              <a:t>comparison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Helvetica" panose="020B0403020202020204" pitchFamily="34" charset="0"/>
                <a:ea typeface="+mn-ea"/>
                <a:cs typeface="+mn-cs"/>
              </a:rPr>
              <a:t>as </a:t>
            </a: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above for P18+.</a:t>
            </a:r>
          </a:p>
        </p:txBody>
      </p:sp>
      <p:sp>
        <p:nvSpPr>
          <p:cNvPr id="27" name="TextBox 26">
            <a:extLst>
              <a:ext uri="{FF2B5EF4-FFF2-40B4-BE49-F238E27FC236}">
                <a16:creationId xmlns:a16="http://schemas.microsoft.com/office/drawing/2014/main" id="{D71C0AD7-F598-4037-B5C7-60962B3921DF}"/>
              </a:ext>
            </a:extLst>
          </p:cNvPr>
          <p:cNvSpPr txBox="1"/>
          <p:nvPr/>
        </p:nvSpPr>
        <p:spPr>
          <a:xfrm>
            <a:off x="73480" y="5847222"/>
            <a:ext cx="2564387"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9" name="TextBox 28">
            <a:extLst>
              <a:ext uri="{FF2B5EF4-FFF2-40B4-BE49-F238E27FC236}">
                <a16:creationId xmlns:a16="http://schemas.microsoft.com/office/drawing/2014/main" id="{F523330D-62FE-4329-BB5D-AF6E9A712F97}"/>
              </a:ext>
            </a:extLst>
          </p:cNvPr>
          <p:cNvSpPr txBox="1"/>
          <p:nvPr/>
        </p:nvSpPr>
        <p:spPr>
          <a:xfrm>
            <a:off x="2677331" y="5840702"/>
            <a:ext cx="2580658"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31" name="TextBox 30">
            <a:extLst>
              <a:ext uri="{FF2B5EF4-FFF2-40B4-BE49-F238E27FC236}">
                <a16:creationId xmlns:a16="http://schemas.microsoft.com/office/drawing/2014/main" id="{D28694E1-DA2D-41D8-B056-1D6B9A4FD8B3}"/>
              </a:ext>
            </a:extLst>
          </p:cNvPr>
          <p:cNvSpPr txBox="1"/>
          <p:nvPr/>
        </p:nvSpPr>
        <p:spPr>
          <a:xfrm>
            <a:off x="5272125" y="5845138"/>
            <a:ext cx="2586384"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33" name="Picture 32">
            <a:hlinkClick r:id="rId4"/>
            <a:extLst>
              <a:ext uri="{FF2B5EF4-FFF2-40B4-BE49-F238E27FC236}">
                <a16:creationId xmlns:a16="http://schemas.microsoft.com/office/drawing/2014/main" id="{C53901EA-9365-474F-BCF6-2A9441B1C1F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3565" y="4383235"/>
            <a:ext cx="2564387" cy="1442974"/>
          </a:xfrm>
          <a:prstGeom prst="rect">
            <a:avLst/>
          </a:prstGeom>
          <a:ln>
            <a:solidFill>
              <a:schemeClr val="tx1"/>
            </a:solidFill>
          </a:ln>
        </p:spPr>
      </p:pic>
      <p:pic>
        <p:nvPicPr>
          <p:cNvPr id="37" name="Picture 36">
            <a:hlinkClick r:id="rId6"/>
            <a:extLst>
              <a:ext uri="{FF2B5EF4-FFF2-40B4-BE49-F238E27FC236}">
                <a16:creationId xmlns:a16="http://schemas.microsoft.com/office/drawing/2014/main" id="{5683D694-8E13-41EA-B864-1222C431FB0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693602" y="4383235"/>
            <a:ext cx="2564387" cy="1442974"/>
          </a:xfrm>
          <a:prstGeom prst="rect">
            <a:avLst/>
          </a:prstGeom>
          <a:ln>
            <a:solidFill>
              <a:schemeClr val="tx1"/>
            </a:solidFill>
          </a:ln>
        </p:spPr>
      </p:pic>
      <p:pic>
        <p:nvPicPr>
          <p:cNvPr id="39" name="Picture 38">
            <a:hlinkClick r:id="rId8"/>
            <a:extLst>
              <a:ext uri="{FF2B5EF4-FFF2-40B4-BE49-F238E27FC236}">
                <a16:creationId xmlns:a16="http://schemas.microsoft.com/office/drawing/2014/main" id="{FEA7D697-869C-4BD3-BB8B-95B9D806E51D}"/>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294122" y="4378881"/>
            <a:ext cx="2564387" cy="1447328"/>
          </a:xfrm>
          <a:prstGeom prst="rect">
            <a:avLst/>
          </a:prstGeom>
          <a:ln>
            <a:solidFill>
              <a:schemeClr val="tx1"/>
            </a:solidFill>
          </a:ln>
        </p:spPr>
      </p:pic>
      <p:pic>
        <p:nvPicPr>
          <p:cNvPr id="41" name="Picture 6">
            <a:extLst>
              <a:ext uri="{FF2B5EF4-FFF2-40B4-BE49-F238E27FC236}">
                <a16:creationId xmlns:a16="http://schemas.microsoft.com/office/drawing/2014/main" id="{4F99570D-79C5-4ECA-963B-B8335B85945E}"/>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11337621" y="3446430"/>
            <a:ext cx="778458" cy="4071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11"/>
            <a:extLst>
              <a:ext uri="{FF2B5EF4-FFF2-40B4-BE49-F238E27FC236}">
                <a16:creationId xmlns:a16="http://schemas.microsoft.com/office/drawing/2014/main" id="{B7DCD05B-ECA7-4429-B908-D4A73144A197}"/>
              </a:ext>
            </a:extLst>
          </p:cNvPr>
          <p:cNvPicPr>
            <a:picLocks noChangeAspect="1"/>
          </p:cNvPicPr>
          <p:nvPr/>
        </p:nvPicPr>
        <p:blipFill>
          <a:blip r:embed="rId12"/>
          <a:srcRect/>
          <a:stretch/>
        </p:blipFill>
        <p:spPr>
          <a:xfrm>
            <a:off x="10558959" y="206901"/>
            <a:ext cx="1506525" cy="850515"/>
          </a:xfrm>
          <a:prstGeom prst="rect">
            <a:avLst/>
          </a:prstGeom>
          <a:ln>
            <a:solidFill>
              <a:schemeClr val="tx1"/>
            </a:solidFill>
          </a:ln>
        </p:spPr>
      </p:pic>
      <p:sp>
        <p:nvSpPr>
          <p:cNvPr id="4" name="TextBox 3">
            <a:hlinkClick r:id="rId11"/>
            <a:extLst>
              <a:ext uri="{FF2B5EF4-FFF2-40B4-BE49-F238E27FC236}">
                <a16:creationId xmlns:a16="http://schemas.microsoft.com/office/drawing/2014/main" id="{BBF3088C-EA10-4345-BE6F-855B22EDDCA5}"/>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2" name="Rectangle 1">
            <a:extLst>
              <a:ext uri="{FF2B5EF4-FFF2-40B4-BE49-F238E27FC236}">
                <a16:creationId xmlns:a16="http://schemas.microsoft.com/office/drawing/2014/main" id="{951EF23E-D7AD-4F70-90CF-923BD0866E61}"/>
              </a:ext>
            </a:extLst>
          </p:cNvPr>
          <p:cNvSpPr/>
          <p:nvPr/>
        </p:nvSpPr>
        <p:spPr>
          <a:xfrm>
            <a:off x="36428" y="132572"/>
            <a:ext cx="10717297" cy="1281120"/>
          </a:xfrm>
          <a:prstGeom prst="rect">
            <a:avLst/>
          </a:prstGeom>
        </p:spPr>
        <p:txBody>
          <a:bodyPr wrap="square" anchor="t">
            <a:spAutoFit/>
          </a:bodyPr>
          <a:lstStyle/>
          <a:p>
            <a:pPr lvl="0">
              <a:defRPr/>
            </a:pPr>
            <a:r>
              <a:rPr lang="en-US" sz="2575" b="1" dirty="0">
                <a:solidFill>
                  <a:srgbClr val="E84A99"/>
                </a:solidFill>
                <a:latin typeface="Helvetica" panose="020B0604020202020204" pitchFamily="2" charset="0"/>
                <a:ea typeface="Open Sans" panose="020B0606030504020204" pitchFamily="34" charset="0"/>
                <a:cs typeface="Open Sans" panose="020B0606030504020204" pitchFamily="34" charset="0"/>
              </a:rPr>
              <a:t>Diversity &amp; Inclusion Ad Campaigns </a:t>
            </a:r>
            <a:r>
              <a:rPr lang="en-US" sz="2575" b="1" i="1" dirty="0">
                <a:solidFill>
                  <a:srgbClr val="E84A99"/>
                </a:solidFill>
                <a:latin typeface="Helvetica" panose="020B0604020202020204" pitchFamily="2" charset="0"/>
                <a:ea typeface="Open Sans" panose="020B0606030504020204" pitchFamily="34" charset="0"/>
                <a:cs typeface="Open Sans" panose="020B0606030504020204" pitchFamily="34" charset="0"/>
              </a:rPr>
              <a:t>Drive Website Traffic</a:t>
            </a:r>
            <a:r>
              <a:rPr lang="en-US" sz="2575" b="1" dirty="0">
                <a:solidFill>
                  <a:srgbClr val="E84A99"/>
                </a:solidFill>
                <a:latin typeface="Helvetica" panose="020B0604020202020204" pitchFamily="2" charset="0"/>
                <a:ea typeface="Open Sans" panose="020B0606030504020204" pitchFamily="34" charset="0"/>
                <a:cs typeface="Open Sans" panose="020B0606030504020204" pitchFamily="34" charset="0"/>
              </a:rPr>
              <a:t>: </a:t>
            </a:r>
            <a:br>
              <a:rPr lang="en-US" sz="2575" b="1" i="1" dirty="0">
                <a:solidFill>
                  <a:srgbClr val="E84A99"/>
                </a:solidFill>
                <a:latin typeface="Helvetica" panose="020B0604020202020204" pitchFamily="2" charset="0"/>
                <a:ea typeface="Open Sans" panose="020B0606030504020204" pitchFamily="34" charset="0"/>
                <a:cs typeface="Open Sans" panose="020B0606030504020204" pitchFamily="34" charset="0"/>
              </a:rPr>
            </a:br>
            <a:r>
              <a:rPr lang="en-US" sz="2575" b="1" dirty="0">
                <a:solidFill>
                  <a:srgbClr val="1F1A62"/>
                </a:solidFill>
                <a:latin typeface="Helvetica" panose="020B0604020202020204" pitchFamily="2" charset="0"/>
                <a:ea typeface="Open Sans" panose="020B0606030504020204" pitchFamily="34" charset="0"/>
                <a:cs typeface="Open Sans" panose="020B0606030504020204" pitchFamily="34" charset="0"/>
              </a:rPr>
              <a:t>Zola’s launch of their diversity and LGBTQ+ inclusion campaign </a:t>
            </a:r>
            <a:br>
              <a:rPr lang="en-US" sz="2575" b="1" dirty="0">
                <a:solidFill>
                  <a:srgbClr val="1F1A62"/>
                </a:solidFill>
                <a:latin typeface="Helvetica" panose="020B0604020202020204" pitchFamily="2" charset="0"/>
                <a:ea typeface="Open Sans" panose="020B0606030504020204" pitchFamily="34" charset="0"/>
                <a:cs typeface="Open Sans" panose="020B0606030504020204" pitchFamily="34" charset="0"/>
              </a:rPr>
            </a:br>
            <a:r>
              <a:rPr lang="en-US" sz="2575" b="1" dirty="0">
                <a:solidFill>
                  <a:srgbClr val="1F1A62"/>
                </a:solidFill>
                <a:latin typeface="Helvetica" panose="020B0604020202020204" pitchFamily="2" charset="0"/>
                <a:ea typeface="Open Sans" panose="020B0606030504020204" pitchFamily="34" charset="0"/>
                <a:cs typeface="Open Sans" panose="020B0606030504020204" pitchFamily="34" charset="0"/>
              </a:rPr>
              <a:t>led to the brand’s most trafficked month ever on their website</a:t>
            </a:r>
          </a:p>
        </p:txBody>
      </p:sp>
    </p:spTree>
    <p:extLst>
      <p:ext uri="{BB962C8B-B14F-4D97-AF65-F5344CB8AC3E}">
        <p14:creationId xmlns:p14="http://schemas.microsoft.com/office/powerpoint/2010/main" val="345352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ADF832-32D3-4176-8ED4-06F28658C641}"/>
              </a:ext>
            </a:extLst>
          </p:cNvPr>
          <p:cNvSpPr/>
          <p:nvPr/>
        </p:nvSpPr>
        <p:spPr>
          <a:xfrm>
            <a:off x="-20722" y="-8607"/>
            <a:ext cx="12233444" cy="14417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969" y="6518641"/>
            <a:ext cx="11707269" cy="350061"/>
          </a:xfrm>
          <a:prstGeom prst="rect">
            <a:avLst/>
          </a:prstGeom>
        </p:spPr>
      </p:pic>
      <p:sp>
        <p:nvSpPr>
          <p:cNvPr id="20" name="Slide Number Placeholder 5">
            <a:extLst>
              <a:ext uri="{FF2B5EF4-FFF2-40B4-BE49-F238E27FC236}">
                <a16:creationId xmlns:a16="http://schemas.microsoft.com/office/drawing/2014/main" id="{285ECF22-6183-4469-8CA4-F0596CFA3755}"/>
              </a:ext>
            </a:extLst>
          </p:cNvPr>
          <p:cNvSpPr txBox="1">
            <a:spLocks/>
          </p:cNvSpPr>
          <p:nvPr/>
        </p:nvSpPr>
        <p:spPr>
          <a:xfrm>
            <a:off x="547473" y="6589558"/>
            <a:ext cx="724004"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pPr marL="0" marR="0" lvl="0" indent="0" algn="l" defTabSz="914217"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A5AAB1A0-0416-49D6-8E5D-EDBEBE86F7B4}"/>
              </a:ext>
            </a:extLst>
          </p:cNvPr>
          <p:cNvSpPr/>
          <p:nvPr/>
        </p:nvSpPr>
        <p:spPr>
          <a:xfrm>
            <a:off x="526968" y="6576048"/>
            <a:ext cx="11664237" cy="246221"/>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pic>
        <p:nvPicPr>
          <p:cNvPr id="3" name="Picture 2">
            <a:hlinkClick r:id="rId4"/>
            <a:extLst>
              <a:ext uri="{FF2B5EF4-FFF2-40B4-BE49-F238E27FC236}">
                <a16:creationId xmlns:a16="http://schemas.microsoft.com/office/drawing/2014/main" id="{88A1ECE6-A2DB-475B-A8B8-E56EB669469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4031" y="4428149"/>
            <a:ext cx="2563740" cy="1522104"/>
          </a:xfrm>
          <a:prstGeom prst="rect">
            <a:avLst/>
          </a:prstGeom>
          <a:ln>
            <a:solidFill>
              <a:schemeClr val="tx1"/>
            </a:solidFill>
          </a:ln>
        </p:spPr>
      </p:pic>
      <p:pic>
        <p:nvPicPr>
          <p:cNvPr id="4" name="Picture 3">
            <a:hlinkClick r:id="rId6"/>
            <a:extLst>
              <a:ext uri="{FF2B5EF4-FFF2-40B4-BE49-F238E27FC236}">
                <a16:creationId xmlns:a16="http://schemas.microsoft.com/office/drawing/2014/main" id="{96D98B46-8BA7-45F8-BA3D-CDBB21564A7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720239" y="4439384"/>
            <a:ext cx="2524696" cy="1522104"/>
          </a:xfrm>
          <a:prstGeom prst="rect">
            <a:avLst/>
          </a:prstGeom>
          <a:ln>
            <a:solidFill>
              <a:schemeClr val="tx1"/>
            </a:solidFill>
          </a:ln>
        </p:spPr>
      </p:pic>
      <p:sp>
        <p:nvSpPr>
          <p:cNvPr id="5" name="TextBox 4">
            <a:extLst>
              <a:ext uri="{FF2B5EF4-FFF2-40B4-BE49-F238E27FC236}">
                <a16:creationId xmlns:a16="http://schemas.microsoft.com/office/drawing/2014/main" id="{FFE28909-5696-4AAD-A419-E5FA1193C647}"/>
              </a:ext>
            </a:extLst>
          </p:cNvPr>
          <p:cNvSpPr txBox="1"/>
          <p:nvPr/>
        </p:nvSpPr>
        <p:spPr>
          <a:xfrm>
            <a:off x="518989" y="6260180"/>
            <a:ext cx="105425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1/1/18 – 6/30/20, estimated media spend. Impressions represent US TV HHs and include activity within measured national broadcast and cable TV linear, national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time-shifted, local, VOD and OTT. Revenues are based on quarterly company filings (10-Q) for North American revenue (Nike does not report at the United States geographical level) via SEC.gov (EDGAR), revenues reflect Nike brands and excludes Converse.  </a:t>
            </a:r>
          </a:p>
        </p:txBody>
      </p:sp>
      <p:sp>
        <p:nvSpPr>
          <p:cNvPr id="6" name="TextBox 5">
            <a:extLst>
              <a:ext uri="{FF2B5EF4-FFF2-40B4-BE49-F238E27FC236}">
                <a16:creationId xmlns:a16="http://schemas.microsoft.com/office/drawing/2014/main" id="{DF983E59-D3F7-40FD-A43F-970CB6A2B6D9}"/>
              </a:ext>
            </a:extLst>
          </p:cNvPr>
          <p:cNvSpPr txBox="1"/>
          <p:nvPr/>
        </p:nvSpPr>
        <p:spPr>
          <a:xfrm>
            <a:off x="200026" y="1610912"/>
            <a:ext cx="1189375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 September 2018, Nike released their first in a series of ‘Dream’ spots for their on-going ‘</a:t>
            </a:r>
            <a:r>
              <a:rPr kumimoji="0" lang="en-US" sz="14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Just Do It’</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campaign. The first ad </a:t>
            </a:r>
            <a:r>
              <a:rPr lang="en-US" sz="1400" dirty="0">
                <a:solidFill>
                  <a:srgbClr val="1F1A62"/>
                </a:solidFill>
                <a:latin typeface="Helvetica" panose="020B0403020202020204" pitchFamily="34" charset="0"/>
              </a:rPr>
              <a:t>(‘Dream Crazy’) </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featured controversial NFL star turned social activist, Colin Kaepernick, who remarked ‘believe in something, even if it means sacrificing everything.’ The ads celebrate the rich diversity found in sports through the collection of stories that represent athletes who are household names and those that should be (including 29-year old basketball wheelchair athlete Megan Blunk and Isaish Bird, a 10-year old wrestler born without legs).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Results</a:t>
            </a:r>
            <a:r>
              <a:rPr kumimoji="0" lang="en-US" sz="14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Nike launched </a:t>
            </a:r>
            <a:r>
              <a:rPr lang="en-US" sz="1400" dirty="0">
                <a:solidFill>
                  <a:srgbClr val="ED3C8D"/>
                </a:solidFill>
                <a:latin typeface="Helvetica" panose="020B0403020202020204" pitchFamily="34" charset="0"/>
              </a:rPr>
              <a:t>the </a:t>
            </a:r>
            <a:r>
              <a:rPr kumimoji="0" lang="en-US" sz="14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‘Dream Crazy’ ad at the beginning of their 3</a:t>
            </a:r>
            <a:r>
              <a:rPr kumimoji="0" lang="en-US" sz="1400" b="0" i="0" u="none" strike="noStrike" kern="1200" cap="none" spc="0" normalizeH="0" baseline="30000" noProof="0" dirty="0">
                <a:ln>
                  <a:noFill/>
                </a:ln>
                <a:solidFill>
                  <a:srgbClr val="ED3C8D"/>
                </a:solidFill>
                <a:effectLst/>
                <a:uLnTx/>
                <a:uFillTx/>
                <a:latin typeface="Helvetica" panose="020B0403020202020204" pitchFamily="34" charset="0"/>
                <a:ea typeface="+mn-ea"/>
                <a:cs typeface="+mn-cs"/>
              </a:rPr>
              <a:t>rd</a:t>
            </a:r>
            <a:r>
              <a:rPr kumimoji="0" lang="en-US" sz="14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 quarter and proceeded to see their highest 3Q revenues ever at that point and their highest year-over-year growth in any quarter in over two and a half years. Record-breaking quarterly sales have continued in each successive quarter through our evaluation period (ending Feb ‘20). </a:t>
            </a:r>
          </a:p>
        </p:txBody>
      </p:sp>
      <p:sp>
        <p:nvSpPr>
          <p:cNvPr id="7" name="Rectangle 6">
            <a:extLst>
              <a:ext uri="{FF2B5EF4-FFF2-40B4-BE49-F238E27FC236}">
                <a16:creationId xmlns:a16="http://schemas.microsoft.com/office/drawing/2014/main" id="{958D3AEA-5B27-4177-8CA6-1C5AA35A8118}"/>
              </a:ext>
            </a:extLst>
          </p:cNvPr>
          <p:cNvSpPr/>
          <p:nvPr/>
        </p:nvSpPr>
        <p:spPr>
          <a:xfrm>
            <a:off x="7931582" y="3492198"/>
            <a:ext cx="4209616" cy="2498523"/>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1600" b="1" u="sng" dirty="0">
                <a:solidFill>
                  <a:schemeClr val="bg1"/>
                </a:solidFill>
                <a:latin typeface="Helvetica" panose="020B0403020202020204" pitchFamily="34" charset="0"/>
              </a:rPr>
              <a:t>Business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North America Quarterly Revenue Comparison: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Sep-Nov ‘18 (‘Dream Crazy’ launch) vs. PY: </a:t>
            </a: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Dec ‘18-Feb ‘19 vs. PY:</a:t>
            </a: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Mar-May ‘19 (‘Dream </a:t>
            </a:r>
            <a:r>
              <a:rPr lang="en-US" sz="1400" dirty="0">
                <a:solidFill>
                  <a:schemeClr val="bg1"/>
                </a:solidFill>
                <a:latin typeface="Helvetica" panose="020B0403020202020204" pitchFamily="34" charset="0"/>
              </a:rPr>
              <a:t>Crazier’ active) </a:t>
            </a: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vs. PY: </a:t>
            </a: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Jun-Aug ‘19 (‘Dream Us’ active) vs. PY:  </a:t>
            </a: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Sep-Nov ‘19 vs. PY: </a:t>
            </a:r>
            <a:r>
              <a:rPr kumimoji="0" lang="en-US" sz="1400" b="1"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rPr>
              <a:t> </a:t>
            </a:r>
            <a:endParaRPr kumimoji="0" lang="en-US" sz="1050" b="0" i="0" u="none" strike="noStrike" kern="1200" cap="none" spc="0" normalizeH="0" baseline="0" noProof="0" dirty="0">
              <a:ln>
                <a:noFill/>
              </a:ln>
              <a:solidFill>
                <a:schemeClr val="bg1"/>
              </a:solidFill>
              <a:effectLst/>
              <a:uLnTx/>
              <a:uFillTx/>
              <a:latin typeface="Helvetica" panose="020B0403020202020204" pitchFamily="34" charset="0"/>
              <a:ea typeface="+mn-ea"/>
              <a:cs typeface="+mn-cs"/>
            </a:endParaRPr>
          </a:p>
        </p:txBody>
      </p:sp>
      <p:sp>
        <p:nvSpPr>
          <p:cNvPr id="8" name="Rectangle 7">
            <a:extLst>
              <a:ext uri="{FF2B5EF4-FFF2-40B4-BE49-F238E27FC236}">
                <a16:creationId xmlns:a16="http://schemas.microsoft.com/office/drawing/2014/main" id="{DF66E820-1651-4E90-A44A-AF09AAFEEE69}"/>
              </a:ext>
            </a:extLst>
          </p:cNvPr>
          <p:cNvSpPr/>
          <p:nvPr/>
        </p:nvSpPr>
        <p:spPr>
          <a:xfrm>
            <a:off x="74687" y="3660876"/>
            <a:ext cx="7775637" cy="707886"/>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‘Dream Crazy / Dream Crazier / Dream With Us’ TV spots (five creatives) - $21.7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14-Month Campaign: 9/6/18 – 10/23/19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683 Airings / 371.1 MM HH IMPs</a:t>
            </a:r>
          </a:p>
        </p:txBody>
      </p:sp>
      <p:sp>
        <p:nvSpPr>
          <p:cNvPr id="9" name="TextBox 8">
            <a:extLst>
              <a:ext uri="{FF2B5EF4-FFF2-40B4-BE49-F238E27FC236}">
                <a16:creationId xmlns:a16="http://schemas.microsoft.com/office/drawing/2014/main" id="{B0338361-8055-4D19-8794-1D63FA6994DD}"/>
              </a:ext>
            </a:extLst>
          </p:cNvPr>
          <p:cNvSpPr txBox="1"/>
          <p:nvPr/>
        </p:nvSpPr>
        <p:spPr>
          <a:xfrm>
            <a:off x="7927452" y="5968095"/>
            <a:ext cx="421633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PY = Previous Year (same quarter)</a:t>
            </a:r>
          </a:p>
        </p:txBody>
      </p:sp>
      <p:sp>
        <p:nvSpPr>
          <p:cNvPr id="10" name="TextBox 9">
            <a:extLst>
              <a:ext uri="{FF2B5EF4-FFF2-40B4-BE49-F238E27FC236}">
                <a16:creationId xmlns:a16="http://schemas.microsoft.com/office/drawing/2014/main" id="{B9CD1A1B-1B7C-4CAD-BE7F-54244B9EE78C}"/>
              </a:ext>
            </a:extLst>
          </p:cNvPr>
          <p:cNvSpPr txBox="1"/>
          <p:nvPr/>
        </p:nvSpPr>
        <p:spPr>
          <a:xfrm>
            <a:off x="85837" y="5961494"/>
            <a:ext cx="2583084"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0ECF77F6-4253-431E-95F0-6EF8A418F688}"/>
              </a:ext>
            </a:extLst>
          </p:cNvPr>
          <p:cNvSpPr txBox="1"/>
          <p:nvPr/>
        </p:nvSpPr>
        <p:spPr>
          <a:xfrm>
            <a:off x="2709291" y="5961488"/>
            <a:ext cx="2535644"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4" name="TextBox 23">
            <a:extLst>
              <a:ext uri="{FF2B5EF4-FFF2-40B4-BE49-F238E27FC236}">
                <a16:creationId xmlns:a16="http://schemas.microsoft.com/office/drawing/2014/main" id="{9EFF1EB6-132A-4813-9EFF-45D42F4AD4A1}"/>
              </a:ext>
            </a:extLst>
          </p:cNvPr>
          <p:cNvSpPr txBox="1"/>
          <p:nvPr/>
        </p:nvSpPr>
        <p:spPr>
          <a:xfrm>
            <a:off x="5315676" y="5952831"/>
            <a:ext cx="2579189" cy="200055"/>
          </a:xfrm>
          <a:prstGeom prst="rect">
            <a:avLst/>
          </a:prstGeom>
          <a:noFill/>
        </p:spPr>
        <p:txBody>
          <a:bodyPr wrap="square" rtlCol="0">
            <a:spAutoFit/>
          </a:bodyPr>
          <a:lstStyle/>
          <a:p>
            <a:pPr lvl="0" algn="ctr">
              <a:defRPr/>
            </a:pPr>
            <a:r>
              <a:rPr lang="en-US" sz="700" i="1" dirty="0">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42" name="Picture 41">
            <a:hlinkClick r:id="rId8"/>
            <a:extLst>
              <a:ext uri="{FF2B5EF4-FFF2-40B4-BE49-F238E27FC236}">
                <a16:creationId xmlns:a16="http://schemas.microsoft.com/office/drawing/2014/main" id="{60C72AD1-133D-41F7-94EA-DDE7D54A582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298664" y="4452096"/>
            <a:ext cx="2535645" cy="1509392"/>
          </a:xfrm>
          <a:prstGeom prst="rect">
            <a:avLst/>
          </a:prstGeom>
          <a:ln>
            <a:solidFill>
              <a:schemeClr val="tx1"/>
            </a:solidFill>
          </a:ln>
        </p:spPr>
      </p:pic>
      <p:pic>
        <p:nvPicPr>
          <p:cNvPr id="44" name="Picture 2" descr="Nike logo PNG images free download">
            <a:extLst>
              <a:ext uri="{FF2B5EF4-FFF2-40B4-BE49-F238E27FC236}">
                <a16:creationId xmlns:a16="http://schemas.microsoft.com/office/drawing/2014/main" id="{73497595-D14F-45A8-89FA-EC1D431011C9}"/>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11332224" y="3547569"/>
            <a:ext cx="785089" cy="3096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11"/>
            <a:extLst>
              <a:ext uri="{FF2B5EF4-FFF2-40B4-BE49-F238E27FC236}">
                <a16:creationId xmlns:a16="http://schemas.microsoft.com/office/drawing/2014/main" id="{C56AF9B5-1892-4114-83BC-858D9251B41F}"/>
              </a:ext>
            </a:extLst>
          </p:cNvPr>
          <p:cNvPicPr>
            <a:picLocks noChangeAspect="1"/>
          </p:cNvPicPr>
          <p:nvPr/>
        </p:nvPicPr>
        <p:blipFill>
          <a:blip r:embed="rId12"/>
          <a:srcRect/>
          <a:stretch/>
        </p:blipFill>
        <p:spPr>
          <a:xfrm>
            <a:off x="10558959" y="206901"/>
            <a:ext cx="1506525" cy="850515"/>
          </a:xfrm>
          <a:prstGeom prst="rect">
            <a:avLst/>
          </a:prstGeom>
          <a:ln>
            <a:solidFill>
              <a:schemeClr val="tx1"/>
            </a:solidFill>
          </a:ln>
        </p:spPr>
      </p:pic>
      <p:sp>
        <p:nvSpPr>
          <p:cNvPr id="17" name="TextBox 16">
            <a:hlinkClick r:id="rId11"/>
            <a:extLst>
              <a:ext uri="{FF2B5EF4-FFF2-40B4-BE49-F238E27FC236}">
                <a16:creationId xmlns:a16="http://schemas.microsoft.com/office/drawing/2014/main" id="{DB3A8920-36C8-40AF-9B31-7664091A00E5}"/>
              </a:ext>
            </a:extLst>
          </p:cNvPr>
          <p:cNvSpPr txBox="1"/>
          <p:nvPr/>
        </p:nvSpPr>
        <p:spPr>
          <a:xfrm>
            <a:off x="10605314" y="1062363"/>
            <a:ext cx="1422184" cy="215444"/>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Open Sans" panose="020B0606030504020204" pitchFamily="34" charset="0"/>
                <a:cs typeface="Helvetica" panose="020B0604020202020204" pitchFamily="34" charset="0"/>
              </a:rPr>
              <a:t>Click here for the full report</a:t>
            </a:r>
          </a:p>
        </p:txBody>
      </p:sp>
      <p:sp>
        <p:nvSpPr>
          <p:cNvPr id="2" name="Rectangle 1">
            <a:extLst>
              <a:ext uri="{FF2B5EF4-FFF2-40B4-BE49-F238E27FC236}">
                <a16:creationId xmlns:a16="http://schemas.microsoft.com/office/drawing/2014/main" id="{23E8422F-2638-4775-A9FD-840F2D254F5F}"/>
              </a:ext>
            </a:extLst>
          </p:cNvPr>
          <p:cNvSpPr/>
          <p:nvPr/>
        </p:nvSpPr>
        <p:spPr>
          <a:xfrm>
            <a:off x="36429" y="132572"/>
            <a:ext cx="9975318" cy="1281120"/>
          </a:xfrm>
          <a:prstGeom prst="rect">
            <a:avLst/>
          </a:prstGeom>
        </p:spPr>
        <p:txBody>
          <a:bodyPr wrap="square" anchor="t">
            <a:spAutoFit/>
          </a:bodyPr>
          <a:lstStyle/>
          <a:p>
            <a:pPr lvl="0">
              <a:defRPr/>
            </a:pPr>
            <a:r>
              <a:rPr lang="en-US" sz="2575" b="1" dirty="0">
                <a:solidFill>
                  <a:srgbClr val="E84A99"/>
                </a:solidFill>
                <a:latin typeface="Helvetica" panose="020B0604020202020204" pitchFamily="2" charset="0"/>
                <a:ea typeface="Open Sans" panose="020B0606030504020204" pitchFamily="34" charset="0"/>
                <a:cs typeface="Open Sans" panose="020B0606030504020204" pitchFamily="34" charset="0"/>
              </a:rPr>
              <a:t>Diversity &amp; Inclusion Ad Campaigns </a:t>
            </a:r>
            <a:r>
              <a:rPr lang="en-US" sz="2575" b="1" i="1" dirty="0">
                <a:solidFill>
                  <a:srgbClr val="E84A99"/>
                </a:solidFill>
                <a:latin typeface="Helvetica" panose="020B0604020202020204" pitchFamily="2" charset="0"/>
                <a:ea typeface="Open Sans" panose="020B0606030504020204" pitchFamily="34" charset="0"/>
                <a:cs typeface="Open Sans" panose="020B0606030504020204" pitchFamily="34" charset="0"/>
              </a:rPr>
              <a:t>Deliver Sales Growth</a:t>
            </a:r>
            <a:r>
              <a:rPr lang="en-US" sz="2575" b="1" dirty="0">
                <a:solidFill>
                  <a:srgbClr val="E84A99"/>
                </a:solidFill>
                <a:latin typeface="Helvetica" panose="020B0604020202020204" pitchFamily="2" charset="0"/>
                <a:ea typeface="Open Sans" panose="020B0606030504020204" pitchFamily="34" charset="0"/>
                <a:cs typeface="Open Sans" panose="020B0606030504020204" pitchFamily="34" charset="0"/>
              </a:rPr>
              <a:t>: </a:t>
            </a:r>
          </a:p>
          <a:p>
            <a:pPr lvl="0">
              <a:defRPr/>
            </a:pPr>
            <a:r>
              <a:rPr lang="en-US" sz="2575" b="1" dirty="0">
                <a:solidFill>
                  <a:srgbClr val="1F1A62"/>
                </a:solidFill>
                <a:latin typeface="Helvetica" panose="020B0604020202020204" pitchFamily="2" charset="0"/>
                <a:ea typeface="Open Sans" panose="020B0606030504020204" pitchFamily="34" charset="0"/>
                <a:cs typeface="Open Sans" panose="020B0606030504020204" pitchFamily="34" charset="0"/>
              </a:rPr>
              <a:t>Nike saw record-breaking sales each quarter since the launch of their ‘Dream Crazy’ campaign featuring Colin Kaepernick</a:t>
            </a:r>
          </a:p>
        </p:txBody>
      </p:sp>
    </p:spTree>
    <p:extLst>
      <p:ext uri="{BB962C8B-B14F-4D97-AF65-F5344CB8AC3E}">
        <p14:creationId xmlns:p14="http://schemas.microsoft.com/office/powerpoint/2010/main" val="4435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976"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919480-B5B0-4C42-BE5C-8B02F18050D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119</TotalTime>
  <Words>2886</Words>
  <Application>Microsoft Office PowerPoint</Application>
  <PresentationFormat>Widescreen</PresentationFormat>
  <Paragraphs>277</Paragraphs>
  <Slides>15</Slides>
  <Notes>12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Arial</vt:lpstr>
      <vt:lpstr>Calibri</vt:lpstr>
      <vt:lpstr>Calibri Light</vt:lpstr>
      <vt:lpstr>Helvetica</vt:lpstr>
      <vt:lpstr>Helvetica Light</vt:lpstr>
      <vt:lpstr>Open Sans</vt:lpstr>
      <vt:lpstr>Trebuchet MS</vt:lpstr>
      <vt:lpstr>Office Theme</vt:lpstr>
      <vt:lpstr>9_Custom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Reed Kiely</cp:lastModifiedBy>
  <cp:revision>291</cp:revision>
  <cp:lastPrinted>2020-02-07T15:43:38Z</cp:lastPrinted>
  <dcterms:created xsi:type="dcterms:W3CDTF">2019-11-08T17:29:39Z</dcterms:created>
  <dcterms:modified xsi:type="dcterms:W3CDTF">2020-08-31T19:23:21Z</dcterms:modified>
</cp:coreProperties>
</file>