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slides/slide13.xml" ContentType="application/vnd.openxmlformats-officedocument.presentationml.slide+xml"/>
  <Override PartName="/ppt/presentation.xml" ContentType="application/vnd.openxmlformats-officedocument.presentationml.presentation.main+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drawings/drawing1.xml" ContentType="application/vnd.openxmlformats-officedocument.drawingml.chartshapes+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25.xml" ContentType="application/vnd.openxmlformats-officedocument.presentationml.slideLayout+xml"/>
  <Override PartName="/ppt/notesSlides/notesSlide3.xml" ContentType="application/vnd.openxmlformats-officedocument.presentationml.notesSlide+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webextensions/webextension1.xml" ContentType="application/vnd.ms-office.webextension+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webextensions/taskpanes.xml" ContentType="application/vnd.ms-office.webextensiontaskpanes+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3661" r:id="rId2"/>
    <p:sldMasterId id="2147483679" r:id="rId3"/>
    <p:sldMasterId id="2147483694" r:id="rId4"/>
  </p:sldMasterIdLst>
  <p:notesMasterIdLst>
    <p:notesMasterId r:id="rId19"/>
  </p:notesMasterIdLst>
  <p:sldIdLst>
    <p:sldId id="2839" r:id="rId5"/>
    <p:sldId id="288" r:id="rId6"/>
    <p:sldId id="2144327259" r:id="rId7"/>
    <p:sldId id="2144327453" r:id="rId8"/>
    <p:sldId id="2144327299" r:id="rId9"/>
    <p:sldId id="2144327466" r:id="rId10"/>
    <p:sldId id="2144327452" r:id="rId11"/>
    <p:sldId id="2144327434" r:id="rId12"/>
    <p:sldId id="2144327316" r:id="rId13"/>
    <p:sldId id="2144327323" r:id="rId14"/>
    <p:sldId id="2144327479" r:id="rId15"/>
    <p:sldId id="2368" r:id="rId16"/>
    <p:sldId id="286" r:id="rId17"/>
    <p:sldId id="279"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olina Guillen" initials="KG" lastIdx="2" clrIdx="0">
    <p:extLst>
      <p:ext uri="{19B8F6BF-5375-455C-9EA6-DF929625EA0E}">
        <p15:presenceInfo xmlns:p15="http://schemas.microsoft.com/office/powerpoint/2012/main" userId="S::karolinaG@thevab.com::c1c08796-a0be-47c6-af52-5d31fd96ec50" providerId="AD"/>
      </p:ext>
    </p:extLst>
  </p:cmAuthor>
  <p:cmAuthor id="2" name="Kathy Grey" initials="KG" lastIdx="2" clrIdx="1">
    <p:extLst>
      <p:ext uri="{19B8F6BF-5375-455C-9EA6-DF929625EA0E}">
        <p15:presenceInfo xmlns:p15="http://schemas.microsoft.com/office/powerpoint/2012/main" userId="S::kathyg@thevab.com::22e59b4b-9f3d-435f-a82c-af8fffbcfc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A62"/>
    <a:srgbClr val="E84A99"/>
    <a:srgbClr val="00C0F3"/>
    <a:srgbClr val="D0D8E0"/>
    <a:srgbClr val="FFE600"/>
    <a:srgbClr val="E6D000"/>
    <a:srgbClr val="EED700"/>
    <a:srgbClr val="4EBEA4"/>
    <a:srgbClr val="1B1464"/>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7436" autoAdjust="0"/>
  </p:normalViewPr>
  <p:slideViewPr>
    <p:cSldViewPr snapToGrid="0">
      <p:cViewPr varScale="1">
        <p:scale>
          <a:sx n="82" d="100"/>
          <a:sy n="82" d="100"/>
        </p:scale>
        <p:origin x="677"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ustomXml" Target="../customXml/item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r>
              <a:rPr lang="en-US" sz="1600" b="1" u="sng"/>
              <a:t>Streaming Services HH Reach % Growth</a:t>
            </a:r>
          </a:p>
          <a:p>
            <a:pPr>
              <a:defRPr sz="1600"/>
            </a:pPr>
            <a:r>
              <a:rPr lang="en-US" sz="1600"/>
              <a:t>Januar</a:t>
            </a:r>
            <a:r>
              <a:rPr lang="en-US" sz="1600" baseline="0"/>
              <a:t>y 2020 vs. March 2020</a:t>
            </a:r>
            <a:endParaRPr lang="en-US" sz="1600"/>
          </a:p>
        </c:rich>
      </c:tx>
      <c:layout>
        <c:manualLayout>
          <c:xMode val="edge"/>
          <c:yMode val="edge"/>
          <c:x val="0.29748994773430254"/>
          <c:y val="3.6450684067275384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title>
    <c:autoTitleDeleted val="0"/>
    <c:plotArea>
      <c:layout>
        <c:manualLayout>
          <c:layoutTarget val="inner"/>
          <c:xMode val="edge"/>
          <c:yMode val="edge"/>
          <c:x val="1.9913438081606904E-2"/>
          <c:y val="0.32324208114550168"/>
          <c:w val="0.96017308316213745"/>
          <c:h val="0.57215763039222822"/>
        </c:manualLayout>
      </c:layout>
      <c:barChart>
        <c:barDir val="col"/>
        <c:grouping val="clustered"/>
        <c:varyColors val="0"/>
        <c:ser>
          <c:idx val="0"/>
          <c:order val="0"/>
          <c:tx>
            <c:strRef>
              <c:f>Sheet1!$B$1</c:f>
              <c:strCache>
                <c:ptCount val="1"/>
                <c:pt idx="0">
                  <c:v>20-Jan</c:v>
                </c:pt>
              </c:strCache>
            </c:strRef>
          </c:tx>
          <c:spPr>
            <a:solidFill>
              <a:srgbClr val="1F1A62"/>
            </a:solidFill>
            <a:ln>
              <a:noFill/>
            </a:ln>
            <a:effectLst/>
          </c:spPr>
          <c:invertIfNegative val="0"/>
          <c:dPt>
            <c:idx val="0"/>
            <c:invertIfNegative val="0"/>
            <c:bubble3D val="0"/>
            <c:spPr>
              <a:solidFill>
                <a:srgbClr val="1F1A62"/>
              </a:solidFill>
              <a:ln>
                <a:noFill/>
              </a:ln>
              <a:effectLst/>
            </c:spPr>
            <c:extLst>
              <c:ext xmlns:c16="http://schemas.microsoft.com/office/drawing/2014/chart" uri="{C3380CC4-5D6E-409C-BE32-E72D297353CC}">
                <c16:uniqueId val="{00000001-45B9-4361-A32C-136B533B797E}"/>
              </c:ext>
            </c:extLst>
          </c:dPt>
          <c:dPt>
            <c:idx val="1"/>
            <c:invertIfNegative val="0"/>
            <c:bubble3D val="0"/>
            <c:spPr>
              <a:solidFill>
                <a:srgbClr val="1F1A62"/>
              </a:solidFill>
              <a:ln>
                <a:noFill/>
              </a:ln>
              <a:effectLst/>
            </c:spPr>
            <c:extLst>
              <c:ext xmlns:c16="http://schemas.microsoft.com/office/drawing/2014/chart" uri="{C3380CC4-5D6E-409C-BE32-E72D297353CC}">
                <c16:uniqueId val="{00000003-45B9-4361-A32C-136B533B797E}"/>
              </c:ext>
            </c:extLst>
          </c:dPt>
          <c:dLbls>
            <c:dLbl>
              <c:idx val="0"/>
              <c:spPr>
                <a:noFill/>
                <a:ln>
                  <a:noFill/>
                </a:ln>
                <a:effectLst/>
              </c:spPr>
              <c:txPr>
                <a:bodyPr rot="0" spcFirstLastPara="1" vertOverflow="ellipsis" vert="horz" wrap="square" anchor="ctr" anchorCtr="1"/>
                <a:lstStyle/>
                <a:p>
                  <a:pPr algn="ctr">
                    <a:defRPr sz="1197"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45B9-4361-A32C-136B533B797E}"/>
                </c:ext>
              </c:extLst>
            </c:dLbl>
            <c:spPr>
              <a:noFill/>
              <a:ln>
                <a:noFill/>
              </a:ln>
              <a:effectLst/>
            </c:spPr>
            <c:txPr>
              <a:bodyPr rot="0" spcFirstLastPara="1" vertOverflow="ellipsis" vert="horz" wrap="square" anchor="ctr" anchorCtr="1"/>
              <a:lstStyle/>
              <a:p>
                <a:pPr>
                  <a:defRPr sz="1197"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Subscription</c:v>
                </c:pt>
                <c:pt idx="1">
                  <c:v>Ad-Supported</c:v>
                </c:pt>
              </c:strCache>
            </c:strRef>
          </c:cat>
          <c:val>
            <c:numRef>
              <c:f>Sheet1!$B$2:$B$3</c:f>
              <c:numCache>
                <c:formatCode>#,##0</c:formatCode>
                <c:ptCount val="2"/>
                <c:pt idx="0">
                  <c:v>54626000</c:v>
                </c:pt>
                <c:pt idx="1">
                  <c:v>57466000</c:v>
                </c:pt>
              </c:numCache>
            </c:numRef>
          </c:val>
          <c:extLst>
            <c:ext xmlns:c16="http://schemas.microsoft.com/office/drawing/2014/chart" uri="{C3380CC4-5D6E-409C-BE32-E72D297353CC}">
              <c16:uniqueId val="{00000006-45B9-4361-A32C-136B533B797E}"/>
            </c:ext>
          </c:extLst>
        </c:ser>
        <c:ser>
          <c:idx val="1"/>
          <c:order val="1"/>
          <c:tx>
            <c:strRef>
              <c:f>Sheet1!$C$1</c:f>
              <c:strCache>
                <c:ptCount val="1"/>
                <c:pt idx="0">
                  <c:v>20-Mar</c:v>
                </c:pt>
              </c:strCache>
            </c:strRef>
          </c:tx>
          <c:spPr>
            <a:solidFill>
              <a:srgbClr val="00C0F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Subscription</c:v>
                </c:pt>
                <c:pt idx="1">
                  <c:v>Ad-Supported</c:v>
                </c:pt>
              </c:strCache>
            </c:strRef>
          </c:cat>
          <c:val>
            <c:numRef>
              <c:f>Sheet1!$C$2:$C$3</c:f>
              <c:numCache>
                <c:formatCode>#,##0</c:formatCode>
                <c:ptCount val="2"/>
                <c:pt idx="0">
                  <c:v>60447000</c:v>
                </c:pt>
                <c:pt idx="1">
                  <c:v>63609000</c:v>
                </c:pt>
              </c:numCache>
            </c:numRef>
          </c:val>
          <c:extLst>
            <c:ext xmlns:c16="http://schemas.microsoft.com/office/drawing/2014/chart" uri="{C3380CC4-5D6E-409C-BE32-E72D297353CC}">
              <c16:uniqueId val="{00000007-45B9-4361-A32C-136B533B797E}"/>
            </c:ext>
          </c:extLst>
        </c:ser>
        <c:dLbls>
          <c:showLegendKey val="0"/>
          <c:showVal val="0"/>
          <c:showCatName val="0"/>
          <c:showSerName val="0"/>
          <c:showPercent val="0"/>
          <c:showBubbleSize val="0"/>
        </c:dLbls>
        <c:gapWidth val="219"/>
        <c:overlap val="-27"/>
        <c:axId val="284215952"/>
        <c:axId val="284216344"/>
      </c:barChart>
      <c:catAx>
        <c:axId val="2842159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crossAx val="284216344"/>
        <c:crosses val="autoZero"/>
        <c:auto val="1"/>
        <c:lblAlgn val="ctr"/>
        <c:lblOffset val="100"/>
        <c:noMultiLvlLbl val="0"/>
      </c:catAx>
      <c:valAx>
        <c:axId val="284216344"/>
        <c:scaling>
          <c:orientation val="minMax"/>
          <c:min val="0"/>
        </c:scaling>
        <c:delete val="1"/>
        <c:axPos val="l"/>
        <c:numFmt formatCode="#,##0" sourceLinked="1"/>
        <c:majorTickMark val="out"/>
        <c:minorTickMark val="none"/>
        <c:tickLblPos val="nextTo"/>
        <c:crossAx val="284215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490715072495013E-3"/>
          <c:y val="0.22627352621189711"/>
          <c:w val="0.98815932236444992"/>
          <c:h val="0.61188769907078533"/>
        </c:manualLayout>
      </c:layout>
      <c:barChart>
        <c:barDir val="col"/>
        <c:grouping val="clustered"/>
        <c:varyColors val="0"/>
        <c:ser>
          <c:idx val="0"/>
          <c:order val="0"/>
          <c:tx>
            <c:strRef>
              <c:f>Sheet1!$B$1</c:f>
              <c:strCache>
                <c:ptCount val="1"/>
                <c:pt idx="0">
                  <c:v>Not daily</c:v>
                </c:pt>
              </c:strCache>
            </c:strRef>
          </c:tx>
          <c:spPr>
            <a:solidFill>
              <a:srgbClr val="00C0F3"/>
            </a:solidFill>
            <a:ln>
              <a:noFill/>
            </a:ln>
            <a:effectLst/>
          </c:spPr>
          <c:invertIfNegative val="0"/>
          <c:dPt>
            <c:idx val="1"/>
            <c:invertIfNegative val="0"/>
            <c:bubble3D val="0"/>
            <c:spPr>
              <a:solidFill>
                <a:srgbClr val="00C0F3"/>
              </a:solidFill>
              <a:ln>
                <a:noFill/>
              </a:ln>
              <a:effectLst/>
            </c:spPr>
            <c:extLst>
              <c:ext xmlns:c16="http://schemas.microsoft.com/office/drawing/2014/chart" uri="{C3380CC4-5D6E-409C-BE32-E72D297353CC}">
                <c16:uniqueId val="{00000005-4DF2-4F13-9B4D-F300C4C7A719}"/>
              </c:ext>
            </c:extLst>
          </c:dPt>
          <c:dPt>
            <c:idx val="2"/>
            <c:invertIfNegative val="0"/>
            <c:bubble3D val="0"/>
            <c:spPr>
              <a:solidFill>
                <a:srgbClr val="00C0F3"/>
              </a:solidFill>
              <a:ln>
                <a:noFill/>
              </a:ln>
              <a:effectLst/>
            </c:spPr>
            <c:extLst>
              <c:ext xmlns:c16="http://schemas.microsoft.com/office/drawing/2014/chart" uri="{C3380CC4-5D6E-409C-BE32-E72D297353CC}">
                <c16:uniqueId val="{00000006-4DF2-4F13-9B4D-F300C4C7A719}"/>
              </c:ext>
            </c:extLst>
          </c:dPt>
          <c:dPt>
            <c:idx val="3"/>
            <c:invertIfNegative val="0"/>
            <c:bubble3D val="0"/>
            <c:spPr>
              <a:solidFill>
                <a:srgbClr val="00C0F3"/>
              </a:solidFill>
              <a:ln>
                <a:noFill/>
              </a:ln>
              <a:effectLst/>
            </c:spPr>
            <c:extLst>
              <c:ext xmlns:c16="http://schemas.microsoft.com/office/drawing/2014/chart" uri="{C3380CC4-5D6E-409C-BE32-E72D297353CC}">
                <c16:uniqueId val="{00000007-4DF2-4F13-9B4D-F300C4C7A719}"/>
              </c:ext>
            </c:extLst>
          </c:dPt>
          <c:dPt>
            <c:idx val="4"/>
            <c:invertIfNegative val="0"/>
            <c:bubble3D val="0"/>
            <c:spPr>
              <a:solidFill>
                <a:srgbClr val="00C0F3"/>
              </a:solidFill>
              <a:ln>
                <a:noFill/>
              </a:ln>
              <a:effectLst/>
            </c:spPr>
            <c:extLst>
              <c:ext xmlns:c16="http://schemas.microsoft.com/office/drawing/2014/chart" uri="{C3380CC4-5D6E-409C-BE32-E72D297353CC}">
                <c16:uniqueId val="{00000008-4DF2-4F13-9B4D-F300C4C7A719}"/>
              </c:ext>
            </c:extLst>
          </c:dPt>
          <c:dPt>
            <c:idx val="5"/>
            <c:invertIfNegative val="0"/>
            <c:bubble3D val="0"/>
            <c:spPr>
              <a:solidFill>
                <a:srgbClr val="00C0F3"/>
              </a:solidFill>
              <a:ln>
                <a:noFill/>
              </a:ln>
              <a:effectLst/>
            </c:spPr>
            <c:extLst>
              <c:ext xmlns:c16="http://schemas.microsoft.com/office/drawing/2014/chart" uri="{C3380CC4-5D6E-409C-BE32-E72D297353CC}">
                <c16:uniqueId val="{00000009-4DF2-4F13-9B4D-F300C4C7A719}"/>
              </c:ext>
            </c:extLst>
          </c:dPt>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A18-24</c:v>
                </c:pt>
                <c:pt idx="1">
                  <c:v>A25-44</c:v>
                </c:pt>
                <c:pt idx="2">
                  <c:v>A45-54</c:v>
                </c:pt>
                <c:pt idx="3">
                  <c:v>Hispanic A18+</c:v>
                </c:pt>
                <c:pt idx="4">
                  <c:v>HHI $100K+</c:v>
                </c:pt>
                <c:pt idx="5">
                  <c:v>HH w/ Children</c:v>
                </c:pt>
              </c:strCache>
            </c:strRef>
          </c:cat>
          <c:val>
            <c:numRef>
              <c:f>Sheet1!$B$2:$B$7</c:f>
              <c:numCache>
                <c:formatCode>0%</c:formatCode>
                <c:ptCount val="6"/>
                <c:pt idx="0">
                  <c:v>0.42</c:v>
                </c:pt>
                <c:pt idx="1">
                  <c:v>0.41</c:v>
                </c:pt>
                <c:pt idx="2">
                  <c:v>0.6</c:v>
                </c:pt>
                <c:pt idx="3">
                  <c:v>0.54</c:v>
                </c:pt>
                <c:pt idx="4">
                  <c:v>0.52</c:v>
                </c:pt>
                <c:pt idx="5">
                  <c:v>0.47</c:v>
                </c:pt>
              </c:numCache>
            </c:numRef>
          </c:val>
          <c:extLst>
            <c:ext xmlns:c16="http://schemas.microsoft.com/office/drawing/2014/chart" uri="{C3380CC4-5D6E-409C-BE32-E72D297353CC}">
              <c16:uniqueId val="{00000000-5376-4138-9994-7BE22A81090D}"/>
            </c:ext>
          </c:extLst>
        </c:ser>
        <c:ser>
          <c:idx val="1"/>
          <c:order val="1"/>
          <c:tx>
            <c:strRef>
              <c:f>Sheet1!$C$1</c:f>
              <c:strCache>
                <c:ptCount val="1"/>
                <c:pt idx="0">
                  <c:v>Daily or multiple times a day</c:v>
                </c:pt>
              </c:strCache>
            </c:strRef>
          </c:tx>
          <c:spPr>
            <a:solidFill>
              <a:srgbClr val="E84A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A18-24</c:v>
                </c:pt>
                <c:pt idx="1">
                  <c:v>A25-44</c:v>
                </c:pt>
                <c:pt idx="2">
                  <c:v>A45-54</c:v>
                </c:pt>
                <c:pt idx="3">
                  <c:v>Hispanic A18+</c:v>
                </c:pt>
                <c:pt idx="4">
                  <c:v>HHI $100K+</c:v>
                </c:pt>
                <c:pt idx="5">
                  <c:v>HH w/ Children</c:v>
                </c:pt>
              </c:strCache>
            </c:strRef>
          </c:cat>
          <c:val>
            <c:numRef>
              <c:f>Sheet1!$C$2:$C$7</c:f>
              <c:numCache>
                <c:formatCode>0%</c:formatCode>
                <c:ptCount val="6"/>
                <c:pt idx="0">
                  <c:v>0.57999999999999996</c:v>
                </c:pt>
                <c:pt idx="1">
                  <c:v>0.59</c:v>
                </c:pt>
                <c:pt idx="2">
                  <c:v>0.4</c:v>
                </c:pt>
                <c:pt idx="3">
                  <c:v>0.46</c:v>
                </c:pt>
                <c:pt idx="4">
                  <c:v>0.48</c:v>
                </c:pt>
                <c:pt idx="5">
                  <c:v>0.53</c:v>
                </c:pt>
              </c:numCache>
            </c:numRef>
          </c:val>
          <c:extLst>
            <c:ext xmlns:c16="http://schemas.microsoft.com/office/drawing/2014/chart" uri="{C3380CC4-5D6E-409C-BE32-E72D297353CC}">
              <c16:uniqueId val="{00000017-6B56-4445-9ABD-175586A2AB72}"/>
            </c:ext>
          </c:extLst>
        </c:ser>
        <c:dLbls>
          <c:showLegendKey val="0"/>
          <c:showVal val="0"/>
          <c:showCatName val="0"/>
          <c:showSerName val="0"/>
          <c:showPercent val="0"/>
          <c:showBubbleSize val="0"/>
        </c:dLbls>
        <c:gapWidth val="219"/>
        <c:axId val="920541368"/>
        <c:axId val="920542008"/>
      </c:barChart>
      <c:catAx>
        <c:axId val="920541368"/>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920542008"/>
        <c:crosses val="autoZero"/>
        <c:auto val="1"/>
        <c:lblAlgn val="ctr"/>
        <c:lblOffset val="100"/>
        <c:noMultiLvlLbl val="0"/>
      </c:catAx>
      <c:valAx>
        <c:axId val="920542008"/>
        <c:scaling>
          <c:orientation val="minMax"/>
        </c:scaling>
        <c:delete val="1"/>
        <c:axPos val="l"/>
        <c:numFmt formatCode="0%" sourceLinked="1"/>
        <c:majorTickMark val="out"/>
        <c:minorTickMark val="none"/>
        <c:tickLblPos val="nextTo"/>
        <c:crossAx val="9205413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490715072495013E-3"/>
          <c:y val="0.22627352621189711"/>
          <c:w val="0.98815932236444992"/>
          <c:h val="0.61188769907078533"/>
        </c:manualLayout>
      </c:layout>
      <c:barChart>
        <c:barDir val="col"/>
        <c:grouping val="clustered"/>
        <c:varyColors val="0"/>
        <c:ser>
          <c:idx val="0"/>
          <c:order val="0"/>
          <c:tx>
            <c:strRef>
              <c:f>Sheet1!$A$2</c:f>
              <c:strCache>
                <c:ptCount val="1"/>
                <c:pt idx="0">
                  <c:v>A18+</c:v>
                </c:pt>
              </c:strCache>
            </c:strRef>
          </c:tx>
          <c:spPr>
            <a:solidFill>
              <a:srgbClr val="00C0F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1 Service</c:v>
                </c:pt>
                <c:pt idx="1">
                  <c:v>2 Services</c:v>
                </c:pt>
                <c:pt idx="2">
                  <c:v>3 Services</c:v>
                </c:pt>
                <c:pt idx="3">
                  <c:v>4+ Services</c:v>
                </c:pt>
              </c:strCache>
            </c:strRef>
          </c:cat>
          <c:val>
            <c:numRef>
              <c:f>Sheet1!$B$2:$E$2</c:f>
              <c:numCache>
                <c:formatCode>0%</c:formatCode>
                <c:ptCount val="4"/>
                <c:pt idx="0">
                  <c:v>0.21</c:v>
                </c:pt>
                <c:pt idx="1">
                  <c:v>0.28999999999999998</c:v>
                </c:pt>
                <c:pt idx="2">
                  <c:v>0.22</c:v>
                </c:pt>
                <c:pt idx="3">
                  <c:v>0.27</c:v>
                </c:pt>
              </c:numCache>
            </c:numRef>
          </c:val>
          <c:extLst>
            <c:ext xmlns:c16="http://schemas.microsoft.com/office/drawing/2014/chart" uri="{C3380CC4-5D6E-409C-BE32-E72D297353CC}">
              <c16:uniqueId val="{0000000A-EF41-49FA-8F5C-735C9DE2A986}"/>
            </c:ext>
          </c:extLst>
        </c:ser>
        <c:ser>
          <c:idx val="1"/>
          <c:order val="1"/>
          <c:tx>
            <c:strRef>
              <c:f>Sheet1!$A$3</c:f>
              <c:strCache>
                <c:ptCount val="1"/>
                <c:pt idx="0">
                  <c:v>AVOD Users</c:v>
                </c:pt>
              </c:strCache>
            </c:strRef>
          </c:tx>
          <c:spPr>
            <a:solidFill>
              <a:srgbClr val="E84A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1 Service</c:v>
                </c:pt>
                <c:pt idx="1">
                  <c:v>2 Services</c:v>
                </c:pt>
                <c:pt idx="2">
                  <c:v>3 Services</c:v>
                </c:pt>
                <c:pt idx="3">
                  <c:v>4+ Services</c:v>
                </c:pt>
              </c:strCache>
            </c:strRef>
          </c:cat>
          <c:val>
            <c:numRef>
              <c:f>Sheet1!$B$3:$E$3</c:f>
              <c:numCache>
                <c:formatCode>0%</c:formatCode>
                <c:ptCount val="4"/>
                <c:pt idx="0">
                  <c:v>0.16271186440677965</c:v>
                </c:pt>
                <c:pt idx="1">
                  <c:v>0.26101694915254237</c:v>
                </c:pt>
                <c:pt idx="2">
                  <c:v>0.22372881355932203</c:v>
                </c:pt>
                <c:pt idx="3">
                  <c:v>0.35254237288135593</c:v>
                </c:pt>
              </c:numCache>
            </c:numRef>
          </c:val>
          <c:extLst>
            <c:ext xmlns:c16="http://schemas.microsoft.com/office/drawing/2014/chart" uri="{C3380CC4-5D6E-409C-BE32-E72D297353CC}">
              <c16:uniqueId val="{0000000B-EF41-49FA-8F5C-735C9DE2A986}"/>
            </c:ext>
          </c:extLst>
        </c:ser>
        <c:dLbls>
          <c:dLblPos val="ctr"/>
          <c:showLegendKey val="0"/>
          <c:showVal val="1"/>
          <c:showCatName val="0"/>
          <c:showSerName val="0"/>
          <c:showPercent val="0"/>
          <c:showBubbleSize val="0"/>
        </c:dLbls>
        <c:gapWidth val="219"/>
        <c:axId val="920541368"/>
        <c:axId val="920542008"/>
      </c:barChart>
      <c:catAx>
        <c:axId val="920541368"/>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920542008"/>
        <c:crosses val="autoZero"/>
        <c:auto val="1"/>
        <c:lblAlgn val="ctr"/>
        <c:lblOffset val="100"/>
        <c:noMultiLvlLbl val="0"/>
      </c:catAx>
      <c:valAx>
        <c:axId val="920542008"/>
        <c:scaling>
          <c:orientation val="minMax"/>
        </c:scaling>
        <c:delete val="1"/>
        <c:axPos val="l"/>
        <c:numFmt formatCode="0%" sourceLinked="1"/>
        <c:majorTickMark val="out"/>
        <c:minorTickMark val="none"/>
        <c:tickLblPos val="nextTo"/>
        <c:crossAx val="9205413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750445981410173"/>
          <c:w val="0.99592280803171462"/>
          <c:h val="0.69398909558934296"/>
        </c:manualLayout>
      </c:layout>
      <c:barChart>
        <c:barDir val="col"/>
        <c:grouping val="clustered"/>
        <c:varyColors val="0"/>
        <c:ser>
          <c:idx val="0"/>
          <c:order val="0"/>
          <c:tx>
            <c:strRef>
              <c:f>Sheet1!$B$1</c:f>
              <c:strCache>
                <c:ptCount val="1"/>
                <c:pt idx="0">
                  <c:v>TOTAL</c:v>
                </c:pt>
              </c:strCache>
            </c:strRef>
          </c:tx>
          <c:spPr>
            <a:solidFill>
              <a:srgbClr val="00C0F3"/>
            </a:solidFill>
            <a:ln>
              <a:noFill/>
            </a:ln>
            <a:effectLst/>
          </c:spPr>
          <c:invertIfNegative val="0"/>
          <c:dPt>
            <c:idx val="2"/>
            <c:invertIfNegative val="0"/>
            <c:bubble3D val="0"/>
            <c:spPr>
              <a:solidFill>
                <a:srgbClr val="00C0F3"/>
              </a:solidFill>
              <a:ln>
                <a:noFill/>
              </a:ln>
              <a:effectLst/>
            </c:spPr>
            <c:extLst>
              <c:ext xmlns:c16="http://schemas.microsoft.com/office/drawing/2014/chart" uri="{C3380CC4-5D6E-409C-BE32-E72D297353CC}">
                <c16:uniqueId val="{00000001-8401-434C-9CF7-965EE46D7576}"/>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1F1A6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have live-streamed concerts and / or events while in quarantine</c:v>
                </c:pt>
              </c:strCache>
            </c:strRef>
          </c:cat>
          <c:val>
            <c:numRef>
              <c:f>Sheet1!$B$2</c:f>
              <c:numCache>
                <c:formatCode>0%</c:formatCode>
                <c:ptCount val="1"/>
                <c:pt idx="0">
                  <c:v>0.31</c:v>
                </c:pt>
              </c:numCache>
            </c:numRef>
          </c:val>
          <c:extLst>
            <c:ext xmlns:c16="http://schemas.microsoft.com/office/drawing/2014/chart" uri="{C3380CC4-5D6E-409C-BE32-E72D297353CC}">
              <c16:uniqueId val="{00000002-8401-434C-9CF7-965EE46D7576}"/>
            </c:ext>
          </c:extLst>
        </c:ser>
        <c:ser>
          <c:idx val="1"/>
          <c:order val="1"/>
          <c:tx>
            <c:strRef>
              <c:f>Sheet1!$C$1</c:f>
              <c:strCache>
                <c:ptCount val="1"/>
                <c:pt idx="0">
                  <c:v>P18-24</c:v>
                </c:pt>
              </c:strCache>
            </c:strRef>
          </c:tx>
          <c:spPr>
            <a:solidFill>
              <a:srgbClr val="E84A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1F1A6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have live-streamed concerts and / or events while in quarantine</c:v>
                </c:pt>
              </c:strCache>
            </c:strRef>
          </c:cat>
          <c:val>
            <c:numRef>
              <c:f>Sheet1!$C$2</c:f>
              <c:numCache>
                <c:formatCode>0%</c:formatCode>
                <c:ptCount val="1"/>
                <c:pt idx="0">
                  <c:v>0.28000000000000003</c:v>
                </c:pt>
              </c:numCache>
            </c:numRef>
          </c:val>
          <c:extLst>
            <c:ext xmlns:c16="http://schemas.microsoft.com/office/drawing/2014/chart" uri="{C3380CC4-5D6E-409C-BE32-E72D297353CC}">
              <c16:uniqueId val="{00000003-8401-434C-9CF7-965EE46D7576}"/>
            </c:ext>
          </c:extLst>
        </c:ser>
        <c:ser>
          <c:idx val="2"/>
          <c:order val="2"/>
          <c:tx>
            <c:strRef>
              <c:f>Sheet1!$D$1</c:f>
              <c:strCache>
                <c:ptCount val="1"/>
                <c:pt idx="0">
                  <c:v>P25-34</c:v>
                </c:pt>
              </c:strCache>
            </c:strRef>
          </c:tx>
          <c:spPr>
            <a:solidFill>
              <a:srgbClr val="66C5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1F1A6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have live-streamed concerts and / or events while in quarantine</c:v>
                </c:pt>
              </c:strCache>
            </c:strRef>
          </c:cat>
          <c:val>
            <c:numRef>
              <c:f>Sheet1!$D$2</c:f>
              <c:numCache>
                <c:formatCode>0%</c:formatCode>
                <c:ptCount val="1"/>
                <c:pt idx="0">
                  <c:v>0.36</c:v>
                </c:pt>
              </c:numCache>
            </c:numRef>
          </c:val>
          <c:extLst>
            <c:ext xmlns:c16="http://schemas.microsoft.com/office/drawing/2014/chart" uri="{C3380CC4-5D6E-409C-BE32-E72D297353CC}">
              <c16:uniqueId val="{00000004-8401-434C-9CF7-965EE46D7576}"/>
            </c:ext>
          </c:extLst>
        </c:ser>
        <c:ser>
          <c:idx val="4"/>
          <c:order val="3"/>
          <c:tx>
            <c:strRef>
              <c:f>Sheet1!$E$1</c:f>
              <c:strCache>
                <c:ptCount val="1"/>
                <c:pt idx="0">
                  <c:v>P35-44</c:v>
                </c:pt>
              </c:strCache>
            </c:strRef>
          </c:tx>
          <c:spPr>
            <a:solidFill>
              <a:srgbClr val="FFE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1F1A6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have live-streamed concerts and / or events while in quarantine</c:v>
                </c:pt>
              </c:strCache>
            </c:strRef>
          </c:cat>
          <c:val>
            <c:numRef>
              <c:f>Sheet1!$E$2</c:f>
              <c:numCache>
                <c:formatCode>0%</c:formatCode>
                <c:ptCount val="1"/>
                <c:pt idx="0">
                  <c:v>0.46</c:v>
                </c:pt>
              </c:numCache>
            </c:numRef>
          </c:val>
          <c:extLst>
            <c:ext xmlns:c16="http://schemas.microsoft.com/office/drawing/2014/chart" uri="{C3380CC4-5D6E-409C-BE32-E72D297353CC}">
              <c16:uniqueId val="{00000005-8401-434C-9CF7-965EE46D7576}"/>
            </c:ext>
          </c:extLst>
        </c:ser>
        <c:ser>
          <c:idx val="3"/>
          <c:order val="4"/>
          <c:tx>
            <c:strRef>
              <c:f>Sheet1!$F$1</c:f>
              <c:strCache>
                <c:ptCount val="1"/>
                <c:pt idx="0">
                  <c:v>P45-54</c:v>
                </c:pt>
              </c:strCache>
            </c:strRef>
          </c:tx>
          <c:spPr>
            <a:solidFill>
              <a:srgbClr val="7ED2F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1F1A6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have live-streamed concerts and / or events while in quarantine</c:v>
                </c:pt>
              </c:strCache>
            </c:strRef>
          </c:cat>
          <c:val>
            <c:numRef>
              <c:f>Sheet1!$F$2</c:f>
              <c:numCache>
                <c:formatCode>0%</c:formatCode>
                <c:ptCount val="1"/>
                <c:pt idx="0">
                  <c:v>0.36</c:v>
                </c:pt>
              </c:numCache>
            </c:numRef>
          </c:val>
          <c:extLst>
            <c:ext xmlns:c16="http://schemas.microsoft.com/office/drawing/2014/chart" uri="{C3380CC4-5D6E-409C-BE32-E72D297353CC}">
              <c16:uniqueId val="{00000006-8401-434C-9CF7-965EE46D7576}"/>
            </c:ext>
          </c:extLst>
        </c:ser>
        <c:ser>
          <c:idx val="5"/>
          <c:order val="5"/>
          <c:tx>
            <c:strRef>
              <c:f>Sheet1!$G$1</c:f>
              <c:strCache>
                <c:ptCount val="1"/>
                <c:pt idx="0">
                  <c:v>P55+</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have live-streamed concerts and / or events while in quarantine</c:v>
                </c:pt>
              </c:strCache>
            </c:strRef>
          </c:cat>
          <c:val>
            <c:numRef>
              <c:f>Sheet1!$G$2</c:f>
              <c:numCache>
                <c:formatCode>0%</c:formatCode>
                <c:ptCount val="1"/>
                <c:pt idx="0">
                  <c:v>0.16</c:v>
                </c:pt>
              </c:numCache>
            </c:numRef>
          </c:val>
          <c:extLst>
            <c:ext xmlns:c16="http://schemas.microsoft.com/office/drawing/2014/chart" uri="{C3380CC4-5D6E-409C-BE32-E72D297353CC}">
              <c16:uniqueId val="{00000003-0F27-4299-A826-9C5BD34F803A}"/>
            </c:ext>
          </c:extLst>
        </c:ser>
        <c:dLbls>
          <c:dLblPos val="outEnd"/>
          <c:showLegendKey val="0"/>
          <c:showVal val="1"/>
          <c:showCatName val="0"/>
          <c:showSerName val="0"/>
          <c:showPercent val="0"/>
          <c:showBubbleSize val="0"/>
        </c:dLbls>
        <c:gapWidth val="219"/>
        <c:overlap val="-27"/>
        <c:axId val="1828690592"/>
        <c:axId val="1825184256"/>
      </c:barChart>
      <c:catAx>
        <c:axId val="182869059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20" b="0" i="0" u="none" strike="noStrike" kern="1200" baseline="0">
                <a:solidFill>
                  <a:schemeClr val="bg1"/>
                </a:solidFill>
                <a:latin typeface="Helvetica" panose="020B0403020202020204" pitchFamily="34" charset="0"/>
                <a:ea typeface="+mn-ea"/>
                <a:cs typeface="+mn-cs"/>
              </a:defRPr>
            </a:pPr>
            <a:endParaRPr lang="en-US"/>
          </a:p>
        </c:txPr>
        <c:crossAx val="1825184256"/>
        <c:crosses val="autoZero"/>
        <c:auto val="1"/>
        <c:lblAlgn val="ctr"/>
        <c:lblOffset val="100"/>
        <c:noMultiLvlLbl val="0"/>
      </c:catAx>
      <c:valAx>
        <c:axId val="1825184256"/>
        <c:scaling>
          <c:orientation val="minMax"/>
          <c:min val="0"/>
        </c:scaling>
        <c:delete val="1"/>
        <c:axPos val="l"/>
        <c:numFmt formatCode="0%" sourceLinked="1"/>
        <c:majorTickMark val="out"/>
        <c:minorTickMark val="none"/>
        <c:tickLblPos val="nextTo"/>
        <c:crossAx val="18286905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sng" strike="noStrike" kern="1200" spc="0" baseline="0">
                <a:solidFill>
                  <a:srgbClr val="1F1A62"/>
                </a:solidFill>
                <a:latin typeface="Helvetica" panose="020B0403020202020204" pitchFamily="34" charset="0"/>
                <a:ea typeface="+mn-ea"/>
                <a:cs typeface="+mn-cs"/>
              </a:defRPr>
            </a:pPr>
            <a:r>
              <a:rPr lang="en-US" sz="1800" b="1" u="sng"/>
              <a:t>Reach</a:t>
            </a:r>
          </a:p>
        </c:rich>
      </c:tx>
      <c:overlay val="0"/>
      <c:spPr>
        <a:noFill/>
        <a:ln>
          <a:noFill/>
        </a:ln>
        <a:effectLst/>
      </c:spPr>
      <c:txPr>
        <a:bodyPr rot="0" spcFirstLastPara="1" vertOverflow="ellipsis" vert="horz" wrap="square" anchor="ctr" anchorCtr="1"/>
        <a:lstStyle/>
        <a:p>
          <a:pPr>
            <a:defRPr sz="1800" b="1" i="0" u="sng"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barChart>
        <c:barDir val="col"/>
        <c:grouping val="stacked"/>
        <c:varyColors val="0"/>
        <c:ser>
          <c:idx val="0"/>
          <c:order val="0"/>
          <c:tx>
            <c:strRef>
              <c:f>Sheet1!$B$1</c:f>
              <c:strCache>
                <c:ptCount val="1"/>
                <c:pt idx="0">
                  <c:v>TV</c:v>
                </c:pt>
              </c:strCache>
            </c:strRef>
          </c:tx>
          <c:spPr>
            <a:solidFill>
              <a:srgbClr val="1F1A62"/>
            </a:solidFill>
            <a:ln>
              <a:noFill/>
            </a:ln>
            <a:effectLst/>
          </c:spPr>
          <c:invertIfNegative val="0"/>
          <c:cat>
            <c:strRef>
              <c:f>Sheet1!$A$2:$A$3</c:f>
              <c:strCache>
                <c:ptCount val="2"/>
                <c:pt idx="0">
                  <c:v>Linear TV</c:v>
                </c:pt>
                <c:pt idx="1">
                  <c:v>Multiscreen</c:v>
                </c:pt>
              </c:strCache>
            </c:strRef>
          </c:cat>
          <c:val>
            <c:numRef>
              <c:f>Sheet1!$B$2:$B$3</c:f>
              <c:numCache>
                <c:formatCode>General</c:formatCode>
                <c:ptCount val="2"/>
                <c:pt idx="0">
                  <c:v>10</c:v>
                </c:pt>
                <c:pt idx="1">
                  <c:v>10</c:v>
                </c:pt>
              </c:numCache>
            </c:numRef>
          </c:val>
          <c:extLst>
            <c:ext xmlns:c16="http://schemas.microsoft.com/office/drawing/2014/chart" uri="{C3380CC4-5D6E-409C-BE32-E72D297353CC}">
              <c16:uniqueId val="{00000000-3A30-4B4C-9FD5-D51202A8FDAD}"/>
            </c:ext>
          </c:extLst>
        </c:ser>
        <c:ser>
          <c:idx val="1"/>
          <c:order val="1"/>
          <c:tx>
            <c:strRef>
              <c:f>Sheet1!$C$1</c:f>
              <c:strCache>
                <c:ptCount val="1"/>
                <c:pt idx="0">
                  <c:v>STV</c:v>
                </c:pt>
              </c:strCache>
            </c:strRef>
          </c:tx>
          <c:spPr>
            <a:solidFill>
              <a:srgbClr val="00C0F3"/>
            </a:solidFill>
            <a:ln>
              <a:noFill/>
            </a:ln>
            <a:effectLst/>
          </c:spPr>
          <c:invertIfNegative val="0"/>
          <c:cat>
            <c:strRef>
              <c:f>Sheet1!$A$2:$A$3</c:f>
              <c:strCache>
                <c:ptCount val="2"/>
                <c:pt idx="0">
                  <c:v>Linear TV</c:v>
                </c:pt>
                <c:pt idx="1">
                  <c:v>Multiscreen</c:v>
                </c:pt>
              </c:strCache>
            </c:strRef>
          </c:cat>
          <c:val>
            <c:numRef>
              <c:f>Sheet1!$C$2:$C$3</c:f>
              <c:numCache>
                <c:formatCode>General</c:formatCode>
                <c:ptCount val="2"/>
                <c:pt idx="1">
                  <c:v>2.5</c:v>
                </c:pt>
              </c:numCache>
            </c:numRef>
          </c:val>
          <c:extLst>
            <c:ext xmlns:c16="http://schemas.microsoft.com/office/drawing/2014/chart" uri="{C3380CC4-5D6E-409C-BE32-E72D297353CC}">
              <c16:uniqueId val="{00000001-3A30-4B4C-9FD5-D51202A8FDAD}"/>
            </c:ext>
          </c:extLst>
        </c:ser>
        <c:dLbls>
          <c:showLegendKey val="0"/>
          <c:showVal val="0"/>
          <c:showCatName val="0"/>
          <c:showSerName val="0"/>
          <c:showPercent val="0"/>
          <c:showBubbleSize val="0"/>
        </c:dLbls>
        <c:gapWidth val="219"/>
        <c:overlap val="100"/>
        <c:axId val="1262407663"/>
        <c:axId val="1475183423"/>
      </c:barChart>
      <c:catAx>
        <c:axId val="1262407663"/>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crossAx val="1475183423"/>
        <c:crosses val="autoZero"/>
        <c:auto val="1"/>
        <c:lblAlgn val="ctr"/>
        <c:lblOffset val="100"/>
        <c:noMultiLvlLbl val="0"/>
      </c:catAx>
      <c:valAx>
        <c:axId val="1475183423"/>
        <c:scaling>
          <c:orientation val="minMax"/>
        </c:scaling>
        <c:delete val="1"/>
        <c:axPos val="l"/>
        <c:numFmt formatCode="General" sourceLinked="1"/>
        <c:majorTickMark val="none"/>
        <c:minorTickMark val="none"/>
        <c:tickLblPos val="nextTo"/>
        <c:crossAx val="1262407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a:solidFill>
            <a:srgbClr val="1F1A62"/>
          </a:solidFill>
          <a:latin typeface="Helvetica" panose="020B0403020202020204" pitchFamily="34"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sng" strike="noStrike" kern="1200" spc="0" baseline="0">
                <a:solidFill>
                  <a:srgbClr val="1F1A62"/>
                </a:solidFill>
                <a:latin typeface="Helvetica" panose="020B0403020202020204" pitchFamily="34" charset="0"/>
                <a:ea typeface="+mn-ea"/>
                <a:cs typeface="+mn-cs"/>
              </a:defRPr>
            </a:pPr>
            <a:r>
              <a:rPr lang="en-US" sz="1800" b="1" u="sng" dirty="0"/>
              <a:t>Frequency</a:t>
            </a:r>
          </a:p>
        </c:rich>
      </c:tx>
      <c:overlay val="0"/>
      <c:spPr>
        <a:noFill/>
        <a:ln>
          <a:noFill/>
        </a:ln>
        <a:effectLst/>
      </c:spPr>
      <c:txPr>
        <a:bodyPr rot="0" spcFirstLastPara="1" vertOverflow="ellipsis" vert="horz" wrap="square" anchor="ctr" anchorCtr="1"/>
        <a:lstStyle/>
        <a:p>
          <a:pPr>
            <a:defRPr sz="1800" b="1" i="0" u="sng"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barChart>
        <c:barDir val="col"/>
        <c:grouping val="stacked"/>
        <c:varyColors val="0"/>
        <c:ser>
          <c:idx val="0"/>
          <c:order val="0"/>
          <c:tx>
            <c:strRef>
              <c:f>Sheet1!$B$1</c:f>
              <c:strCache>
                <c:ptCount val="1"/>
                <c:pt idx="0">
                  <c:v>Frequency</c:v>
                </c:pt>
              </c:strCache>
            </c:strRef>
          </c:tx>
          <c:spPr>
            <a:solidFill>
              <a:srgbClr val="E84A99"/>
            </a:solidFill>
            <a:ln>
              <a:noFill/>
            </a:ln>
            <a:effectLst/>
          </c:spPr>
          <c:invertIfNegative val="0"/>
          <c:dLbls>
            <c:dLbl>
              <c:idx val="0"/>
              <c:layout>
                <c:manualLayout>
                  <c:x val="-5.5361282498598528E-3"/>
                  <c:y val="-0.1912906242409193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C1-4100-8820-0AE3994B5686}"/>
                </c:ext>
              </c:extLst>
            </c:dLbl>
            <c:dLbl>
              <c:idx val="1"/>
              <c:layout>
                <c:manualLayout>
                  <c:x val="-2.7680641249299264E-3"/>
                  <c:y val="-0.1321791299324538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C1-4100-8820-0AE3994B5686}"/>
                </c:ext>
              </c:extLst>
            </c:dLbl>
            <c:dLbl>
              <c:idx val="2"/>
              <c:layout>
                <c:manualLayout>
                  <c:x val="-2.7680641249300279E-3"/>
                  <c:y val="-0.3266710312256908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C1-4100-8820-0AE3994B568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1F1A62"/>
                    </a:solidFill>
                    <a:latin typeface="Helvetica" panose="020B0403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Linear TV</c:v>
                </c:pt>
                <c:pt idx="1">
                  <c:v>Streaming TV Only</c:v>
                </c:pt>
                <c:pt idx="2">
                  <c:v>Multiscreen</c:v>
                </c:pt>
              </c:strCache>
            </c:strRef>
          </c:cat>
          <c:val>
            <c:numRef>
              <c:f>Sheet1!$B$2:$B$4</c:f>
              <c:numCache>
                <c:formatCode>General</c:formatCode>
                <c:ptCount val="3"/>
                <c:pt idx="0">
                  <c:v>8</c:v>
                </c:pt>
                <c:pt idx="1">
                  <c:v>5</c:v>
                </c:pt>
                <c:pt idx="2">
                  <c:v>14</c:v>
                </c:pt>
              </c:numCache>
            </c:numRef>
          </c:val>
          <c:extLst>
            <c:ext xmlns:c16="http://schemas.microsoft.com/office/drawing/2014/chart" uri="{C3380CC4-5D6E-409C-BE32-E72D297353CC}">
              <c16:uniqueId val="{00000000-5532-49E3-800A-7162002140E8}"/>
            </c:ext>
          </c:extLst>
        </c:ser>
        <c:dLbls>
          <c:showLegendKey val="0"/>
          <c:showVal val="0"/>
          <c:showCatName val="0"/>
          <c:showSerName val="0"/>
          <c:showPercent val="0"/>
          <c:showBubbleSize val="0"/>
        </c:dLbls>
        <c:gapWidth val="219"/>
        <c:overlap val="100"/>
        <c:axId val="1262407663"/>
        <c:axId val="1475183423"/>
      </c:barChart>
      <c:catAx>
        <c:axId val="1262407663"/>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crossAx val="1475183423"/>
        <c:crosses val="autoZero"/>
        <c:auto val="1"/>
        <c:lblAlgn val="ctr"/>
        <c:lblOffset val="100"/>
        <c:noMultiLvlLbl val="0"/>
      </c:catAx>
      <c:valAx>
        <c:axId val="1475183423"/>
        <c:scaling>
          <c:orientation val="minMax"/>
        </c:scaling>
        <c:delete val="1"/>
        <c:axPos val="l"/>
        <c:numFmt formatCode="General" sourceLinked="1"/>
        <c:majorTickMark val="none"/>
        <c:minorTickMark val="none"/>
        <c:tickLblPos val="nextTo"/>
        <c:crossAx val="1262407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a:solidFill>
            <a:srgbClr val="1F1A62"/>
          </a:solidFill>
          <a:latin typeface="Helvetica" panose="020B0403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r>
              <a:rPr lang="en-US" sz="1600" b="1" u="sng"/>
              <a:t>Global</a:t>
            </a:r>
            <a:r>
              <a:rPr lang="en-US" sz="1600" b="1" u="sng" baseline="0"/>
              <a:t> </a:t>
            </a:r>
            <a:r>
              <a:rPr lang="en-US" sz="1600" b="1" u="sng"/>
              <a:t>AVOD Revenue</a:t>
            </a:r>
          </a:p>
          <a:p>
            <a:pPr>
              <a:defRPr sz="1600"/>
            </a:pPr>
            <a:r>
              <a:rPr lang="en-US" sz="1600"/>
              <a:t>$ in billions</a:t>
            </a:r>
          </a:p>
        </c:rich>
      </c:tx>
      <c:layout>
        <c:manualLayout>
          <c:xMode val="edge"/>
          <c:yMode val="edge"/>
          <c:x val="0.35268226595694352"/>
          <c:y val="4.7414893646870002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title>
    <c:autoTitleDeleted val="0"/>
    <c:plotArea>
      <c:layout>
        <c:manualLayout>
          <c:layoutTarget val="inner"/>
          <c:xMode val="edge"/>
          <c:yMode val="edge"/>
          <c:x val="1.9913438081606904E-2"/>
          <c:y val="5.1474392646222604E-2"/>
          <c:w val="0.96017308316213745"/>
          <c:h val="0.8439253615378266"/>
        </c:manualLayout>
      </c:layout>
      <c:barChart>
        <c:barDir val="col"/>
        <c:grouping val="clustered"/>
        <c:varyColors val="0"/>
        <c:ser>
          <c:idx val="0"/>
          <c:order val="0"/>
          <c:tx>
            <c:strRef>
              <c:f>Sheet1!$B$1</c:f>
              <c:strCache>
                <c:ptCount val="1"/>
                <c:pt idx="0">
                  <c:v>Series 1</c:v>
                </c:pt>
              </c:strCache>
            </c:strRef>
          </c:tx>
          <c:spPr>
            <a:solidFill>
              <a:srgbClr val="00C0F3"/>
            </a:solidFill>
            <a:ln>
              <a:noFill/>
            </a:ln>
            <a:effectLst/>
          </c:spPr>
          <c:invertIfNegative val="0"/>
          <c:dPt>
            <c:idx val="0"/>
            <c:invertIfNegative val="0"/>
            <c:bubble3D val="0"/>
            <c:spPr>
              <a:solidFill>
                <a:srgbClr val="00C0F3"/>
              </a:solidFill>
              <a:ln>
                <a:noFill/>
              </a:ln>
              <a:effectLst/>
            </c:spPr>
            <c:extLst>
              <c:ext xmlns:c16="http://schemas.microsoft.com/office/drawing/2014/chart" uri="{C3380CC4-5D6E-409C-BE32-E72D297353CC}">
                <c16:uniqueId val="{00000005-390E-43A7-ADAA-80F5B74150F4}"/>
              </c:ext>
            </c:extLst>
          </c:dPt>
          <c:dPt>
            <c:idx val="2"/>
            <c:invertIfNegative val="0"/>
            <c:bubble3D val="0"/>
            <c:spPr>
              <a:solidFill>
                <a:srgbClr val="00C0F3"/>
              </a:solidFill>
              <a:ln>
                <a:noFill/>
              </a:ln>
              <a:effectLst/>
            </c:spPr>
            <c:extLst>
              <c:ext xmlns:c16="http://schemas.microsoft.com/office/drawing/2014/chart" uri="{C3380CC4-5D6E-409C-BE32-E72D297353CC}">
                <c16:uniqueId val="{00000003-3EAF-4040-99DA-9A31313B6D87}"/>
              </c:ext>
            </c:extLst>
          </c:dPt>
          <c:dLbls>
            <c:dLbl>
              <c:idx val="2"/>
              <c:spPr>
                <a:noFill/>
                <a:ln>
                  <a:noFill/>
                </a:ln>
                <a:effectLst/>
              </c:spPr>
              <c:txPr>
                <a:bodyPr rot="0" spcFirstLastPara="1" vertOverflow="ellipsis" vert="horz" wrap="square" anchor="ctr" anchorCtr="1"/>
                <a:lstStyle/>
                <a:p>
                  <a:pPr algn="ctr">
                    <a:defRPr sz="140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3EAF-4040-99DA-9A31313B6D87}"/>
                </c:ext>
              </c:extLst>
            </c:dLbl>
            <c:spPr>
              <a:noFill/>
              <a:ln>
                <a:noFill/>
              </a:ln>
              <a:effectLst/>
            </c:spPr>
            <c:txPr>
              <a:bodyPr rot="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2">
                  <c:v>2025</c:v>
                </c:pt>
              </c:numCache>
            </c:numRef>
          </c:cat>
          <c:val>
            <c:numRef>
              <c:f>Sheet1!$B$2:$B$4</c:f>
              <c:numCache>
                <c:formatCode>General</c:formatCode>
                <c:ptCount val="3"/>
                <c:pt idx="0" formatCode="&quot;$&quot;#,##0.0">
                  <c:v>24.3</c:v>
                </c:pt>
                <c:pt idx="2" formatCode="&quot;$&quot;#,##0.0">
                  <c:v>53.5</c:v>
                </c:pt>
              </c:numCache>
            </c:numRef>
          </c:val>
          <c:extLst>
            <c:ext xmlns:c16="http://schemas.microsoft.com/office/drawing/2014/chart" uri="{C3380CC4-5D6E-409C-BE32-E72D297353CC}">
              <c16:uniqueId val="{00000000-390E-43A7-ADAA-80F5B74150F4}"/>
            </c:ext>
          </c:extLst>
        </c:ser>
        <c:dLbls>
          <c:showLegendKey val="0"/>
          <c:showVal val="0"/>
          <c:showCatName val="0"/>
          <c:showSerName val="0"/>
          <c:showPercent val="0"/>
          <c:showBubbleSize val="0"/>
        </c:dLbls>
        <c:gapWidth val="219"/>
        <c:overlap val="-27"/>
        <c:axId val="284215952"/>
        <c:axId val="284216344"/>
      </c:barChart>
      <c:catAx>
        <c:axId val="2842159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crossAx val="284216344"/>
        <c:crosses val="autoZero"/>
        <c:auto val="1"/>
        <c:lblAlgn val="ctr"/>
        <c:lblOffset val="100"/>
        <c:noMultiLvlLbl val="0"/>
      </c:catAx>
      <c:valAx>
        <c:axId val="284216344"/>
        <c:scaling>
          <c:orientation val="minMax"/>
        </c:scaling>
        <c:delete val="1"/>
        <c:axPos val="l"/>
        <c:numFmt formatCode="&quot;$&quot;#,##0.0" sourceLinked="1"/>
        <c:majorTickMark val="none"/>
        <c:minorTickMark val="none"/>
        <c:tickLblPos val="nextTo"/>
        <c:crossAx val="284215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0.66406</cdr:x>
      <cdr:y>0.54048</cdr:y>
    </cdr:from>
    <cdr:to>
      <cdr:x>0.80642</cdr:x>
      <cdr:y>0.61525</cdr:y>
    </cdr:to>
    <cdr:sp macro="" textlink="">
      <cdr:nvSpPr>
        <cdr:cNvPr id="2" name="TextBox 1">
          <a:extLst xmlns:a="http://schemas.openxmlformats.org/drawingml/2006/main">
            <a:ext uri="{FF2B5EF4-FFF2-40B4-BE49-F238E27FC236}">
              <a16:creationId xmlns:a16="http://schemas.microsoft.com/office/drawing/2014/main" id="{673A641C-6242-4E65-93C6-1645DBFEF155}"/>
            </a:ext>
          </a:extLst>
        </cdr:cNvPr>
        <cdr:cNvSpPr txBox="1"/>
      </cdr:nvSpPr>
      <cdr:spPr>
        <a:xfrm xmlns:a="http://schemas.openxmlformats.org/drawingml/2006/main">
          <a:off x="3046732" y="1818497"/>
          <a:ext cx="653143" cy="2515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dirty="0">
              <a:solidFill>
                <a:schemeClr val="bg1"/>
              </a:solidFill>
            </a:rPr>
            <a:t>TV</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C769033-CC82-0C4F-9180-62F036320BDF}" type="datetimeFigureOut">
              <a:rPr lang="en-US" smtClean="0"/>
              <a:t>10/21/2020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3615BE2-BB6E-D846-B0CB-BE207E4BB8A8}" type="slidenum">
              <a:rPr lang="en-US" smtClean="0"/>
              <a:t>‹#›</a:t>
            </a:fld>
            <a:endParaRPr lang="en-US"/>
          </a:p>
        </p:txBody>
      </p:sp>
    </p:spTree>
    <p:extLst>
      <p:ext uri="{BB962C8B-B14F-4D97-AF65-F5344CB8AC3E}">
        <p14:creationId xmlns:p14="http://schemas.microsoft.com/office/powerpoint/2010/main" val="327335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50" dirty="0"/>
          </a:p>
        </p:txBody>
      </p:sp>
      <p:sp>
        <p:nvSpPr>
          <p:cNvPr id="4" name="Slide Number Placeholder 3"/>
          <p:cNvSpPr>
            <a:spLocks noGrp="1"/>
          </p:cNvSpPr>
          <p:nvPr>
            <p:ph type="sldNum" sz="quarter" idx="5"/>
          </p:nvPr>
        </p:nvSpPr>
        <p:spPr/>
        <p:txBody>
          <a:bodyPr/>
          <a:lstStyle/>
          <a:p>
            <a:pPr marL="0" marR="0" lvl="0" indent="0" algn="r" defTabSz="1172398" rtl="0" eaLnBrk="1" fontAlgn="auto" latinLnBrk="0" hangingPunct="1">
              <a:lnSpc>
                <a:spcPct val="100000"/>
              </a:lnSpc>
              <a:spcBef>
                <a:spcPts val="0"/>
              </a:spcBef>
              <a:spcAft>
                <a:spcPts val="0"/>
              </a:spcAft>
              <a:buClrTx/>
              <a:buSzTx/>
              <a:buFontTx/>
              <a:buNone/>
              <a:tabLst/>
              <a:defRPr/>
            </a:pPr>
            <a:fld id="{03E44481-CC7E-F441-937B-5481639038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7239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938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CC6DD1-72E9-4C98-88FE-C2C9F5A0D5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008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C4B510-CE14-4E68-B2C5-2CAFC4BFD5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964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 reach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030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reach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447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10/21/2020</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7977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10/21/2020</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01315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10/21/2020</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2147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7" y="460185"/>
            <a:ext cx="11740445" cy="1283951"/>
          </a:xfrm>
          <a:prstGeom prst="rect">
            <a:avLst/>
          </a:prstGeom>
        </p:spPr>
        <p:txBody>
          <a:bodyPr/>
          <a:lstStyle>
            <a:lvl1pPr algn="ctr">
              <a:lnSpc>
                <a:spcPts val="2799"/>
              </a:lnSpc>
              <a:defRPr sz="2599"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41"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6"/>
            <a:ext cx="7416800" cy="236537"/>
          </a:xfrm>
          <a:prstGeom prst="rect">
            <a:avLst/>
          </a:prstGeom>
        </p:spPr>
        <p:txBody>
          <a:bodyPr vert="horz"/>
          <a:lstStyle>
            <a:lvl1pPr marL="0" indent="0">
              <a:buNone/>
              <a:defRPr sz="900"/>
            </a:lvl1pPr>
            <a:lvl2pPr marL="457109" indent="0">
              <a:buNone/>
              <a:defRPr/>
            </a:lvl2pPr>
            <a:lvl3pPr marL="914217" indent="0">
              <a:buNone/>
              <a:defRPr/>
            </a:lvl3pPr>
            <a:lvl4pPr marL="1371326" indent="0">
              <a:buNone/>
              <a:defRPr/>
            </a:lvl4pPr>
            <a:lvl5pPr marL="1828434"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9" y="6189666"/>
            <a:ext cx="2293055" cy="431798"/>
          </a:xfrm>
          <a:prstGeom prst="rect">
            <a:avLst/>
          </a:prstGeom>
        </p:spPr>
        <p:txBody>
          <a:bodyPr vert="horz"/>
          <a:lstStyle>
            <a:lvl1pPr marL="0" indent="0">
              <a:buNone/>
              <a:defRPr sz="1100" cap="all" baseline="0"/>
            </a:lvl1pPr>
            <a:lvl2pPr marL="457109" indent="0">
              <a:buNone/>
              <a:defRPr/>
            </a:lvl2pPr>
            <a:lvl3pPr marL="914217" indent="0">
              <a:buNone/>
              <a:defRPr/>
            </a:lvl3pPr>
            <a:lvl4pPr marL="1371326" indent="0">
              <a:buNone/>
              <a:defRPr/>
            </a:lvl4pPr>
            <a:lvl5pPr marL="1828434" indent="0">
              <a:buNone/>
              <a:defRPr/>
            </a:lvl5pPr>
          </a:lstStyle>
          <a:p>
            <a:pPr lvl="0"/>
            <a:r>
              <a:rPr lang="en-US"/>
              <a:t>Small Report Title Goes Here</a:t>
            </a:r>
          </a:p>
        </p:txBody>
      </p:sp>
    </p:spTree>
    <p:extLst>
      <p:ext uri="{BB962C8B-B14F-4D97-AF65-F5344CB8AC3E}">
        <p14:creationId xmlns:p14="http://schemas.microsoft.com/office/powerpoint/2010/main" val="3983196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7" y="460185"/>
            <a:ext cx="11740445" cy="1283951"/>
          </a:xfrm>
          <a:prstGeom prst="rect">
            <a:avLst/>
          </a:prstGeom>
        </p:spPr>
        <p:txBody>
          <a:bodyPr/>
          <a:lstStyle>
            <a:lvl1pPr algn="ctr">
              <a:lnSpc>
                <a:spcPts val="2799"/>
              </a:lnSpc>
              <a:defRPr sz="2599"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41"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6"/>
            <a:ext cx="7416800" cy="236537"/>
          </a:xfrm>
          <a:prstGeom prst="rect">
            <a:avLst/>
          </a:prstGeom>
        </p:spPr>
        <p:txBody>
          <a:bodyPr vert="horz"/>
          <a:lstStyle>
            <a:lvl1pPr marL="0" indent="0">
              <a:buNone/>
              <a:defRPr sz="900"/>
            </a:lvl1pPr>
            <a:lvl2pPr marL="457109" indent="0">
              <a:buNone/>
              <a:defRPr/>
            </a:lvl2pPr>
            <a:lvl3pPr marL="914217" indent="0">
              <a:buNone/>
              <a:defRPr/>
            </a:lvl3pPr>
            <a:lvl4pPr marL="1371326" indent="0">
              <a:buNone/>
              <a:defRPr/>
            </a:lvl4pPr>
            <a:lvl5pPr marL="1828434"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9" y="6189666"/>
            <a:ext cx="2293055" cy="431798"/>
          </a:xfrm>
          <a:prstGeom prst="rect">
            <a:avLst/>
          </a:prstGeom>
        </p:spPr>
        <p:txBody>
          <a:bodyPr vert="horz"/>
          <a:lstStyle>
            <a:lvl1pPr marL="0" indent="0">
              <a:buNone/>
              <a:defRPr sz="1100" cap="all" baseline="0"/>
            </a:lvl1pPr>
            <a:lvl2pPr marL="457109" indent="0">
              <a:buNone/>
              <a:defRPr/>
            </a:lvl2pPr>
            <a:lvl3pPr marL="914217" indent="0">
              <a:buNone/>
              <a:defRPr/>
            </a:lvl3pPr>
            <a:lvl4pPr marL="1371326" indent="0">
              <a:buNone/>
              <a:defRPr/>
            </a:lvl4pPr>
            <a:lvl5pPr marL="1828434"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6" y="5335064"/>
            <a:ext cx="11728449" cy="888470"/>
          </a:xfrm>
          <a:prstGeom prst="rect">
            <a:avLst/>
          </a:prstGeom>
        </p:spPr>
        <p:txBody>
          <a:bodyPr vert="horz"/>
          <a:lstStyle>
            <a:lvl1pPr marL="0" indent="0" algn="ctr" defTabSz="228554" fontAlgn="base">
              <a:lnSpc>
                <a:spcPts val="2300"/>
              </a:lnSpc>
              <a:spcBef>
                <a:spcPct val="0"/>
              </a:spcBef>
              <a:spcAft>
                <a:spcPct val="0"/>
              </a:spcAft>
              <a:buFontTx/>
              <a:buNone/>
              <a:defRPr sz="1100"/>
            </a:lvl1pPr>
            <a:lvl5pPr marL="1828434"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705332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3952" y="5002207"/>
            <a:ext cx="7247473" cy="1517126"/>
          </a:xfrm>
          <a:prstGeom prst="rect">
            <a:avLst/>
          </a:prstGeom>
        </p:spPr>
        <p:txBody>
          <a:bodyPr anchor="t" anchorCtr="0">
            <a:noAutofit/>
          </a:bodyPr>
          <a:lstStyle>
            <a:lvl1pPr algn="l">
              <a:lnSpc>
                <a:spcPts val="3799"/>
              </a:lnSpc>
              <a:defRPr sz="3599" b="1" cap="none" spc="-100"/>
            </a:lvl1pPr>
          </a:lstStyle>
          <a:p>
            <a:r>
              <a:rPr lang="en-US"/>
              <a:t>Insert Copy Here </a:t>
            </a:r>
            <a:br>
              <a:rPr lang="en-US"/>
            </a:br>
            <a:r>
              <a:rPr lang="en-US"/>
              <a:t>For The Break Slide</a:t>
            </a:r>
          </a:p>
        </p:txBody>
      </p:sp>
    </p:spTree>
    <p:extLst>
      <p:ext uri="{BB962C8B-B14F-4D97-AF65-F5344CB8AC3E}">
        <p14:creationId xmlns:p14="http://schemas.microsoft.com/office/powerpoint/2010/main" val="3872467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421115" y="2788257"/>
            <a:ext cx="6874356" cy="1286933"/>
          </a:xfrm>
          <a:prstGeom prst="rect">
            <a:avLst/>
          </a:prstGeom>
        </p:spPr>
        <p:txBody>
          <a:bodyPr vert="horz" lIns="0" tIns="0" rIns="0" bIns="0"/>
          <a:lstStyle>
            <a:lvl1pPr marL="0" indent="0">
              <a:lnSpc>
                <a:spcPts val="4499"/>
              </a:lnSpc>
              <a:spcBef>
                <a:spcPts val="0"/>
              </a:spcBef>
              <a:buFontTx/>
              <a:buNone/>
              <a:defRPr sz="5499" b="1" cap="none"/>
            </a:lvl1pPr>
            <a:lvl2pPr marL="457109" indent="0">
              <a:lnSpc>
                <a:spcPts val="4499"/>
              </a:lnSpc>
              <a:spcBef>
                <a:spcPts val="0"/>
              </a:spcBef>
              <a:buFontTx/>
              <a:buNone/>
              <a:defRPr sz="5499" cap="all"/>
            </a:lvl2pPr>
            <a:lvl3pPr marL="914217" indent="0">
              <a:lnSpc>
                <a:spcPts val="4499"/>
              </a:lnSpc>
              <a:spcBef>
                <a:spcPts val="0"/>
              </a:spcBef>
              <a:buFontTx/>
              <a:buNone/>
              <a:defRPr sz="5499" cap="all"/>
            </a:lvl3pPr>
            <a:lvl4pPr marL="1371326" indent="0">
              <a:lnSpc>
                <a:spcPts val="4499"/>
              </a:lnSpc>
              <a:spcBef>
                <a:spcPts val="0"/>
              </a:spcBef>
              <a:buFontTx/>
              <a:buNone/>
              <a:defRPr sz="5499" cap="all"/>
            </a:lvl4pPr>
            <a:lvl5pPr marL="1828434" indent="0">
              <a:lnSpc>
                <a:spcPts val="4499"/>
              </a:lnSpc>
              <a:spcBef>
                <a:spcPts val="0"/>
              </a:spcBef>
              <a:buFontTx/>
              <a:buNone/>
              <a:defRPr sz="5499" cap="all"/>
            </a:lvl5pPr>
          </a:lstStyle>
          <a:p>
            <a:pPr lvl="0"/>
            <a:r>
              <a:rPr lang="en-US"/>
              <a:t>Insert Report Title Here</a:t>
            </a:r>
          </a:p>
        </p:txBody>
      </p:sp>
      <p:sp>
        <p:nvSpPr>
          <p:cNvPr id="7" name="Text Placeholder 6"/>
          <p:cNvSpPr>
            <a:spLocks noGrp="1"/>
          </p:cNvSpPr>
          <p:nvPr>
            <p:ph type="body" sz="quarter" idx="11" hasCustomPrompt="1"/>
          </p:nvPr>
        </p:nvSpPr>
        <p:spPr>
          <a:xfrm>
            <a:off x="3480770" y="3960348"/>
            <a:ext cx="8282253" cy="1585314"/>
          </a:xfrm>
          <a:prstGeom prst="rect">
            <a:avLst/>
          </a:prstGeom>
        </p:spPr>
        <p:txBody>
          <a:bodyPr vert="horz" lIns="0" tIns="0" rIns="0" bIns="0"/>
          <a:lstStyle>
            <a:lvl1pPr marL="0" indent="0">
              <a:spcBef>
                <a:spcPts val="0"/>
              </a:spcBef>
              <a:buFontTx/>
              <a:buNone/>
              <a:defRPr sz="3199" b="1" cap="none" baseline="0">
                <a:solidFill>
                  <a:srgbClr val="508ABA"/>
                </a:solidFill>
              </a:defRPr>
            </a:lvl1pPr>
            <a:lvl2pPr marL="457109" indent="0">
              <a:buFontTx/>
              <a:buNone/>
              <a:defRPr/>
            </a:lvl2pPr>
            <a:lvl3pPr marL="914217" indent="0">
              <a:buFontTx/>
              <a:buNone/>
              <a:defRPr/>
            </a:lvl3pPr>
            <a:lvl4pPr marL="1371326" indent="0">
              <a:buFontTx/>
              <a:buNone/>
              <a:defRPr/>
            </a:lvl4pPr>
            <a:lvl5pPr marL="1828434" indent="0">
              <a:buFontTx/>
              <a:buNone/>
              <a:defRPr/>
            </a:lvl5pPr>
          </a:lstStyle>
          <a:p>
            <a:r>
              <a:rPr lang="en-US" sz="2599">
                <a:latin typeface="+mn-lt"/>
                <a:cs typeface="Trebuchet MS"/>
              </a:rPr>
              <a:t>Insert Subhead Text Here</a:t>
            </a:r>
          </a:p>
        </p:txBody>
      </p:sp>
    </p:spTree>
    <p:extLst>
      <p:ext uri="{BB962C8B-B14F-4D97-AF65-F5344CB8AC3E}">
        <p14:creationId xmlns:p14="http://schemas.microsoft.com/office/powerpoint/2010/main" val="3270803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389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835263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3384869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7B296-D45B-495F-AEE6-3F12E14DC8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951B0D-E708-4611-9361-C5A55107F5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B9FDDD-822E-4065-B926-004397FA0D1E}"/>
              </a:ext>
            </a:extLst>
          </p:cNvPr>
          <p:cNvSpPr>
            <a:spLocks noGrp="1"/>
          </p:cNvSpPr>
          <p:nvPr>
            <p:ph type="dt" sz="half" idx="10"/>
          </p:nvPr>
        </p:nvSpPr>
        <p:spPr/>
        <p:txBody>
          <a:bodyPr/>
          <a:lstStyle/>
          <a:p>
            <a:fld id="{5CE62089-C3D5-41ED-B2CE-48D5AD4E3E44}" type="datetimeFigureOut">
              <a:rPr lang="en-US" smtClean="0"/>
              <a:t>10/21/2020</a:t>
            </a:fld>
            <a:endParaRPr lang="en-US"/>
          </a:p>
        </p:txBody>
      </p:sp>
      <p:sp>
        <p:nvSpPr>
          <p:cNvPr id="5" name="Footer Placeholder 4">
            <a:extLst>
              <a:ext uri="{FF2B5EF4-FFF2-40B4-BE49-F238E27FC236}">
                <a16:creationId xmlns:a16="http://schemas.microsoft.com/office/drawing/2014/main" id="{B56FE868-3516-4BAA-B08C-1B71F44094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87FC5B-279C-4006-931A-CC76C977C3B0}"/>
              </a:ext>
            </a:extLst>
          </p:cNvPr>
          <p:cNvSpPr>
            <a:spLocks noGrp="1"/>
          </p:cNvSpPr>
          <p:nvPr>
            <p:ph type="sldNum" sz="quarter" idx="12"/>
          </p:nvPr>
        </p:nvSpPr>
        <p:spPr/>
        <p:txBody>
          <a:bodyPr/>
          <a:lstStyle/>
          <a:p>
            <a:fld id="{4CD876C3-FB2B-4F52-A9AE-6FD8E123CC78}" type="slidenum">
              <a:rPr lang="en-US" smtClean="0"/>
              <a:t>‹#›</a:t>
            </a:fld>
            <a:endParaRPr lang="en-US"/>
          </a:p>
        </p:txBody>
      </p:sp>
    </p:spTree>
    <p:extLst>
      <p:ext uri="{BB962C8B-B14F-4D97-AF65-F5344CB8AC3E}">
        <p14:creationId xmlns:p14="http://schemas.microsoft.com/office/powerpoint/2010/main" val="3549850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10/21/2020</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02697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98EF7-29B8-43A8-9455-47B3056569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9538A9-77F9-4C76-AEDB-61DFC752C9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DFF6F-3B2B-40E6-92DE-5BB35E04FE69}"/>
              </a:ext>
            </a:extLst>
          </p:cNvPr>
          <p:cNvSpPr>
            <a:spLocks noGrp="1"/>
          </p:cNvSpPr>
          <p:nvPr>
            <p:ph type="dt" sz="half" idx="10"/>
          </p:nvPr>
        </p:nvSpPr>
        <p:spPr/>
        <p:txBody>
          <a:bodyPr/>
          <a:lstStyle/>
          <a:p>
            <a:fld id="{5CE62089-C3D5-41ED-B2CE-48D5AD4E3E44}" type="datetimeFigureOut">
              <a:rPr lang="en-US" smtClean="0"/>
              <a:t>10/21/2020</a:t>
            </a:fld>
            <a:endParaRPr lang="en-US"/>
          </a:p>
        </p:txBody>
      </p:sp>
      <p:sp>
        <p:nvSpPr>
          <p:cNvPr id="5" name="Footer Placeholder 4">
            <a:extLst>
              <a:ext uri="{FF2B5EF4-FFF2-40B4-BE49-F238E27FC236}">
                <a16:creationId xmlns:a16="http://schemas.microsoft.com/office/drawing/2014/main" id="{D8049664-E622-4743-9A1B-1FA147F6C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98513-4E86-428B-B27F-F78A6C8A0517}"/>
              </a:ext>
            </a:extLst>
          </p:cNvPr>
          <p:cNvSpPr>
            <a:spLocks noGrp="1"/>
          </p:cNvSpPr>
          <p:nvPr>
            <p:ph type="sldNum" sz="quarter" idx="12"/>
          </p:nvPr>
        </p:nvSpPr>
        <p:spPr/>
        <p:txBody>
          <a:bodyPr/>
          <a:lstStyle/>
          <a:p>
            <a:fld id="{4CD876C3-FB2B-4F52-A9AE-6FD8E123CC78}" type="slidenum">
              <a:rPr lang="en-US" smtClean="0"/>
              <a:t>‹#›</a:t>
            </a:fld>
            <a:endParaRPr lang="en-US"/>
          </a:p>
        </p:txBody>
      </p:sp>
    </p:spTree>
    <p:extLst>
      <p:ext uri="{BB962C8B-B14F-4D97-AF65-F5344CB8AC3E}">
        <p14:creationId xmlns:p14="http://schemas.microsoft.com/office/powerpoint/2010/main" val="3772946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D333A-6202-4A49-BEA9-4510C5BC50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B436AB-74A8-4A96-AA1D-7E3CB06448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E22039-99D8-4372-BB0E-CDC522897942}"/>
              </a:ext>
            </a:extLst>
          </p:cNvPr>
          <p:cNvSpPr>
            <a:spLocks noGrp="1"/>
          </p:cNvSpPr>
          <p:nvPr>
            <p:ph type="dt" sz="half" idx="10"/>
          </p:nvPr>
        </p:nvSpPr>
        <p:spPr/>
        <p:txBody>
          <a:bodyPr/>
          <a:lstStyle/>
          <a:p>
            <a:fld id="{5CE62089-C3D5-41ED-B2CE-48D5AD4E3E44}" type="datetimeFigureOut">
              <a:rPr lang="en-US" smtClean="0"/>
              <a:t>10/21/2020</a:t>
            </a:fld>
            <a:endParaRPr lang="en-US"/>
          </a:p>
        </p:txBody>
      </p:sp>
      <p:sp>
        <p:nvSpPr>
          <p:cNvPr id="5" name="Footer Placeholder 4">
            <a:extLst>
              <a:ext uri="{FF2B5EF4-FFF2-40B4-BE49-F238E27FC236}">
                <a16:creationId xmlns:a16="http://schemas.microsoft.com/office/drawing/2014/main" id="{B9FF6F21-9C0B-4AF4-BBED-99588CE6D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99278-2865-4D8E-8BA5-EB36C876A8BE}"/>
              </a:ext>
            </a:extLst>
          </p:cNvPr>
          <p:cNvSpPr>
            <a:spLocks noGrp="1"/>
          </p:cNvSpPr>
          <p:nvPr>
            <p:ph type="sldNum" sz="quarter" idx="12"/>
          </p:nvPr>
        </p:nvSpPr>
        <p:spPr/>
        <p:txBody>
          <a:bodyPr/>
          <a:lstStyle/>
          <a:p>
            <a:fld id="{4CD876C3-FB2B-4F52-A9AE-6FD8E123CC78}" type="slidenum">
              <a:rPr lang="en-US" smtClean="0"/>
              <a:t>‹#›</a:t>
            </a:fld>
            <a:endParaRPr lang="en-US"/>
          </a:p>
        </p:txBody>
      </p:sp>
    </p:spTree>
    <p:extLst>
      <p:ext uri="{BB962C8B-B14F-4D97-AF65-F5344CB8AC3E}">
        <p14:creationId xmlns:p14="http://schemas.microsoft.com/office/powerpoint/2010/main" val="952166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C97F2-F881-4E8F-A4C0-62EA334C4B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3C7639-CDD2-4567-92B8-7D81B52C7F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D2F7E7-7AF1-4628-80E4-2C2D3AFB7E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346A92-8DB8-4A3E-A0BB-9F4A5187D97A}"/>
              </a:ext>
            </a:extLst>
          </p:cNvPr>
          <p:cNvSpPr>
            <a:spLocks noGrp="1"/>
          </p:cNvSpPr>
          <p:nvPr>
            <p:ph type="dt" sz="half" idx="10"/>
          </p:nvPr>
        </p:nvSpPr>
        <p:spPr/>
        <p:txBody>
          <a:bodyPr/>
          <a:lstStyle/>
          <a:p>
            <a:fld id="{5CE62089-C3D5-41ED-B2CE-48D5AD4E3E44}" type="datetimeFigureOut">
              <a:rPr lang="en-US" smtClean="0"/>
              <a:t>10/21/2020</a:t>
            </a:fld>
            <a:endParaRPr lang="en-US"/>
          </a:p>
        </p:txBody>
      </p:sp>
      <p:sp>
        <p:nvSpPr>
          <p:cNvPr id="6" name="Footer Placeholder 5">
            <a:extLst>
              <a:ext uri="{FF2B5EF4-FFF2-40B4-BE49-F238E27FC236}">
                <a16:creationId xmlns:a16="http://schemas.microsoft.com/office/drawing/2014/main" id="{B72B4F8D-37F0-4AB8-9EF9-22D8B9D71C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44CB3E-C0B3-485B-AE4F-EC810C9B9723}"/>
              </a:ext>
            </a:extLst>
          </p:cNvPr>
          <p:cNvSpPr>
            <a:spLocks noGrp="1"/>
          </p:cNvSpPr>
          <p:nvPr>
            <p:ph type="sldNum" sz="quarter" idx="12"/>
          </p:nvPr>
        </p:nvSpPr>
        <p:spPr/>
        <p:txBody>
          <a:bodyPr/>
          <a:lstStyle/>
          <a:p>
            <a:fld id="{4CD876C3-FB2B-4F52-A9AE-6FD8E123CC78}" type="slidenum">
              <a:rPr lang="en-US" smtClean="0"/>
              <a:t>‹#›</a:t>
            </a:fld>
            <a:endParaRPr lang="en-US"/>
          </a:p>
        </p:txBody>
      </p:sp>
    </p:spTree>
    <p:extLst>
      <p:ext uri="{BB962C8B-B14F-4D97-AF65-F5344CB8AC3E}">
        <p14:creationId xmlns:p14="http://schemas.microsoft.com/office/powerpoint/2010/main" val="971453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CCB47-717E-4A22-B595-F2D4D8A12A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703F2A-D609-465D-BAFE-60B09C89E8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238043-17BC-463D-8385-5C4CEAC3C3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EF4179-7176-4FE9-AD16-74AD185A87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93A497-3298-4428-8EE7-860059E671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9926DE-94DA-46B0-89F0-D8838BB80596}"/>
              </a:ext>
            </a:extLst>
          </p:cNvPr>
          <p:cNvSpPr>
            <a:spLocks noGrp="1"/>
          </p:cNvSpPr>
          <p:nvPr>
            <p:ph type="dt" sz="half" idx="10"/>
          </p:nvPr>
        </p:nvSpPr>
        <p:spPr/>
        <p:txBody>
          <a:bodyPr/>
          <a:lstStyle/>
          <a:p>
            <a:fld id="{5CE62089-C3D5-41ED-B2CE-48D5AD4E3E44}" type="datetimeFigureOut">
              <a:rPr lang="en-US" smtClean="0"/>
              <a:t>10/21/2020</a:t>
            </a:fld>
            <a:endParaRPr lang="en-US"/>
          </a:p>
        </p:txBody>
      </p:sp>
      <p:sp>
        <p:nvSpPr>
          <p:cNvPr id="8" name="Footer Placeholder 7">
            <a:extLst>
              <a:ext uri="{FF2B5EF4-FFF2-40B4-BE49-F238E27FC236}">
                <a16:creationId xmlns:a16="http://schemas.microsoft.com/office/drawing/2014/main" id="{7F390163-1827-4C21-8D02-20A6518A03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C70144-CE83-409C-97A9-DE0B4DE1CEE1}"/>
              </a:ext>
            </a:extLst>
          </p:cNvPr>
          <p:cNvSpPr>
            <a:spLocks noGrp="1"/>
          </p:cNvSpPr>
          <p:nvPr>
            <p:ph type="sldNum" sz="quarter" idx="12"/>
          </p:nvPr>
        </p:nvSpPr>
        <p:spPr/>
        <p:txBody>
          <a:bodyPr/>
          <a:lstStyle/>
          <a:p>
            <a:fld id="{4CD876C3-FB2B-4F52-A9AE-6FD8E123CC78}" type="slidenum">
              <a:rPr lang="en-US" smtClean="0"/>
              <a:t>‹#›</a:t>
            </a:fld>
            <a:endParaRPr lang="en-US"/>
          </a:p>
        </p:txBody>
      </p:sp>
    </p:spTree>
    <p:extLst>
      <p:ext uri="{BB962C8B-B14F-4D97-AF65-F5344CB8AC3E}">
        <p14:creationId xmlns:p14="http://schemas.microsoft.com/office/powerpoint/2010/main" val="37340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37C23-2509-4311-B255-C3023AC01B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AAF10-4FAF-4826-BF94-5070F14BDE93}"/>
              </a:ext>
            </a:extLst>
          </p:cNvPr>
          <p:cNvSpPr>
            <a:spLocks noGrp="1"/>
          </p:cNvSpPr>
          <p:nvPr>
            <p:ph type="dt" sz="half" idx="10"/>
          </p:nvPr>
        </p:nvSpPr>
        <p:spPr/>
        <p:txBody>
          <a:bodyPr/>
          <a:lstStyle/>
          <a:p>
            <a:fld id="{5CE62089-C3D5-41ED-B2CE-48D5AD4E3E44}" type="datetimeFigureOut">
              <a:rPr lang="en-US" smtClean="0"/>
              <a:t>10/21/2020</a:t>
            </a:fld>
            <a:endParaRPr lang="en-US"/>
          </a:p>
        </p:txBody>
      </p:sp>
      <p:sp>
        <p:nvSpPr>
          <p:cNvPr id="4" name="Footer Placeholder 3">
            <a:extLst>
              <a:ext uri="{FF2B5EF4-FFF2-40B4-BE49-F238E27FC236}">
                <a16:creationId xmlns:a16="http://schemas.microsoft.com/office/drawing/2014/main" id="{C8142790-17F7-4F40-9264-7DD8EDCA63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F75710-9311-42C8-9F79-3F563CB815CD}"/>
              </a:ext>
            </a:extLst>
          </p:cNvPr>
          <p:cNvSpPr>
            <a:spLocks noGrp="1"/>
          </p:cNvSpPr>
          <p:nvPr>
            <p:ph type="sldNum" sz="quarter" idx="12"/>
          </p:nvPr>
        </p:nvSpPr>
        <p:spPr/>
        <p:txBody>
          <a:bodyPr/>
          <a:lstStyle/>
          <a:p>
            <a:fld id="{4CD876C3-FB2B-4F52-A9AE-6FD8E123CC78}" type="slidenum">
              <a:rPr lang="en-US" smtClean="0"/>
              <a:t>‹#›</a:t>
            </a:fld>
            <a:endParaRPr lang="en-US"/>
          </a:p>
        </p:txBody>
      </p:sp>
    </p:spTree>
    <p:extLst>
      <p:ext uri="{BB962C8B-B14F-4D97-AF65-F5344CB8AC3E}">
        <p14:creationId xmlns:p14="http://schemas.microsoft.com/office/powerpoint/2010/main" val="3058276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485AF0-3798-4C04-B4BE-3EBCA41890C2}"/>
              </a:ext>
            </a:extLst>
          </p:cNvPr>
          <p:cNvSpPr>
            <a:spLocks noGrp="1"/>
          </p:cNvSpPr>
          <p:nvPr>
            <p:ph type="dt" sz="half" idx="10"/>
          </p:nvPr>
        </p:nvSpPr>
        <p:spPr/>
        <p:txBody>
          <a:bodyPr/>
          <a:lstStyle/>
          <a:p>
            <a:fld id="{5CE62089-C3D5-41ED-B2CE-48D5AD4E3E44}" type="datetimeFigureOut">
              <a:rPr lang="en-US" smtClean="0"/>
              <a:t>10/21/2020</a:t>
            </a:fld>
            <a:endParaRPr lang="en-US"/>
          </a:p>
        </p:txBody>
      </p:sp>
      <p:sp>
        <p:nvSpPr>
          <p:cNvPr id="3" name="Footer Placeholder 2">
            <a:extLst>
              <a:ext uri="{FF2B5EF4-FFF2-40B4-BE49-F238E27FC236}">
                <a16:creationId xmlns:a16="http://schemas.microsoft.com/office/drawing/2014/main" id="{7387EB06-D81E-41C3-9306-5CD518C3E3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4E7C1A-B16D-4D2C-BB53-C9CBCA6DEFFD}"/>
              </a:ext>
            </a:extLst>
          </p:cNvPr>
          <p:cNvSpPr>
            <a:spLocks noGrp="1"/>
          </p:cNvSpPr>
          <p:nvPr>
            <p:ph type="sldNum" sz="quarter" idx="12"/>
          </p:nvPr>
        </p:nvSpPr>
        <p:spPr/>
        <p:txBody>
          <a:bodyPr/>
          <a:lstStyle/>
          <a:p>
            <a:fld id="{4CD876C3-FB2B-4F52-A9AE-6FD8E123CC78}" type="slidenum">
              <a:rPr lang="en-US" smtClean="0"/>
              <a:t>‹#›</a:t>
            </a:fld>
            <a:endParaRPr lang="en-US"/>
          </a:p>
        </p:txBody>
      </p:sp>
    </p:spTree>
    <p:extLst>
      <p:ext uri="{BB962C8B-B14F-4D97-AF65-F5344CB8AC3E}">
        <p14:creationId xmlns:p14="http://schemas.microsoft.com/office/powerpoint/2010/main" val="4022683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DE884-0350-4DD9-8F27-78F5CC46A2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EB071E-566C-4308-8829-1C8BC8A616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76763F-A919-46C1-B2C0-69FBD459BB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AFF7F2-0324-4FD3-927C-DD06F97434A3}"/>
              </a:ext>
            </a:extLst>
          </p:cNvPr>
          <p:cNvSpPr>
            <a:spLocks noGrp="1"/>
          </p:cNvSpPr>
          <p:nvPr>
            <p:ph type="dt" sz="half" idx="10"/>
          </p:nvPr>
        </p:nvSpPr>
        <p:spPr/>
        <p:txBody>
          <a:bodyPr/>
          <a:lstStyle/>
          <a:p>
            <a:fld id="{5CE62089-C3D5-41ED-B2CE-48D5AD4E3E44}" type="datetimeFigureOut">
              <a:rPr lang="en-US" smtClean="0"/>
              <a:t>10/21/2020</a:t>
            </a:fld>
            <a:endParaRPr lang="en-US"/>
          </a:p>
        </p:txBody>
      </p:sp>
      <p:sp>
        <p:nvSpPr>
          <p:cNvPr id="6" name="Footer Placeholder 5">
            <a:extLst>
              <a:ext uri="{FF2B5EF4-FFF2-40B4-BE49-F238E27FC236}">
                <a16:creationId xmlns:a16="http://schemas.microsoft.com/office/drawing/2014/main" id="{7221855C-7BA3-4E61-81F5-513FCF2882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B52FE-2AFA-421A-9C49-F20156867D45}"/>
              </a:ext>
            </a:extLst>
          </p:cNvPr>
          <p:cNvSpPr>
            <a:spLocks noGrp="1"/>
          </p:cNvSpPr>
          <p:nvPr>
            <p:ph type="sldNum" sz="quarter" idx="12"/>
          </p:nvPr>
        </p:nvSpPr>
        <p:spPr/>
        <p:txBody>
          <a:bodyPr/>
          <a:lstStyle/>
          <a:p>
            <a:fld id="{4CD876C3-FB2B-4F52-A9AE-6FD8E123CC78}" type="slidenum">
              <a:rPr lang="en-US" smtClean="0"/>
              <a:t>‹#›</a:t>
            </a:fld>
            <a:endParaRPr lang="en-US"/>
          </a:p>
        </p:txBody>
      </p:sp>
    </p:spTree>
    <p:extLst>
      <p:ext uri="{BB962C8B-B14F-4D97-AF65-F5344CB8AC3E}">
        <p14:creationId xmlns:p14="http://schemas.microsoft.com/office/powerpoint/2010/main" val="4135367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1D26E-41B8-48C5-96D8-68CB621A29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523278-53AF-4CA5-ABEA-4472C80680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BFC174-4F1C-4F79-A6D1-1B82265C2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64D866-B126-45C1-815E-022DAB636210}"/>
              </a:ext>
            </a:extLst>
          </p:cNvPr>
          <p:cNvSpPr>
            <a:spLocks noGrp="1"/>
          </p:cNvSpPr>
          <p:nvPr>
            <p:ph type="dt" sz="half" idx="10"/>
          </p:nvPr>
        </p:nvSpPr>
        <p:spPr/>
        <p:txBody>
          <a:bodyPr/>
          <a:lstStyle/>
          <a:p>
            <a:fld id="{5CE62089-C3D5-41ED-B2CE-48D5AD4E3E44}" type="datetimeFigureOut">
              <a:rPr lang="en-US" smtClean="0"/>
              <a:t>10/21/2020</a:t>
            </a:fld>
            <a:endParaRPr lang="en-US"/>
          </a:p>
        </p:txBody>
      </p:sp>
      <p:sp>
        <p:nvSpPr>
          <p:cNvPr id="6" name="Footer Placeholder 5">
            <a:extLst>
              <a:ext uri="{FF2B5EF4-FFF2-40B4-BE49-F238E27FC236}">
                <a16:creationId xmlns:a16="http://schemas.microsoft.com/office/drawing/2014/main" id="{2FE5E154-4C80-4EC1-AEE6-13DC3A2F28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1283FD-7D86-4AFC-9D2C-709D889027CF}"/>
              </a:ext>
            </a:extLst>
          </p:cNvPr>
          <p:cNvSpPr>
            <a:spLocks noGrp="1"/>
          </p:cNvSpPr>
          <p:nvPr>
            <p:ph type="sldNum" sz="quarter" idx="12"/>
          </p:nvPr>
        </p:nvSpPr>
        <p:spPr/>
        <p:txBody>
          <a:bodyPr/>
          <a:lstStyle/>
          <a:p>
            <a:fld id="{4CD876C3-FB2B-4F52-A9AE-6FD8E123CC78}" type="slidenum">
              <a:rPr lang="en-US" smtClean="0"/>
              <a:t>‹#›</a:t>
            </a:fld>
            <a:endParaRPr lang="en-US"/>
          </a:p>
        </p:txBody>
      </p:sp>
    </p:spTree>
    <p:extLst>
      <p:ext uri="{BB962C8B-B14F-4D97-AF65-F5344CB8AC3E}">
        <p14:creationId xmlns:p14="http://schemas.microsoft.com/office/powerpoint/2010/main" val="1866712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2495D-D842-4D7B-82C9-CBB200D6D3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D1C395-ECBE-45F7-A088-36BF32277F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912A5-A69E-40D6-9DB5-8D4C76F3E025}"/>
              </a:ext>
            </a:extLst>
          </p:cNvPr>
          <p:cNvSpPr>
            <a:spLocks noGrp="1"/>
          </p:cNvSpPr>
          <p:nvPr>
            <p:ph type="dt" sz="half" idx="10"/>
          </p:nvPr>
        </p:nvSpPr>
        <p:spPr/>
        <p:txBody>
          <a:bodyPr/>
          <a:lstStyle/>
          <a:p>
            <a:fld id="{5CE62089-C3D5-41ED-B2CE-48D5AD4E3E44}" type="datetimeFigureOut">
              <a:rPr lang="en-US" smtClean="0"/>
              <a:t>10/21/2020</a:t>
            </a:fld>
            <a:endParaRPr lang="en-US"/>
          </a:p>
        </p:txBody>
      </p:sp>
      <p:sp>
        <p:nvSpPr>
          <p:cNvPr id="5" name="Footer Placeholder 4">
            <a:extLst>
              <a:ext uri="{FF2B5EF4-FFF2-40B4-BE49-F238E27FC236}">
                <a16:creationId xmlns:a16="http://schemas.microsoft.com/office/drawing/2014/main" id="{861849E6-D1A9-4492-9DCD-DD3A557461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8EB15D-889B-4F76-87F8-3CEB0FCE3E3B}"/>
              </a:ext>
            </a:extLst>
          </p:cNvPr>
          <p:cNvSpPr>
            <a:spLocks noGrp="1"/>
          </p:cNvSpPr>
          <p:nvPr>
            <p:ph type="sldNum" sz="quarter" idx="12"/>
          </p:nvPr>
        </p:nvSpPr>
        <p:spPr/>
        <p:txBody>
          <a:bodyPr/>
          <a:lstStyle/>
          <a:p>
            <a:fld id="{4CD876C3-FB2B-4F52-A9AE-6FD8E123CC78}" type="slidenum">
              <a:rPr lang="en-US" smtClean="0"/>
              <a:t>‹#›</a:t>
            </a:fld>
            <a:endParaRPr lang="en-US"/>
          </a:p>
        </p:txBody>
      </p:sp>
    </p:spTree>
    <p:extLst>
      <p:ext uri="{BB962C8B-B14F-4D97-AF65-F5344CB8AC3E}">
        <p14:creationId xmlns:p14="http://schemas.microsoft.com/office/powerpoint/2010/main" val="1326703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6CD2BF-F6FD-48BA-8188-62550C1B9D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5D51E0-6B4E-4E5E-8FCD-83638CBD1F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E354F7-2F11-4D62-9487-6CEE8E21DC9C}"/>
              </a:ext>
            </a:extLst>
          </p:cNvPr>
          <p:cNvSpPr>
            <a:spLocks noGrp="1"/>
          </p:cNvSpPr>
          <p:nvPr>
            <p:ph type="dt" sz="half" idx="10"/>
          </p:nvPr>
        </p:nvSpPr>
        <p:spPr/>
        <p:txBody>
          <a:bodyPr/>
          <a:lstStyle/>
          <a:p>
            <a:fld id="{5CE62089-C3D5-41ED-B2CE-48D5AD4E3E44}" type="datetimeFigureOut">
              <a:rPr lang="en-US" smtClean="0"/>
              <a:t>10/21/2020</a:t>
            </a:fld>
            <a:endParaRPr lang="en-US"/>
          </a:p>
        </p:txBody>
      </p:sp>
      <p:sp>
        <p:nvSpPr>
          <p:cNvPr id="5" name="Footer Placeholder 4">
            <a:extLst>
              <a:ext uri="{FF2B5EF4-FFF2-40B4-BE49-F238E27FC236}">
                <a16:creationId xmlns:a16="http://schemas.microsoft.com/office/drawing/2014/main" id="{13BE2F77-9D3E-464E-BC0A-562B7ADFB8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80159-05DE-4319-9620-AEDA32A81CEF}"/>
              </a:ext>
            </a:extLst>
          </p:cNvPr>
          <p:cNvSpPr>
            <a:spLocks noGrp="1"/>
          </p:cNvSpPr>
          <p:nvPr>
            <p:ph type="sldNum" sz="quarter" idx="12"/>
          </p:nvPr>
        </p:nvSpPr>
        <p:spPr/>
        <p:txBody>
          <a:bodyPr/>
          <a:lstStyle/>
          <a:p>
            <a:fld id="{4CD876C3-FB2B-4F52-A9AE-6FD8E123CC78}" type="slidenum">
              <a:rPr lang="en-US" smtClean="0"/>
              <a:t>‹#›</a:t>
            </a:fld>
            <a:endParaRPr lang="en-US"/>
          </a:p>
        </p:txBody>
      </p:sp>
    </p:spTree>
    <p:extLst>
      <p:ext uri="{BB962C8B-B14F-4D97-AF65-F5344CB8AC3E}">
        <p14:creationId xmlns:p14="http://schemas.microsoft.com/office/powerpoint/2010/main" val="1438443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10/21/2020</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964683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10/21/2020</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83929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10/21/2020</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55117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10/21/2020</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23249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10/21/2020</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60688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10/21/2020</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49634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10/21/2020</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4735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75F10-90BA-9A4B-97C5-0F6D45F15F43}" type="datetimeFigureOut">
              <a:rPr lang="en-US" smtClean="0"/>
              <a:t>10/21/2020</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395158762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9434052" y="6367830"/>
            <a:ext cx="2743200" cy="365125"/>
          </a:xfrm>
          <a:prstGeom prst="rect">
            <a:avLst/>
          </a:prstGeom>
        </p:spPr>
        <p:txBody>
          <a:bodyPr vert="horz" lIns="91440" tIns="45720" rIns="91440" bIns="45720" rtlCol="0" anchor="ctr"/>
          <a:lstStyle>
            <a:lvl1pPr algn="r">
              <a:defRPr sz="16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F49A766-55E6-489B-9F87-9CA196D9A6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295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ftr="0" dt="0"/>
  <p:txStyles>
    <p:titleStyle>
      <a:lvl1pPr algn="ctr" defTabSz="457109" rtl="0" eaLnBrk="1" latinLnBrk="0" hangingPunct="1">
        <a:spcBef>
          <a:spcPct val="0"/>
        </a:spcBef>
        <a:buNone/>
        <a:defRPr sz="4399" kern="1200">
          <a:solidFill>
            <a:schemeClr val="tx1"/>
          </a:solidFill>
          <a:latin typeface="+mj-lt"/>
          <a:ea typeface="+mj-ea"/>
          <a:cs typeface="+mj-cs"/>
        </a:defRPr>
      </a:lvl1pPr>
    </p:titleStyle>
    <p:bodyStyle>
      <a:lvl1pPr marL="342831" indent="-342831" algn="l" defTabSz="457109" rtl="0" eaLnBrk="1" latinLnBrk="0" hangingPunct="1">
        <a:spcBef>
          <a:spcPct val="20000"/>
        </a:spcBef>
        <a:buFont typeface="Arial"/>
        <a:buChar char="•"/>
        <a:defRPr sz="3199" kern="1200">
          <a:solidFill>
            <a:schemeClr val="tx1"/>
          </a:solidFill>
          <a:latin typeface="+mn-lt"/>
          <a:ea typeface="+mn-ea"/>
          <a:cs typeface="+mn-cs"/>
        </a:defRPr>
      </a:lvl1pPr>
      <a:lvl2pPr marL="742801" indent="-285693" algn="l" defTabSz="457109" rtl="0" eaLnBrk="1" latinLnBrk="0" hangingPunct="1">
        <a:spcBef>
          <a:spcPct val="20000"/>
        </a:spcBef>
        <a:buFont typeface="Arial"/>
        <a:buChar char="–"/>
        <a:defRPr sz="2799" kern="1200">
          <a:solidFill>
            <a:schemeClr val="tx1"/>
          </a:solidFill>
          <a:latin typeface="+mn-lt"/>
          <a:ea typeface="+mn-ea"/>
          <a:cs typeface="+mn-cs"/>
        </a:defRPr>
      </a:lvl2pPr>
      <a:lvl3pPr marL="1142771" indent="-228554" algn="l" defTabSz="457109"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9" rtl="0" eaLnBrk="1" latinLnBrk="0" hangingPunct="1">
        <a:spcBef>
          <a:spcPct val="20000"/>
        </a:spcBef>
        <a:buFont typeface="Arial"/>
        <a:buChar char="–"/>
        <a:defRPr sz="2000" kern="1200">
          <a:solidFill>
            <a:schemeClr val="tx1"/>
          </a:solidFill>
          <a:latin typeface="+mn-lt"/>
          <a:ea typeface="+mn-ea"/>
          <a:cs typeface="+mn-cs"/>
        </a:defRPr>
      </a:lvl4pPr>
      <a:lvl5pPr marL="2056989" indent="-228554" algn="l" defTabSz="457109" rtl="0" eaLnBrk="1" latinLnBrk="0" hangingPunct="1">
        <a:spcBef>
          <a:spcPct val="20000"/>
        </a:spcBef>
        <a:buFont typeface="Arial"/>
        <a:buChar char="»"/>
        <a:defRPr sz="2000" kern="1200">
          <a:solidFill>
            <a:schemeClr val="tx1"/>
          </a:solidFill>
          <a:latin typeface="+mn-lt"/>
          <a:ea typeface="+mn-ea"/>
          <a:cs typeface="+mn-cs"/>
        </a:defRPr>
      </a:lvl5pPr>
      <a:lvl6pPr marL="2514097" indent="-228554" algn="l" defTabSz="457109"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9"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9" rtl="0" eaLnBrk="1" latinLnBrk="0" hangingPunct="1">
        <a:spcBef>
          <a:spcPct val="20000"/>
        </a:spcBef>
        <a:buFont typeface="Arial"/>
        <a:buChar char="•"/>
        <a:defRPr sz="2000" kern="1200">
          <a:solidFill>
            <a:schemeClr val="tx1"/>
          </a:solidFill>
          <a:latin typeface="+mn-lt"/>
          <a:ea typeface="+mn-ea"/>
          <a:cs typeface="+mn-cs"/>
        </a:defRPr>
      </a:lvl8pPr>
      <a:lvl9pPr marL="3885423" indent="-228554" algn="l" defTabSz="45710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8" algn="l" defTabSz="4571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1000335"/>
      </p:ext>
    </p:extLst>
  </p:cSld>
  <p:clrMap bg1="lt1" tx1="dk1" bg2="lt2" tx2="dk2" accent1="accent1" accent2="accent2" accent3="accent3" accent4="accent4" accent5="accent5" accent6="accent6" hlink="hlink" folHlink="folHlink"/>
  <p:sldLayoutIdLst>
    <p:sldLayoutId id="2147483680" r:id="rId1"/>
    <p:sldLayoutId id="2147483681"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6BD4FF-97FA-4BC4-8076-8AF0AA3EF5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49853-3FF1-4696-ACC3-60F1C5581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F157B9-E309-4DF8-8F20-6DC9DDA68F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62089-C3D5-41ED-B2CE-48D5AD4E3E44}" type="datetimeFigureOut">
              <a:rPr lang="en-US" smtClean="0"/>
              <a:t>10/21/2020</a:t>
            </a:fld>
            <a:endParaRPr lang="en-US"/>
          </a:p>
        </p:txBody>
      </p:sp>
      <p:sp>
        <p:nvSpPr>
          <p:cNvPr id="5" name="Footer Placeholder 4">
            <a:extLst>
              <a:ext uri="{FF2B5EF4-FFF2-40B4-BE49-F238E27FC236}">
                <a16:creationId xmlns:a16="http://schemas.microsoft.com/office/drawing/2014/main" id="{1FA3A246-4A8F-4E5C-9958-B9FCC13814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B69670-12C6-4C43-9C1B-AFACC5E7E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876C3-FB2B-4F52-A9AE-6FD8E123CC78}" type="slidenum">
              <a:rPr lang="en-US" smtClean="0"/>
              <a:t>‹#›</a:t>
            </a:fld>
            <a:endParaRPr lang="en-US"/>
          </a:p>
        </p:txBody>
      </p:sp>
    </p:spTree>
    <p:extLst>
      <p:ext uri="{BB962C8B-B14F-4D97-AF65-F5344CB8AC3E}">
        <p14:creationId xmlns:p14="http://schemas.microsoft.com/office/powerpoint/2010/main" val="125341209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thevab.com/insight/VAB-Streaming-Week" TargetMode="External"/><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hyperlink" Target="https://thevab.com/insight/VAB-Streaming-Week" TargetMode="Externa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hevab.com/insight/VAB-Streaming-Week" TargetMode="Externa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8" Type="http://schemas.openxmlformats.org/officeDocument/2006/relationships/hyperlink" Target="https://thevab.com/our-team/karolina-guillen" TargetMode="External"/><Relationship Id="rId13" Type="http://schemas.openxmlformats.org/officeDocument/2006/relationships/image" Target="../media/image18.png"/><Relationship Id="rId3" Type="http://schemas.openxmlformats.org/officeDocument/2006/relationships/hyperlink" Target="https://thevab.com/" TargetMode="External"/><Relationship Id="rId7" Type="http://schemas.openxmlformats.org/officeDocument/2006/relationships/hyperlink" Target="https://thevab.com/our-team/leah-montner-dixon" TargetMode="External"/><Relationship Id="rId12"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www.thevab.com/" TargetMode="External"/><Relationship Id="rId11" Type="http://schemas.openxmlformats.org/officeDocument/2006/relationships/hyperlink" Target="https://thevab.com/insight/VAB-Streaming-Week" TargetMode="External"/><Relationship Id="rId5" Type="http://schemas.openxmlformats.org/officeDocument/2006/relationships/hyperlink" Target="https://twitter.com/VABintel" TargetMode="External"/><Relationship Id="rId15" Type="http://schemas.openxmlformats.org/officeDocument/2006/relationships/image" Target="../media/image8.png"/><Relationship Id="rId10" Type="http://schemas.openxmlformats.org/officeDocument/2006/relationships/hyperlink" Target="https://thevab.com/our-team/reed-kiely" TargetMode="External"/><Relationship Id="rId4" Type="http://schemas.openxmlformats.org/officeDocument/2006/relationships/image" Target="../media/image30.png"/><Relationship Id="rId9" Type="http://schemas.openxmlformats.org/officeDocument/2006/relationships/image" Target="../media/image7.png"/><Relationship Id="rId1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hevab.com/insight/VAB-Streaming-Week" TargetMode="Externa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hyperlink" Target="https://thevab.com/insight/VAB-Streaming-Week" TargetMode="External"/><Relationship Id="rId5" Type="http://schemas.openxmlformats.org/officeDocument/2006/relationships/chart" Target="../charts/char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chart" Target="../charts/chart3.xml"/><Relationship Id="rId5" Type="http://schemas.openxmlformats.org/officeDocument/2006/relationships/image" Target="../media/image10.png"/><Relationship Id="rId4" Type="http://schemas.openxmlformats.org/officeDocument/2006/relationships/hyperlink" Target="https://thevab.com/insight/VAB-Streaming-Wee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thevab.com/insight/VAB-Streaming-Week" TargetMode="External"/><Relationship Id="rId2" Type="http://schemas.openxmlformats.org/officeDocument/2006/relationships/image" Target="../media/image13.jpeg"/><Relationship Id="rId1" Type="http://schemas.openxmlformats.org/officeDocument/2006/relationships/slideLayout" Target="../slideLayouts/slideLayout25.xml"/><Relationship Id="rId5" Type="http://schemas.openxmlformats.org/officeDocument/2006/relationships/image" Target="../media/image14.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hyperlink" Target="https://thevab.com/insight/VAB-Streaming-Week" TargetMode="External"/><Relationship Id="rId1" Type="http://schemas.openxmlformats.org/officeDocument/2006/relationships/slideLayout" Target="../slideLayouts/slideLayout2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thevab.com/insight/VAB-Streaming-Week" TargetMode="Externa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thevab.com/insight/VAB-Streaming-Week" TargetMode="External"/><Relationship Id="rId7" Type="http://schemas.openxmlformats.org/officeDocument/2006/relationships/chart" Target="../charts/chart4.xml"/><Relationship Id="rId12"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3.gif"/><Relationship Id="rId5" Type="http://schemas.openxmlformats.org/officeDocument/2006/relationships/image" Target="../media/image19.jpe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drawing, table&#10;&#10;Description automatically generated">
            <a:extLst>
              <a:ext uri="{FF2B5EF4-FFF2-40B4-BE49-F238E27FC236}">
                <a16:creationId xmlns:a16="http://schemas.microsoft.com/office/drawing/2014/main" id="{C3C3D991-4E11-5346-8736-765CFE7D6D61}"/>
              </a:ext>
            </a:extLst>
          </p:cNvPr>
          <p:cNvPicPr>
            <a:picLocks noChangeAspect="1"/>
          </p:cNvPicPr>
          <p:nvPr/>
        </p:nvPicPr>
        <p:blipFill>
          <a:blip r:embed="rId3"/>
          <a:stretch>
            <a:fillRect/>
          </a:stretch>
        </p:blipFill>
        <p:spPr>
          <a:xfrm>
            <a:off x="3048" y="893"/>
            <a:ext cx="12188952" cy="6857107"/>
          </a:xfrm>
          <a:prstGeom prst="rect">
            <a:avLst/>
          </a:prstGeom>
        </p:spPr>
      </p:pic>
      <p:sp>
        <p:nvSpPr>
          <p:cNvPr id="6" name="TextBox 5">
            <a:extLst>
              <a:ext uri="{FF2B5EF4-FFF2-40B4-BE49-F238E27FC236}">
                <a16:creationId xmlns:a16="http://schemas.microsoft.com/office/drawing/2014/main" id="{65121FEB-E7DA-6544-BD8E-06D2CB674FBA}"/>
              </a:ext>
            </a:extLst>
          </p:cNvPr>
          <p:cNvSpPr txBox="1"/>
          <p:nvPr/>
        </p:nvSpPr>
        <p:spPr>
          <a:xfrm>
            <a:off x="398958" y="3020373"/>
            <a:ext cx="2298058" cy="323165"/>
          </a:xfrm>
          <a:prstGeom prst="rect">
            <a:avLst/>
          </a:prstGeom>
          <a:noFill/>
        </p:spPr>
        <p:txBody>
          <a:bodyPr wrap="square" rtlCol="0">
            <a:spAutoFit/>
          </a:bodyPr>
          <a:lstStyle/>
          <a:p>
            <a:pPr defTabSz="914217"/>
            <a:r>
              <a:rPr lang="en-US" sz="1500" b="1" dirty="0">
                <a:solidFill>
                  <a:srgbClr val="1F1A62"/>
                </a:solidFill>
                <a:latin typeface="Helvetica" pitchFamily="2" charset="0"/>
              </a:rPr>
              <a:t>2020 – Volume VII</a:t>
            </a:r>
          </a:p>
        </p:txBody>
      </p:sp>
      <p:cxnSp>
        <p:nvCxnSpPr>
          <p:cNvPr id="11" name="Straight Connector 10">
            <a:extLst>
              <a:ext uri="{FF2B5EF4-FFF2-40B4-BE49-F238E27FC236}">
                <a16:creationId xmlns:a16="http://schemas.microsoft.com/office/drawing/2014/main" id="{098A06ED-9D12-3B4C-B59C-10A0964513FE}"/>
              </a:ext>
            </a:extLst>
          </p:cNvPr>
          <p:cNvCxnSpPr/>
          <p:nvPr/>
        </p:nvCxnSpPr>
        <p:spPr>
          <a:xfrm>
            <a:off x="494572" y="2940104"/>
            <a:ext cx="521140"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3ED8F18-80E6-D449-A031-541661F2A42F}"/>
              </a:ext>
            </a:extLst>
          </p:cNvPr>
          <p:cNvSpPr txBox="1"/>
          <p:nvPr/>
        </p:nvSpPr>
        <p:spPr>
          <a:xfrm>
            <a:off x="400229" y="3457439"/>
            <a:ext cx="5255853" cy="1384866"/>
          </a:xfrm>
          <a:prstGeom prst="rect">
            <a:avLst/>
          </a:prstGeom>
          <a:noFill/>
        </p:spPr>
        <p:txBody>
          <a:bodyPr wrap="square" rtlCol="0">
            <a:spAutoFit/>
          </a:bodyPr>
          <a:lstStyle/>
          <a:p>
            <a:pPr defTabSz="914217"/>
            <a:r>
              <a:rPr lang="en-US" sz="3999" b="1" dirty="0">
                <a:solidFill>
                  <a:srgbClr val="FFE600"/>
                </a:solidFill>
                <a:latin typeface="Helvetica" pitchFamily="2" charset="0"/>
              </a:rPr>
              <a:t>A Second Look</a:t>
            </a:r>
          </a:p>
          <a:p>
            <a:pPr defTabSz="914217"/>
            <a:r>
              <a:rPr lang="en-US" sz="2200" b="1" dirty="0">
                <a:solidFill>
                  <a:prstClr val="white"/>
                </a:solidFill>
                <a:latin typeface="Helvetica" pitchFamily="2" charset="0"/>
              </a:rPr>
              <a:t>10 Slides to Help Marketers Extend Reach Through Video Streaming</a:t>
            </a:r>
          </a:p>
        </p:txBody>
      </p:sp>
      <p:pic>
        <p:nvPicPr>
          <p:cNvPr id="4" name="Picture 3" descr="A picture containing drawing&#10;&#10;Description automatically generated">
            <a:extLst>
              <a:ext uri="{FF2B5EF4-FFF2-40B4-BE49-F238E27FC236}">
                <a16:creationId xmlns:a16="http://schemas.microsoft.com/office/drawing/2014/main" id="{594222F3-ED4C-8C46-BA4B-CD5D3A992599}"/>
              </a:ext>
            </a:extLst>
          </p:cNvPr>
          <p:cNvPicPr>
            <a:picLocks noChangeAspect="1"/>
          </p:cNvPicPr>
          <p:nvPr/>
        </p:nvPicPr>
        <p:blipFill rotWithShape="1">
          <a:blip r:embed="rId4"/>
          <a:srcRect l="24474" t="35513" r="27600" b="36303"/>
          <a:stretch/>
        </p:blipFill>
        <p:spPr>
          <a:xfrm>
            <a:off x="494572" y="5745044"/>
            <a:ext cx="2202443" cy="728188"/>
          </a:xfrm>
          <a:prstGeom prst="rect">
            <a:avLst/>
          </a:prstGeom>
        </p:spPr>
      </p:pic>
      <p:pic>
        <p:nvPicPr>
          <p:cNvPr id="5" name="Picture 4" descr="A close up of sunglasses&#10;&#10;Description automatically generated">
            <a:extLst>
              <a:ext uri="{FF2B5EF4-FFF2-40B4-BE49-F238E27FC236}">
                <a16:creationId xmlns:a16="http://schemas.microsoft.com/office/drawing/2014/main" id="{E4B658CB-7EC7-4266-8976-AFE904050287}"/>
              </a:ext>
            </a:extLst>
          </p:cNvPr>
          <p:cNvPicPr>
            <a:picLocks noChangeAspect="1"/>
          </p:cNvPicPr>
          <p:nvPr/>
        </p:nvPicPr>
        <p:blipFill rotWithShape="1">
          <a:blip r:embed="rId5"/>
          <a:srcRect t="25283" b="27126"/>
          <a:stretch/>
        </p:blipFill>
        <p:spPr>
          <a:xfrm>
            <a:off x="4853823" y="1523456"/>
            <a:ext cx="4780575" cy="1820082"/>
          </a:xfrm>
          <a:prstGeom prst="rect">
            <a:avLst/>
          </a:prstGeom>
        </p:spPr>
      </p:pic>
    </p:spTree>
    <p:extLst>
      <p:ext uri="{BB962C8B-B14F-4D97-AF65-F5344CB8AC3E}">
        <p14:creationId xmlns:p14="http://schemas.microsoft.com/office/powerpoint/2010/main" val="4086481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AAA2E2-89DC-4A1B-851C-23D2871EB79E}"/>
              </a:ext>
            </a:extLst>
          </p:cNvPr>
          <p:cNvSpPr/>
          <p:nvPr/>
        </p:nvSpPr>
        <p:spPr>
          <a:xfrm>
            <a:off x="-20722" y="-8607"/>
            <a:ext cx="12233444" cy="1441750"/>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hlinkClick r:id="rId3"/>
            <a:extLst>
              <a:ext uri="{FF2B5EF4-FFF2-40B4-BE49-F238E27FC236}">
                <a16:creationId xmlns:a16="http://schemas.microsoft.com/office/drawing/2014/main" id="{A82E1894-AA17-4155-B559-482C7A41E3B1}"/>
              </a:ext>
            </a:extLst>
          </p:cNvPr>
          <p:cNvPicPr>
            <a:picLocks noChangeAspect="1"/>
          </p:cNvPicPr>
          <p:nvPr/>
        </p:nvPicPr>
        <p:blipFill>
          <a:blip r:embed="rId4"/>
          <a:stretch>
            <a:fillRect/>
          </a:stretch>
        </p:blipFill>
        <p:spPr>
          <a:xfrm>
            <a:off x="10579568" y="155242"/>
            <a:ext cx="1459460" cy="820946"/>
          </a:xfrm>
          <a:prstGeom prst="rect">
            <a:avLst/>
          </a:prstGeom>
          <a:ln>
            <a:solidFill>
              <a:srgbClr val="1F1A62"/>
            </a:solidFill>
          </a:ln>
        </p:spPr>
      </p:pic>
      <p:sp>
        <p:nvSpPr>
          <p:cNvPr id="7" name="TextBox 6">
            <a:hlinkClick r:id="rId3"/>
            <a:extLst>
              <a:ext uri="{FF2B5EF4-FFF2-40B4-BE49-F238E27FC236}">
                <a16:creationId xmlns:a16="http://schemas.microsoft.com/office/drawing/2014/main" id="{44BB9E49-18EC-428B-95D2-0BE1666BFB92}"/>
              </a:ext>
            </a:extLst>
          </p:cNvPr>
          <p:cNvSpPr txBox="1"/>
          <p:nvPr/>
        </p:nvSpPr>
        <p:spPr>
          <a:xfrm>
            <a:off x="10605314"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13" name="TextBox 12">
            <a:extLst>
              <a:ext uri="{FF2B5EF4-FFF2-40B4-BE49-F238E27FC236}">
                <a16:creationId xmlns:a16="http://schemas.microsoft.com/office/drawing/2014/main" id="{7ED5B12F-D758-4446-AE3F-BA2BB84FC3B2}"/>
              </a:ext>
            </a:extLst>
          </p:cNvPr>
          <p:cNvSpPr txBox="1"/>
          <p:nvPr/>
        </p:nvSpPr>
        <p:spPr>
          <a:xfrm>
            <a:off x="516390" y="6215790"/>
            <a:ext cx="1111900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VAB / Lucid ‘COVID-19 Streaming Behavior Survey,’ June 2020. Survey base: P18+ in households with access to streaming services and have viewed content on streaming services within the past seven days (n=1,000). Q14.When thinking about livestreaming, by which we mean: streaming a program online live as it happens (e.g., Concert - One World: Together at Home, Sporting Event – Virtual NFL Draft) - which of the following statements do you feel apply to you?</a:t>
            </a:r>
          </a:p>
        </p:txBody>
      </p:sp>
      <p:sp>
        <p:nvSpPr>
          <p:cNvPr id="14" name="Rectangle 13">
            <a:extLst>
              <a:ext uri="{FF2B5EF4-FFF2-40B4-BE49-F238E27FC236}">
                <a16:creationId xmlns:a16="http://schemas.microsoft.com/office/drawing/2014/main" id="{96A8196F-1F9D-47F8-8408-BC9AEF17103C}"/>
              </a:ext>
            </a:extLst>
          </p:cNvPr>
          <p:cNvSpPr/>
          <p:nvPr/>
        </p:nvSpPr>
        <p:spPr>
          <a:xfrm>
            <a:off x="49154" y="150831"/>
            <a:ext cx="10587741" cy="1246495"/>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b="1" dirty="0">
                <a:solidFill>
                  <a:srgbClr val="E84A99"/>
                </a:solidFill>
                <a:latin typeface="Helvetica"/>
              </a:rPr>
              <a:t>Livestreaming as a format is poised for even greater growth </a:t>
            </a:r>
            <a:r>
              <a:rPr lang="en-US" sz="2500" b="1" dirty="0">
                <a:solidFill>
                  <a:srgbClr val="1F1A62"/>
                </a:solidFill>
                <a:latin typeface="Helvetica"/>
              </a:rPr>
              <a:t>as more events become virtual and, in a post-pandemic world, more virtual experiences are created as a complement to live, in-person events</a:t>
            </a:r>
          </a:p>
        </p:txBody>
      </p:sp>
      <p:sp>
        <p:nvSpPr>
          <p:cNvPr id="35" name="TextBox 34">
            <a:extLst>
              <a:ext uri="{FF2B5EF4-FFF2-40B4-BE49-F238E27FC236}">
                <a16:creationId xmlns:a16="http://schemas.microsoft.com/office/drawing/2014/main" id="{B1CF8583-CEF2-44E9-BA4C-54A00F989E3B}"/>
              </a:ext>
            </a:extLst>
          </p:cNvPr>
          <p:cNvSpPr txBox="1"/>
          <p:nvPr/>
        </p:nvSpPr>
        <p:spPr>
          <a:xfrm>
            <a:off x="1" y="1820435"/>
            <a:ext cx="121919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“I haven’t livestreamed an event or concert, but would consider if there was something that interested 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 who agree</a:t>
            </a:r>
            <a:endParaRPr kumimoji="0" lang="en-US" sz="18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30" name="TextBox 29">
            <a:extLst>
              <a:ext uri="{FF2B5EF4-FFF2-40B4-BE49-F238E27FC236}">
                <a16:creationId xmlns:a16="http://schemas.microsoft.com/office/drawing/2014/main" id="{82FDCA69-87E1-4D1B-BF4B-9024258A9E93}"/>
              </a:ext>
            </a:extLst>
          </p:cNvPr>
          <p:cNvSpPr txBox="1"/>
          <p:nvPr/>
        </p:nvSpPr>
        <p:spPr>
          <a:xfrm>
            <a:off x="5511529" y="5184286"/>
            <a:ext cx="1164533"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84A99"/>
                </a:solidFill>
                <a:effectLst/>
                <a:uLnTx/>
                <a:uFillTx/>
                <a:latin typeface="Helvetica" panose="020B0403020202020204" pitchFamily="34" charset="0"/>
                <a:ea typeface="+mn-ea"/>
                <a:cs typeface="+mn-cs"/>
              </a:rPr>
              <a:t>42%</a:t>
            </a:r>
          </a:p>
        </p:txBody>
      </p:sp>
      <p:sp>
        <p:nvSpPr>
          <p:cNvPr id="31" name="TextBox 30">
            <a:extLst>
              <a:ext uri="{FF2B5EF4-FFF2-40B4-BE49-F238E27FC236}">
                <a16:creationId xmlns:a16="http://schemas.microsoft.com/office/drawing/2014/main" id="{AC3CB09C-9DB2-42E9-9F50-1CF2130D7969}"/>
              </a:ext>
            </a:extLst>
          </p:cNvPr>
          <p:cNvSpPr txBox="1"/>
          <p:nvPr/>
        </p:nvSpPr>
        <p:spPr>
          <a:xfrm>
            <a:off x="4852201" y="5817964"/>
            <a:ext cx="2483188"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P18-24</a:t>
            </a:r>
          </a:p>
        </p:txBody>
      </p:sp>
      <p:pic>
        <p:nvPicPr>
          <p:cNvPr id="4" name="Picture 3">
            <a:extLst>
              <a:ext uri="{FF2B5EF4-FFF2-40B4-BE49-F238E27FC236}">
                <a16:creationId xmlns:a16="http://schemas.microsoft.com/office/drawing/2014/main" id="{BD27DCFD-2159-41E5-91D4-898012D99AF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284628" y="2513507"/>
            <a:ext cx="3618335" cy="2469973"/>
          </a:xfrm>
          <a:prstGeom prst="rect">
            <a:avLst/>
          </a:prstGeom>
          <a:ln>
            <a:solidFill>
              <a:srgbClr val="1B1464"/>
            </a:solidFill>
          </a:ln>
        </p:spPr>
      </p:pic>
      <p:sp>
        <p:nvSpPr>
          <p:cNvPr id="28" name="TextBox 27">
            <a:extLst>
              <a:ext uri="{FF2B5EF4-FFF2-40B4-BE49-F238E27FC236}">
                <a16:creationId xmlns:a16="http://schemas.microsoft.com/office/drawing/2014/main" id="{A3C1315C-C509-41B1-B5A5-78979D5D1530}"/>
              </a:ext>
            </a:extLst>
          </p:cNvPr>
          <p:cNvSpPr txBox="1"/>
          <p:nvPr/>
        </p:nvSpPr>
        <p:spPr>
          <a:xfrm>
            <a:off x="1749578" y="5184286"/>
            <a:ext cx="1164533"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84A99"/>
                </a:solidFill>
                <a:effectLst/>
                <a:uLnTx/>
                <a:uFillTx/>
                <a:latin typeface="Helvetica" panose="020B0403020202020204" pitchFamily="34" charset="0"/>
                <a:ea typeface="+mn-ea"/>
                <a:cs typeface="+mn-cs"/>
              </a:rPr>
              <a:t>37%</a:t>
            </a:r>
          </a:p>
        </p:txBody>
      </p:sp>
      <p:sp>
        <p:nvSpPr>
          <p:cNvPr id="29" name="TextBox 28">
            <a:extLst>
              <a:ext uri="{FF2B5EF4-FFF2-40B4-BE49-F238E27FC236}">
                <a16:creationId xmlns:a16="http://schemas.microsoft.com/office/drawing/2014/main" id="{B15FA562-ADB3-4FB7-BA1F-C7A8EC575DD7}"/>
              </a:ext>
            </a:extLst>
          </p:cNvPr>
          <p:cNvSpPr txBox="1"/>
          <p:nvPr/>
        </p:nvSpPr>
        <p:spPr>
          <a:xfrm>
            <a:off x="1090250" y="5817964"/>
            <a:ext cx="2483188"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P18+</a:t>
            </a:r>
          </a:p>
        </p:txBody>
      </p:sp>
      <p:pic>
        <p:nvPicPr>
          <p:cNvPr id="5" name="Picture 4">
            <a:extLst>
              <a:ext uri="{FF2B5EF4-FFF2-40B4-BE49-F238E27FC236}">
                <a16:creationId xmlns:a16="http://schemas.microsoft.com/office/drawing/2014/main" id="{27FA0EC2-462F-46A1-B053-7691B72BB02C}"/>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t="-134"/>
          <a:stretch/>
        </p:blipFill>
        <p:spPr>
          <a:xfrm>
            <a:off x="481219" y="2515047"/>
            <a:ext cx="3701251" cy="2478490"/>
          </a:xfrm>
          <a:prstGeom prst="rect">
            <a:avLst/>
          </a:prstGeom>
          <a:ln>
            <a:solidFill>
              <a:srgbClr val="1B1464"/>
            </a:solidFill>
          </a:ln>
        </p:spPr>
      </p:pic>
      <p:sp>
        <p:nvSpPr>
          <p:cNvPr id="32" name="TextBox 31">
            <a:extLst>
              <a:ext uri="{FF2B5EF4-FFF2-40B4-BE49-F238E27FC236}">
                <a16:creationId xmlns:a16="http://schemas.microsoft.com/office/drawing/2014/main" id="{384172FD-06B0-40B1-8E3B-A26716FE6D78}"/>
              </a:ext>
            </a:extLst>
          </p:cNvPr>
          <p:cNvSpPr txBox="1"/>
          <p:nvPr/>
        </p:nvSpPr>
        <p:spPr>
          <a:xfrm>
            <a:off x="9272802" y="5184286"/>
            <a:ext cx="1164533"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84A99"/>
                </a:solidFill>
                <a:effectLst/>
                <a:uLnTx/>
                <a:uFillTx/>
                <a:latin typeface="Helvetica" panose="020B0403020202020204" pitchFamily="34" charset="0"/>
                <a:ea typeface="+mn-ea"/>
                <a:cs typeface="+mn-cs"/>
              </a:rPr>
              <a:t>29%</a:t>
            </a:r>
          </a:p>
        </p:txBody>
      </p:sp>
      <p:sp>
        <p:nvSpPr>
          <p:cNvPr id="33" name="TextBox 32">
            <a:extLst>
              <a:ext uri="{FF2B5EF4-FFF2-40B4-BE49-F238E27FC236}">
                <a16:creationId xmlns:a16="http://schemas.microsoft.com/office/drawing/2014/main" id="{F5688167-B8AE-4DCF-9725-0A92B38E0F63}"/>
              </a:ext>
            </a:extLst>
          </p:cNvPr>
          <p:cNvSpPr txBox="1"/>
          <p:nvPr/>
        </p:nvSpPr>
        <p:spPr>
          <a:xfrm>
            <a:off x="8720061" y="5817964"/>
            <a:ext cx="2270015"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Single</a:t>
            </a:r>
          </a:p>
        </p:txBody>
      </p:sp>
      <p:pic>
        <p:nvPicPr>
          <p:cNvPr id="6" name="Picture 5">
            <a:extLst>
              <a:ext uri="{FF2B5EF4-FFF2-40B4-BE49-F238E27FC236}">
                <a16:creationId xmlns:a16="http://schemas.microsoft.com/office/drawing/2014/main" id="{BBABF23B-D9F2-4516-97CF-E1722EE89DF8}"/>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001160" y="2513112"/>
            <a:ext cx="3707816" cy="2471440"/>
          </a:xfrm>
          <a:prstGeom prst="rect">
            <a:avLst/>
          </a:prstGeom>
          <a:ln>
            <a:solidFill>
              <a:srgbClr val="1B1464"/>
            </a:solidFill>
          </a:ln>
        </p:spPr>
      </p:pic>
      <p:grpSp>
        <p:nvGrpSpPr>
          <p:cNvPr id="23" name="Group 22">
            <a:extLst>
              <a:ext uri="{FF2B5EF4-FFF2-40B4-BE49-F238E27FC236}">
                <a16:creationId xmlns:a16="http://schemas.microsoft.com/office/drawing/2014/main" id="{B031EC62-BE32-4DE0-BE44-214064D779CD}"/>
              </a:ext>
            </a:extLst>
          </p:cNvPr>
          <p:cNvGrpSpPr/>
          <p:nvPr/>
        </p:nvGrpSpPr>
        <p:grpSpPr>
          <a:xfrm>
            <a:off x="483207" y="6519043"/>
            <a:ext cx="11708793" cy="350107"/>
            <a:chOff x="526244" y="6519043"/>
            <a:chExt cx="11708793" cy="350107"/>
          </a:xfrm>
        </p:grpSpPr>
        <p:pic>
          <p:nvPicPr>
            <p:cNvPr id="24" name="Picture 23">
              <a:extLst>
                <a:ext uri="{FF2B5EF4-FFF2-40B4-BE49-F238E27FC236}">
                  <a16:creationId xmlns:a16="http://schemas.microsoft.com/office/drawing/2014/main" id="{65834D50-4560-4704-AE6D-F6824A64698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26" name="Slide Number Placeholder 5">
              <a:extLst>
                <a:ext uri="{FF2B5EF4-FFF2-40B4-BE49-F238E27FC236}">
                  <a16:creationId xmlns:a16="http://schemas.microsoft.com/office/drawing/2014/main" id="{98C98FA8-B2F8-4FEE-8A6F-3CD7EC7B2570}"/>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24592D1E-86ED-4DBC-90B9-35DBCA2DFDFB}"/>
                </a:ext>
              </a:extLst>
            </p:cNvPr>
            <p:cNvSpPr/>
            <p:nvPr/>
          </p:nvSpPr>
          <p:spPr>
            <a:xfrm>
              <a:off x="537003"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pSp>
    </p:spTree>
    <p:extLst>
      <p:ext uri="{BB962C8B-B14F-4D97-AF65-F5344CB8AC3E}">
        <p14:creationId xmlns:p14="http://schemas.microsoft.com/office/powerpoint/2010/main" val="3457095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746CE7-2DEF-4A1F-8706-428F711FB0C4}"/>
              </a:ext>
            </a:extLst>
          </p:cNvPr>
          <p:cNvSpPr/>
          <p:nvPr/>
        </p:nvSpPr>
        <p:spPr>
          <a:xfrm>
            <a:off x="-20722" y="-8607"/>
            <a:ext cx="12233444" cy="1441750"/>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hlinkClick r:id="rId2"/>
            <a:extLst>
              <a:ext uri="{FF2B5EF4-FFF2-40B4-BE49-F238E27FC236}">
                <a16:creationId xmlns:a16="http://schemas.microsoft.com/office/drawing/2014/main" id="{804ABEEF-5BF3-47E9-A1BA-4EE37B5D2B00}"/>
              </a:ext>
            </a:extLst>
          </p:cNvPr>
          <p:cNvSpPr txBox="1"/>
          <p:nvPr/>
        </p:nvSpPr>
        <p:spPr>
          <a:xfrm>
            <a:off x="10605314"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5" name="Rectangle 4">
            <a:extLst>
              <a:ext uri="{FF2B5EF4-FFF2-40B4-BE49-F238E27FC236}">
                <a16:creationId xmlns:a16="http://schemas.microsoft.com/office/drawing/2014/main" id="{E24757A8-4D15-414B-8472-B1C561464D9D}"/>
              </a:ext>
            </a:extLst>
          </p:cNvPr>
          <p:cNvSpPr/>
          <p:nvPr/>
        </p:nvSpPr>
        <p:spPr>
          <a:xfrm>
            <a:off x="218243" y="113050"/>
            <a:ext cx="10296009" cy="1292662"/>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F1A62"/>
                </a:solidFill>
                <a:latin typeface="Helvetica"/>
                <a:ea typeface="Open Sans" panose="020B0606030504020204" pitchFamily="34" charset="0"/>
                <a:cs typeface="Open Sans" panose="020B0606030504020204" pitchFamily="34" charset="0"/>
              </a:rPr>
              <a:t>Combining</a:t>
            </a:r>
            <a:r>
              <a:rPr kumimoji="0" lang="en-US" sz="2600" b="1" i="0" u="none" strike="noStrike" kern="1200" cap="none" spc="0" normalizeH="0" baseline="0" noProof="0" dirty="0">
                <a:ln>
                  <a:noFill/>
                </a:ln>
                <a:solidFill>
                  <a:srgbClr val="1F1A62"/>
                </a:solidFill>
                <a:effectLst/>
                <a:uLnTx/>
                <a:uFillTx/>
                <a:latin typeface="Helvetica"/>
                <a:ea typeface="Open Sans" panose="020B0606030504020204" pitchFamily="34" charset="0"/>
                <a:cs typeface="Open Sans" panose="020B0606030504020204" pitchFamily="34" charset="0"/>
              </a:rPr>
              <a:t> streaming and linear TV within an ad campaign can drive </a:t>
            </a:r>
            <a:r>
              <a:rPr kumimoji="0" lang="en-US" sz="2600" b="1" i="0" u="none" strike="noStrike" kern="1200" cap="none" spc="0" normalizeH="0" baseline="0" noProof="0" dirty="0">
                <a:ln>
                  <a:noFill/>
                </a:ln>
                <a:solidFill>
                  <a:srgbClr val="E84A99"/>
                </a:solidFill>
                <a:effectLst/>
                <a:uLnTx/>
                <a:uFillTx/>
                <a:latin typeface="Helvetica"/>
                <a:ea typeface="Open Sans" panose="020B0606030504020204" pitchFamily="34" charset="0"/>
                <a:cs typeface="Open Sans" panose="020B0606030504020204" pitchFamily="34" charset="0"/>
              </a:rPr>
              <a:t>double-digit increases in incremental reach and frequency</a:t>
            </a:r>
            <a:r>
              <a:rPr kumimoji="0" lang="en-US" sz="2600" b="1" i="0" u="none" strike="noStrike" kern="1200" cap="none" spc="0" normalizeH="0" baseline="0" noProof="0" dirty="0">
                <a:ln>
                  <a:noFill/>
                </a:ln>
                <a:solidFill>
                  <a:srgbClr val="1F1A62"/>
                </a:solidFill>
                <a:effectLst/>
                <a:uLnTx/>
                <a:uFillTx/>
                <a:latin typeface="Helvetica"/>
                <a:ea typeface="Open Sans" panose="020B0606030504020204" pitchFamily="34" charset="0"/>
                <a:cs typeface="Open Sans" panose="020B0606030504020204" pitchFamily="34" charset="0"/>
              </a:rPr>
              <a:t> for advertisers</a:t>
            </a:r>
            <a:endParaRPr kumimoji="0" lang="en-US" sz="2600" b="1" i="0" u="none" strike="noStrike" kern="1200" cap="none" spc="0" normalizeH="0" baseline="0" noProof="0" dirty="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endParaRPr>
          </a:p>
        </p:txBody>
      </p:sp>
      <p:grpSp>
        <p:nvGrpSpPr>
          <p:cNvPr id="6" name="Group 5">
            <a:extLst>
              <a:ext uri="{FF2B5EF4-FFF2-40B4-BE49-F238E27FC236}">
                <a16:creationId xmlns:a16="http://schemas.microsoft.com/office/drawing/2014/main" id="{7B1AC8A2-5D9B-4A1E-A591-AE67CAD1505F}"/>
              </a:ext>
            </a:extLst>
          </p:cNvPr>
          <p:cNvGrpSpPr/>
          <p:nvPr/>
        </p:nvGrpSpPr>
        <p:grpSpPr>
          <a:xfrm>
            <a:off x="483207" y="6519043"/>
            <a:ext cx="11708793" cy="350107"/>
            <a:chOff x="526244" y="6519043"/>
            <a:chExt cx="11708793" cy="350107"/>
          </a:xfrm>
        </p:grpSpPr>
        <p:pic>
          <p:nvPicPr>
            <p:cNvPr id="7" name="Picture 6">
              <a:extLst>
                <a:ext uri="{FF2B5EF4-FFF2-40B4-BE49-F238E27FC236}">
                  <a16:creationId xmlns:a16="http://schemas.microsoft.com/office/drawing/2014/main" id="{D89397A8-2CAA-4F81-BA12-B8FD8366CF9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8" name="Slide Number Placeholder 5">
              <a:extLst>
                <a:ext uri="{FF2B5EF4-FFF2-40B4-BE49-F238E27FC236}">
                  <a16:creationId xmlns:a16="http://schemas.microsoft.com/office/drawing/2014/main" id="{7087889C-6C8B-47AF-96A7-FD921E4C9CDD}"/>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8299E866-23BD-4342-A6A4-C5242C0AB792}"/>
                </a:ext>
              </a:extLst>
            </p:cNvPr>
            <p:cNvSpPr/>
            <p:nvPr/>
          </p:nvSpPr>
          <p:spPr>
            <a:xfrm>
              <a:off x="537003"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pSp>
      <p:pic>
        <p:nvPicPr>
          <p:cNvPr id="2" name="Picture 1">
            <a:extLst>
              <a:ext uri="{FF2B5EF4-FFF2-40B4-BE49-F238E27FC236}">
                <a16:creationId xmlns:a16="http://schemas.microsoft.com/office/drawing/2014/main" id="{64514490-5406-4337-9E3E-8F5F1725D741}"/>
              </a:ext>
            </a:extLst>
          </p:cNvPr>
          <p:cNvPicPr>
            <a:picLocks noChangeAspect="1"/>
          </p:cNvPicPr>
          <p:nvPr/>
        </p:nvPicPr>
        <p:blipFill rotWithShape="1">
          <a:blip r:embed="rId4">
            <a:clrChange>
              <a:clrFrom>
                <a:srgbClr val="FFFFFF"/>
              </a:clrFrom>
              <a:clrTo>
                <a:srgbClr val="FFFFFF">
                  <a:alpha val="0"/>
                </a:srgbClr>
              </a:clrTo>
            </a:clrChange>
          </a:blip>
          <a:srcRect l="74122" t="85598" r="11638" b="5084"/>
          <a:stretch/>
        </p:blipFill>
        <p:spPr>
          <a:xfrm>
            <a:off x="10520115" y="1425841"/>
            <a:ext cx="1578366" cy="578734"/>
          </a:xfrm>
          <a:prstGeom prst="rect">
            <a:avLst/>
          </a:prstGeom>
        </p:spPr>
      </p:pic>
      <p:sp>
        <p:nvSpPr>
          <p:cNvPr id="12" name="TextBox 11">
            <a:extLst>
              <a:ext uri="{FF2B5EF4-FFF2-40B4-BE49-F238E27FC236}">
                <a16:creationId xmlns:a16="http://schemas.microsoft.com/office/drawing/2014/main" id="{C71A70CF-112B-4A02-B4D1-73BB33CA0AE1}"/>
              </a:ext>
            </a:extLst>
          </p:cNvPr>
          <p:cNvSpPr txBox="1"/>
          <p:nvPr/>
        </p:nvSpPr>
        <p:spPr>
          <a:xfrm>
            <a:off x="516391" y="6215790"/>
            <a:ext cx="109136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Spectrum Reach, </a:t>
            </a:r>
            <a:r>
              <a:rPr kumimoji="0" lang="en-US" sz="700" b="0" i="1"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Streaming TV</a:t>
            </a:r>
            <a:r>
              <a:rPr kumimoji="0" lang="en-US" sz="700" b="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 2020. Spectrum Reach AM Campaign Data. Date – 1</a:t>
            </a:r>
            <a:r>
              <a:rPr kumimoji="0" lang="en-US" sz="700" b="0" u="none" strike="noStrike" kern="1200" cap="none" spc="0" normalizeH="0" baseline="30000" noProof="0" dirty="0">
                <a:ln>
                  <a:noFill/>
                </a:ln>
                <a:solidFill>
                  <a:srgbClr val="1F1A62"/>
                </a:solidFill>
                <a:effectLst/>
                <a:uLnTx/>
                <a:uFillTx/>
                <a:latin typeface="Helvetica" panose="020B0604020202020204" pitchFamily="34" charset="0"/>
                <a:ea typeface="+mn-ea"/>
                <a:cs typeface="Helvetica" panose="020B0604020202020204" pitchFamily="34" charset="0"/>
              </a:rPr>
              <a:t>st</a:t>
            </a:r>
            <a:r>
              <a:rPr kumimoji="0" lang="en-US" sz="700" b="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 &amp; 2</a:t>
            </a:r>
            <a:r>
              <a:rPr kumimoji="0" lang="en-US" sz="700" b="0" u="none" strike="noStrike" kern="1200" cap="none" spc="0" normalizeH="0" baseline="30000" noProof="0" dirty="0">
                <a:ln>
                  <a:noFill/>
                </a:ln>
                <a:solidFill>
                  <a:srgbClr val="1F1A62"/>
                </a:solidFill>
                <a:effectLst/>
                <a:uLnTx/>
                <a:uFillTx/>
                <a:latin typeface="Helvetica" panose="020B0604020202020204" pitchFamily="34" charset="0"/>
                <a:ea typeface="+mn-ea"/>
                <a:cs typeface="Helvetica" panose="020B0604020202020204" pitchFamily="34" charset="0"/>
              </a:rPr>
              <a:t>nd</a:t>
            </a:r>
            <a:r>
              <a:rPr kumimoji="0" lang="en-US" sz="700" b="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 Quarter 2020. O&amp;O Only. *Includes all campaigns with Streaming TV &amp; Linear. N = Total Campaigns – 1,202. Linear = 85% Reach / Streaming TV = 20% Reach. Duplication = 6%. Streaming TV Life - % of new HHs reached.</a:t>
            </a:r>
            <a:endPar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15" name="Chart 14">
            <a:extLst>
              <a:ext uri="{FF2B5EF4-FFF2-40B4-BE49-F238E27FC236}">
                <a16:creationId xmlns:a16="http://schemas.microsoft.com/office/drawing/2014/main" id="{4BE7F5CC-8A8E-408B-8AD7-7BF203251D5C}"/>
              </a:ext>
            </a:extLst>
          </p:cNvPr>
          <p:cNvGraphicFramePr/>
          <p:nvPr>
            <p:extLst>
              <p:ext uri="{D42A27DB-BD31-4B8C-83A1-F6EECF244321}">
                <p14:modId xmlns:p14="http://schemas.microsoft.com/office/powerpoint/2010/main" val="1616056554"/>
              </p:ext>
            </p:extLst>
          </p:nvPr>
        </p:nvGraphicFramePr>
        <p:xfrm>
          <a:off x="1105390" y="1689813"/>
          <a:ext cx="4588044" cy="3364566"/>
        </p:xfrm>
        <a:graphic>
          <a:graphicData uri="http://schemas.openxmlformats.org/drawingml/2006/chart">
            <c:chart xmlns:c="http://schemas.openxmlformats.org/drawingml/2006/chart" xmlns:r="http://schemas.openxmlformats.org/officeDocument/2006/relationships" r:id="rId5"/>
          </a:graphicData>
        </a:graphic>
      </p:graphicFrame>
      <p:sp>
        <p:nvSpPr>
          <p:cNvPr id="21" name="Left Brace 20">
            <a:extLst>
              <a:ext uri="{FF2B5EF4-FFF2-40B4-BE49-F238E27FC236}">
                <a16:creationId xmlns:a16="http://schemas.microsoft.com/office/drawing/2014/main" id="{FD141FE1-5137-43E0-ACF4-78823AF67B7B}"/>
              </a:ext>
            </a:extLst>
          </p:cNvPr>
          <p:cNvSpPr/>
          <p:nvPr/>
        </p:nvSpPr>
        <p:spPr>
          <a:xfrm rot="16200000">
            <a:off x="3273640" y="3541466"/>
            <a:ext cx="251544" cy="314163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TextBox 23">
            <a:extLst>
              <a:ext uri="{FF2B5EF4-FFF2-40B4-BE49-F238E27FC236}">
                <a16:creationId xmlns:a16="http://schemas.microsoft.com/office/drawing/2014/main" id="{5B502B61-E953-460A-A23E-5532979793EC}"/>
              </a:ext>
            </a:extLst>
          </p:cNvPr>
          <p:cNvSpPr txBox="1"/>
          <p:nvPr/>
        </p:nvSpPr>
        <p:spPr>
          <a:xfrm>
            <a:off x="1334731" y="5368570"/>
            <a:ext cx="4129363" cy="492443"/>
          </a:xfrm>
          <a:prstGeom prst="rect">
            <a:avLst/>
          </a:prstGeom>
          <a:noFill/>
        </p:spPr>
        <p:txBody>
          <a:bodyPr wrap="square" rtlCol="0">
            <a:spAutoFit/>
          </a:bodyPr>
          <a:lstStyle/>
          <a:p>
            <a:pPr algn="ctr"/>
            <a:r>
              <a:rPr lang="en-US" sz="1200" dirty="0">
                <a:solidFill>
                  <a:srgbClr val="1F1A62"/>
                </a:solidFill>
                <a:latin typeface="Helvetica" panose="020B0403020202020204" pitchFamily="34" charset="0"/>
              </a:rPr>
              <a:t>On average, adding Streaming TV to a Linear campaign will deliver an </a:t>
            </a:r>
            <a:r>
              <a:rPr lang="en-US" sz="1400" b="1" dirty="0">
                <a:solidFill>
                  <a:srgbClr val="00C0F3"/>
                </a:solidFill>
                <a:latin typeface="Helvetica" panose="020B0403020202020204" pitchFamily="34" charset="0"/>
              </a:rPr>
              <a:t>incremental 17% lift in Reach</a:t>
            </a:r>
            <a:r>
              <a:rPr lang="en-US" sz="1200" b="1" dirty="0">
                <a:solidFill>
                  <a:srgbClr val="1F1A62"/>
                </a:solidFill>
                <a:latin typeface="Helvetica" panose="020B0403020202020204" pitchFamily="34" charset="0"/>
              </a:rPr>
              <a:t>*</a:t>
            </a:r>
          </a:p>
        </p:txBody>
      </p:sp>
      <p:graphicFrame>
        <p:nvGraphicFramePr>
          <p:cNvPr id="19" name="Chart 18">
            <a:extLst>
              <a:ext uri="{FF2B5EF4-FFF2-40B4-BE49-F238E27FC236}">
                <a16:creationId xmlns:a16="http://schemas.microsoft.com/office/drawing/2014/main" id="{56940768-2F8D-490D-A14E-A0198A966B6A}"/>
              </a:ext>
            </a:extLst>
          </p:cNvPr>
          <p:cNvGraphicFramePr/>
          <p:nvPr>
            <p:extLst>
              <p:ext uri="{D42A27DB-BD31-4B8C-83A1-F6EECF244321}">
                <p14:modId xmlns:p14="http://schemas.microsoft.com/office/powerpoint/2010/main" val="3739890894"/>
              </p:ext>
            </p:extLst>
          </p:nvPr>
        </p:nvGraphicFramePr>
        <p:xfrm>
          <a:off x="6332250" y="1689813"/>
          <a:ext cx="4588044" cy="3364566"/>
        </p:xfrm>
        <a:graphic>
          <a:graphicData uri="http://schemas.openxmlformats.org/drawingml/2006/chart">
            <c:chart xmlns:c="http://schemas.openxmlformats.org/drawingml/2006/chart" xmlns:r="http://schemas.openxmlformats.org/officeDocument/2006/relationships" r:id="rId6"/>
          </a:graphicData>
        </a:graphic>
      </p:graphicFrame>
      <p:sp>
        <p:nvSpPr>
          <p:cNvPr id="23" name="Left Brace 22">
            <a:extLst>
              <a:ext uri="{FF2B5EF4-FFF2-40B4-BE49-F238E27FC236}">
                <a16:creationId xmlns:a16="http://schemas.microsoft.com/office/drawing/2014/main" id="{F23A88AB-C9CD-4EC2-A5EC-A38CFFD797EE}"/>
              </a:ext>
            </a:extLst>
          </p:cNvPr>
          <p:cNvSpPr/>
          <p:nvPr/>
        </p:nvSpPr>
        <p:spPr>
          <a:xfrm rot="16200000">
            <a:off x="8500500" y="3541466"/>
            <a:ext cx="251544" cy="314163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TextBox 25">
            <a:extLst>
              <a:ext uri="{FF2B5EF4-FFF2-40B4-BE49-F238E27FC236}">
                <a16:creationId xmlns:a16="http://schemas.microsoft.com/office/drawing/2014/main" id="{BB777CCD-F0D8-40D4-8515-54EC7685A016}"/>
              </a:ext>
            </a:extLst>
          </p:cNvPr>
          <p:cNvSpPr txBox="1"/>
          <p:nvPr/>
        </p:nvSpPr>
        <p:spPr>
          <a:xfrm>
            <a:off x="6165934" y="5368570"/>
            <a:ext cx="4920677" cy="492443"/>
          </a:xfrm>
          <a:prstGeom prst="rect">
            <a:avLst/>
          </a:prstGeom>
          <a:noFill/>
        </p:spPr>
        <p:txBody>
          <a:bodyPr wrap="square" rtlCol="0">
            <a:spAutoFit/>
          </a:bodyPr>
          <a:lstStyle/>
          <a:p>
            <a:pPr algn="ctr"/>
            <a:r>
              <a:rPr lang="en-US" sz="1200" dirty="0">
                <a:solidFill>
                  <a:srgbClr val="1F1A62"/>
                </a:solidFill>
                <a:latin typeface="Helvetica" panose="020B0403020202020204" pitchFamily="34" charset="0"/>
              </a:rPr>
              <a:t>The </a:t>
            </a:r>
            <a:r>
              <a:rPr lang="en-US" sz="1400" b="1" dirty="0">
                <a:solidFill>
                  <a:srgbClr val="00C0F3"/>
                </a:solidFill>
                <a:latin typeface="Helvetica" panose="020B0403020202020204" pitchFamily="34" charset="0"/>
              </a:rPr>
              <a:t>average Frequency of a Multiscreen campaign is 14</a:t>
            </a:r>
            <a:r>
              <a:rPr lang="en-US" sz="1200" dirty="0">
                <a:solidFill>
                  <a:srgbClr val="1F1A62"/>
                </a:solidFill>
                <a:latin typeface="Helvetica" panose="020B0403020202020204" pitchFamily="34" charset="0"/>
              </a:rPr>
              <a:t>, compared to an 8 with TV only, and a 5 with Streaming TV only*</a:t>
            </a:r>
          </a:p>
        </p:txBody>
      </p:sp>
      <p:pic>
        <p:nvPicPr>
          <p:cNvPr id="13" name="Picture 12">
            <a:hlinkClick r:id="rId2"/>
            <a:extLst>
              <a:ext uri="{FF2B5EF4-FFF2-40B4-BE49-F238E27FC236}">
                <a16:creationId xmlns:a16="http://schemas.microsoft.com/office/drawing/2014/main" id="{B0A1DE55-8D6F-498A-9270-0D00B0D94537}"/>
              </a:ext>
            </a:extLst>
          </p:cNvPr>
          <p:cNvPicPr>
            <a:picLocks noChangeAspect="1"/>
          </p:cNvPicPr>
          <p:nvPr/>
        </p:nvPicPr>
        <p:blipFill>
          <a:blip r:embed="rId7"/>
          <a:stretch>
            <a:fillRect/>
          </a:stretch>
        </p:blipFill>
        <p:spPr>
          <a:xfrm>
            <a:off x="10579568" y="178983"/>
            <a:ext cx="1459460" cy="826108"/>
          </a:xfrm>
          <a:prstGeom prst="rect">
            <a:avLst/>
          </a:prstGeom>
          <a:ln>
            <a:solidFill>
              <a:srgbClr val="1F1A62"/>
            </a:solidFill>
          </a:ln>
        </p:spPr>
      </p:pic>
      <p:sp>
        <p:nvSpPr>
          <p:cNvPr id="18" name="TextBox 1">
            <a:extLst>
              <a:ext uri="{FF2B5EF4-FFF2-40B4-BE49-F238E27FC236}">
                <a16:creationId xmlns:a16="http://schemas.microsoft.com/office/drawing/2014/main" id="{6B136180-A698-467F-8C25-B1DEE7BE281B}"/>
              </a:ext>
            </a:extLst>
          </p:cNvPr>
          <p:cNvSpPr txBox="1"/>
          <p:nvPr/>
        </p:nvSpPr>
        <p:spPr>
          <a:xfrm>
            <a:off x="1999860" y="3508503"/>
            <a:ext cx="653143" cy="2515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b="1" dirty="0">
                <a:solidFill>
                  <a:schemeClr val="bg1"/>
                </a:solidFill>
              </a:rPr>
              <a:t>TV</a:t>
            </a:r>
          </a:p>
        </p:txBody>
      </p:sp>
      <p:sp>
        <p:nvSpPr>
          <p:cNvPr id="20" name="TextBox 1">
            <a:extLst>
              <a:ext uri="{FF2B5EF4-FFF2-40B4-BE49-F238E27FC236}">
                <a16:creationId xmlns:a16="http://schemas.microsoft.com/office/drawing/2014/main" id="{6B136180-A698-467F-8C25-B1DEE7BE281B}"/>
              </a:ext>
            </a:extLst>
          </p:cNvPr>
          <p:cNvSpPr txBox="1"/>
          <p:nvPr/>
        </p:nvSpPr>
        <p:spPr>
          <a:xfrm>
            <a:off x="4155230" y="2491465"/>
            <a:ext cx="653143" cy="2515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b="1" dirty="0">
                <a:solidFill>
                  <a:schemeClr val="bg1"/>
                </a:solidFill>
              </a:rPr>
              <a:t>STV</a:t>
            </a:r>
          </a:p>
        </p:txBody>
      </p:sp>
      <p:sp>
        <p:nvSpPr>
          <p:cNvPr id="4" name="Rectangle 3">
            <a:extLst>
              <a:ext uri="{FF2B5EF4-FFF2-40B4-BE49-F238E27FC236}">
                <a16:creationId xmlns:a16="http://schemas.microsoft.com/office/drawing/2014/main" id="{77E1BBEB-876A-49EF-8056-DC0B1A4D63F7}"/>
              </a:ext>
            </a:extLst>
          </p:cNvPr>
          <p:cNvSpPr/>
          <p:nvPr/>
        </p:nvSpPr>
        <p:spPr>
          <a:xfrm>
            <a:off x="4921160" y="2069626"/>
            <a:ext cx="727788" cy="311729"/>
          </a:xfrm>
          <a:prstGeom prst="rect">
            <a:avLst/>
          </a:prstGeom>
          <a:noFill/>
          <a:ln>
            <a:solidFill>
              <a:srgbClr val="00C0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C0F3"/>
                </a:solidFill>
                <a:latin typeface="Helvetica" panose="020B0403020202020204" pitchFamily="34" charset="0"/>
              </a:rPr>
              <a:t>+17%</a:t>
            </a:r>
          </a:p>
        </p:txBody>
      </p:sp>
    </p:spTree>
    <p:extLst>
      <p:ext uri="{BB962C8B-B14F-4D97-AF65-F5344CB8AC3E}">
        <p14:creationId xmlns:p14="http://schemas.microsoft.com/office/powerpoint/2010/main" val="536089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149CCA-FDB3-4D82-980A-9596DD77B5E8}"/>
              </a:ext>
            </a:extLst>
          </p:cNvPr>
          <p:cNvSpPr/>
          <p:nvPr/>
        </p:nvSpPr>
        <p:spPr>
          <a:xfrm>
            <a:off x="-20722" y="-8607"/>
            <a:ext cx="12233444" cy="1441750"/>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hlinkClick r:id="rId2"/>
            <a:extLst>
              <a:ext uri="{FF2B5EF4-FFF2-40B4-BE49-F238E27FC236}">
                <a16:creationId xmlns:a16="http://schemas.microsoft.com/office/drawing/2014/main" id="{4AD30102-DB9B-413C-B1D7-0A479AA54D51}"/>
              </a:ext>
            </a:extLst>
          </p:cNvPr>
          <p:cNvSpPr txBox="1"/>
          <p:nvPr/>
        </p:nvSpPr>
        <p:spPr>
          <a:xfrm>
            <a:off x="10605314"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4" name="Picture 3">
            <a:hlinkClick r:id="rId2"/>
            <a:extLst>
              <a:ext uri="{FF2B5EF4-FFF2-40B4-BE49-F238E27FC236}">
                <a16:creationId xmlns:a16="http://schemas.microsoft.com/office/drawing/2014/main" id="{F9524C96-B88D-4529-B0DC-69967A97F127}"/>
              </a:ext>
            </a:extLst>
          </p:cNvPr>
          <p:cNvPicPr>
            <a:picLocks noChangeAspect="1"/>
          </p:cNvPicPr>
          <p:nvPr/>
        </p:nvPicPr>
        <p:blipFill>
          <a:blip r:embed="rId3"/>
          <a:stretch>
            <a:fillRect/>
          </a:stretch>
        </p:blipFill>
        <p:spPr>
          <a:xfrm>
            <a:off x="10586676" y="163147"/>
            <a:ext cx="1459460" cy="820946"/>
          </a:xfrm>
          <a:prstGeom prst="rect">
            <a:avLst/>
          </a:prstGeom>
          <a:ln>
            <a:solidFill>
              <a:srgbClr val="1F1A62"/>
            </a:solidFill>
          </a:ln>
        </p:spPr>
      </p:pic>
      <p:graphicFrame>
        <p:nvGraphicFramePr>
          <p:cNvPr id="7" name="Chart 6">
            <a:extLst>
              <a:ext uri="{FF2B5EF4-FFF2-40B4-BE49-F238E27FC236}">
                <a16:creationId xmlns:a16="http://schemas.microsoft.com/office/drawing/2014/main" id="{930B6C01-6E11-4027-ACF1-998D3DD0AD3C}"/>
              </a:ext>
            </a:extLst>
          </p:cNvPr>
          <p:cNvGraphicFramePr/>
          <p:nvPr>
            <p:extLst>
              <p:ext uri="{D42A27DB-BD31-4B8C-83A1-F6EECF244321}">
                <p14:modId xmlns:p14="http://schemas.microsoft.com/office/powerpoint/2010/main" val="2111360717"/>
              </p:ext>
            </p:extLst>
          </p:nvPr>
        </p:nvGraphicFramePr>
        <p:xfrm>
          <a:off x="2069172" y="1696160"/>
          <a:ext cx="8053657" cy="4633291"/>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93B6DC6D-4947-4EE2-80F5-747F246B5095}"/>
              </a:ext>
            </a:extLst>
          </p:cNvPr>
          <p:cNvCxnSpPr/>
          <p:nvPr/>
        </p:nvCxnSpPr>
        <p:spPr>
          <a:xfrm>
            <a:off x="3973380" y="5981131"/>
            <a:ext cx="4140994" cy="0"/>
          </a:xfrm>
          <a:prstGeom prst="line">
            <a:avLst/>
          </a:prstGeom>
          <a:ln>
            <a:solidFill>
              <a:srgbClr val="1F1A6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CFC0241F-C3F2-4EF2-AD20-1E6E82B53DA5}"/>
              </a:ext>
            </a:extLst>
          </p:cNvPr>
          <p:cNvCxnSpPr>
            <a:cxnSpLocks/>
          </p:cNvCxnSpPr>
          <p:nvPr/>
        </p:nvCxnSpPr>
        <p:spPr>
          <a:xfrm flipV="1">
            <a:off x="4060801" y="2431701"/>
            <a:ext cx="3947735" cy="1773089"/>
          </a:xfrm>
          <a:prstGeom prst="straightConnector1">
            <a:avLst/>
          </a:prstGeom>
          <a:ln>
            <a:solidFill>
              <a:srgbClr val="1F1A62"/>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61F80C5-865F-4EDF-B090-52370E9B6E52}"/>
              </a:ext>
            </a:extLst>
          </p:cNvPr>
          <p:cNvSpPr txBox="1"/>
          <p:nvPr/>
        </p:nvSpPr>
        <p:spPr>
          <a:xfrm rot="20133441">
            <a:off x="4755160" y="3036273"/>
            <a:ext cx="182748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+120%</a:t>
            </a:r>
          </a:p>
        </p:txBody>
      </p:sp>
      <p:sp>
        <p:nvSpPr>
          <p:cNvPr id="13" name="Text Placeholder 3">
            <a:extLst>
              <a:ext uri="{FF2B5EF4-FFF2-40B4-BE49-F238E27FC236}">
                <a16:creationId xmlns:a16="http://schemas.microsoft.com/office/drawing/2014/main" id="{22761FE8-CAAA-41C7-9AE8-BEE45AAD4DE6}"/>
              </a:ext>
            </a:extLst>
          </p:cNvPr>
          <p:cNvSpPr txBox="1">
            <a:spLocks/>
          </p:cNvSpPr>
          <p:nvPr/>
        </p:nvSpPr>
        <p:spPr>
          <a:xfrm>
            <a:off x="476431" y="6359137"/>
            <a:ext cx="10093660" cy="2308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900" b="0" i="0" u="none"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a:ln>
                  <a:noFill/>
                </a:ln>
                <a:solidFill>
                  <a:srgbClr val="1F1A62"/>
                </a:solidFill>
                <a:effectLst/>
                <a:uLnTx/>
                <a:uFillTx/>
                <a:latin typeface="Helvetica" panose="020B0604020202020204" pitchFamily="34" charset="0"/>
                <a:ea typeface="+mn-ea"/>
              </a:rPr>
              <a:t>Source: Digital TV Research via Cynopsis Media (North American AVOD Revenues), May 19, 2020.</a:t>
            </a:r>
          </a:p>
        </p:txBody>
      </p:sp>
      <p:sp>
        <p:nvSpPr>
          <p:cNvPr id="14" name="TextBox 13">
            <a:extLst>
              <a:ext uri="{FF2B5EF4-FFF2-40B4-BE49-F238E27FC236}">
                <a16:creationId xmlns:a16="http://schemas.microsoft.com/office/drawing/2014/main" id="{C3E9A940-8825-4F07-A4A0-4DFB2D6FB624}"/>
              </a:ext>
            </a:extLst>
          </p:cNvPr>
          <p:cNvSpPr txBox="1"/>
          <p:nvPr/>
        </p:nvSpPr>
        <p:spPr>
          <a:xfrm>
            <a:off x="183227" y="150784"/>
            <a:ext cx="10129018" cy="1292662"/>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1F1A62"/>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t>With the significant growth in ad-supported streaming creating more available inventory, </a:t>
            </a:r>
            <a:r>
              <a:rPr lang="en-US" sz="2600" dirty="0">
                <a:solidFill>
                  <a:srgbClr val="E84A99"/>
                </a:solidFill>
              </a:rPr>
              <a:t>revenues are projected to more than double</a:t>
            </a:r>
            <a:r>
              <a:rPr lang="en-US" sz="2600" dirty="0"/>
              <a:t> over the next five years</a:t>
            </a:r>
            <a:endPar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pic>
        <p:nvPicPr>
          <p:cNvPr id="15" name="Picture 14">
            <a:extLst>
              <a:ext uri="{FF2B5EF4-FFF2-40B4-BE49-F238E27FC236}">
                <a16:creationId xmlns:a16="http://schemas.microsoft.com/office/drawing/2014/main" id="{73C41783-53FC-4FC5-8A33-C211AA3449F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6" name="Slide Number Placeholder 5">
            <a:extLst>
              <a:ext uri="{FF2B5EF4-FFF2-40B4-BE49-F238E27FC236}">
                <a16:creationId xmlns:a16="http://schemas.microsoft.com/office/drawing/2014/main" id="{C46AF77F-1A17-4367-A438-76FEE1E995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5537CAD8-24C7-4F8A-AEF9-782ADAC88A46}"/>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134669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5E1EFCF1-3D4D-4B7A-A7DD-3AB1D6DE2541}"/>
              </a:ext>
            </a:extLst>
          </p:cNvPr>
          <p:cNvPicPr>
            <a:picLocks noChangeAspect="1"/>
          </p:cNvPicPr>
          <p:nvPr/>
        </p:nvPicPr>
        <p:blipFill>
          <a:blip r:embed="rId2">
            <a:clrChange>
              <a:clrFrom>
                <a:srgbClr val="00BFF2"/>
              </a:clrFrom>
              <a:clrTo>
                <a:srgbClr val="00BFF2">
                  <a:alpha val="0"/>
                </a:srgbClr>
              </a:clrTo>
            </a:clrChange>
          </a:blip>
          <a:stretch>
            <a:fillRect/>
          </a:stretch>
        </p:blipFill>
        <p:spPr>
          <a:xfrm>
            <a:off x="6935201" y="0"/>
            <a:ext cx="5256799" cy="3060562"/>
          </a:xfrm>
          <a:prstGeom prst="rect">
            <a:avLst/>
          </a:prstGeom>
        </p:spPr>
      </p:pic>
      <p:sp>
        <p:nvSpPr>
          <p:cNvPr id="9" name="Rectangle 8">
            <a:extLst>
              <a:ext uri="{FF2B5EF4-FFF2-40B4-BE49-F238E27FC236}">
                <a16:creationId xmlns:a16="http://schemas.microsoft.com/office/drawing/2014/main" id="{A93865C7-6300-0F4D-AF2C-DBD794D27201}"/>
              </a:ext>
            </a:extLst>
          </p:cNvPr>
          <p:cNvSpPr/>
          <p:nvPr/>
        </p:nvSpPr>
        <p:spPr>
          <a:xfrm>
            <a:off x="273895" y="235287"/>
            <a:ext cx="495399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3C8D"/>
                </a:solidFill>
                <a:effectLst/>
                <a:uLnTx/>
                <a:uFillTx/>
                <a:latin typeface="Helvetica" pitchFamily="2" charset="0"/>
                <a:ea typeface="+mn-ea"/>
                <a:cs typeface="+mn-cs"/>
              </a:rPr>
              <a:t>Creators</a:t>
            </a:r>
          </a:p>
        </p:txBody>
      </p:sp>
      <p:pic>
        <p:nvPicPr>
          <p:cNvPr id="6" name="Picture 5">
            <a:hlinkClick r:id="rId3"/>
            <a:extLst>
              <a:ext uri="{FF2B5EF4-FFF2-40B4-BE49-F238E27FC236}">
                <a16:creationId xmlns:a16="http://schemas.microsoft.com/office/drawing/2014/main" id="{6A35C40F-687E-B34B-B975-ED0CDEFEC8A1}"/>
              </a:ext>
            </a:extLst>
          </p:cNvPr>
          <p:cNvPicPr>
            <a:picLocks noChangeAspect="1"/>
          </p:cNvPicPr>
          <p:nvPr/>
        </p:nvPicPr>
        <p:blipFill rotWithShape="1">
          <a:blip r:embed="rId4"/>
          <a:srcRect l="18840" t="84333" r="72880" b="5333"/>
          <a:stretch/>
        </p:blipFill>
        <p:spPr>
          <a:xfrm>
            <a:off x="10015399" y="5885132"/>
            <a:ext cx="875592" cy="633911"/>
          </a:xfrm>
          <a:prstGeom prst="rect">
            <a:avLst/>
          </a:prstGeom>
        </p:spPr>
      </p:pic>
      <p:pic>
        <p:nvPicPr>
          <p:cNvPr id="8" name="Picture 7">
            <a:hlinkClick r:id="rId5"/>
            <a:extLst>
              <a:ext uri="{FF2B5EF4-FFF2-40B4-BE49-F238E27FC236}">
                <a16:creationId xmlns:a16="http://schemas.microsoft.com/office/drawing/2014/main" id="{EEC9436E-41D9-FA4F-B24F-9D11D47EFC93}"/>
              </a:ext>
            </a:extLst>
          </p:cNvPr>
          <p:cNvPicPr>
            <a:picLocks noChangeAspect="1"/>
          </p:cNvPicPr>
          <p:nvPr/>
        </p:nvPicPr>
        <p:blipFill rotWithShape="1">
          <a:blip r:embed="rId4"/>
          <a:srcRect l="30161" t="83075" r="63111" b="5332"/>
          <a:stretch/>
        </p:blipFill>
        <p:spPr>
          <a:xfrm>
            <a:off x="10890991" y="5809210"/>
            <a:ext cx="734723" cy="734467"/>
          </a:xfrm>
          <a:prstGeom prst="rect">
            <a:avLst/>
          </a:prstGeom>
        </p:spPr>
      </p:pic>
      <p:pic>
        <p:nvPicPr>
          <p:cNvPr id="10" name="Picture 9">
            <a:hlinkClick r:id="rId6"/>
            <a:extLst>
              <a:ext uri="{FF2B5EF4-FFF2-40B4-BE49-F238E27FC236}">
                <a16:creationId xmlns:a16="http://schemas.microsoft.com/office/drawing/2014/main" id="{707BE5F1-DCEB-144F-86FF-E99AA7959D98}"/>
              </a:ext>
            </a:extLst>
          </p:cNvPr>
          <p:cNvPicPr>
            <a:picLocks noChangeAspect="1"/>
          </p:cNvPicPr>
          <p:nvPr/>
        </p:nvPicPr>
        <p:blipFill rotWithShape="1">
          <a:blip r:embed="rId4"/>
          <a:srcRect l="40770" t="83444" r="55156" b="4963"/>
          <a:stretch/>
        </p:blipFill>
        <p:spPr>
          <a:xfrm>
            <a:off x="11684271" y="5869321"/>
            <a:ext cx="403491" cy="665850"/>
          </a:xfrm>
          <a:prstGeom prst="rect">
            <a:avLst/>
          </a:prstGeom>
        </p:spPr>
      </p:pic>
      <p:sp>
        <p:nvSpPr>
          <p:cNvPr id="4" name="TextBox 3">
            <a:extLst>
              <a:ext uri="{FF2B5EF4-FFF2-40B4-BE49-F238E27FC236}">
                <a16:creationId xmlns:a16="http://schemas.microsoft.com/office/drawing/2014/main" id="{C4F6F6B0-5D89-4B93-9148-A79F72983537}"/>
              </a:ext>
            </a:extLst>
          </p:cNvPr>
          <p:cNvSpPr txBox="1"/>
          <p:nvPr/>
        </p:nvSpPr>
        <p:spPr>
          <a:xfrm>
            <a:off x="317684" y="3485258"/>
            <a:ext cx="758806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itchFamily="2" charset="0"/>
                <a:ea typeface="+mn-ea"/>
                <a:cs typeface="+mn-cs"/>
              </a:rPr>
              <a:t>Interested in learning more? Check out this related content: </a:t>
            </a:r>
          </a:p>
        </p:txBody>
      </p:sp>
      <p:sp>
        <p:nvSpPr>
          <p:cNvPr id="27" name="TextBox 26">
            <a:hlinkClick r:id="rId7"/>
            <a:extLst>
              <a:ext uri="{FF2B5EF4-FFF2-40B4-BE49-F238E27FC236}">
                <a16:creationId xmlns:a16="http://schemas.microsoft.com/office/drawing/2014/main" id="{3C30D75C-BED3-4137-9F8A-59CDF8222FDF}"/>
              </a:ext>
            </a:extLst>
          </p:cNvPr>
          <p:cNvSpPr txBox="1"/>
          <p:nvPr/>
        </p:nvSpPr>
        <p:spPr>
          <a:xfrm>
            <a:off x="378064" y="1754266"/>
            <a:ext cx="2534814"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1F1A62"/>
                </a:solidFill>
                <a:effectLst/>
                <a:uLnTx/>
                <a:uFillTx/>
                <a:latin typeface="Helvetica" pitchFamily="2" charset="0"/>
                <a:ea typeface="+mn-ea"/>
                <a:cs typeface="+mn-cs"/>
                <a:hlinkClick r:id="rId7"/>
              </a:rPr>
              <a:t>Leah Montner-Dixon</a:t>
            </a:r>
            <a:endParaRPr kumimoji="0" lang="en-US" sz="15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29" name="TextBox 28">
            <a:extLst>
              <a:ext uri="{FF2B5EF4-FFF2-40B4-BE49-F238E27FC236}">
                <a16:creationId xmlns:a16="http://schemas.microsoft.com/office/drawing/2014/main" id="{284F31F4-4D86-4B99-B746-6850D63BF5DE}"/>
              </a:ext>
            </a:extLst>
          </p:cNvPr>
          <p:cNvSpPr txBox="1"/>
          <p:nvPr/>
        </p:nvSpPr>
        <p:spPr>
          <a:xfrm>
            <a:off x="414405" y="2058269"/>
            <a:ext cx="253481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err="1">
                <a:ln>
                  <a:noFill/>
                </a:ln>
                <a:solidFill>
                  <a:srgbClr val="1F1A62"/>
                </a:solidFill>
                <a:effectLst/>
                <a:uLnTx/>
                <a:uFillTx/>
                <a:latin typeface="Helvetica Light" panose="020B0403020202020204" pitchFamily="34" charset="0"/>
                <a:ea typeface="+mn-ea"/>
                <a:cs typeface="+mn-cs"/>
              </a:rPr>
              <a:t>leahm</a:t>
            </a:r>
            <a:r>
              <a:rPr kumimoji="0" lang="en-US" sz="15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@thevab.com</a:t>
            </a:r>
          </a:p>
        </p:txBody>
      </p:sp>
      <p:sp>
        <p:nvSpPr>
          <p:cNvPr id="30" name="TextBox 29">
            <a:extLst>
              <a:ext uri="{FF2B5EF4-FFF2-40B4-BE49-F238E27FC236}">
                <a16:creationId xmlns:a16="http://schemas.microsoft.com/office/drawing/2014/main" id="{ED6234C7-6B49-4914-9E1D-FF586B83DF32}"/>
              </a:ext>
            </a:extLst>
          </p:cNvPr>
          <p:cNvSpPr txBox="1"/>
          <p:nvPr/>
        </p:nvSpPr>
        <p:spPr>
          <a:xfrm>
            <a:off x="6456900" y="1754266"/>
            <a:ext cx="2304376"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1F1A62"/>
                </a:solidFill>
                <a:effectLst/>
                <a:uLnTx/>
                <a:uFillTx/>
                <a:latin typeface="Helvetica" pitchFamily="2" charset="0"/>
                <a:ea typeface="+mn-ea"/>
                <a:cs typeface="+mn-cs"/>
                <a:hlinkClick r:id="rId8"/>
              </a:rPr>
              <a:t>Karolina Guillen</a:t>
            </a:r>
            <a:endParaRPr kumimoji="0" lang="en-US" sz="15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31" name="TextBox 30">
            <a:extLst>
              <a:ext uri="{FF2B5EF4-FFF2-40B4-BE49-F238E27FC236}">
                <a16:creationId xmlns:a16="http://schemas.microsoft.com/office/drawing/2014/main" id="{CE43461A-C6D3-44CF-AC68-6DF422E760B6}"/>
              </a:ext>
            </a:extLst>
          </p:cNvPr>
          <p:cNvSpPr txBox="1"/>
          <p:nvPr/>
        </p:nvSpPr>
        <p:spPr>
          <a:xfrm>
            <a:off x="6456900" y="2067130"/>
            <a:ext cx="230437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Senior Insights Analyst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karolinag@thevab.com</a:t>
            </a:r>
          </a:p>
        </p:txBody>
      </p:sp>
      <p:pic>
        <p:nvPicPr>
          <p:cNvPr id="23" name="Picture 22">
            <a:extLst>
              <a:ext uri="{FF2B5EF4-FFF2-40B4-BE49-F238E27FC236}">
                <a16:creationId xmlns:a16="http://schemas.microsoft.com/office/drawing/2014/main" id="{B29C19A0-D3B7-4A87-B456-012648BB423A}"/>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24" name="Slide Number Placeholder 5">
            <a:extLst>
              <a:ext uri="{FF2B5EF4-FFF2-40B4-BE49-F238E27FC236}">
                <a16:creationId xmlns:a16="http://schemas.microsoft.com/office/drawing/2014/main" id="{36A4B5A9-17BE-46F3-863E-9CD48629EAF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5" name="Rectangle 24">
            <a:extLst>
              <a:ext uri="{FF2B5EF4-FFF2-40B4-BE49-F238E27FC236}">
                <a16:creationId xmlns:a16="http://schemas.microsoft.com/office/drawing/2014/main" id="{B7EF9231-C343-4D1F-90F9-1247C33076A1}"/>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6" name="TextBox 25">
            <a:hlinkClick r:id="rId7"/>
            <a:extLst>
              <a:ext uri="{FF2B5EF4-FFF2-40B4-BE49-F238E27FC236}">
                <a16:creationId xmlns:a16="http://schemas.microsoft.com/office/drawing/2014/main" id="{ED75B6B2-3449-40A5-B59C-C04426DBA231}"/>
              </a:ext>
            </a:extLst>
          </p:cNvPr>
          <p:cNvSpPr txBox="1"/>
          <p:nvPr/>
        </p:nvSpPr>
        <p:spPr>
          <a:xfrm>
            <a:off x="3638462" y="1754266"/>
            <a:ext cx="2534814"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1F1A62"/>
                </a:solidFill>
                <a:effectLst/>
                <a:uLnTx/>
                <a:uFillTx/>
                <a:latin typeface="Helvetica" pitchFamily="2" charset="0"/>
                <a:ea typeface="+mn-ea"/>
                <a:cs typeface="+mn-cs"/>
                <a:hlinkClick r:id="rId10"/>
              </a:rPr>
              <a:t>Reed Kiely</a:t>
            </a:r>
            <a:endParaRPr kumimoji="0" lang="en-US" sz="15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28" name="TextBox 27">
            <a:extLst>
              <a:ext uri="{FF2B5EF4-FFF2-40B4-BE49-F238E27FC236}">
                <a16:creationId xmlns:a16="http://schemas.microsoft.com/office/drawing/2014/main" id="{F4F21730-9E69-4BE0-896C-E09899565B6B}"/>
              </a:ext>
            </a:extLst>
          </p:cNvPr>
          <p:cNvSpPr txBox="1"/>
          <p:nvPr/>
        </p:nvSpPr>
        <p:spPr>
          <a:xfrm>
            <a:off x="3638462" y="2058269"/>
            <a:ext cx="253481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err="1">
                <a:ln>
                  <a:noFill/>
                </a:ln>
                <a:solidFill>
                  <a:srgbClr val="1F1A62"/>
                </a:solidFill>
                <a:effectLst/>
                <a:uLnTx/>
                <a:uFillTx/>
                <a:latin typeface="Helvetica Light" panose="020B0403020202020204" pitchFamily="34" charset="0"/>
                <a:ea typeface="+mn-ea"/>
                <a:cs typeface="+mn-cs"/>
              </a:rPr>
              <a:t>reedk</a:t>
            </a:r>
            <a:r>
              <a:rPr kumimoji="0" lang="en-US" sz="15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@thevab.com</a:t>
            </a:r>
          </a:p>
        </p:txBody>
      </p:sp>
      <p:sp>
        <p:nvSpPr>
          <p:cNvPr id="3" name="TextBox 2">
            <a:hlinkClick r:id="rId11"/>
            <a:extLst>
              <a:ext uri="{FF2B5EF4-FFF2-40B4-BE49-F238E27FC236}">
                <a16:creationId xmlns:a16="http://schemas.microsoft.com/office/drawing/2014/main" id="{E341B6FF-15D1-4BBB-AA90-D52D88C82209}"/>
              </a:ext>
            </a:extLst>
          </p:cNvPr>
          <p:cNvSpPr txBox="1"/>
          <p:nvPr/>
        </p:nvSpPr>
        <p:spPr>
          <a:xfrm>
            <a:off x="431745" y="5237418"/>
            <a:ext cx="192913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rgbClr val="E84A99"/>
                </a:solidFill>
                <a:latin typeface="Helvetica" panose="020B0403020202020204" pitchFamily="34" charset="0"/>
              </a:rPr>
              <a:t>Navigating the Flood</a:t>
            </a:r>
            <a:endParaRPr kumimoji="0" lang="en-US" sz="1000" b="1" i="0" u="none" strike="noStrike" kern="1200" cap="none" spc="0" normalizeH="0" baseline="0" noProof="0" dirty="0">
              <a:ln>
                <a:noFill/>
              </a:ln>
              <a:solidFill>
                <a:srgbClr val="E84A99"/>
              </a:solidFill>
              <a:effectLst/>
              <a:uLnTx/>
              <a:uFillTx/>
              <a:latin typeface="Helvetica" panose="020B0403020202020204" pitchFamily="34" charset="0"/>
              <a:ea typeface="+mn-ea"/>
              <a:cs typeface="+mn-cs"/>
            </a:endParaRPr>
          </a:p>
          <a:p>
            <a:pPr lvl="0" algn="ctr">
              <a:defRPr/>
            </a:pPr>
            <a:r>
              <a:rPr lang="en-US" sz="1000" dirty="0">
                <a:solidFill>
                  <a:srgbClr val="1B1464"/>
                </a:solidFill>
                <a:latin typeface="Helvetica" panose="020B0403020202020204" pitchFamily="34" charset="0"/>
              </a:rPr>
              <a:t>Charting Your Way Through Today’s Streaming Ecosystem</a:t>
            </a:r>
          </a:p>
        </p:txBody>
      </p:sp>
      <p:pic>
        <p:nvPicPr>
          <p:cNvPr id="2" name="Picture 1">
            <a:hlinkClick r:id="rId11"/>
            <a:extLst>
              <a:ext uri="{FF2B5EF4-FFF2-40B4-BE49-F238E27FC236}">
                <a16:creationId xmlns:a16="http://schemas.microsoft.com/office/drawing/2014/main" id="{20752B0F-5E35-422A-86C7-135AD0B13103}"/>
              </a:ext>
            </a:extLst>
          </p:cNvPr>
          <p:cNvPicPr>
            <a:picLocks noChangeAspect="1"/>
          </p:cNvPicPr>
          <p:nvPr/>
        </p:nvPicPr>
        <p:blipFill>
          <a:blip r:embed="rId12"/>
          <a:stretch>
            <a:fillRect/>
          </a:stretch>
        </p:blipFill>
        <p:spPr>
          <a:xfrm>
            <a:off x="7319382" y="4021090"/>
            <a:ext cx="1942542" cy="1099550"/>
          </a:xfrm>
          <a:prstGeom prst="rect">
            <a:avLst/>
          </a:prstGeom>
          <a:ln>
            <a:solidFill>
              <a:srgbClr val="1F1A62"/>
            </a:solidFill>
          </a:ln>
        </p:spPr>
      </p:pic>
      <p:pic>
        <p:nvPicPr>
          <p:cNvPr id="5" name="Picture 4">
            <a:hlinkClick r:id="rId11"/>
            <a:extLst>
              <a:ext uri="{FF2B5EF4-FFF2-40B4-BE49-F238E27FC236}">
                <a16:creationId xmlns:a16="http://schemas.microsoft.com/office/drawing/2014/main" id="{1B1ED0F8-6946-44B9-B509-547B9D54F283}"/>
              </a:ext>
            </a:extLst>
          </p:cNvPr>
          <p:cNvPicPr>
            <a:picLocks noChangeAspect="1"/>
          </p:cNvPicPr>
          <p:nvPr/>
        </p:nvPicPr>
        <p:blipFill>
          <a:blip r:embed="rId13"/>
          <a:stretch>
            <a:fillRect/>
          </a:stretch>
        </p:blipFill>
        <p:spPr>
          <a:xfrm>
            <a:off x="5009336" y="4021090"/>
            <a:ext cx="1942542" cy="1092680"/>
          </a:xfrm>
          <a:prstGeom prst="rect">
            <a:avLst/>
          </a:prstGeom>
          <a:ln>
            <a:solidFill>
              <a:srgbClr val="1F1A62"/>
            </a:solidFill>
          </a:ln>
        </p:spPr>
      </p:pic>
      <p:pic>
        <p:nvPicPr>
          <p:cNvPr id="7" name="Picture 6">
            <a:hlinkClick r:id="rId11"/>
            <a:extLst>
              <a:ext uri="{FF2B5EF4-FFF2-40B4-BE49-F238E27FC236}">
                <a16:creationId xmlns:a16="http://schemas.microsoft.com/office/drawing/2014/main" id="{E8424DFF-9180-41AA-A825-1B53327C6C22}"/>
              </a:ext>
            </a:extLst>
          </p:cNvPr>
          <p:cNvPicPr>
            <a:picLocks noChangeAspect="1"/>
          </p:cNvPicPr>
          <p:nvPr/>
        </p:nvPicPr>
        <p:blipFill>
          <a:blip r:embed="rId14"/>
          <a:stretch>
            <a:fillRect/>
          </a:stretch>
        </p:blipFill>
        <p:spPr>
          <a:xfrm>
            <a:off x="2702946" y="4021090"/>
            <a:ext cx="1942542" cy="1092680"/>
          </a:xfrm>
          <a:prstGeom prst="rect">
            <a:avLst/>
          </a:prstGeom>
          <a:ln>
            <a:solidFill>
              <a:srgbClr val="1F1A62"/>
            </a:solidFill>
          </a:ln>
        </p:spPr>
      </p:pic>
      <p:pic>
        <p:nvPicPr>
          <p:cNvPr id="11" name="Picture 10">
            <a:hlinkClick r:id="rId11"/>
            <a:extLst>
              <a:ext uri="{FF2B5EF4-FFF2-40B4-BE49-F238E27FC236}">
                <a16:creationId xmlns:a16="http://schemas.microsoft.com/office/drawing/2014/main" id="{EE7BFB21-D619-4069-BDDA-25CFAAB61DD0}"/>
              </a:ext>
            </a:extLst>
          </p:cNvPr>
          <p:cNvPicPr>
            <a:picLocks noChangeAspect="1"/>
          </p:cNvPicPr>
          <p:nvPr/>
        </p:nvPicPr>
        <p:blipFill>
          <a:blip r:embed="rId15"/>
          <a:stretch>
            <a:fillRect/>
          </a:stretch>
        </p:blipFill>
        <p:spPr>
          <a:xfrm>
            <a:off x="396556" y="4021090"/>
            <a:ext cx="1942542" cy="1092680"/>
          </a:xfrm>
          <a:prstGeom prst="rect">
            <a:avLst/>
          </a:prstGeom>
          <a:ln>
            <a:solidFill>
              <a:srgbClr val="1F1A62"/>
            </a:solidFill>
          </a:ln>
        </p:spPr>
      </p:pic>
      <p:sp>
        <p:nvSpPr>
          <p:cNvPr id="12" name="TextBox 11">
            <a:hlinkClick r:id="rId11"/>
            <a:extLst>
              <a:ext uri="{FF2B5EF4-FFF2-40B4-BE49-F238E27FC236}">
                <a16:creationId xmlns:a16="http://schemas.microsoft.com/office/drawing/2014/main" id="{CE95273F-D35C-4E60-96DF-A6CF43F9E4EC}"/>
              </a:ext>
            </a:extLst>
          </p:cNvPr>
          <p:cNvSpPr txBox="1"/>
          <p:nvPr/>
        </p:nvSpPr>
        <p:spPr>
          <a:xfrm>
            <a:off x="2604195" y="5237418"/>
            <a:ext cx="2146154"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rgbClr val="E84A99"/>
                </a:solidFill>
                <a:latin typeface="Helvetica" panose="020B0403020202020204" pitchFamily="34" charset="0"/>
              </a:rPr>
              <a:t>A Sea Change in Video Viewing</a:t>
            </a:r>
            <a:endParaRPr kumimoji="0" lang="en-US" sz="1000" b="1" i="0" u="none" strike="noStrike" kern="1200" cap="none" spc="0" normalizeH="0" baseline="0" noProof="0" dirty="0">
              <a:ln>
                <a:noFill/>
              </a:ln>
              <a:solidFill>
                <a:srgbClr val="E84A99"/>
              </a:solidFill>
              <a:effectLst/>
              <a:uLnTx/>
              <a:uFillTx/>
              <a:latin typeface="Helvetica" panose="020B0403020202020204" pitchFamily="34" charset="0"/>
              <a:ea typeface="+mn-ea"/>
              <a:cs typeface="+mn-cs"/>
            </a:endParaRPr>
          </a:p>
          <a:p>
            <a:pPr lvl="0" algn="ctr">
              <a:defRPr/>
            </a:pPr>
            <a:r>
              <a:rPr lang="en-US" sz="1000" dirty="0">
                <a:solidFill>
                  <a:srgbClr val="1B1464"/>
                </a:solidFill>
                <a:latin typeface="Helvetica" panose="020B0403020202020204" pitchFamily="34" charset="0"/>
              </a:rPr>
              <a:t>Helping Marketers Find More Fish in the Streaming Ecosystem</a:t>
            </a:r>
          </a:p>
        </p:txBody>
      </p:sp>
      <p:sp>
        <p:nvSpPr>
          <p:cNvPr id="13" name="TextBox 12">
            <a:hlinkClick r:id="rId11"/>
            <a:extLst>
              <a:ext uri="{FF2B5EF4-FFF2-40B4-BE49-F238E27FC236}">
                <a16:creationId xmlns:a16="http://schemas.microsoft.com/office/drawing/2014/main" id="{ECBCCA4D-17A1-4FCD-AA05-EFBAD218875B}"/>
              </a:ext>
            </a:extLst>
          </p:cNvPr>
          <p:cNvSpPr txBox="1"/>
          <p:nvPr/>
        </p:nvSpPr>
        <p:spPr>
          <a:xfrm>
            <a:off x="4825583" y="5237418"/>
            <a:ext cx="231004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rgbClr val="E84A99"/>
                </a:solidFill>
                <a:latin typeface="Helvetica" panose="020B0403020202020204" pitchFamily="34" charset="0"/>
              </a:rPr>
              <a:t>We’re Going Live</a:t>
            </a:r>
            <a:endParaRPr kumimoji="0" lang="en-US" sz="1000" b="1" i="0" u="none" strike="noStrike" kern="1200" cap="none" spc="0" normalizeH="0" baseline="0" noProof="0" dirty="0">
              <a:ln>
                <a:noFill/>
              </a:ln>
              <a:solidFill>
                <a:srgbClr val="E84A99"/>
              </a:solidFill>
              <a:effectLst/>
              <a:uLnTx/>
              <a:uFillTx/>
              <a:latin typeface="Helvetica" panose="020B0403020202020204" pitchFamily="34" charset="0"/>
              <a:ea typeface="+mn-ea"/>
              <a:cs typeface="+mn-cs"/>
            </a:endParaRPr>
          </a:p>
          <a:p>
            <a:pPr lvl="0" algn="ctr">
              <a:defRPr/>
            </a:pPr>
            <a:r>
              <a:rPr lang="en-US" sz="1000" dirty="0">
                <a:solidFill>
                  <a:srgbClr val="1B1464"/>
                </a:solidFill>
                <a:latin typeface="Helvetica" panose="020B0403020202020204" pitchFamily="34" charset="0"/>
              </a:rPr>
              <a:t>How Consumers Are Living Vicariously Through Live-Streamed Events in the Time of COVID-19</a:t>
            </a:r>
          </a:p>
        </p:txBody>
      </p:sp>
      <p:sp>
        <p:nvSpPr>
          <p:cNvPr id="14" name="TextBox 13">
            <a:hlinkClick r:id="rId11"/>
            <a:extLst>
              <a:ext uri="{FF2B5EF4-FFF2-40B4-BE49-F238E27FC236}">
                <a16:creationId xmlns:a16="http://schemas.microsoft.com/office/drawing/2014/main" id="{623DC261-90DE-4D27-80DE-A342B5FB9839}"/>
              </a:ext>
            </a:extLst>
          </p:cNvPr>
          <p:cNvSpPr txBox="1"/>
          <p:nvPr/>
        </p:nvSpPr>
        <p:spPr>
          <a:xfrm>
            <a:off x="7135630" y="5237418"/>
            <a:ext cx="231004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rgbClr val="E84A99"/>
                </a:solidFill>
                <a:latin typeface="Helvetica" panose="020B0403020202020204" pitchFamily="34" charset="0"/>
              </a:rPr>
              <a:t>Multiscreen TV and Local Advertising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1B1464"/>
                </a:solidFill>
                <a:latin typeface="Helvetica" panose="020B0403020202020204" pitchFamily="34" charset="0"/>
              </a:rPr>
              <a:t>Spectrum Reach</a:t>
            </a:r>
          </a:p>
        </p:txBody>
      </p:sp>
    </p:spTree>
    <p:extLst>
      <p:ext uri="{BB962C8B-B14F-4D97-AF65-F5344CB8AC3E}">
        <p14:creationId xmlns:p14="http://schemas.microsoft.com/office/powerpoint/2010/main" val="552149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D54650-E124-0942-8B03-A438165B55A6}"/>
              </a:ext>
            </a:extLst>
          </p:cNvPr>
          <p:cNvSpPr/>
          <p:nvPr/>
        </p:nvSpPr>
        <p:spPr>
          <a:xfrm>
            <a:off x="207696" y="132702"/>
            <a:ext cx="7134557"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3C8D"/>
                </a:solidFill>
                <a:effectLst/>
                <a:uLnTx/>
                <a:uFillTx/>
                <a:latin typeface="Helvetica" pitchFamily="2" charset="0"/>
                <a:ea typeface="+mn-ea"/>
                <a:cs typeface="+mn-cs"/>
              </a:rPr>
              <a:t>Get immediate access to the VAB Insights library</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a:srcRect l="4181" t="95080" r="-1"/>
          <a:stretch/>
        </p:blipFill>
        <p:spPr>
          <a:xfrm>
            <a:off x="526244" y="6519043"/>
            <a:ext cx="11708793" cy="350107"/>
          </a:xfrm>
          <a:prstGeom prst="rect">
            <a:avLst/>
          </a:prstGeom>
        </p:spPr>
      </p:pic>
      <p:sp>
        <p:nvSpPr>
          <p:cNvPr id="26" name="TextBox 25">
            <a:extLst>
              <a:ext uri="{FF2B5EF4-FFF2-40B4-BE49-F238E27FC236}">
                <a16:creationId xmlns:a16="http://schemas.microsoft.com/office/drawing/2014/main" id="{AB45B4F6-F7E9-8E45-8329-396915BEC239}"/>
              </a:ext>
            </a:extLst>
          </p:cNvPr>
          <p:cNvSpPr txBox="1"/>
          <p:nvPr/>
        </p:nvSpPr>
        <p:spPr>
          <a:xfrm>
            <a:off x="8446576" y="753217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Slide Number Placeholder 5">
            <a:extLst>
              <a:ext uri="{FF2B5EF4-FFF2-40B4-BE49-F238E27FC236}">
                <a16:creationId xmlns:a16="http://schemas.microsoft.com/office/drawing/2014/main" id="{6F859D63-DEF8-4918-804C-D41D714D0E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TextBox 4">
            <a:extLst>
              <a:ext uri="{FF2B5EF4-FFF2-40B4-BE49-F238E27FC236}">
                <a16:creationId xmlns:a16="http://schemas.microsoft.com/office/drawing/2014/main" id="{8627767C-561D-41EE-86F4-364D0F52F254}"/>
              </a:ext>
            </a:extLst>
          </p:cNvPr>
          <p:cNvSpPr txBox="1"/>
          <p:nvPr/>
        </p:nvSpPr>
        <p:spPr>
          <a:xfrm>
            <a:off x="413302" y="1695189"/>
            <a:ext cx="76849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itchFamily="2" charset="0"/>
                <a:ea typeface="+mn-ea"/>
                <a:cs typeface="+mn-cs"/>
              </a:rPr>
              <a:t>We’ve answered hundreds of marketers’ questions.</a:t>
            </a:r>
          </a:p>
        </p:txBody>
      </p:sp>
      <p:sp>
        <p:nvSpPr>
          <p:cNvPr id="7" name="TextBox 6">
            <a:extLst>
              <a:ext uri="{FF2B5EF4-FFF2-40B4-BE49-F238E27FC236}">
                <a16:creationId xmlns:a16="http://schemas.microsoft.com/office/drawing/2014/main" id="{0491525E-AB57-4A2A-A8EC-B306B4E28052}"/>
              </a:ext>
            </a:extLst>
          </p:cNvPr>
          <p:cNvSpPr txBox="1"/>
          <p:nvPr/>
        </p:nvSpPr>
        <p:spPr>
          <a:xfrm>
            <a:off x="462268" y="2694399"/>
            <a:ext cx="7291082"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itchFamily="2" charset="0"/>
                <a:ea typeface="+mn-ea"/>
                <a:cs typeface="+mn-cs"/>
              </a:rPr>
              <a:t>Our guides, reports, webinars and videos provide actionable insights to help marketers navigate today’s video landscape and think differently about their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itchFamily="2" charset="0"/>
                <a:ea typeface="+mn-ea"/>
                <a:cs typeface="+mn-cs"/>
              </a:rPr>
              <a:t>We are committed to your business growth and proud to offer brand marketers and agencies </a:t>
            </a:r>
            <a:r>
              <a:rPr kumimoji="0" lang="en-US" sz="1800" b="1" i="1" u="none" strike="noStrike" kern="1200" cap="none" spc="0" normalizeH="0" baseline="0" noProof="0">
                <a:ln>
                  <a:noFill/>
                </a:ln>
                <a:solidFill>
                  <a:srgbClr val="ED3C8D"/>
                </a:solidFill>
                <a:effectLst/>
                <a:uLnTx/>
                <a:uFillTx/>
                <a:latin typeface="Helvetica" pitchFamily="2" charset="0"/>
                <a:ea typeface="+mn-ea"/>
                <a:cs typeface="+mn-cs"/>
              </a:rPr>
              <a:t>complimentary access </a:t>
            </a:r>
            <a:r>
              <a:rPr kumimoji="0" lang="en-US" sz="1800" b="0" i="0" u="none" strike="noStrike" kern="1200" cap="none" spc="0" normalizeH="0" baseline="0" noProof="0">
                <a:ln>
                  <a:noFill/>
                </a:ln>
                <a:solidFill>
                  <a:srgbClr val="1F1A62"/>
                </a:solidFill>
                <a:effectLst/>
                <a:uLnTx/>
                <a:uFillTx/>
                <a:latin typeface="Helvetica" pitchFamily="2" charset="0"/>
                <a:ea typeface="+mn-ea"/>
                <a:cs typeface="+mn-cs"/>
              </a:rPr>
              <a:t>to our continuously-growing Insights library.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t>Get Access </a:t>
            </a:r>
            <a:r>
              <a:rPr kumimoji="0" lang="en-US" sz="1800" b="0" i="0" u="none" strike="noStrike" kern="1200" cap="none" spc="0" normalizeH="0" baseline="0" noProof="0">
                <a:ln>
                  <a:noFill/>
                </a:ln>
                <a:solidFill>
                  <a:srgbClr val="1F1A62"/>
                </a:solidFill>
                <a:effectLst/>
                <a:uLnTx/>
                <a:uFillTx/>
                <a:latin typeface="Helvetica" pitchFamily="2" charset="0"/>
                <a:ea typeface="+mn-ea"/>
                <a:cs typeface="+mn-cs"/>
              </a:rPr>
              <a:t>at </a:t>
            </a:r>
            <a:r>
              <a:rPr kumimoji="0" lang="en-US" sz="1800" b="1" i="0" u="none" strike="noStrike" kern="1200" cap="none" spc="0" normalizeH="0" baseline="0" noProof="0">
                <a:ln>
                  <a:noFill/>
                </a:ln>
                <a:solidFill>
                  <a:srgbClr val="1F1A62"/>
                </a:solidFill>
                <a:effectLst/>
                <a:uLnTx/>
                <a:uFillTx/>
                <a:latin typeface="Helvetica" pitchFamily="2" charset="0"/>
                <a:ea typeface="+mn-ea"/>
                <a:cs typeface="+mn-cs"/>
              </a:rPr>
              <a:t>theVAB.com </a:t>
            </a:r>
            <a:r>
              <a:rPr kumimoji="0" lang="en-US" sz="1800" b="0" i="0" u="none" strike="noStrike" kern="1200" cap="none" spc="0" normalizeH="0" baseline="0" noProof="0">
                <a:ln>
                  <a:noFill/>
                </a:ln>
                <a:solidFill>
                  <a:srgbClr val="1F1A62"/>
                </a:solidFill>
                <a:effectLst/>
                <a:uLnTx/>
                <a:uFillTx/>
                <a:latin typeface="Helvetica" pitchFamily="2" charset="0"/>
                <a:ea typeface="+mn-ea"/>
                <a:cs typeface="+mn-cs"/>
              </a:rPr>
              <a:t>or visit us here</a:t>
            </a:r>
          </a:p>
        </p:txBody>
      </p:sp>
      <p:pic>
        <p:nvPicPr>
          <p:cNvPr id="3" name="Picture 2">
            <a:extLst>
              <a:ext uri="{FF2B5EF4-FFF2-40B4-BE49-F238E27FC236}">
                <a16:creationId xmlns:a16="http://schemas.microsoft.com/office/drawing/2014/main" id="{1B8C362A-7626-4867-B7AC-31CA3E823D5D}"/>
              </a:ext>
            </a:extLst>
          </p:cNvPr>
          <p:cNvPicPr>
            <a:picLocks noChangeAspect="1"/>
          </p:cNvPicPr>
          <p:nvPr/>
        </p:nvPicPr>
        <p:blipFill rotWithShape="1">
          <a:blip r:embed="rId3"/>
          <a:srcRect l="30898" t="46458" r="49492" b="17778"/>
          <a:stretch/>
        </p:blipFill>
        <p:spPr>
          <a:xfrm>
            <a:off x="5337500" y="4919346"/>
            <a:ext cx="1214437" cy="1245887"/>
          </a:xfrm>
          <a:prstGeom prst="rect">
            <a:avLst/>
          </a:prstGeom>
        </p:spPr>
      </p:pic>
      <p:pic>
        <p:nvPicPr>
          <p:cNvPr id="10" name="Picture 9">
            <a:extLst>
              <a:ext uri="{FF2B5EF4-FFF2-40B4-BE49-F238E27FC236}">
                <a16:creationId xmlns:a16="http://schemas.microsoft.com/office/drawing/2014/main" id="{D60A4D2B-1C0A-4776-A665-7A08D403E24F}"/>
              </a:ext>
            </a:extLst>
          </p:cNvPr>
          <p:cNvPicPr>
            <a:picLocks noChangeAspect="1"/>
          </p:cNvPicPr>
          <p:nvPr/>
        </p:nvPicPr>
        <p:blipFill>
          <a:blip r:embed="rId4">
            <a:clrChange>
              <a:clrFrom>
                <a:srgbClr val="00BFF2"/>
              </a:clrFrom>
              <a:clrTo>
                <a:srgbClr val="00BFF2">
                  <a:alpha val="0"/>
                </a:srgbClr>
              </a:clrTo>
            </a:clrChange>
          </a:blip>
          <a:stretch>
            <a:fillRect/>
          </a:stretch>
        </p:blipFill>
        <p:spPr>
          <a:xfrm>
            <a:off x="6935201" y="0"/>
            <a:ext cx="5256799" cy="3060562"/>
          </a:xfrm>
          <a:prstGeom prst="rect">
            <a:avLst/>
          </a:prstGeom>
        </p:spPr>
      </p:pic>
      <p:sp>
        <p:nvSpPr>
          <p:cNvPr id="11" name="Rectangle 10">
            <a:extLst>
              <a:ext uri="{FF2B5EF4-FFF2-40B4-BE49-F238E27FC236}">
                <a16:creationId xmlns:a16="http://schemas.microsoft.com/office/drawing/2014/main" id="{FD72A13A-31B6-42CF-9AAF-1FA5DD597A2D}"/>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346331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3C8D"/>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5" name="Text Box 2">
            <a:extLst>
              <a:ext uri="{FF2B5EF4-FFF2-40B4-BE49-F238E27FC236}">
                <a16:creationId xmlns:a16="http://schemas.microsoft.com/office/drawing/2014/main" id="{A8ECD1EE-DE3D-4E60-89D9-2446CC8D65E7}"/>
              </a:ext>
            </a:extLst>
          </p:cNvPr>
          <p:cNvSpPr txBox="1">
            <a:spLocks noChangeArrowheads="1"/>
          </p:cNvSpPr>
          <p:nvPr/>
        </p:nvSpPr>
        <p:spPr bwMode="auto">
          <a:xfrm>
            <a:off x="546751" y="4269336"/>
            <a:ext cx="3662680" cy="1471044"/>
          </a:xfrm>
          <a:prstGeom prst="rect">
            <a:avLst/>
          </a:prstGeom>
          <a:solidFill>
            <a:schemeClr val="bg1"/>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Simplify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save you time by bringing you the latest data &amp; actionable takeaways you can use to inform your marketing plans.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7" name="Text Box 2">
            <a:extLst>
              <a:ext uri="{FF2B5EF4-FFF2-40B4-BE49-F238E27FC236}">
                <a16:creationId xmlns:a16="http://schemas.microsoft.com/office/drawing/2014/main" id="{5FA2EED1-43F8-4410-9F5C-0FD8EDCB659E}"/>
              </a:ext>
            </a:extLst>
          </p:cNvPr>
          <p:cNvSpPr txBox="1">
            <a:spLocks noChangeArrowheads="1"/>
          </p:cNvSpPr>
          <p:nvPr/>
        </p:nvSpPr>
        <p:spPr bwMode="auto">
          <a:xfrm>
            <a:off x="4645026" y="4252054"/>
            <a:ext cx="3183572" cy="147104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00BFF2"/>
                </a:solidFill>
                <a:effectLst/>
                <a:uLnTx/>
                <a:uFillTx/>
                <a:latin typeface="Helvetica" panose="020B0604020202020204" pitchFamily="34" charset="0"/>
                <a:ea typeface="Calibri" panose="020F0502020204030204" pitchFamily="34" charset="0"/>
                <a:cs typeface="Helvetica" panose="020B0604020202020204" pitchFamily="34" charset="0"/>
              </a:rPr>
              <a:t>Discover</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keep you one step ahead with the latest thinking so you can create innovative, forward-looking strategies.</a:t>
            </a:r>
            <a:endParaRPr kumimoji="0" lang="en-US" sz="900" b="0"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8" name="Text Box 2">
            <a:extLst>
              <a:ext uri="{FF2B5EF4-FFF2-40B4-BE49-F238E27FC236}">
                <a16:creationId xmlns:a16="http://schemas.microsoft.com/office/drawing/2014/main" id="{ABB7EF40-FE21-4E67-B6E5-8BE8D4EA32CB}"/>
              </a:ext>
            </a:extLst>
          </p:cNvPr>
          <p:cNvSpPr txBox="1">
            <a:spLocks noChangeArrowheads="1"/>
          </p:cNvSpPr>
          <p:nvPr/>
        </p:nvSpPr>
        <p:spPr bwMode="auto">
          <a:xfrm>
            <a:off x="8133080" y="4252054"/>
            <a:ext cx="3183572" cy="14295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ED3C8D"/>
                </a:solidFill>
                <a:effectLst/>
                <a:uLnTx/>
                <a:uFillTx/>
                <a:latin typeface="Helvetica" pitchFamily="2" charset="0"/>
                <a:ea typeface="+mn-ea"/>
                <a:cs typeface="+mn-cs"/>
              </a:rPr>
              <a:t>Transform</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help you build your brand by focusing on core marketing principles that will help drive tangible business outcomes.</a:t>
            </a:r>
          </a:p>
        </p:txBody>
      </p:sp>
      <p:pic>
        <p:nvPicPr>
          <p:cNvPr id="10" name="Picture 9">
            <a:extLst>
              <a:ext uri="{FF2B5EF4-FFF2-40B4-BE49-F238E27FC236}">
                <a16:creationId xmlns:a16="http://schemas.microsoft.com/office/drawing/2014/main" id="{7F70CFDB-CBA4-474B-AEE9-C54BE1FFDF62}"/>
              </a:ext>
            </a:extLst>
          </p:cNvPr>
          <p:cNvPicPr>
            <a:picLocks noChangeAspect="1"/>
          </p:cNvPicPr>
          <p:nvPr/>
        </p:nvPicPr>
        <p:blipFill rotWithShape="1">
          <a:blip r:embed="rId2"/>
          <a:srcRect l="4181" t="95080" r="-1"/>
          <a:stretch/>
        </p:blipFill>
        <p:spPr>
          <a:xfrm>
            <a:off x="483207" y="6507893"/>
            <a:ext cx="11708793" cy="350107"/>
          </a:xfrm>
          <a:prstGeom prst="rect">
            <a:avLst/>
          </a:prstGeom>
        </p:spPr>
      </p:pic>
      <p:sp>
        <p:nvSpPr>
          <p:cNvPr id="11" name="Slide Number Placeholder 5">
            <a:extLst>
              <a:ext uri="{FF2B5EF4-FFF2-40B4-BE49-F238E27FC236}">
                <a16:creationId xmlns:a16="http://schemas.microsoft.com/office/drawing/2014/main" id="{8AF8E182-A927-4EEC-8509-3F413A48E93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t>Drawing on our marketing expertise, we </a:t>
            </a:r>
            <a:r>
              <a:rPr kumimoji="0" lang="en-US" sz="2000" b="1" i="0" u="none" strike="noStrike" kern="1200" cap="none" spc="0" normalizeH="0" baseline="0" noProof="0" dirty="0">
                <a:ln>
                  <a:noFill/>
                </a:ln>
                <a:solidFill>
                  <a:srgbClr val="1F1A62"/>
                </a:solidFill>
                <a:effectLst/>
                <a:uLnTx/>
                <a:uFillTx/>
                <a:latin typeface="Helvetica" pitchFamily="2" charset="0"/>
                <a:ea typeface="+mn-ea"/>
                <a:cs typeface="+mn-cs"/>
              </a:rPr>
              <a:t>simplify</a:t>
            </a:r>
            <a: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t> the complexities in our industry and </a:t>
            </a:r>
            <a:r>
              <a:rPr kumimoji="0" lang="en-US" sz="2000" b="1" i="0" u="none" strike="noStrike" kern="1200" cap="none" spc="0" normalizeH="0" baseline="0" noProof="0" dirty="0">
                <a:ln>
                  <a:noFill/>
                </a:ln>
                <a:solidFill>
                  <a:srgbClr val="00BFF2"/>
                </a:solidFill>
                <a:effectLst/>
                <a:uLnTx/>
                <a:uFillTx/>
                <a:latin typeface="Helvetica" panose="020B0604020202020204" pitchFamily="34" charset="0"/>
                <a:ea typeface="+mn-ea"/>
                <a:cs typeface="Helvetica" panose="020B0604020202020204" pitchFamily="34" charset="0"/>
              </a:rPr>
              <a:t>discover</a:t>
            </a:r>
            <a: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t> new insights that </a:t>
            </a:r>
            <a:r>
              <a:rPr kumimoji="0" lang="en-US" sz="2000" b="1" i="0" u="none" strike="noStrike" kern="1200" cap="none" spc="0" normalizeH="0" baseline="0" noProof="0" dirty="0">
                <a:ln>
                  <a:noFill/>
                </a:ln>
                <a:solidFill>
                  <a:srgbClr val="ED3C8D"/>
                </a:solidFill>
                <a:effectLst/>
                <a:uLnTx/>
                <a:uFillTx/>
                <a:latin typeface="Helvetica" pitchFamily="2" charset="0"/>
                <a:ea typeface="+mn-ea"/>
                <a:cs typeface="+mn-cs"/>
              </a:rPr>
              <a:t>transform</a:t>
            </a:r>
            <a: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t> the way marketers look at their media strategy.  </a:t>
            </a:r>
          </a:p>
        </p:txBody>
      </p:sp>
      <p:pic>
        <p:nvPicPr>
          <p:cNvPr id="15" name="Picture 14">
            <a:extLst>
              <a:ext uri="{FF2B5EF4-FFF2-40B4-BE49-F238E27FC236}">
                <a16:creationId xmlns:a16="http://schemas.microsoft.com/office/drawing/2014/main" id="{58C2595C-7341-4CA0-9F44-52A5F4AE501D}"/>
              </a:ext>
            </a:extLst>
          </p:cNvPr>
          <p:cNvPicPr>
            <a:picLocks noChangeAspect="1"/>
          </p:cNvPicPr>
          <p:nvPr/>
        </p:nvPicPr>
        <p:blipFill>
          <a:blip r:embed="rId3">
            <a:clrChange>
              <a:clrFrom>
                <a:srgbClr val="00BFF2"/>
              </a:clrFrom>
              <a:clrTo>
                <a:srgbClr val="00BFF2">
                  <a:alpha val="0"/>
                </a:srgbClr>
              </a:clrTo>
            </a:clrChange>
          </a:blip>
          <a:stretch>
            <a:fillRect/>
          </a:stretch>
        </p:blipFill>
        <p:spPr>
          <a:xfrm>
            <a:off x="6935201" y="0"/>
            <a:ext cx="5256799" cy="3060562"/>
          </a:xfrm>
          <a:prstGeom prst="rect">
            <a:avLst/>
          </a:prstGeom>
        </p:spPr>
      </p:pic>
      <p:sp>
        <p:nvSpPr>
          <p:cNvPr id="13" name="Rectangle 12">
            <a:extLst>
              <a:ext uri="{FF2B5EF4-FFF2-40B4-BE49-F238E27FC236}">
                <a16:creationId xmlns:a16="http://schemas.microsoft.com/office/drawing/2014/main" id="{0D96A7EE-222D-4484-A9C9-19F3EADA151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225355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BD9A39-9ADB-47C3-9B80-5FE57A74BF1E}"/>
              </a:ext>
            </a:extLst>
          </p:cNvPr>
          <p:cNvSpPr/>
          <p:nvPr/>
        </p:nvSpPr>
        <p:spPr>
          <a:xfrm>
            <a:off x="-20722" y="-8607"/>
            <a:ext cx="12233444" cy="1441750"/>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hlinkClick r:id="rId2"/>
            <a:extLst>
              <a:ext uri="{FF2B5EF4-FFF2-40B4-BE49-F238E27FC236}">
                <a16:creationId xmlns:a16="http://schemas.microsoft.com/office/drawing/2014/main" id="{91B38F35-7D6C-4E66-997C-7BB681842C62}"/>
              </a:ext>
            </a:extLst>
          </p:cNvPr>
          <p:cNvSpPr txBox="1"/>
          <p:nvPr/>
        </p:nvSpPr>
        <p:spPr>
          <a:xfrm>
            <a:off x="10605314"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3" name="Picture 2">
            <a:extLst>
              <a:ext uri="{FF2B5EF4-FFF2-40B4-BE49-F238E27FC236}">
                <a16:creationId xmlns:a16="http://schemas.microsoft.com/office/drawing/2014/main" id="{CAE2D020-957F-4F4A-9232-AEC77960858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Slide Number Placeholder 5">
            <a:extLst>
              <a:ext uri="{FF2B5EF4-FFF2-40B4-BE49-F238E27FC236}">
                <a16:creationId xmlns:a16="http://schemas.microsoft.com/office/drawing/2014/main" id="{E3059E92-81F5-4F63-B212-7AF2E89D0F8D}"/>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CBFC4C90-09CF-4DB9-9158-52914F556CF3}"/>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2" name="Text Placeholder 3">
            <a:extLst>
              <a:ext uri="{FF2B5EF4-FFF2-40B4-BE49-F238E27FC236}">
                <a16:creationId xmlns:a16="http://schemas.microsoft.com/office/drawing/2014/main" id="{FBCF52EB-0496-418C-B598-A2D19310D981}"/>
              </a:ext>
            </a:extLst>
          </p:cNvPr>
          <p:cNvSpPr txBox="1">
            <a:spLocks/>
          </p:cNvSpPr>
          <p:nvPr/>
        </p:nvSpPr>
        <p:spPr>
          <a:xfrm>
            <a:off x="476431" y="6317654"/>
            <a:ext cx="10093660" cy="2308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900" b="0" i="0" u="none"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1F1A62"/>
                </a:solidFill>
                <a:effectLst/>
                <a:uLnTx/>
                <a:uFillTx/>
                <a:latin typeface="Helvetica" panose="020B0604020202020204" pitchFamily="34" charset="0"/>
                <a:ea typeface="+mn-ea"/>
              </a:rPr>
              <a:t>Source: Comscore, April 2020.</a:t>
            </a:r>
          </a:p>
        </p:txBody>
      </p:sp>
      <p:sp>
        <p:nvSpPr>
          <p:cNvPr id="13" name="Rectangle 12">
            <a:extLst>
              <a:ext uri="{FF2B5EF4-FFF2-40B4-BE49-F238E27FC236}">
                <a16:creationId xmlns:a16="http://schemas.microsoft.com/office/drawing/2014/main" id="{E72461F9-3805-493F-9CC3-5142E63ED4B9}"/>
              </a:ext>
            </a:extLst>
          </p:cNvPr>
          <p:cNvSpPr/>
          <p:nvPr/>
        </p:nvSpPr>
        <p:spPr>
          <a:xfrm>
            <a:off x="39752" y="96218"/>
            <a:ext cx="10476354" cy="1292662"/>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a:ea typeface="+mn-ea"/>
                <a:cs typeface="Helvetica"/>
              </a:rPr>
              <a:t>Even before the pandemic, rising interest in TV-related tech attributed to the growth in </a:t>
            </a:r>
            <a:r>
              <a:rPr lang="en-US" sz="2600" b="1" dirty="0">
                <a:solidFill>
                  <a:srgbClr val="1F1A62"/>
                </a:solidFill>
                <a:latin typeface="Helvetica"/>
                <a:cs typeface="Helvetica"/>
              </a:rPr>
              <a:t>video streaming services, with </a:t>
            </a:r>
            <a:r>
              <a:rPr lang="en-US" sz="2600" b="1" dirty="0">
                <a:solidFill>
                  <a:srgbClr val="E84A99"/>
                </a:solidFill>
                <a:latin typeface="Helvetica"/>
                <a:cs typeface="Helvetica"/>
              </a:rPr>
              <a:t>household reach increasing </a:t>
            </a:r>
            <a:r>
              <a:rPr kumimoji="0" lang="en-US" sz="2600" b="1" i="0" u="none" strike="noStrike" kern="1200" cap="none" spc="0" normalizeH="0" baseline="0" noProof="0" dirty="0">
                <a:ln>
                  <a:noFill/>
                </a:ln>
                <a:solidFill>
                  <a:srgbClr val="E84A99"/>
                </a:solidFill>
                <a:effectLst/>
                <a:uLnTx/>
                <a:uFillTx/>
                <a:latin typeface="Helvetica"/>
                <a:ea typeface="+mn-ea"/>
                <a:cs typeface="Helvetica"/>
              </a:rPr>
              <a:t>11% </a:t>
            </a:r>
            <a:r>
              <a:rPr kumimoji="0" lang="en-US" sz="2600" b="1" i="0" u="none" strike="noStrike" kern="1200" cap="none" spc="0" normalizeH="0" baseline="0" noProof="0" dirty="0">
                <a:ln>
                  <a:noFill/>
                </a:ln>
                <a:solidFill>
                  <a:srgbClr val="1F1A62"/>
                </a:solidFill>
                <a:effectLst/>
                <a:uLnTx/>
                <a:uFillTx/>
                <a:latin typeface="Helvetica"/>
                <a:ea typeface="+mn-ea"/>
                <a:cs typeface="Helvetica"/>
              </a:rPr>
              <a:t>from January to March 2020</a:t>
            </a:r>
          </a:p>
        </p:txBody>
      </p:sp>
      <p:graphicFrame>
        <p:nvGraphicFramePr>
          <p:cNvPr id="36" name="Chart 35">
            <a:extLst>
              <a:ext uri="{FF2B5EF4-FFF2-40B4-BE49-F238E27FC236}">
                <a16:creationId xmlns:a16="http://schemas.microsoft.com/office/drawing/2014/main" id="{0B486480-BD32-483D-880F-0EDA1CA39C90}"/>
              </a:ext>
            </a:extLst>
          </p:cNvPr>
          <p:cNvGraphicFramePr/>
          <p:nvPr/>
        </p:nvGraphicFramePr>
        <p:xfrm>
          <a:off x="736291" y="1729196"/>
          <a:ext cx="10719418" cy="4600255"/>
        </p:xfrm>
        <a:graphic>
          <a:graphicData uri="http://schemas.openxmlformats.org/drawingml/2006/chart">
            <c:chart xmlns:c="http://schemas.openxmlformats.org/drawingml/2006/chart" xmlns:r="http://schemas.openxmlformats.org/officeDocument/2006/relationships" r:id="rId4"/>
          </a:graphicData>
        </a:graphic>
      </p:graphicFrame>
      <p:grpSp>
        <p:nvGrpSpPr>
          <p:cNvPr id="40" name="Group 39">
            <a:extLst>
              <a:ext uri="{FF2B5EF4-FFF2-40B4-BE49-F238E27FC236}">
                <a16:creationId xmlns:a16="http://schemas.microsoft.com/office/drawing/2014/main" id="{8BFEFC65-9F68-442B-8C8A-2980FA477651}"/>
              </a:ext>
            </a:extLst>
          </p:cNvPr>
          <p:cNvGrpSpPr/>
          <p:nvPr/>
        </p:nvGrpSpPr>
        <p:grpSpPr>
          <a:xfrm>
            <a:off x="3915970" y="2656944"/>
            <a:ext cx="674805" cy="592425"/>
            <a:chOff x="4929956" y="1890997"/>
            <a:chExt cx="816515" cy="716834"/>
          </a:xfrm>
        </p:grpSpPr>
        <p:sp>
          <p:nvSpPr>
            <p:cNvPr id="47" name="Oval 46">
              <a:extLst>
                <a:ext uri="{FF2B5EF4-FFF2-40B4-BE49-F238E27FC236}">
                  <a16:creationId xmlns:a16="http://schemas.microsoft.com/office/drawing/2014/main" id="{3491B980-22F4-4E3C-978D-B12569809A07}"/>
                </a:ext>
              </a:extLst>
            </p:cNvPr>
            <p:cNvSpPr/>
            <p:nvPr/>
          </p:nvSpPr>
          <p:spPr>
            <a:xfrm>
              <a:off x="4958303" y="1890997"/>
              <a:ext cx="759820" cy="716834"/>
            </a:xfrm>
            <a:prstGeom prst="ellipse">
              <a:avLst/>
            </a:prstGeom>
            <a:solidFill>
              <a:srgbClr val="66C5AD"/>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3A1D315-05C9-4278-B9ED-F85BA630D33F}"/>
                </a:ext>
              </a:extLst>
            </p:cNvPr>
            <p:cNvSpPr txBox="1"/>
            <p:nvPr/>
          </p:nvSpPr>
          <p:spPr>
            <a:xfrm>
              <a:off x="4929956" y="2089849"/>
              <a:ext cx="816515" cy="3724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+11%</a:t>
              </a: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grpSp>
      <p:grpSp>
        <p:nvGrpSpPr>
          <p:cNvPr id="53" name="Group 52">
            <a:extLst>
              <a:ext uri="{FF2B5EF4-FFF2-40B4-BE49-F238E27FC236}">
                <a16:creationId xmlns:a16="http://schemas.microsoft.com/office/drawing/2014/main" id="{A10225E5-BC6B-48F0-BE9A-521AC517183A}"/>
              </a:ext>
            </a:extLst>
          </p:cNvPr>
          <p:cNvGrpSpPr/>
          <p:nvPr/>
        </p:nvGrpSpPr>
        <p:grpSpPr>
          <a:xfrm>
            <a:off x="9031834" y="2452575"/>
            <a:ext cx="674805" cy="592425"/>
            <a:chOff x="4929956" y="1890997"/>
            <a:chExt cx="816515" cy="716834"/>
          </a:xfrm>
        </p:grpSpPr>
        <p:sp>
          <p:nvSpPr>
            <p:cNvPr id="54" name="Oval 53">
              <a:extLst>
                <a:ext uri="{FF2B5EF4-FFF2-40B4-BE49-F238E27FC236}">
                  <a16:creationId xmlns:a16="http://schemas.microsoft.com/office/drawing/2014/main" id="{D0DF773B-03B9-4009-B880-7ACD260488C8}"/>
                </a:ext>
              </a:extLst>
            </p:cNvPr>
            <p:cNvSpPr/>
            <p:nvPr/>
          </p:nvSpPr>
          <p:spPr>
            <a:xfrm>
              <a:off x="4958303" y="1890997"/>
              <a:ext cx="759820" cy="716834"/>
            </a:xfrm>
            <a:prstGeom prst="ellipse">
              <a:avLst/>
            </a:prstGeom>
            <a:solidFill>
              <a:srgbClr val="66C5AD"/>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B2CC64DD-2304-435F-AE9E-5B03FB7CB0B0}"/>
                </a:ext>
              </a:extLst>
            </p:cNvPr>
            <p:cNvSpPr txBox="1"/>
            <p:nvPr/>
          </p:nvSpPr>
          <p:spPr>
            <a:xfrm>
              <a:off x="4929956" y="2089849"/>
              <a:ext cx="816515" cy="3724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+11%</a:t>
              </a: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grpSp>
      <p:pic>
        <p:nvPicPr>
          <p:cNvPr id="2" name="Picture 1">
            <a:hlinkClick r:id="rId2"/>
            <a:extLst>
              <a:ext uri="{FF2B5EF4-FFF2-40B4-BE49-F238E27FC236}">
                <a16:creationId xmlns:a16="http://schemas.microsoft.com/office/drawing/2014/main" id="{322F5B29-2484-4CF7-88C4-6458EA66A252}"/>
              </a:ext>
            </a:extLst>
          </p:cNvPr>
          <p:cNvPicPr>
            <a:picLocks noChangeAspect="1"/>
          </p:cNvPicPr>
          <p:nvPr/>
        </p:nvPicPr>
        <p:blipFill>
          <a:blip r:embed="rId5"/>
          <a:stretch>
            <a:fillRect/>
          </a:stretch>
        </p:blipFill>
        <p:spPr>
          <a:xfrm>
            <a:off x="10586676" y="163147"/>
            <a:ext cx="1459460" cy="820946"/>
          </a:xfrm>
          <a:prstGeom prst="rect">
            <a:avLst/>
          </a:prstGeom>
          <a:ln>
            <a:solidFill>
              <a:srgbClr val="1F1A62"/>
            </a:solidFill>
          </a:ln>
        </p:spPr>
      </p:pic>
    </p:spTree>
    <p:extLst>
      <p:ext uri="{BB962C8B-B14F-4D97-AF65-F5344CB8AC3E}">
        <p14:creationId xmlns:p14="http://schemas.microsoft.com/office/powerpoint/2010/main" val="1980126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408648D-278E-483B-A5F1-B474C2C3E82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5029"/>
          <a:stretch/>
        </p:blipFill>
        <p:spPr bwMode="auto">
          <a:xfrm>
            <a:off x="0" y="1433143"/>
            <a:ext cx="3822284" cy="54337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E41B84D-3B6F-43A4-B29F-D074A1809001}"/>
              </a:ext>
            </a:extLst>
          </p:cNvPr>
          <p:cNvSpPr/>
          <p:nvPr/>
        </p:nvSpPr>
        <p:spPr>
          <a:xfrm>
            <a:off x="-20722" y="-8607"/>
            <a:ext cx="12233444" cy="1441750"/>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D5BD702-2DC1-45F2-9392-EC5094E08F0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5" name="TextBox 4">
            <a:extLst>
              <a:ext uri="{FF2B5EF4-FFF2-40B4-BE49-F238E27FC236}">
                <a16:creationId xmlns:a16="http://schemas.microsoft.com/office/drawing/2014/main" id="{5DA0F404-6936-44D1-A887-761CF302FF4E}"/>
              </a:ext>
            </a:extLst>
          </p:cNvPr>
          <p:cNvSpPr txBox="1"/>
          <p:nvPr/>
        </p:nvSpPr>
        <p:spPr>
          <a:xfrm>
            <a:off x="546751" y="6594696"/>
            <a:ext cx="108333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1</a:t>
            </a:r>
          </a:p>
        </p:txBody>
      </p:sp>
      <p:pic>
        <p:nvPicPr>
          <p:cNvPr id="6" name="Picture 5">
            <a:extLst>
              <a:ext uri="{FF2B5EF4-FFF2-40B4-BE49-F238E27FC236}">
                <a16:creationId xmlns:a16="http://schemas.microsoft.com/office/drawing/2014/main" id="{0D4327CD-4495-434A-830F-2EDDA8263D8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Rectangle 6">
            <a:extLst>
              <a:ext uri="{FF2B5EF4-FFF2-40B4-BE49-F238E27FC236}">
                <a16:creationId xmlns:a16="http://schemas.microsoft.com/office/drawing/2014/main" id="{85C3A462-F7E7-4C75-93F5-02F96BBDE64B}"/>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8" name="Slide Number Placeholder 5">
            <a:extLst>
              <a:ext uri="{FF2B5EF4-FFF2-40B4-BE49-F238E27FC236}">
                <a16:creationId xmlns:a16="http://schemas.microsoft.com/office/drawing/2014/main" id="{38AB9CB8-B0D4-4D93-8059-DCEA7FEB9A10}"/>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graphicFrame>
        <p:nvGraphicFramePr>
          <p:cNvPr id="12" name="Chart 11">
            <a:extLst>
              <a:ext uri="{FF2B5EF4-FFF2-40B4-BE49-F238E27FC236}">
                <a16:creationId xmlns:a16="http://schemas.microsoft.com/office/drawing/2014/main" id="{6B4F4D53-A7A6-4676-B614-FF715731F18A}"/>
              </a:ext>
            </a:extLst>
          </p:cNvPr>
          <p:cNvGraphicFramePr/>
          <p:nvPr>
            <p:extLst>
              <p:ext uri="{D42A27DB-BD31-4B8C-83A1-F6EECF244321}">
                <p14:modId xmlns:p14="http://schemas.microsoft.com/office/powerpoint/2010/main" val="2685670339"/>
              </p:ext>
            </p:extLst>
          </p:nvPr>
        </p:nvGraphicFramePr>
        <p:xfrm>
          <a:off x="4175712" y="2256412"/>
          <a:ext cx="7660961" cy="3730129"/>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5986C4B9-E4B5-4C21-81A3-47C58667B4FA}"/>
              </a:ext>
            </a:extLst>
          </p:cNvPr>
          <p:cNvSpPr txBox="1"/>
          <p:nvPr/>
        </p:nvSpPr>
        <p:spPr>
          <a:xfrm>
            <a:off x="3948543" y="2071564"/>
            <a:ext cx="811529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On average, how many times per week do you watch a video streaming service? </a:t>
            </a:r>
          </a:p>
        </p:txBody>
      </p:sp>
      <p:sp>
        <p:nvSpPr>
          <p:cNvPr id="11" name="Rectangle 10">
            <a:extLst>
              <a:ext uri="{FF2B5EF4-FFF2-40B4-BE49-F238E27FC236}">
                <a16:creationId xmlns:a16="http://schemas.microsoft.com/office/drawing/2014/main" id="{3C9ED361-334A-46FB-871E-A06C1B13F004}"/>
              </a:ext>
            </a:extLst>
          </p:cNvPr>
          <p:cNvSpPr/>
          <p:nvPr/>
        </p:nvSpPr>
        <p:spPr>
          <a:xfrm>
            <a:off x="187022" y="83308"/>
            <a:ext cx="10398342"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With more ‘free’ time during the pandemic, video streaming has become a </a:t>
            </a:r>
            <a:r>
              <a:rPr kumimoji="0" lang="en-US" sz="2600" b="1" i="0" u="none" strike="noStrike" kern="1200" cap="none" spc="0" normalizeH="0" baseline="0" noProof="0" dirty="0">
                <a:ln>
                  <a:noFill/>
                </a:ln>
                <a:solidFill>
                  <a:srgbClr val="E84A99"/>
                </a:solidFill>
                <a:effectLst/>
                <a:uLnTx/>
                <a:uFillTx/>
                <a:latin typeface="Helvetica" panose="020B0604020202020204" pitchFamily="2" charset="0"/>
                <a:ea typeface="Open Sans" panose="020B0606030504020204" pitchFamily="34" charset="0"/>
                <a:cs typeface="Open Sans" panose="020B0606030504020204" pitchFamily="34" charset="0"/>
              </a:rPr>
              <a:t>habitual, </a:t>
            </a:r>
            <a:r>
              <a:rPr lang="en-US" sz="2600" b="1" dirty="0">
                <a:solidFill>
                  <a:srgbClr val="E84A99"/>
                </a:solidFill>
                <a:latin typeface="Helvetica" panose="020B0604020202020204" pitchFamily="2" charset="0"/>
                <a:ea typeface="Open Sans" panose="020B0606030504020204" pitchFamily="34" charset="0"/>
                <a:cs typeface="Open Sans" panose="020B0606030504020204" pitchFamily="34" charset="0"/>
              </a:rPr>
              <a:t>daily activity </a:t>
            </a:r>
            <a:r>
              <a:rPr lang="en-US" sz="2600" b="1" dirty="0">
                <a:solidFill>
                  <a:srgbClr val="1F1A62"/>
                </a:solidFill>
                <a:latin typeface="Helvetica" panose="020B0604020202020204" pitchFamily="2" charset="0"/>
                <a:ea typeface="Open Sans" panose="020B0606030504020204" pitchFamily="34" charset="0"/>
                <a:cs typeface="Open Sans" panose="020B0606030504020204" pitchFamily="34" charset="0"/>
              </a:rPr>
              <a:t>for over half of </a:t>
            </a:r>
            <a:r>
              <a:rPr lang="en-US" sz="2600" b="1" dirty="0">
                <a:solidFill>
                  <a:srgbClr val="E84A99"/>
                </a:solidFill>
                <a:latin typeface="Helvetica" panose="020B0604020202020204" pitchFamily="2" charset="0"/>
                <a:ea typeface="Open Sans" panose="020B0606030504020204" pitchFamily="34" charset="0"/>
                <a:cs typeface="Open Sans" panose="020B0606030504020204" pitchFamily="34" charset="0"/>
              </a:rPr>
              <a:t>adults 18-44</a:t>
            </a:r>
            <a:r>
              <a:rPr lang="en-US" sz="2600" b="1" dirty="0">
                <a:solidFill>
                  <a:srgbClr val="1F1A62"/>
                </a:solidFill>
                <a:latin typeface="Helvetica" panose="020B0604020202020204" pitchFamily="2" charset="0"/>
                <a:ea typeface="Open Sans" panose="020B0606030504020204" pitchFamily="34" charset="0"/>
                <a:cs typeface="Open Sans" panose="020B0606030504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F1A62"/>
                </a:solidFill>
                <a:latin typeface="Helvetica" panose="020B0604020202020204" pitchFamily="2" charset="0"/>
                <a:ea typeface="Open Sans" panose="020B0606030504020204" pitchFamily="34" charset="0"/>
                <a:cs typeface="Open Sans" panose="020B0606030504020204" pitchFamily="34" charset="0"/>
              </a:rPr>
              <a:t>and </a:t>
            </a:r>
            <a:r>
              <a:rPr lang="en-US" sz="2600" b="1" dirty="0">
                <a:solidFill>
                  <a:srgbClr val="E84A99"/>
                </a:solidFill>
                <a:latin typeface="Helvetica" panose="020B0604020202020204" pitchFamily="2" charset="0"/>
                <a:ea typeface="Open Sans" panose="020B0606030504020204" pitchFamily="34" charset="0"/>
                <a:cs typeface="Open Sans" panose="020B0606030504020204" pitchFamily="34" charset="0"/>
              </a:rPr>
              <a:t>households with children</a:t>
            </a:r>
            <a:endParaRPr kumimoji="0" lang="en-US" sz="2600" b="1" i="0" u="none" strike="noStrike" kern="1200" cap="none" spc="0" normalizeH="0" baseline="0" noProof="0" dirty="0">
              <a:ln>
                <a:noFill/>
              </a:ln>
              <a:solidFill>
                <a:srgbClr val="E84A99"/>
              </a:solidFill>
              <a:effectLst/>
              <a:uLnTx/>
              <a:uFillTx/>
              <a:latin typeface="Helvetica" panose="020B0604020202020204" pitchFamily="2"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4B27F812-6CE1-4FFB-86D2-05A51BD840D2}"/>
              </a:ext>
            </a:extLst>
          </p:cNvPr>
          <p:cNvSpPr txBox="1"/>
          <p:nvPr/>
        </p:nvSpPr>
        <p:spPr>
          <a:xfrm>
            <a:off x="3837031" y="6217229"/>
            <a:ext cx="83008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VAB / Lucid ‘COVID-19 Streaming Behavior Survey,’ June 2020. Survey base: A18+ in households with access to streaming services and have viewed content on streaming services (n=1,000)</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S3. On average, how many times per week do you watch a video streaming service? (e.g., Netflix, Disney +, Tubi, Hulu, CBS All Access, etc.)</a:t>
            </a:r>
          </a:p>
        </p:txBody>
      </p:sp>
      <p:sp>
        <p:nvSpPr>
          <p:cNvPr id="9" name="TextBox 8">
            <a:hlinkClick r:id="rId6"/>
            <a:extLst>
              <a:ext uri="{FF2B5EF4-FFF2-40B4-BE49-F238E27FC236}">
                <a16:creationId xmlns:a16="http://schemas.microsoft.com/office/drawing/2014/main" id="{2E14100D-617D-4CFD-AB5C-5184D6771F57}"/>
              </a:ext>
            </a:extLst>
          </p:cNvPr>
          <p:cNvSpPr txBox="1"/>
          <p:nvPr/>
        </p:nvSpPr>
        <p:spPr>
          <a:xfrm>
            <a:off x="10605314"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16" name="Picture 15">
            <a:hlinkClick r:id="rId6"/>
            <a:extLst>
              <a:ext uri="{FF2B5EF4-FFF2-40B4-BE49-F238E27FC236}">
                <a16:creationId xmlns:a16="http://schemas.microsoft.com/office/drawing/2014/main" id="{D93FDA42-D352-47FF-A1C0-3B1419245DC9}"/>
              </a:ext>
            </a:extLst>
          </p:cNvPr>
          <p:cNvPicPr>
            <a:picLocks noChangeAspect="1"/>
          </p:cNvPicPr>
          <p:nvPr/>
        </p:nvPicPr>
        <p:blipFill>
          <a:blip r:embed="rId7"/>
          <a:stretch>
            <a:fillRect/>
          </a:stretch>
        </p:blipFill>
        <p:spPr>
          <a:xfrm>
            <a:off x="10585364" y="157236"/>
            <a:ext cx="1459460" cy="820946"/>
          </a:xfrm>
          <a:prstGeom prst="rect">
            <a:avLst/>
          </a:prstGeom>
          <a:ln>
            <a:solidFill>
              <a:srgbClr val="1F1A62"/>
            </a:solidFill>
          </a:ln>
        </p:spPr>
      </p:pic>
    </p:spTree>
    <p:extLst>
      <p:ext uri="{BB962C8B-B14F-4D97-AF65-F5344CB8AC3E}">
        <p14:creationId xmlns:p14="http://schemas.microsoft.com/office/powerpoint/2010/main" val="555517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indoor, person, living&#10;&#10;Description automatically generated">
            <a:extLst>
              <a:ext uri="{FF2B5EF4-FFF2-40B4-BE49-F238E27FC236}">
                <a16:creationId xmlns:a16="http://schemas.microsoft.com/office/drawing/2014/main" id="{B6A0A7DD-7C03-4B21-8DBA-20A916B80D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879"/>
          <a:stretch/>
        </p:blipFill>
        <p:spPr>
          <a:xfrm>
            <a:off x="0" y="1445335"/>
            <a:ext cx="3432309" cy="5412666"/>
          </a:xfrm>
          <a:prstGeom prst="rect">
            <a:avLst/>
          </a:prstGeom>
        </p:spPr>
      </p:pic>
      <p:sp>
        <p:nvSpPr>
          <p:cNvPr id="5" name="Rectangle 4">
            <a:extLst>
              <a:ext uri="{FF2B5EF4-FFF2-40B4-BE49-F238E27FC236}">
                <a16:creationId xmlns:a16="http://schemas.microsoft.com/office/drawing/2014/main" id="{25CF2277-046C-461F-B817-9A9ED2B528BD}"/>
              </a:ext>
            </a:extLst>
          </p:cNvPr>
          <p:cNvSpPr/>
          <p:nvPr/>
        </p:nvSpPr>
        <p:spPr>
          <a:xfrm>
            <a:off x="-20722" y="-8607"/>
            <a:ext cx="12233444" cy="1441750"/>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hlinkClick r:id="rId4"/>
            <a:extLst>
              <a:ext uri="{FF2B5EF4-FFF2-40B4-BE49-F238E27FC236}">
                <a16:creationId xmlns:a16="http://schemas.microsoft.com/office/drawing/2014/main" id="{66406828-463C-4C79-A967-EA03CDF15A26}"/>
              </a:ext>
            </a:extLst>
          </p:cNvPr>
          <p:cNvSpPr txBox="1"/>
          <p:nvPr/>
        </p:nvSpPr>
        <p:spPr>
          <a:xfrm>
            <a:off x="10605314"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TextBox 9">
            <a:extLst>
              <a:ext uri="{FF2B5EF4-FFF2-40B4-BE49-F238E27FC236}">
                <a16:creationId xmlns:a16="http://schemas.microsoft.com/office/drawing/2014/main" id="{FE359B90-D74B-234F-ACB0-DA88BC8031CF}"/>
              </a:ext>
            </a:extLst>
          </p:cNvPr>
          <p:cNvSpPr txBox="1"/>
          <p:nvPr/>
        </p:nvSpPr>
        <p:spPr>
          <a:xfrm>
            <a:off x="546751" y="6594696"/>
            <a:ext cx="108333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1</a:t>
            </a:r>
          </a:p>
        </p:txBody>
      </p:sp>
      <p:pic>
        <p:nvPicPr>
          <p:cNvPr id="11" name="Picture 10">
            <a:extLst>
              <a:ext uri="{FF2B5EF4-FFF2-40B4-BE49-F238E27FC236}">
                <a16:creationId xmlns:a16="http://schemas.microsoft.com/office/drawing/2014/main" id="{0A16F56B-00B5-4D4A-A434-292AAD25DE8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6" name="Rectangle 15">
            <a:extLst>
              <a:ext uri="{FF2B5EF4-FFF2-40B4-BE49-F238E27FC236}">
                <a16:creationId xmlns:a16="http://schemas.microsoft.com/office/drawing/2014/main" id="{D3674837-C9B3-4CE9-A7B2-3B4DEE5AC28A}"/>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0" name="Slide Number Placeholder 5">
            <a:extLst>
              <a:ext uri="{FF2B5EF4-FFF2-40B4-BE49-F238E27FC236}">
                <a16:creationId xmlns:a16="http://schemas.microsoft.com/office/drawing/2014/main" id="{8E9AC5C0-5C93-4239-A8EA-8361A856A169}"/>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8" name="Rectangle 17">
            <a:extLst>
              <a:ext uri="{FF2B5EF4-FFF2-40B4-BE49-F238E27FC236}">
                <a16:creationId xmlns:a16="http://schemas.microsoft.com/office/drawing/2014/main" id="{EB6240A3-9078-4FDB-A200-4942B9165794}"/>
              </a:ext>
            </a:extLst>
          </p:cNvPr>
          <p:cNvSpPr/>
          <p:nvPr/>
        </p:nvSpPr>
        <p:spPr>
          <a:xfrm>
            <a:off x="201815" y="79179"/>
            <a:ext cx="10198325" cy="129266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a:ea typeface="Open Sans" panose="020B0606030504020204" pitchFamily="34" charset="0"/>
                <a:cs typeface="Open Sans" panose="020B0606030504020204" pitchFamily="34" charset="0"/>
              </a:rPr>
              <a:t>Viewers’ access to more services has risen as streaming usage increases – over </a:t>
            </a:r>
            <a:r>
              <a:rPr kumimoji="0" lang="en-US" sz="2600" b="1" i="0" u="none" strike="noStrike" kern="1200" cap="none" spc="0" normalizeH="0" baseline="0" noProof="0" dirty="0">
                <a:ln>
                  <a:noFill/>
                </a:ln>
                <a:solidFill>
                  <a:srgbClr val="E84A99"/>
                </a:solidFill>
                <a:effectLst/>
                <a:uLnTx/>
                <a:uFillTx/>
                <a:latin typeface="Helvetica"/>
                <a:ea typeface="Open Sans" panose="020B0606030504020204" pitchFamily="34" charset="0"/>
                <a:cs typeface="Open Sans" panose="020B0606030504020204" pitchFamily="34" charset="0"/>
              </a:rPr>
              <a:t>one-third</a:t>
            </a:r>
            <a:r>
              <a:rPr kumimoji="0" lang="en-US" sz="2600" b="1" i="0" u="none" strike="noStrike" kern="1200" cap="none" spc="0" normalizeH="0" baseline="0" noProof="0" dirty="0">
                <a:ln>
                  <a:noFill/>
                </a:ln>
                <a:solidFill>
                  <a:srgbClr val="1F1A62"/>
                </a:solidFill>
                <a:effectLst/>
                <a:uLnTx/>
                <a:uFillTx/>
                <a:latin typeface="Helvetica"/>
                <a:ea typeface="Open Sans" panose="020B0606030504020204" pitchFamily="34" charset="0"/>
                <a:cs typeface="Open Sans" panose="020B0606030504020204" pitchFamily="34" charset="0"/>
              </a:rPr>
              <a:t> of AVOD users now have access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84A99"/>
                </a:solidFill>
                <a:effectLst/>
                <a:uLnTx/>
                <a:uFillTx/>
                <a:latin typeface="Helvetica"/>
                <a:ea typeface="Open Sans" panose="020B0606030504020204" pitchFamily="34" charset="0"/>
                <a:cs typeface="Open Sans" panose="020B0606030504020204" pitchFamily="34" charset="0"/>
              </a:rPr>
              <a:t>4 or more </a:t>
            </a:r>
            <a:r>
              <a:rPr kumimoji="0" lang="en-US" sz="2600" b="1" i="0" u="none" strike="noStrike" kern="1200" cap="none" spc="0" normalizeH="0" baseline="0" noProof="0" dirty="0">
                <a:ln>
                  <a:noFill/>
                </a:ln>
                <a:solidFill>
                  <a:srgbClr val="1F1A62"/>
                </a:solidFill>
                <a:effectLst/>
                <a:uLnTx/>
                <a:uFillTx/>
                <a:latin typeface="Helvetica"/>
                <a:ea typeface="Open Sans" panose="020B0606030504020204" pitchFamily="34" charset="0"/>
                <a:cs typeface="Open Sans" panose="020B0606030504020204" pitchFamily="34" charset="0"/>
              </a:rPr>
              <a:t>services</a:t>
            </a:r>
            <a:endParaRPr kumimoji="0" lang="en-US" sz="2600" b="1" i="0" u="none" strike="noStrike" kern="1200" cap="none" spc="0" normalizeH="0" baseline="0" noProof="0" dirty="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endParaRPr>
          </a:p>
        </p:txBody>
      </p:sp>
      <p:graphicFrame>
        <p:nvGraphicFramePr>
          <p:cNvPr id="60" name="Chart 59">
            <a:extLst>
              <a:ext uri="{FF2B5EF4-FFF2-40B4-BE49-F238E27FC236}">
                <a16:creationId xmlns:a16="http://schemas.microsoft.com/office/drawing/2014/main" id="{7FD498BB-1C92-4967-B1C8-5F3C66FF5C10}"/>
              </a:ext>
            </a:extLst>
          </p:cNvPr>
          <p:cNvGraphicFramePr/>
          <p:nvPr>
            <p:extLst>
              <p:ext uri="{D42A27DB-BD31-4B8C-83A1-F6EECF244321}">
                <p14:modId xmlns:p14="http://schemas.microsoft.com/office/powerpoint/2010/main" val="4004163159"/>
              </p:ext>
            </p:extLst>
          </p:nvPr>
        </p:nvGraphicFramePr>
        <p:xfrm>
          <a:off x="3633656" y="2422535"/>
          <a:ext cx="8367630" cy="3458841"/>
        </p:xfrm>
        <a:graphic>
          <a:graphicData uri="http://schemas.openxmlformats.org/drawingml/2006/chart">
            <c:chart xmlns:c="http://schemas.openxmlformats.org/drawingml/2006/chart" xmlns:r="http://schemas.openxmlformats.org/officeDocument/2006/relationships" r:id="rId6"/>
          </a:graphicData>
        </a:graphic>
      </p:graphicFrame>
      <p:sp>
        <p:nvSpPr>
          <p:cNvPr id="62" name="TextBox 61">
            <a:extLst>
              <a:ext uri="{FF2B5EF4-FFF2-40B4-BE49-F238E27FC236}">
                <a16:creationId xmlns:a16="http://schemas.microsoft.com/office/drawing/2014/main" id="{7D3BF7E7-0597-4931-B510-6FD0FCEBEEED}"/>
              </a:ext>
            </a:extLst>
          </p:cNvPr>
          <p:cNvSpPr txBox="1"/>
          <p:nvPr/>
        </p:nvSpPr>
        <p:spPr>
          <a:xfrm>
            <a:off x="3759822" y="2049150"/>
            <a:ext cx="811529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How many streaming services does your household currently have access to?</a:t>
            </a:r>
          </a:p>
        </p:txBody>
      </p:sp>
      <p:sp>
        <p:nvSpPr>
          <p:cNvPr id="2" name="Rectangle 1">
            <a:extLst>
              <a:ext uri="{FF2B5EF4-FFF2-40B4-BE49-F238E27FC236}">
                <a16:creationId xmlns:a16="http://schemas.microsoft.com/office/drawing/2014/main" id="{7543711F-FE15-4D64-B313-29A5D8C0BF7F}"/>
              </a:ext>
            </a:extLst>
          </p:cNvPr>
          <p:cNvSpPr/>
          <p:nvPr/>
        </p:nvSpPr>
        <p:spPr>
          <a:xfrm>
            <a:off x="10400775" y="3005797"/>
            <a:ext cx="1034579" cy="2758876"/>
          </a:xfrm>
          <a:prstGeom prst="rect">
            <a:avLst/>
          </a:prstGeom>
          <a:noFill/>
          <a:ln w="57150">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4682B88-5A1F-4D12-A759-86DE4F8BCE73}"/>
              </a:ext>
            </a:extLst>
          </p:cNvPr>
          <p:cNvSpPr txBox="1"/>
          <p:nvPr/>
        </p:nvSpPr>
        <p:spPr>
          <a:xfrm>
            <a:off x="3432309" y="6231967"/>
            <a:ext cx="878041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VAB / Lucid ‘COVID-19 Streaming Behavior Survey,’ June 2020. Survey base: A18+ in households with access to streaming services and have viewed content on streaming services  (n=1,000)</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Q2. How many streaming services does your household currently have access to? </a:t>
            </a:r>
            <a:r>
              <a:rPr kumimoji="0" lang="en-US" sz="7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AVOD Users</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 respondents who regularly watch free subscription streaming services with commercials (e.g., Crackle, Pluto TV, Tubi TV) (n= 298).</a:t>
            </a:r>
          </a:p>
        </p:txBody>
      </p:sp>
      <p:pic>
        <p:nvPicPr>
          <p:cNvPr id="8" name="Picture 7">
            <a:hlinkClick r:id="rId4"/>
            <a:extLst>
              <a:ext uri="{FF2B5EF4-FFF2-40B4-BE49-F238E27FC236}">
                <a16:creationId xmlns:a16="http://schemas.microsoft.com/office/drawing/2014/main" id="{EF6FCCDE-3F67-41BF-A67D-E1A95114B968}"/>
              </a:ext>
            </a:extLst>
          </p:cNvPr>
          <p:cNvPicPr>
            <a:picLocks noChangeAspect="1"/>
          </p:cNvPicPr>
          <p:nvPr/>
        </p:nvPicPr>
        <p:blipFill>
          <a:blip r:embed="rId7"/>
          <a:stretch>
            <a:fillRect/>
          </a:stretch>
        </p:blipFill>
        <p:spPr>
          <a:xfrm>
            <a:off x="10585364" y="157236"/>
            <a:ext cx="1459460" cy="820946"/>
          </a:xfrm>
          <a:prstGeom prst="rect">
            <a:avLst/>
          </a:prstGeom>
          <a:ln>
            <a:solidFill>
              <a:srgbClr val="1F1A62"/>
            </a:solidFill>
          </a:ln>
        </p:spPr>
      </p:pic>
    </p:spTree>
    <p:extLst>
      <p:ext uri="{BB962C8B-B14F-4D97-AF65-F5344CB8AC3E}">
        <p14:creationId xmlns:p14="http://schemas.microsoft.com/office/powerpoint/2010/main" val="2637335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erson sitting in a living room filled with furniture and a window&#10;&#10;Description automatically generated">
            <a:extLst>
              <a:ext uri="{FF2B5EF4-FFF2-40B4-BE49-F238E27FC236}">
                <a16:creationId xmlns:a16="http://schemas.microsoft.com/office/drawing/2014/main" id="{D0161412-E841-4D2A-AFA1-9C7959003CC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2063" r="18136"/>
          <a:stretch/>
        </p:blipFill>
        <p:spPr>
          <a:xfrm>
            <a:off x="0" y="1427356"/>
            <a:ext cx="3843007" cy="5430644"/>
          </a:xfrm>
          <a:prstGeom prst="rect">
            <a:avLst/>
          </a:prstGeom>
        </p:spPr>
      </p:pic>
      <p:sp>
        <p:nvSpPr>
          <p:cNvPr id="2" name="Rectangle 1">
            <a:extLst>
              <a:ext uri="{FF2B5EF4-FFF2-40B4-BE49-F238E27FC236}">
                <a16:creationId xmlns:a16="http://schemas.microsoft.com/office/drawing/2014/main" id="{7E6CF0C6-99A6-4A1B-A2A1-8F6F25C3B472}"/>
              </a:ext>
            </a:extLst>
          </p:cNvPr>
          <p:cNvSpPr/>
          <p:nvPr/>
        </p:nvSpPr>
        <p:spPr>
          <a:xfrm>
            <a:off x="-20722" y="-8607"/>
            <a:ext cx="12233444" cy="1441750"/>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hlinkClick r:id="rId3"/>
            <a:extLst>
              <a:ext uri="{FF2B5EF4-FFF2-40B4-BE49-F238E27FC236}">
                <a16:creationId xmlns:a16="http://schemas.microsoft.com/office/drawing/2014/main" id="{10996796-DECA-4BAF-8753-10BEDA14268A}"/>
              </a:ext>
            </a:extLst>
          </p:cNvPr>
          <p:cNvSpPr txBox="1"/>
          <p:nvPr/>
        </p:nvSpPr>
        <p:spPr>
          <a:xfrm>
            <a:off x="10605314"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9" name="Picture 8">
            <a:hlinkClick r:id="rId3"/>
            <a:extLst>
              <a:ext uri="{FF2B5EF4-FFF2-40B4-BE49-F238E27FC236}">
                <a16:creationId xmlns:a16="http://schemas.microsoft.com/office/drawing/2014/main" id="{B195A9A7-B8F2-4053-8E95-880A6341B0C5}"/>
              </a:ext>
            </a:extLst>
          </p:cNvPr>
          <p:cNvPicPr>
            <a:picLocks noChangeAspect="1"/>
          </p:cNvPicPr>
          <p:nvPr/>
        </p:nvPicPr>
        <p:blipFill>
          <a:blip r:embed="rId4"/>
          <a:stretch>
            <a:fillRect/>
          </a:stretch>
        </p:blipFill>
        <p:spPr>
          <a:xfrm>
            <a:off x="10585364" y="157236"/>
            <a:ext cx="1459460" cy="820946"/>
          </a:xfrm>
          <a:prstGeom prst="rect">
            <a:avLst/>
          </a:prstGeom>
          <a:ln>
            <a:solidFill>
              <a:srgbClr val="1F1A62"/>
            </a:solidFill>
          </a:ln>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142897" y="99474"/>
            <a:ext cx="10386481"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Due to heightened interest and attention during COVID-19, trial and adoption of AVOD services accelerated, with </a:t>
            </a:r>
            <a:r>
              <a:rPr kumimoji="0" lang="en-US" sz="2600" b="1" i="0" u="none" strike="noStrike" kern="1200" cap="none" spc="0" normalizeH="0" baseline="0" noProof="0" dirty="0">
                <a:ln>
                  <a:noFill/>
                </a:ln>
                <a:solidFill>
                  <a:srgbClr val="E84A99"/>
                </a:solidFill>
                <a:effectLst/>
                <a:uLnTx/>
                <a:uFillTx/>
                <a:latin typeface="Helvetica" pitchFamily="2" charset="0"/>
                <a:ea typeface="+mn-ea"/>
                <a:cs typeface="+mn-cs"/>
              </a:rPr>
              <a:t>1 in 4 viewers stacking </a:t>
            </a: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AVOD subscriptions on top of paid</a:t>
            </a:r>
            <a:endParaRPr kumimoji="0" lang="en-US" sz="2600" b="1" i="0" u="none" strike="noStrike" kern="1200" cap="none" spc="0" normalizeH="0" baseline="0" noProof="0" dirty="0">
              <a:ln>
                <a:noFill/>
              </a:ln>
              <a:solidFill>
                <a:srgbClr val="E84A99"/>
              </a:solidFill>
              <a:effectLst/>
              <a:uLnTx/>
              <a:uFillTx/>
              <a:latin typeface="Helvetica" pitchFamily="2" charset="0"/>
              <a:ea typeface="+mn-ea"/>
              <a:cs typeface="+mn-cs"/>
            </a:endParaRP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3" name="TextBox 12">
            <a:extLst>
              <a:ext uri="{FF2B5EF4-FFF2-40B4-BE49-F238E27FC236}">
                <a16:creationId xmlns:a16="http://schemas.microsoft.com/office/drawing/2014/main" id="{24974CD4-4D32-4D67-A532-68C4700F6A44}"/>
              </a:ext>
            </a:extLst>
          </p:cNvPr>
          <p:cNvSpPr txBox="1"/>
          <p:nvPr/>
        </p:nvSpPr>
        <p:spPr>
          <a:xfrm>
            <a:off x="264320" y="1845618"/>
            <a:ext cx="766560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6" name="TextBox 5">
            <a:extLst>
              <a:ext uri="{FF2B5EF4-FFF2-40B4-BE49-F238E27FC236}">
                <a16:creationId xmlns:a16="http://schemas.microsoft.com/office/drawing/2014/main" id="{8DBCBA2D-CC34-43BB-BC50-361B6AB3096C}"/>
              </a:ext>
            </a:extLst>
          </p:cNvPr>
          <p:cNvSpPr txBox="1"/>
          <p:nvPr/>
        </p:nvSpPr>
        <p:spPr>
          <a:xfrm>
            <a:off x="3863728" y="6031638"/>
            <a:ext cx="82798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VAB / Lucid ‘COVID-19 Streaming Behavior Survey,’ June 2020. Survey base: A18+ in households with access to streaming services and have viewed content on streaming services (n=1,000)</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Q5. Which of the following streaming service types do you watch regularly? Does not equal 100% due to the ability to choose multiple responses. </a:t>
            </a:r>
            <a:r>
              <a:rPr kumimoji="0" lang="en-US" sz="7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AVOD Users</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 respondents who regularly watch free subscription streaming services with commercials (e.g., Crackle, Pluto TV, Tubi TV) (n= 298). </a:t>
            </a:r>
            <a:r>
              <a:rPr kumimoji="0" lang="en-US" sz="7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SVOD Users</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 respondents who regularly watch paid subscription streaming services with no commercials (e.g., Netflix, Disney+) (n= 817). </a:t>
            </a:r>
          </a:p>
        </p:txBody>
      </p:sp>
      <p:sp>
        <p:nvSpPr>
          <p:cNvPr id="10" name="TextBox 9">
            <a:extLst>
              <a:ext uri="{FF2B5EF4-FFF2-40B4-BE49-F238E27FC236}">
                <a16:creationId xmlns:a16="http://schemas.microsoft.com/office/drawing/2014/main" id="{2D2F5E9B-D310-4865-AA8E-C63A1E2C380D}"/>
              </a:ext>
            </a:extLst>
          </p:cNvPr>
          <p:cNvSpPr txBox="1"/>
          <p:nvPr/>
        </p:nvSpPr>
        <p:spPr>
          <a:xfrm>
            <a:off x="4813787" y="3317734"/>
            <a:ext cx="6141638" cy="40011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mn-ea"/>
                <a:cs typeface="Helvetica"/>
              </a:rPr>
              <a:t>of </a:t>
            </a:r>
            <a:r>
              <a:rPr kumimoji="0" lang="en-US" sz="2000" b="1" i="0" u="sng" strike="noStrike" kern="1200" cap="none" spc="0" normalizeH="0" baseline="0" noProof="0" dirty="0">
                <a:ln>
                  <a:noFill/>
                </a:ln>
                <a:solidFill>
                  <a:srgbClr val="1F1A62"/>
                </a:solidFill>
                <a:effectLst/>
                <a:uLnTx/>
                <a:uFillTx/>
                <a:latin typeface="Helvetica" panose="020B0403020202020204" pitchFamily="34" charset="0"/>
                <a:ea typeface="+mn-ea"/>
                <a:cs typeface="Helvetica"/>
              </a:rPr>
              <a:t>SVOD users</a:t>
            </a:r>
            <a:r>
              <a:rPr kumimoji="0" lang="en-US" sz="2000" b="1" i="0" u="none" strike="noStrike" kern="1200" cap="none" spc="0" normalizeH="0" baseline="0" noProof="0" dirty="0">
                <a:ln>
                  <a:noFill/>
                </a:ln>
                <a:solidFill>
                  <a:srgbClr val="1F1A62"/>
                </a:solidFill>
                <a:effectLst/>
                <a:uLnTx/>
                <a:uFillTx/>
                <a:latin typeface="Helvetica" panose="020B0403020202020204" pitchFamily="34" charset="0"/>
                <a:ea typeface="+mn-ea"/>
                <a:cs typeface="Helvetica"/>
              </a:rPr>
              <a:t> </a:t>
            </a:r>
            <a: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mn-ea"/>
                <a:cs typeface="Helvetica"/>
              </a:rPr>
              <a:t>also subscribe to </a:t>
            </a:r>
            <a:r>
              <a:rPr kumimoji="0" lang="en-US" sz="2000" b="1" i="0" u="none" strike="noStrike" kern="1200" cap="none" spc="0" normalizeH="0" baseline="0" noProof="0" dirty="0">
                <a:ln>
                  <a:noFill/>
                </a:ln>
                <a:solidFill>
                  <a:srgbClr val="E84A99"/>
                </a:solidFill>
                <a:effectLst/>
                <a:uLnTx/>
                <a:uFillTx/>
                <a:latin typeface="Helvetica" panose="020B0403020202020204" pitchFamily="34" charset="0"/>
                <a:ea typeface="+mn-ea"/>
                <a:cs typeface="Helvetica"/>
              </a:rPr>
              <a:t>AVOD services</a:t>
            </a:r>
          </a:p>
        </p:txBody>
      </p:sp>
      <p:sp>
        <p:nvSpPr>
          <p:cNvPr id="3" name="Rectangle 2">
            <a:extLst>
              <a:ext uri="{FF2B5EF4-FFF2-40B4-BE49-F238E27FC236}">
                <a16:creationId xmlns:a16="http://schemas.microsoft.com/office/drawing/2014/main" id="{4BE78D99-B71C-498F-B9F4-0332043C42B2}"/>
              </a:ext>
            </a:extLst>
          </p:cNvPr>
          <p:cNvSpPr/>
          <p:nvPr/>
        </p:nvSpPr>
        <p:spPr>
          <a:xfrm>
            <a:off x="7052248" y="2172416"/>
            <a:ext cx="1725152" cy="1015663"/>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3462">
                  <a:solidFill>
                    <a:prstClr val="black"/>
                  </a:solidFill>
                  <a:prstDash val="solid"/>
                </a:ln>
                <a:solidFill>
                  <a:srgbClr val="66C5A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27%</a:t>
            </a:r>
          </a:p>
        </p:txBody>
      </p:sp>
      <p:sp>
        <p:nvSpPr>
          <p:cNvPr id="4" name="Rectangle 3">
            <a:extLst>
              <a:ext uri="{FF2B5EF4-FFF2-40B4-BE49-F238E27FC236}">
                <a16:creationId xmlns:a16="http://schemas.microsoft.com/office/drawing/2014/main" id="{F3579A82-1A4A-454D-B670-EC0B5674915E}"/>
              </a:ext>
            </a:extLst>
          </p:cNvPr>
          <p:cNvSpPr/>
          <p:nvPr/>
        </p:nvSpPr>
        <p:spPr>
          <a:xfrm>
            <a:off x="7243024" y="4174297"/>
            <a:ext cx="1283164" cy="553998"/>
          </a:xfrm>
          <a:prstGeom prst="rect">
            <a:avLst/>
          </a:prstGeom>
          <a:noFill/>
          <a:effectLst/>
        </p:spPr>
        <p:txBody>
          <a:bodyPr wrap="squar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w="13462">
                  <a:solidFill>
                    <a:prstClr val="black"/>
                  </a:solidFill>
                  <a:prstDash val="solid"/>
                </a:ln>
                <a:solidFill>
                  <a:srgbClr val="00C0F3"/>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75%</a:t>
            </a:r>
          </a:p>
        </p:txBody>
      </p:sp>
      <p:sp>
        <p:nvSpPr>
          <p:cNvPr id="5" name="TextBox 4">
            <a:extLst>
              <a:ext uri="{FF2B5EF4-FFF2-40B4-BE49-F238E27FC236}">
                <a16:creationId xmlns:a16="http://schemas.microsoft.com/office/drawing/2014/main" id="{3569D381-C5F8-43E1-B597-6AC359170BEE}"/>
              </a:ext>
            </a:extLst>
          </p:cNvPr>
          <p:cNvSpPr txBox="1"/>
          <p:nvPr/>
        </p:nvSpPr>
        <p:spPr>
          <a:xfrm>
            <a:off x="4527112" y="4788283"/>
            <a:ext cx="6775425" cy="3231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1F1A62"/>
                </a:solidFill>
                <a:effectLst/>
                <a:uLnTx/>
                <a:uFillTx/>
                <a:latin typeface="Helvetica" panose="020B0403020202020204" pitchFamily="34" charset="0"/>
                <a:ea typeface="+mn-ea"/>
                <a:cs typeface="Helvetica"/>
              </a:rPr>
              <a:t>of </a:t>
            </a:r>
            <a:r>
              <a:rPr kumimoji="0" lang="en-US" sz="1500" b="1" i="0" u="sng" strike="noStrike" kern="1200" cap="none" spc="0" normalizeH="0" baseline="0" noProof="0">
                <a:ln>
                  <a:noFill/>
                </a:ln>
                <a:solidFill>
                  <a:srgbClr val="1F1A62"/>
                </a:solidFill>
                <a:effectLst/>
                <a:uLnTx/>
                <a:uFillTx/>
                <a:latin typeface="Helvetica" panose="020B0403020202020204" pitchFamily="34" charset="0"/>
                <a:ea typeface="+mn-ea"/>
                <a:cs typeface="Helvetica"/>
              </a:rPr>
              <a:t>AVOD users</a:t>
            </a:r>
            <a:r>
              <a:rPr kumimoji="0" lang="en-US" sz="1500" b="1" i="0" u="none" strike="noStrike" kern="1200" cap="none" spc="0" normalizeH="0" baseline="0" noProof="0">
                <a:ln>
                  <a:noFill/>
                </a:ln>
                <a:solidFill>
                  <a:srgbClr val="1F1A62"/>
                </a:solidFill>
                <a:effectLst/>
                <a:uLnTx/>
                <a:uFillTx/>
                <a:latin typeface="Helvetica" panose="020B0403020202020204" pitchFamily="34" charset="0"/>
                <a:ea typeface="+mn-ea"/>
                <a:cs typeface="Helvetica"/>
              </a:rPr>
              <a:t> </a:t>
            </a:r>
            <a:r>
              <a:rPr kumimoji="0" lang="en-US" sz="1500" b="0" i="0" u="none" strike="noStrike" kern="1200" cap="none" spc="0" normalizeH="0" baseline="0" noProof="0">
                <a:ln>
                  <a:noFill/>
                </a:ln>
                <a:solidFill>
                  <a:srgbClr val="1F1A62"/>
                </a:solidFill>
                <a:effectLst/>
                <a:uLnTx/>
                <a:uFillTx/>
                <a:latin typeface="Helvetica" panose="020B0403020202020204" pitchFamily="34" charset="0"/>
                <a:ea typeface="+mn-ea"/>
                <a:cs typeface="Helvetica"/>
              </a:rPr>
              <a:t>also access SVOD services</a:t>
            </a:r>
          </a:p>
        </p:txBody>
      </p:sp>
    </p:spTree>
    <p:extLst>
      <p:ext uri="{BB962C8B-B14F-4D97-AF65-F5344CB8AC3E}">
        <p14:creationId xmlns:p14="http://schemas.microsoft.com/office/powerpoint/2010/main" val="3813058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E308AF-7E14-42AF-BFDD-DCACB67F12A9}"/>
              </a:ext>
            </a:extLst>
          </p:cNvPr>
          <p:cNvSpPr/>
          <p:nvPr/>
        </p:nvSpPr>
        <p:spPr>
          <a:xfrm>
            <a:off x="-20722" y="-8607"/>
            <a:ext cx="12233444" cy="1441750"/>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hlinkClick r:id="rId2"/>
            <a:extLst>
              <a:ext uri="{FF2B5EF4-FFF2-40B4-BE49-F238E27FC236}">
                <a16:creationId xmlns:a16="http://schemas.microsoft.com/office/drawing/2014/main" id="{533B76FA-E6C1-4135-86A3-BBEF27DE8DF9}"/>
              </a:ext>
            </a:extLst>
          </p:cNvPr>
          <p:cNvSpPr txBox="1"/>
          <p:nvPr/>
        </p:nvSpPr>
        <p:spPr>
          <a:xfrm>
            <a:off x="10605314"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7" name="Picture 6">
            <a:hlinkClick r:id="rId2"/>
            <a:extLst>
              <a:ext uri="{FF2B5EF4-FFF2-40B4-BE49-F238E27FC236}">
                <a16:creationId xmlns:a16="http://schemas.microsoft.com/office/drawing/2014/main" id="{88939E04-3E58-4AFB-98EA-62E551F3EDD5}"/>
              </a:ext>
            </a:extLst>
          </p:cNvPr>
          <p:cNvPicPr>
            <a:picLocks noChangeAspect="1"/>
          </p:cNvPicPr>
          <p:nvPr/>
        </p:nvPicPr>
        <p:blipFill>
          <a:blip r:embed="rId3"/>
          <a:stretch>
            <a:fillRect/>
          </a:stretch>
        </p:blipFill>
        <p:spPr>
          <a:xfrm>
            <a:off x="10585364" y="157236"/>
            <a:ext cx="1459460" cy="820946"/>
          </a:xfrm>
          <a:prstGeom prst="rect">
            <a:avLst/>
          </a:prstGeom>
          <a:ln>
            <a:solidFill>
              <a:srgbClr val="1F1A62"/>
            </a:solidFill>
          </a:ln>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164502" y="148402"/>
            <a:ext cx="10449780" cy="129266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a:ea typeface="+mn-ea"/>
                <a:cs typeface="Helvetica"/>
              </a:rPr>
              <a:t>Nearly </a:t>
            </a:r>
            <a:r>
              <a:rPr kumimoji="0" lang="en-US" sz="2600" b="1" i="0" u="none" strike="noStrike" kern="1200" cap="none" spc="0" normalizeH="0" baseline="0" noProof="0" dirty="0">
                <a:ln>
                  <a:noFill/>
                </a:ln>
                <a:solidFill>
                  <a:srgbClr val="E84A99"/>
                </a:solidFill>
                <a:effectLst/>
                <a:uLnTx/>
                <a:uFillTx/>
                <a:latin typeface="Helvetica"/>
                <a:ea typeface="+mn-ea"/>
                <a:cs typeface="Helvetica"/>
              </a:rPr>
              <a:t>4 in 10 AVOD users</a:t>
            </a:r>
            <a:r>
              <a:rPr kumimoji="0" lang="en-US" sz="2600" b="1" i="0" u="none" strike="noStrike" kern="1200" cap="none" spc="0" normalizeH="0" baseline="0" noProof="0" dirty="0">
                <a:ln>
                  <a:noFill/>
                </a:ln>
                <a:solidFill>
                  <a:srgbClr val="1F1A62"/>
                </a:solidFill>
                <a:effectLst/>
                <a:uLnTx/>
                <a:uFillTx/>
                <a:latin typeface="Helvetica"/>
                <a:ea typeface="+mn-ea"/>
                <a:cs typeface="Helvetica"/>
              </a:rPr>
              <a:t> </a:t>
            </a:r>
            <a:r>
              <a:rPr kumimoji="0" lang="en-US" sz="2600" b="1" i="0" u="none" strike="noStrike" kern="1200" cap="none" spc="0" normalizeH="0" baseline="0" noProof="0" dirty="0">
                <a:ln>
                  <a:noFill/>
                </a:ln>
                <a:solidFill>
                  <a:srgbClr val="E84A99"/>
                </a:solidFill>
                <a:effectLst/>
                <a:uLnTx/>
                <a:uFillTx/>
                <a:latin typeface="Helvetica"/>
                <a:ea typeface="+mn-ea"/>
                <a:cs typeface="Helvetica"/>
              </a:rPr>
              <a:t>wish there were more free streaming video services</a:t>
            </a:r>
            <a:r>
              <a:rPr kumimoji="0" lang="en-US" sz="2600" b="1" i="0" u="none" strike="noStrike" kern="1200" cap="none" spc="0" normalizeH="0" baseline="0" noProof="0" dirty="0">
                <a:ln>
                  <a:noFill/>
                </a:ln>
                <a:solidFill>
                  <a:srgbClr val="1F1A62"/>
                </a:solidFill>
                <a:effectLst/>
                <a:uLnTx/>
                <a:uFillTx/>
                <a:latin typeface="Helvetica"/>
                <a:ea typeface="+mn-ea"/>
                <a:cs typeface="Helvetica"/>
              </a:rPr>
              <a:t> because of their desire for even more premium original and library content on demand</a:t>
            </a:r>
            <a:endParaRPr kumimoji="0" lang="en-US" sz="2600" b="1" i="0" u="none" strike="noStrike" kern="1200" cap="none" spc="0" normalizeH="0" baseline="0" noProof="0" dirty="0">
              <a:ln>
                <a:noFill/>
              </a:ln>
              <a:solidFill>
                <a:srgbClr val="E84A99"/>
              </a:solidFill>
              <a:effectLst/>
              <a:uLnTx/>
              <a:uFillTx/>
              <a:latin typeface="Helvetica" pitchFamily="2" charset="0"/>
              <a:ea typeface="+mn-ea"/>
              <a:cs typeface="+mn-cs"/>
            </a:endParaRP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6" name="TextBox 5">
            <a:extLst>
              <a:ext uri="{FF2B5EF4-FFF2-40B4-BE49-F238E27FC236}">
                <a16:creationId xmlns:a16="http://schemas.microsoft.com/office/drawing/2014/main" id="{8DBCBA2D-CC34-43BB-BC50-361B6AB3096C}"/>
              </a:ext>
            </a:extLst>
          </p:cNvPr>
          <p:cNvSpPr txBox="1"/>
          <p:nvPr/>
        </p:nvSpPr>
        <p:spPr>
          <a:xfrm>
            <a:off x="456264" y="6132649"/>
            <a:ext cx="11359499"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VAB / Lucid ‘COVID-19 Streaming Behavior Survey,’ June 2020. Survey base: A18+ in households with access to streaming services and have viewed content on streaming services (n=1,000). Q3. When thinking about streaming video services, how much do you agree with the following statements? Does not equal 100% due to the ability to choose multiple responses. </a:t>
            </a:r>
            <a:r>
              <a:rPr kumimoji="0" lang="en-US" sz="7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AVOD Users</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 respondents who regularly watch free subscription streaming services with commercials (e.g., Crackle, Pluto TV, Tubi TV) (n= 298). Q10.Which of the following statements describe your views on free streaming services? (e.g., Tubi, Pluto, Crackle , etc.)</a:t>
            </a:r>
            <a:endParaRPr kumimoji="0" lang="en-US" sz="700" b="0" i="0" u="none" strike="noStrike" kern="1200" cap="none" spc="0" normalizeH="0" baseline="0" noProof="0" dirty="0">
              <a:ln>
                <a:noFill/>
              </a:ln>
              <a:solidFill>
                <a:srgbClr val="FF0000"/>
              </a:solidFill>
              <a:effectLst/>
              <a:uLnTx/>
              <a:uFillTx/>
              <a:latin typeface="Helvetica" panose="020B0604020202020204" pitchFamily="34" charset="0"/>
              <a:ea typeface="+mn-ea"/>
              <a:cs typeface="Helvetica" panose="020B0604020202020204" pitchFamily="34" charset="0"/>
            </a:endParaRPr>
          </a:p>
        </p:txBody>
      </p:sp>
      <p:sp>
        <p:nvSpPr>
          <p:cNvPr id="10" name="TextBox 9">
            <a:extLst>
              <a:ext uri="{FF2B5EF4-FFF2-40B4-BE49-F238E27FC236}">
                <a16:creationId xmlns:a16="http://schemas.microsoft.com/office/drawing/2014/main" id="{26CD3E7A-C00F-417A-9DDB-DBB2E60DD92D}"/>
              </a:ext>
            </a:extLst>
          </p:cNvPr>
          <p:cNvSpPr txBox="1"/>
          <p:nvPr/>
        </p:nvSpPr>
        <p:spPr>
          <a:xfrm>
            <a:off x="-8880" y="1738464"/>
            <a:ext cx="12200879"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Which of the following statements about streaming video content do you agree with?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 of respondents who agree completely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AVOD Users</a:t>
            </a:r>
          </a:p>
        </p:txBody>
      </p:sp>
      <p:pic>
        <p:nvPicPr>
          <p:cNvPr id="22" name="Picture 21" descr="A picture containing clock&#10;&#10;Description automatically generated">
            <a:extLst>
              <a:ext uri="{FF2B5EF4-FFF2-40B4-BE49-F238E27FC236}">
                <a16:creationId xmlns:a16="http://schemas.microsoft.com/office/drawing/2014/main" id="{CBC6DED5-C482-46E3-8AE7-D24E927EAD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15066" y="2609121"/>
            <a:ext cx="1866595" cy="1866595"/>
          </a:xfrm>
          <a:prstGeom prst="rect">
            <a:avLst/>
          </a:prstGeom>
        </p:spPr>
      </p:pic>
      <p:sp>
        <p:nvSpPr>
          <p:cNvPr id="28" name="TextBox 27">
            <a:extLst>
              <a:ext uri="{FF2B5EF4-FFF2-40B4-BE49-F238E27FC236}">
                <a16:creationId xmlns:a16="http://schemas.microsoft.com/office/drawing/2014/main" id="{D079F859-4B53-46DB-BB9A-B5A6B0B4F086}"/>
              </a:ext>
            </a:extLst>
          </p:cNvPr>
          <p:cNvSpPr txBox="1"/>
          <p:nvPr/>
        </p:nvSpPr>
        <p:spPr>
          <a:xfrm>
            <a:off x="456265" y="4822895"/>
            <a:ext cx="3575046"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rPr>
              <a:t>72%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“I like the large selection of TV shows and movies they offer”</a:t>
            </a:r>
            <a:endParaRPr kumimoji="0" lang="en-US" sz="18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grpSp>
        <p:nvGrpSpPr>
          <p:cNvPr id="2" name="Group 1">
            <a:extLst>
              <a:ext uri="{FF2B5EF4-FFF2-40B4-BE49-F238E27FC236}">
                <a16:creationId xmlns:a16="http://schemas.microsoft.com/office/drawing/2014/main" id="{6F6117A6-823E-4C5C-B30C-259FE4A679E2}"/>
              </a:ext>
            </a:extLst>
          </p:cNvPr>
          <p:cNvGrpSpPr/>
          <p:nvPr/>
        </p:nvGrpSpPr>
        <p:grpSpPr>
          <a:xfrm>
            <a:off x="8099750" y="2534509"/>
            <a:ext cx="3444240" cy="3377120"/>
            <a:chOff x="4373880" y="2715178"/>
            <a:chExt cx="3444240" cy="3377120"/>
          </a:xfrm>
        </p:grpSpPr>
        <p:pic>
          <p:nvPicPr>
            <p:cNvPr id="24" name="Picture 23" descr="A close up of a sign&#10;&#10;Description automatically generated">
              <a:extLst>
                <a:ext uri="{FF2B5EF4-FFF2-40B4-BE49-F238E27FC236}">
                  <a16:creationId xmlns:a16="http://schemas.microsoft.com/office/drawing/2014/main" id="{DAAA19F2-DE9A-44B1-ADBB-7CA3112D5DB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62703" y="2715178"/>
              <a:ext cx="1866595" cy="1866595"/>
            </a:xfrm>
            <a:prstGeom prst="rect">
              <a:avLst/>
            </a:prstGeom>
          </p:spPr>
        </p:pic>
        <p:sp>
          <p:nvSpPr>
            <p:cNvPr id="30" name="TextBox 29">
              <a:extLst>
                <a:ext uri="{FF2B5EF4-FFF2-40B4-BE49-F238E27FC236}">
                  <a16:creationId xmlns:a16="http://schemas.microsoft.com/office/drawing/2014/main" id="{AE6CF740-B367-4F84-B043-D979A7FBF11B}"/>
                </a:ext>
              </a:extLst>
            </p:cNvPr>
            <p:cNvSpPr txBox="1"/>
            <p:nvPr/>
          </p:nvSpPr>
          <p:spPr>
            <a:xfrm>
              <a:off x="4373880" y="4953525"/>
              <a:ext cx="3444240"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rPr>
                <a:t>58%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“I enjoy the original content the service offers”</a:t>
              </a:r>
            </a:p>
          </p:txBody>
        </p:sp>
      </p:grpSp>
      <p:grpSp>
        <p:nvGrpSpPr>
          <p:cNvPr id="3" name="Group 2">
            <a:extLst>
              <a:ext uri="{FF2B5EF4-FFF2-40B4-BE49-F238E27FC236}">
                <a16:creationId xmlns:a16="http://schemas.microsoft.com/office/drawing/2014/main" id="{B356A0F2-88ED-4BD6-8A59-9192F068BF48}"/>
              </a:ext>
            </a:extLst>
          </p:cNvPr>
          <p:cNvGrpSpPr/>
          <p:nvPr/>
        </p:nvGrpSpPr>
        <p:grpSpPr>
          <a:xfrm>
            <a:off x="4302896" y="2631866"/>
            <a:ext cx="3444240" cy="3304152"/>
            <a:chOff x="8160689" y="2739751"/>
            <a:chExt cx="3444240" cy="3304152"/>
          </a:xfrm>
        </p:grpSpPr>
        <p:sp>
          <p:nvSpPr>
            <p:cNvPr id="32" name="TextBox 31">
              <a:extLst>
                <a:ext uri="{FF2B5EF4-FFF2-40B4-BE49-F238E27FC236}">
                  <a16:creationId xmlns:a16="http://schemas.microsoft.com/office/drawing/2014/main" id="{95CADD57-DE3B-43CA-B379-31CA36AA7FC4}"/>
                </a:ext>
              </a:extLst>
            </p:cNvPr>
            <p:cNvSpPr txBox="1"/>
            <p:nvPr/>
          </p:nvSpPr>
          <p:spPr>
            <a:xfrm>
              <a:off x="8160689" y="4905130"/>
              <a:ext cx="3444240"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rPr>
                <a:t>67%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“I like having access to every show, past or present”</a:t>
              </a:r>
            </a:p>
          </p:txBody>
        </p:sp>
        <p:pic>
          <p:nvPicPr>
            <p:cNvPr id="34" name="Picture 33" descr="A picture containing drawing&#10;&#10;Description automatically generated">
              <a:extLst>
                <a:ext uri="{FF2B5EF4-FFF2-40B4-BE49-F238E27FC236}">
                  <a16:creationId xmlns:a16="http://schemas.microsoft.com/office/drawing/2014/main" id="{63A60DEF-9BAF-4413-A2B6-D1646F1D3B0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49511" y="2739751"/>
              <a:ext cx="1866596" cy="1866596"/>
            </a:xfrm>
            <a:prstGeom prst="rect">
              <a:avLst/>
            </a:prstGeom>
          </p:spPr>
        </p:pic>
      </p:grpSp>
    </p:spTree>
    <p:extLst>
      <p:ext uri="{BB962C8B-B14F-4D97-AF65-F5344CB8AC3E}">
        <p14:creationId xmlns:p14="http://schemas.microsoft.com/office/powerpoint/2010/main" val="1892359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E5AE00-DDD2-44DD-B618-51BBC7E827B2}"/>
              </a:ext>
            </a:extLst>
          </p:cNvPr>
          <p:cNvSpPr/>
          <p:nvPr/>
        </p:nvSpPr>
        <p:spPr>
          <a:xfrm>
            <a:off x="-20722" y="-8607"/>
            <a:ext cx="12233444" cy="1441750"/>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hlinkClick r:id="rId2"/>
            <a:extLst>
              <a:ext uri="{FF2B5EF4-FFF2-40B4-BE49-F238E27FC236}">
                <a16:creationId xmlns:a16="http://schemas.microsoft.com/office/drawing/2014/main" id="{AA4144A5-002A-4C3D-9CE6-131B426F127D}"/>
              </a:ext>
            </a:extLst>
          </p:cNvPr>
          <p:cNvSpPr txBox="1"/>
          <p:nvPr/>
        </p:nvSpPr>
        <p:spPr>
          <a:xfrm>
            <a:off x="10605314"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16" name="Picture 15">
            <a:hlinkClick r:id="rId2"/>
            <a:extLst>
              <a:ext uri="{FF2B5EF4-FFF2-40B4-BE49-F238E27FC236}">
                <a16:creationId xmlns:a16="http://schemas.microsoft.com/office/drawing/2014/main" id="{6E8179EC-72D8-435F-97FC-632ED278B723}"/>
              </a:ext>
            </a:extLst>
          </p:cNvPr>
          <p:cNvPicPr>
            <a:picLocks noChangeAspect="1"/>
          </p:cNvPicPr>
          <p:nvPr/>
        </p:nvPicPr>
        <p:blipFill>
          <a:blip r:embed="rId3"/>
          <a:stretch>
            <a:fillRect/>
          </a:stretch>
        </p:blipFill>
        <p:spPr>
          <a:xfrm>
            <a:off x="10585364" y="157236"/>
            <a:ext cx="1459460" cy="820946"/>
          </a:xfrm>
          <a:prstGeom prst="rect">
            <a:avLst/>
          </a:prstGeom>
          <a:ln>
            <a:solidFill>
              <a:srgbClr val="1F1A62"/>
            </a:solidFill>
          </a:ln>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128696" y="136949"/>
            <a:ext cx="10423694" cy="129266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a:ea typeface="+mn-ea"/>
                <a:cs typeface="Helvetica"/>
              </a:rPr>
              <a:t>AVOD users </a:t>
            </a:r>
            <a:r>
              <a:rPr lang="en-US" sz="2600" b="1" dirty="0">
                <a:solidFill>
                  <a:srgbClr val="1F1A62"/>
                </a:solidFill>
                <a:latin typeface="Helvetica"/>
                <a:cs typeface="Helvetica"/>
              </a:rPr>
              <a:t>are</a:t>
            </a:r>
            <a:r>
              <a:rPr kumimoji="0" lang="en-US" sz="2600" b="1" i="0" u="none" strike="noStrike" kern="1200" cap="none" spc="0" normalizeH="0" baseline="0" noProof="0" dirty="0">
                <a:ln>
                  <a:noFill/>
                </a:ln>
                <a:solidFill>
                  <a:srgbClr val="1F1A62"/>
                </a:solidFill>
                <a:effectLst/>
                <a:uLnTx/>
                <a:uFillTx/>
                <a:latin typeface="Helvetica"/>
                <a:ea typeface="+mn-ea"/>
                <a:cs typeface="Helvetica"/>
              </a:rPr>
              <a:t> </a:t>
            </a:r>
            <a:r>
              <a:rPr kumimoji="0" lang="en-US" sz="2600" b="1" i="0" u="none" strike="noStrike" kern="1200" cap="none" spc="0" normalizeH="0" baseline="0" noProof="0" dirty="0">
                <a:ln>
                  <a:noFill/>
                </a:ln>
                <a:solidFill>
                  <a:srgbClr val="E84A99"/>
                </a:solidFill>
                <a:effectLst/>
                <a:uLnTx/>
                <a:uFillTx/>
                <a:latin typeface="Helvetica"/>
                <a:ea typeface="+mn-ea"/>
                <a:cs typeface="Helvetica"/>
              </a:rPr>
              <a:t>not deterred by advertising, </a:t>
            </a:r>
            <a:r>
              <a:rPr kumimoji="0" lang="en-US" sz="2600" b="1" i="0" u="none" strike="noStrike" kern="1200" cap="none" spc="0" normalizeH="0" baseline="0" noProof="0" dirty="0">
                <a:ln>
                  <a:noFill/>
                </a:ln>
                <a:solidFill>
                  <a:srgbClr val="1F1A62"/>
                </a:solidFill>
                <a:effectLst/>
                <a:uLnTx/>
                <a:uFillTx/>
                <a:latin typeface="Helvetica"/>
                <a:ea typeface="+mn-ea"/>
                <a:cs typeface="Helvetica"/>
              </a:rPr>
              <a:t>in fact they acknowledge that ads make their viewing experience more affordable</a:t>
            </a: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 name="TextBox 2">
            <a:extLst>
              <a:ext uri="{FF2B5EF4-FFF2-40B4-BE49-F238E27FC236}">
                <a16:creationId xmlns:a16="http://schemas.microsoft.com/office/drawing/2014/main" id="{C8BB3FED-F711-4280-A39F-FDC53A75277C}"/>
              </a:ext>
            </a:extLst>
          </p:cNvPr>
          <p:cNvSpPr txBox="1"/>
          <p:nvPr/>
        </p:nvSpPr>
        <p:spPr>
          <a:xfrm>
            <a:off x="2477281" y="1957113"/>
            <a:ext cx="744518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Which of the following statements about streaming video content do you agree with?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respondents who agree completely	</a:t>
            </a:r>
          </a:p>
        </p:txBody>
      </p:sp>
      <p:sp>
        <p:nvSpPr>
          <p:cNvPr id="4" name="TextBox 3">
            <a:extLst>
              <a:ext uri="{FF2B5EF4-FFF2-40B4-BE49-F238E27FC236}">
                <a16:creationId xmlns:a16="http://schemas.microsoft.com/office/drawing/2014/main" id="{7EBE5C24-A2FC-4B1E-B286-2F41E2449D30}"/>
              </a:ext>
            </a:extLst>
          </p:cNvPr>
          <p:cNvSpPr txBox="1"/>
          <p:nvPr/>
        </p:nvSpPr>
        <p:spPr>
          <a:xfrm>
            <a:off x="456264" y="6155664"/>
            <a:ext cx="11359499"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VAB / Lucid ‘COVID-19 Streaming Behavior Survey,’ June 2020. Survey base: A18+ in households with access to streaming services and have viewed content on streaming services  (n=1,000)</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Q10. Which of the following statements describe your views on free streaming services? Q12. Which of the following statements about advertisements that appear in streaming services that have ads do you agree with? Does not equal 100% due to the ability to choose multiple responses. </a:t>
            </a:r>
            <a:r>
              <a:rPr kumimoji="0" lang="en-US" sz="7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AVOD Users</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 respondents who regularly watch free subscription streaming services with commercials (e.g., Crackle, Pluto TV, Tubi TV) (n= 298).</a:t>
            </a:r>
          </a:p>
        </p:txBody>
      </p:sp>
      <p:sp>
        <p:nvSpPr>
          <p:cNvPr id="36" name="TextBox 35">
            <a:extLst>
              <a:ext uri="{FF2B5EF4-FFF2-40B4-BE49-F238E27FC236}">
                <a16:creationId xmlns:a16="http://schemas.microsoft.com/office/drawing/2014/main" id="{3734C4B9-BC99-4320-8283-996E6AA5726D}"/>
              </a:ext>
            </a:extLst>
          </p:cNvPr>
          <p:cNvSpPr txBox="1"/>
          <p:nvPr/>
        </p:nvSpPr>
        <p:spPr>
          <a:xfrm>
            <a:off x="1657018" y="2671529"/>
            <a:ext cx="356063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 appreciate the fact that ads are making this service cheaper for me”</a:t>
            </a:r>
          </a:p>
        </p:txBody>
      </p:sp>
      <p:sp>
        <p:nvSpPr>
          <p:cNvPr id="38" name="TextBox 37">
            <a:extLst>
              <a:ext uri="{FF2B5EF4-FFF2-40B4-BE49-F238E27FC236}">
                <a16:creationId xmlns:a16="http://schemas.microsoft.com/office/drawing/2014/main" id="{1CF91C96-8997-491A-B3AF-BC5CF8D070D9}"/>
              </a:ext>
            </a:extLst>
          </p:cNvPr>
          <p:cNvSpPr txBox="1"/>
          <p:nvPr/>
        </p:nvSpPr>
        <p:spPr>
          <a:xfrm>
            <a:off x="7077772" y="2671529"/>
            <a:ext cx="347461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“I don’t mind seeing ads in free streaming programming”</a:t>
            </a:r>
          </a:p>
        </p:txBody>
      </p:sp>
      <p:grpSp>
        <p:nvGrpSpPr>
          <p:cNvPr id="6" name="Group 5">
            <a:extLst>
              <a:ext uri="{FF2B5EF4-FFF2-40B4-BE49-F238E27FC236}">
                <a16:creationId xmlns:a16="http://schemas.microsoft.com/office/drawing/2014/main" id="{088954C0-7774-4AD7-B7DE-1E3904F8849E}"/>
              </a:ext>
            </a:extLst>
          </p:cNvPr>
          <p:cNvGrpSpPr/>
          <p:nvPr/>
        </p:nvGrpSpPr>
        <p:grpSpPr>
          <a:xfrm>
            <a:off x="2648517" y="3378593"/>
            <a:ext cx="1703893" cy="932033"/>
            <a:chOff x="4784559" y="3444125"/>
            <a:chExt cx="1703893" cy="932033"/>
          </a:xfrm>
        </p:grpSpPr>
        <p:sp>
          <p:nvSpPr>
            <p:cNvPr id="20" name="Rectangle: Rounded Corners 19">
              <a:extLst>
                <a:ext uri="{FF2B5EF4-FFF2-40B4-BE49-F238E27FC236}">
                  <a16:creationId xmlns:a16="http://schemas.microsoft.com/office/drawing/2014/main" id="{F07A6253-9A0A-4C8C-BA2C-98A998810462}"/>
                </a:ext>
              </a:extLst>
            </p:cNvPr>
            <p:cNvSpPr/>
            <p:nvPr/>
          </p:nvSpPr>
          <p:spPr>
            <a:xfrm>
              <a:off x="4784559" y="3444125"/>
              <a:ext cx="1703893" cy="932033"/>
            </a:xfrm>
            <a:prstGeom prst="roundRect">
              <a:avLst/>
            </a:prstGeom>
            <a:solidFill>
              <a:srgbClr val="1F1A62"/>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58" name="TextBox 57">
              <a:extLst>
                <a:ext uri="{FF2B5EF4-FFF2-40B4-BE49-F238E27FC236}">
                  <a16:creationId xmlns:a16="http://schemas.microsoft.com/office/drawing/2014/main" id="{37DBDB27-D47F-46BF-9B5B-1AA5A7BCDAD6}"/>
                </a:ext>
              </a:extLst>
            </p:cNvPr>
            <p:cNvSpPr txBox="1"/>
            <p:nvPr/>
          </p:nvSpPr>
          <p:spPr>
            <a:xfrm>
              <a:off x="4835629" y="3514625"/>
              <a:ext cx="159201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AVOD Users</a:t>
              </a:r>
            </a:p>
          </p:txBody>
        </p:sp>
        <p:sp>
          <p:nvSpPr>
            <p:cNvPr id="60" name="TextBox 59">
              <a:extLst>
                <a:ext uri="{FF2B5EF4-FFF2-40B4-BE49-F238E27FC236}">
                  <a16:creationId xmlns:a16="http://schemas.microsoft.com/office/drawing/2014/main" id="{1B2C30E8-F56A-47E0-A0A5-CE69D159BCEF}"/>
                </a:ext>
              </a:extLst>
            </p:cNvPr>
            <p:cNvSpPr txBox="1"/>
            <p:nvPr/>
          </p:nvSpPr>
          <p:spPr>
            <a:xfrm>
              <a:off x="4835629" y="3823247"/>
              <a:ext cx="159201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53%</a:t>
              </a:r>
            </a:p>
          </p:txBody>
        </p:sp>
      </p:grpSp>
      <p:grpSp>
        <p:nvGrpSpPr>
          <p:cNvPr id="5" name="Group 4">
            <a:extLst>
              <a:ext uri="{FF2B5EF4-FFF2-40B4-BE49-F238E27FC236}">
                <a16:creationId xmlns:a16="http://schemas.microsoft.com/office/drawing/2014/main" id="{41A246BC-0D74-40FA-A0DA-8E1EFF35C54E}"/>
              </a:ext>
            </a:extLst>
          </p:cNvPr>
          <p:cNvGrpSpPr/>
          <p:nvPr/>
        </p:nvGrpSpPr>
        <p:grpSpPr>
          <a:xfrm>
            <a:off x="1501781" y="4673633"/>
            <a:ext cx="1498296" cy="775449"/>
            <a:chOff x="6633652" y="3429000"/>
            <a:chExt cx="1703893" cy="802577"/>
          </a:xfrm>
        </p:grpSpPr>
        <p:sp>
          <p:nvSpPr>
            <p:cNvPr id="22" name="Rectangle: Rounded Corners 21">
              <a:extLst>
                <a:ext uri="{FF2B5EF4-FFF2-40B4-BE49-F238E27FC236}">
                  <a16:creationId xmlns:a16="http://schemas.microsoft.com/office/drawing/2014/main" id="{F753C341-7E7F-44F1-B47F-06C7EBE64A24}"/>
                </a:ext>
              </a:extLst>
            </p:cNvPr>
            <p:cNvSpPr/>
            <p:nvPr/>
          </p:nvSpPr>
          <p:spPr>
            <a:xfrm>
              <a:off x="6633652" y="3429000"/>
              <a:ext cx="1703893" cy="802577"/>
            </a:xfrm>
            <a:prstGeom prst="roundRect">
              <a:avLst/>
            </a:prstGeom>
            <a:solidFill>
              <a:srgbClr val="00C0F3"/>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62" name="TextBox 61">
              <a:extLst>
                <a:ext uri="{FF2B5EF4-FFF2-40B4-BE49-F238E27FC236}">
                  <a16:creationId xmlns:a16="http://schemas.microsoft.com/office/drawing/2014/main" id="{17C00224-0C9B-421D-887C-5967745F4516}"/>
                </a:ext>
              </a:extLst>
            </p:cNvPr>
            <p:cNvSpPr txBox="1"/>
            <p:nvPr/>
          </p:nvSpPr>
          <p:spPr>
            <a:xfrm>
              <a:off x="6684722" y="3499500"/>
              <a:ext cx="159201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A18-34</a:t>
              </a:r>
            </a:p>
          </p:txBody>
        </p:sp>
        <p:sp>
          <p:nvSpPr>
            <p:cNvPr id="64" name="TextBox 63">
              <a:extLst>
                <a:ext uri="{FF2B5EF4-FFF2-40B4-BE49-F238E27FC236}">
                  <a16:creationId xmlns:a16="http://schemas.microsoft.com/office/drawing/2014/main" id="{A12CDD5D-F3A6-4844-9D39-82A047DCC2A2}"/>
                </a:ext>
              </a:extLst>
            </p:cNvPr>
            <p:cNvSpPr txBox="1"/>
            <p:nvPr/>
          </p:nvSpPr>
          <p:spPr>
            <a:xfrm>
              <a:off x="6684722" y="3808122"/>
              <a:ext cx="1592011" cy="3503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41%</a:t>
              </a:r>
            </a:p>
          </p:txBody>
        </p:sp>
      </p:grpSp>
      <p:grpSp>
        <p:nvGrpSpPr>
          <p:cNvPr id="2" name="Group 1">
            <a:extLst>
              <a:ext uri="{FF2B5EF4-FFF2-40B4-BE49-F238E27FC236}">
                <a16:creationId xmlns:a16="http://schemas.microsoft.com/office/drawing/2014/main" id="{DAF017DE-9ADF-41D4-9C7A-5A8F1CBCECBC}"/>
              </a:ext>
            </a:extLst>
          </p:cNvPr>
          <p:cNvGrpSpPr/>
          <p:nvPr/>
        </p:nvGrpSpPr>
        <p:grpSpPr>
          <a:xfrm>
            <a:off x="3719359" y="4673635"/>
            <a:ext cx="1498296" cy="775448"/>
            <a:chOff x="4788464" y="4509619"/>
            <a:chExt cx="1703893" cy="802576"/>
          </a:xfrm>
        </p:grpSpPr>
        <p:sp>
          <p:nvSpPr>
            <p:cNvPr id="24" name="Rectangle: Rounded Corners 23">
              <a:extLst>
                <a:ext uri="{FF2B5EF4-FFF2-40B4-BE49-F238E27FC236}">
                  <a16:creationId xmlns:a16="http://schemas.microsoft.com/office/drawing/2014/main" id="{DCC110EB-2383-4C5C-9E88-E9BACBA74556}"/>
                </a:ext>
              </a:extLst>
            </p:cNvPr>
            <p:cNvSpPr/>
            <p:nvPr/>
          </p:nvSpPr>
          <p:spPr>
            <a:xfrm>
              <a:off x="4788464" y="4509619"/>
              <a:ext cx="1703893" cy="802576"/>
            </a:xfrm>
            <a:prstGeom prst="roundRect">
              <a:avLst/>
            </a:prstGeom>
            <a:solidFill>
              <a:srgbClr val="66C5AD"/>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66" name="TextBox 65">
              <a:extLst>
                <a:ext uri="{FF2B5EF4-FFF2-40B4-BE49-F238E27FC236}">
                  <a16:creationId xmlns:a16="http://schemas.microsoft.com/office/drawing/2014/main" id="{9825F14C-D280-4AFB-98F3-C6708B8EE266}"/>
                </a:ext>
              </a:extLst>
            </p:cNvPr>
            <p:cNvSpPr txBox="1"/>
            <p:nvPr/>
          </p:nvSpPr>
          <p:spPr>
            <a:xfrm>
              <a:off x="4839534" y="4580118"/>
              <a:ext cx="159201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A35-54</a:t>
              </a:r>
            </a:p>
          </p:txBody>
        </p:sp>
        <p:sp>
          <p:nvSpPr>
            <p:cNvPr id="68" name="TextBox 67">
              <a:extLst>
                <a:ext uri="{FF2B5EF4-FFF2-40B4-BE49-F238E27FC236}">
                  <a16:creationId xmlns:a16="http://schemas.microsoft.com/office/drawing/2014/main" id="{5B900782-96CF-4395-B1A3-FD482EF84707}"/>
                </a:ext>
              </a:extLst>
            </p:cNvPr>
            <p:cNvSpPr txBox="1"/>
            <p:nvPr/>
          </p:nvSpPr>
          <p:spPr>
            <a:xfrm>
              <a:off x="4839534" y="4888740"/>
              <a:ext cx="1592011" cy="3503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35%</a:t>
              </a:r>
            </a:p>
          </p:txBody>
        </p:sp>
      </p:grpSp>
      <p:grpSp>
        <p:nvGrpSpPr>
          <p:cNvPr id="9" name="Group 8">
            <a:extLst>
              <a:ext uri="{FF2B5EF4-FFF2-40B4-BE49-F238E27FC236}">
                <a16:creationId xmlns:a16="http://schemas.microsoft.com/office/drawing/2014/main" id="{D0BED61C-5C0C-4FA1-B4FF-CB9D6E8A4F08}"/>
              </a:ext>
            </a:extLst>
          </p:cNvPr>
          <p:cNvGrpSpPr/>
          <p:nvPr/>
        </p:nvGrpSpPr>
        <p:grpSpPr>
          <a:xfrm>
            <a:off x="8007207" y="3378593"/>
            <a:ext cx="1703893" cy="932033"/>
            <a:chOff x="8553454" y="3444169"/>
            <a:chExt cx="1703893" cy="932033"/>
          </a:xfrm>
        </p:grpSpPr>
        <p:sp>
          <p:nvSpPr>
            <p:cNvPr id="30" name="Rectangle: Rounded Corners 29">
              <a:extLst>
                <a:ext uri="{FF2B5EF4-FFF2-40B4-BE49-F238E27FC236}">
                  <a16:creationId xmlns:a16="http://schemas.microsoft.com/office/drawing/2014/main" id="{804A9898-44DF-41BA-BE51-0A10EF91B56A}"/>
                </a:ext>
              </a:extLst>
            </p:cNvPr>
            <p:cNvSpPr/>
            <p:nvPr/>
          </p:nvSpPr>
          <p:spPr>
            <a:xfrm>
              <a:off x="8553454" y="3444169"/>
              <a:ext cx="1703893" cy="932033"/>
            </a:xfrm>
            <a:prstGeom prst="roundRect">
              <a:avLst/>
            </a:prstGeom>
            <a:solidFill>
              <a:srgbClr val="1B1464"/>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76" name="TextBox 75">
              <a:extLst>
                <a:ext uri="{FF2B5EF4-FFF2-40B4-BE49-F238E27FC236}">
                  <a16:creationId xmlns:a16="http://schemas.microsoft.com/office/drawing/2014/main" id="{74CC5E26-8AD5-402B-90BA-5E945EAACBBE}"/>
                </a:ext>
              </a:extLst>
            </p:cNvPr>
            <p:cNvSpPr txBox="1"/>
            <p:nvPr/>
          </p:nvSpPr>
          <p:spPr>
            <a:xfrm>
              <a:off x="8615065" y="3510441"/>
              <a:ext cx="159201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AVOD Users</a:t>
              </a:r>
            </a:p>
          </p:txBody>
        </p:sp>
        <p:sp>
          <p:nvSpPr>
            <p:cNvPr id="84" name="TextBox 83">
              <a:extLst>
                <a:ext uri="{FF2B5EF4-FFF2-40B4-BE49-F238E27FC236}">
                  <a16:creationId xmlns:a16="http://schemas.microsoft.com/office/drawing/2014/main" id="{A8A48519-5F1E-44AF-A778-DEFCF7868A2A}"/>
                </a:ext>
              </a:extLst>
            </p:cNvPr>
            <p:cNvSpPr txBox="1"/>
            <p:nvPr/>
          </p:nvSpPr>
          <p:spPr>
            <a:xfrm>
              <a:off x="8600358" y="3809971"/>
              <a:ext cx="159201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35%</a:t>
              </a:r>
            </a:p>
          </p:txBody>
        </p:sp>
      </p:grpSp>
      <p:grpSp>
        <p:nvGrpSpPr>
          <p:cNvPr id="10" name="Group 9">
            <a:extLst>
              <a:ext uri="{FF2B5EF4-FFF2-40B4-BE49-F238E27FC236}">
                <a16:creationId xmlns:a16="http://schemas.microsoft.com/office/drawing/2014/main" id="{19ABBEA2-877F-420F-9F9F-CDC20FB9724E}"/>
              </a:ext>
            </a:extLst>
          </p:cNvPr>
          <p:cNvGrpSpPr/>
          <p:nvPr/>
        </p:nvGrpSpPr>
        <p:grpSpPr>
          <a:xfrm>
            <a:off x="7063065" y="4673633"/>
            <a:ext cx="1640714" cy="775448"/>
            <a:chOff x="7728572" y="4614487"/>
            <a:chExt cx="1718600" cy="802576"/>
          </a:xfrm>
        </p:grpSpPr>
        <p:sp>
          <p:nvSpPr>
            <p:cNvPr id="32" name="Rectangle: Rounded Corners 31">
              <a:extLst>
                <a:ext uri="{FF2B5EF4-FFF2-40B4-BE49-F238E27FC236}">
                  <a16:creationId xmlns:a16="http://schemas.microsoft.com/office/drawing/2014/main" id="{9FC50A2E-30BC-4523-856A-20E476C08E3D}"/>
                </a:ext>
              </a:extLst>
            </p:cNvPr>
            <p:cNvSpPr/>
            <p:nvPr/>
          </p:nvSpPr>
          <p:spPr>
            <a:xfrm>
              <a:off x="7743278" y="4614487"/>
              <a:ext cx="1703894" cy="802576"/>
            </a:xfrm>
            <a:prstGeom prst="roundRect">
              <a:avLst/>
            </a:prstGeom>
            <a:solidFill>
              <a:srgbClr val="00C0F3"/>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grpSp>
          <p:nvGrpSpPr>
            <p:cNvPr id="8" name="Group 7">
              <a:extLst>
                <a:ext uri="{FF2B5EF4-FFF2-40B4-BE49-F238E27FC236}">
                  <a16:creationId xmlns:a16="http://schemas.microsoft.com/office/drawing/2014/main" id="{8DE937AA-D496-44B8-8B57-EE21F3DA348C}"/>
                </a:ext>
              </a:extLst>
            </p:cNvPr>
            <p:cNvGrpSpPr/>
            <p:nvPr/>
          </p:nvGrpSpPr>
          <p:grpSpPr>
            <a:xfrm>
              <a:off x="7728572" y="4645992"/>
              <a:ext cx="1718600" cy="649928"/>
              <a:chOff x="10429956" y="3511336"/>
              <a:chExt cx="1718600" cy="649928"/>
            </a:xfrm>
          </p:grpSpPr>
          <p:sp>
            <p:nvSpPr>
              <p:cNvPr id="78" name="TextBox 77">
                <a:extLst>
                  <a:ext uri="{FF2B5EF4-FFF2-40B4-BE49-F238E27FC236}">
                    <a16:creationId xmlns:a16="http://schemas.microsoft.com/office/drawing/2014/main" id="{D14F393A-B6BF-4772-8350-A0A048EF7B0E}"/>
                  </a:ext>
                </a:extLst>
              </p:cNvPr>
              <p:cNvSpPr txBox="1"/>
              <p:nvPr/>
            </p:nvSpPr>
            <p:spPr>
              <a:xfrm>
                <a:off x="10444662" y="3511336"/>
                <a:ext cx="1703894" cy="3503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A18-34</a:t>
                </a:r>
              </a:p>
            </p:txBody>
          </p:sp>
          <p:sp>
            <p:nvSpPr>
              <p:cNvPr id="86" name="TextBox 85">
                <a:extLst>
                  <a:ext uri="{FF2B5EF4-FFF2-40B4-BE49-F238E27FC236}">
                    <a16:creationId xmlns:a16="http://schemas.microsoft.com/office/drawing/2014/main" id="{2B1E108F-5425-46C4-A5B7-FA2ED5209766}"/>
                  </a:ext>
                </a:extLst>
              </p:cNvPr>
              <p:cNvSpPr txBox="1"/>
              <p:nvPr/>
            </p:nvSpPr>
            <p:spPr>
              <a:xfrm>
                <a:off x="10429956" y="3810866"/>
                <a:ext cx="1703894" cy="3503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25%</a:t>
                </a:r>
              </a:p>
            </p:txBody>
          </p:sp>
        </p:grpSp>
      </p:grpSp>
      <p:grpSp>
        <p:nvGrpSpPr>
          <p:cNvPr id="7" name="Group 6">
            <a:extLst>
              <a:ext uri="{FF2B5EF4-FFF2-40B4-BE49-F238E27FC236}">
                <a16:creationId xmlns:a16="http://schemas.microsoft.com/office/drawing/2014/main" id="{159238AC-B9BD-4064-8C32-1FBEE9C710D7}"/>
              </a:ext>
            </a:extLst>
          </p:cNvPr>
          <p:cNvGrpSpPr/>
          <p:nvPr/>
        </p:nvGrpSpPr>
        <p:grpSpPr>
          <a:xfrm>
            <a:off x="9131523" y="4673633"/>
            <a:ext cx="1626674" cy="775448"/>
            <a:chOff x="8557359" y="4509663"/>
            <a:chExt cx="1703893" cy="802576"/>
          </a:xfrm>
        </p:grpSpPr>
        <p:sp>
          <p:nvSpPr>
            <p:cNvPr id="34" name="Rectangle: Rounded Corners 33">
              <a:extLst>
                <a:ext uri="{FF2B5EF4-FFF2-40B4-BE49-F238E27FC236}">
                  <a16:creationId xmlns:a16="http://schemas.microsoft.com/office/drawing/2014/main" id="{38946345-C9D5-4F5F-9F95-68DDDBB5D416}"/>
                </a:ext>
              </a:extLst>
            </p:cNvPr>
            <p:cNvSpPr/>
            <p:nvPr/>
          </p:nvSpPr>
          <p:spPr>
            <a:xfrm>
              <a:off x="8557359" y="4509663"/>
              <a:ext cx="1703893" cy="802576"/>
            </a:xfrm>
            <a:prstGeom prst="roundRect">
              <a:avLst/>
            </a:prstGeom>
            <a:solidFill>
              <a:srgbClr val="66C5AD"/>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80" name="TextBox 79">
              <a:extLst>
                <a:ext uri="{FF2B5EF4-FFF2-40B4-BE49-F238E27FC236}">
                  <a16:creationId xmlns:a16="http://schemas.microsoft.com/office/drawing/2014/main" id="{DE26602C-C008-4DE8-9B71-030EA95D770B}"/>
                </a:ext>
              </a:extLst>
            </p:cNvPr>
            <p:cNvSpPr txBox="1"/>
            <p:nvPr/>
          </p:nvSpPr>
          <p:spPr>
            <a:xfrm>
              <a:off x="8618970" y="4575934"/>
              <a:ext cx="159201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A35-44</a:t>
              </a:r>
            </a:p>
          </p:txBody>
        </p:sp>
        <p:sp>
          <p:nvSpPr>
            <p:cNvPr id="88" name="TextBox 87">
              <a:extLst>
                <a:ext uri="{FF2B5EF4-FFF2-40B4-BE49-F238E27FC236}">
                  <a16:creationId xmlns:a16="http://schemas.microsoft.com/office/drawing/2014/main" id="{17CBF5DF-7C30-46CB-954B-FA7791128E1A}"/>
                </a:ext>
              </a:extLst>
            </p:cNvPr>
            <p:cNvSpPr txBox="1"/>
            <p:nvPr/>
          </p:nvSpPr>
          <p:spPr>
            <a:xfrm>
              <a:off x="8604263" y="4875464"/>
              <a:ext cx="1592011" cy="3503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30%</a:t>
              </a:r>
            </a:p>
          </p:txBody>
        </p:sp>
      </p:grpSp>
    </p:spTree>
    <p:extLst>
      <p:ext uri="{BB962C8B-B14F-4D97-AF65-F5344CB8AC3E}">
        <p14:creationId xmlns:p14="http://schemas.microsoft.com/office/powerpoint/2010/main" val="1857819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EF5821-545C-4BAA-A673-C03790CAC183}"/>
              </a:ext>
            </a:extLst>
          </p:cNvPr>
          <p:cNvSpPr/>
          <p:nvPr/>
        </p:nvSpPr>
        <p:spPr>
          <a:xfrm>
            <a:off x="-20722" y="-8607"/>
            <a:ext cx="12233444" cy="1441750"/>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hlinkClick r:id="rId3"/>
            <a:extLst>
              <a:ext uri="{FF2B5EF4-FFF2-40B4-BE49-F238E27FC236}">
                <a16:creationId xmlns:a16="http://schemas.microsoft.com/office/drawing/2014/main" id="{76C71CC6-1F1C-436A-91E3-F8AC6B173A05}"/>
              </a:ext>
            </a:extLst>
          </p:cNvPr>
          <p:cNvPicPr>
            <a:picLocks noChangeAspect="1"/>
          </p:cNvPicPr>
          <p:nvPr/>
        </p:nvPicPr>
        <p:blipFill>
          <a:blip r:embed="rId4"/>
          <a:stretch>
            <a:fillRect/>
          </a:stretch>
        </p:blipFill>
        <p:spPr>
          <a:xfrm>
            <a:off x="10579568" y="155242"/>
            <a:ext cx="1459460" cy="820946"/>
          </a:xfrm>
          <a:prstGeom prst="rect">
            <a:avLst/>
          </a:prstGeom>
          <a:ln>
            <a:solidFill>
              <a:srgbClr val="1F1A62"/>
            </a:solidFill>
          </a:ln>
        </p:spPr>
      </p:pic>
      <p:pic>
        <p:nvPicPr>
          <p:cNvPr id="1028" name="Picture 4" descr="Travis Scott's 'Astronomical' Fortnite Event Was… Overwhelming ...">
            <a:extLst>
              <a:ext uri="{FF2B5EF4-FFF2-40B4-BE49-F238E27FC236}">
                <a16:creationId xmlns:a16="http://schemas.microsoft.com/office/drawing/2014/main" id="{CF636FED-4FA9-4859-8387-8DD00F4B513A}"/>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r="12247"/>
          <a:stretch/>
        </p:blipFill>
        <p:spPr bwMode="auto">
          <a:xfrm>
            <a:off x="5755788" y="1427196"/>
            <a:ext cx="6456934" cy="54308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C7FDBA19-33C6-451E-8E3B-532CE4C14B9E}"/>
              </a:ext>
            </a:extLst>
          </p:cNvPr>
          <p:cNvSpPr/>
          <p:nvPr/>
        </p:nvSpPr>
        <p:spPr>
          <a:xfrm>
            <a:off x="6521381" y="2944680"/>
            <a:ext cx="5262716" cy="1003360"/>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B7763DCB-DE9F-4479-A5C7-43B2750B7678}"/>
              </a:ext>
            </a:extLst>
          </p:cNvPr>
          <p:cNvSpPr/>
          <p:nvPr/>
        </p:nvSpPr>
        <p:spPr>
          <a:xfrm>
            <a:off x="6521380" y="4924280"/>
            <a:ext cx="5338298" cy="1003360"/>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37A93F70-BDAF-4669-8944-2F32F472EB9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6" name="Slide Number Placeholder 5">
            <a:extLst>
              <a:ext uri="{FF2B5EF4-FFF2-40B4-BE49-F238E27FC236}">
                <a16:creationId xmlns:a16="http://schemas.microsoft.com/office/drawing/2014/main" id="{80976826-E818-4380-A385-C145BD16CE3B}"/>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7F80F5D6-1CAF-4532-B7BA-FC6A26D328FA}"/>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2" name="Rectangle 21">
            <a:extLst>
              <a:ext uri="{FF2B5EF4-FFF2-40B4-BE49-F238E27FC236}">
                <a16:creationId xmlns:a16="http://schemas.microsoft.com/office/drawing/2014/main" id="{6A0C4A65-5C06-4960-A23C-F8B3CE01DE96}"/>
              </a:ext>
            </a:extLst>
          </p:cNvPr>
          <p:cNvSpPr/>
          <p:nvPr/>
        </p:nvSpPr>
        <p:spPr>
          <a:xfrm>
            <a:off x="96246" y="121745"/>
            <a:ext cx="10303894" cy="892552"/>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mn-lt"/>
                <a:ea typeface="+mn-ea"/>
                <a:cs typeface="+mn-cs"/>
              </a:defRPr>
            </a:pPr>
            <a:r>
              <a:rPr lang="en-US" sz="2600" b="1" dirty="0">
                <a:solidFill>
                  <a:srgbClr val="1B1464"/>
                </a:solidFill>
                <a:latin typeface="Helvetica"/>
              </a:rPr>
              <a:t>Due to restrictions around large gatherings, </a:t>
            </a:r>
            <a:r>
              <a:rPr kumimoji="0" lang="en-US" sz="2600" b="1" i="0" u="none" strike="noStrike" kern="1200" cap="none" spc="0" normalizeH="0" baseline="0" noProof="0" dirty="0">
                <a:ln>
                  <a:noFill/>
                </a:ln>
                <a:solidFill>
                  <a:srgbClr val="E84A99"/>
                </a:solidFill>
                <a:effectLst/>
                <a:uLnTx/>
                <a:uFillTx/>
                <a:latin typeface="Helvetica"/>
                <a:ea typeface="+mn-ea"/>
                <a:cs typeface="Helvetica"/>
              </a:rPr>
              <a:t>livestreaming </a:t>
            </a:r>
            <a:r>
              <a:rPr lang="en-US" sz="2600" b="1" dirty="0">
                <a:solidFill>
                  <a:srgbClr val="E84A99"/>
                </a:solidFill>
                <a:latin typeface="Helvetica"/>
              </a:rPr>
              <a:t>has </a:t>
            </a:r>
            <a:r>
              <a:rPr lang="en-US" sz="2600" b="1" dirty="0">
                <a:solidFill>
                  <a:srgbClr val="E84A99"/>
                </a:solidFill>
                <a:latin typeface="Helvetica"/>
                <a:cs typeface="Helvetica"/>
              </a:rPr>
              <a:t>grown in popularity</a:t>
            </a:r>
            <a:r>
              <a:rPr lang="en-US" sz="2600" b="1" dirty="0">
                <a:solidFill>
                  <a:srgbClr val="1B1464"/>
                </a:solidFill>
                <a:latin typeface="Helvetica"/>
                <a:cs typeface="Helvetica"/>
              </a:rPr>
              <a:t> and is creating more ad opportunities</a:t>
            </a:r>
            <a:endParaRPr kumimoji="0" lang="en-US" sz="2600" b="1" i="0" u="none" strike="noStrike" kern="1200" cap="none" spc="0" normalizeH="0" baseline="0" noProof="0" dirty="0">
              <a:ln>
                <a:noFill/>
              </a:ln>
              <a:solidFill>
                <a:srgbClr val="1B1464"/>
              </a:solidFill>
              <a:effectLst/>
              <a:uLnTx/>
              <a:uFillTx/>
              <a:latin typeface="Helvetica"/>
              <a:ea typeface="+mn-ea"/>
              <a:cs typeface="Helvetica"/>
            </a:endParaRPr>
          </a:p>
        </p:txBody>
      </p:sp>
      <p:graphicFrame>
        <p:nvGraphicFramePr>
          <p:cNvPr id="8" name="Chart 7">
            <a:extLst>
              <a:ext uri="{FF2B5EF4-FFF2-40B4-BE49-F238E27FC236}">
                <a16:creationId xmlns:a16="http://schemas.microsoft.com/office/drawing/2014/main" id="{05AABE76-1EB0-4DB6-8876-63CF63BA1C5B}"/>
              </a:ext>
            </a:extLst>
          </p:cNvPr>
          <p:cNvGraphicFramePr/>
          <p:nvPr>
            <p:extLst>
              <p:ext uri="{D42A27DB-BD31-4B8C-83A1-F6EECF244321}">
                <p14:modId xmlns:p14="http://schemas.microsoft.com/office/powerpoint/2010/main" val="552400064"/>
              </p:ext>
            </p:extLst>
          </p:nvPr>
        </p:nvGraphicFramePr>
        <p:xfrm>
          <a:off x="88636" y="2798989"/>
          <a:ext cx="5574462" cy="3265766"/>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Box 8">
            <a:extLst>
              <a:ext uri="{FF2B5EF4-FFF2-40B4-BE49-F238E27FC236}">
                <a16:creationId xmlns:a16="http://schemas.microsoft.com/office/drawing/2014/main" id="{D8E3F9CD-7319-466F-8CE5-8D59B9E58014}"/>
              </a:ext>
            </a:extLst>
          </p:cNvPr>
          <p:cNvSpPr txBox="1"/>
          <p:nvPr/>
        </p:nvSpPr>
        <p:spPr>
          <a:xfrm>
            <a:off x="477316" y="6030821"/>
            <a:ext cx="53468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VAB / Lucid ‘COVID-19 Streaming Behavior Survey,’ June 2020. Survey base: P18+ in households with access to streaming services and have viewed content on streaming services within the past seven days (n=1,000). Q14.When thinking about livestreaming, by which we mean: streaming a program online live as it happens (e.g., Concert - One World: Together at Home, Sporting Event – Virtual NFL Draft) - which of the following statements do you feel apply to you?</a:t>
            </a:r>
          </a:p>
        </p:txBody>
      </p:sp>
      <p:sp>
        <p:nvSpPr>
          <p:cNvPr id="10" name="TextBox 9">
            <a:extLst>
              <a:ext uri="{FF2B5EF4-FFF2-40B4-BE49-F238E27FC236}">
                <a16:creationId xmlns:a16="http://schemas.microsoft.com/office/drawing/2014/main" id="{D3C16EB9-9C41-4578-8C6A-E5AC79DFC4A8}"/>
              </a:ext>
            </a:extLst>
          </p:cNvPr>
          <p:cNvSpPr txBox="1"/>
          <p:nvPr/>
        </p:nvSpPr>
        <p:spPr>
          <a:xfrm>
            <a:off x="35114" y="1992364"/>
            <a:ext cx="5681507"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“I have livestreamed concerts and / or events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while in quarantine”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 who agree</a:t>
            </a:r>
          </a:p>
        </p:txBody>
      </p:sp>
      <p:pic>
        <p:nvPicPr>
          <p:cNvPr id="3" name="Picture 2">
            <a:extLst>
              <a:ext uri="{FF2B5EF4-FFF2-40B4-BE49-F238E27FC236}">
                <a16:creationId xmlns:a16="http://schemas.microsoft.com/office/drawing/2014/main" id="{D020F651-94DF-430A-9E7E-67759ABC0BBB}"/>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05230" y="3239265"/>
            <a:ext cx="5170598" cy="663069"/>
          </a:xfrm>
          <a:prstGeom prst="rect">
            <a:avLst/>
          </a:prstGeom>
        </p:spPr>
      </p:pic>
      <p:pic>
        <p:nvPicPr>
          <p:cNvPr id="5" name="Picture 4">
            <a:extLst>
              <a:ext uri="{FF2B5EF4-FFF2-40B4-BE49-F238E27FC236}">
                <a16:creationId xmlns:a16="http://schemas.microsoft.com/office/drawing/2014/main" id="{EEA8AE14-1A97-4C9E-8FF9-FEC2E8E2A915}"/>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628862" y="5233304"/>
            <a:ext cx="5123335" cy="639862"/>
          </a:xfrm>
          <a:prstGeom prst="rect">
            <a:avLst/>
          </a:prstGeom>
        </p:spPr>
      </p:pic>
      <p:sp>
        <p:nvSpPr>
          <p:cNvPr id="12" name="TextBox 11">
            <a:extLst>
              <a:ext uri="{FF2B5EF4-FFF2-40B4-BE49-F238E27FC236}">
                <a16:creationId xmlns:a16="http://schemas.microsoft.com/office/drawing/2014/main" id="{912F07CA-2066-4F75-ADC4-D59B6B8326BB}"/>
              </a:ext>
            </a:extLst>
          </p:cNvPr>
          <p:cNvSpPr txBox="1"/>
          <p:nvPr/>
        </p:nvSpPr>
        <p:spPr>
          <a:xfrm>
            <a:off x="-1" y="1034303"/>
            <a:ext cx="10170367" cy="3077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10"/>
              </a:buBlip>
              <a:tabLst/>
              <a:defRPr/>
            </a:pPr>
            <a:r>
              <a:rPr kumimoji="0" lang="en-US" sz="1400" b="0" i="0" u="none" strike="noStrike" kern="1200" cap="none" spc="0" normalizeH="0" baseline="0" noProof="0" dirty="0">
                <a:ln>
                  <a:noFill/>
                </a:ln>
                <a:solidFill>
                  <a:srgbClr val="1F1A62"/>
                </a:solidFill>
                <a:effectLst/>
                <a:uLnTx/>
                <a:uFillTx/>
                <a:latin typeface="Helvetica" pitchFamily="2" charset="0"/>
                <a:ea typeface="+mn-ea"/>
                <a:cs typeface="+mn-cs"/>
              </a:rPr>
              <a:t>Nearly </a:t>
            </a:r>
            <a:r>
              <a:rPr kumimoji="0" lang="en-US" sz="1400" b="0" i="0" u="none" strike="noStrike" kern="1200" cap="none" spc="0" normalizeH="0" baseline="0" noProof="0" dirty="0">
                <a:ln>
                  <a:noFill/>
                </a:ln>
                <a:solidFill>
                  <a:srgbClr val="E84A99"/>
                </a:solidFill>
                <a:effectLst/>
                <a:uLnTx/>
                <a:uFillTx/>
                <a:latin typeface="Helvetica" pitchFamily="2" charset="0"/>
                <a:ea typeface="+mn-ea"/>
                <a:cs typeface="+mn-cs"/>
              </a:rPr>
              <a:t>one-third</a:t>
            </a:r>
            <a:r>
              <a:rPr kumimoji="0" lang="en-US" sz="1400" b="0" i="0" u="none" strike="noStrike" kern="1200" cap="none" spc="0" normalizeH="0" baseline="0" noProof="0" dirty="0">
                <a:ln>
                  <a:noFill/>
                </a:ln>
                <a:solidFill>
                  <a:srgbClr val="1F1A62"/>
                </a:solidFill>
                <a:effectLst/>
                <a:uLnTx/>
                <a:uFillTx/>
                <a:latin typeface="Helvetica" pitchFamily="2" charset="0"/>
                <a:ea typeface="+mn-ea"/>
                <a:cs typeface="+mn-cs"/>
              </a:rPr>
              <a:t> of all adults are tuning in and enjoying the </a:t>
            </a:r>
            <a:r>
              <a:rPr lang="en-US" sz="1400" dirty="0">
                <a:solidFill>
                  <a:srgbClr val="1F1A62"/>
                </a:solidFill>
                <a:latin typeface="Helvetica" pitchFamily="2" charset="0"/>
              </a:rPr>
              <a:t>livestream of </a:t>
            </a:r>
            <a:r>
              <a:rPr kumimoji="0" lang="en-US" sz="1400" b="0" i="0" u="none" strike="noStrike" kern="1200" cap="none" spc="0" normalizeH="0" baseline="0" noProof="0" dirty="0">
                <a:ln>
                  <a:noFill/>
                </a:ln>
                <a:solidFill>
                  <a:srgbClr val="1F1A62"/>
                </a:solidFill>
                <a:effectLst/>
                <a:uLnTx/>
                <a:uFillTx/>
                <a:latin typeface="Helvetica" pitchFamily="2" charset="0"/>
                <a:ea typeface="+mn-ea"/>
                <a:cs typeface="+mn-cs"/>
              </a:rPr>
              <a:t>events like Travis Scott’s ‘Fortnite’ concert</a:t>
            </a:r>
          </a:p>
        </p:txBody>
      </p:sp>
      <p:sp>
        <p:nvSpPr>
          <p:cNvPr id="13" name="TextBox 12">
            <a:extLst>
              <a:ext uri="{FF2B5EF4-FFF2-40B4-BE49-F238E27FC236}">
                <a16:creationId xmlns:a16="http://schemas.microsoft.com/office/drawing/2014/main" id="{C5A3A5BE-9F62-4FF3-891E-4EF575EBCF65}"/>
              </a:ext>
            </a:extLst>
          </p:cNvPr>
          <p:cNvSpPr txBox="1"/>
          <p:nvPr/>
        </p:nvSpPr>
        <p:spPr>
          <a:xfrm>
            <a:off x="10611294" y="5701741"/>
            <a:ext cx="117280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E84A99"/>
                </a:solidFill>
                <a:effectLst/>
                <a:uLnTx/>
                <a:uFillTx/>
                <a:latin typeface="Helvetica" pitchFamily="2" charset="0"/>
                <a:ea typeface="+mn-ea"/>
                <a:cs typeface="+mn-cs"/>
              </a:rPr>
              <a:t>September 8</a:t>
            </a:r>
            <a:r>
              <a:rPr kumimoji="0" lang="en-US" sz="800" b="1" i="0" u="none" strike="noStrike" kern="1200" cap="none" spc="0" normalizeH="0" baseline="30000" noProof="0" dirty="0">
                <a:ln>
                  <a:noFill/>
                </a:ln>
                <a:solidFill>
                  <a:srgbClr val="E84A99"/>
                </a:solidFill>
                <a:effectLst/>
                <a:uLnTx/>
                <a:uFillTx/>
                <a:latin typeface="Helvetica" pitchFamily="2" charset="0"/>
                <a:ea typeface="+mn-ea"/>
                <a:cs typeface="+mn-cs"/>
              </a:rPr>
              <a:t>th</a:t>
            </a:r>
            <a:r>
              <a:rPr kumimoji="0" lang="en-US" sz="800" b="1" i="0" u="none" strike="noStrike" kern="1200" cap="none" spc="0" normalizeH="0" baseline="0" noProof="0" dirty="0">
                <a:ln>
                  <a:noFill/>
                </a:ln>
                <a:solidFill>
                  <a:srgbClr val="E84A99"/>
                </a:solidFill>
                <a:effectLst/>
                <a:uLnTx/>
                <a:uFillTx/>
                <a:latin typeface="Helvetica" pitchFamily="2" charset="0"/>
                <a:ea typeface="+mn-ea"/>
                <a:cs typeface="+mn-cs"/>
              </a:rPr>
              <a:t>, 2020</a:t>
            </a:r>
          </a:p>
        </p:txBody>
      </p:sp>
      <p:sp>
        <p:nvSpPr>
          <p:cNvPr id="21" name="TextBox 20">
            <a:extLst>
              <a:ext uri="{FF2B5EF4-FFF2-40B4-BE49-F238E27FC236}">
                <a16:creationId xmlns:a16="http://schemas.microsoft.com/office/drawing/2014/main" id="{AD5EA6CC-6EB3-461E-9AAC-CBEF5211F4E9}"/>
              </a:ext>
            </a:extLst>
          </p:cNvPr>
          <p:cNvSpPr txBox="1"/>
          <p:nvPr/>
        </p:nvSpPr>
        <p:spPr>
          <a:xfrm>
            <a:off x="10595614" y="3722834"/>
            <a:ext cx="117280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E84A99"/>
                </a:solidFill>
                <a:effectLst/>
                <a:uLnTx/>
                <a:uFillTx/>
                <a:latin typeface="Helvetica" pitchFamily="2" charset="0"/>
                <a:ea typeface="+mn-ea"/>
                <a:cs typeface="+mn-cs"/>
              </a:rPr>
              <a:t>April 24</a:t>
            </a:r>
            <a:r>
              <a:rPr kumimoji="0" lang="en-US" sz="800" b="1" i="0" u="none" strike="noStrike" kern="1200" cap="none" spc="0" normalizeH="0" baseline="30000" noProof="0" dirty="0">
                <a:ln>
                  <a:noFill/>
                </a:ln>
                <a:solidFill>
                  <a:srgbClr val="E84A99"/>
                </a:solidFill>
                <a:effectLst/>
                <a:uLnTx/>
                <a:uFillTx/>
                <a:latin typeface="Helvetica" pitchFamily="2" charset="0"/>
                <a:ea typeface="+mn-ea"/>
                <a:cs typeface="+mn-cs"/>
              </a:rPr>
              <a:t>th</a:t>
            </a:r>
            <a:r>
              <a:rPr kumimoji="0" lang="en-US" sz="800" b="1" i="0" u="none" strike="noStrike" kern="1200" cap="none" spc="0" normalizeH="0" baseline="0" noProof="0" dirty="0">
                <a:ln>
                  <a:noFill/>
                </a:ln>
                <a:solidFill>
                  <a:srgbClr val="E84A99"/>
                </a:solidFill>
                <a:effectLst/>
                <a:uLnTx/>
                <a:uFillTx/>
                <a:latin typeface="Helvetica" pitchFamily="2" charset="0"/>
                <a:ea typeface="+mn-ea"/>
                <a:cs typeface="+mn-cs"/>
              </a:rPr>
              <a:t>, 2020</a:t>
            </a:r>
          </a:p>
        </p:txBody>
      </p:sp>
      <p:pic>
        <p:nvPicPr>
          <p:cNvPr id="1030" name="Picture 6" descr="the-verge-logo - ZMCommunications">
            <a:extLst>
              <a:ext uri="{FF2B5EF4-FFF2-40B4-BE49-F238E27FC236}">
                <a16:creationId xmlns:a16="http://schemas.microsoft.com/office/drawing/2014/main" id="{53B417E9-193E-4EBF-8DE7-CE53FA5DC69C}"/>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6605230" y="2972501"/>
            <a:ext cx="952514" cy="3426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49E98D0-E655-424D-A022-141860EDB12B}"/>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6640981" y="5009228"/>
            <a:ext cx="743982" cy="23104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hlinkClick r:id="rId3"/>
            <a:extLst>
              <a:ext uri="{FF2B5EF4-FFF2-40B4-BE49-F238E27FC236}">
                <a16:creationId xmlns:a16="http://schemas.microsoft.com/office/drawing/2014/main" id="{55BED08F-30B2-4EA9-9047-291123F9B4AD}"/>
              </a:ext>
            </a:extLst>
          </p:cNvPr>
          <p:cNvSpPr txBox="1"/>
          <p:nvPr/>
        </p:nvSpPr>
        <p:spPr>
          <a:xfrm>
            <a:off x="10605314"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Tree>
    <p:extLst>
      <p:ext uri="{BB962C8B-B14F-4D97-AF65-F5344CB8AC3E}">
        <p14:creationId xmlns:p14="http://schemas.microsoft.com/office/powerpoint/2010/main" val="3420540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976"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F919480-B5B0-4C42-BE5C-8B02F18050DB}">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6" ma:contentTypeDescription="Create a new document." ma:contentTypeScope="" ma:versionID="124b6423ce69af1c1147abce4ae14210">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37338b239f564157fc4646e9185129c2"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BF9A6D-4B5E-4219-8F63-BD81546BD526}"/>
</file>

<file path=customXml/itemProps2.xml><?xml version="1.0" encoding="utf-8"?>
<ds:datastoreItem xmlns:ds="http://schemas.openxmlformats.org/officeDocument/2006/customXml" ds:itemID="{3B37F705-8100-4D98-AF17-51F08D62487C}"/>
</file>

<file path=customXml/itemProps3.xml><?xml version="1.0" encoding="utf-8"?>
<ds:datastoreItem xmlns:ds="http://schemas.openxmlformats.org/officeDocument/2006/customXml" ds:itemID="{45BBECAD-D048-428A-891B-C5B59BDF55C7}"/>
</file>

<file path=docProps/app.xml><?xml version="1.0" encoding="utf-8"?>
<Properties xmlns="http://schemas.openxmlformats.org/officeDocument/2006/extended-properties" xmlns:vt="http://schemas.openxmlformats.org/officeDocument/2006/docPropsVTypes">
  <TotalTime>30</TotalTime>
  <Words>2036</Words>
  <Application>Microsoft Office PowerPoint</Application>
  <PresentationFormat>Widescreen</PresentationFormat>
  <Paragraphs>168</Paragraphs>
  <Slides>14</Slides>
  <Notes>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vt:i4>
      </vt:variant>
    </vt:vector>
  </HeadingPairs>
  <TitlesOfParts>
    <vt:vector size="25" baseType="lpstr">
      <vt:lpstr>Arial</vt:lpstr>
      <vt:lpstr>Calibri</vt:lpstr>
      <vt:lpstr>Calibri Light</vt:lpstr>
      <vt:lpstr>Helvetica</vt:lpstr>
      <vt:lpstr>Helvetica Light</vt:lpstr>
      <vt:lpstr>Open Sans</vt:lpstr>
      <vt:lpstr>Trebuchet MS</vt:lpstr>
      <vt:lpstr>Office Theme</vt:lpstr>
      <vt:lpstr>9_Custom Design</vt:lpstr>
      <vt:lpstr>1_Custom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Jason Wiese</cp:lastModifiedBy>
  <cp:revision>317</cp:revision>
  <cp:lastPrinted>2020-02-07T15:43:38Z</cp:lastPrinted>
  <dcterms:created xsi:type="dcterms:W3CDTF">2019-11-08T17:29:39Z</dcterms:created>
  <dcterms:modified xsi:type="dcterms:W3CDTF">2020-10-22T03:10:35Z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Order">
    <vt:r8>2122800</vt:r8>
  </property>
</Properties>
</file>