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9" r:id="rId3"/>
  </p:sldMasterIdLst>
  <p:notesMasterIdLst>
    <p:notesMasterId r:id="rId19"/>
  </p:notesMasterIdLst>
  <p:sldIdLst>
    <p:sldId id="2839" r:id="rId4"/>
    <p:sldId id="288" r:id="rId5"/>
    <p:sldId id="16133" r:id="rId6"/>
    <p:sldId id="2144327278" r:id="rId7"/>
    <p:sldId id="2144327279" r:id="rId8"/>
    <p:sldId id="2144327277" r:id="rId9"/>
    <p:sldId id="2144327271" r:id="rId10"/>
    <p:sldId id="2144327272" r:id="rId11"/>
    <p:sldId id="2144327280" r:id="rId12"/>
    <p:sldId id="2144327281" r:id="rId13"/>
    <p:sldId id="2144327276" r:id="rId14"/>
    <p:sldId id="16125" r:id="rId15"/>
    <p:sldId id="2144327269" r:id="rId16"/>
    <p:sldId id="286"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1A62"/>
    <a:srgbClr val="ED3C8D"/>
    <a:srgbClr val="FFE600"/>
    <a:srgbClr val="00C0F3"/>
    <a:srgbClr val="97E9FF"/>
    <a:srgbClr val="5BDCFF"/>
    <a:srgbClr val="009AC4"/>
    <a:srgbClr val="007392"/>
    <a:srgbClr val="008AB0"/>
    <a:srgbClr val="D0B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lang="en-US" sz="1600" b="1" u="sng" dirty="0">
                <a:solidFill>
                  <a:srgbClr val="1F1A62"/>
                </a:solidFill>
                <a:latin typeface="Helvetica" panose="020B0604020202020204" pitchFamily="34" charset="0"/>
                <a:cs typeface="Helvetica" panose="020B0604020202020204" pitchFamily="34" charset="0"/>
              </a:rPr>
              <a:t>U.S. Population by Ethnicity </a:t>
            </a:r>
          </a:p>
          <a:p>
            <a:pPr>
              <a:defRPr sz="1600" b="1" u="sng">
                <a:solidFill>
                  <a:srgbClr val="1F1A62"/>
                </a:solidFill>
                <a:latin typeface="Helvetica" panose="020B0604020202020204" pitchFamily="34" charset="0"/>
                <a:cs typeface="Helvetica" panose="020B0604020202020204" pitchFamily="34" charset="0"/>
              </a:defRPr>
            </a:pPr>
            <a:r>
              <a:rPr lang="en-US" sz="1400" b="0" u="none" dirty="0">
                <a:solidFill>
                  <a:srgbClr val="1F1A62"/>
                </a:solidFill>
                <a:latin typeface="Helvetica" panose="020B0604020202020204" pitchFamily="34" charset="0"/>
                <a:cs typeface="Helvetica" panose="020B0604020202020204" pitchFamily="34" charset="0"/>
              </a:rPr>
              <a:t>(000)</a:t>
            </a:r>
          </a:p>
        </c:rich>
      </c:tx>
      <c:layout>
        <c:manualLayout>
          <c:xMode val="edge"/>
          <c:yMode val="edge"/>
          <c:x val="0.37380759533758934"/>
          <c:y val="4.498271823512151E-2"/>
        </c:manualLayout>
      </c:layout>
      <c:overlay val="0"/>
      <c:spPr>
        <a:noFill/>
        <a:ln>
          <a:noFill/>
        </a:ln>
        <a:effectLst/>
      </c:spPr>
      <c:txPr>
        <a:bodyPr rot="0" spcFirstLastPara="1" vertOverflow="ellipsis" vert="horz" wrap="square" anchor="ctr" anchorCtr="1"/>
        <a:lstStyle/>
        <a:p>
          <a:pPr>
            <a:defRPr sz="1600" b="1" i="0" u="sng"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title>
    <c:autoTitleDeleted val="0"/>
    <c:plotArea>
      <c:layout>
        <c:manualLayout>
          <c:layoutTarget val="inner"/>
          <c:xMode val="edge"/>
          <c:yMode val="edge"/>
          <c:x val="8.4516750820768011E-2"/>
          <c:y val="0.14706995757886204"/>
          <c:w val="0.91548324917923196"/>
          <c:h val="0.64655921304561881"/>
        </c:manualLayout>
      </c:layout>
      <c:barChart>
        <c:barDir val="bar"/>
        <c:grouping val="stacked"/>
        <c:varyColors val="0"/>
        <c:ser>
          <c:idx val="0"/>
          <c:order val="0"/>
          <c:tx>
            <c:strRef>
              <c:f>Sheet1!$B$1</c:f>
              <c:strCache>
                <c:ptCount val="1"/>
                <c:pt idx="0">
                  <c:v>Black</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2008</c:v>
                </c:pt>
                <c:pt idx="1">
                  <c:v>2013</c:v>
                </c:pt>
                <c:pt idx="2">
                  <c:v>2018</c:v>
                </c:pt>
                <c:pt idx="3">
                  <c:v>2023</c:v>
                </c:pt>
              </c:numCache>
            </c:numRef>
          </c:cat>
          <c:val>
            <c:numRef>
              <c:f>Sheet1!$B$2:$B$5</c:f>
              <c:numCache>
                <c:formatCode>_(* #,##0_);_(* \(#,##0\);_(* "-"??_);_(@_)</c:formatCode>
                <c:ptCount val="4"/>
                <c:pt idx="0">
                  <c:v>38973.199999999997</c:v>
                </c:pt>
                <c:pt idx="1">
                  <c:v>41305.18</c:v>
                </c:pt>
                <c:pt idx="2">
                  <c:v>44190.14</c:v>
                </c:pt>
                <c:pt idx="3">
                  <c:v>46700.95</c:v>
                </c:pt>
              </c:numCache>
            </c:numRef>
          </c:val>
          <c:extLst>
            <c:ext xmlns:c16="http://schemas.microsoft.com/office/drawing/2014/chart" uri="{C3380CC4-5D6E-409C-BE32-E72D297353CC}">
              <c16:uniqueId val="{00000000-D62F-4A9D-A679-2086A26A4B4A}"/>
            </c:ext>
          </c:extLst>
        </c:ser>
        <c:ser>
          <c:idx val="1"/>
          <c:order val="1"/>
          <c:tx>
            <c:strRef>
              <c:f>Sheet1!$C$1</c:f>
              <c:strCache>
                <c:ptCount val="1"/>
                <c:pt idx="0">
                  <c:v>Hispanic</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2008</c:v>
                </c:pt>
                <c:pt idx="1">
                  <c:v>2013</c:v>
                </c:pt>
                <c:pt idx="2">
                  <c:v>2018</c:v>
                </c:pt>
                <c:pt idx="3">
                  <c:v>2023</c:v>
                </c:pt>
              </c:numCache>
            </c:numRef>
          </c:cat>
          <c:val>
            <c:numRef>
              <c:f>Sheet1!$C$2:$C$5</c:f>
              <c:numCache>
                <c:formatCode>_(* #,##0_);_(* \(#,##0\);_(* "-"??_);_(@_)</c:formatCode>
                <c:ptCount val="4"/>
                <c:pt idx="0">
                  <c:v>46696.512000000002</c:v>
                </c:pt>
                <c:pt idx="1">
                  <c:v>54440.438000000002</c:v>
                </c:pt>
                <c:pt idx="2">
                  <c:v>59881.133999999998</c:v>
                </c:pt>
                <c:pt idx="3">
                  <c:v>66001.116999999998</c:v>
                </c:pt>
              </c:numCache>
            </c:numRef>
          </c:val>
          <c:extLst>
            <c:ext xmlns:c16="http://schemas.microsoft.com/office/drawing/2014/chart" uri="{C3380CC4-5D6E-409C-BE32-E72D297353CC}">
              <c16:uniqueId val="{00000001-D62F-4A9D-A679-2086A26A4B4A}"/>
            </c:ext>
          </c:extLst>
        </c:ser>
        <c:ser>
          <c:idx val="2"/>
          <c:order val="2"/>
          <c:tx>
            <c:strRef>
              <c:f>Sheet1!$D$1</c:f>
              <c:strCache>
                <c:ptCount val="1"/>
                <c:pt idx="0">
                  <c:v>Asian</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2008</c:v>
                </c:pt>
                <c:pt idx="1">
                  <c:v>2013</c:v>
                </c:pt>
                <c:pt idx="2">
                  <c:v>2018</c:v>
                </c:pt>
                <c:pt idx="3">
                  <c:v>2023</c:v>
                </c:pt>
              </c:numCache>
            </c:numRef>
          </c:cat>
          <c:val>
            <c:numRef>
              <c:f>Sheet1!$D$2:$D$5</c:f>
              <c:numCache>
                <c:formatCode>_(* #,##0_);_(* \(#,##0\);_(* "-"??_);_(@_)</c:formatCode>
                <c:ptCount val="4"/>
                <c:pt idx="0">
                  <c:v>15002.048000000001</c:v>
                </c:pt>
                <c:pt idx="1">
                  <c:v>17322.778999999999</c:v>
                </c:pt>
                <c:pt idx="2">
                  <c:v>21356.746999999999</c:v>
                </c:pt>
                <c:pt idx="3">
                  <c:v>23911.253000000001</c:v>
                </c:pt>
              </c:numCache>
            </c:numRef>
          </c:val>
          <c:extLst>
            <c:ext xmlns:c16="http://schemas.microsoft.com/office/drawing/2014/chart" uri="{C3380CC4-5D6E-409C-BE32-E72D297353CC}">
              <c16:uniqueId val="{00000002-D62F-4A9D-A679-2086A26A4B4A}"/>
            </c:ext>
          </c:extLst>
        </c:ser>
        <c:dLbls>
          <c:showLegendKey val="0"/>
          <c:showVal val="0"/>
          <c:showCatName val="0"/>
          <c:showSerName val="0"/>
          <c:showPercent val="0"/>
          <c:showBubbleSize val="0"/>
        </c:dLbls>
        <c:gapWidth val="219"/>
        <c:overlap val="100"/>
        <c:axId val="613982904"/>
        <c:axId val="613985784"/>
      </c:barChart>
      <c:catAx>
        <c:axId val="61398290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crossAx val="613985784"/>
        <c:crosses val="autoZero"/>
        <c:auto val="1"/>
        <c:lblAlgn val="ctr"/>
        <c:lblOffset val="100"/>
        <c:noMultiLvlLbl val="0"/>
      </c:catAx>
      <c:valAx>
        <c:axId val="613985784"/>
        <c:scaling>
          <c:orientation val="minMax"/>
        </c:scaling>
        <c:delete val="1"/>
        <c:axPos val="b"/>
        <c:numFmt formatCode="_(* #,##0_);_(* \(#,##0\);_(* &quot;-&quot;??_);_(@_)" sourceLinked="1"/>
        <c:majorTickMark val="none"/>
        <c:minorTickMark val="none"/>
        <c:tickLblPos val="nextTo"/>
        <c:crossAx val="613982904"/>
        <c:crosses val="autoZero"/>
        <c:crossBetween val="between"/>
      </c:valAx>
      <c:spPr>
        <a:noFill/>
        <a:ln>
          <a:noFill/>
        </a:ln>
        <a:effectLst/>
      </c:spPr>
    </c:plotArea>
    <c:legend>
      <c:legendPos val="b"/>
      <c:layout>
        <c:manualLayout>
          <c:xMode val="edge"/>
          <c:yMode val="edge"/>
          <c:x val="0.39329923510290216"/>
          <c:y val="0.85116954032992009"/>
          <c:w val="0.19420836638892552"/>
          <c:h val="5.0794069730511801E-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Hispanic</c:v>
                </c:pt>
              </c:strCache>
            </c:strRef>
          </c:tx>
          <c:spPr>
            <a:solidFill>
              <a:srgbClr val="FFE900"/>
            </a:solidFill>
          </c:spPr>
          <c:dPt>
            <c:idx val="0"/>
            <c:bubble3D val="0"/>
            <c:spPr>
              <a:solidFill>
                <a:srgbClr val="605700"/>
              </a:solidFill>
              <a:ln w="19050">
                <a:solidFill>
                  <a:schemeClr val="lt1"/>
                </a:solidFill>
              </a:ln>
              <a:effectLst/>
            </c:spPr>
            <c:extLst>
              <c:ext xmlns:c16="http://schemas.microsoft.com/office/drawing/2014/chart" uri="{C3380CC4-5D6E-409C-BE32-E72D297353CC}">
                <c16:uniqueId val="{00000001-86D2-4005-92A9-C7B5E3BDC5B2}"/>
              </c:ext>
            </c:extLst>
          </c:dPt>
          <c:dPt>
            <c:idx val="1"/>
            <c:bubble3D val="0"/>
            <c:spPr>
              <a:solidFill>
                <a:srgbClr val="B8A600"/>
              </a:solidFill>
              <a:ln w="19050">
                <a:solidFill>
                  <a:schemeClr val="lt1"/>
                </a:solidFill>
              </a:ln>
              <a:effectLst/>
            </c:spPr>
            <c:extLst>
              <c:ext xmlns:c16="http://schemas.microsoft.com/office/drawing/2014/chart" uri="{C3380CC4-5D6E-409C-BE32-E72D297353CC}">
                <c16:uniqueId val="{00000003-86D2-4005-92A9-C7B5E3BDC5B2}"/>
              </c:ext>
            </c:extLst>
          </c:dPt>
          <c:dPt>
            <c:idx val="2"/>
            <c:bubble3D val="0"/>
            <c:spPr>
              <a:solidFill>
                <a:srgbClr val="FFE900"/>
              </a:solidFill>
              <a:ln w="19050">
                <a:solidFill>
                  <a:schemeClr val="lt1"/>
                </a:solidFill>
              </a:ln>
              <a:effectLst/>
            </c:spPr>
            <c:extLst>
              <c:ext xmlns:c16="http://schemas.microsoft.com/office/drawing/2014/chart" uri="{C3380CC4-5D6E-409C-BE32-E72D297353CC}">
                <c16:uniqueId val="{00000005-86D2-4005-92A9-C7B5E3BDC5B2}"/>
              </c:ext>
            </c:extLst>
          </c:dPt>
          <c:dPt>
            <c:idx val="3"/>
            <c:bubble3D val="0"/>
            <c:spPr>
              <a:solidFill>
                <a:srgbClr val="FFF065"/>
              </a:solidFill>
              <a:ln w="19050">
                <a:solidFill>
                  <a:schemeClr val="lt1"/>
                </a:solidFill>
              </a:ln>
              <a:effectLst/>
            </c:spPr>
            <c:extLst>
              <c:ext xmlns:c16="http://schemas.microsoft.com/office/drawing/2014/chart" uri="{C3380CC4-5D6E-409C-BE32-E72D297353CC}">
                <c16:uniqueId val="{00000007-86D2-4005-92A9-C7B5E3BDC5B2}"/>
              </c:ext>
            </c:extLst>
          </c:dPt>
          <c:dPt>
            <c:idx val="4"/>
            <c:bubble3D val="0"/>
            <c:spPr>
              <a:solidFill>
                <a:srgbClr val="FFF48B"/>
              </a:solidFill>
              <a:ln w="19050">
                <a:solidFill>
                  <a:schemeClr val="lt1"/>
                </a:solidFill>
              </a:ln>
              <a:effectLst/>
            </c:spPr>
            <c:extLst>
              <c:ext xmlns:c16="http://schemas.microsoft.com/office/drawing/2014/chart" uri="{C3380CC4-5D6E-409C-BE32-E72D297353CC}">
                <c16:uniqueId val="{00000009-86D2-4005-92A9-C7B5E3BDC5B2}"/>
              </c:ext>
            </c:extLst>
          </c:dPt>
          <c:dPt>
            <c:idx val="5"/>
            <c:bubble3D val="0"/>
            <c:spPr>
              <a:solidFill>
                <a:srgbClr val="FFFBD1"/>
              </a:solidFill>
              <a:ln w="19050">
                <a:solidFill>
                  <a:schemeClr val="lt1"/>
                </a:solidFill>
              </a:ln>
              <a:effectLst/>
            </c:spPr>
            <c:extLst>
              <c:ext xmlns:c16="http://schemas.microsoft.com/office/drawing/2014/chart" uri="{C3380CC4-5D6E-409C-BE32-E72D297353CC}">
                <c16:uniqueId val="{0000000B-86D2-4005-92A9-C7B5E3BDC5B2}"/>
              </c:ext>
            </c:extLst>
          </c:dPt>
          <c:dLbls>
            <c:dLbl>
              <c:idx val="0"/>
              <c:layout>
                <c:manualLayout>
                  <c:x val="-0.24433490497113192"/>
                  <c:y val="0.1272123061476210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92DD50C5-9F67-4007-B697-B487AC8AF488}" type="CATEGORYNAME">
                      <a:rPr lang="en-US" u="sng">
                        <a:solidFill>
                          <a:schemeClr val="bg1"/>
                        </a:solidFill>
                      </a:rPr>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endParaRPr lang="en-US" u="sng" baseline="0" dirty="0">
                      <a:solidFill>
                        <a:schemeClr val="bg1"/>
                      </a:solidFill>
                    </a:endParaRPr>
                  </a:p>
                  <a:p>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B2D07BF2-BB87-462F-9FC1-EB4339511FB5}" type="VALUE">
                      <a:rPr lang="en-US" sz="2000">
                        <a:solidFill>
                          <a:schemeClr val="bg1"/>
                        </a:solidFill>
                      </a:rPr>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86D2-4005-92A9-C7B5E3BDC5B2}"/>
                </c:ext>
              </c:extLst>
            </c:dLbl>
            <c:dLbl>
              <c:idx val="1"/>
              <c:layout>
                <c:manualLayout>
                  <c:x val="-0.11725731095252595"/>
                  <c:y val="-3.3458869588819252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F891123B-3C23-485F-9154-186C48289EF8}" type="CATEGORYNAME">
                      <a:rPr lang="en-US" u="sng">
                        <a:solidFill>
                          <a:schemeClr val="bg1"/>
                        </a:solidFill>
                      </a:rPr>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endParaRPr lang="en-US" u="sng" baseline="0" dirty="0">
                      <a:solidFill>
                        <a:schemeClr val="bg1"/>
                      </a:solidFill>
                    </a:endParaRPr>
                  </a:p>
                  <a:p>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5F7ED0D5-350F-48A5-AFDE-76F63ED60F0C}" type="VALUE">
                      <a:rPr lang="en-US" sz="2000">
                        <a:solidFill>
                          <a:schemeClr val="bg1"/>
                        </a:solidFill>
                      </a:rPr>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4242533560773891"/>
                      <c:h val="0.25255664743564554"/>
                    </c:manualLayout>
                  </c15:layout>
                  <c15:dlblFieldTable/>
                  <c15:showDataLabelsRange val="0"/>
                </c:ext>
                <c:ext xmlns:c16="http://schemas.microsoft.com/office/drawing/2014/chart" uri="{C3380CC4-5D6E-409C-BE32-E72D297353CC}">
                  <c16:uniqueId val="{00000003-86D2-4005-92A9-C7B5E3BDC5B2}"/>
                </c:ext>
              </c:extLst>
            </c:dLbl>
            <c:dLbl>
              <c:idx val="2"/>
              <c:layout>
                <c:manualLayout>
                  <c:x val="0.15124520493468221"/>
                  <c:y val="-7.8341812589997936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30AB6F1B-82B1-4FD4-B0AD-4B88F3198BB8}" type="CATEGORYNAME">
                      <a:rPr lang="en-US" sz="1200" u="sng">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[CATEGORY NAME]</a:t>
                    </a:fld>
                    <a:endParaRPr lang="en-US" sz="1200" u="sng" baseline="0" dirty="0">
                      <a:solidFill>
                        <a:srgbClr val="1F1A62"/>
                      </a:solidFill>
                      <a:latin typeface="Helvetica" panose="020B0604020202020204" pitchFamily="34" charset="0"/>
                      <a:cs typeface="Helvetica" panose="020B0604020202020204" pitchFamily="34" charset="0"/>
                    </a:endParaRPr>
                  </a:p>
                  <a:p>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173E360D-9B7D-486D-9090-6E649FF06FC8}" type="VALUE">
                      <a:rPr lang="en-US" sz="2000">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951609113393962"/>
                      <c:h val="0.29704723252110982"/>
                    </c:manualLayout>
                  </c15:layout>
                  <c15:dlblFieldTable/>
                  <c15:showDataLabelsRange val="0"/>
                </c:ext>
                <c:ext xmlns:c16="http://schemas.microsoft.com/office/drawing/2014/chart" uri="{C3380CC4-5D6E-409C-BE32-E72D297353CC}">
                  <c16:uniqueId val="{00000005-86D2-4005-92A9-C7B5E3BDC5B2}"/>
                </c:ext>
              </c:extLst>
            </c:dLbl>
            <c:dLbl>
              <c:idx val="3"/>
              <c:layout>
                <c:manualLayout>
                  <c:x val="0.15628393744778082"/>
                  <c:y val="0.17162460242536895"/>
                </c:manualLayout>
              </c:layout>
              <c:tx>
                <c:rich>
                  <a:bodyPr/>
                  <a:lstStyle/>
                  <a:p>
                    <a:fld id="{63F11AB1-4A0D-46EF-9E91-05A670D29673}" type="CATEGORYNAME">
                      <a:rPr lang="en-US" u="sng">
                        <a:solidFill>
                          <a:srgbClr val="1F1A62"/>
                        </a:solidFill>
                      </a:rPr>
                      <a:pPr/>
                      <a:t>[CATEGORY NAME]</a:t>
                    </a:fld>
                    <a:endParaRPr lang="en-US" u="sng" baseline="0" dirty="0">
                      <a:solidFill>
                        <a:srgbClr val="1F1A62"/>
                      </a:solidFill>
                    </a:endParaRPr>
                  </a:p>
                  <a:p>
                    <a:fld id="{7C3FD3CC-511A-4056-8248-67431F066C75}" type="VALUE">
                      <a:rPr lang="en-US" sz="1600">
                        <a:solidFill>
                          <a:srgbClr val="1F1A62"/>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86D2-4005-92A9-C7B5E3BDC5B2}"/>
                </c:ext>
              </c:extLst>
            </c:dLbl>
            <c:dLbl>
              <c:idx val="4"/>
              <c:layout>
                <c:manualLayout>
                  <c:x val="-6.627587140794948E-2"/>
                  <c:y val="3.1695086722370522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D7AFC7B1-41FF-413A-9C03-389B4FBAE495}" type="CATEGORYNAME">
                      <a:rPr lang="en-US" sz="1200" u="sng">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[CATEGORY NAME]</a:t>
                    </a:fld>
                    <a:endParaRPr lang="en-US" sz="1200" u="sng" baseline="0" dirty="0">
                      <a:solidFill>
                        <a:srgbClr val="1F1A62"/>
                      </a:solidFill>
                      <a:latin typeface="Helvetica" panose="020B0604020202020204" pitchFamily="34" charset="0"/>
                      <a:cs typeface="Helvetica" panose="020B0604020202020204" pitchFamily="34" charset="0"/>
                    </a:endParaRPr>
                  </a:p>
                  <a:p>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F67A9699-17C3-48C3-B449-23A7FEF73C53}" type="VALUE">
                      <a:rPr lang="en-US" sz="1200">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2288245044898456"/>
                      <c:h val="0.1908580605638561"/>
                    </c:manualLayout>
                  </c15:layout>
                  <c15:dlblFieldTable/>
                  <c15:showDataLabelsRange val="0"/>
                </c:ext>
                <c:ext xmlns:c16="http://schemas.microsoft.com/office/drawing/2014/chart" uri="{C3380CC4-5D6E-409C-BE32-E72D297353CC}">
                  <c16:uniqueId val="{00000009-86D2-4005-92A9-C7B5E3BDC5B2}"/>
                </c:ext>
              </c:extLst>
            </c:dLbl>
            <c:dLbl>
              <c:idx val="5"/>
              <c:layout>
                <c:manualLayout>
                  <c:x val="0.245447999734522"/>
                  <c:y val="2.31720354517552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1EA6F068-258C-4D9D-A94E-8E08BC241E9B}" type="CATEGORYNAME">
                      <a:rPr lang="en-US" sz="1200" u="sng">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[CATEGORY NAME]</a:t>
                    </a:fld>
                    <a:endParaRPr lang="en-US" sz="1200" u="sng" baseline="0" dirty="0">
                      <a:solidFill>
                        <a:srgbClr val="1F1A62"/>
                      </a:solidFill>
                      <a:latin typeface="Helvetica" panose="020B0604020202020204" pitchFamily="34" charset="0"/>
                      <a:cs typeface="Helvetica" panose="020B0604020202020204" pitchFamily="34" charset="0"/>
                    </a:endParaRPr>
                  </a:p>
                  <a:p>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779CEFAC-6FF2-44AA-B133-9A885705DBFE}" type="VALUE">
                      <a:rPr lang="en-US" sz="1200">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4178813451820794"/>
                      <c:h val="0.12832461429622369"/>
                    </c:manualLayout>
                  </c15:layout>
                  <c15:dlblFieldTable/>
                  <c15:showDataLabelsRange val="0"/>
                </c:ext>
                <c:ext xmlns:c16="http://schemas.microsoft.com/office/drawing/2014/chart" uri="{C3380CC4-5D6E-409C-BE32-E72D297353CC}">
                  <c16:uniqueId val="{0000000B-86D2-4005-92A9-C7B5E3BDC5B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0.35</c:v>
                </c:pt>
                <c:pt idx="1">
                  <c:v>0.23</c:v>
                </c:pt>
                <c:pt idx="2">
                  <c:v>0.25</c:v>
                </c:pt>
                <c:pt idx="3">
                  <c:v>0.11</c:v>
                </c:pt>
                <c:pt idx="4">
                  <c:v>0.03</c:v>
                </c:pt>
                <c:pt idx="5">
                  <c:v>0.03</c:v>
                </c:pt>
              </c:numCache>
            </c:numRef>
          </c:val>
          <c:extLst>
            <c:ext xmlns:c16="http://schemas.microsoft.com/office/drawing/2014/chart" uri="{C3380CC4-5D6E-409C-BE32-E72D297353CC}">
              <c16:uniqueId val="{0000000C-86D2-4005-92A9-C7B5E3BDC5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95446208779158"/>
          <c:y val="0"/>
          <c:w val="0.74949368891515755"/>
          <c:h val="0.99181176534619964"/>
        </c:manualLayout>
      </c:layout>
      <c:pieChart>
        <c:varyColors val="1"/>
        <c:ser>
          <c:idx val="0"/>
          <c:order val="0"/>
          <c:tx>
            <c:strRef>
              <c:f>Sheet1!$B$1</c:f>
              <c:strCache>
                <c:ptCount val="1"/>
                <c:pt idx="0">
                  <c:v>Series 1</c:v>
                </c:pt>
              </c:strCache>
            </c:strRef>
          </c:tx>
          <c:spPr>
            <a:solidFill>
              <a:srgbClr val="1F1A62"/>
            </a:solidFill>
          </c:spPr>
          <c:explosion val="3"/>
          <c:dPt>
            <c:idx val="0"/>
            <c:bubble3D val="0"/>
            <c:spPr>
              <a:solidFill>
                <a:srgbClr val="1B1464"/>
              </a:solidFill>
              <a:ln>
                <a:noFill/>
              </a:ln>
              <a:effectLst/>
            </c:spPr>
            <c:extLst>
              <c:ext xmlns:c16="http://schemas.microsoft.com/office/drawing/2014/chart" uri="{C3380CC4-5D6E-409C-BE32-E72D297353CC}">
                <c16:uniqueId val="{00000001-3360-4198-9051-DE9938B39188}"/>
              </c:ext>
            </c:extLst>
          </c:dPt>
          <c:dPt>
            <c:idx val="1"/>
            <c:bubble3D val="0"/>
            <c:spPr>
              <a:solidFill>
                <a:srgbClr val="1F1A62"/>
              </a:solidFill>
              <a:ln>
                <a:noFill/>
              </a:ln>
              <a:effectLst/>
            </c:spPr>
            <c:extLst>
              <c:ext xmlns:c16="http://schemas.microsoft.com/office/drawing/2014/chart" uri="{C3380CC4-5D6E-409C-BE32-E72D297353CC}">
                <c16:uniqueId val="{00000003-3360-4198-9051-DE9938B39188}"/>
              </c:ext>
            </c:extLst>
          </c:dPt>
          <c:dPt>
            <c:idx val="2"/>
            <c:bubble3D val="0"/>
            <c:spPr>
              <a:solidFill>
                <a:srgbClr val="1F1A62"/>
              </a:solidFill>
              <a:ln>
                <a:noFill/>
              </a:ln>
              <a:effectLst/>
            </c:spPr>
            <c:extLst>
              <c:ext xmlns:c16="http://schemas.microsoft.com/office/drawing/2014/chart" uri="{C3380CC4-5D6E-409C-BE32-E72D297353CC}">
                <c16:uniqueId val="{00000005-3360-4198-9051-DE9938B39188}"/>
              </c:ext>
            </c:extLst>
          </c:dPt>
          <c:dPt>
            <c:idx val="3"/>
            <c:bubble3D val="0"/>
            <c:spPr>
              <a:solidFill>
                <a:srgbClr val="B3A2C7"/>
              </a:solidFill>
              <a:ln>
                <a:noFill/>
              </a:ln>
              <a:effectLst/>
            </c:spPr>
            <c:extLst>
              <c:ext xmlns:c16="http://schemas.microsoft.com/office/drawing/2014/chart" uri="{C3380CC4-5D6E-409C-BE32-E72D297353CC}">
                <c16:uniqueId val="{00000007-3360-4198-9051-DE9938B39188}"/>
              </c:ext>
            </c:extLst>
          </c:dPt>
          <c:dLbls>
            <c:dLbl>
              <c:idx val="0"/>
              <c:layout>
                <c:manualLayout>
                  <c:x val="-0.10391736592574617"/>
                  <c:y val="0.10719804536017555"/>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119207CC-7267-4C52-ABEE-CEF088D96509}" type="CATEGORYNAME">
                      <a:rPr lang="en-US" sz="1400" b="1" smtClean="0">
                        <a:solidFill>
                          <a:schemeClr val="bg1"/>
                        </a:solidFill>
                        <a:latin typeface="Helvetica" panose="020B0604020202020204" pitchFamily="34" charset="0"/>
                        <a:cs typeface="Helvetica" panose="020B0604020202020204" pitchFamily="34" charset="0"/>
                      </a:rPr>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1" dirty="0">
                        <a:solidFill>
                          <a:schemeClr val="bg1"/>
                        </a:solidFill>
                        <a:latin typeface="Helvetica" panose="020B0604020202020204" pitchFamily="34" charset="0"/>
                        <a:cs typeface="Helvetica" panose="020B0604020202020204" pitchFamily="34" charset="0"/>
                      </a:rPr>
                      <a:t>:</a:t>
                    </a:r>
                    <a:br>
                      <a:rPr lang="en-US" sz="1400" b="1" dirty="0">
                        <a:solidFill>
                          <a:schemeClr val="bg1"/>
                        </a:solidFill>
                        <a:latin typeface="Helvetica" panose="020B0604020202020204" pitchFamily="34" charset="0"/>
                        <a:cs typeface="Helvetica" panose="020B0604020202020204" pitchFamily="34" charset="0"/>
                      </a:rPr>
                    </a:br>
                    <a:r>
                      <a:rPr lang="en-US" sz="1400" b="1" baseline="0" dirty="0">
                        <a:solidFill>
                          <a:schemeClr val="bg1"/>
                        </a:solidFill>
                        <a:latin typeface="Helvetica" panose="020B0604020202020204" pitchFamily="34" charset="0"/>
                        <a:cs typeface="Helvetica" panose="020B0604020202020204" pitchFamily="34" charset="0"/>
                      </a:rPr>
                      <a:t> 43%</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9083838866093779"/>
                      <c:h val="0.26146993025555421"/>
                    </c:manualLayout>
                  </c15:layout>
                  <c15:dlblFieldTable/>
                  <c15:showDataLabelsRange val="0"/>
                </c:ext>
                <c:ext xmlns:c16="http://schemas.microsoft.com/office/drawing/2014/chart" uri="{C3380CC4-5D6E-409C-BE32-E72D297353CC}">
                  <c16:uniqueId val="{00000001-3360-4198-9051-DE9938B39188}"/>
                </c:ext>
              </c:extLst>
            </c:dLbl>
            <c:dLbl>
              <c:idx val="1"/>
              <c:layout>
                <c:manualLayout>
                  <c:x val="0.23832994383464648"/>
                  <c:y val="-0.16148085462928555"/>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361828A0-7285-4639-98B0-F0AC712C61AF}" type="CATEGORYNAME">
                      <a:rPr lang="en-US" sz="1400" b="1" smtClean="0">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0" baseline="0" dirty="0">
                        <a:solidFill>
                          <a:schemeClr val="bg1"/>
                        </a:solidFill>
                      </a:rPr>
                      <a:t>:</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0" baseline="0" dirty="0">
                        <a:solidFill>
                          <a:schemeClr val="bg1"/>
                        </a:solidFill>
                      </a:rPr>
                      <a:t> </a:t>
                    </a:r>
                    <a:r>
                      <a:rPr lang="en-US" sz="1400" b="1" baseline="0" dirty="0">
                        <a:solidFill>
                          <a:schemeClr val="bg1"/>
                        </a:solidFill>
                      </a:rPr>
                      <a:t>30%</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0064876407962715"/>
                      <c:h val="0.17540528362596883"/>
                    </c:manualLayout>
                  </c15:layout>
                  <c15:dlblFieldTable/>
                  <c15:showDataLabelsRange val="0"/>
                </c:ext>
                <c:ext xmlns:c16="http://schemas.microsoft.com/office/drawing/2014/chart" uri="{C3380CC4-5D6E-409C-BE32-E72D297353CC}">
                  <c16:uniqueId val="{00000003-3360-4198-9051-DE9938B39188}"/>
                </c:ext>
              </c:extLst>
            </c:dLbl>
            <c:dLbl>
              <c:idx val="2"/>
              <c:layout>
                <c:manualLayout>
                  <c:x val="0.13512410584721624"/>
                  <c:y val="8.7179096253668029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CB399868-C046-4C01-91F0-294608D2AEC9}" type="CATEGORYNAME">
                      <a:rPr lang="en-US" sz="1400" b="1">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aseline="0" dirty="0">
                        <a:solidFill>
                          <a:schemeClr val="bg1"/>
                        </a:solidFill>
                      </a:rPr>
                      <a:t> </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1" baseline="0" dirty="0">
                        <a:solidFill>
                          <a:schemeClr val="bg1"/>
                        </a:solidFill>
                      </a:rPr>
                      <a:t>13%</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1976757215126486"/>
                      <c:h val="0.2275184646568828"/>
                    </c:manualLayout>
                  </c15:layout>
                  <c15:dlblFieldTable/>
                  <c15:showDataLabelsRange val="0"/>
                </c:ext>
                <c:ext xmlns:c16="http://schemas.microsoft.com/office/drawing/2014/chart" uri="{C3380CC4-5D6E-409C-BE32-E72D297353CC}">
                  <c16:uniqueId val="{00000005-3360-4198-9051-DE9938B39188}"/>
                </c:ext>
              </c:extLst>
            </c:dLbl>
            <c:dLbl>
              <c:idx val="3"/>
              <c:layout>
                <c:manualLayout>
                  <c:x val="0.1972393783137035"/>
                  <c:y val="0.1018201968813735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F49D872B-E296-4C9A-ABA8-CD287760E485}" type="CATEGORYNAME">
                      <a:rPr lang="en-US" sz="1400" b="1">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aseline="0" dirty="0">
                        <a:solidFill>
                          <a:schemeClr val="bg1"/>
                        </a:solidFill>
                      </a:rPr>
                      <a:t> </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1" baseline="0" dirty="0">
                        <a:solidFill>
                          <a:schemeClr val="bg1"/>
                        </a:solidFill>
                      </a:rPr>
                      <a:t>14%</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5868689549521101"/>
                      <c:h val="0.19585232667883043"/>
                    </c:manualLayout>
                  </c15:layout>
                  <c15:dlblFieldTable/>
                  <c15:showDataLabelsRange val="0"/>
                </c:ext>
                <c:ext xmlns:c16="http://schemas.microsoft.com/office/drawing/2014/chart" uri="{C3380CC4-5D6E-409C-BE32-E72D297353CC}">
                  <c16:uniqueId val="{00000007-3360-4198-9051-DE9938B39188}"/>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Sheet1!$A$2:$A$5</c:f>
              <c:strCache>
                <c:ptCount val="4"/>
                <c:pt idx="0">
                  <c:v>Ad-Supported TV</c:v>
                </c:pt>
                <c:pt idx="1">
                  <c:v>Instagram</c:v>
                </c:pt>
                <c:pt idx="2">
                  <c:v>Other Video Platforms</c:v>
                </c:pt>
                <c:pt idx="3">
                  <c:v>Non-Video Related</c:v>
                </c:pt>
              </c:strCache>
            </c:strRef>
          </c:cat>
          <c:val>
            <c:numRef>
              <c:f>Sheet1!$B$2:$B$5</c:f>
              <c:numCache>
                <c:formatCode>General</c:formatCode>
                <c:ptCount val="4"/>
                <c:pt idx="0">
                  <c:v>43</c:v>
                </c:pt>
                <c:pt idx="1">
                  <c:v>30</c:v>
                </c:pt>
                <c:pt idx="2">
                  <c:v>13</c:v>
                </c:pt>
                <c:pt idx="3">
                  <c:v>14</c:v>
                </c:pt>
              </c:numCache>
            </c:numRef>
          </c:val>
          <c:extLst>
            <c:ext xmlns:c16="http://schemas.microsoft.com/office/drawing/2014/chart" uri="{C3380CC4-5D6E-409C-BE32-E72D297353CC}">
              <c16:uniqueId val="{00000008-3360-4198-9051-DE9938B39188}"/>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lang="en-US" sz="1400" dirty="0">
                <a:solidFill>
                  <a:srgbClr val="1F1A62"/>
                </a:solidFill>
                <a:latin typeface="Helvetica" panose="020B0604020202020204" pitchFamily="34" charset="0"/>
                <a:cs typeface="Helvetica" panose="020B0604020202020204" pitchFamily="34" charset="0"/>
              </a:rPr>
              <a:t>Black</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title>
    <c:autoTitleDeleted val="0"/>
    <c:plotArea>
      <c:layout/>
      <c:pieChart>
        <c:varyColors val="1"/>
        <c:ser>
          <c:idx val="0"/>
          <c:order val="0"/>
          <c:tx>
            <c:strRef>
              <c:f>Sheet1!$B$1</c:f>
              <c:strCache>
                <c:ptCount val="1"/>
                <c:pt idx="0">
                  <c:v>Black A18+</c:v>
                </c:pt>
              </c:strCache>
            </c:strRef>
          </c:tx>
          <c:spPr>
            <a:solidFill>
              <a:srgbClr val="00C0F3"/>
            </a:solidFill>
          </c:spPr>
          <c:dPt>
            <c:idx val="0"/>
            <c:bubble3D val="0"/>
            <c:spPr>
              <a:solidFill>
                <a:srgbClr val="007392"/>
              </a:solidFill>
              <a:ln w="19050">
                <a:solidFill>
                  <a:schemeClr val="lt1"/>
                </a:solidFill>
              </a:ln>
              <a:effectLst/>
            </c:spPr>
            <c:extLst>
              <c:ext xmlns:c16="http://schemas.microsoft.com/office/drawing/2014/chart" uri="{C3380CC4-5D6E-409C-BE32-E72D297353CC}">
                <c16:uniqueId val="{00000001-E84B-42B6-B459-9941FC1CBC3D}"/>
              </c:ext>
            </c:extLst>
          </c:dPt>
          <c:dPt>
            <c:idx val="1"/>
            <c:bubble3D val="0"/>
            <c:spPr>
              <a:solidFill>
                <a:srgbClr val="009AC4"/>
              </a:solidFill>
              <a:ln w="19050">
                <a:solidFill>
                  <a:schemeClr val="lt1"/>
                </a:solidFill>
              </a:ln>
              <a:effectLst/>
            </c:spPr>
            <c:extLst>
              <c:ext xmlns:c16="http://schemas.microsoft.com/office/drawing/2014/chart" uri="{C3380CC4-5D6E-409C-BE32-E72D297353CC}">
                <c16:uniqueId val="{00000003-E84B-42B6-B459-9941FC1CBC3D}"/>
              </c:ext>
            </c:extLst>
          </c:dPt>
          <c:dPt>
            <c:idx val="2"/>
            <c:bubble3D val="0"/>
            <c:spPr>
              <a:solidFill>
                <a:srgbClr val="00C0F3"/>
              </a:solidFill>
              <a:ln w="19050">
                <a:solidFill>
                  <a:schemeClr val="lt1"/>
                </a:solidFill>
              </a:ln>
              <a:effectLst/>
            </c:spPr>
            <c:extLst>
              <c:ext xmlns:c16="http://schemas.microsoft.com/office/drawing/2014/chart" uri="{C3380CC4-5D6E-409C-BE32-E72D297353CC}">
                <c16:uniqueId val="{00000005-E84B-42B6-B459-9941FC1CBC3D}"/>
              </c:ext>
            </c:extLst>
          </c:dPt>
          <c:dPt>
            <c:idx val="3"/>
            <c:bubble3D val="0"/>
            <c:spPr>
              <a:solidFill>
                <a:srgbClr val="5BDCFF"/>
              </a:solidFill>
              <a:ln w="19050">
                <a:solidFill>
                  <a:schemeClr val="lt1"/>
                </a:solidFill>
              </a:ln>
              <a:effectLst/>
            </c:spPr>
            <c:extLst>
              <c:ext xmlns:c16="http://schemas.microsoft.com/office/drawing/2014/chart" uri="{C3380CC4-5D6E-409C-BE32-E72D297353CC}">
                <c16:uniqueId val="{00000007-E84B-42B6-B459-9941FC1CBC3D}"/>
              </c:ext>
            </c:extLst>
          </c:dPt>
          <c:dPt>
            <c:idx val="4"/>
            <c:bubble3D val="0"/>
            <c:spPr>
              <a:solidFill>
                <a:srgbClr val="97E9FF"/>
              </a:solidFill>
              <a:ln w="19050">
                <a:solidFill>
                  <a:schemeClr val="lt1"/>
                </a:solidFill>
              </a:ln>
              <a:effectLst/>
            </c:spPr>
            <c:extLst>
              <c:ext xmlns:c16="http://schemas.microsoft.com/office/drawing/2014/chart" uri="{C3380CC4-5D6E-409C-BE32-E72D297353CC}">
                <c16:uniqueId val="{00000009-E84B-42B6-B459-9941FC1CBC3D}"/>
              </c:ext>
            </c:extLst>
          </c:dPt>
          <c:dLbls>
            <c:dLbl>
              <c:idx val="0"/>
              <c:layout>
                <c:manualLayout>
                  <c:x val="-0.2270104652446758"/>
                  <c:y val="0.16576077618944085"/>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240D0226-2DE5-48C8-9C53-6CBEB4EF7322}" type="VALUE">
                      <a:rPr lang="en-US" smtClean="0">
                        <a:solidFill>
                          <a:schemeClr val="bg1"/>
                        </a:solidFill>
                      </a:rPr>
                      <a:pPr>
                        <a:defRPr sz="1400">
                          <a:solidFill>
                            <a:schemeClr val="bg1"/>
                          </a:solidFill>
                          <a:latin typeface="Helvetica" panose="020B0604020202020204" pitchFamily="34" charset="0"/>
                          <a:cs typeface="Helvetica" panose="020B0604020202020204" pitchFamily="34" charset="0"/>
                        </a:defRPr>
                      </a:pPr>
                      <a:t>[VALUE]</a:t>
                    </a:fld>
                    <a:endParaRPr lang="en-US" dirty="0">
                      <a:solidFill>
                        <a:schemeClr val="bg1"/>
                      </a:solidFill>
                    </a:endParaRPr>
                  </a:p>
                  <a:p>
                    <a:pPr>
                      <a:defRPr sz="1400">
                        <a:solidFill>
                          <a:schemeClr val="bg1"/>
                        </a:solidFill>
                        <a:latin typeface="Helvetica" panose="020B0604020202020204" pitchFamily="34" charset="0"/>
                        <a:cs typeface="Helvetica" panose="020B0604020202020204" pitchFamily="34" charset="0"/>
                      </a:defRPr>
                    </a:pPr>
                    <a:r>
                      <a:rPr lang="en-US" sz="800" dirty="0">
                        <a:solidFill>
                          <a:schemeClr val="bg1"/>
                        </a:solidFill>
                      </a:rPr>
                      <a:t>(Under 18)</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079058812521693"/>
                      <c:h val="0.17886340477584389"/>
                    </c:manualLayout>
                  </c15:layout>
                  <c15:dlblFieldTable/>
                  <c15:showDataLabelsRange val="0"/>
                </c:ext>
                <c:ext xmlns:c16="http://schemas.microsoft.com/office/drawing/2014/chart" uri="{C3380CC4-5D6E-409C-BE32-E72D297353CC}">
                  <c16:uniqueId val="{00000001-E84B-42B6-B459-9941FC1CBC3D}"/>
                </c:ext>
              </c:extLst>
            </c:dLbl>
            <c:dLbl>
              <c:idx val="1"/>
              <c:layout>
                <c:manualLayout>
                  <c:x val="-0.21462609359106538"/>
                  <c:y val="-0.20392571451877226"/>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A6648F36-63F9-4A80-8BEA-FFF6686F78E1}" type="VALUE">
                      <a:rPr lang="en-US" smtClean="0">
                        <a:solidFill>
                          <a:schemeClr val="bg1"/>
                        </a:solidFill>
                      </a:rPr>
                      <a:pPr>
                        <a:defRPr sz="1400">
                          <a:solidFill>
                            <a:schemeClr val="bg1"/>
                          </a:solidFill>
                          <a:latin typeface="Helvetica" panose="020B0604020202020204" pitchFamily="34" charset="0"/>
                          <a:cs typeface="Helvetica" panose="020B0604020202020204" pitchFamily="34" charset="0"/>
                        </a:defRPr>
                      </a:pPr>
                      <a:t>[VALUE]</a:t>
                    </a:fld>
                    <a:endParaRPr lang="en-US" dirty="0">
                      <a:solidFill>
                        <a:schemeClr val="bg1"/>
                      </a:solidFill>
                    </a:endParaRPr>
                  </a:p>
                  <a:p>
                    <a:pPr>
                      <a:defRPr sz="1400">
                        <a:solidFill>
                          <a:schemeClr val="bg1"/>
                        </a:solidFill>
                        <a:latin typeface="Helvetica" panose="020B0604020202020204" pitchFamily="34" charset="0"/>
                        <a:cs typeface="Helvetica" panose="020B0604020202020204" pitchFamily="34" charset="0"/>
                      </a:defRPr>
                    </a:pPr>
                    <a:r>
                      <a:rPr lang="en-US" sz="800" dirty="0">
                        <a:solidFill>
                          <a:schemeClr val="bg1"/>
                        </a:solidFill>
                      </a:rPr>
                      <a:t>(A18-34)</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0293559599371478"/>
                      <c:h val="0.21116666043487742"/>
                    </c:manualLayout>
                  </c15:layout>
                  <c15:dlblFieldTable/>
                  <c15:showDataLabelsRange val="0"/>
                </c:ext>
                <c:ext xmlns:c16="http://schemas.microsoft.com/office/drawing/2014/chart" uri="{C3380CC4-5D6E-409C-BE32-E72D297353CC}">
                  <c16:uniqueId val="{00000003-E84B-42B6-B459-9941FC1CBC3D}"/>
                </c:ext>
              </c:extLst>
            </c:dLbl>
            <c:dLbl>
              <c:idx val="2"/>
              <c:layout>
                <c:manualLayout>
                  <c:x val="0.20280414757085441"/>
                  <c:y val="-0.18086219792098537"/>
                </c:manualLayout>
              </c:layout>
              <c:tx>
                <c:rich>
                  <a:bodyPr/>
                  <a:lstStyle/>
                  <a:p>
                    <a:fld id="{B1FE3197-0B68-4F4B-9DE6-1DB6A7EF82F5}" type="VALUE">
                      <a:rPr lang="en-US" smtClean="0"/>
                      <a:pPr/>
                      <a:t>[VALUE]</a:t>
                    </a:fld>
                    <a:endParaRPr lang="en-US"/>
                  </a:p>
                  <a:p>
                    <a:r>
                      <a:rPr lang="en-US" sz="800"/>
                      <a:t>(A35-49)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84B-42B6-B459-9941FC1CBC3D}"/>
                </c:ext>
              </c:extLst>
            </c:dLbl>
            <c:dLbl>
              <c:idx val="3"/>
              <c:layout>
                <c:manualLayout>
                  <c:x val="0.1744575516563005"/>
                  <c:y val="3.7383597757009827E-2"/>
                </c:manualLayout>
              </c:layout>
              <c:tx>
                <c:rich>
                  <a:bodyPr/>
                  <a:lstStyle/>
                  <a:p>
                    <a:fld id="{E6088808-5CB6-4FB7-80B2-8CF13D753FEF}" type="VALUE">
                      <a:rPr lang="en-US" smtClean="0">
                        <a:solidFill>
                          <a:srgbClr val="1F1A62"/>
                        </a:solidFill>
                        <a:latin typeface="Helvetica" panose="020B0604020202020204" pitchFamily="34" charset="0"/>
                        <a:cs typeface="Helvetica" panose="020B0604020202020204" pitchFamily="34" charset="0"/>
                      </a:rPr>
                      <a:pPr/>
                      <a:t>[VALUE]</a:t>
                    </a:fld>
                    <a:endParaRPr lang="en-US" dirty="0">
                      <a:solidFill>
                        <a:srgbClr val="1F1A62"/>
                      </a:solidFill>
                      <a:latin typeface="Helvetica" panose="020B0604020202020204" pitchFamily="34" charset="0"/>
                      <a:cs typeface="Helvetica" panose="020B0604020202020204" pitchFamily="34" charset="0"/>
                    </a:endParaRPr>
                  </a:p>
                  <a:p>
                    <a:r>
                      <a:rPr lang="en-US" sz="800" dirty="0">
                        <a:solidFill>
                          <a:srgbClr val="1F1A62"/>
                        </a:solidFill>
                        <a:latin typeface="Helvetica" panose="020B0604020202020204" pitchFamily="34" charset="0"/>
                        <a:cs typeface="Helvetica" panose="020B0604020202020204" pitchFamily="34" charset="0"/>
                      </a:rPr>
                      <a:t>(A50-64)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84B-42B6-B459-9941FC1CBC3D}"/>
                </c:ext>
              </c:extLst>
            </c:dLbl>
            <c:dLbl>
              <c:idx val="4"/>
              <c:layout>
                <c:manualLayout>
                  <c:x val="0.13219891911081022"/>
                  <c:y val="0.17217432019677065"/>
                </c:manualLayout>
              </c:layout>
              <c:tx>
                <c:rich>
                  <a:bodyPr/>
                  <a:lstStyle/>
                  <a:p>
                    <a:fld id="{7DEDDDEA-0B2D-403D-AC5E-8D184D15CC92}" type="VALUE">
                      <a:rPr lang="en-US" smtClean="0">
                        <a:solidFill>
                          <a:srgbClr val="1F1A62"/>
                        </a:solidFill>
                        <a:latin typeface="Helvetica" panose="020B0604020202020204" pitchFamily="34" charset="0"/>
                        <a:cs typeface="Helvetica" panose="020B0604020202020204" pitchFamily="34" charset="0"/>
                      </a:rPr>
                      <a:pPr/>
                      <a:t>[VALUE]</a:t>
                    </a:fld>
                    <a:endParaRPr lang="en-US" dirty="0">
                      <a:solidFill>
                        <a:srgbClr val="1F1A62"/>
                      </a:solidFill>
                      <a:latin typeface="Helvetica" panose="020B0604020202020204" pitchFamily="34" charset="0"/>
                      <a:cs typeface="Helvetica" panose="020B0604020202020204" pitchFamily="34" charset="0"/>
                    </a:endParaRPr>
                  </a:p>
                  <a:p>
                    <a:r>
                      <a:rPr lang="en-US" sz="800" dirty="0">
                        <a:solidFill>
                          <a:srgbClr val="1F1A62"/>
                        </a:solidFill>
                        <a:latin typeface="Helvetica" panose="020B0604020202020204" pitchFamily="34" charset="0"/>
                        <a:cs typeface="Helvetica" panose="020B0604020202020204" pitchFamily="34" charset="0"/>
                      </a:rPr>
                      <a:t>(A65+)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84B-42B6-B459-9941FC1CBC3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Under 18</c:v>
                </c:pt>
                <c:pt idx="1">
                  <c:v>A18-34</c:v>
                </c:pt>
                <c:pt idx="2">
                  <c:v>A35-49</c:v>
                </c:pt>
                <c:pt idx="3">
                  <c:v>A50-64</c:v>
                </c:pt>
                <c:pt idx="4">
                  <c:v>A65+</c:v>
                </c:pt>
              </c:strCache>
            </c:strRef>
          </c:cat>
          <c:val>
            <c:numRef>
              <c:f>Sheet1!$B$2:$B$6</c:f>
              <c:numCache>
                <c:formatCode>0%</c:formatCode>
                <c:ptCount val="5"/>
                <c:pt idx="0">
                  <c:v>0.26955081972807421</c:v>
                </c:pt>
                <c:pt idx="1">
                  <c:v>0.26222022549735186</c:v>
                </c:pt>
                <c:pt idx="2">
                  <c:v>0.18441626641525616</c:v>
                </c:pt>
                <c:pt idx="3">
                  <c:v>0.17380417107507823</c:v>
                </c:pt>
                <c:pt idx="4">
                  <c:v>0.11000851728423955</c:v>
                </c:pt>
              </c:numCache>
            </c:numRef>
          </c:val>
          <c:extLst>
            <c:ext xmlns:c16="http://schemas.microsoft.com/office/drawing/2014/chart" uri="{C3380CC4-5D6E-409C-BE32-E72D297353CC}">
              <c16:uniqueId val="{0000000A-E84B-42B6-B459-9941FC1CBC3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lang="en-US" sz="1400" dirty="0">
                <a:solidFill>
                  <a:srgbClr val="1F1A62"/>
                </a:solidFill>
                <a:latin typeface="Helvetica" panose="020B0604020202020204" pitchFamily="34" charset="0"/>
                <a:cs typeface="Helvetica" panose="020B0604020202020204" pitchFamily="34" charset="0"/>
              </a:rPr>
              <a:t>Hispanic</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title>
    <c:autoTitleDeleted val="0"/>
    <c:plotArea>
      <c:layout/>
      <c:pieChart>
        <c:varyColors val="1"/>
        <c:ser>
          <c:idx val="0"/>
          <c:order val="0"/>
          <c:tx>
            <c:strRef>
              <c:f>Sheet1!$B$1</c:f>
              <c:strCache>
                <c:ptCount val="1"/>
                <c:pt idx="0">
                  <c:v>Hispanic A18+</c:v>
                </c:pt>
              </c:strCache>
            </c:strRef>
          </c:tx>
          <c:spPr>
            <a:solidFill>
              <a:srgbClr val="FFE900"/>
            </a:solidFill>
          </c:spPr>
          <c:dPt>
            <c:idx val="0"/>
            <c:bubble3D val="0"/>
            <c:spPr>
              <a:solidFill>
                <a:srgbClr val="9E8F00"/>
              </a:solidFill>
              <a:ln w="19050">
                <a:solidFill>
                  <a:schemeClr val="lt1"/>
                </a:solidFill>
              </a:ln>
              <a:effectLst/>
            </c:spPr>
            <c:extLst>
              <c:ext xmlns:c16="http://schemas.microsoft.com/office/drawing/2014/chart" uri="{C3380CC4-5D6E-409C-BE32-E72D297353CC}">
                <c16:uniqueId val="{00000001-646E-4ED1-92F4-FB2E76C294C8}"/>
              </c:ext>
            </c:extLst>
          </c:dPt>
          <c:dPt>
            <c:idx val="1"/>
            <c:bubble3D val="0"/>
            <c:spPr>
              <a:solidFill>
                <a:srgbClr val="D0BC00"/>
              </a:solidFill>
              <a:ln w="19050">
                <a:solidFill>
                  <a:schemeClr val="lt1"/>
                </a:solidFill>
              </a:ln>
              <a:effectLst/>
            </c:spPr>
            <c:extLst>
              <c:ext xmlns:c16="http://schemas.microsoft.com/office/drawing/2014/chart" uri="{C3380CC4-5D6E-409C-BE32-E72D297353CC}">
                <c16:uniqueId val="{00000003-646E-4ED1-92F4-FB2E76C294C8}"/>
              </c:ext>
            </c:extLst>
          </c:dPt>
          <c:dPt>
            <c:idx val="2"/>
            <c:bubble3D val="0"/>
            <c:spPr>
              <a:solidFill>
                <a:srgbClr val="FFE600"/>
              </a:solidFill>
              <a:ln w="19050">
                <a:solidFill>
                  <a:schemeClr val="lt1"/>
                </a:solidFill>
              </a:ln>
              <a:effectLst/>
            </c:spPr>
            <c:extLst>
              <c:ext xmlns:c16="http://schemas.microsoft.com/office/drawing/2014/chart" uri="{C3380CC4-5D6E-409C-BE32-E72D297353CC}">
                <c16:uniqueId val="{00000005-646E-4ED1-92F4-FB2E76C294C8}"/>
              </c:ext>
            </c:extLst>
          </c:dPt>
          <c:dPt>
            <c:idx val="3"/>
            <c:bubble3D val="0"/>
            <c:spPr>
              <a:solidFill>
                <a:srgbClr val="FFF279"/>
              </a:solidFill>
              <a:ln w="19050">
                <a:solidFill>
                  <a:schemeClr val="lt1"/>
                </a:solidFill>
              </a:ln>
              <a:effectLst/>
            </c:spPr>
            <c:extLst>
              <c:ext xmlns:c16="http://schemas.microsoft.com/office/drawing/2014/chart" uri="{C3380CC4-5D6E-409C-BE32-E72D297353CC}">
                <c16:uniqueId val="{00000007-646E-4ED1-92F4-FB2E76C294C8}"/>
              </c:ext>
            </c:extLst>
          </c:dPt>
          <c:dPt>
            <c:idx val="4"/>
            <c:bubble3D val="0"/>
            <c:spPr>
              <a:solidFill>
                <a:srgbClr val="FFF9C1"/>
              </a:solidFill>
              <a:ln w="19050">
                <a:solidFill>
                  <a:schemeClr val="lt1"/>
                </a:solidFill>
              </a:ln>
              <a:effectLst/>
            </c:spPr>
            <c:extLst>
              <c:ext xmlns:c16="http://schemas.microsoft.com/office/drawing/2014/chart" uri="{C3380CC4-5D6E-409C-BE32-E72D297353CC}">
                <c16:uniqueId val="{00000009-646E-4ED1-92F4-FB2E76C294C8}"/>
              </c:ext>
            </c:extLst>
          </c:dPt>
          <c:dLbls>
            <c:dLbl>
              <c:idx val="0"/>
              <c:layout>
                <c:manualLayout>
                  <c:x val="-0.18785360146760419"/>
                  <c:y val="0.16842272933534025"/>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DD7D37D5-FEB2-4517-8233-736B38D43F20}" type="VALUE">
                      <a:rPr lang="en-US" smtClean="0">
                        <a:solidFill>
                          <a:schemeClr val="bg1"/>
                        </a:solidFill>
                      </a:rPr>
                      <a:pPr>
                        <a:defRPr sz="1400">
                          <a:solidFill>
                            <a:schemeClr val="bg1"/>
                          </a:solidFill>
                          <a:latin typeface="Helvetica" panose="020B0604020202020204" pitchFamily="34" charset="0"/>
                          <a:cs typeface="Helvetica" panose="020B0604020202020204" pitchFamily="34" charset="0"/>
                        </a:defRPr>
                      </a:pPr>
                      <a:t>[VALUE]</a:t>
                    </a:fld>
                    <a:endParaRPr lang="en-US">
                      <a:solidFill>
                        <a:schemeClr val="bg1"/>
                      </a:solidFill>
                    </a:endParaRPr>
                  </a:p>
                  <a:p>
                    <a:pPr>
                      <a:defRPr sz="1400">
                        <a:solidFill>
                          <a:schemeClr val="bg1"/>
                        </a:solidFill>
                        <a:latin typeface="Helvetica" panose="020B0604020202020204" pitchFamily="34" charset="0"/>
                        <a:cs typeface="Helvetica" panose="020B0604020202020204" pitchFamily="34" charset="0"/>
                      </a:defRPr>
                    </a:pPr>
                    <a:r>
                      <a:rPr lang="en-US" sz="800">
                        <a:solidFill>
                          <a:schemeClr val="bg1"/>
                        </a:solidFill>
                      </a:rPr>
                      <a:t>(Under</a:t>
                    </a:r>
                    <a:r>
                      <a:rPr lang="en-US" sz="800" baseline="0">
                        <a:solidFill>
                          <a:schemeClr val="bg1"/>
                        </a:solidFill>
                      </a:rPr>
                      <a:t> 18)</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7304302538895947"/>
                      <c:h val="0.19576868593802135"/>
                    </c:manualLayout>
                  </c15:layout>
                  <c15:dlblFieldTable/>
                  <c15:showDataLabelsRange val="0"/>
                </c:ext>
                <c:ext xmlns:c16="http://schemas.microsoft.com/office/drawing/2014/chart" uri="{C3380CC4-5D6E-409C-BE32-E72D297353CC}">
                  <c16:uniqueId val="{00000001-646E-4ED1-92F4-FB2E76C294C8}"/>
                </c:ext>
              </c:extLst>
            </c:dLbl>
            <c:dLbl>
              <c:idx val="1"/>
              <c:layout>
                <c:manualLayout>
                  <c:x val="-0.16095692851621807"/>
                  <c:y val="-0.21208274309952305"/>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143737A4-BD37-4404-A3E5-2B90114F0CA6}" type="VALUE">
                      <a:rPr lang="en-US" smtClean="0">
                        <a:solidFill>
                          <a:schemeClr val="bg1"/>
                        </a:solidFill>
                      </a:rPr>
                      <a:pPr>
                        <a:defRPr sz="1400">
                          <a:solidFill>
                            <a:schemeClr val="bg1"/>
                          </a:solidFill>
                          <a:latin typeface="Helvetica" panose="020B0604020202020204" pitchFamily="34" charset="0"/>
                          <a:cs typeface="Helvetica" panose="020B0604020202020204" pitchFamily="34" charset="0"/>
                        </a:defRPr>
                      </a:pPr>
                      <a:t>[VALUE]</a:t>
                    </a:fld>
                    <a:endParaRPr lang="en-US">
                      <a:solidFill>
                        <a:schemeClr val="bg1"/>
                      </a:solidFill>
                    </a:endParaRPr>
                  </a:p>
                  <a:p>
                    <a:pPr>
                      <a:defRPr sz="1400">
                        <a:solidFill>
                          <a:schemeClr val="bg1"/>
                        </a:solidFill>
                        <a:latin typeface="Helvetica" panose="020B0604020202020204" pitchFamily="34" charset="0"/>
                        <a:cs typeface="Helvetica" panose="020B0604020202020204" pitchFamily="34" charset="0"/>
                      </a:defRPr>
                    </a:pPr>
                    <a:r>
                      <a:rPr lang="en-US" sz="800">
                        <a:solidFill>
                          <a:schemeClr val="bg1"/>
                        </a:solidFill>
                      </a:rPr>
                      <a:t>(A18-34)</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46E-4ED1-92F4-FB2E76C294C8}"/>
                </c:ext>
              </c:extLst>
            </c:dLbl>
            <c:dLbl>
              <c:idx val="2"/>
              <c:layout>
                <c:manualLayout>
                  <c:x val="0.18380654484561845"/>
                  <c:y val="-7.7022902945169031E-2"/>
                </c:manualLayout>
              </c:layout>
              <c:tx>
                <c:rich>
                  <a:bodyPr/>
                  <a:lstStyle/>
                  <a:p>
                    <a:fld id="{5EDA7A58-7E3A-4213-A2E7-383882D21573}" type="VALUE">
                      <a:rPr lang="en-US" smtClean="0"/>
                      <a:pPr/>
                      <a:t>[VALUE]</a:t>
                    </a:fld>
                    <a:endParaRPr lang="en-US"/>
                  </a:p>
                  <a:p>
                    <a:r>
                      <a:rPr lang="en-US" sz="800"/>
                      <a:t>(A35-49)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46E-4ED1-92F4-FB2E76C294C8}"/>
                </c:ext>
              </c:extLst>
            </c:dLbl>
            <c:dLbl>
              <c:idx val="3"/>
              <c:tx>
                <c:rich>
                  <a:bodyPr/>
                  <a:lstStyle/>
                  <a:p>
                    <a:fld id="{48FC5A34-A373-4D54-B90F-7A69E1702C5C}" type="VALUE">
                      <a:rPr lang="en-US" smtClean="0">
                        <a:solidFill>
                          <a:srgbClr val="1F1A62"/>
                        </a:solidFill>
                      </a:rPr>
                      <a:pPr/>
                      <a:t>[VALUE]</a:t>
                    </a:fld>
                    <a:endParaRPr lang="en-US">
                      <a:solidFill>
                        <a:srgbClr val="1F1A62"/>
                      </a:solidFill>
                    </a:endParaRPr>
                  </a:p>
                  <a:p>
                    <a:r>
                      <a:rPr lang="en-US" sz="800">
                        <a:solidFill>
                          <a:srgbClr val="1F1A62"/>
                        </a:solidFill>
                      </a:rPr>
                      <a:t>(A50-64)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46E-4ED1-92F4-FB2E76C294C8}"/>
                </c:ext>
              </c:extLst>
            </c:dLbl>
            <c:dLbl>
              <c:idx val="4"/>
              <c:layout>
                <c:manualLayout>
                  <c:x val="7.4522256403482423E-2"/>
                  <c:y val="0.14942166988505334"/>
                </c:manualLayout>
              </c:layout>
              <c:tx>
                <c:rich>
                  <a:bodyPr/>
                  <a:lstStyle/>
                  <a:p>
                    <a:fld id="{D9C2AA89-0A12-4507-A60D-168BB743613E}" type="VALUE">
                      <a:rPr lang="en-US" smtClean="0">
                        <a:solidFill>
                          <a:srgbClr val="1F1A62"/>
                        </a:solidFill>
                        <a:latin typeface="Helvetica" panose="020B0604020202020204" pitchFamily="34" charset="0"/>
                        <a:cs typeface="Helvetica" panose="020B0604020202020204" pitchFamily="34" charset="0"/>
                      </a:rPr>
                      <a:pPr/>
                      <a:t>[VALUE]</a:t>
                    </a:fld>
                    <a:endParaRPr lang="en-US" dirty="0">
                      <a:solidFill>
                        <a:srgbClr val="1F1A62"/>
                      </a:solidFill>
                      <a:latin typeface="Helvetica" panose="020B0604020202020204" pitchFamily="34" charset="0"/>
                      <a:cs typeface="Helvetica" panose="020B0604020202020204" pitchFamily="34" charset="0"/>
                    </a:endParaRPr>
                  </a:p>
                  <a:p>
                    <a:r>
                      <a:rPr lang="en-US" sz="800" dirty="0">
                        <a:solidFill>
                          <a:srgbClr val="1F1A62"/>
                        </a:solidFill>
                        <a:latin typeface="Helvetica" panose="020B0604020202020204" pitchFamily="34" charset="0"/>
                        <a:cs typeface="Helvetica" panose="020B0604020202020204" pitchFamily="34" charset="0"/>
                      </a:rPr>
                      <a:t>(A65+)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646E-4ED1-92F4-FB2E76C294C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Under 18</c:v>
                </c:pt>
                <c:pt idx="1">
                  <c:v>A18-34</c:v>
                </c:pt>
                <c:pt idx="2">
                  <c:v>A35-49</c:v>
                </c:pt>
                <c:pt idx="3">
                  <c:v>A50-64</c:v>
                </c:pt>
                <c:pt idx="4">
                  <c:v>A65+</c:v>
                </c:pt>
              </c:strCache>
            </c:strRef>
          </c:cat>
          <c:val>
            <c:numRef>
              <c:f>Sheet1!$B$2:$B$6</c:f>
              <c:numCache>
                <c:formatCode>0%</c:formatCode>
                <c:ptCount val="5"/>
                <c:pt idx="0">
                  <c:v>0.31091931224949748</c:v>
                </c:pt>
                <c:pt idx="1">
                  <c:v>0.27266355710631668</c:v>
                </c:pt>
                <c:pt idx="2">
                  <c:v>0.20598936887200567</c:v>
                </c:pt>
                <c:pt idx="3">
                  <c:v>0.1368070284039711</c:v>
                </c:pt>
                <c:pt idx="4">
                  <c:v>7.3620733368209096E-2</c:v>
                </c:pt>
              </c:numCache>
            </c:numRef>
          </c:val>
          <c:extLst>
            <c:ext xmlns:c16="http://schemas.microsoft.com/office/drawing/2014/chart" uri="{C3380CC4-5D6E-409C-BE32-E72D297353CC}">
              <c16:uniqueId val="{0000000A-646E-4ED1-92F4-FB2E76C294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lang="en-US" sz="1400" dirty="0">
                <a:solidFill>
                  <a:srgbClr val="1F1A62"/>
                </a:solidFill>
                <a:latin typeface="Helvetica" panose="020B0604020202020204" pitchFamily="34" charset="0"/>
                <a:cs typeface="Helvetica" panose="020B0604020202020204" pitchFamily="34" charset="0"/>
              </a:rPr>
              <a:t>Asian</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title>
    <c:autoTitleDeleted val="0"/>
    <c:plotArea>
      <c:layout/>
      <c:pieChart>
        <c:varyColors val="1"/>
        <c:ser>
          <c:idx val="0"/>
          <c:order val="0"/>
          <c:tx>
            <c:strRef>
              <c:f>Sheet1!$B$1</c:f>
              <c:strCache>
                <c:ptCount val="1"/>
                <c:pt idx="0">
                  <c:v>Asian A18+</c:v>
                </c:pt>
              </c:strCache>
            </c:strRef>
          </c:tx>
          <c:spPr>
            <a:solidFill>
              <a:srgbClr val="ED3C8D"/>
            </a:solidFill>
          </c:spPr>
          <c:dPt>
            <c:idx val="0"/>
            <c:bubble3D val="0"/>
            <c:spPr>
              <a:solidFill>
                <a:srgbClr val="960E4C"/>
              </a:solidFill>
              <a:ln w="19050">
                <a:solidFill>
                  <a:schemeClr val="lt1"/>
                </a:solidFill>
              </a:ln>
              <a:effectLst/>
            </c:spPr>
            <c:extLst>
              <c:ext xmlns:c16="http://schemas.microsoft.com/office/drawing/2014/chart" uri="{C3380CC4-5D6E-409C-BE32-E72D297353CC}">
                <c16:uniqueId val="{00000001-499A-423F-9423-E0B5EF5AF2AB}"/>
              </c:ext>
            </c:extLst>
          </c:dPt>
          <c:dPt>
            <c:idx val="1"/>
            <c:bubble3D val="0"/>
            <c:spPr>
              <a:solidFill>
                <a:srgbClr val="DA146E"/>
              </a:solidFill>
              <a:ln w="19050">
                <a:solidFill>
                  <a:schemeClr val="lt1"/>
                </a:solidFill>
              </a:ln>
              <a:effectLst/>
            </c:spPr>
            <c:extLst>
              <c:ext xmlns:c16="http://schemas.microsoft.com/office/drawing/2014/chart" uri="{C3380CC4-5D6E-409C-BE32-E72D297353CC}">
                <c16:uniqueId val="{00000003-499A-423F-9423-E0B5EF5AF2AB}"/>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499A-423F-9423-E0B5EF5AF2AB}"/>
              </c:ext>
            </c:extLst>
          </c:dPt>
          <c:dPt>
            <c:idx val="3"/>
            <c:bubble3D val="0"/>
            <c:spPr>
              <a:solidFill>
                <a:srgbClr val="F58FBD"/>
              </a:solidFill>
              <a:ln w="19050">
                <a:solidFill>
                  <a:schemeClr val="lt1"/>
                </a:solidFill>
              </a:ln>
              <a:effectLst/>
            </c:spPr>
            <c:extLst>
              <c:ext xmlns:c16="http://schemas.microsoft.com/office/drawing/2014/chart" uri="{C3380CC4-5D6E-409C-BE32-E72D297353CC}">
                <c16:uniqueId val="{00000007-499A-423F-9423-E0B5EF5AF2AB}"/>
              </c:ext>
            </c:extLst>
          </c:dPt>
          <c:dPt>
            <c:idx val="4"/>
            <c:bubble3D val="0"/>
            <c:spPr>
              <a:solidFill>
                <a:srgbClr val="F9C3DB"/>
              </a:solidFill>
              <a:ln w="19050">
                <a:solidFill>
                  <a:schemeClr val="lt1"/>
                </a:solidFill>
              </a:ln>
              <a:effectLst/>
            </c:spPr>
            <c:extLst>
              <c:ext xmlns:c16="http://schemas.microsoft.com/office/drawing/2014/chart" uri="{C3380CC4-5D6E-409C-BE32-E72D297353CC}">
                <c16:uniqueId val="{00000009-499A-423F-9423-E0B5EF5AF2AB}"/>
              </c:ext>
            </c:extLst>
          </c:dPt>
          <c:dLbls>
            <c:dLbl>
              <c:idx val="0"/>
              <c:layout>
                <c:manualLayout>
                  <c:x val="-0.22717179712361427"/>
                  <c:y val="0.20732308480836925"/>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C9AA8EE4-1651-4F6A-9AC3-2BAE8F6F2935}" type="VALUE">
                      <a:rPr lang="en-US" smtClean="0">
                        <a:solidFill>
                          <a:schemeClr val="bg1"/>
                        </a:solidFill>
                      </a:rPr>
                      <a:pPr>
                        <a:defRPr sz="1400">
                          <a:solidFill>
                            <a:schemeClr val="bg1"/>
                          </a:solidFill>
                          <a:latin typeface="Helvetica" panose="020B0604020202020204" pitchFamily="34" charset="0"/>
                          <a:cs typeface="Helvetica" panose="020B0604020202020204" pitchFamily="34" charset="0"/>
                        </a:defRPr>
                      </a:pPr>
                      <a:t>[VALUE]</a:t>
                    </a:fld>
                    <a:endParaRPr lang="en-US">
                      <a:solidFill>
                        <a:schemeClr val="bg1"/>
                      </a:solidFill>
                    </a:endParaRPr>
                  </a:p>
                  <a:p>
                    <a:pPr>
                      <a:defRPr sz="1400">
                        <a:solidFill>
                          <a:schemeClr val="bg1"/>
                        </a:solidFill>
                        <a:latin typeface="Helvetica" panose="020B0604020202020204" pitchFamily="34" charset="0"/>
                        <a:cs typeface="Helvetica" panose="020B0604020202020204" pitchFamily="34" charset="0"/>
                      </a:defRPr>
                    </a:pPr>
                    <a:r>
                      <a:rPr lang="en-US" sz="800">
                        <a:solidFill>
                          <a:schemeClr val="bg1"/>
                        </a:solidFill>
                      </a:rPr>
                      <a:t>(Under</a:t>
                    </a:r>
                    <a:r>
                      <a:rPr lang="en-US" sz="800" baseline="0">
                        <a:solidFill>
                          <a:schemeClr val="bg1"/>
                        </a:solidFill>
                      </a:rPr>
                      <a:t> 18)</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935614132672594"/>
                      <c:h val="0.19576868593802135"/>
                    </c:manualLayout>
                  </c15:layout>
                  <c15:dlblFieldTable/>
                  <c15:showDataLabelsRange val="0"/>
                </c:ext>
                <c:ext xmlns:c16="http://schemas.microsoft.com/office/drawing/2014/chart" uri="{C3380CC4-5D6E-409C-BE32-E72D297353CC}">
                  <c16:uniqueId val="{00000001-499A-423F-9423-E0B5EF5AF2AB}"/>
                </c:ext>
              </c:extLst>
            </c:dLbl>
            <c:dLbl>
              <c:idx val="1"/>
              <c:layout>
                <c:manualLayout>
                  <c:x val="-0.2023428553541029"/>
                  <c:y val="-0.1495013133137158"/>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12FCBE76-852D-4D47-A075-0E61A5E37EE2}" type="VALUE">
                      <a:rPr lang="en-US" smtClean="0">
                        <a:solidFill>
                          <a:schemeClr val="bg1"/>
                        </a:solidFill>
                      </a:rPr>
                      <a:pPr>
                        <a:defRPr sz="1400">
                          <a:solidFill>
                            <a:schemeClr val="bg1"/>
                          </a:solidFill>
                          <a:latin typeface="Helvetica" panose="020B0604020202020204" pitchFamily="34" charset="0"/>
                          <a:cs typeface="Helvetica" panose="020B0604020202020204" pitchFamily="34" charset="0"/>
                        </a:defRPr>
                      </a:pPr>
                      <a:t>[VALUE]</a:t>
                    </a:fld>
                    <a:endParaRPr lang="en-US">
                      <a:solidFill>
                        <a:schemeClr val="bg1"/>
                      </a:solidFill>
                    </a:endParaRPr>
                  </a:p>
                  <a:p>
                    <a:pPr>
                      <a:defRPr sz="1400">
                        <a:solidFill>
                          <a:schemeClr val="bg1"/>
                        </a:solidFill>
                        <a:latin typeface="Helvetica" panose="020B0604020202020204" pitchFamily="34" charset="0"/>
                        <a:cs typeface="Helvetica" panose="020B0604020202020204" pitchFamily="34" charset="0"/>
                      </a:defRPr>
                    </a:pPr>
                    <a:r>
                      <a:rPr lang="en-US" sz="800">
                        <a:solidFill>
                          <a:schemeClr val="bg1"/>
                        </a:solidFill>
                      </a:rPr>
                      <a:t>(A18-34)</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99A-423F-9423-E0B5EF5AF2AB}"/>
                </c:ext>
              </c:extLst>
            </c:dLbl>
            <c:dLbl>
              <c:idx val="2"/>
              <c:layout>
                <c:manualLayout>
                  <c:x val="0.2025523460028737"/>
                  <c:y val="-0.19257941622009075"/>
                </c:manualLayout>
              </c:layout>
              <c:tx>
                <c:rich>
                  <a:bodyPr/>
                  <a:lstStyle/>
                  <a:p>
                    <a:fld id="{7EAC5BB4-B714-4C3A-98E1-2F6EF41BB558}" type="VALUE">
                      <a:rPr lang="en-US" smtClean="0"/>
                      <a:pPr/>
                      <a:t>[VALUE]</a:t>
                    </a:fld>
                    <a:endParaRPr lang="en-US" dirty="0"/>
                  </a:p>
                  <a:p>
                    <a:r>
                      <a:rPr lang="en-US" sz="800" dirty="0"/>
                      <a:t>(A35-49)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99A-423F-9423-E0B5EF5AF2AB}"/>
                </c:ext>
              </c:extLst>
            </c:dLbl>
            <c:dLbl>
              <c:idx val="3"/>
              <c:layout>
                <c:manualLayout>
                  <c:x val="0.16949238248658177"/>
                  <c:y val="6.6519283504593393E-2"/>
                </c:manualLayout>
              </c:layout>
              <c:tx>
                <c:rich>
                  <a:bodyPr/>
                  <a:lstStyle/>
                  <a:p>
                    <a:fld id="{1C3AFCA2-E7C8-4306-99A4-5B4C98E48782}" type="VALUE">
                      <a:rPr lang="en-US" smtClean="0">
                        <a:solidFill>
                          <a:srgbClr val="1F1A62"/>
                        </a:solidFill>
                        <a:latin typeface="Helvetica" panose="020B0604020202020204" pitchFamily="34" charset="0"/>
                        <a:cs typeface="Helvetica" panose="020B0604020202020204" pitchFamily="34" charset="0"/>
                      </a:rPr>
                      <a:pPr/>
                      <a:t>[VALUE]</a:t>
                    </a:fld>
                    <a:endParaRPr lang="en-US" dirty="0">
                      <a:solidFill>
                        <a:srgbClr val="1F1A62"/>
                      </a:solidFill>
                      <a:latin typeface="Helvetica" panose="020B0604020202020204" pitchFamily="34" charset="0"/>
                      <a:cs typeface="Helvetica" panose="020B0604020202020204" pitchFamily="34" charset="0"/>
                    </a:endParaRPr>
                  </a:p>
                  <a:p>
                    <a:r>
                      <a:rPr lang="en-US" sz="800" dirty="0">
                        <a:solidFill>
                          <a:srgbClr val="1F1A62"/>
                        </a:solidFill>
                        <a:latin typeface="Helvetica" panose="020B0604020202020204" pitchFamily="34" charset="0"/>
                        <a:cs typeface="Helvetica" panose="020B0604020202020204" pitchFamily="34" charset="0"/>
                      </a:rPr>
                      <a:t>(A50-64)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99A-423F-9423-E0B5EF5AF2AB}"/>
                </c:ext>
              </c:extLst>
            </c:dLbl>
            <c:dLbl>
              <c:idx val="4"/>
              <c:tx>
                <c:rich>
                  <a:bodyPr/>
                  <a:lstStyle/>
                  <a:p>
                    <a:fld id="{FB26760E-C228-4CB2-8108-E359A1FAE7F2}" type="VALUE">
                      <a:rPr lang="en-US" smtClean="0">
                        <a:solidFill>
                          <a:srgbClr val="1F1A62"/>
                        </a:solidFill>
                        <a:latin typeface="Helvetica" panose="020B0604020202020204" pitchFamily="34" charset="0"/>
                        <a:cs typeface="Helvetica" panose="020B0604020202020204" pitchFamily="34" charset="0"/>
                      </a:rPr>
                      <a:pPr/>
                      <a:t>[VALUE]</a:t>
                    </a:fld>
                    <a:endParaRPr lang="en-US" dirty="0">
                      <a:solidFill>
                        <a:srgbClr val="1F1A62"/>
                      </a:solidFill>
                      <a:latin typeface="Helvetica" panose="020B0604020202020204" pitchFamily="34" charset="0"/>
                      <a:cs typeface="Helvetica" panose="020B0604020202020204" pitchFamily="34" charset="0"/>
                    </a:endParaRPr>
                  </a:p>
                  <a:p>
                    <a:r>
                      <a:rPr lang="en-US" sz="800" dirty="0">
                        <a:solidFill>
                          <a:srgbClr val="1F1A62"/>
                        </a:solidFill>
                        <a:latin typeface="Helvetica" panose="020B0604020202020204" pitchFamily="34" charset="0"/>
                        <a:cs typeface="Helvetica" panose="020B0604020202020204" pitchFamily="34" charset="0"/>
                      </a:rPr>
                      <a:t>(A65+)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99A-423F-9423-E0B5EF5AF2A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Under 18</c:v>
                </c:pt>
                <c:pt idx="1">
                  <c:v>A18-34</c:v>
                </c:pt>
                <c:pt idx="2">
                  <c:v>A35-49</c:v>
                </c:pt>
                <c:pt idx="3">
                  <c:v>A50-64</c:v>
                </c:pt>
                <c:pt idx="4">
                  <c:v>A65+</c:v>
                </c:pt>
              </c:strCache>
            </c:strRef>
          </c:cat>
          <c:val>
            <c:numRef>
              <c:f>Sheet1!$B$2:$B$6</c:f>
              <c:numCache>
                <c:formatCode>0%</c:formatCode>
                <c:ptCount val="5"/>
                <c:pt idx="0">
                  <c:v>0.23397495882682881</c:v>
                </c:pt>
                <c:pt idx="1">
                  <c:v>0.26425428928853256</c:v>
                </c:pt>
                <c:pt idx="2">
                  <c:v>0.22323638520416991</c:v>
                </c:pt>
                <c:pt idx="3">
                  <c:v>0.16433223655269222</c:v>
                </c:pt>
                <c:pt idx="4">
                  <c:v>0.11420213012777648</c:v>
                </c:pt>
              </c:numCache>
            </c:numRef>
          </c:val>
          <c:extLst>
            <c:ext xmlns:c16="http://schemas.microsoft.com/office/drawing/2014/chart" uri="{C3380CC4-5D6E-409C-BE32-E72D297353CC}">
              <c16:uniqueId val="{0000000A-499A-423F-9423-E0B5EF5AF2A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lang="en-US" sz="1400" dirty="0">
                <a:solidFill>
                  <a:srgbClr val="1F1A62"/>
                </a:solidFill>
                <a:latin typeface="Helvetica" panose="020B0604020202020204" pitchFamily="34" charset="0"/>
                <a:cs typeface="Helvetica" panose="020B0604020202020204" pitchFamily="34" charset="0"/>
              </a:rPr>
              <a:t>Non-Hispanic White</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title>
    <c:autoTitleDeleted val="0"/>
    <c:plotArea>
      <c:layout/>
      <c:pieChart>
        <c:varyColors val="1"/>
        <c:ser>
          <c:idx val="0"/>
          <c:order val="0"/>
          <c:tx>
            <c:strRef>
              <c:f>Sheet1!$B$1</c:f>
              <c:strCache>
                <c:ptCount val="1"/>
                <c:pt idx="0">
                  <c:v>NH White A18+</c:v>
                </c:pt>
              </c:strCache>
            </c:strRef>
          </c:tx>
          <c:spPr>
            <a:solidFill>
              <a:srgbClr val="66C5AD"/>
            </a:solidFill>
          </c:spPr>
          <c:dPt>
            <c:idx val="0"/>
            <c:bubble3D val="0"/>
            <c:spPr>
              <a:solidFill>
                <a:srgbClr val="286A59"/>
              </a:solidFill>
              <a:ln w="19050">
                <a:solidFill>
                  <a:schemeClr val="lt1"/>
                </a:solidFill>
              </a:ln>
              <a:effectLst/>
            </c:spPr>
            <c:extLst>
              <c:ext xmlns:c16="http://schemas.microsoft.com/office/drawing/2014/chart" uri="{C3380CC4-5D6E-409C-BE32-E72D297353CC}">
                <c16:uniqueId val="{00000001-ACB2-43A0-9980-5E9D18FFFF0F}"/>
              </c:ext>
            </c:extLst>
          </c:dPt>
          <c:dPt>
            <c:idx val="1"/>
            <c:bubble3D val="0"/>
            <c:spPr>
              <a:solidFill>
                <a:srgbClr val="3DA187"/>
              </a:solidFill>
              <a:ln w="19050">
                <a:solidFill>
                  <a:schemeClr val="lt1"/>
                </a:solidFill>
              </a:ln>
              <a:effectLst/>
            </c:spPr>
            <c:extLst>
              <c:ext xmlns:c16="http://schemas.microsoft.com/office/drawing/2014/chart" uri="{C3380CC4-5D6E-409C-BE32-E72D297353CC}">
                <c16:uniqueId val="{00000003-ACB2-43A0-9980-5E9D18FFFF0F}"/>
              </c:ext>
            </c:extLst>
          </c:dPt>
          <c:dPt>
            <c:idx val="2"/>
            <c:bubble3D val="0"/>
            <c:spPr>
              <a:solidFill>
                <a:srgbClr val="66C5AD"/>
              </a:solidFill>
              <a:ln w="19050">
                <a:solidFill>
                  <a:schemeClr val="lt1"/>
                </a:solidFill>
              </a:ln>
              <a:effectLst/>
            </c:spPr>
            <c:extLst>
              <c:ext xmlns:c16="http://schemas.microsoft.com/office/drawing/2014/chart" uri="{C3380CC4-5D6E-409C-BE32-E72D297353CC}">
                <c16:uniqueId val="{00000005-ACB2-43A0-9980-5E9D18FFFF0F}"/>
              </c:ext>
            </c:extLst>
          </c:dPt>
          <c:dPt>
            <c:idx val="3"/>
            <c:bubble3D val="0"/>
            <c:spPr>
              <a:solidFill>
                <a:srgbClr val="7FCFBA"/>
              </a:solidFill>
              <a:ln w="19050">
                <a:solidFill>
                  <a:schemeClr val="lt1"/>
                </a:solidFill>
              </a:ln>
              <a:effectLst/>
            </c:spPr>
            <c:extLst>
              <c:ext xmlns:c16="http://schemas.microsoft.com/office/drawing/2014/chart" uri="{C3380CC4-5D6E-409C-BE32-E72D297353CC}">
                <c16:uniqueId val="{00000007-ACB2-43A0-9980-5E9D18FFFF0F}"/>
              </c:ext>
            </c:extLst>
          </c:dPt>
          <c:dPt>
            <c:idx val="4"/>
            <c:bubble3D val="0"/>
            <c:spPr>
              <a:solidFill>
                <a:srgbClr val="A4DCCD"/>
              </a:solidFill>
              <a:ln w="19050">
                <a:solidFill>
                  <a:schemeClr val="lt1"/>
                </a:solidFill>
              </a:ln>
              <a:effectLst/>
            </c:spPr>
            <c:extLst>
              <c:ext xmlns:c16="http://schemas.microsoft.com/office/drawing/2014/chart" uri="{C3380CC4-5D6E-409C-BE32-E72D297353CC}">
                <c16:uniqueId val="{00000009-ACB2-43A0-9980-5E9D18FFFF0F}"/>
              </c:ext>
            </c:extLst>
          </c:dPt>
          <c:dLbls>
            <c:dLbl>
              <c:idx val="0"/>
              <c:layout>
                <c:manualLayout>
                  <c:x val="-0.19323035612378317"/>
                  <c:y val="0.21728525739118307"/>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5A49DCDB-661C-4844-A298-87966D97243F}" type="VALUE">
                      <a:rPr lang="en-US" smtClean="0">
                        <a:solidFill>
                          <a:schemeClr val="bg1"/>
                        </a:solidFill>
                      </a:rPr>
                      <a:pPr>
                        <a:defRPr sz="1400">
                          <a:solidFill>
                            <a:schemeClr val="bg1"/>
                          </a:solidFill>
                          <a:latin typeface="Helvetica" panose="020B0604020202020204" pitchFamily="34" charset="0"/>
                          <a:cs typeface="Helvetica" panose="020B0604020202020204" pitchFamily="34" charset="0"/>
                        </a:defRPr>
                      </a:pPr>
                      <a:t>[VALUE]</a:t>
                    </a:fld>
                    <a:endParaRPr lang="en-US" dirty="0">
                      <a:solidFill>
                        <a:schemeClr val="bg1"/>
                      </a:solidFill>
                    </a:endParaRPr>
                  </a:p>
                  <a:p>
                    <a:pPr>
                      <a:defRPr sz="1400">
                        <a:solidFill>
                          <a:schemeClr val="bg1"/>
                        </a:solidFill>
                        <a:latin typeface="Helvetica" panose="020B0604020202020204" pitchFamily="34" charset="0"/>
                        <a:cs typeface="Helvetica" panose="020B0604020202020204" pitchFamily="34" charset="0"/>
                      </a:defRPr>
                    </a:pPr>
                    <a:r>
                      <a:rPr lang="en-US" sz="800" dirty="0">
                        <a:solidFill>
                          <a:schemeClr val="bg1"/>
                        </a:solidFill>
                      </a:rPr>
                      <a:t>(Under 18)</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4285538850195607"/>
                      <c:h val="0.17886340477584389"/>
                    </c:manualLayout>
                  </c15:layout>
                  <c15:dlblFieldTable/>
                  <c15:showDataLabelsRange val="0"/>
                </c:ext>
                <c:ext xmlns:c16="http://schemas.microsoft.com/office/drawing/2014/chart" uri="{C3380CC4-5D6E-409C-BE32-E72D297353CC}">
                  <c16:uniqueId val="{00000001-ACB2-43A0-9980-5E9D18FFFF0F}"/>
                </c:ext>
              </c:extLst>
            </c:dLbl>
            <c:dLbl>
              <c:idx val="1"/>
              <c:layout>
                <c:manualLayout>
                  <c:x val="-0.21305198979997264"/>
                  <c:y val="-7.7889025231873174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9E229E58-096D-43AF-81D3-9EA977D0E240}" type="VALUE">
                      <a:rPr lang="en-US" smtClean="0">
                        <a:solidFill>
                          <a:schemeClr val="bg1"/>
                        </a:solidFill>
                      </a:rPr>
                      <a:pPr>
                        <a:defRPr sz="1400">
                          <a:solidFill>
                            <a:schemeClr val="bg1"/>
                          </a:solidFill>
                          <a:latin typeface="Helvetica" panose="020B0604020202020204" pitchFamily="34" charset="0"/>
                          <a:cs typeface="Helvetica" panose="020B0604020202020204" pitchFamily="34" charset="0"/>
                        </a:defRPr>
                      </a:pPr>
                      <a:t>[VALUE]</a:t>
                    </a:fld>
                    <a:endParaRPr lang="en-US">
                      <a:solidFill>
                        <a:schemeClr val="bg1"/>
                      </a:solidFill>
                    </a:endParaRPr>
                  </a:p>
                  <a:p>
                    <a:pPr>
                      <a:defRPr sz="1400">
                        <a:solidFill>
                          <a:schemeClr val="bg1"/>
                        </a:solidFill>
                        <a:latin typeface="Helvetica" panose="020B0604020202020204" pitchFamily="34" charset="0"/>
                        <a:cs typeface="Helvetica" panose="020B0604020202020204" pitchFamily="34" charset="0"/>
                      </a:defRPr>
                    </a:pPr>
                    <a:r>
                      <a:rPr lang="en-US" sz="800">
                        <a:solidFill>
                          <a:schemeClr val="bg1"/>
                        </a:solidFill>
                      </a:rPr>
                      <a:t>(A18-34)</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CB2-43A0-9980-5E9D18FFFF0F}"/>
                </c:ext>
              </c:extLst>
            </c:dLbl>
            <c:dLbl>
              <c:idx val="2"/>
              <c:layout>
                <c:manualLayout>
                  <c:x val="-6.3425099869248939E-3"/>
                  <c:y val="-0.16610696818983653"/>
                </c:manualLayout>
              </c:layout>
              <c:tx>
                <c:rich>
                  <a:bodyPr/>
                  <a:lstStyle/>
                  <a:p>
                    <a:fld id="{36E36909-4EF7-41B4-88CE-A9ADE136D0CC}" type="VALUE">
                      <a:rPr lang="en-US" smtClean="0">
                        <a:solidFill>
                          <a:srgbClr val="1F1A62"/>
                        </a:solidFill>
                      </a:rPr>
                      <a:pPr/>
                      <a:t>[VALUE]</a:t>
                    </a:fld>
                    <a:endParaRPr lang="en-US">
                      <a:solidFill>
                        <a:srgbClr val="1F1A62"/>
                      </a:solidFill>
                    </a:endParaRPr>
                  </a:p>
                  <a:p>
                    <a:r>
                      <a:rPr lang="en-US" sz="800">
                        <a:solidFill>
                          <a:srgbClr val="1F1A62"/>
                        </a:solidFill>
                      </a:rPr>
                      <a:t>(A35-49)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CB2-43A0-9980-5E9D18FFFF0F}"/>
                </c:ext>
              </c:extLst>
            </c:dLbl>
            <c:dLbl>
              <c:idx val="3"/>
              <c:layout>
                <c:manualLayout>
                  <c:x val="0.19810144369672217"/>
                  <c:y val="-8.1885005807868574E-2"/>
                </c:manualLayout>
              </c:layout>
              <c:tx>
                <c:rich>
                  <a:bodyPr/>
                  <a:lstStyle/>
                  <a:p>
                    <a:fld id="{679D713E-7307-4AB8-BFAE-42F1D8B05709}" type="VALUE">
                      <a:rPr lang="en-US" smtClean="0">
                        <a:solidFill>
                          <a:srgbClr val="1F1A62"/>
                        </a:solidFill>
                        <a:latin typeface="Helvetica" panose="020B0604020202020204" pitchFamily="34" charset="0"/>
                        <a:cs typeface="Helvetica" panose="020B0604020202020204" pitchFamily="34" charset="0"/>
                      </a:rPr>
                      <a:pPr/>
                      <a:t>[VALUE]</a:t>
                    </a:fld>
                    <a:endParaRPr lang="en-US">
                      <a:solidFill>
                        <a:srgbClr val="1F1A62"/>
                      </a:solidFill>
                      <a:latin typeface="Helvetica" panose="020B0604020202020204" pitchFamily="34" charset="0"/>
                      <a:cs typeface="Helvetica" panose="020B0604020202020204" pitchFamily="34" charset="0"/>
                    </a:endParaRPr>
                  </a:p>
                  <a:p>
                    <a:r>
                      <a:rPr lang="en-US" sz="800">
                        <a:solidFill>
                          <a:srgbClr val="1F1A62"/>
                        </a:solidFill>
                        <a:latin typeface="Helvetica" panose="020B0604020202020204" pitchFamily="34" charset="0"/>
                        <a:cs typeface="Helvetica" panose="020B0604020202020204" pitchFamily="34" charset="0"/>
                      </a:rPr>
                      <a:t>(A50-64)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CB2-43A0-9980-5E9D18FFFF0F}"/>
                </c:ext>
              </c:extLst>
            </c:dLbl>
            <c:dLbl>
              <c:idx val="4"/>
              <c:layout>
                <c:manualLayout>
                  <c:x val="0.16948859858323778"/>
                  <c:y val="0.16724060247684641"/>
                </c:manualLayout>
              </c:layout>
              <c:tx>
                <c:rich>
                  <a:bodyPr/>
                  <a:lstStyle/>
                  <a:p>
                    <a:fld id="{6AD29468-438E-4947-A2B9-574191FA6B2E}" type="VALUE">
                      <a:rPr lang="en-US" smtClean="0">
                        <a:solidFill>
                          <a:srgbClr val="1F1A62"/>
                        </a:solidFill>
                        <a:latin typeface="Helvetica" panose="020B0604020202020204" pitchFamily="34" charset="0"/>
                        <a:cs typeface="Helvetica" panose="020B0604020202020204" pitchFamily="34" charset="0"/>
                      </a:rPr>
                      <a:pPr/>
                      <a:t>[VALUE]</a:t>
                    </a:fld>
                    <a:endParaRPr lang="en-US" dirty="0">
                      <a:solidFill>
                        <a:srgbClr val="1F1A62"/>
                      </a:solidFill>
                      <a:latin typeface="Helvetica" panose="020B0604020202020204" pitchFamily="34" charset="0"/>
                      <a:cs typeface="Helvetica" panose="020B0604020202020204" pitchFamily="34" charset="0"/>
                    </a:endParaRPr>
                  </a:p>
                  <a:p>
                    <a:r>
                      <a:rPr lang="en-US" sz="800" dirty="0">
                        <a:solidFill>
                          <a:srgbClr val="1F1A62"/>
                        </a:solidFill>
                        <a:latin typeface="Helvetica" panose="020B0604020202020204" pitchFamily="34" charset="0"/>
                        <a:cs typeface="Helvetica" panose="020B0604020202020204" pitchFamily="34" charset="0"/>
                      </a:rPr>
                      <a:t>(A65+)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CB2-43A0-9980-5E9D18FFFF0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Under 18</c:v>
                </c:pt>
                <c:pt idx="1">
                  <c:v>A18-34</c:v>
                </c:pt>
                <c:pt idx="2">
                  <c:v>A35-49</c:v>
                </c:pt>
                <c:pt idx="3">
                  <c:v>A50-64</c:v>
                </c:pt>
                <c:pt idx="4">
                  <c:v>A65+</c:v>
                </c:pt>
              </c:strCache>
            </c:strRef>
          </c:cat>
          <c:val>
            <c:numRef>
              <c:f>Sheet1!$B$2:$B$6</c:f>
              <c:numCache>
                <c:formatCode>0%</c:formatCode>
                <c:ptCount val="5"/>
                <c:pt idx="0">
                  <c:v>0.19631930835944369</c:v>
                </c:pt>
                <c:pt idx="1">
                  <c:v>0.21180317067192275</c:v>
                </c:pt>
                <c:pt idx="2">
                  <c:v>0.17995265572466232</c:v>
                </c:pt>
                <c:pt idx="3">
                  <c:v>0.21361616535719233</c:v>
                </c:pt>
                <c:pt idx="4">
                  <c:v>0.19830869988677888</c:v>
                </c:pt>
              </c:numCache>
            </c:numRef>
          </c:val>
          <c:extLst>
            <c:ext xmlns:c16="http://schemas.microsoft.com/office/drawing/2014/chart" uri="{C3380CC4-5D6E-409C-BE32-E72D297353CC}">
              <c16:uniqueId val="{0000000A-ACB2-43A0-9980-5E9D18FFFF0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001762999364058E-2"/>
          <c:y val="0.13305638082481863"/>
          <c:w val="0.97199647400127187"/>
          <c:h val="0.77594061796696046"/>
        </c:manualLayout>
      </c:layout>
      <c:barChart>
        <c:barDir val="bar"/>
        <c:grouping val="stacked"/>
        <c:varyColors val="0"/>
        <c:ser>
          <c:idx val="0"/>
          <c:order val="0"/>
          <c:tx>
            <c:strRef>
              <c:f>Sheet1!$B$1</c:f>
              <c:strCache>
                <c:ptCount val="1"/>
                <c:pt idx="0">
                  <c:v>Black</c:v>
                </c:pt>
              </c:strCache>
            </c:strRef>
          </c:tx>
          <c:spPr>
            <a:solidFill>
              <a:srgbClr val="00C0F3"/>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2008</c:v>
                </c:pt>
                <c:pt idx="1">
                  <c:v>2013</c:v>
                </c:pt>
                <c:pt idx="2">
                  <c:v>2018</c:v>
                </c:pt>
              </c:numCache>
            </c:numRef>
          </c:cat>
          <c:val>
            <c:numRef>
              <c:f>Sheet1!$B$2:$B$4</c:f>
              <c:numCache>
                <c:formatCode>"$"#,##0.0</c:formatCode>
                <c:ptCount val="3"/>
                <c:pt idx="0">
                  <c:v>542.42803300000003</c:v>
                </c:pt>
                <c:pt idx="1">
                  <c:v>584.30271900000002</c:v>
                </c:pt>
                <c:pt idx="2">
                  <c:v>772.17801599999996</c:v>
                </c:pt>
              </c:numCache>
            </c:numRef>
          </c:val>
          <c:extLst>
            <c:ext xmlns:c16="http://schemas.microsoft.com/office/drawing/2014/chart" uri="{C3380CC4-5D6E-409C-BE32-E72D297353CC}">
              <c16:uniqueId val="{00000000-C40D-4AC7-A289-D38F8E5AAE2C}"/>
            </c:ext>
          </c:extLst>
        </c:ser>
        <c:ser>
          <c:idx val="1"/>
          <c:order val="1"/>
          <c:tx>
            <c:strRef>
              <c:f>Sheet1!$C$1</c:f>
              <c:strCache>
                <c:ptCount val="1"/>
                <c:pt idx="0">
                  <c:v>Hispanic</c:v>
                </c:pt>
              </c:strCache>
            </c:strRef>
          </c:tx>
          <c:spPr>
            <a:solidFill>
              <a:srgbClr val="FFE60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2008</c:v>
                </c:pt>
                <c:pt idx="1">
                  <c:v>2013</c:v>
                </c:pt>
                <c:pt idx="2">
                  <c:v>2018</c:v>
                </c:pt>
              </c:numCache>
            </c:numRef>
          </c:cat>
          <c:val>
            <c:numRef>
              <c:f>Sheet1!$C$2:$C$4</c:f>
              <c:numCache>
                <c:formatCode>"$"#,##0.0</c:formatCode>
                <c:ptCount val="3"/>
                <c:pt idx="0">
                  <c:v>597.280306</c:v>
                </c:pt>
                <c:pt idx="1">
                  <c:v>687.03726300000005</c:v>
                </c:pt>
                <c:pt idx="2">
                  <c:v>957.17899899999998</c:v>
                </c:pt>
              </c:numCache>
            </c:numRef>
          </c:val>
          <c:extLst>
            <c:ext xmlns:c16="http://schemas.microsoft.com/office/drawing/2014/chart" uri="{C3380CC4-5D6E-409C-BE32-E72D297353CC}">
              <c16:uniqueId val="{00000001-C40D-4AC7-A289-D38F8E5AAE2C}"/>
            </c:ext>
          </c:extLst>
        </c:ser>
        <c:ser>
          <c:idx val="2"/>
          <c:order val="2"/>
          <c:tx>
            <c:strRef>
              <c:f>Sheet1!$D$1</c:f>
              <c:strCache>
                <c:ptCount val="1"/>
                <c:pt idx="0">
                  <c:v>Asian</c:v>
                </c:pt>
              </c:strCache>
            </c:strRef>
          </c:tx>
          <c:spPr>
            <a:solidFill>
              <a:srgbClr val="ED3C8D"/>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2008</c:v>
                </c:pt>
                <c:pt idx="1">
                  <c:v>2013</c:v>
                </c:pt>
                <c:pt idx="2">
                  <c:v>2018</c:v>
                </c:pt>
              </c:numCache>
            </c:numRef>
          </c:cat>
          <c:val>
            <c:numRef>
              <c:f>Sheet1!$D$2:$D$4</c:f>
              <c:numCache>
                <c:formatCode>"$"#,##0.0</c:formatCode>
                <c:ptCount val="3"/>
                <c:pt idx="0">
                  <c:v>249.882577</c:v>
                </c:pt>
                <c:pt idx="1">
                  <c:v>321.04545000000002</c:v>
                </c:pt>
                <c:pt idx="2">
                  <c:v>458.48069700000002</c:v>
                </c:pt>
              </c:numCache>
            </c:numRef>
          </c:val>
          <c:extLst>
            <c:ext xmlns:c16="http://schemas.microsoft.com/office/drawing/2014/chart" uri="{C3380CC4-5D6E-409C-BE32-E72D297353CC}">
              <c16:uniqueId val="{00000002-C40D-4AC7-A289-D38F8E5AAE2C}"/>
            </c:ext>
          </c:extLst>
        </c:ser>
        <c:dLbls>
          <c:showLegendKey val="0"/>
          <c:showVal val="0"/>
          <c:showCatName val="0"/>
          <c:showSerName val="0"/>
          <c:showPercent val="0"/>
          <c:showBubbleSize val="0"/>
        </c:dLbls>
        <c:gapWidth val="219"/>
        <c:overlap val="100"/>
        <c:axId val="613982904"/>
        <c:axId val="613985784"/>
      </c:barChart>
      <c:catAx>
        <c:axId val="61398290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crossAx val="613985784"/>
        <c:crosses val="autoZero"/>
        <c:auto val="1"/>
        <c:lblAlgn val="ctr"/>
        <c:lblOffset val="100"/>
        <c:noMultiLvlLbl val="0"/>
      </c:catAx>
      <c:valAx>
        <c:axId val="613985784"/>
        <c:scaling>
          <c:orientation val="minMax"/>
        </c:scaling>
        <c:delete val="1"/>
        <c:axPos val="b"/>
        <c:numFmt formatCode="&quot;$&quot;#,##0.0" sourceLinked="1"/>
        <c:majorTickMark val="none"/>
        <c:minorTickMark val="none"/>
        <c:tickLblPos val="nextTo"/>
        <c:crossAx val="613982904"/>
        <c:crosses val="autoZero"/>
        <c:crossBetween val="between"/>
      </c:valAx>
      <c:spPr>
        <a:noFill/>
        <a:ln>
          <a:noFill/>
        </a:ln>
        <a:effectLst/>
      </c:spPr>
    </c:plotArea>
    <c:legend>
      <c:legendPos val="b"/>
      <c:layout>
        <c:manualLayout>
          <c:xMode val="edge"/>
          <c:yMode val="edge"/>
          <c:x val="0.3413487877286292"/>
          <c:y val="0.88421335126320677"/>
          <c:w val="0.31723067334997512"/>
          <c:h val="5.7555855316749747E-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864215623329073E-2"/>
          <c:y val="0.17679612440621775"/>
          <c:w val="0.97627156875334187"/>
          <c:h val="0.65123767995511028"/>
        </c:manualLayout>
      </c:layout>
      <c:barChart>
        <c:barDir val="col"/>
        <c:grouping val="clustered"/>
        <c:varyColors val="0"/>
        <c:ser>
          <c:idx val="0"/>
          <c:order val="0"/>
          <c:tx>
            <c:strRef>
              <c:f>Sheet1!$B$1</c:f>
              <c:strCache>
                <c:ptCount val="1"/>
                <c:pt idx="0">
                  <c:v>Total</c:v>
                </c:pt>
              </c:strCache>
            </c:strRef>
          </c:tx>
          <c:spPr>
            <a:solidFill>
              <a:srgbClr val="1F1A62"/>
            </a:solidFill>
            <a:ln>
              <a:noFill/>
            </a:ln>
            <a:effectLst/>
          </c:spPr>
          <c:invertIfNegative val="0"/>
          <c:dPt>
            <c:idx val="0"/>
            <c:invertIfNegative val="0"/>
            <c:bubble3D val="0"/>
            <c:extLst>
              <c:ext xmlns:c16="http://schemas.microsoft.com/office/drawing/2014/chart" uri="{C3380CC4-5D6E-409C-BE32-E72D297353CC}">
                <c16:uniqueId val="{00000000-F258-4371-9B89-DB20A654E501}"/>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Live+Time-Shifted TV</c:v>
                </c:pt>
                <c:pt idx="1">
                  <c:v>Internet Connected Device</c:v>
                </c:pt>
                <c:pt idx="2">
                  <c:v>Game Console</c:v>
                </c:pt>
                <c:pt idx="3">
                  <c:v>Video on a Computer</c:v>
                </c:pt>
                <c:pt idx="4">
                  <c:v>Video Focused App/Web on a Smartphone</c:v>
                </c:pt>
                <c:pt idx="5">
                  <c:v>Video Focused App/Web on a Tablet</c:v>
                </c:pt>
              </c:strCache>
            </c:strRef>
          </c:cat>
          <c:val>
            <c:numRef>
              <c:f>Sheet1!$B$2:$B$7</c:f>
              <c:numCache>
                <c:formatCode>[h]:mm</c:formatCode>
                <c:ptCount val="6"/>
                <c:pt idx="0">
                  <c:v>1.2347222222222223</c:v>
                </c:pt>
                <c:pt idx="1">
                  <c:v>0.19652777777777777</c:v>
                </c:pt>
                <c:pt idx="2">
                  <c:v>6.3194444444444442E-2</c:v>
                </c:pt>
                <c:pt idx="3">
                  <c:v>4.4444444444444446E-2</c:v>
                </c:pt>
                <c:pt idx="4">
                  <c:v>7.7083333333333337E-2</c:v>
                </c:pt>
                <c:pt idx="5">
                  <c:v>3.2638888888888891E-2</c:v>
                </c:pt>
              </c:numCache>
            </c:numRef>
          </c:val>
          <c:extLst>
            <c:ext xmlns:c16="http://schemas.microsoft.com/office/drawing/2014/chart" uri="{C3380CC4-5D6E-409C-BE32-E72D297353CC}">
              <c16:uniqueId val="{00000001-F258-4371-9B89-DB20A654E501}"/>
            </c:ext>
          </c:extLst>
        </c:ser>
        <c:ser>
          <c:idx val="1"/>
          <c:order val="1"/>
          <c:tx>
            <c:strRef>
              <c:f>Sheet1!$C$1</c:f>
              <c:strCache>
                <c:ptCount val="1"/>
                <c:pt idx="0">
                  <c:v>Black</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Live+Time-Shifted TV</c:v>
                </c:pt>
                <c:pt idx="1">
                  <c:v>Internet Connected Device</c:v>
                </c:pt>
                <c:pt idx="2">
                  <c:v>Game Console</c:v>
                </c:pt>
                <c:pt idx="3">
                  <c:v>Video on a Computer</c:v>
                </c:pt>
                <c:pt idx="4">
                  <c:v>Video Focused App/Web on a Smartphone</c:v>
                </c:pt>
                <c:pt idx="5">
                  <c:v>Video Focused App/Web on a Tablet</c:v>
                </c:pt>
              </c:strCache>
            </c:strRef>
          </c:cat>
          <c:val>
            <c:numRef>
              <c:f>Sheet1!$C$2:$C$7</c:f>
              <c:numCache>
                <c:formatCode>[h]:mm</c:formatCode>
                <c:ptCount val="6"/>
                <c:pt idx="0">
                  <c:v>1.7</c:v>
                </c:pt>
                <c:pt idx="1">
                  <c:v>0.24097222222222223</c:v>
                </c:pt>
                <c:pt idx="2">
                  <c:v>7.7777777777777779E-2</c:v>
                </c:pt>
                <c:pt idx="3">
                  <c:v>4.3055555555555562E-2</c:v>
                </c:pt>
                <c:pt idx="4">
                  <c:v>0.10625</c:v>
                </c:pt>
                <c:pt idx="5">
                  <c:v>3.4027777777777775E-2</c:v>
                </c:pt>
              </c:numCache>
            </c:numRef>
          </c:val>
          <c:extLst>
            <c:ext xmlns:c16="http://schemas.microsoft.com/office/drawing/2014/chart" uri="{C3380CC4-5D6E-409C-BE32-E72D297353CC}">
              <c16:uniqueId val="{00000002-F258-4371-9B89-DB20A654E501}"/>
            </c:ext>
          </c:extLst>
        </c:ser>
        <c:ser>
          <c:idx val="2"/>
          <c:order val="2"/>
          <c:tx>
            <c:strRef>
              <c:f>Sheet1!$D$1</c:f>
              <c:strCache>
                <c:ptCount val="1"/>
                <c:pt idx="0">
                  <c:v>Hispanic</c:v>
                </c:pt>
              </c:strCache>
            </c:strRef>
          </c:tx>
          <c:spPr>
            <a:solidFill>
              <a:srgbClr val="FFE9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Live+Time-Shifted TV</c:v>
                </c:pt>
                <c:pt idx="1">
                  <c:v>Internet Connected Device</c:v>
                </c:pt>
                <c:pt idx="2">
                  <c:v>Game Console</c:v>
                </c:pt>
                <c:pt idx="3">
                  <c:v>Video on a Computer</c:v>
                </c:pt>
                <c:pt idx="4">
                  <c:v>Video Focused App/Web on a Smartphone</c:v>
                </c:pt>
                <c:pt idx="5">
                  <c:v>Video Focused App/Web on a Tablet</c:v>
                </c:pt>
              </c:strCache>
            </c:strRef>
          </c:cat>
          <c:val>
            <c:numRef>
              <c:f>Sheet1!$D$2:$D$7</c:f>
              <c:numCache>
                <c:formatCode>[h]:mm</c:formatCode>
                <c:ptCount val="6"/>
                <c:pt idx="0">
                  <c:v>0.84097222222222223</c:v>
                </c:pt>
                <c:pt idx="1">
                  <c:v>0.20555555555555557</c:v>
                </c:pt>
                <c:pt idx="2">
                  <c:v>6.25E-2</c:v>
                </c:pt>
                <c:pt idx="3">
                  <c:v>3.4722222222222224E-2</c:v>
                </c:pt>
                <c:pt idx="4">
                  <c:v>0.11875000000000001</c:v>
                </c:pt>
                <c:pt idx="5">
                  <c:v>3.888888888888889E-2</c:v>
                </c:pt>
              </c:numCache>
            </c:numRef>
          </c:val>
          <c:extLst>
            <c:ext xmlns:c16="http://schemas.microsoft.com/office/drawing/2014/chart" uri="{C3380CC4-5D6E-409C-BE32-E72D297353CC}">
              <c16:uniqueId val="{00000003-F258-4371-9B89-DB20A654E501}"/>
            </c:ext>
          </c:extLst>
        </c:ser>
        <c:ser>
          <c:idx val="3"/>
          <c:order val="3"/>
          <c:tx>
            <c:strRef>
              <c:f>Sheet1!$E$1</c:f>
              <c:strCache>
                <c:ptCount val="1"/>
                <c:pt idx="0">
                  <c:v>Asian</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Live+Time-Shifted TV</c:v>
                </c:pt>
                <c:pt idx="1">
                  <c:v>Internet Connected Device</c:v>
                </c:pt>
                <c:pt idx="2">
                  <c:v>Game Console</c:v>
                </c:pt>
                <c:pt idx="3">
                  <c:v>Video on a Computer</c:v>
                </c:pt>
                <c:pt idx="4">
                  <c:v>Video Focused App/Web on a Smartphone</c:v>
                </c:pt>
                <c:pt idx="5">
                  <c:v>Video Focused App/Web on a Tablet</c:v>
                </c:pt>
              </c:strCache>
            </c:strRef>
          </c:cat>
          <c:val>
            <c:numRef>
              <c:f>Sheet1!$E$2:$E$7</c:f>
              <c:numCache>
                <c:formatCode>[h]:mm</c:formatCode>
                <c:ptCount val="6"/>
                <c:pt idx="0">
                  <c:v>0.60625000000000007</c:v>
                </c:pt>
                <c:pt idx="1">
                  <c:v>0.21944444444444444</c:v>
                </c:pt>
                <c:pt idx="2">
                  <c:v>3.6111111111111115E-2</c:v>
                </c:pt>
                <c:pt idx="3">
                  <c:v>5.8333333333333327E-2</c:v>
                </c:pt>
                <c:pt idx="4">
                  <c:v>7.6388888888888895E-2</c:v>
                </c:pt>
                <c:pt idx="5">
                  <c:v>3.8194444444444441E-2</c:v>
                </c:pt>
              </c:numCache>
            </c:numRef>
          </c:val>
          <c:extLst>
            <c:ext xmlns:c16="http://schemas.microsoft.com/office/drawing/2014/chart" uri="{C3380CC4-5D6E-409C-BE32-E72D297353CC}">
              <c16:uniqueId val="{00000004-F258-4371-9B89-DB20A654E501}"/>
            </c:ext>
          </c:extLst>
        </c:ser>
        <c:ser>
          <c:idx val="4"/>
          <c:order val="4"/>
          <c:tx>
            <c:strRef>
              <c:f>Sheet1!$F$1</c:f>
              <c:strCache>
                <c:ptCount val="1"/>
                <c:pt idx="0">
                  <c:v>White</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Live+Time-Shifted TV</c:v>
                </c:pt>
                <c:pt idx="1">
                  <c:v>Internet Connected Device</c:v>
                </c:pt>
                <c:pt idx="2">
                  <c:v>Game Console</c:v>
                </c:pt>
                <c:pt idx="3">
                  <c:v>Video on a Computer</c:v>
                </c:pt>
                <c:pt idx="4">
                  <c:v>Video Focused App/Web on a Smartphone</c:v>
                </c:pt>
                <c:pt idx="5">
                  <c:v>Video Focused App/Web on a Tablet</c:v>
                </c:pt>
              </c:strCache>
            </c:strRef>
          </c:cat>
          <c:val>
            <c:numRef>
              <c:f>Sheet1!$F$2:$F$7</c:f>
              <c:numCache>
                <c:formatCode>[h]:mm</c:formatCode>
                <c:ptCount val="6"/>
                <c:pt idx="0">
                  <c:v>1.2555555555555555</c:v>
                </c:pt>
                <c:pt idx="1">
                  <c:v>0.18611111111111112</c:v>
                </c:pt>
                <c:pt idx="2">
                  <c:v>6.1111111111111116E-2</c:v>
                </c:pt>
                <c:pt idx="3">
                  <c:v>4.5138888888888888E-2</c:v>
                </c:pt>
                <c:pt idx="4">
                  <c:v>6.8749999999999992E-2</c:v>
                </c:pt>
                <c:pt idx="5">
                  <c:v>3.125E-2</c:v>
                </c:pt>
              </c:numCache>
            </c:numRef>
          </c:val>
          <c:extLst>
            <c:ext xmlns:c16="http://schemas.microsoft.com/office/drawing/2014/chart" uri="{C3380CC4-5D6E-409C-BE32-E72D297353CC}">
              <c16:uniqueId val="{00000005-F258-4371-9B89-DB20A654E501}"/>
            </c:ext>
          </c:extLst>
        </c:ser>
        <c:dLbls>
          <c:showLegendKey val="0"/>
          <c:showVal val="0"/>
          <c:showCatName val="0"/>
          <c:showSerName val="0"/>
          <c:showPercent val="0"/>
          <c:showBubbleSize val="0"/>
        </c:dLbls>
        <c:gapWidth val="219"/>
        <c:overlap val="-27"/>
        <c:axId val="634126448"/>
        <c:axId val="634126840"/>
      </c:barChart>
      <c:catAx>
        <c:axId val="6341264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crossAx val="634126840"/>
        <c:crosses val="autoZero"/>
        <c:auto val="1"/>
        <c:lblAlgn val="ctr"/>
        <c:lblOffset val="100"/>
        <c:noMultiLvlLbl val="0"/>
      </c:catAx>
      <c:valAx>
        <c:axId val="634126840"/>
        <c:scaling>
          <c:orientation val="minMax"/>
        </c:scaling>
        <c:delete val="1"/>
        <c:axPos val="l"/>
        <c:numFmt formatCode="[h]:mm" sourceLinked="1"/>
        <c:majorTickMark val="none"/>
        <c:minorTickMark val="none"/>
        <c:tickLblPos val="nextTo"/>
        <c:crossAx val="634126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1F1A62"/>
              </a:solidFill>
              <a:latin typeface="Helvetica" panose="020B0403020202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Black</c:v>
                </c:pt>
              </c:strCache>
            </c:strRef>
          </c:tx>
          <c:spPr>
            <a:solidFill>
              <a:srgbClr val="00C0F3"/>
            </a:solidFill>
          </c:spPr>
          <c:dPt>
            <c:idx val="0"/>
            <c:bubble3D val="0"/>
            <c:spPr>
              <a:solidFill>
                <a:srgbClr val="007392"/>
              </a:solidFill>
              <a:ln w="19050">
                <a:solidFill>
                  <a:schemeClr val="lt1"/>
                </a:solidFill>
              </a:ln>
              <a:effectLst/>
            </c:spPr>
            <c:extLst>
              <c:ext xmlns:c16="http://schemas.microsoft.com/office/drawing/2014/chart" uri="{C3380CC4-5D6E-409C-BE32-E72D297353CC}">
                <c16:uniqueId val="{00000001-3355-453B-B9C8-F85E501B8A6F}"/>
              </c:ext>
            </c:extLst>
          </c:dPt>
          <c:dPt>
            <c:idx val="1"/>
            <c:bubble3D val="0"/>
            <c:spPr>
              <a:solidFill>
                <a:srgbClr val="00A3D0"/>
              </a:solidFill>
              <a:ln w="19050">
                <a:solidFill>
                  <a:schemeClr val="lt1"/>
                </a:solidFill>
              </a:ln>
              <a:effectLst/>
            </c:spPr>
            <c:extLst>
              <c:ext xmlns:c16="http://schemas.microsoft.com/office/drawing/2014/chart" uri="{C3380CC4-5D6E-409C-BE32-E72D297353CC}">
                <c16:uniqueId val="{00000003-3355-453B-B9C8-F85E501B8A6F}"/>
              </c:ext>
            </c:extLst>
          </c:dPt>
          <c:dPt>
            <c:idx val="2"/>
            <c:bubble3D val="0"/>
            <c:spPr>
              <a:solidFill>
                <a:srgbClr val="00C0F3"/>
              </a:solidFill>
              <a:ln w="19050">
                <a:solidFill>
                  <a:schemeClr val="lt1"/>
                </a:solidFill>
              </a:ln>
              <a:effectLst/>
            </c:spPr>
            <c:extLst>
              <c:ext xmlns:c16="http://schemas.microsoft.com/office/drawing/2014/chart" uri="{C3380CC4-5D6E-409C-BE32-E72D297353CC}">
                <c16:uniqueId val="{00000005-3355-453B-B9C8-F85E501B8A6F}"/>
              </c:ext>
            </c:extLst>
          </c:dPt>
          <c:dPt>
            <c:idx val="3"/>
            <c:bubble3D val="0"/>
            <c:spPr>
              <a:solidFill>
                <a:srgbClr val="6DE0FF"/>
              </a:solidFill>
              <a:ln w="19050">
                <a:solidFill>
                  <a:schemeClr val="lt1"/>
                </a:solidFill>
              </a:ln>
              <a:effectLst/>
            </c:spPr>
            <c:extLst>
              <c:ext xmlns:c16="http://schemas.microsoft.com/office/drawing/2014/chart" uri="{C3380CC4-5D6E-409C-BE32-E72D297353CC}">
                <c16:uniqueId val="{00000007-3355-453B-B9C8-F85E501B8A6F}"/>
              </c:ext>
            </c:extLst>
          </c:dPt>
          <c:dPt>
            <c:idx val="4"/>
            <c:bubble3D val="0"/>
            <c:spPr>
              <a:solidFill>
                <a:srgbClr val="AFEEFF"/>
              </a:solidFill>
              <a:ln w="19050">
                <a:solidFill>
                  <a:schemeClr val="lt1"/>
                </a:solidFill>
              </a:ln>
              <a:effectLst/>
            </c:spPr>
            <c:extLst>
              <c:ext xmlns:c16="http://schemas.microsoft.com/office/drawing/2014/chart" uri="{C3380CC4-5D6E-409C-BE32-E72D297353CC}">
                <c16:uniqueId val="{00000009-3355-453B-B9C8-F85E501B8A6F}"/>
              </c:ext>
            </c:extLst>
          </c:dPt>
          <c:dPt>
            <c:idx val="5"/>
            <c:bubble3D val="0"/>
            <c:spPr>
              <a:solidFill>
                <a:srgbClr val="DDF8FF"/>
              </a:solidFill>
              <a:ln w="19050">
                <a:solidFill>
                  <a:schemeClr val="lt1"/>
                </a:solidFill>
              </a:ln>
              <a:effectLst/>
            </c:spPr>
            <c:extLst>
              <c:ext xmlns:c16="http://schemas.microsoft.com/office/drawing/2014/chart" uri="{C3380CC4-5D6E-409C-BE32-E72D297353CC}">
                <c16:uniqueId val="{0000000B-3355-453B-B9C8-F85E501B8A6F}"/>
              </c:ext>
            </c:extLst>
          </c:dPt>
          <c:dLbls>
            <c:dLbl>
              <c:idx val="0"/>
              <c:layout>
                <c:manualLayout>
                  <c:x val="-0.15936610668260964"/>
                  <c:y val="0.10899705944801213"/>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92DD50C5-9F67-4007-B697-B487AC8AF488}" type="CATEGORYNAME">
                      <a:rPr lang="en-US" u="sng">
                        <a:solidFill>
                          <a:schemeClr val="bg1"/>
                        </a:solidFill>
                      </a:rPr>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endParaRPr lang="en-US" u="sng" baseline="0" dirty="0">
                      <a:solidFill>
                        <a:schemeClr val="bg1"/>
                      </a:solidFill>
                    </a:endParaRPr>
                  </a:p>
                  <a:p>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B2D07BF2-BB87-462F-9FC1-EB4339511FB5}" type="VALUE">
                      <a:rPr lang="en-US" sz="2000">
                        <a:solidFill>
                          <a:schemeClr val="bg1"/>
                        </a:solidFill>
                      </a:rPr>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0940622278648222"/>
                      <c:h val="0.18881432666903666"/>
                    </c:manualLayout>
                  </c15:layout>
                  <c15:dlblFieldTable/>
                  <c15:showDataLabelsRange val="0"/>
                </c:ext>
                <c:ext xmlns:c16="http://schemas.microsoft.com/office/drawing/2014/chart" uri="{C3380CC4-5D6E-409C-BE32-E72D297353CC}">
                  <c16:uniqueId val="{00000001-3355-453B-B9C8-F85E501B8A6F}"/>
                </c:ext>
              </c:extLst>
            </c:dLbl>
            <c:dLbl>
              <c:idx val="1"/>
              <c:layout>
                <c:manualLayout>
                  <c:x val="-1.1895669227067852E-2"/>
                  <c:y val="-9.0498206211501002E-3"/>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F891123B-3C23-485F-9154-186C48289EF8}" type="CATEGORYNAME">
                      <a:rPr lang="en-US" u="sng">
                        <a:solidFill>
                          <a:schemeClr val="bg1"/>
                        </a:solidFill>
                      </a:rPr>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endParaRPr lang="en-US" u="sng" baseline="0" dirty="0">
                      <a:solidFill>
                        <a:schemeClr val="bg1"/>
                      </a:solidFill>
                    </a:endParaRPr>
                  </a:p>
                  <a:p>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5F7ED0D5-350F-48A5-AFDE-76F63ED60F0C}" type="VALUE">
                      <a:rPr lang="en-US" sz="2000">
                        <a:solidFill>
                          <a:schemeClr val="bg1"/>
                        </a:solidFill>
                      </a:rPr>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2543152242621337"/>
                      <c:h val="0.22948033595341907"/>
                    </c:manualLayout>
                  </c15:layout>
                  <c15:dlblFieldTable/>
                  <c15:showDataLabelsRange val="0"/>
                </c:ext>
                <c:ext xmlns:c16="http://schemas.microsoft.com/office/drawing/2014/chart" uri="{C3380CC4-5D6E-409C-BE32-E72D297353CC}">
                  <c16:uniqueId val="{00000003-3355-453B-B9C8-F85E501B8A6F}"/>
                </c:ext>
              </c:extLst>
            </c:dLbl>
            <c:dLbl>
              <c:idx val="2"/>
              <c:layout>
                <c:manualLayout>
                  <c:x val="0.14784617467927189"/>
                  <c:y val="-0.10236033139621843"/>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30AB6F1B-82B1-4FD4-B0AD-4B88F3198BB8}" type="CATEGORYNAME">
                      <a:rPr lang="en-US" sz="1200" u="sng">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[CATEGORY NAME]</a:t>
                    </a:fld>
                    <a:endParaRPr lang="en-US" sz="1200" u="sng" baseline="0" dirty="0">
                      <a:solidFill>
                        <a:srgbClr val="1F1A62"/>
                      </a:solidFill>
                      <a:latin typeface="Helvetica" panose="020B0604020202020204" pitchFamily="34" charset="0"/>
                      <a:cs typeface="Helvetica" panose="020B0604020202020204" pitchFamily="34" charset="0"/>
                    </a:endParaRPr>
                  </a:p>
                  <a:p>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173E360D-9B7D-486D-9090-6E649FF06FC8}" type="VALUE">
                      <a:rPr lang="en-US" sz="2000">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8931980322502432"/>
                      <c:h val="0.24288478111271852"/>
                    </c:manualLayout>
                  </c15:layout>
                  <c15:dlblFieldTable/>
                  <c15:showDataLabelsRange val="0"/>
                </c:ext>
                <c:ext xmlns:c16="http://schemas.microsoft.com/office/drawing/2014/chart" uri="{C3380CC4-5D6E-409C-BE32-E72D297353CC}">
                  <c16:uniqueId val="{00000005-3355-453B-B9C8-F85E501B8A6F}"/>
                </c:ext>
              </c:extLst>
            </c:dLbl>
            <c:dLbl>
              <c:idx val="3"/>
              <c:layout>
                <c:manualLayout>
                  <c:x val="0.19367032644713689"/>
                  <c:y val="0.13519380440044024"/>
                </c:manualLayout>
              </c:layout>
              <c:tx>
                <c:rich>
                  <a:bodyPr/>
                  <a:lstStyle/>
                  <a:p>
                    <a:fld id="{63F11AB1-4A0D-46EF-9E91-05A670D29673}" type="CATEGORYNAME">
                      <a:rPr lang="en-US" u="sng">
                        <a:solidFill>
                          <a:srgbClr val="1F1A62"/>
                        </a:solidFill>
                      </a:rPr>
                      <a:pPr/>
                      <a:t>[CATEGORY NAME]</a:t>
                    </a:fld>
                    <a:endParaRPr lang="en-US" u="sng" baseline="0" dirty="0">
                      <a:solidFill>
                        <a:srgbClr val="1F1A62"/>
                      </a:solidFill>
                    </a:endParaRPr>
                  </a:p>
                  <a:p>
                    <a:fld id="{7C3FD3CC-511A-4056-8248-67431F066C75}" type="VALUE">
                      <a:rPr lang="en-US" sz="1600">
                        <a:solidFill>
                          <a:srgbClr val="1F1A62"/>
                        </a:solidFill>
                      </a:rPr>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3355-453B-B9C8-F85E501B8A6F}"/>
                </c:ext>
              </c:extLst>
            </c:dLbl>
            <c:dLbl>
              <c:idx val="4"/>
              <c:layout>
                <c:manualLayout>
                  <c:x val="-3.6496555474496699E-2"/>
                  <c:y val="1.5091766972297639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D7AFC7B1-41FF-413A-9C03-389B4FBAE495}" type="CATEGORYNAME">
                      <a:rPr lang="en-US" sz="1200" u="sng">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[CATEGORY NAME]</a:t>
                    </a:fld>
                    <a:endParaRPr lang="en-US" sz="1200" u="sng" baseline="0" dirty="0">
                      <a:solidFill>
                        <a:srgbClr val="1F1A62"/>
                      </a:solidFill>
                      <a:latin typeface="Helvetica" panose="020B0604020202020204" pitchFamily="34" charset="0"/>
                      <a:cs typeface="Helvetica" panose="020B0604020202020204" pitchFamily="34" charset="0"/>
                    </a:endParaRPr>
                  </a:p>
                  <a:p>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F67A9699-17C3-48C3-B449-23A7FEF73C53}" type="VALUE">
                      <a:rPr lang="en-US" sz="1200">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7529977354071317"/>
                      <c:h val="0.20633304668053931"/>
                    </c:manualLayout>
                  </c15:layout>
                  <c15:dlblFieldTable/>
                  <c15:showDataLabelsRange val="0"/>
                </c:ext>
                <c:ext xmlns:c16="http://schemas.microsoft.com/office/drawing/2014/chart" uri="{C3380CC4-5D6E-409C-BE32-E72D297353CC}">
                  <c16:uniqueId val="{00000009-3355-453B-B9C8-F85E501B8A6F}"/>
                </c:ext>
              </c:extLst>
            </c:dLbl>
            <c:dLbl>
              <c:idx val="5"/>
              <c:layout>
                <c:manualLayout>
                  <c:x val="0.15028271282275527"/>
                  <c:y val="-3.4256684325819132E-3"/>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1EA6F068-258C-4D9D-A94E-8E08BC241E9B}" type="CATEGORYNAME">
                      <a:rPr lang="en-US" sz="1200" u="sng">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[CATEGORY NAME]</a:t>
                    </a:fld>
                    <a:endParaRPr lang="en-US" sz="1200" u="sng" baseline="0" dirty="0">
                      <a:solidFill>
                        <a:srgbClr val="1F1A62"/>
                      </a:solidFill>
                      <a:latin typeface="Helvetica" panose="020B0604020202020204" pitchFamily="34" charset="0"/>
                      <a:cs typeface="Helvetica" panose="020B0604020202020204" pitchFamily="34" charset="0"/>
                    </a:endParaRPr>
                  </a:p>
                  <a:p>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779CEFAC-6FF2-44AA-B133-9A885705DBFE}" type="VALUE">
                      <a:rPr lang="en-US" sz="1200">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4178813451820794"/>
                      <c:h val="0.12477826596690977"/>
                    </c:manualLayout>
                  </c15:layout>
                  <c15:dlblFieldTable/>
                  <c15:showDataLabelsRange val="0"/>
                </c:ext>
                <c:ext xmlns:c16="http://schemas.microsoft.com/office/drawing/2014/chart" uri="{C3380CC4-5D6E-409C-BE32-E72D297353CC}">
                  <c16:uniqueId val="{0000000B-3355-453B-B9C8-F85E501B8A6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0.39</c:v>
                </c:pt>
                <c:pt idx="1">
                  <c:v>0.21</c:v>
                </c:pt>
                <c:pt idx="2">
                  <c:v>0.19</c:v>
                </c:pt>
                <c:pt idx="3">
                  <c:v>0.11</c:v>
                </c:pt>
                <c:pt idx="4">
                  <c:v>7.0000000000000007E-2</c:v>
                </c:pt>
                <c:pt idx="5">
                  <c:v>0.03</c:v>
                </c:pt>
              </c:numCache>
            </c:numRef>
          </c:val>
          <c:extLst>
            <c:ext xmlns:c16="http://schemas.microsoft.com/office/drawing/2014/chart" uri="{C3380CC4-5D6E-409C-BE32-E72D297353CC}">
              <c16:uniqueId val="{0000000C-3355-453B-B9C8-F85E501B8A6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9400292347110494E-2"/>
          <c:y val="0.16357084884918899"/>
          <c:w val="0.80119954911533098"/>
          <c:h val="0.83599032545006202"/>
        </c:manualLayout>
      </c:layout>
      <c:pieChart>
        <c:varyColors val="1"/>
        <c:ser>
          <c:idx val="0"/>
          <c:order val="0"/>
          <c:tx>
            <c:strRef>
              <c:f>Sheet1!$B$1</c:f>
              <c:strCache>
                <c:ptCount val="1"/>
                <c:pt idx="0">
                  <c:v>Caucasian</c:v>
                </c:pt>
              </c:strCache>
            </c:strRef>
          </c:tx>
          <c:spPr>
            <a:solidFill>
              <a:srgbClr val="66C5AD"/>
            </a:solidFill>
          </c:spPr>
          <c:dPt>
            <c:idx val="0"/>
            <c:bubble3D val="0"/>
            <c:spPr>
              <a:solidFill>
                <a:srgbClr val="348872"/>
              </a:solidFill>
              <a:ln w="19050">
                <a:solidFill>
                  <a:schemeClr val="lt1"/>
                </a:solidFill>
              </a:ln>
              <a:effectLst/>
            </c:spPr>
            <c:extLst>
              <c:ext xmlns:c16="http://schemas.microsoft.com/office/drawing/2014/chart" uri="{C3380CC4-5D6E-409C-BE32-E72D297353CC}">
                <c16:uniqueId val="{00000001-3CB1-4B87-9B64-824E426D124E}"/>
              </c:ext>
            </c:extLst>
          </c:dPt>
          <c:dPt>
            <c:idx val="1"/>
            <c:bubble3D val="0"/>
            <c:spPr>
              <a:solidFill>
                <a:srgbClr val="40AA8E"/>
              </a:solidFill>
              <a:ln w="19050">
                <a:solidFill>
                  <a:schemeClr val="lt1"/>
                </a:solidFill>
              </a:ln>
              <a:effectLst/>
            </c:spPr>
            <c:extLst>
              <c:ext xmlns:c16="http://schemas.microsoft.com/office/drawing/2014/chart" uri="{C3380CC4-5D6E-409C-BE32-E72D297353CC}">
                <c16:uniqueId val="{00000003-3CB1-4B87-9B64-824E426D124E}"/>
              </c:ext>
            </c:extLst>
          </c:dPt>
          <c:dPt>
            <c:idx val="2"/>
            <c:bubble3D val="0"/>
            <c:spPr>
              <a:solidFill>
                <a:srgbClr val="66C5AD"/>
              </a:solidFill>
              <a:ln w="19050">
                <a:solidFill>
                  <a:schemeClr val="lt1"/>
                </a:solidFill>
              </a:ln>
              <a:effectLst/>
            </c:spPr>
            <c:extLst>
              <c:ext xmlns:c16="http://schemas.microsoft.com/office/drawing/2014/chart" uri="{C3380CC4-5D6E-409C-BE32-E72D297353CC}">
                <c16:uniqueId val="{00000005-3CB1-4B87-9B64-824E426D124E}"/>
              </c:ext>
            </c:extLst>
          </c:dPt>
          <c:dPt>
            <c:idx val="3"/>
            <c:bubble3D val="0"/>
            <c:spPr>
              <a:solidFill>
                <a:srgbClr val="88D2BF"/>
              </a:solidFill>
              <a:ln w="19050">
                <a:solidFill>
                  <a:schemeClr val="lt1"/>
                </a:solidFill>
              </a:ln>
              <a:effectLst/>
            </c:spPr>
            <c:extLst>
              <c:ext xmlns:c16="http://schemas.microsoft.com/office/drawing/2014/chart" uri="{C3380CC4-5D6E-409C-BE32-E72D297353CC}">
                <c16:uniqueId val="{00000007-3CB1-4B87-9B64-824E426D124E}"/>
              </c:ext>
            </c:extLst>
          </c:dPt>
          <c:dPt>
            <c:idx val="4"/>
            <c:bubble3D val="0"/>
            <c:spPr>
              <a:solidFill>
                <a:srgbClr val="A9DFD1"/>
              </a:solidFill>
              <a:ln w="19050">
                <a:solidFill>
                  <a:schemeClr val="lt1"/>
                </a:solidFill>
              </a:ln>
              <a:effectLst/>
            </c:spPr>
            <c:extLst>
              <c:ext xmlns:c16="http://schemas.microsoft.com/office/drawing/2014/chart" uri="{C3380CC4-5D6E-409C-BE32-E72D297353CC}">
                <c16:uniqueId val="{00000009-3CB1-4B87-9B64-824E426D124E}"/>
              </c:ext>
            </c:extLst>
          </c:dPt>
          <c:dPt>
            <c:idx val="5"/>
            <c:bubble3D val="0"/>
            <c:spPr>
              <a:solidFill>
                <a:srgbClr val="D5EFE8"/>
              </a:solidFill>
              <a:ln w="19050">
                <a:solidFill>
                  <a:schemeClr val="lt1"/>
                </a:solidFill>
              </a:ln>
              <a:effectLst/>
            </c:spPr>
            <c:extLst>
              <c:ext xmlns:c16="http://schemas.microsoft.com/office/drawing/2014/chart" uri="{C3380CC4-5D6E-409C-BE32-E72D297353CC}">
                <c16:uniqueId val="{0000000B-3CB1-4B87-9B64-824E426D124E}"/>
              </c:ext>
            </c:extLst>
          </c:dPt>
          <c:dLbls>
            <c:dLbl>
              <c:idx val="0"/>
              <c:layout>
                <c:manualLayout>
                  <c:x val="-0.21204665992623351"/>
                  <c:y val="0.21167983715927996"/>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48DAD40A-43A8-4200-9FB3-5853BE714BB8}" type="CATEGORYNAME">
                      <a:rPr lang="en-US" u="sng">
                        <a:solidFill>
                          <a:schemeClr val="bg1"/>
                        </a:solidFill>
                      </a:rPr>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baseline="0" dirty="0">
                        <a:solidFill>
                          <a:schemeClr val="bg1"/>
                        </a:solidFill>
                      </a:rPr>
                      <a:t>
</a:t>
                    </a:r>
                    <a:fld id="{FF70F9E4-CBCF-402A-84D0-EE3A196F8DBA}" type="VALUE">
                      <a:rPr lang="en-US" sz="2000" baseline="0">
                        <a:solidFill>
                          <a:schemeClr val="bg1"/>
                        </a:solidFill>
                      </a:rPr>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1305156966633781"/>
                      <c:h val="0.18032227572465126"/>
                    </c:manualLayout>
                  </c15:layout>
                  <c15:dlblFieldTable/>
                  <c15:showDataLabelsRange val="0"/>
                </c:ext>
                <c:ext xmlns:c16="http://schemas.microsoft.com/office/drawing/2014/chart" uri="{C3380CC4-5D6E-409C-BE32-E72D297353CC}">
                  <c16:uniqueId val="{00000001-3CB1-4B87-9B64-824E426D124E}"/>
                </c:ext>
              </c:extLst>
            </c:dLbl>
            <c:dLbl>
              <c:idx val="1"/>
              <c:layout>
                <c:manualLayout>
                  <c:x val="-0.16993813181525511"/>
                  <c:y val="-0.1124455748089159"/>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9E587866-FDE0-495A-873A-D0BD75E396A9}" type="CATEGORYNAME">
                      <a:rPr lang="en-US" u="sng">
                        <a:solidFill>
                          <a:schemeClr val="bg1"/>
                        </a:solidFill>
                      </a:rPr>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baseline="0" dirty="0">
                        <a:solidFill>
                          <a:schemeClr val="bg1"/>
                        </a:solidFill>
                      </a:rPr>
                      <a:t>
</a:t>
                    </a:r>
                    <a:fld id="{F6A34A8B-E8BA-4012-991E-A33E2C1424E1}" type="VALUE">
                      <a:rPr lang="en-US" sz="1600" baseline="0">
                        <a:solidFill>
                          <a:schemeClr val="bg1"/>
                        </a:solidFill>
                      </a:rPr>
                      <a:pPr>
                        <a:defRPr sz="12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14438960631624"/>
                      <c:h val="0.27576912661067038"/>
                    </c:manualLayout>
                  </c15:layout>
                  <c15:dlblFieldTable/>
                  <c15:showDataLabelsRange val="0"/>
                </c:ext>
                <c:ext xmlns:c16="http://schemas.microsoft.com/office/drawing/2014/chart" uri="{C3380CC4-5D6E-409C-BE32-E72D297353CC}">
                  <c16:uniqueId val="{00000003-3CB1-4B87-9B64-824E426D124E}"/>
                </c:ext>
              </c:extLst>
            </c:dLbl>
            <c:dLbl>
              <c:idx val="2"/>
              <c:layout>
                <c:manualLayout>
                  <c:x val="0.21582142740537391"/>
                  <c:y val="-0.14528955740016575"/>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6CC18D8E-9F6E-4970-A9B5-CFDE35DA4BDF}" type="CATEGORYNAME">
                      <a:rPr lang="en-US" sz="1200" u="sng">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200" baseline="0" dirty="0">
                        <a:solidFill>
                          <a:srgbClr val="1F1A62"/>
                        </a:solidFill>
                        <a:latin typeface="Helvetica" panose="020B0604020202020204" pitchFamily="34" charset="0"/>
                        <a:cs typeface="Helvetica" panose="020B0604020202020204" pitchFamily="34" charset="0"/>
                      </a:rPr>
                      <a:t>
</a:t>
                    </a:r>
                    <a:fld id="{67C2A5D8-9F92-4038-96D8-2FF00D7C80D1}" type="VALUE">
                      <a:rPr lang="en-US" sz="2000" baseline="0">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sz="1200" baseline="0" dirty="0">
                      <a:solidFill>
                        <a:srgbClr val="1F1A62"/>
                      </a:solidFill>
                      <a:latin typeface="Helvetica" panose="020B0604020202020204" pitchFamily="34" charset="0"/>
                      <a:cs typeface="Helvetica"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271856586132944"/>
                      <c:h val="0.2312785415252061"/>
                    </c:manualLayout>
                  </c15:layout>
                  <c15:dlblFieldTable/>
                  <c15:showDataLabelsRange val="0"/>
                </c:ext>
                <c:ext xmlns:c16="http://schemas.microsoft.com/office/drawing/2014/chart" uri="{C3380CC4-5D6E-409C-BE32-E72D297353CC}">
                  <c16:uniqueId val="{00000005-3CB1-4B87-9B64-824E426D124E}"/>
                </c:ext>
              </c:extLst>
            </c:dLbl>
            <c:dLbl>
              <c:idx val="3"/>
              <c:layout>
                <c:manualLayout>
                  <c:x val="0.16817960667484863"/>
                  <c:y val="0.12557311519695416"/>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D7A58312-D44E-4963-9971-1A39B560ADDD}" type="CATEGORYNAME">
                      <a:rPr lang="en-US" u="sng">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baseline="0" dirty="0">
                        <a:solidFill>
                          <a:srgbClr val="1F1A62"/>
                        </a:solidFill>
                        <a:latin typeface="Helvetica" panose="020B0604020202020204" pitchFamily="34" charset="0"/>
                        <a:cs typeface="Helvetica" panose="020B0604020202020204" pitchFamily="34" charset="0"/>
                      </a:rPr>
                      <a:t>
</a:t>
                    </a:r>
                    <a:fld id="{7728A044-959E-4BA2-B4DB-BDE635B8B314}" type="VALUE">
                      <a:rPr lang="en-US" sz="1600" baseline="0">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baseline="0" dirty="0">
                      <a:solidFill>
                        <a:srgbClr val="1F1A62"/>
                      </a:solidFill>
                      <a:latin typeface="Helvetica" panose="020B0604020202020204" pitchFamily="34" charset="0"/>
                      <a:cs typeface="Helvetica"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010199499338178"/>
                      <c:h val="0.22674723407470093"/>
                    </c:manualLayout>
                  </c15:layout>
                  <c15:dlblFieldTable/>
                  <c15:showDataLabelsRange val="0"/>
                </c:ext>
                <c:ext xmlns:c16="http://schemas.microsoft.com/office/drawing/2014/chart" uri="{C3380CC4-5D6E-409C-BE32-E72D297353CC}">
                  <c16:uniqueId val="{00000007-3CB1-4B87-9B64-824E426D124E}"/>
                </c:ext>
              </c:extLst>
            </c:dLbl>
            <c:dLbl>
              <c:idx val="4"/>
              <c:layout>
                <c:manualLayout>
                  <c:x val="-6.457649008979692E-2"/>
                  <c:y val="-1.0538831096314457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D506731B-904C-4AFA-B7DD-D80EE727573F}" type="CATEGORYNAME">
                      <a:rPr lang="en-US" sz="1200" u="sng">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200" baseline="0" dirty="0">
                        <a:solidFill>
                          <a:srgbClr val="1F1A62"/>
                        </a:solidFill>
                        <a:latin typeface="Helvetica" panose="020B0604020202020204" pitchFamily="34" charset="0"/>
                        <a:cs typeface="Helvetica" panose="020B0604020202020204" pitchFamily="34" charset="0"/>
                      </a:rPr>
                      <a:t>
</a:t>
                    </a:r>
                    <a:fld id="{62B9D267-4FBC-49E3-A054-AFCBB940EBF4}" type="VALUE">
                      <a:rPr lang="en-US" sz="1200" baseline="0">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sz="1200" baseline="0" dirty="0">
                      <a:solidFill>
                        <a:srgbClr val="1F1A62"/>
                      </a:solidFill>
                      <a:latin typeface="Helvetica" panose="020B0604020202020204" pitchFamily="34" charset="0"/>
                      <a:cs typeface="Helvetica"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7529977354071317"/>
                      <c:h val="0.19472680709302687"/>
                    </c:manualLayout>
                  </c15:layout>
                  <c15:dlblFieldTable/>
                  <c15:showDataLabelsRange val="0"/>
                </c:ext>
                <c:ext xmlns:c16="http://schemas.microsoft.com/office/drawing/2014/chart" uri="{C3380CC4-5D6E-409C-BE32-E72D297353CC}">
                  <c16:uniqueId val="{00000009-3CB1-4B87-9B64-824E426D124E}"/>
                </c:ext>
              </c:extLst>
            </c:dLbl>
            <c:dLbl>
              <c:idx val="5"/>
              <c:layout>
                <c:manualLayout>
                  <c:x val="9.4203263133273776E-2"/>
                  <c:y val="-5.0391185106727137E-3"/>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fld id="{0D99B5F1-E2BC-49FF-A61F-91DC9B57E597}" type="CATEGORYNAME">
                      <a:rPr lang="en-US" sz="1200" u="sng">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200" baseline="0" dirty="0">
                        <a:solidFill>
                          <a:srgbClr val="1F1A62"/>
                        </a:solidFill>
                        <a:latin typeface="Helvetica" panose="020B0604020202020204" pitchFamily="34" charset="0"/>
                        <a:cs typeface="Helvetica" panose="020B0604020202020204" pitchFamily="34" charset="0"/>
                      </a:rPr>
                      <a:t>
</a:t>
                    </a:r>
                    <a:fld id="{21500B9A-D157-4A10-BB46-533BFB23A36A}" type="VALUE">
                      <a:rPr lang="en-US" sz="1200" baseline="0">
                        <a:solidFill>
                          <a:srgbClr val="1F1A62"/>
                        </a:solidFill>
                        <a:latin typeface="Helvetica" panose="020B0604020202020204" pitchFamily="34" charset="0"/>
                        <a:cs typeface="Helvetica" panose="020B0604020202020204" pitchFamily="34" charset="0"/>
                      </a:rPr>
                      <a:pPr>
                        <a:defRPr sz="1200" b="1">
                          <a:solidFill>
                            <a:srgbClr val="1F1A62"/>
                          </a:solidFill>
                          <a:latin typeface="Helvetica" panose="020B0604020202020204" pitchFamily="34" charset="0"/>
                          <a:ea typeface="Open Sans" panose="020B0606030504020204" pitchFamily="34" charset="0"/>
                          <a:cs typeface="Helvetica" panose="020B0604020202020204" pitchFamily="34" charset="0"/>
                        </a:defRPr>
                      </a:pPr>
                      <a:t>[VALUE]</a:t>
                    </a:fld>
                    <a:endParaRPr lang="en-US" sz="1200" baseline="0" dirty="0">
                      <a:solidFill>
                        <a:srgbClr val="1F1A62"/>
                      </a:solidFill>
                      <a:latin typeface="Helvetica" panose="020B0604020202020204" pitchFamily="34" charset="0"/>
                      <a:cs typeface="Helvetica"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315918466092927"/>
                      <c:h val="0.14202655909723561"/>
                    </c:manualLayout>
                  </c15:layout>
                  <c15:dlblFieldTable/>
                  <c15:showDataLabelsRange val="0"/>
                </c:ext>
                <c:ext xmlns:c16="http://schemas.microsoft.com/office/drawing/2014/chart" uri="{C3380CC4-5D6E-409C-BE32-E72D297353CC}">
                  <c16:uniqueId val="{0000000B-3CB1-4B87-9B64-824E426D124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Daily</c:v>
                </c:pt>
                <c:pt idx="1">
                  <c:v>Every Other Day</c:v>
                </c:pt>
                <c:pt idx="2">
                  <c:v>A Few Times A Week</c:v>
                </c:pt>
                <c:pt idx="3">
                  <c:v>Weekly</c:v>
                </c:pt>
                <c:pt idx="4">
                  <c:v>A Few Times A Month</c:v>
                </c:pt>
                <c:pt idx="5">
                  <c:v>Once A Month</c:v>
                </c:pt>
              </c:strCache>
            </c:strRef>
          </c:cat>
          <c:val>
            <c:numRef>
              <c:f>Sheet1!$B$2:$B$7</c:f>
              <c:numCache>
                <c:formatCode>0%</c:formatCode>
                <c:ptCount val="6"/>
                <c:pt idx="0">
                  <c:v>0.28000000000000003</c:v>
                </c:pt>
                <c:pt idx="1">
                  <c:v>0.16</c:v>
                </c:pt>
                <c:pt idx="2">
                  <c:v>0.31</c:v>
                </c:pt>
                <c:pt idx="3">
                  <c:v>0.15</c:v>
                </c:pt>
                <c:pt idx="4">
                  <c:v>0.09</c:v>
                </c:pt>
                <c:pt idx="5">
                  <c:v>0.01</c:v>
                </c:pt>
              </c:numCache>
            </c:numRef>
          </c:val>
          <c:extLst>
            <c:ext xmlns:c16="http://schemas.microsoft.com/office/drawing/2014/chart" uri="{C3380CC4-5D6E-409C-BE32-E72D297353CC}">
              <c16:uniqueId val="{0000000C-3CB1-4B87-9B64-824E426D12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7">
  <a:schemeClr val="accent4"/>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109B1-503D-4841-A23B-7313A526551A}" type="datetimeFigureOut">
              <a:rPr lang="en-US" smtClean="0"/>
              <a:t>7/1/2020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8E8826-7767-440E-A3C5-4C0FD360A9E9}" type="slidenum">
              <a:rPr lang="en-US" smtClean="0"/>
              <a:t>‹#›</a:t>
            </a:fld>
            <a:endParaRPr lang="en-US"/>
          </a:p>
        </p:txBody>
      </p:sp>
    </p:spTree>
    <p:extLst>
      <p:ext uri="{BB962C8B-B14F-4D97-AF65-F5344CB8AC3E}">
        <p14:creationId xmlns:p14="http://schemas.microsoft.com/office/powerpoint/2010/main" val="3963297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50"/>
          </a:p>
        </p:txBody>
      </p:sp>
      <p:sp>
        <p:nvSpPr>
          <p:cNvPr id="4" name="Slide Number Placeholder 3"/>
          <p:cNvSpPr>
            <a:spLocks noGrp="1"/>
          </p:cNvSpPr>
          <p:nvPr>
            <p:ph type="sldNum" sz="quarter" idx="5"/>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386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96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77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829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765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749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772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274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13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189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097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080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0D6DF-2847-4898-A27A-D1DDAFC66C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22DB51-63DB-4EA8-8231-164F1DF6A0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51674A-F610-402A-A89E-EEB9862C48BF}"/>
              </a:ext>
            </a:extLst>
          </p:cNvPr>
          <p:cNvSpPr>
            <a:spLocks noGrp="1"/>
          </p:cNvSpPr>
          <p:nvPr>
            <p:ph type="dt" sz="half" idx="10"/>
          </p:nvPr>
        </p:nvSpPr>
        <p:spPr/>
        <p:txBody>
          <a:bodyPr/>
          <a:lstStyle/>
          <a:p>
            <a:fld id="{3EF45B36-39DE-4E87-A228-9B68B516BB9B}" type="datetimeFigureOut">
              <a:rPr lang="en-US" smtClean="0"/>
              <a:t>7/1/2020</a:t>
            </a:fld>
            <a:endParaRPr lang="en-US"/>
          </a:p>
        </p:txBody>
      </p:sp>
      <p:sp>
        <p:nvSpPr>
          <p:cNvPr id="5" name="Footer Placeholder 4">
            <a:extLst>
              <a:ext uri="{FF2B5EF4-FFF2-40B4-BE49-F238E27FC236}">
                <a16:creationId xmlns:a16="http://schemas.microsoft.com/office/drawing/2014/main" id="{AA409037-9419-4EB0-BB6D-33443349E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EFB23-83F3-4E44-A94B-5210EAEEE7E7}"/>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3540471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7637-36C0-4513-AC04-41E0CEF4E7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60E7AC-25EA-4CA6-8D8A-64831C232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F3B3A-F063-49D4-8198-39B871BFB6F9}"/>
              </a:ext>
            </a:extLst>
          </p:cNvPr>
          <p:cNvSpPr>
            <a:spLocks noGrp="1"/>
          </p:cNvSpPr>
          <p:nvPr>
            <p:ph type="dt" sz="half" idx="10"/>
          </p:nvPr>
        </p:nvSpPr>
        <p:spPr/>
        <p:txBody>
          <a:bodyPr/>
          <a:lstStyle/>
          <a:p>
            <a:fld id="{3EF45B36-39DE-4E87-A228-9B68B516BB9B}" type="datetimeFigureOut">
              <a:rPr lang="en-US" smtClean="0"/>
              <a:t>7/1/2020</a:t>
            </a:fld>
            <a:endParaRPr lang="en-US"/>
          </a:p>
        </p:txBody>
      </p:sp>
      <p:sp>
        <p:nvSpPr>
          <p:cNvPr id="5" name="Footer Placeholder 4">
            <a:extLst>
              <a:ext uri="{FF2B5EF4-FFF2-40B4-BE49-F238E27FC236}">
                <a16:creationId xmlns:a16="http://schemas.microsoft.com/office/drawing/2014/main" id="{3660D174-D8D7-4D34-8D3D-2681AE0D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A4397-1CE4-4294-B5AB-B081EC91A344}"/>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2227686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498A25-ECDF-4759-818F-7A0909B862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DF83F6-5406-4FB2-8B86-243D4E110C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BF4BFA-C8EA-4ECE-8DE5-5368D4536D89}"/>
              </a:ext>
            </a:extLst>
          </p:cNvPr>
          <p:cNvSpPr>
            <a:spLocks noGrp="1"/>
          </p:cNvSpPr>
          <p:nvPr>
            <p:ph type="dt" sz="half" idx="10"/>
          </p:nvPr>
        </p:nvSpPr>
        <p:spPr/>
        <p:txBody>
          <a:bodyPr/>
          <a:lstStyle/>
          <a:p>
            <a:fld id="{3EF45B36-39DE-4E87-A228-9B68B516BB9B}" type="datetimeFigureOut">
              <a:rPr lang="en-US" smtClean="0"/>
              <a:t>7/1/2020</a:t>
            </a:fld>
            <a:endParaRPr lang="en-US"/>
          </a:p>
        </p:txBody>
      </p:sp>
      <p:sp>
        <p:nvSpPr>
          <p:cNvPr id="5" name="Footer Placeholder 4">
            <a:extLst>
              <a:ext uri="{FF2B5EF4-FFF2-40B4-BE49-F238E27FC236}">
                <a16:creationId xmlns:a16="http://schemas.microsoft.com/office/drawing/2014/main" id="{68C6EA10-CFFE-4C01-99B2-1E8269766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5647D-66BA-4F28-B876-312BAC96308E}"/>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3057022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088119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87696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6" y="460184"/>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5"/>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8"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358082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6" y="460184"/>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5"/>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8"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6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84627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1" y="5002207"/>
            <a:ext cx="7247473"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423007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6"/>
            <a:ext cx="6874356"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69"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655184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55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D814E-5D2B-4B6B-ADA2-22C0E6BFD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8C83FD-9155-4844-8CEE-B971793DA8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2DFD-B481-476D-BB8B-76DD8A43D79E}"/>
              </a:ext>
            </a:extLst>
          </p:cNvPr>
          <p:cNvSpPr>
            <a:spLocks noGrp="1"/>
          </p:cNvSpPr>
          <p:nvPr>
            <p:ph type="dt" sz="half" idx="10"/>
          </p:nvPr>
        </p:nvSpPr>
        <p:spPr/>
        <p:txBody>
          <a:bodyPr/>
          <a:lstStyle/>
          <a:p>
            <a:fld id="{3EF45B36-39DE-4E87-A228-9B68B516BB9B}" type="datetimeFigureOut">
              <a:rPr lang="en-US" smtClean="0"/>
              <a:t>7/1/2020</a:t>
            </a:fld>
            <a:endParaRPr lang="en-US"/>
          </a:p>
        </p:txBody>
      </p:sp>
      <p:sp>
        <p:nvSpPr>
          <p:cNvPr id="5" name="Footer Placeholder 4">
            <a:extLst>
              <a:ext uri="{FF2B5EF4-FFF2-40B4-BE49-F238E27FC236}">
                <a16:creationId xmlns:a16="http://schemas.microsoft.com/office/drawing/2014/main" id="{095CAC9F-E8FC-4E68-91D0-92B13E287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2EC1A-F7D2-4782-A706-EF9E8EC56681}"/>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1998337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A83B-DDCD-4F0F-B4EA-6DEBC58D45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79D3E8-B65B-4427-A1F6-72D3BCCEBC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D5B703-E1CA-4E50-B064-88BDFFA3CFCB}"/>
              </a:ext>
            </a:extLst>
          </p:cNvPr>
          <p:cNvSpPr>
            <a:spLocks noGrp="1"/>
          </p:cNvSpPr>
          <p:nvPr>
            <p:ph type="dt" sz="half" idx="10"/>
          </p:nvPr>
        </p:nvSpPr>
        <p:spPr/>
        <p:txBody>
          <a:bodyPr/>
          <a:lstStyle/>
          <a:p>
            <a:fld id="{3EF45B36-39DE-4E87-A228-9B68B516BB9B}" type="datetimeFigureOut">
              <a:rPr lang="en-US" smtClean="0"/>
              <a:t>7/1/2020</a:t>
            </a:fld>
            <a:endParaRPr lang="en-US"/>
          </a:p>
        </p:txBody>
      </p:sp>
      <p:sp>
        <p:nvSpPr>
          <p:cNvPr id="5" name="Footer Placeholder 4">
            <a:extLst>
              <a:ext uri="{FF2B5EF4-FFF2-40B4-BE49-F238E27FC236}">
                <a16:creationId xmlns:a16="http://schemas.microsoft.com/office/drawing/2014/main" id="{3330F0E0-36FB-4AA3-A7B4-B8F7D3BD8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300A3-C03F-40CE-8FC0-A4C944C22755}"/>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1183490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CAEEA-36F6-494A-A841-F7890FAF21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E4069-E6B2-4B4F-86A6-BEA837638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E2E1B8-AB90-47B4-82E0-36E3261E7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FE226F-E220-40F8-B59C-4ECE86762885}"/>
              </a:ext>
            </a:extLst>
          </p:cNvPr>
          <p:cNvSpPr>
            <a:spLocks noGrp="1"/>
          </p:cNvSpPr>
          <p:nvPr>
            <p:ph type="dt" sz="half" idx="10"/>
          </p:nvPr>
        </p:nvSpPr>
        <p:spPr/>
        <p:txBody>
          <a:bodyPr/>
          <a:lstStyle/>
          <a:p>
            <a:fld id="{3EF45B36-39DE-4E87-A228-9B68B516BB9B}" type="datetimeFigureOut">
              <a:rPr lang="en-US" smtClean="0"/>
              <a:t>7/1/2020</a:t>
            </a:fld>
            <a:endParaRPr lang="en-US"/>
          </a:p>
        </p:txBody>
      </p:sp>
      <p:sp>
        <p:nvSpPr>
          <p:cNvPr id="6" name="Footer Placeholder 5">
            <a:extLst>
              <a:ext uri="{FF2B5EF4-FFF2-40B4-BE49-F238E27FC236}">
                <a16:creationId xmlns:a16="http://schemas.microsoft.com/office/drawing/2014/main" id="{173B436F-389F-43A5-AC90-FED2BEBB49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495E8-2EB7-4BDC-AC04-31234E71FBF1}"/>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222532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7531-B524-4AB4-BA80-1C8F185C8F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3AADCB-B754-476C-B534-ECFDED18D7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51FAED-7D96-4B44-A6AD-2A5B6FC4AF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65DD2-FDB9-44C5-8320-4B0A7BB3F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CD2A6-1F6C-48E4-99E6-5735B6545A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EF3DC4-344F-4E68-9CE0-AF312F6E9F28}"/>
              </a:ext>
            </a:extLst>
          </p:cNvPr>
          <p:cNvSpPr>
            <a:spLocks noGrp="1"/>
          </p:cNvSpPr>
          <p:nvPr>
            <p:ph type="dt" sz="half" idx="10"/>
          </p:nvPr>
        </p:nvSpPr>
        <p:spPr/>
        <p:txBody>
          <a:bodyPr/>
          <a:lstStyle/>
          <a:p>
            <a:fld id="{3EF45B36-39DE-4E87-A228-9B68B516BB9B}" type="datetimeFigureOut">
              <a:rPr lang="en-US" smtClean="0"/>
              <a:t>7/1/2020</a:t>
            </a:fld>
            <a:endParaRPr lang="en-US"/>
          </a:p>
        </p:txBody>
      </p:sp>
      <p:sp>
        <p:nvSpPr>
          <p:cNvPr id="8" name="Footer Placeholder 7">
            <a:extLst>
              <a:ext uri="{FF2B5EF4-FFF2-40B4-BE49-F238E27FC236}">
                <a16:creationId xmlns:a16="http://schemas.microsoft.com/office/drawing/2014/main" id="{4BD159C4-9E53-49F9-835A-3140B11A70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7239AB-4BF5-459A-8D6D-48257C6C7B04}"/>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142578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B783-5FB8-408D-812F-5D2B39F75E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39A2AF-0E49-4E3F-980D-D274D3E23CED}"/>
              </a:ext>
            </a:extLst>
          </p:cNvPr>
          <p:cNvSpPr>
            <a:spLocks noGrp="1"/>
          </p:cNvSpPr>
          <p:nvPr>
            <p:ph type="dt" sz="half" idx="10"/>
          </p:nvPr>
        </p:nvSpPr>
        <p:spPr/>
        <p:txBody>
          <a:bodyPr/>
          <a:lstStyle/>
          <a:p>
            <a:fld id="{3EF45B36-39DE-4E87-A228-9B68B516BB9B}" type="datetimeFigureOut">
              <a:rPr lang="en-US" smtClean="0"/>
              <a:t>7/1/2020</a:t>
            </a:fld>
            <a:endParaRPr lang="en-US"/>
          </a:p>
        </p:txBody>
      </p:sp>
      <p:sp>
        <p:nvSpPr>
          <p:cNvPr id="4" name="Footer Placeholder 3">
            <a:extLst>
              <a:ext uri="{FF2B5EF4-FFF2-40B4-BE49-F238E27FC236}">
                <a16:creationId xmlns:a16="http://schemas.microsoft.com/office/drawing/2014/main" id="{2F6A2403-7E9B-49E3-BB92-C3A45A5773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C6B88C-B9C7-40E4-8EB4-356514D424FE}"/>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2133262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C1F950-848D-4AFB-BEEC-9F77FB7E29B2}"/>
              </a:ext>
            </a:extLst>
          </p:cNvPr>
          <p:cNvSpPr>
            <a:spLocks noGrp="1"/>
          </p:cNvSpPr>
          <p:nvPr>
            <p:ph type="dt" sz="half" idx="10"/>
          </p:nvPr>
        </p:nvSpPr>
        <p:spPr/>
        <p:txBody>
          <a:bodyPr/>
          <a:lstStyle/>
          <a:p>
            <a:fld id="{3EF45B36-39DE-4E87-A228-9B68B516BB9B}" type="datetimeFigureOut">
              <a:rPr lang="en-US" smtClean="0"/>
              <a:t>7/1/2020</a:t>
            </a:fld>
            <a:endParaRPr lang="en-US"/>
          </a:p>
        </p:txBody>
      </p:sp>
      <p:sp>
        <p:nvSpPr>
          <p:cNvPr id="3" name="Footer Placeholder 2">
            <a:extLst>
              <a:ext uri="{FF2B5EF4-FFF2-40B4-BE49-F238E27FC236}">
                <a16:creationId xmlns:a16="http://schemas.microsoft.com/office/drawing/2014/main" id="{869B228C-F654-41B9-99DC-8D88FE59E9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7D9CCA-1A08-4142-A5CD-79219C9C68DA}"/>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2873964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D7C7-CA10-4310-A39C-3405862DE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0E138-1690-476C-893D-7A68BA0E8F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F49272-8DA5-4112-BA67-A25946155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246677-BDDB-40BA-A06B-54D1701586C5}"/>
              </a:ext>
            </a:extLst>
          </p:cNvPr>
          <p:cNvSpPr>
            <a:spLocks noGrp="1"/>
          </p:cNvSpPr>
          <p:nvPr>
            <p:ph type="dt" sz="half" idx="10"/>
          </p:nvPr>
        </p:nvSpPr>
        <p:spPr/>
        <p:txBody>
          <a:bodyPr/>
          <a:lstStyle/>
          <a:p>
            <a:fld id="{3EF45B36-39DE-4E87-A228-9B68B516BB9B}" type="datetimeFigureOut">
              <a:rPr lang="en-US" smtClean="0"/>
              <a:t>7/1/2020</a:t>
            </a:fld>
            <a:endParaRPr lang="en-US"/>
          </a:p>
        </p:txBody>
      </p:sp>
      <p:sp>
        <p:nvSpPr>
          <p:cNvPr id="6" name="Footer Placeholder 5">
            <a:extLst>
              <a:ext uri="{FF2B5EF4-FFF2-40B4-BE49-F238E27FC236}">
                <a16:creationId xmlns:a16="http://schemas.microsoft.com/office/drawing/2014/main" id="{97759F75-080B-4816-A9A5-B06B9F494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66FF3-1A61-484C-8F36-D0FFFF129681}"/>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375238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FD69-C0A4-443A-AE4F-295E2FC8E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8FB6A9-0F98-4A2B-A331-358304BD5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45FCC4-371E-46A1-A519-13AE7B331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3FA324-9F52-4D25-9A93-F2A6AB3138B1}"/>
              </a:ext>
            </a:extLst>
          </p:cNvPr>
          <p:cNvSpPr>
            <a:spLocks noGrp="1"/>
          </p:cNvSpPr>
          <p:nvPr>
            <p:ph type="dt" sz="half" idx="10"/>
          </p:nvPr>
        </p:nvSpPr>
        <p:spPr/>
        <p:txBody>
          <a:bodyPr/>
          <a:lstStyle/>
          <a:p>
            <a:fld id="{3EF45B36-39DE-4E87-A228-9B68B516BB9B}" type="datetimeFigureOut">
              <a:rPr lang="en-US" smtClean="0"/>
              <a:t>7/1/2020</a:t>
            </a:fld>
            <a:endParaRPr lang="en-US"/>
          </a:p>
        </p:txBody>
      </p:sp>
      <p:sp>
        <p:nvSpPr>
          <p:cNvPr id="6" name="Footer Placeholder 5">
            <a:extLst>
              <a:ext uri="{FF2B5EF4-FFF2-40B4-BE49-F238E27FC236}">
                <a16:creationId xmlns:a16="http://schemas.microsoft.com/office/drawing/2014/main" id="{594F4C93-954E-464D-B089-D909F6643B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EC9E17-10D2-4F42-B9C5-C894021764B1}"/>
              </a:ext>
            </a:extLst>
          </p:cNvPr>
          <p:cNvSpPr>
            <a:spLocks noGrp="1"/>
          </p:cNvSpPr>
          <p:nvPr>
            <p:ph type="sldNum" sz="quarter" idx="12"/>
          </p:nvPr>
        </p:nvSpPr>
        <p:spPr/>
        <p:txBody>
          <a:bodyPr/>
          <a:lstStyle/>
          <a:p>
            <a:fld id="{0AA8D6E9-8DFF-49E3-A3D5-8BA6ACC27557}" type="slidenum">
              <a:rPr lang="en-US" smtClean="0"/>
              <a:t>‹#›</a:t>
            </a:fld>
            <a:endParaRPr lang="en-US"/>
          </a:p>
        </p:txBody>
      </p:sp>
    </p:spTree>
    <p:extLst>
      <p:ext uri="{BB962C8B-B14F-4D97-AF65-F5344CB8AC3E}">
        <p14:creationId xmlns:p14="http://schemas.microsoft.com/office/powerpoint/2010/main" val="3966508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539623-3824-400B-B8FC-8B9A19DD5D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0EEDA0-0374-411E-8659-5320ED5E2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0A7E7-09CB-4885-A08C-72CAD86FA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45B36-39DE-4E87-A228-9B68B516BB9B}" type="datetimeFigureOut">
              <a:rPr lang="en-US" smtClean="0"/>
              <a:t>7/1/2020</a:t>
            </a:fld>
            <a:endParaRPr lang="en-US"/>
          </a:p>
        </p:txBody>
      </p:sp>
      <p:sp>
        <p:nvSpPr>
          <p:cNvPr id="5" name="Footer Placeholder 4">
            <a:extLst>
              <a:ext uri="{FF2B5EF4-FFF2-40B4-BE49-F238E27FC236}">
                <a16:creationId xmlns:a16="http://schemas.microsoft.com/office/drawing/2014/main" id="{3124D5B0-0E26-411F-81E9-1DE49994F7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62054E-F2A3-4142-A028-C3D81F6B57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8D6E9-8DFF-49E3-A3D5-8BA6ACC27557}" type="slidenum">
              <a:rPr lang="en-US" smtClean="0"/>
              <a:t>‹#›</a:t>
            </a:fld>
            <a:endParaRPr lang="en-US"/>
          </a:p>
        </p:txBody>
      </p:sp>
    </p:spTree>
    <p:extLst>
      <p:ext uri="{BB962C8B-B14F-4D97-AF65-F5344CB8AC3E}">
        <p14:creationId xmlns:p14="http://schemas.microsoft.com/office/powerpoint/2010/main" val="3787628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143356"/>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29"/>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248101436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s://thevab.com/insight/best-seats-in-the-house"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image" Target="../media/image5.png"/><Relationship Id="rId7"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image" Target="../media/image11.png"/><Relationship Id="rId4" Type="http://schemas.openxmlformats.org/officeDocument/2006/relationships/hyperlink" Target="https://thevab.com/insight/best-seats-in-the-hous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s://thevab.com/insight/alone-together" TargetMode="Externa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thevab.com/insight/alone-together"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thevab.com/our-team/karolina-guillen" TargetMode="External"/><Relationship Id="rId13" Type="http://schemas.openxmlformats.org/officeDocument/2006/relationships/image" Target="../media/image18.png"/><Relationship Id="rId3" Type="http://schemas.openxmlformats.org/officeDocument/2006/relationships/hyperlink" Target="https://thevab.com/" TargetMode="External"/><Relationship Id="rId7" Type="http://schemas.openxmlformats.org/officeDocument/2006/relationships/hyperlink" Target="https://thevab.com/our-team/leah-montner-dixon" TargetMode="External"/><Relationship Id="rId12" Type="http://schemas.openxmlformats.org/officeDocument/2006/relationships/hyperlink" Target="https://thevab.com/insight/left-your-own-devices-q4" TargetMode="External"/><Relationship Id="rId17" Type="http://schemas.openxmlformats.org/officeDocument/2006/relationships/image" Target="../media/image20.png"/><Relationship Id="rId2" Type="http://schemas.openxmlformats.org/officeDocument/2006/relationships/image" Target="../media/image6.png"/><Relationship Id="rId16" Type="http://schemas.openxmlformats.org/officeDocument/2006/relationships/hyperlink" Target="https://thevab.com/insight/discover-difference-guide" TargetMode="External"/><Relationship Id="rId1" Type="http://schemas.openxmlformats.org/officeDocument/2006/relationships/slideLayout" Target="../slideLayouts/slideLayout7.xml"/><Relationship Id="rId6" Type="http://schemas.openxmlformats.org/officeDocument/2006/relationships/hyperlink" Target="http://www.thevab.com/" TargetMode="External"/><Relationship Id="rId11" Type="http://schemas.openxmlformats.org/officeDocument/2006/relationships/image" Target="../media/image12.png"/><Relationship Id="rId5" Type="http://schemas.openxmlformats.org/officeDocument/2006/relationships/hyperlink" Target="https://twitter.com/VABintel" TargetMode="External"/><Relationship Id="rId15" Type="http://schemas.openxmlformats.org/officeDocument/2006/relationships/image" Target="../media/image19.png"/><Relationship Id="rId10" Type="http://schemas.openxmlformats.org/officeDocument/2006/relationships/hyperlink" Target="https://thevab.com/insight/alone-together" TargetMode="External"/><Relationship Id="rId4" Type="http://schemas.openxmlformats.org/officeDocument/2006/relationships/image" Target="../media/image16.png"/><Relationship Id="rId9" Type="http://schemas.openxmlformats.org/officeDocument/2006/relationships/image" Target="../media/image17.png"/><Relationship Id="rId14" Type="http://schemas.openxmlformats.org/officeDocument/2006/relationships/hyperlink" Target="https://thevab.com/insight/best-seats-in-the-hous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7.png"/><Relationship Id="rId4" Type="http://schemas.openxmlformats.org/officeDocument/2006/relationships/hyperlink" Target="https://thevab.com/insight/discover-difference-guide" TargetMode="External"/></Relationships>
</file>

<file path=ppt/slides/_rels/slide4.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5.png"/><Relationship Id="rId7"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7.png"/><Relationship Id="rId4" Type="http://schemas.openxmlformats.org/officeDocument/2006/relationships/hyperlink" Target="https://thevab.com/insight/discover-difference-guide" TargetMode="External"/><Relationship Id="rId9" Type="http://schemas.openxmlformats.org/officeDocument/2006/relationships/chart" Target="../charts/char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image" Target="../media/image7.png"/><Relationship Id="rId4" Type="http://schemas.openxmlformats.org/officeDocument/2006/relationships/hyperlink" Target="https://thevab.com/insight/discover-difference-guid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image" Target="../media/image8.png"/><Relationship Id="rId4" Type="http://schemas.openxmlformats.org/officeDocument/2006/relationships/hyperlink" Target="https://thevab.com/insight/left-your-own-devices-q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thevab.com/insight/discover-difference-gui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thevab.com/insight/discover-difference-guid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hyperlink" Target="https://thevab.com/insight/discover-difference-gu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 table&#10;&#10;Description automatically generated">
            <a:extLst>
              <a:ext uri="{FF2B5EF4-FFF2-40B4-BE49-F238E27FC236}">
                <a16:creationId xmlns:a16="http://schemas.microsoft.com/office/drawing/2014/main" id="{C3C3D991-4E11-5346-8736-765CFE7D6D61}"/>
              </a:ext>
            </a:extLst>
          </p:cNvPr>
          <p:cNvPicPr>
            <a:picLocks noChangeAspect="1"/>
          </p:cNvPicPr>
          <p:nvPr/>
        </p:nvPicPr>
        <p:blipFill>
          <a:blip r:embed="rId3"/>
          <a:stretch>
            <a:fillRect/>
          </a:stretch>
        </p:blipFill>
        <p:spPr>
          <a:xfrm>
            <a:off x="3048" y="893"/>
            <a:ext cx="12188952" cy="6857107"/>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958" y="3020373"/>
            <a:ext cx="2298058" cy="3231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2020 – Volume III</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4572" y="2940104"/>
            <a:ext cx="521140"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400229" y="3457439"/>
            <a:ext cx="5043309" cy="1569532"/>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999" b="1" i="0" u="none" strike="noStrike" kern="1200" cap="none" spc="0" normalizeH="0" baseline="0" noProof="0" dirty="0">
                <a:ln>
                  <a:noFill/>
                </a:ln>
                <a:solidFill>
                  <a:srgbClr val="FFE600"/>
                </a:solidFill>
                <a:effectLst/>
                <a:uLnTx/>
                <a:uFillTx/>
                <a:latin typeface="Helvetica" pitchFamily="2" charset="0"/>
                <a:ea typeface="+mn-ea"/>
                <a:cs typeface="+mn-cs"/>
              </a:rPr>
              <a:t>A Second Look</a:t>
            </a: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10 Slides to Diversify </a:t>
            </a: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Your Marketing Strategy</a:t>
            </a:r>
          </a:p>
        </p:txBody>
      </p:sp>
      <p:pic>
        <p:nvPicPr>
          <p:cNvPr id="4" name="Picture 3" descr="A picture containing drawing&#10;&#10;Description automatically generated">
            <a:extLst>
              <a:ext uri="{FF2B5EF4-FFF2-40B4-BE49-F238E27FC236}">
                <a16:creationId xmlns:a16="http://schemas.microsoft.com/office/drawing/2014/main" id="{594222F3-ED4C-8C46-BA4B-CD5D3A992599}"/>
              </a:ext>
            </a:extLst>
          </p:cNvPr>
          <p:cNvPicPr>
            <a:picLocks noChangeAspect="1"/>
          </p:cNvPicPr>
          <p:nvPr/>
        </p:nvPicPr>
        <p:blipFill rotWithShape="1">
          <a:blip r:embed="rId4"/>
          <a:srcRect l="24474" t="35513" r="27600" b="36303"/>
          <a:stretch/>
        </p:blipFill>
        <p:spPr>
          <a:xfrm>
            <a:off x="494572" y="5745044"/>
            <a:ext cx="2202443" cy="728188"/>
          </a:xfrm>
          <a:prstGeom prst="rect">
            <a:avLst/>
          </a:prstGeom>
        </p:spPr>
      </p:pic>
      <p:pic>
        <p:nvPicPr>
          <p:cNvPr id="5" name="Picture 4" descr="A close up of sunglasses&#10;&#10;Description automatically generated">
            <a:extLst>
              <a:ext uri="{FF2B5EF4-FFF2-40B4-BE49-F238E27FC236}">
                <a16:creationId xmlns:a16="http://schemas.microsoft.com/office/drawing/2014/main" id="{E4B658CB-7EC7-4266-8976-AFE90405028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53823" y="1523456"/>
            <a:ext cx="4780575" cy="1820082"/>
          </a:xfrm>
          <a:prstGeom prst="rect">
            <a:avLst/>
          </a:prstGeom>
        </p:spPr>
      </p:pic>
    </p:spTree>
    <p:extLst>
      <p:ext uri="{BB962C8B-B14F-4D97-AF65-F5344CB8AC3E}">
        <p14:creationId xmlns:p14="http://schemas.microsoft.com/office/powerpoint/2010/main" val="408648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53" name="Rectangle 52">
            <a:extLst>
              <a:ext uri="{FF2B5EF4-FFF2-40B4-BE49-F238E27FC236}">
                <a16:creationId xmlns:a16="http://schemas.microsoft.com/office/drawing/2014/main" id="{6A60100A-5EFF-4FBB-B26B-8274D05C2B44}"/>
              </a:ext>
            </a:extLst>
          </p:cNvPr>
          <p:cNvSpPr/>
          <p:nvPr/>
        </p:nvSpPr>
        <p:spPr>
          <a:xfrm>
            <a:off x="493732" y="6233039"/>
            <a:ext cx="11698268" cy="33855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403020202020204" pitchFamily="34" charset="0"/>
              </a:rPr>
              <a:t>VAB / </a:t>
            </a:r>
            <a:r>
              <a:rPr lang="en-US" sz="800" dirty="0" err="1">
                <a:solidFill>
                  <a:srgbClr val="1B1464"/>
                </a:solidFill>
                <a:latin typeface="Helvetica" panose="020B0403020202020204" pitchFamily="34" charset="0"/>
              </a:rPr>
              <a:t>Dynata</a:t>
            </a:r>
            <a:r>
              <a:rPr lang="en-US" sz="800" dirty="0">
                <a:solidFill>
                  <a:srgbClr val="1B1464"/>
                </a:solidFill>
                <a:latin typeface="Helvetica" panose="020B0403020202020204" pitchFamily="34" charset="0"/>
              </a:rPr>
              <a:t> ‘Sports Viewing Experience Survey,’ September 2019. Survey base = self-identified sports fans, P18+. Q20: Which of the following statements do you believe are true for you? Avid Fans Respondents (habitually watch sports on TV, intensely follow teams / players, </a:t>
            </a:r>
            <a:r>
              <a:rPr lang="en-US" sz="800" dirty="0" err="1">
                <a:solidFill>
                  <a:srgbClr val="1B1464"/>
                </a:solidFill>
                <a:latin typeface="Helvetica" panose="020B0403020202020204" pitchFamily="34" charset="0"/>
              </a:rPr>
              <a:t>etc</a:t>
            </a:r>
            <a:r>
              <a:rPr lang="en-US" sz="800" dirty="0">
                <a:solidFill>
                  <a:srgbClr val="1B1464"/>
                </a:solidFill>
                <a:latin typeface="Helvetica" panose="020B0403020202020204" pitchFamily="34" charset="0"/>
              </a:rPr>
              <a:t>).</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pSp>
        <p:nvGrpSpPr>
          <p:cNvPr id="5" name="Group 4">
            <a:extLst>
              <a:ext uri="{FF2B5EF4-FFF2-40B4-BE49-F238E27FC236}">
                <a16:creationId xmlns:a16="http://schemas.microsoft.com/office/drawing/2014/main" id="{BC401A86-036C-4678-A77C-616CAD7C96C3}"/>
              </a:ext>
            </a:extLst>
          </p:cNvPr>
          <p:cNvGrpSpPr/>
          <p:nvPr/>
        </p:nvGrpSpPr>
        <p:grpSpPr>
          <a:xfrm>
            <a:off x="4948451" y="3614003"/>
            <a:ext cx="3448155" cy="1743810"/>
            <a:chOff x="4974326" y="3904163"/>
            <a:chExt cx="3231308" cy="1563574"/>
          </a:xfrm>
        </p:grpSpPr>
        <p:sp>
          <p:nvSpPr>
            <p:cNvPr id="26" name="Rounded Rectangle 88">
              <a:extLst>
                <a:ext uri="{FF2B5EF4-FFF2-40B4-BE49-F238E27FC236}">
                  <a16:creationId xmlns:a16="http://schemas.microsoft.com/office/drawing/2014/main" id="{8717916F-B627-436E-A87E-63B89A591670}"/>
                </a:ext>
              </a:extLst>
            </p:cNvPr>
            <p:cNvSpPr/>
            <p:nvPr/>
          </p:nvSpPr>
          <p:spPr>
            <a:xfrm>
              <a:off x="4974326" y="3904163"/>
              <a:ext cx="3231308" cy="1395931"/>
            </a:xfrm>
            <a:prstGeom prst="roundRect">
              <a:avLst>
                <a:gd name="adj" fmla="val 11936"/>
              </a:avLst>
            </a:prstGeom>
            <a:solidFill>
              <a:srgbClr val="1F1A62"/>
            </a:solidFill>
            <a:ln w="19050">
              <a:solidFill>
                <a:srgbClr val="1F1A6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400">
                <a:solidFill>
                  <a:srgbClr val="1F1A62"/>
                </a:solidFill>
                <a:latin typeface="Helvetica" panose="020B0604020202020204" pitchFamily="34" charset="0"/>
                <a:cs typeface="Helvetica" panose="020B0604020202020204" pitchFamily="34" charset="0"/>
              </a:endParaRPr>
            </a:p>
          </p:txBody>
        </p:sp>
        <p:sp>
          <p:nvSpPr>
            <p:cNvPr id="27" name="Rectangle 26">
              <a:extLst>
                <a:ext uri="{FF2B5EF4-FFF2-40B4-BE49-F238E27FC236}">
                  <a16:creationId xmlns:a16="http://schemas.microsoft.com/office/drawing/2014/main" id="{ACE84289-D73F-47D0-8C8A-A7A0D049DACE}"/>
                </a:ext>
              </a:extLst>
            </p:cNvPr>
            <p:cNvSpPr/>
            <p:nvPr/>
          </p:nvSpPr>
          <p:spPr>
            <a:xfrm>
              <a:off x="4982010" y="4298186"/>
              <a:ext cx="3215940" cy="1169551"/>
            </a:xfrm>
            <a:prstGeom prst="rect">
              <a:avLst/>
            </a:prstGeom>
            <a:noFill/>
            <a:ln>
              <a:noFill/>
            </a:ln>
          </p:spPr>
          <p:txBody>
            <a:bodyPr wrap="square">
              <a:spAutoFit/>
            </a:bodyPr>
            <a:lstStyle/>
            <a:p>
              <a:pPr algn="ctr" defTabSz="586199"/>
              <a:r>
                <a:rPr lang="en-US" sz="4800" b="1" dirty="0">
                  <a:solidFill>
                    <a:srgbClr val="00C0F3"/>
                  </a:solidFill>
                  <a:latin typeface="Helvetica" panose="020B0604020202020204" pitchFamily="34" charset="0"/>
                  <a:ea typeface="Open Sans" panose="020B0606030504020204" pitchFamily="34" charset="0"/>
                  <a:cs typeface="Helvetica" panose="020B0604020202020204" pitchFamily="34" charset="0"/>
                </a:rPr>
                <a:t>27%</a:t>
              </a:r>
            </a:p>
            <a:p>
              <a:pPr algn="ctr" defTabSz="586199"/>
              <a:r>
                <a:rPr lang="en-US" sz="1100" b="1" dirty="0">
                  <a:solidFill>
                    <a:srgbClr val="00C0F3"/>
                  </a:solidFill>
                  <a:latin typeface="Helvetica" panose="020B0604020202020204" pitchFamily="34" charset="0"/>
                  <a:ea typeface="Open Sans" panose="020B0606030504020204" pitchFamily="34" charset="0"/>
                  <a:cs typeface="Helvetica" panose="020B0604020202020204" pitchFamily="34" charset="0"/>
                </a:rPr>
                <a:t>179 index vs. Non-Hispanic White Sports Fans</a:t>
              </a:r>
            </a:p>
          </p:txBody>
        </p:sp>
        <p:sp>
          <p:nvSpPr>
            <p:cNvPr id="28" name="TextBox 27">
              <a:extLst>
                <a:ext uri="{FF2B5EF4-FFF2-40B4-BE49-F238E27FC236}">
                  <a16:creationId xmlns:a16="http://schemas.microsoft.com/office/drawing/2014/main" id="{3341DB27-A65D-4C0C-8447-B91DC2E8E5DC}"/>
                </a:ext>
              </a:extLst>
            </p:cNvPr>
            <p:cNvSpPr txBox="1"/>
            <p:nvPr/>
          </p:nvSpPr>
          <p:spPr>
            <a:xfrm>
              <a:off x="5128189" y="3976283"/>
              <a:ext cx="2923583" cy="400110"/>
            </a:xfrm>
            <a:prstGeom prst="rect">
              <a:avLst/>
            </a:prstGeom>
            <a:noFill/>
            <a:ln>
              <a:noFill/>
            </a:ln>
          </p:spPr>
          <p:txBody>
            <a:bodyPr wrap="square" rtlCol="0">
              <a:spAutoFit/>
            </a:bodyPr>
            <a:lstStyle/>
            <a:p>
              <a:pPr algn="ctr" defTabSz="586199"/>
              <a:r>
                <a:rPr lang="en-US" sz="2000" b="1" u="sng" dirty="0">
                  <a:solidFill>
                    <a:srgbClr val="00C0F3"/>
                  </a:solidFill>
                  <a:latin typeface="Helvetica" panose="020B0604020202020204" pitchFamily="34" charset="0"/>
                  <a:ea typeface="Open Sans" panose="020B0606030504020204" pitchFamily="34" charset="0"/>
                  <a:cs typeface="Helvetica" panose="020B0604020202020204" pitchFamily="34" charset="0"/>
                </a:rPr>
                <a:t>Black Sports Fans</a:t>
              </a:r>
            </a:p>
          </p:txBody>
        </p:sp>
      </p:grpSp>
      <p:grpSp>
        <p:nvGrpSpPr>
          <p:cNvPr id="3" name="Group 2">
            <a:extLst>
              <a:ext uri="{FF2B5EF4-FFF2-40B4-BE49-F238E27FC236}">
                <a16:creationId xmlns:a16="http://schemas.microsoft.com/office/drawing/2014/main" id="{92B4786E-7369-401E-B4E4-A27E13FC61DB}"/>
              </a:ext>
            </a:extLst>
          </p:cNvPr>
          <p:cNvGrpSpPr/>
          <p:nvPr/>
        </p:nvGrpSpPr>
        <p:grpSpPr>
          <a:xfrm>
            <a:off x="8551318" y="3614003"/>
            <a:ext cx="3431756" cy="1722522"/>
            <a:chOff x="8743727" y="3910699"/>
            <a:chExt cx="3231308" cy="1565584"/>
          </a:xfrm>
        </p:grpSpPr>
        <p:sp>
          <p:nvSpPr>
            <p:cNvPr id="29" name="Rounded Rectangle 91">
              <a:extLst>
                <a:ext uri="{FF2B5EF4-FFF2-40B4-BE49-F238E27FC236}">
                  <a16:creationId xmlns:a16="http://schemas.microsoft.com/office/drawing/2014/main" id="{E199F169-33C7-47B5-93CF-9D01B7F95BC5}"/>
                </a:ext>
              </a:extLst>
            </p:cNvPr>
            <p:cNvSpPr/>
            <p:nvPr/>
          </p:nvSpPr>
          <p:spPr>
            <a:xfrm>
              <a:off x="8743727" y="3910699"/>
              <a:ext cx="3231308" cy="1415000"/>
            </a:xfrm>
            <a:prstGeom prst="roundRect">
              <a:avLst>
                <a:gd name="adj" fmla="val 11936"/>
              </a:avLst>
            </a:prstGeom>
            <a:solidFill>
              <a:srgbClr val="1F1A62"/>
            </a:solidFill>
            <a:ln w="19050">
              <a:solidFill>
                <a:srgbClr val="1F1A6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400" dirty="0">
                <a:solidFill>
                  <a:srgbClr val="1F1A62"/>
                </a:solidFill>
                <a:latin typeface="Helvetica" panose="020B0604020202020204" pitchFamily="34" charset="0"/>
                <a:cs typeface="Helvetica" panose="020B0604020202020204" pitchFamily="34" charset="0"/>
              </a:endParaRPr>
            </a:p>
          </p:txBody>
        </p:sp>
        <p:sp>
          <p:nvSpPr>
            <p:cNvPr id="30" name="Rectangle 29">
              <a:extLst>
                <a:ext uri="{FF2B5EF4-FFF2-40B4-BE49-F238E27FC236}">
                  <a16:creationId xmlns:a16="http://schemas.microsoft.com/office/drawing/2014/main" id="{9DC06EBE-ED99-4A6F-8830-165ECD9A89F2}"/>
                </a:ext>
              </a:extLst>
            </p:cNvPr>
            <p:cNvSpPr/>
            <p:nvPr/>
          </p:nvSpPr>
          <p:spPr>
            <a:xfrm>
              <a:off x="8751410" y="4306732"/>
              <a:ext cx="3215941" cy="1169551"/>
            </a:xfrm>
            <a:prstGeom prst="rect">
              <a:avLst/>
            </a:prstGeom>
            <a:noFill/>
            <a:ln>
              <a:noFill/>
            </a:ln>
          </p:spPr>
          <p:txBody>
            <a:bodyPr wrap="square">
              <a:spAutoFit/>
            </a:bodyPr>
            <a:lstStyle/>
            <a:p>
              <a:pPr algn="ctr" defTabSz="586199"/>
              <a:r>
                <a:rPr lang="en-US" sz="4800" b="1" dirty="0">
                  <a:solidFill>
                    <a:srgbClr val="FFE900"/>
                  </a:solidFill>
                  <a:latin typeface="Helvetica" panose="020B0604020202020204" pitchFamily="34" charset="0"/>
                  <a:ea typeface="Open Sans" panose="020B0606030504020204" pitchFamily="34" charset="0"/>
                  <a:cs typeface="Helvetica" panose="020B0604020202020204" pitchFamily="34" charset="0"/>
                </a:rPr>
                <a:t>24%</a:t>
              </a:r>
            </a:p>
            <a:p>
              <a:pPr algn="ctr" defTabSz="586199"/>
              <a:r>
                <a:rPr lang="en-US" sz="1100" b="1" dirty="0">
                  <a:solidFill>
                    <a:srgbClr val="FFE900"/>
                  </a:solidFill>
                  <a:latin typeface="Helvetica" panose="020B0604020202020204" pitchFamily="34" charset="0"/>
                  <a:ea typeface="Open Sans" panose="020B0606030504020204" pitchFamily="34" charset="0"/>
                  <a:cs typeface="Helvetica" panose="020B0604020202020204" pitchFamily="34" charset="0"/>
                </a:rPr>
                <a:t>155 index vs. Non-Hispanic White Sports Fans</a:t>
              </a:r>
            </a:p>
          </p:txBody>
        </p:sp>
        <p:sp>
          <p:nvSpPr>
            <p:cNvPr id="31" name="TextBox 30">
              <a:extLst>
                <a:ext uri="{FF2B5EF4-FFF2-40B4-BE49-F238E27FC236}">
                  <a16:creationId xmlns:a16="http://schemas.microsoft.com/office/drawing/2014/main" id="{A319B30A-1607-4C2C-B73C-417D7D58EB03}"/>
                </a:ext>
              </a:extLst>
            </p:cNvPr>
            <p:cNvSpPr txBox="1"/>
            <p:nvPr/>
          </p:nvSpPr>
          <p:spPr>
            <a:xfrm>
              <a:off x="8897590" y="3989886"/>
              <a:ext cx="2923583" cy="400110"/>
            </a:xfrm>
            <a:prstGeom prst="rect">
              <a:avLst/>
            </a:prstGeom>
            <a:noFill/>
            <a:ln>
              <a:noFill/>
            </a:ln>
          </p:spPr>
          <p:txBody>
            <a:bodyPr wrap="square" rtlCol="0">
              <a:spAutoFit/>
            </a:bodyPr>
            <a:lstStyle/>
            <a:p>
              <a:pPr algn="ctr" defTabSz="586199"/>
              <a:r>
                <a:rPr lang="en-US" sz="2000" b="1" u="sng" dirty="0">
                  <a:solidFill>
                    <a:srgbClr val="FFE900"/>
                  </a:solidFill>
                  <a:latin typeface="Helvetica" panose="020B0604020202020204" pitchFamily="34" charset="0"/>
                  <a:ea typeface="Open Sans" panose="020B0606030504020204" pitchFamily="34" charset="0"/>
                  <a:cs typeface="Helvetica" panose="020B0604020202020204" pitchFamily="34" charset="0"/>
                </a:rPr>
                <a:t>Hispanic Sports Fans</a:t>
              </a:r>
            </a:p>
          </p:txBody>
        </p:sp>
      </p:grpSp>
      <p:grpSp>
        <p:nvGrpSpPr>
          <p:cNvPr id="7" name="Group 6">
            <a:extLst>
              <a:ext uri="{FF2B5EF4-FFF2-40B4-BE49-F238E27FC236}">
                <a16:creationId xmlns:a16="http://schemas.microsoft.com/office/drawing/2014/main" id="{5B376024-2811-46D8-BCC0-E11CB76CCBA0}"/>
              </a:ext>
            </a:extLst>
          </p:cNvPr>
          <p:cNvGrpSpPr/>
          <p:nvPr/>
        </p:nvGrpSpPr>
        <p:grpSpPr>
          <a:xfrm>
            <a:off x="5299611" y="2216818"/>
            <a:ext cx="6386517" cy="971719"/>
            <a:chOff x="4848574" y="2056652"/>
            <a:chExt cx="7223638" cy="971719"/>
          </a:xfrm>
        </p:grpSpPr>
        <p:sp>
          <p:nvSpPr>
            <p:cNvPr id="15" name="Rounded Rectangle 78">
              <a:extLst>
                <a:ext uri="{FF2B5EF4-FFF2-40B4-BE49-F238E27FC236}">
                  <a16:creationId xmlns:a16="http://schemas.microsoft.com/office/drawing/2014/main" id="{56C8AC36-1E09-4239-809D-B19B365ACBE5}"/>
                </a:ext>
              </a:extLst>
            </p:cNvPr>
            <p:cNvSpPr/>
            <p:nvPr/>
          </p:nvSpPr>
          <p:spPr>
            <a:xfrm>
              <a:off x="4848574" y="2056652"/>
              <a:ext cx="7223638" cy="703269"/>
            </a:xfrm>
            <a:prstGeom prst="roundRect">
              <a:avLst>
                <a:gd name="adj" fmla="val 11936"/>
              </a:avLst>
            </a:prstGeom>
            <a:solidFill>
              <a:srgbClr val="E2E8F1"/>
            </a:solidFill>
            <a:ln w="19050">
              <a:solidFill>
                <a:srgbClr val="1F1A6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a:solidFill>
                  <a:srgbClr val="1F1A62"/>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FD784CF5-BA86-48C0-AB05-E6A8A356BD59}"/>
                </a:ext>
              </a:extLst>
            </p:cNvPr>
            <p:cNvSpPr txBox="1"/>
            <p:nvPr/>
          </p:nvSpPr>
          <p:spPr>
            <a:xfrm>
              <a:off x="5470609" y="2089652"/>
              <a:ext cx="5979569" cy="938719"/>
            </a:xfrm>
            <a:prstGeom prst="rect">
              <a:avLst/>
            </a:prstGeom>
            <a:noFill/>
            <a:ln w="19050">
              <a:noFill/>
            </a:ln>
          </p:spPr>
          <p:txBody>
            <a:bodyPr wrap="square" rtlCol="0">
              <a:spAutoFit/>
            </a:bodyPr>
            <a:lstStyle/>
            <a:p>
              <a:pPr algn="ctr" defTabSz="586199"/>
              <a:r>
                <a:rPr lang="en-US" i="1" dirty="0">
                  <a:solidFill>
                    <a:srgbClr val="1F1A62"/>
                  </a:solidFill>
                  <a:latin typeface="Helvetica" panose="020B0604020202020204" pitchFamily="34" charset="0"/>
                  <a:ea typeface="Open Sans" panose="020B0606030504020204" pitchFamily="34" charset="0"/>
                  <a:cs typeface="Helvetica" panose="020B0604020202020204" pitchFamily="34" charset="0"/>
                </a:rPr>
                <a:t>“I have a </a:t>
              </a:r>
              <a:r>
                <a:rPr lang="en-US" b="1" i="1" dirty="0">
                  <a:solidFill>
                    <a:srgbClr val="1F1A62"/>
                  </a:solidFill>
                  <a:latin typeface="Helvetica" panose="020B0604020202020204" pitchFamily="34" charset="0"/>
                  <a:ea typeface="Open Sans" panose="020B0606030504020204" pitchFamily="34" charset="0"/>
                  <a:cs typeface="Helvetica" panose="020B0604020202020204" pitchFamily="34" charset="0"/>
                </a:rPr>
                <a:t>ritual I do</a:t>
              </a:r>
              <a:r>
                <a:rPr lang="en-US" i="1" dirty="0">
                  <a:solidFill>
                    <a:srgbClr val="1F1A62"/>
                  </a:solidFill>
                  <a:latin typeface="Helvetica" panose="020B0604020202020204" pitchFamily="34" charset="0"/>
                  <a:ea typeface="Open Sans" panose="020B0606030504020204" pitchFamily="34" charset="0"/>
                  <a:cs typeface="Helvetica" panose="020B0604020202020204" pitchFamily="34" charset="0"/>
                </a:rPr>
                <a:t> before or during ‘big’ games to help my team win”</a:t>
              </a:r>
            </a:p>
            <a:p>
              <a:pPr algn="ctr" defTabSz="586199"/>
              <a:endParaRPr lang="en-US" sz="800" i="1" dirty="0">
                <a:solidFill>
                  <a:srgbClr val="1F1A62"/>
                </a:solidFill>
                <a:latin typeface="Helvetica" panose="020B0604020202020204" pitchFamily="34" charset="0"/>
                <a:ea typeface="Open Sans" panose="020B0606030504020204" pitchFamily="34" charset="0"/>
                <a:cs typeface="Helvetica" panose="020B0604020202020204" pitchFamily="34" charset="0"/>
              </a:endParaRPr>
            </a:p>
            <a:p>
              <a:pPr algn="ctr" defTabSz="586199"/>
              <a:r>
                <a:rPr lang="en-US" sz="1100" dirty="0">
                  <a:solidFill>
                    <a:srgbClr val="1F1A62"/>
                  </a:solidFill>
                  <a:latin typeface="Helvetica" panose="020B0604020202020204" pitchFamily="34" charset="0"/>
                  <a:ea typeface="Open Sans" panose="020B0606030504020204" pitchFamily="34" charset="0"/>
                  <a:cs typeface="Helvetica" panose="020B0604020202020204" pitchFamily="34" charset="0"/>
                </a:rPr>
                <a:t>(% who agree)</a:t>
              </a:r>
            </a:p>
          </p:txBody>
        </p:sp>
      </p:grpSp>
      <p:pic>
        <p:nvPicPr>
          <p:cNvPr id="9" name="Picture 8" descr="A person sitting in front of a mirror posing for the camera&#10;&#10;Description automatically generated">
            <a:extLst>
              <a:ext uri="{FF2B5EF4-FFF2-40B4-BE49-F238E27FC236}">
                <a16:creationId xmlns:a16="http://schemas.microsoft.com/office/drawing/2014/main" id="{9BC3A7FB-8BBC-40C6-9E40-8E2FF5B969B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06"/>
          <a:stretch/>
        </p:blipFill>
        <p:spPr>
          <a:xfrm>
            <a:off x="0" y="1411596"/>
            <a:ext cx="4793739" cy="4842990"/>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794"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hlinkClick r:id="rId5"/>
            <a:extLst>
              <a:ext uri="{FF2B5EF4-FFF2-40B4-BE49-F238E27FC236}">
                <a16:creationId xmlns:a16="http://schemas.microsoft.com/office/drawing/2014/main" id="{5411D8FC-10C1-44AF-A515-EEE44E5CDF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554474" y="203982"/>
            <a:ext cx="1515495" cy="856353"/>
          </a:xfrm>
          <a:prstGeom prst="rect">
            <a:avLst/>
          </a:prstGeom>
          <a:ln>
            <a:solidFill>
              <a:schemeClr val="tx1"/>
            </a:solidFill>
          </a:ln>
        </p:spPr>
      </p:pic>
      <p:sp>
        <p:nvSpPr>
          <p:cNvPr id="12" name="Rectangle 11">
            <a:extLst>
              <a:ext uri="{FF2B5EF4-FFF2-40B4-BE49-F238E27FC236}">
                <a16:creationId xmlns:a16="http://schemas.microsoft.com/office/drawing/2014/main" id="{FCBDB492-9443-3D4A-8E9D-B3CECB95DCD7}"/>
              </a:ext>
            </a:extLst>
          </p:cNvPr>
          <p:cNvSpPr/>
          <p:nvPr/>
        </p:nvSpPr>
        <p:spPr>
          <a:xfrm>
            <a:off x="196787" y="68549"/>
            <a:ext cx="9746204" cy="1292662"/>
          </a:xfrm>
          <a:prstGeom prst="rect">
            <a:avLst/>
          </a:prstGeom>
        </p:spPr>
        <p:txBody>
          <a:bodyPr wrap="square">
            <a:spAutoFit/>
          </a:bodyPr>
          <a:lstStyle/>
          <a:p>
            <a:pPr lvl="0" defTabSz="914217">
              <a:defRPr/>
            </a:pPr>
            <a:r>
              <a:rPr lang="en-US" sz="2600" b="1" dirty="0">
                <a:solidFill>
                  <a:srgbClr val="1F1A62"/>
                </a:solidFill>
                <a:latin typeface="Helvetica" pitchFamily="2" charset="0"/>
              </a:rPr>
              <a:t>Commitment runs deep among avid sports fans, especially among multicultural ones - they are </a:t>
            </a:r>
            <a:r>
              <a:rPr lang="en-US" sz="2600" b="1" dirty="0">
                <a:solidFill>
                  <a:srgbClr val="ED3C8D"/>
                </a:solidFill>
                <a:latin typeface="Helvetica" pitchFamily="2" charset="0"/>
              </a:rPr>
              <a:t>passionate to the point of superstition</a:t>
            </a:r>
            <a:r>
              <a:rPr lang="en-US" sz="2600" b="1" dirty="0">
                <a:solidFill>
                  <a:srgbClr val="1F1A62"/>
                </a:solidFill>
                <a:latin typeface="Helvetica" pitchFamily="2" charset="0"/>
              </a:rPr>
              <a:t> when it comes to their favorite teams</a:t>
            </a:r>
          </a:p>
        </p:txBody>
      </p:sp>
      <p:sp>
        <p:nvSpPr>
          <p:cNvPr id="16" name="TextBox 15">
            <a:hlinkClick r:id="rId5"/>
            <a:extLst>
              <a:ext uri="{FF2B5EF4-FFF2-40B4-BE49-F238E27FC236}">
                <a16:creationId xmlns:a16="http://schemas.microsoft.com/office/drawing/2014/main" id="{AC5C2D12-E235-4C51-8708-3A2C5C214940}"/>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Tree>
    <p:extLst>
      <p:ext uri="{BB962C8B-B14F-4D97-AF65-F5344CB8AC3E}">
        <p14:creationId xmlns:p14="http://schemas.microsoft.com/office/powerpoint/2010/main" val="61547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16">
            <a:extLst>
              <a:ext uri="{FF2B5EF4-FFF2-40B4-BE49-F238E27FC236}">
                <a16:creationId xmlns:a16="http://schemas.microsoft.com/office/drawing/2014/main" id="{57A2989C-926F-4671-AAED-D39398E69AAC}"/>
              </a:ext>
            </a:extLst>
          </p:cNvPr>
          <p:cNvSpPr/>
          <p:nvPr/>
        </p:nvSpPr>
        <p:spPr>
          <a:xfrm>
            <a:off x="291943" y="1977895"/>
            <a:ext cx="3736654" cy="4014649"/>
          </a:xfrm>
          <a:prstGeom prst="roundRect">
            <a:avLst/>
          </a:prstGeom>
          <a:solidFill>
            <a:srgbClr val="E2E8F1"/>
          </a:solidFill>
          <a:ln w="3810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srgbClr val="1F1A62"/>
              </a:solidFill>
              <a:latin typeface="Helvetica" panose="020B0604020202020204" pitchFamily="34" charset="0"/>
              <a:ea typeface="Open Sans" panose="020B0606030504020204" pitchFamily="34" charset="0"/>
              <a:cs typeface="Helvetica" panose="020B0604020202020204" pitchFamily="34" charset="0"/>
            </a:endParaRPr>
          </a:p>
        </p:txBody>
      </p:sp>
      <p:sp>
        <p:nvSpPr>
          <p:cNvPr id="43" name="Rounded Rectangle 22">
            <a:extLst>
              <a:ext uri="{FF2B5EF4-FFF2-40B4-BE49-F238E27FC236}">
                <a16:creationId xmlns:a16="http://schemas.microsoft.com/office/drawing/2014/main" id="{724CE4CF-7DAD-4B15-826C-68B248D115EF}"/>
              </a:ext>
            </a:extLst>
          </p:cNvPr>
          <p:cNvSpPr/>
          <p:nvPr/>
        </p:nvSpPr>
        <p:spPr>
          <a:xfrm>
            <a:off x="4238852" y="1977895"/>
            <a:ext cx="3736654" cy="4014649"/>
          </a:xfrm>
          <a:prstGeom prst="roundRect">
            <a:avLst/>
          </a:prstGeom>
          <a:solidFill>
            <a:srgbClr val="E2E8F1"/>
          </a:solidFill>
          <a:ln w="3810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srgbClr val="1F1A62"/>
              </a:solidFill>
              <a:latin typeface="Helvetica" panose="020B0604020202020204" pitchFamily="34" charset="0"/>
              <a:ea typeface="Open Sans" panose="020B0606030504020204" pitchFamily="34" charset="0"/>
              <a:cs typeface="Helvetica" panose="020B0604020202020204" pitchFamily="34" charset="0"/>
            </a:endParaRPr>
          </a:p>
        </p:txBody>
      </p:sp>
      <p:sp>
        <p:nvSpPr>
          <p:cNvPr id="44" name="Rounded Rectangle 24">
            <a:extLst>
              <a:ext uri="{FF2B5EF4-FFF2-40B4-BE49-F238E27FC236}">
                <a16:creationId xmlns:a16="http://schemas.microsoft.com/office/drawing/2014/main" id="{74D67660-214B-408C-A5AD-CC7C98CE213D}"/>
              </a:ext>
            </a:extLst>
          </p:cNvPr>
          <p:cNvSpPr/>
          <p:nvPr/>
        </p:nvSpPr>
        <p:spPr>
          <a:xfrm>
            <a:off x="8161150" y="1980899"/>
            <a:ext cx="3736654" cy="4014649"/>
          </a:xfrm>
          <a:prstGeom prst="roundRect">
            <a:avLst/>
          </a:prstGeom>
          <a:solidFill>
            <a:srgbClr val="E2E8F1"/>
          </a:solidFill>
          <a:ln w="3810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300">
              <a:solidFill>
                <a:srgbClr val="1F1A62"/>
              </a:solidFill>
              <a:latin typeface="Helvetica" panose="020B0604020202020204" pitchFamily="34" charset="0"/>
              <a:ea typeface="Open Sans" panose="020B0606030504020204" pitchFamily="34" charset="0"/>
              <a:cs typeface="Helvetica" panose="020B0604020202020204" pitchFamily="34" charset="0"/>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53" name="Rectangle 52">
            <a:extLst>
              <a:ext uri="{FF2B5EF4-FFF2-40B4-BE49-F238E27FC236}">
                <a16:creationId xmlns:a16="http://schemas.microsoft.com/office/drawing/2014/main" id="{6A60100A-5EFF-4FBB-B26B-8274D05C2B44}"/>
              </a:ext>
            </a:extLst>
          </p:cNvPr>
          <p:cNvSpPr/>
          <p:nvPr/>
        </p:nvSpPr>
        <p:spPr>
          <a:xfrm>
            <a:off x="493732" y="6233039"/>
            <a:ext cx="11698268" cy="33855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403020202020204" pitchFamily="34" charset="0"/>
              </a:rPr>
              <a:t>VAB / </a:t>
            </a:r>
            <a:r>
              <a:rPr lang="en-US" sz="800" dirty="0" err="1">
                <a:solidFill>
                  <a:srgbClr val="1B1464"/>
                </a:solidFill>
                <a:latin typeface="Helvetica" panose="020B0403020202020204" pitchFamily="34" charset="0"/>
              </a:rPr>
              <a:t>Dynata</a:t>
            </a:r>
            <a:r>
              <a:rPr lang="en-US" sz="800" dirty="0">
                <a:solidFill>
                  <a:srgbClr val="1B1464"/>
                </a:solidFill>
                <a:latin typeface="Helvetica" panose="020B0403020202020204" pitchFamily="34" charset="0"/>
              </a:rPr>
              <a:t> ‘Sports Viewing Experience Survey,’ September 2019, Survey base: self-identified sports fans, P18+. Q S4: On average, how often do you watch live sports on TV in a given month? Please indicate any viewing that takes place regardless of device (i.e., TV, smartphone, tablet, </a:t>
            </a:r>
            <a:r>
              <a:rPr lang="en-US" sz="800" dirty="0" err="1">
                <a:solidFill>
                  <a:srgbClr val="1B1464"/>
                </a:solidFill>
                <a:latin typeface="Helvetica" panose="020B0403020202020204" pitchFamily="34" charset="0"/>
              </a:rPr>
              <a:t>etc</a:t>
            </a:r>
            <a:r>
              <a:rPr lang="en-US" sz="800" dirty="0">
                <a:solidFill>
                  <a:srgbClr val="1B1464"/>
                </a:solidFill>
                <a:latin typeface="Helvetica" panose="020B0403020202020204" pitchFamily="34" charset="0"/>
              </a:rPr>
              <a:t>) or location (i.e. at home, at a bar / restaurant, someone else’s home, </a:t>
            </a:r>
            <a:r>
              <a:rPr lang="en-US" sz="800" dirty="0" err="1">
                <a:solidFill>
                  <a:srgbClr val="1B1464"/>
                </a:solidFill>
                <a:latin typeface="Helvetica" panose="020B0403020202020204" pitchFamily="34" charset="0"/>
              </a:rPr>
              <a:t>etc</a:t>
            </a:r>
            <a:r>
              <a:rPr lang="en-US" sz="800" dirty="0">
                <a:solidFill>
                  <a:srgbClr val="1B1464"/>
                </a:solidFill>
                <a:latin typeface="Helvetica" panose="020B0403020202020204" pitchFamily="34" charset="0"/>
              </a:rPr>
              <a:t>). </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 name="Rectangle 1">
            <a:extLst>
              <a:ext uri="{FF2B5EF4-FFF2-40B4-BE49-F238E27FC236}">
                <a16:creationId xmlns:a16="http://schemas.microsoft.com/office/drawing/2014/main" id="{892812D1-C2E7-6145-8C2A-95A25EFCD80C}"/>
              </a:ext>
            </a:extLst>
          </p:cNvPr>
          <p:cNvSpPr/>
          <p:nvPr/>
        </p:nvSpPr>
        <p:spPr>
          <a:xfrm>
            <a:off x="794"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hlinkClick r:id="rId4"/>
            <a:extLst>
              <a:ext uri="{FF2B5EF4-FFF2-40B4-BE49-F238E27FC236}">
                <a16:creationId xmlns:a16="http://schemas.microsoft.com/office/drawing/2014/main" id="{5411D8FC-10C1-44AF-A515-EEE44E5CDF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54474" y="203982"/>
            <a:ext cx="1515495" cy="856353"/>
          </a:xfrm>
          <a:prstGeom prst="rect">
            <a:avLst/>
          </a:prstGeom>
          <a:ln>
            <a:solidFill>
              <a:schemeClr val="tx1"/>
            </a:solidFill>
          </a:ln>
        </p:spPr>
      </p:pic>
      <p:sp>
        <p:nvSpPr>
          <p:cNvPr id="12" name="Rectangle 11">
            <a:extLst>
              <a:ext uri="{FF2B5EF4-FFF2-40B4-BE49-F238E27FC236}">
                <a16:creationId xmlns:a16="http://schemas.microsoft.com/office/drawing/2014/main" id="{FCBDB492-9443-3D4A-8E9D-B3CECB95DCD7}"/>
              </a:ext>
            </a:extLst>
          </p:cNvPr>
          <p:cNvSpPr/>
          <p:nvPr/>
        </p:nvSpPr>
        <p:spPr>
          <a:xfrm>
            <a:off x="278630" y="130695"/>
            <a:ext cx="10148520" cy="1292662"/>
          </a:xfrm>
          <a:prstGeom prst="rect">
            <a:avLst/>
          </a:prstGeom>
        </p:spPr>
        <p:txBody>
          <a:bodyPr wrap="square">
            <a:spAutoFit/>
          </a:bodyPr>
          <a:lstStyle/>
          <a:p>
            <a:pPr lvl="0" defTabSz="914217">
              <a:defRPr/>
            </a:pPr>
            <a:r>
              <a:rPr lang="en-US" sz="2600" b="1" dirty="0">
                <a:solidFill>
                  <a:srgbClr val="1F1A62"/>
                </a:solidFill>
                <a:latin typeface="Helvetica" pitchFamily="2" charset="0"/>
              </a:rPr>
              <a:t>Multicultural sports fans are heavier sports TV viewers – </a:t>
            </a:r>
          </a:p>
          <a:p>
            <a:pPr lvl="0" defTabSz="914217">
              <a:defRPr/>
            </a:pPr>
            <a:r>
              <a:rPr lang="en-US" sz="2600" b="1" dirty="0">
                <a:solidFill>
                  <a:srgbClr val="ED3C8D"/>
                </a:solidFill>
                <a:latin typeface="Helvetica" pitchFamily="2" charset="0"/>
              </a:rPr>
              <a:t>60% of Black fans </a:t>
            </a:r>
            <a:r>
              <a:rPr lang="en-US" sz="2600" b="1" dirty="0">
                <a:solidFill>
                  <a:srgbClr val="1F1A62"/>
                </a:solidFill>
                <a:latin typeface="Helvetica" pitchFamily="2" charset="0"/>
              </a:rPr>
              <a:t>and </a:t>
            </a:r>
            <a:r>
              <a:rPr lang="en-US" sz="2600" b="1" dirty="0">
                <a:solidFill>
                  <a:srgbClr val="ED3C8D"/>
                </a:solidFill>
                <a:latin typeface="Helvetica" pitchFamily="2" charset="0"/>
              </a:rPr>
              <a:t>58% of Hispanic fans </a:t>
            </a:r>
            <a:r>
              <a:rPr lang="en-US" sz="2600" b="1" dirty="0">
                <a:solidFill>
                  <a:srgbClr val="1F1A62"/>
                </a:solidFill>
                <a:latin typeface="Helvetica" pitchFamily="2" charset="0"/>
              </a:rPr>
              <a:t>watch live sports at least every other day</a:t>
            </a:r>
          </a:p>
        </p:txBody>
      </p:sp>
      <p:sp>
        <p:nvSpPr>
          <p:cNvPr id="16" name="TextBox 15">
            <a:hlinkClick r:id="rId4"/>
            <a:extLst>
              <a:ext uri="{FF2B5EF4-FFF2-40B4-BE49-F238E27FC236}">
                <a16:creationId xmlns:a16="http://schemas.microsoft.com/office/drawing/2014/main" id="{AC5C2D12-E235-4C51-8708-3A2C5C214940}"/>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33" name="Rectangle 32">
            <a:extLst>
              <a:ext uri="{FF2B5EF4-FFF2-40B4-BE49-F238E27FC236}">
                <a16:creationId xmlns:a16="http://schemas.microsoft.com/office/drawing/2014/main" id="{882D7C44-CEB9-4B2F-86F6-9C60A96DE394}"/>
              </a:ext>
            </a:extLst>
          </p:cNvPr>
          <p:cNvSpPr/>
          <p:nvPr/>
        </p:nvSpPr>
        <p:spPr>
          <a:xfrm>
            <a:off x="71563" y="1491823"/>
            <a:ext cx="12120437" cy="338554"/>
          </a:xfrm>
          <a:prstGeom prst="rect">
            <a:avLst/>
          </a:prstGeom>
        </p:spPr>
        <p:txBody>
          <a:bodyPr wrap="square">
            <a:spAutoFit/>
          </a:bodyPr>
          <a:lstStyle/>
          <a:p>
            <a:pPr algn="ctr" defTabSz="586199"/>
            <a:r>
              <a:rPr lang="en-US" sz="1600" b="1" u="sng" dirty="0">
                <a:solidFill>
                  <a:srgbClr val="1F1A62"/>
                </a:solidFill>
                <a:latin typeface="Helvetica" panose="020B0604020202020204" pitchFamily="34" charset="0"/>
                <a:ea typeface="Open Sans" panose="020B0606030504020204" pitchFamily="34" charset="0"/>
                <a:cs typeface="Helvetica" panose="020B0604020202020204" pitchFamily="34" charset="0"/>
              </a:rPr>
              <a:t>How Often Do Sports Fans Watch Live Sports On TV*?</a:t>
            </a:r>
          </a:p>
        </p:txBody>
      </p:sp>
      <p:sp>
        <p:nvSpPr>
          <p:cNvPr id="34" name="TextBox 33">
            <a:extLst>
              <a:ext uri="{FF2B5EF4-FFF2-40B4-BE49-F238E27FC236}">
                <a16:creationId xmlns:a16="http://schemas.microsoft.com/office/drawing/2014/main" id="{E022C340-7AE8-447D-889B-3896408B283B}"/>
              </a:ext>
            </a:extLst>
          </p:cNvPr>
          <p:cNvSpPr txBox="1"/>
          <p:nvPr/>
        </p:nvSpPr>
        <p:spPr>
          <a:xfrm>
            <a:off x="4816240" y="2178497"/>
            <a:ext cx="2602127" cy="338554"/>
          </a:xfrm>
          <a:prstGeom prst="rect">
            <a:avLst/>
          </a:prstGeom>
          <a:noFill/>
        </p:spPr>
        <p:txBody>
          <a:bodyPr wrap="square" rtlCol="0">
            <a:spAutoFit/>
          </a:bodyPr>
          <a:lstStyle/>
          <a:p>
            <a:pPr algn="ctr" defTabSz="586199"/>
            <a:r>
              <a:rPr lang="en-US" sz="1600" b="1" u="sng" dirty="0">
                <a:solidFill>
                  <a:srgbClr val="1F1A62"/>
                </a:solidFill>
                <a:latin typeface="Helvetica" panose="020B0604020202020204" pitchFamily="34" charset="0"/>
                <a:ea typeface="Open Sans" panose="020B0606030504020204" pitchFamily="34" charset="0"/>
                <a:cs typeface="Helvetica" panose="020B0604020202020204" pitchFamily="34" charset="0"/>
              </a:rPr>
              <a:t>Black Sports Fans</a:t>
            </a:r>
          </a:p>
        </p:txBody>
      </p:sp>
      <p:graphicFrame>
        <p:nvGraphicFramePr>
          <p:cNvPr id="35" name="Chart 34">
            <a:extLst>
              <a:ext uri="{FF2B5EF4-FFF2-40B4-BE49-F238E27FC236}">
                <a16:creationId xmlns:a16="http://schemas.microsoft.com/office/drawing/2014/main" id="{9B0A1C17-9AA7-4F93-A5FC-BD22DD810614}"/>
              </a:ext>
            </a:extLst>
          </p:cNvPr>
          <p:cNvGraphicFramePr/>
          <p:nvPr>
            <p:extLst>
              <p:ext uri="{D42A27DB-BD31-4B8C-83A1-F6EECF244321}">
                <p14:modId xmlns:p14="http://schemas.microsoft.com/office/powerpoint/2010/main" val="1365861036"/>
              </p:ext>
            </p:extLst>
          </p:nvPr>
        </p:nvGraphicFramePr>
        <p:xfrm>
          <a:off x="4261283" y="2533151"/>
          <a:ext cx="3736654" cy="328271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Chart 35">
            <a:extLst>
              <a:ext uri="{FF2B5EF4-FFF2-40B4-BE49-F238E27FC236}">
                <a16:creationId xmlns:a16="http://schemas.microsoft.com/office/drawing/2014/main" id="{2AC0250A-CA36-4E53-9453-BAF7E923DF4A}"/>
              </a:ext>
            </a:extLst>
          </p:cNvPr>
          <p:cNvGraphicFramePr/>
          <p:nvPr>
            <p:extLst>
              <p:ext uri="{D42A27DB-BD31-4B8C-83A1-F6EECF244321}">
                <p14:modId xmlns:p14="http://schemas.microsoft.com/office/powerpoint/2010/main" val="3225471832"/>
              </p:ext>
            </p:extLst>
          </p:nvPr>
        </p:nvGraphicFramePr>
        <p:xfrm>
          <a:off x="291943" y="2552771"/>
          <a:ext cx="3736654" cy="3282717"/>
        </p:xfrm>
        <a:graphic>
          <a:graphicData uri="http://schemas.openxmlformats.org/drawingml/2006/chart">
            <c:chart xmlns:c="http://schemas.openxmlformats.org/drawingml/2006/chart" xmlns:r="http://schemas.openxmlformats.org/officeDocument/2006/relationships" r:id="rId7"/>
          </a:graphicData>
        </a:graphic>
      </p:graphicFrame>
      <p:sp>
        <p:nvSpPr>
          <p:cNvPr id="38" name="TextBox 37">
            <a:extLst>
              <a:ext uri="{FF2B5EF4-FFF2-40B4-BE49-F238E27FC236}">
                <a16:creationId xmlns:a16="http://schemas.microsoft.com/office/drawing/2014/main" id="{EA90BB55-D39A-4FA4-8241-8DC7E4A4FE21}"/>
              </a:ext>
            </a:extLst>
          </p:cNvPr>
          <p:cNvSpPr txBox="1"/>
          <p:nvPr/>
        </p:nvSpPr>
        <p:spPr>
          <a:xfrm>
            <a:off x="385763" y="2178497"/>
            <a:ext cx="3550443" cy="338554"/>
          </a:xfrm>
          <a:prstGeom prst="rect">
            <a:avLst/>
          </a:prstGeom>
          <a:noFill/>
        </p:spPr>
        <p:txBody>
          <a:bodyPr wrap="square" rtlCol="0">
            <a:spAutoFit/>
          </a:bodyPr>
          <a:lstStyle/>
          <a:p>
            <a:pPr algn="ctr" defTabSz="586199"/>
            <a:r>
              <a:rPr lang="en-US" sz="1600" b="1" u="sng" dirty="0">
                <a:solidFill>
                  <a:srgbClr val="1F1A62"/>
                </a:solidFill>
                <a:latin typeface="Helvetica" panose="020B0604020202020204" pitchFamily="34" charset="0"/>
                <a:ea typeface="Open Sans" panose="020B0606030504020204" pitchFamily="34" charset="0"/>
                <a:cs typeface="Helvetica" panose="020B0604020202020204" pitchFamily="34" charset="0"/>
              </a:rPr>
              <a:t>Non-Hispanic White Sports Fans</a:t>
            </a:r>
          </a:p>
        </p:txBody>
      </p:sp>
      <p:sp>
        <p:nvSpPr>
          <p:cNvPr id="39" name="Text Placeholder 3">
            <a:extLst>
              <a:ext uri="{FF2B5EF4-FFF2-40B4-BE49-F238E27FC236}">
                <a16:creationId xmlns:a16="http://schemas.microsoft.com/office/drawing/2014/main" id="{8326CF0E-B717-454B-807A-FDA0EBEC77A4}"/>
              </a:ext>
            </a:extLst>
          </p:cNvPr>
          <p:cNvSpPr txBox="1">
            <a:spLocks/>
          </p:cNvSpPr>
          <p:nvPr/>
        </p:nvSpPr>
        <p:spPr>
          <a:xfrm>
            <a:off x="2203584" y="6051322"/>
            <a:ext cx="8141419" cy="184667"/>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defTabSz="457200"/>
            <a:r>
              <a:rPr lang="en-US" sz="800" b="1" dirty="0">
                <a:solidFill>
                  <a:srgbClr val="1F1A62"/>
                </a:solidFill>
                <a:latin typeface="Helvetica" panose="020B0604020202020204" pitchFamily="34" charset="0"/>
                <a:ea typeface="Open Sans" panose="020B0606030504020204" pitchFamily="34" charset="0"/>
                <a:cs typeface="Helvetica" panose="020B0604020202020204" pitchFamily="34" charset="0"/>
              </a:rPr>
              <a:t>*TV is inclusive of </a:t>
            </a:r>
            <a:r>
              <a:rPr lang="en-US" sz="800" b="1" u="sng" dirty="0">
                <a:solidFill>
                  <a:srgbClr val="1F1A62"/>
                </a:solidFill>
                <a:latin typeface="Helvetica" panose="020B0604020202020204" pitchFamily="34" charset="0"/>
                <a:ea typeface="Open Sans" panose="020B0606030504020204" pitchFamily="34" charset="0"/>
                <a:cs typeface="Helvetica" panose="020B0604020202020204" pitchFamily="34" charset="0"/>
              </a:rPr>
              <a:t>all devices</a:t>
            </a:r>
            <a:r>
              <a:rPr lang="en-US" sz="800" b="1" dirty="0">
                <a:solidFill>
                  <a:srgbClr val="1F1A62"/>
                </a:solidFill>
                <a:latin typeface="Helvetica" panose="020B0604020202020204" pitchFamily="34" charset="0"/>
                <a:ea typeface="Open Sans" panose="020B0606030504020204" pitchFamily="34" charset="0"/>
                <a:cs typeface="Helvetica" panose="020B0604020202020204" pitchFamily="34" charset="0"/>
              </a:rPr>
              <a:t> (</a:t>
            </a:r>
            <a:r>
              <a:rPr lang="en-US" sz="800" b="1" dirty="0" err="1">
                <a:solidFill>
                  <a:srgbClr val="1F1A62"/>
                </a:solidFill>
                <a:latin typeface="Helvetica" panose="020B0604020202020204" pitchFamily="34" charset="0"/>
                <a:ea typeface="Open Sans" panose="020B0606030504020204" pitchFamily="34" charset="0"/>
                <a:cs typeface="Helvetica" panose="020B0604020202020204" pitchFamily="34" charset="0"/>
              </a:rPr>
              <a:t>ie</a:t>
            </a:r>
            <a:r>
              <a:rPr lang="en-US" sz="800" b="1" dirty="0">
                <a:solidFill>
                  <a:srgbClr val="1F1A62"/>
                </a:solidFill>
                <a:latin typeface="Helvetica" panose="020B0604020202020204" pitchFamily="34" charset="0"/>
                <a:ea typeface="Open Sans" panose="020B0606030504020204" pitchFamily="34" charset="0"/>
                <a:cs typeface="Helvetica" panose="020B0604020202020204" pitchFamily="34" charset="0"/>
              </a:rPr>
              <a:t>., TV, connected-TV device, smartphone, tablet, </a:t>
            </a:r>
            <a:r>
              <a:rPr lang="en-US" sz="800" b="1" dirty="0" err="1">
                <a:solidFill>
                  <a:srgbClr val="1F1A62"/>
                </a:solidFill>
                <a:latin typeface="Helvetica" panose="020B0604020202020204" pitchFamily="34" charset="0"/>
                <a:ea typeface="Open Sans" panose="020B0606030504020204" pitchFamily="34" charset="0"/>
                <a:cs typeface="Helvetica" panose="020B0604020202020204" pitchFamily="34" charset="0"/>
              </a:rPr>
              <a:t>etc</a:t>
            </a:r>
            <a:r>
              <a:rPr lang="en-US" sz="800" b="1" dirty="0">
                <a:solidFill>
                  <a:srgbClr val="1F1A62"/>
                </a:solidFill>
                <a:latin typeface="Helvetica" panose="020B0604020202020204" pitchFamily="34" charset="0"/>
                <a:ea typeface="Open Sans" panose="020B0606030504020204" pitchFamily="34" charset="0"/>
                <a:cs typeface="Helvetica" panose="020B0604020202020204" pitchFamily="34" charset="0"/>
              </a:rPr>
              <a:t>) and </a:t>
            </a:r>
            <a:r>
              <a:rPr lang="en-US" sz="800" b="1" u="sng" dirty="0">
                <a:solidFill>
                  <a:srgbClr val="1F1A62"/>
                </a:solidFill>
                <a:latin typeface="Helvetica" panose="020B0604020202020204" pitchFamily="34" charset="0"/>
                <a:ea typeface="Open Sans" panose="020B0606030504020204" pitchFamily="34" charset="0"/>
                <a:cs typeface="Helvetica" panose="020B0604020202020204" pitchFamily="34" charset="0"/>
              </a:rPr>
              <a:t>locations</a:t>
            </a:r>
            <a:r>
              <a:rPr lang="en-US" sz="800" b="1" dirty="0">
                <a:solidFill>
                  <a:srgbClr val="1F1A62"/>
                </a:solidFill>
                <a:latin typeface="Helvetica" panose="020B0604020202020204" pitchFamily="34" charset="0"/>
                <a:ea typeface="Open Sans" panose="020B0606030504020204" pitchFamily="34" charset="0"/>
                <a:cs typeface="Helvetica" panose="020B0604020202020204" pitchFamily="34" charset="0"/>
              </a:rPr>
              <a:t> (i.e., at home, at a bar/restaurant, someone else’s home, </a:t>
            </a:r>
            <a:r>
              <a:rPr lang="en-US" sz="800" b="1" dirty="0" err="1">
                <a:solidFill>
                  <a:srgbClr val="1F1A62"/>
                </a:solidFill>
                <a:latin typeface="Helvetica" panose="020B0604020202020204" pitchFamily="34" charset="0"/>
                <a:ea typeface="Open Sans" panose="020B0606030504020204" pitchFamily="34" charset="0"/>
                <a:cs typeface="Helvetica" panose="020B0604020202020204" pitchFamily="34" charset="0"/>
              </a:rPr>
              <a:t>etc</a:t>
            </a:r>
            <a:r>
              <a:rPr lang="en-US" sz="800" b="1" dirty="0">
                <a:solidFill>
                  <a:srgbClr val="1F1A62"/>
                </a:solidFill>
                <a:latin typeface="Helvetica" panose="020B0604020202020204" pitchFamily="34" charset="0"/>
                <a:ea typeface="Open Sans" panose="020B0606030504020204" pitchFamily="34" charset="0"/>
                <a:cs typeface="Helvetica" panose="020B0604020202020204" pitchFamily="34" charset="0"/>
              </a:rPr>
              <a:t>) </a:t>
            </a:r>
          </a:p>
        </p:txBody>
      </p:sp>
      <p:sp>
        <p:nvSpPr>
          <p:cNvPr id="40" name="TextBox 39">
            <a:extLst>
              <a:ext uri="{FF2B5EF4-FFF2-40B4-BE49-F238E27FC236}">
                <a16:creationId xmlns:a16="http://schemas.microsoft.com/office/drawing/2014/main" id="{502DFAB6-5F57-4E69-B67D-196708D7B382}"/>
              </a:ext>
            </a:extLst>
          </p:cNvPr>
          <p:cNvSpPr txBox="1"/>
          <p:nvPr/>
        </p:nvSpPr>
        <p:spPr>
          <a:xfrm>
            <a:off x="8778438" y="2178497"/>
            <a:ext cx="2502079" cy="338554"/>
          </a:xfrm>
          <a:prstGeom prst="rect">
            <a:avLst/>
          </a:prstGeom>
          <a:noFill/>
        </p:spPr>
        <p:txBody>
          <a:bodyPr wrap="square" rtlCol="0">
            <a:spAutoFit/>
          </a:bodyPr>
          <a:lstStyle/>
          <a:p>
            <a:pPr algn="ctr" defTabSz="586199"/>
            <a:r>
              <a:rPr lang="en-US" sz="1600" b="1" u="sng" dirty="0">
                <a:solidFill>
                  <a:srgbClr val="1F1A62"/>
                </a:solidFill>
                <a:latin typeface="Helvetica" panose="020B0604020202020204" pitchFamily="34" charset="0"/>
                <a:ea typeface="Open Sans" panose="020B0606030504020204" pitchFamily="34" charset="0"/>
                <a:cs typeface="Helvetica" panose="020B0604020202020204" pitchFamily="34" charset="0"/>
              </a:rPr>
              <a:t>Hispanic Sports Fans</a:t>
            </a:r>
          </a:p>
        </p:txBody>
      </p:sp>
      <p:graphicFrame>
        <p:nvGraphicFramePr>
          <p:cNvPr id="41" name="Chart 40">
            <a:extLst>
              <a:ext uri="{FF2B5EF4-FFF2-40B4-BE49-F238E27FC236}">
                <a16:creationId xmlns:a16="http://schemas.microsoft.com/office/drawing/2014/main" id="{E7002D1D-6C4A-4507-B0A7-55A5330A3D88}"/>
              </a:ext>
            </a:extLst>
          </p:cNvPr>
          <p:cNvGraphicFramePr/>
          <p:nvPr>
            <p:extLst>
              <p:ext uri="{D42A27DB-BD31-4B8C-83A1-F6EECF244321}">
                <p14:modId xmlns:p14="http://schemas.microsoft.com/office/powerpoint/2010/main" val="564704551"/>
              </p:ext>
            </p:extLst>
          </p:nvPr>
        </p:nvGraphicFramePr>
        <p:xfrm>
          <a:off x="8183581" y="2552771"/>
          <a:ext cx="3736654" cy="328271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58604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794"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59594" y="104749"/>
            <a:ext cx="10402172" cy="1154162"/>
          </a:xfrm>
          <a:prstGeom prst="rect">
            <a:avLst/>
          </a:prstGeom>
        </p:spPr>
        <p:txBody>
          <a:bodyPr wrap="square">
            <a:spAutoFit/>
          </a:bodyPr>
          <a:lstStyle/>
          <a:p>
            <a:pPr lvl="0">
              <a:defRPr/>
            </a:pPr>
            <a:r>
              <a:rPr lang="en-US" sz="2300" b="1" dirty="0">
                <a:solidFill>
                  <a:srgbClr val="1B1464"/>
                </a:solidFill>
                <a:latin typeface="Helvetica" pitchFamily="2" charset="0"/>
              </a:rPr>
              <a:t>Multicultural audiences have significant influence on online conversation - </a:t>
            </a:r>
            <a:r>
              <a:rPr lang="en-US" sz="2300" b="1" dirty="0">
                <a:solidFill>
                  <a:srgbClr val="ED3C8D"/>
                </a:solidFill>
                <a:latin typeface="Helvetica" pitchFamily="2" charset="0"/>
              </a:rPr>
              <a:t>27%</a:t>
            </a:r>
            <a:r>
              <a:rPr lang="en-US" sz="2300" b="1" dirty="0">
                <a:solidFill>
                  <a:srgbClr val="1B1464"/>
                </a:solidFill>
                <a:latin typeface="Helvetica" pitchFamily="2" charset="0"/>
              </a:rPr>
              <a:t> of total trending topics were related to subjects, content and programming that </a:t>
            </a:r>
            <a:r>
              <a:rPr lang="en-US" sz="2300" b="1" dirty="0">
                <a:solidFill>
                  <a:srgbClr val="ED3C8D"/>
                </a:solidFill>
                <a:latin typeface="Helvetica" pitchFamily="2" charset="0"/>
              </a:rPr>
              <a:t>specifically featured people of color </a:t>
            </a:r>
            <a:r>
              <a:rPr lang="en-US" sz="2300" b="1" dirty="0">
                <a:solidFill>
                  <a:srgbClr val="1F1A62"/>
                </a:solidFill>
                <a:latin typeface="Helvetica" pitchFamily="2" charset="0"/>
              </a:rPr>
              <a:t>or a </a:t>
            </a:r>
            <a:r>
              <a:rPr lang="en-US" sz="2300" b="1" dirty="0">
                <a:solidFill>
                  <a:srgbClr val="ED3C8D"/>
                </a:solidFill>
                <a:latin typeface="Helvetica" pitchFamily="2" charset="0"/>
              </a:rPr>
              <a:t>diverse cast</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53" name="Rectangle 52">
            <a:extLst>
              <a:ext uri="{FF2B5EF4-FFF2-40B4-BE49-F238E27FC236}">
                <a16:creationId xmlns:a16="http://schemas.microsoft.com/office/drawing/2014/main" id="{6A60100A-5EFF-4FBB-B26B-8274D05C2B44}"/>
              </a:ext>
            </a:extLst>
          </p:cNvPr>
          <p:cNvSpPr/>
          <p:nvPr/>
        </p:nvSpPr>
        <p:spPr>
          <a:xfrm>
            <a:off x="493732" y="6233039"/>
            <a:ext cx="11698268" cy="33855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403020202020204" pitchFamily="34" charset="0"/>
              </a:rPr>
              <a:t>VAB custom analysis of Top 10 trending Twitter Topics each night (9:30p &amp; 11p) aggregated during the analysis time period (3/16/2020 – 4/26/2020). Results include both ‘direct’ and ‘related’ topics. Other video platforms include Facebook Live, HBO, Netflix, Twitter and YouTube. NFL is excluded from the count of topics due to the mainstream nature of the sport and online conversations. </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36" name="Rectangle 35">
            <a:extLst>
              <a:ext uri="{FF2B5EF4-FFF2-40B4-BE49-F238E27FC236}">
                <a16:creationId xmlns:a16="http://schemas.microsoft.com/office/drawing/2014/main" id="{B9A46D6B-CEF5-456E-8F33-0E4083E935C6}"/>
              </a:ext>
            </a:extLst>
          </p:cNvPr>
          <p:cNvSpPr/>
          <p:nvPr/>
        </p:nvSpPr>
        <p:spPr>
          <a:xfrm>
            <a:off x="0" y="1690717"/>
            <a:ext cx="12191999"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Top 10 ‘Diversity-Focused’ Trending Topics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(March 16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p>
        </p:txBody>
      </p:sp>
      <p:graphicFrame>
        <p:nvGraphicFramePr>
          <p:cNvPr id="38" name="Chart 37">
            <a:extLst>
              <a:ext uri="{FF2B5EF4-FFF2-40B4-BE49-F238E27FC236}">
                <a16:creationId xmlns:a16="http://schemas.microsoft.com/office/drawing/2014/main" id="{A99A48D8-B376-4135-B07F-9868445E9BE9}"/>
              </a:ext>
            </a:extLst>
          </p:cNvPr>
          <p:cNvGraphicFramePr/>
          <p:nvPr>
            <p:extLst>
              <p:ext uri="{D42A27DB-BD31-4B8C-83A1-F6EECF244321}">
                <p14:modId xmlns:p14="http://schemas.microsoft.com/office/powerpoint/2010/main" val="1216586153"/>
              </p:ext>
            </p:extLst>
          </p:nvPr>
        </p:nvGraphicFramePr>
        <p:xfrm>
          <a:off x="3636087" y="2295924"/>
          <a:ext cx="5060237" cy="3823927"/>
        </p:xfrm>
        <a:graphic>
          <a:graphicData uri="http://schemas.openxmlformats.org/drawingml/2006/chart">
            <c:chart xmlns:c="http://schemas.openxmlformats.org/drawingml/2006/chart" xmlns:r="http://schemas.openxmlformats.org/officeDocument/2006/relationships" r:id="rId4"/>
          </a:graphicData>
        </a:graphic>
      </p:graphicFrame>
      <p:sp>
        <p:nvSpPr>
          <p:cNvPr id="39" name="TextBox 38">
            <a:extLst>
              <a:ext uri="{FF2B5EF4-FFF2-40B4-BE49-F238E27FC236}">
                <a16:creationId xmlns:a16="http://schemas.microsoft.com/office/drawing/2014/main" id="{5FEA1934-95D8-49BE-B695-3101E091978A}"/>
              </a:ext>
            </a:extLst>
          </p:cNvPr>
          <p:cNvSpPr txBox="1"/>
          <p:nvPr/>
        </p:nvSpPr>
        <p:spPr>
          <a:xfrm>
            <a:off x="9063026" y="3797103"/>
            <a:ext cx="1945285" cy="584775"/>
          </a:xfrm>
          <a:prstGeom prst="rect">
            <a:avLst/>
          </a:prstGeom>
          <a:solidFill>
            <a:srgbClr val="1B1464"/>
          </a:solidFill>
          <a:ln>
            <a:solidFill>
              <a:srgbClr val="1B1464"/>
            </a:solidFill>
          </a:ln>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Helvetica" panose="020B0604020202020204" pitchFamily="34" charset="0"/>
                <a:ea typeface="+mn-ea"/>
              </a:rPr>
              <a:t>86%</a:t>
            </a:r>
            <a:r>
              <a:rPr kumimoji="0" lang="en-US" sz="1600" b="0" i="0" u="none" strike="noStrike" kern="1200" cap="none" spc="0" normalizeH="0" baseline="0" noProof="0" dirty="0">
                <a:ln>
                  <a:noFill/>
                </a:ln>
                <a:solidFill>
                  <a:prstClr val="white"/>
                </a:solidFill>
                <a:effectLst/>
                <a:uLnTx/>
                <a:uFillTx/>
                <a:latin typeface="Helvetica" panose="020B0604020202020204" pitchFamily="34" charset="0"/>
                <a:ea typeface="+mn-ea"/>
              </a:rPr>
              <a:t> of total topics were video-based</a:t>
            </a:r>
          </a:p>
        </p:txBody>
      </p:sp>
      <p:sp>
        <p:nvSpPr>
          <p:cNvPr id="40" name="TextBox 39">
            <a:hlinkClick r:id="rId5"/>
            <a:extLst>
              <a:ext uri="{FF2B5EF4-FFF2-40B4-BE49-F238E27FC236}">
                <a16:creationId xmlns:a16="http://schemas.microsoft.com/office/drawing/2014/main" id="{AC0C1F7F-3E73-40DA-B4AD-05226A1A7985}"/>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41" name="Picture 40">
            <a:hlinkClick r:id="rId5"/>
            <a:extLst>
              <a:ext uri="{FF2B5EF4-FFF2-40B4-BE49-F238E27FC236}">
                <a16:creationId xmlns:a16="http://schemas.microsoft.com/office/drawing/2014/main" id="{C7F5E042-8522-4FD2-B7E6-A6D37824607F}"/>
              </a:ext>
            </a:extLst>
          </p:cNvPr>
          <p:cNvPicPr>
            <a:picLocks noChangeAspect="1"/>
          </p:cNvPicPr>
          <p:nvPr/>
        </p:nvPicPr>
        <p:blipFill>
          <a:blip r:embed="rId6"/>
          <a:srcRect/>
          <a:stretch/>
        </p:blipFill>
        <p:spPr>
          <a:xfrm>
            <a:off x="10553397" y="203982"/>
            <a:ext cx="1517649" cy="856353"/>
          </a:xfrm>
          <a:prstGeom prst="rect">
            <a:avLst/>
          </a:prstGeom>
          <a:ln>
            <a:solidFill>
              <a:schemeClr val="tx1"/>
            </a:solidFill>
          </a:ln>
        </p:spPr>
      </p:pic>
    </p:spTree>
    <p:extLst>
      <p:ext uri="{BB962C8B-B14F-4D97-AF65-F5344CB8AC3E}">
        <p14:creationId xmlns:p14="http://schemas.microsoft.com/office/powerpoint/2010/main" val="2069275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794"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259007" y="108397"/>
            <a:ext cx="10156664" cy="1200329"/>
          </a:xfrm>
          <a:prstGeom prst="rect">
            <a:avLst/>
          </a:prstGeom>
        </p:spPr>
        <p:txBody>
          <a:bodyPr wrap="square">
            <a:spAutoFit/>
          </a:bodyPr>
          <a:lstStyle/>
          <a:p>
            <a:pPr lvl="0">
              <a:defRPr/>
            </a:pPr>
            <a:r>
              <a:rPr lang="en-US" sz="2400" b="1" dirty="0">
                <a:solidFill>
                  <a:srgbClr val="ED3C8D"/>
                </a:solidFill>
                <a:latin typeface="Helvetica" pitchFamily="2" charset="0"/>
              </a:rPr>
              <a:t>Diversity-focused social conversations </a:t>
            </a:r>
            <a:r>
              <a:rPr lang="en-US" sz="2400" b="1" dirty="0">
                <a:solidFill>
                  <a:srgbClr val="1B1464"/>
                </a:solidFill>
                <a:latin typeface="Helvetica" pitchFamily="2" charset="0"/>
              </a:rPr>
              <a:t>during the COVID-19 pandemic were led by ad-supported TV, streaming programs, Instagram Live music battles, K-Pop streaming events and more</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53" name="Rectangle 52">
            <a:extLst>
              <a:ext uri="{FF2B5EF4-FFF2-40B4-BE49-F238E27FC236}">
                <a16:creationId xmlns:a16="http://schemas.microsoft.com/office/drawing/2014/main" id="{6A60100A-5EFF-4FBB-B26B-8274D05C2B44}"/>
              </a:ext>
            </a:extLst>
          </p:cNvPr>
          <p:cNvSpPr/>
          <p:nvPr/>
        </p:nvSpPr>
        <p:spPr>
          <a:xfrm>
            <a:off x="493732" y="5840126"/>
            <a:ext cx="11698268" cy="707886"/>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403020202020204" pitchFamily="34" charset="0"/>
              </a:rPr>
              <a:t>VAB custom analysis of Top 10 trending Twitter Topics each night (9:30p &amp; 11p) aggregated during the analysis time period (3/16/2020 – 4/26/2020). Results include both ‘direct’ and ‘related’ topics. Various Video Platforms include YouTube, Netflix, Fortnite, Facebook Live, Twitch, and HBO. Ad-supported TV Networks count (+) because TV-related news topics can be trending due to coverage across multiple TV news networks and Other Video Platforms count (+) because some events were streamed across multiple platforms. (#) = number of programs / content within each grouping that have trended. Music shown is a sampling of content. Various Video Content features Bad Bunny’s music video for ‘</a:t>
            </a:r>
            <a:r>
              <a:rPr lang="en-US" sz="800" dirty="0" err="1">
                <a:solidFill>
                  <a:srgbClr val="1B1464"/>
                </a:solidFill>
                <a:latin typeface="Helvetica" panose="020B0403020202020204" pitchFamily="34" charset="0"/>
              </a:rPr>
              <a:t>Yo</a:t>
            </a:r>
            <a:r>
              <a:rPr lang="en-US" sz="800" dirty="0">
                <a:solidFill>
                  <a:srgbClr val="1B1464"/>
                </a:solidFill>
                <a:latin typeface="Helvetica" panose="020B0403020202020204" pitchFamily="34" charset="0"/>
              </a:rPr>
              <a:t> </a:t>
            </a:r>
            <a:r>
              <a:rPr lang="en-US" sz="800" dirty="0" err="1">
                <a:solidFill>
                  <a:srgbClr val="1B1464"/>
                </a:solidFill>
                <a:latin typeface="Helvetica" panose="020B0403020202020204" pitchFamily="34" charset="0"/>
              </a:rPr>
              <a:t>Perreo</a:t>
            </a:r>
            <a:r>
              <a:rPr lang="en-US" sz="800" dirty="0">
                <a:solidFill>
                  <a:srgbClr val="1B1464"/>
                </a:solidFill>
                <a:latin typeface="Helvetica" panose="020B0403020202020204" pitchFamily="34" charset="0"/>
              </a:rPr>
              <a:t> Sola’, Diddy and </a:t>
            </a:r>
            <a:r>
              <a:rPr lang="en-US" sz="800" dirty="0" err="1">
                <a:solidFill>
                  <a:srgbClr val="1B1464"/>
                </a:solidFill>
                <a:latin typeface="Helvetica" panose="020B0403020202020204" pitchFamily="34" charset="0"/>
              </a:rPr>
              <a:t>J.Lo</a:t>
            </a:r>
            <a:r>
              <a:rPr lang="en-US" sz="800" dirty="0">
                <a:solidFill>
                  <a:srgbClr val="1B1464"/>
                </a:solidFill>
                <a:latin typeface="Helvetica" panose="020B0403020202020204" pitchFamily="34" charset="0"/>
              </a:rPr>
              <a:t> reuniting on Instagram Live, Tommy Torres performing live via YouTube, DJ Yamil on Facebook Live, and Quarantine Radio on Instagram Live. Music features several K-Pop artists and groups including Astro, BTS, </a:t>
            </a:r>
            <a:r>
              <a:rPr lang="en-US" sz="800" dirty="0" err="1">
                <a:solidFill>
                  <a:srgbClr val="1B1464"/>
                </a:solidFill>
                <a:latin typeface="Helvetica" panose="020B0403020202020204" pitchFamily="34" charset="0"/>
              </a:rPr>
              <a:t>Soobin</a:t>
            </a:r>
            <a:r>
              <a:rPr lang="en-US" sz="800" dirty="0">
                <a:solidFill>
                  <a:srgbClr val="1B1464"/>
                </a:solidFill>
                <a:latin typeface="Helvetica" panose="020B0403020202020204" pitchFamily="34" charset="0"/>
              </a:rPr>
              <a:t> and Bebe Rexha, along with album releases from J </a:t>
            </a:r>
            <a:r>
              <a:rPr lang="en-US" sz="800" dirty="0" err="1">
                <a:solidFill>
                  <a:srgbClr val="1B1464"/>
                </a:solidFill>
                <a:latin typeface="Helvetica" panose="020B0403020202020204" pitchFamily="34" charset="0"/>
              </a:rPr>
              <a:t>Balvin</a:t>
            </a:r>
            <a:r>
              <a:rPr lang="en-US" sz="800" dirty="0">
                <a:solidFill>
                  <a:srgbClr val="1B1464"/>
                </a:solidFill>
                <a:latin typeface="Helvetica" panose="020B0403020202020204" pitchFamily="34" charset="0"/>
              </a:rPr>
              <a:t> and Kid </a:t>
            </a:r>
            <a:r>
              <a:rPr lang="en-US" sz="800" dirty="0" err="1">
                <a:solidFill>
                  <a:srgbClr val="1B1464"/>
                </a:solidFill>
                <a:latin typeface="Helvetica" panose="020B0403020202020204" pitchFamily="34" charset="0"/>
              </a:rPr>
              <a:t>Cudi</a:t>
            </a:r>
            <a:r>
              <a:rPr lang="en-US" sz="800" dirty="0">
                <a:solidFill>
                  <a:srgbClr val="1B1464"/>
                </a:solidFill>
                <a:latin typeface="Helvetica" panose="020B0403020202020204" pitchFamily="34" charset="0"/>
              </a:rPr>
              <a:t>.</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40" name="TextBox 39">
            <a:hlinkClick r:id="rId4"/>
            <a:extLst>
              <a:ext uri="{FF2B5EF4-FFF2-40B4-BE49-F238E27FC236}">
                <a16:creationId xmlns:a16="http://schemas.microsoft.com/office/drawing/2014/main" id="{AC0C1F7F-3E73-40DA-B4AD-05226A1A7985}"/>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41" name="Picture 40">
            <a:hlinkClick r:id="rId4"/>
            <a:extLst>
              <a:ext uri="{FF2B5EF4-FFF2-40B4-BE49-F238E27FC236}">
                <a16:creationId xmlns:a16="http://schemas.microsoft.com/office/drawing/2014/main" id="{C7F5E042-8522-4FD2-B7E6-A6D37824607F}"/>
              </a:ext>
            </a:extLst>
          </p:cNvPr>
          <p:cNvPicPr>
            <a:picLocks noChangeAspect="1"/>
          </p:cNvPicPr>
          <p:nvPr/>
        </p:nvPicPr>
        <p:blipFill>
          <a:blip r:embed="rId5"/>
          <a:srcRect/>
          <a:stretch/>
        </p:blipFill>
        <p:spPr>
          <a:xfrm>
            <a:off x="10553397" y="203982"/>
            <a:ext cx="1517649" cy="856353"/>
          </a:xfrm>
          <a:prstGeom prst="rect">
            <a:avLst/>
          </a:prstGeom>
          <a:ln>
            <a:solidFill>
              <a:schemeClr val="tx1"/>
            </a:solidFill>
          </a:ln>
        </p:spPr>
      </p:pic>
      <p:sp>
        <p:nvSpPr>
          <p:cNvPr id="14" name="Rectangle: Rounded Corners 13">
            <a:extLst>
              <a:ext uri="{FF2B5EF4-FFF2-40B4-BE49-F238E27FC236}">
                <a16:creationId xmlns:a16="http://schemas.microsoft.com/office/drawing/2014/main" id="{BE7777EE-6FE2-49DB-A6A3-B283974C7849}"/>
              </a:ext>
            </a:extLst>
          </p:cNvPr>
          <p:cNvSpPr/>
          <p:nvPr/>
        </p:nvSpPr>
        <p:spPr>
          <a:xfrm>
            <a:off x="261298" y="2095784"/>
            <a:ext cx="5834701" cy="3703082"/>
          </a:xfrm>
          <a:prstGeom prst="roundRect">
            <a:avLst>
              <a:gd name="adj" fmla="val 2793"/>
            </a:avLst>
          </a:prstGeom>
          <a:solidFill>
            <a:schemeClr val="bg1"/>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12ADAD86-BF32-4DDD-B7C2-87EDF0436FC8}"/>
              </a:ext>
            </a:extLst>
          </p:cNvPr>
          <p:cNvSpPr/>
          <p:nvPr/>
        </p:nvSpPr>
        <p:spPr>
          <a:xfrm>
            <a:off x="261298" y="2085975"/>
            <a:ext cx="5834701" cy="450210"/>
          </a:xfrm>
          <a:prstGeom prst="roundRect">
            <a:avLst>
              <a:gd name="adj" fmla="val 7707"/>
            </a:avLst>
          </a:prstGeom>
          <a:solidFill>
            <a:srgbClr val="9C5BCD"/>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Ad-Supported TV (23+)</a:t>
            </a:r>
          </a:p>
        </p:txBody>
      </p:sp>
      <p:sp>
        <p:nvSpPr>
          <p:cNvPr id="16" name="Rectangle: Rounded Corners 15">
            <a:extLst>
              <a:ext uri="{FF2B5EF4-FFF2-40B4-BE49-F238E27FC236}">
                <a16:creationId xmlns:a16="http://schemas.microsoft.com/office/drawing/2014/main" id="{D21C9B90-4400-42DB-B749-88A3A58604FE}"/>
              </a:ext>
            </a:extLst>
          </p:cNvPr>
          <p:cNvSpPr/>
          <p:nvPr/>
        </p:nvSpPr>
        <p:spPr>
          <a:xfrm>
            <a:off x="6265603" y="2074849"/>
            <a:ext cx="5665097" cy="2271962"/>
          </a:xfrm>
          <a:prstGeom prst="roundRect">
            <a:avLst>
              <a:gd name="adj" fmla="val 2793"/>
            </a:avLst>
          </a:prstGeom>
          <a:solidFill>
            <a:schemeClr val="bg1"/>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13CB27A8-07A6-4DDC-9BE0-04E3EF7233DC}"/>
              </a:ext>
            </a:extLst>
          </p:cNvPr>
          <p:cNvSpPr/>
          <p:nvPr/>
        </p:nvSpPr>
        <p:spPr>
          <a:xfrm>
            <a:off x="6265603" y="2090339"/>
            <a:ext cx="5665097" cy="303616"/>
          </a:xfrm>
          <a:prstGeom prst="roundRect">
            <a:avLst>
              <a:gd name="adj" fmla="val 7707"/>
            </a:avLst>
          </a:prstGeom>
          <a:solidFill>
            <a:srgbClr val="9C5BCD"/>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Other Video Platforms (15+)</a:t>
            </a:r>
          </a:p>
        </p:txBody>
      </p:sp>
      <p:sp>
        <p:nvSpPr>
          <p:cNvPr id="18" name="Rectangle: Rounded Corners 17">
            <a:extLst>
              <a:ext uri="{FF2B5EF4-FFF2-40B4-BE49-F238E27FC236}">
                <a16:creationId xmlns:a16="http://schemas.microsoft.com/office/drawing/2014/main" id="{9BD6B652-1AA3-45B0-905A-47D37449E99C}"/>
              </a:ext>
            </a:extLst>
          </p:cNvPr>
          <p:cNvSpPr/>
          <p:nvPr/>
        </p:nvSpPr>
        <p:spPr>
          <a:xfrm>
            <a:off x="6260324" y="4398594"/>
            <a:ext cx="5665098" cy="1400272"/>
          </a:xfrm>
          <a:prstGeom prst="roundRect">
            <a:avLst>
              <a:gd name="adj" fmla="val 2793"/>
            </a:avLst>
          </a:prstGeom>
          <a:solidFill>
            <a:schemeClr val="bg1"/>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4E14DDAA-B545-47E8-9F12-DC5D1731CFF4}"/>
              </a:ext>
            </a:extLst>
          </p:cNvPr>
          <p:cNvSpPr/>
          <p:nvPr/>
        </p:nvSpPr>
        <p:spPr>
          <a:xfrm>
            <a:off x="6259702" y="4421402"/>
            <a:ext cx="5665098" cy="252098"/>
          </a:xfrm>
          <a:prstGeom prst="roundRect">
            <a:avLst>
              <a:gd name="adj" fmla="val 7707"/>
            </a:avLst>
          </a:prstGeom>
          <a:solidFill>
            <a:srgbClr val="9C5BCD"/>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K-Pop and Album Releases (13+)</a:t>
            </a:r>
          </a:p>
        </p:txBody>
      </p:sp>
      <p:sp>
        <p:nvSpPr>
          <p:cNvPr id="21" name="Rectangle 20">
            <a:extLst>
              <a:ext uri="{FF2B5EF4-FFF2-40B4-BE49-F238E27FC236}">
                <a16:creationId xmlns:a16="http://schemas.microsoft.com/office/drawing/2014/main" id="{EE5FE33D-E02E-48A9-BE1D-1F6C34A1D600}"/>
              </a:ext>
            </a:extLst>
          </p:cNvPr>
          <p:cNvSpPr/>
          <p:nvPr/>
        </p:nvSpPr>
        <p:spPr>
          <a:xfrm>
            <a:off x="0" y="1497829"/>
            <a:ext cx="12191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Diversity-Featured Programming / Content Trends In The Top 10 By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(March 16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p>
        </p:txBody>
      </p:sp>
      <p:pic>
        <p:nvPicPr>
          <p:cNvPr id="3" name="Picture 2">
            <a:extLst>
              <a:ext uri="{FF2B5EF4-FFF2-40B4-BE49-F238E27FC236}">
                <a16:creationId xmlns:a16="http://schemas.microsoft.com/office/drawing/2014/main" id="{9FEB0BF0-54B5-4641-B313-F257C511171C}"/>
              </a:ext>
            </a:extLst>
          </p:cNvPr>
          <p:cNvPicPr>
            <a:picLocks noChangeAspect="1"/>
          </p:cNvPicPr>
          <p:nvPr/>
        </p:nvPicPr>
        <p:blipFill>
          <a:blip r:embed="rId6"/>
          <a:stretch>
            <a:fillRect/>
          </a:stretch>
        </p:blipFill>
        <p:spPr>
          <a:xfrm>
            <a:off x="304753" y="2559426"/>
            <a:ext cx="5747789" cy="3188451"/>
          </a:xfrm>
          <a:prstGeom prst="rect">
            <a:avLst/>
          </a:prstGeom>
        </p:spPr>
      </p:pic>
      <p:pic>
        <p:nvPicPr>
          <p:cNvPr id="4" name="Picture 3">
            <a:extLst>
              <a:ext uri="{FF2B5EF4-FFF2-40B4-BE49-F238E27FC236}">
                <a16:creationId xmlns:a16="http://schemas.microsoft.com/office/drawing/2014/main" id="{F5D3367D-6E32-4EEA-A466-DA5D509DA83C}"/>
              </a:ext>
            </a:extLst>
          </p:cNvPr>
          <p:cNvPicPr>
            <a:picLocks noChangeAspect="1"/>
          </p:cNvPicPr>
          <p:nvPr/>
        </p:nvPicPr>
        <p:blipFill>
          <a:blip r:embed="rId7"/>
          <a:stretch>
            <a:fillRect/>
          </a:stretch>
        </p:blipFill>
        <p:spPr>
          <a:xfrm>
            <a:off x="6300251" y="2409633"/>
            <a:ext cx="5586996" cy="1914725"/>
          </a:xfrm>
          <a:prstGeom prst="rect">
            <a:avLst/>
          </a:prstGeom>
        </p:spPr>
      </p:pic>
      <p:pic>
        <p:nvPicPr>
          <p:cNvPr id="5" name="Picture 4">
            <a:extLst>
              <a:ext uri="{FF2B5EF4-FFF2-40B4-BE49-F238E27FC236}">
                <a16:creationId xmlns:a16="http://schemas.microsoft.com/office/drawing/2014/main" id="{4F146C8A-6C30-4D01-897C-BCB90E3EB674}"/>
              </a:ext>
            </a:extLst>
          </p:cNvPr>
          <p:cNvPicPr>
            <a:picLocks noChangeAspect="1"/>
          </p:cNvPicPr>
          <p:nvPr/>
        </p:nvPicPr>
        <p:blipFill>
          <a:blip r:embed="rId8"/>
          <a:stretch>
            <a:fillRect/>
          </a:stretch>
        </p:blipFill>
        <p:spPr>
          <a:xfrm>
            <a:off x="6300251" y="4677075"/>
            <a:ext cx="5610998" cy="1070801"/>
          </a:xfrm>
          <a:prstGeom prst="rect">
            <a:avLst/>
          </a:prstGeom>
        </p:spPr>
      </p:pic>
    </p:spTree>
    <p:extLst>
      <p:ext uri="{BB962C8B-B14F-4D97-AF65-F5344CB8AC3E}">
        <p14:creationId xmlns:p14="http://schemas.microsoft.com/office/powerpoint/2010/main" val="3740652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E1EFCF1-3D4D-4B7A-A7DD-3AB1D6DE2541}"/>
              </a:ext>
            </a:extLst>
          </p:cNvPr>
          <p:cNvPicPr>
            <a:picLocks noChangeAspect="1"/>
          </p:cNvPicPr>
          <p:nvPr/>
        </p:nvPicPr>
        <p:blipFill>
          <a:blip r:embed="rId2">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itchFamily="2" charset="0"/>
                <a:ea typeface="+mn-ea"/>
                <a:cs typeface="+mn-cs"/>
              </a:rPr>
              <a:t>Thank You</a:t>
            </a:r>
          </a:p>
        </p:txBody>
      </p:sp>
      <p:pic>
        <p:nvPicPr>
          <p:cNvPr id="6" name="Picture 5">
            <a:hlinkClick r:id="rId3"/>
            <a:extLst>
              <a:ext uri="{FF2B5EF4-FFF2-40B4-BE49-F238E27FC236}">
                <a16:creationId xmlns:a16="http://schemas.microsoft.com/office/drawing/2014/main" id="{6A35C40F-687E-B34B-B975-ED0CDEFEC8A1}"/>
              </a:ext>
            </a:extLst>
          </p:cNvPr>
          <p:cNvPicPr>
            <a:picLocks noChangeAspect="1"/>
          </p:cNvPicPr>
          <p:nvPr/>
        </p:nvPicPr>
        <p:blipFill rotWithShape="1">
          <a:blip r:embed="rId4"/>
          <a:srcRect l="18840" t="84333" r="72880" b="5333"/>
          <a:stretch/>
        </p:blipFill>
        <p:spPr>
          <a:xfrm>
            <a:off x="10015399" y="5804284"/>
            <a:ext cx="875592" cy="636172"/>
          </a:xfrm>
          <a:prstGeom prst="rect">
            <a:avLst/>
          </a:prstGeom>
        </p:spPr>
      </p:pic>
      <p:pic>
        <p:nvPicPr>
          <p:cNvPr id="8" name="Picture 7">
            <a:hlinkClick r:id="rId5"/>
            <a:extLst>
              <a:ext uri="{FF2B5EF4-FFF2-40B4-BE49-F238E27FC236}">
                <a16:creationId xmlns:a16="http://schemas.microsoft.com/office/drawing/2014/main" id="{EEC9436E-41D9-FA4F-B24F-9D11D47EFC93}"/>
              </a:ext>
            </a:extLst>
          </p:cNvPr>
          <p:cNvPicPr>
            <a:picLocks noChangeAspect="1"/>
          </p:cNvPicPr>
          <p:nvPr/>
        </p:nvPicPr>
        <p:blipFill rotWithShape="1">
          <a:blip r:embed="rId4"/>
          <a:srcRect l="30161" t="83075" r="63111" b="5332"/>
          <a:stretch/>
        </p:blipFill>
        <p:spPr>
          <a:xfrm>
            <a:off x="10890991" y="5715536"/>
            <a:ext cx="734723" cy="737087"/>
          </a:xfrm>
          <a:prstGeom prst="rect">
            <a:avLst/>
          </a:prstGeom>
        </p:spPr>
      </p:pic>
      <p:pic>
        <p:nvPicPr>
          <p:cNvPr id="10" name="Picture 9">
            <a:hlinkClick r:id="rId6"/>
            <a:extLst>
              <a:ext uri="{FF2B5EF4-FFF2-40B4-BE49-F238E27FC236}">
                <a16:creationId xmlns:a16="http://schemas.microsoft.com/office/drawing/2014/main" id="{707BE5F1-DCEB-144F-86FF-E99AA7959D98}"/>
              </a:ext>
            </a:extLst>
          </p:cNvPr>
          <p:cNvPicPr>
            <a:picLocks noChangeAspect="1"/>
          </p:cNvPicPr>
          <p:nvPr/>
        </p:nvPicPr>
        <p:blipFill rotWithShape="1">
          <a:blip r:embed="rId4"/>
          <a:srcRect l="40770" t="83444" r="55156" b="4963"/>
          <a:stretch/>
        </p:blipFill>
        <p:spPr>
          <a:xfrm>
            <a:off x="11684271" y="5784399"/>
            <a:ext cx="403491" cy="668224"/>
          </a:xfrm>
          <a:prstGeom prst="rect">
            <a:avLst/>
          </a:prstGeom>
        </p:spPr>
      </p:pic>
      <p:sp>
        <p:nvSpPr>
          <p:cNvPr id="4" name="TextBox 3">
            <a:extLst>
              <a:ext uri="{FF2B5EF4-FFF2-40B4-BE49-F238E27FC236}">
                <a16:creationId xmlns:a16="http://schemas.microsoft.com/office/drawing/2014/main" id="{C4F6F6B0-5D89-4B93-9148-A79F72983537}"/>
              </a:ext>
            </a:extLst>
          </p:cNvPr>
          <p:cNvSpPr txBox="1"/>
          <p:nvPr/>
        </p:nvSpPr>
        <p:spPr>
          <a:xfrm>
            <a:off x="317684" y="3485258"/>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Interested in learning more? Check out this related content: </a:t>
            </a:r>
          </a:p>
        </p:txBody>
      </p:sp>
      <p:sp>
        <p:nvSpPr>
          <p:cNvPr id="20" name="Rectangle 19">
            <a:extLst>
              <a:ext uri="{FF2B5EF4-FFF2-40B4-BE49-F238E27FC236}">
                <a16:creationId xmlns:a16="http://schemas.microsoft.com/office/drawing/2014/main" id="{66C9491A-DA7A-4DCA-B0C6-1B9F831386C9}"/>
              </a:ext>
            </a:extLst>
          </p:cNvPr>
          <p:cNvSpPr/>
          <p:nvPr/>
        </p:nvSpPr>
        <p:spPr>
          <a:xfrm>
            <a:off x="351023" y="1284420"/>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Creators</a:t>
            </a:r>
          </a:p>
        </p:txBody>
      </p:sp>
      <p:sp>
        <p:nvSpPr>
          <p:cNvPr id="27" name="TextBox 26">
            <a:hlinkClick r:id="rId7"/>
            <a:extLst>
              <a:ext uri="{FF2B5EF4-FFF2-40B4-BE49-F238E27FC236}">
                <a16:creationId xmlns:a16="http://schemas.microsoft.com/office/drawing/2014/main" id="{3C30D75C-BED3-4137-9F8A-59CDF8222FDF}"/>
              </a:ext>
            </a:extLst>
          </p:cNvPr>
          <p:cNvSpPr txBox="1"/>
          <p:nvPr/>
        </p:nvSpPr>
        <p:spPr>
          <a:xfrm>
            <a:off x="378064"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hlinkClick r:id="rId7"/>
              </a:rPr>
              <a:t>Leah Montner-Dixon</a:t>
            </a:r>
            <a:endParaRPr kumimoji="0" lang="en-US" sz="15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9" name="TextBox 28">
            <a:extLst>
              <a:ext uri="{FF2B5EF4-FFF2-40B4-BE49-F238E27FC236}">
                <a16:creationId xmlns:a16="http://schemas.microsoft.com/office/drawing/2014/main" id="{284F31F4-4D86-4B99-B746-6850D63BF5DE}"/>
              </a:ext>
            </a:extLst>
          </p:cNvPr>
          <p:cNvSpPr txBox="1"/>
          <p:nvPr/>
        </p:nvSpPr>
        <p:spPr>
          <a:xfrm>
            <a:off x="414405" y="2058269"/>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err="1">
                <a:ln>
                  <a:noFill/>
                </a:ln>
                <a:solidFill>
                  <a:srgbClr val="1F1A62"/>
                </a:solidFill>
                <a:effectLst/>
                <a:uLnTx/>
                <a:uFillTx/>
                <a:latin typeface="Helvetica Light" panose="020B0403020202020204" pitchFamily="34" charset="0"/>
                <a:ea typeface="+mn-ea"/>
                <a:cs typeface="+mn-cs"/>
              </a:rPr>
              <a:t>leahm</a:t>
            </a: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@thevab.com</a:t>
            </a:r>
          </a:p>
        </p:txBody>
      </p:sp>
      <p:sp>
        <p:nvSpPr>
          <p:cNvPr id="30" name="TextBox 29">
            <a:extLst>
              <a:ext uri="{FF2B5EF4-FFF2-40B4-BE49-F238E27FC236}">
                <a16:creationId xmlns:a16="http://schemas.microsoft.com/office/drawing/2014/main" id="{ED6234C7-6B49-4914-9E1D-FF586B83DF32}"/>
              </a:ext>
            </a:extLst>
          </p:cNvPr>
          <p:cNvSpPr txBox="1"/>
          <p:nvPr/>
        </p:nvSpPr>
        <p:spPr>
          <a:xfrm>
            <a:off x="3358209" y="1754266"/>
            <a:ext cx="23043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hlinkClick r:id="rId8"/>
              </a:rPr>
              <a:t>Karolina Guillen</a:t>
            </a:r>
            <a:endParaRPr kumimoji="0" lang="en-US" sz="15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31" name="TextBox 30">
            <a:extLst>
              <a:ext uri="{FF2B5EF4-FFF2-40B4-BE49-F238E27FC236}">
                <a16:creationId xmlns:a16="http://schemas.microsoft.com/office/drawing/2014/main" id="{CE43461A-C6D3-44CF-AC68-6DF422E760B6}"/>
              </a:ext>
            </a:extLst>
          </p:cNvPr>
          <p:cNvSpPr txBox="1"/>
          <p:nvPr/>
        </p:nvSpPr>
        <p:spPr>
          <a:xfrm>
            <a:off x="3358209" y="2067130"/>
            <a:ext cx="23043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karolinag@thevab.com</a:t>
            </a:r>
          </a:p>
        </p:txBody>
      </p:sp>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14" name="Group 13">
            <a:extLst>
              <a:ext uri="{FF2B5EF4-FFF2-40B4-BE49-F238E27FC236}">
                <a16:creationId xmlns:a16="http://schemas.microsoft.com/office/drawing/2014/main" id="{437D25B6-A0BB-40C8-8473-A4BDD46447B8}"/>
              </a:ext>
            </a:extLst>
          </p:cNvPr>
          <p:cNvGrpSpPr/>
          <p:nvPr/>
        </p:nvGrpSpPr>
        <p:grpSpPr>
          <a:xfrm>
            <a:off x="4802415" y="4092598"/>
            <a:ext cx="2034648" cy="1575569"/>
            <a:chOff x="7711805" y="4255386"/>
            <a:chExt cx="2034648" cy="1575569"/>
          </a:xfrm>
        </p:grpSpPr>
        <p:pic>
          <p:nvPicPr>
            <p:cNvPr id="47" name="Picture 46">
              <a:hlinkClick r:id="rId10"/>
              <a:extLst>
                <a:ext uri="{FF2B5EF4-FFF2-40B4-BE49-F238E27FC236}">
                  <a16:creationId xmlns:a16="http://schemas.microsoft.com/office/drawing/2014/main" id="{774E03AC-133B-4B41-8177-802D991DAF61}"/>
                </a:ext>
              </a:extLst>
            </p:cNvPr>
            <p:cNvPicPr>
              <a:picLocks noChangeAspect="1"/>
            </p:cNvPicPr>
            <p:nvPr/>
          </p:nvPicPr>
          <p:blipFill>
            <a:blip r:embed="rId11"/>
            <a:srcRect/>
            <a:stretch/>
          </p:blipFill>
          <p:spPr>
            <a:xfrm>
              <a:off x="7775371" y="4255386"/>
              <a:ext cx="1907516" cy="1076341"/>
            </a:xfrm>
            <a:prstGeom prst="rect">
              <a:avLst/>
            </a:prstGeom>
            <a:ln>
              <a:solidFill>
                <a:schemeClr val="tx1"/>
              </a:solidFill>
            </a:ln>
          </p:spPr>
        </p:pic>
        <p:sp>
          <p:nvSpPr>
            <p:cNvPr id="48" name="TextBox 47">
              <a:hlinkClick r:id="rId10"/>
              <a:extLst>
                <a:ext uri="{FF2B5EF4-FFF2-40B4-BE49-F238E27FC236}">
                  <a16:creationId xmlns:a16="http://schemas.microsoft.com/office/drawing/2014/main" id="{309EEE84-1411-4E52-94F5-981E043CB32C}"/>
                </a:ext>
              </a:extLst>
            </p:cNvPr>
            <p:cNvSpPr txBox="1"/>
            <p:nvPr/>
          </p:nvSpPr>
          <p:spPr>
            <a:xfrm>
              <a:off x="7711805" y="5430845"/>
              <a:ext cx="20346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#AloneTogether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Culture in the Time of COVID-19</a:t>
              </a:r>
            </a:p>
          </p:txBody>
        </p:sp>
      </p:grpSp>
      <p:grpSp>
        <p:nvGrpSpPr>
          <p:cNvPr id="33" name="Group 32">
            <a:extLst>
              <a:ext uri="{FF2B5EF4-FFF2-40B4-BE49-F238E27FC236}">
                <a16:creationId xmlns:a16="http://schemas.microsoft.com/office/drawing/2014/main" id="{FFE61C6F-0338-4A2C-8AA4-2B7EC5AF0EBD}"/>
              </a:ext>
            </a:extLst>
          </p:cNvPr>
          <p:cNvGrpSpPr/>
          <p:nvPr/>
        </p:nvGrpSpPr>
        <p:grpSpPr>
          <a:xfrm>
            <a:off x="6896948" y="4092598"/>
            <a:ext cx="2210057" cy="1735311"/>
            <a:chOff x="25825" y="4258542"/>
            <a:chExt cx="2210057" cy="1735311"/>
          </a:xfrm>
        </p:grpSpPr>
        <p:pic>
          <p:nvPicPr>
            <p:cNvPr id="36" name="Picture 35">
              <a:hlinkClick r:id="rId12"/>
              <a:extLst>
                <a:ext uri="{FF2B5EF4-FFF2-40B4-BE49-F238E27FC236}">
                  <a16:creationId xmlns:a16="http://schemas.microsoft.com/office/drawing/2014/main" id="{87E12DF0-B1E8-4D09-ABB2-DA1EBA2B769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74105" y="4258542"/>
              <a:ext cx="1913495" cy="1076341"/>
            </a:xfrm>
            <a:prstGeom prst="rect">
              <a:avLst/>
            </a:prstGeom>
            <a:ln>
              <a:solidFill>
                <a:schemeClr val="tx1"/>
              </a:solidFill>
            </a:ln>
          </p:spPr>
        </p:pic>
        <p:sp>
          <p:nvSpPr>
            <p:cNvPr id="37" name="TextBox 36">
              <a:hlinkClick r:id="rId12"/>
              <a:extLst>
                <a:ext uri="{FF2B5EF4-FFF2-40B4-BE49-F238E27FC236}">
                  <a16:creationId xmlns:a16="http://schemas.microsoft.com/office/drawing/2014/main" id="{BAFA8CC7-3F7F-400D-A3F9-DCAA86B2D4EE}"/>
                </a:ext>
              </a:extLst>
            </p:cNvPr>
            <p:cNvSpPr txBox="1"/>
            <p:nvPr/>
          </p:nvSpPr>
          <p:spPr>
            <a:xfrm>
              <a:off x="25825" y="5439855"/>
              <a:ext cx="221005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Left To Your Own Devices Q4’ 19</a:t>
              </a:r>
            </a:p>
            <a:p>
              <a:pPr lvl="0" algn="ctr">
                <a:defRPr/>
              </a:pPr>
              <a:r>
                <a:rPr lang="en-US" sz="1000" dirty="0">
                  <a:solidFill>
                    <a:srgbClr val="1B1464"/>
                  </a:solidFill>
                  <a:latin typeface="Helvetica" panose="020B0403020202020204" pitchFamily="34" charset="0"/>
                </a:rPr>
                <a:t>Understanding Consumption In Today’s Connected World</a:t>
              </a:r>
            </a:p>
          </p:txBody>
        </p:sp>
      </p:grpSp>
      <p:grpSp>
        <p:nvGrpSpPr>
          <p:cNvPr id="38" name="Group 37">
            <a:extLst>
              <a:ext uri="{FF2B5EF4-FFF2-40B4-BE49-F238E27FC236}">
                <a16:creationId xmlns:a16="http://schemas.microsoft.com/office/drawing/2014/main" id="{65A3F458-18F2-4616-8C06-01D1A25DB141}"/>
              </a:ext>
            </a:extLst>
          </p:cNvPr>
          <p:cNvGrpSpPr/>
          <p:nvPr/>
        </p:nvGrpSpPr>
        <p:grpSpPr>
          <a:xfrm>
            <a:off x="2546481" y="4092598"/>
            <a:ext cx="2151500" cy="1734888"/>
            <a:chOff x="600136" y="4324220"/>
            <a:chExt cx="2151500" cy="1734888"/>
          </a:xfrm>
        </p:grpSpPr>
        <p:pic>
          <p:nvPicPr>
            <p:cNvPr id="39" name="Picture 38">
              <a:hlinkClick r:id="rId14"/>
              <a:extLst>
                <a:ext uri="{FF2B5EF4-FFF2-40B4-BE49-F238E27FC236}">
                  <a16:creationId xmlns:a16="http://schemas.microsoft.com/office/drawing/2014/main" id="{9232791E-F369-47C3-BC6D-62784B9B853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19405" y="4324220"/>
              <a:ext cx="1912962" cy="1076341"/>
            </a:xfrm>
            <a:prstGeom prst="rect">
              <a:avLst/>
            </a:prstGeom>
            <a:ln>
              <a:solidFill>
                <a:schemeClr val="tx1"/>
              </a:solidFill>
            </a:ln>
          </p:spPr>
        </p:pic>
        <p:sp>
          <p:nvSpPr>
            <p:cNvPr id="40" name="TextBox 39">
              <a:hlinkClick r:id="rId14"/>
              <a:extLst>
                <a:ext uri="{FF2B5EF4-FFF2-40B4-BE49-F238E27FC236}">
                  <a16:creationId xmlns:a16="http://schemas.microsoft.com/office/drawing/2014/main" id="{C5B1F7E6-FAA2-4275-99B2-F27FF48A4D39}"/>
                </a:ext>
              </a:extLst>
            </p:cNvPr>
            <p:cNvSpPr txBox="1"/>
            <p:nvPr/>
          </p:nvSpPr>
          <p:spPr>
            <a:xfrm>
              <a:off x="600136" y="5505110"/>
              <a:ext cx="2151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The Best Seats In The House</a:t>
              </a:r>
            </a:p>
            <a:p>
              <a:pPr lvl="0" algn="ctr">
                <a:defRPr/>
              </a:pPr>
              <a:r>
                <a:rPr lang="en-US" sz="1000" dirty="0">
                  <a:solidFill>
                    <a:srgbClr val="1B1464"/>
                  </a:solidFill>
                  <a:latin typeface="Helvetica" panose="020B0403020202020204" pitchFamily="34" charset="0"/>
                </a:rPr>
                <a:t>A Custom Study Exploring Sports Fans’ Viewing Preferences</a:t>
              </a:r>
            </a:p>
          </p:txBody>
        </p:sp>
      </p:grpSp>
      <p:grpSp>
        <p:nvGrpSpPr>
          <p:cNvPr id="41" name="Group 40">
            <a:extLst>
              <a:ext uri="{FF2B5EF4-FFF2-40B4-BE49-F238E27FC236}">
                <a16:creationId xmlns:a16="http://schemas.microsoft.com/office/drawing/2014/main" id="{B9B3E2A7-9F84-4096-AB05-21D2CDDC1DFD}"/>
              </a:ext>
            </a:extLst>
          </p:cNvPr>
          <p:cNvGrpSpPr/>
          <p:nvPr/>
        </p:nvGrpSpPr>
        <p:grpSpPr>
          <a:xfrm>
            <a:off x="202712" y="4092599"/>
            <a:ext cx="2487942" cy="1735310"/>
            <a:chOff x="84383" y="4258543"/>
            <a:chExt cx="2487942" cy="1735310"/>
          </a:xfrm>
        </p:grpSpPr>
        <p:pic>
          <p:nvPicPr>
            <p:cNvPr id="42" name="Picture 41">
              <a:hlinkClick r:id="rId16"/>
              <a:extLst>
                <a:ext uri="{FF2B5EF4-FFF2-40B4-BE49-F238E27FC236}">
                  <a16:creationId xmlns:a16="http://schemas.microsoft.com/office/drawing/2014/main" id="{131B55E5-B3D9-4684-9A87-93EA7877BD7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14648" y="4258543"/>
              <a:ext cx="1908711" cy="1076341"/>
            </a:xfrm>
            <a:prstGeom prst="rect">
              <a:avLst/>
            </a:prstGeom>
            <a:ln>
              <a:solidFill>
                <a:schemeClr val="tx1"/>
              </a:solidFill>
            </a:ln>
          </p:spPr>
        </p:pic>
        <p:sp>
          <p:nvSpPr>
            <p:cNvPr id="43" name="TextBox 42">
              <a:hlinkClick r:id="rId16"/>
              <a:extLst>
                <a:ext uri="{FF2B5EF4-FFF2-40B4-BE49-F238E27FC236}">
                  <a16:creationId xmlns:a16="http://schemas.microsoft.com/office/drawing/2014/main" id="{F69AFC7B-4A4A-4EF5-A2EB-92A7BA9A8F17}"/>
                </a:ext>
              </a:extLst>
            </p:cNvPr>
            <p:cNvSpPr txBox="1"/>
            <p:nvPr/>
          </p:nvSpPr>
          <p:spPr>
            <a:xfrm>
              <a:off x="84383" y="5439855"/>
              <a:ext cx="248794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Discover The Difference</a:t>
              </a:r>
            </a:p>
            <a:p>
              <a:pPr lvl="0" algn="ctr">
                <a:defRPr/>
              </a:pPr>
              <a:r>
                <a:rPr lang="en-US" sz="1000" dirty="0">
                  <a:solidFill>
                    <a:srgbClr val="1B1464"/>
                  </a:solidFill>
                  <a:latin typeface="Helvetica" panose="020B0403020202020204" pitchFamily="34" charset="0"/>
                </a:rPr>
                <a:t>How Culturally Relevant Video Content Drives Action By Multicultural Audiences</a:t>
              </a:r>
            </a:p>
          </p:txBody>
        </p:sp>
      </p:grpSp>
    </p:spTree>
    <p:extLst>
      <p:ext uri="{BB962C8B-B14F-4D97-AF65-F5344CB8AC3E}">
        <p14:creationId xmlns:p14="http://schemas.microsoft.com/office/powerpoint/2010/main" val="552149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a:ln>
                  <a:noFill/>
                </a:ln>
                <a:solidFill>
                  <a:srgbClr val="ED3C8D"/>
                </a:solidFill>
                <a:effectLst/>
                <a:uLnTx/>
                <a:uFillTx/>
                <a:latin typeface="Helvetica"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rPr>
              <a:t>Get Access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a:srcRect l="30898" t="46458" r="49492" b="17778"/>
          <a:stretch/>
        </p:blipFill>
        <p:spPr>
          <a:xfrm>
            <a:off x="5337500" y="4919346"/>
            <a:ext cx="1214437" cy="1245887"/>
          </a:xfrm>
          <a:prstGeom prst="rect">
            <a:avLst/>
          </a:prstGeom>
        </p:spPr>
      </p:pic>
      <p:pic>
        <p:nvPicPr>
          <p:cNvPr id="10" name="Picture 9">
            <a:extLst>
              <a:ext uri="{FF2B5EF4-FFF2-40B4-BE49-F238E27FC236}">
                <a16:creationId xmlns:a16="http://schemas.microsoft.com/office/drawing/2014/main" id="{D60A4D2B-1C0A-4776-A665-7A08D403E24F}"/>
              </a:ext>
            </a:extLst>
          </p:cNvPr>
          <p:cNvPicPr>
            <a:picLocks noChangeAspect="1"/>
          </p:cNvPicPr>
          <p:nvPr/>
        </p:nvPicPr>
        <p:blipFill>
          <a:blip r:embed="rId4">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4633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simplify</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2535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53" name="Rectangle 52">
            <a:extLst>
              <a:ext uri="{FF2B5EF4-FFF2-40B4-BE49-F238E27FC236}">
                <a16:creationId xmlns:a16="http://schemas.microsoft.com/office/drawing/2014/main" id="{6A60100A-5EFF-4FBB-B26B-8274D05C2B44}"/>
              </a:ext>
            </a:extLst>
          </p:cNvPr>
          <p:cNvSpPr/>
          <p:nvPr/>
        </p:nvSpPr>
        <p:spPr>
          <a:xfrm>
            <a:off x="493732" y="6197319"/>
            <a:ext cx="11698268" cy="33855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403020202020204" pitchFamily="34" charset="0"/>
              </a:rPr>
              <a:t>VAB Analysis of U.S. Census Bureau data, 2017 National Population Projections Datasets: Table 1. Projected Population by Single Year of Age, Sex, Race, and Hispanic Origin for the United States: 2016 to 2060. 2008 National Population Projections Datasets, Table 1. Projected Population by Single Year of Age, Sex, Race, and Hispanic Origin for the United States: July 1, 2000 to July 1, 2050. Population = age 0 – 100. </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 name="Rectangle 1">
            <a:extLst>
              <a:ext uri="{FF2B5EF4-FFF2-40B4-BE49-F238E27FC236}">
                <a16:creationId xmlns:a16="http://schemas.microsoft.com/office/drawing/2014/main" id="{892812D1-C2E7-6145-8C2A-95A25EFCD80C}"/>
              </a:ext>
            </a:extLst>
          </p:cNvPr>
          <p:cNvSpPr/>
          <p:nvPr/>
        </p:nvSpPr>
        <p:spPr>
          <a:xfrm>
            <a:off x="794"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250054" y="152126"/>
            <a:ext cx="10306646" cy="1292662"/>
          </a:xfrm>
          <a:prstGeom prst="rect">
            <a:avLst/>
          </a:prstGeom>
        </p:spPr>
        <p:txBody>
          <a:bodyPr wrap="square">
            <a:spAutoFit/>
          </a:bodyPr>
          <a:lstStyle/>
          <a:p>
            <a:pPr lvl="0" defTabSz="914217">
              <a:defRPr/>
            </a:pPr>
            <a:r>
              <a:rPr lang="en-US" sz="2600" b="1" dirty="0">
                <a:solidFill>
                  <a:srgbClr val="1F1A62"/>
                </a:solidFill>
                <a:latin typeface="Helvetica" pitchFamily="2" charset="0"/>
              </a:rPr>
              <a:t>Multicultural consumers are particularly important to reach as Black, Hispanic and Asian Americans will collectively account for </a:t>
            </a:r>
            <a:r>
              <a:rPr lang="en-US" sz="2600" b="1" dirty="0">
                <a:solidFill>
                  <a:srgbClr val="ED3C8D"/>
                </a:solidFill>
                <a:latin typeface="Helvetica" pitchFamily="2" charset="0"/>
              </a:rPr>
              <a:t>40% of the population by 2023</a:t>
            </a:r>
          </a:p>
        </p:txBody>
      </p:sp>
      <p:pic>
        <p:nvPicPr>
          <p:cNvPr id="14" name="Picture 13">
            <a:hlinkClick r:id="rId4"/>
            <a:extLst>
              <a:ext uri="{FF2B5EF4-FFF2-40B4-BE49-F238E27FC236}">
                <a16:creationId xmlns:a16="http://schemas.microsoft.com/office/drawing/2014/main" id="{2830B931-A7EF-403F-A5CC-DA5A922C08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56701" y="206013"/>
            <a:ext cx="1511041" cy="852291"/>
          </a:xfrm>
          <a:prstGeom prst="rect">
            <a:avLst/>
          </a:prstGeom>
          <a:ln>
            <a:solidFill>
              <a:schemeClr val="tx1"/>
            </a:solidFill>
          </a:ln>
        </p:spPr>
      </p:pic>
      <p:sp>
        <p:nvSpPr>
          <p:cNvPr id="15" name="TextBox 14">
            <a:hlinkClick r:id="rId4"/>
            <a:extLst>
              <a:ext uri="{FF2B5EF4-FFF2-40B4-BE49-F238E27FC236}">
                <a16:creationId xmlns:a16="http://schemas.microsoft.com/office/drawing/2014/main" id="{2C8797EE-B0BB-4C22-B1FE-8AFDDAA519E4}"/>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graphicFrame>
        <p:nvGraphicFramePr>
          <p:cNvPr id="17" name="Chart 16">
            <a:extLst>
              <a:ext uri="{FF2B5EF4-FFF2-40B4-BE49-F238E27FC236}">
                <a16:creationId xmlns:a16="http://schemas.microsoft.com/office/drawing/2014/main" id="{53B0D6D3-E018-48DA-AC46-F45C1107DDC1}"/>
              </a:ext>
            </a:extLst>
          </p:cNvPr>
          <p:cNvGraphicFramePr/>
          <p:nvPr>
            <p:extLst>
              <p:ext uri="{D42A27DB-BD31-4B8C-83A1-F6EECF244321}">
                <p14:modId xmlns:p14="http://schemas.microsoft.com/office/powerpoint/2010/main" val="926906342"/>
              </p:ext>
            </p:extLst>
          </p:nvPr>
        </p:nvGraphicFramePr>
        <p:xfrm>
          <a:off x="251459" y="1444787"/>
          <a:ext cx="11910491" cy="5026975"/>
        </p:xfrm>
        <a:graphic>
          <a:graphicData uri="http://schemas.openxmlformats.org/drawingml/2006/chart">
            <c:chart xmlns:c="http://schemas.openxmlformats.org/drawingml/2006/chart" xmlns:r="http://schemas.openxmlformats.org/officeDocument/2006/relationships" r:id="rId6"/>
          </a:graphicData>
        </a:graphic>
      </p:graphicFrame>
      <p:sp>
        <p:nvSpPr>
          <p:cNvPr id="18" name="Rectangle 17">
            <a:extLst>
              <a:ext uri="{FF2B5EF4-FFF2-40B4-BE49-F238E27FC236}">
                <a16:creationId xmlns:a16="http://schemas.microsoft.com/office/drawing/2014/main" id="{F1BFAE59-069A-4BED-9256-5763E949F5EE}"/>
              </a:ext>
            </a:extLst>
          </p:cNvPr>
          <p:cNvSpPr/>
          <p:nvPr/>
        </p:nvSpPr>
        <p:spPr>
          <a:xfrm>
            <a:off x="2523787" y="2710905"/>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14%</a:t>
            </a:r>
          </a:p>
        </p:txBody>
      </p:sp>
      <p:sp>
        <p:nvSpPr>
          <p:cNvPr id="19" name="Rectangle 18">
            <a:extLst>
              <a:ext uri="{FF2B5EF4-FFF2-40B4-BE49-F238E27FC236}">
                <a16:creationId xmlns:a16="http://schemas.microsoft.com/office/drawing/2014/main" id="{AEEFFA9E-5FB2-4C18-80C4-50DAC8736939}"/>
              </a:ext>
            </a:extLst>
          </p:cNvPr>
          <p:cNvSpPr/>
          <p:nvPr/>
        </p:nvSpPr>
        <p:spPr>
          <a:xfrm>
            <a:off x="6356553" y="2710905"/>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19%</a:t>
            </a:r>
          </a:p>
        </p:txBody>
      </p:sp>
      <p:sp>
        <p:nvSpPr>
          <p:cNvPr id="21" name="Rectangle 20">
            <a:extLst>
              <a:ext uri="{FF2B5EF4-FFF2-40B4-BE49-F238E27FC236}">
                <a16:creationId xmlns:a16="http://schemas.microsoft.com/office/drawing/2014/main" id="{26352917-8079-4C8D-9847-A90A75295BBB}"/>
              </a:ext>
            </a:extLst>
          </p:cNvPr>
          <p:cNvSpPr/>
          <p:nvPr/>
        </p:nvSpPr>
        <p:spPr>
          <a:xfrm>
            <a:off x="9463479" y="2710905"/>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7%</a:t>
            </a:r>
          </a:p>
        </p:txBody>
      </p:sp>
      <p:sp>
        <p:nvSpPr>
          <p:cNvPr id="22" name="Rectangle 21">
            <a:extLst>
              <a:ext uri="{FF2B5EF4-FFF2-40B4-BE49-F238E27FC236}">
                <a16:creationId xmlns:a16="http://schemas.microsoft.com/office/drawing/2014/main" id="{5AE94E17-CF74-4FA7-AA2F-5757F8F225C1}"/>
              </a:ext>
            </a:extLst>
          </p:cNvPr>
          <p:cNvSpPr/>
          <p:nvPr/>
        </p:nvSpPr>
        <p:spPr>
          <a:xfrm>
            <a:off x="10615169" y="2463962"/>
            <a:ext cx="913760" cy="25240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136,613</a:t>
            </a:r>
          </a:p>
        </p:txBody>
      </p:sp>
      <p:sp>
        <p:nvSpPr>
          <p:cNvPr id="23" name="Rectangle 22">
            <a:extLst>
              <a:ext uri="{FF2B5EF4-FFF2-40B4-BE49-F238E27FC236}">
                <a16:creationId xmlns:a16="http://schemas.microsoft.com/office/drawing/2014/main" id="{47BF1F5C-560B-40DB-82B0-B7E9B7AD0F95}"/>
              </a:ext>
            </a:extLst>
          </p:cNvPr>
          <p:cNvSpPr/>
          <p:nvPr/>
        </p:nvSpPr>
        <p:spPr>
          <a:xfrm>
            <a:off x="9879793" y="3272133"/>
            <a:ext cx="913760" cy="25240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125,428</a:t>
            </a:r>
          </a:p>
        </p:txBody>
      </p:sp>
      <p:sp>
        <p:nvSpPr>
          <p:cNvPr id="24" name="Rectangle 23">
            <a:extLst>
              <a:ext uri="{FF2B5EF4-FFF2-40B4-BE49-F238E27FC236}">
                <a16:creationId xmlns:a16="http://schemas.microsoft.com/office/drawing/2014/main" id="{8947D593-E05D-41FD-917F-B59AAD745B3B}"/>
              </a:ext>
            </a:extLst>
          </p:cNvPr>
          <p:cNvSpPr/>
          <p:nvPr/>
        </p:nvSpPr>
        <p:spPr>
          <a:xfrm>
            <a:off x="9041666" y="4086204"/>
            <a:ext cx="913760" cy="25240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113,068</a:t>
            </a:r>
          </a:p>
        </p:txBody>
      </p:sp>
      <p:sp>
        <p:nvSpPr>
          <p:cNvPr id="26" name="Rectangle 25">
            <a:extLst>
              <a:ext uri="{FF2B5EF4-FFF2-40B4-BE49-F238E27FC236}">
                <a16:creationId xmlns:a16="http://schemas.microsoft.com/office/drawing/2014/main" id="{99BC3DA7-F840-4E68-B7EE-E9186408D260}"/>
              </a:ext>
            </a:extLst>
          </p:cNvPr>
          <p:cNvSpPr/>
          <p:nvPr/>
        </p:nvSpPr>
        <p:spPr>
          <a:xfrm>
            <a:off x="8205049" y="4904667"/>
            <a:ext cx="913760" cy="25240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100,672</a:t>
            </a:r>
          </a:p>
        </p:txBody>
      </p:sp>
      <p:sp>
        <p:nvSpPr>
          <p:cNvPr id="27" name="Rectangle 26">
            <a:extLst>
              <a:ext uri="{FF2B5EF4-FFF2-40B4-BE49-F238E27FC236}">
                <a16:creationId xmlns:a16="http://schemas.microsoft.com/office/drawing/2014/main" id="{7F244CDC-EC84-42F7-9AA2-4AE1DA4DA2EA}"/>
              </a:ext>
            </a:extLst>
          </p:cNvPr>
          <p:cNvSpPr/>
          <p:nvPr/>
        </p:nvSpPr>
        <p:spPr>
          <a:xfrm>
            <a:off x="2457222" y="3524585"/>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13%</a:t>
            </a:r>
          </a:p>
        </p:txBody>
      </p:sp>
      <p:sp>
        <p:nvSpPr>
          <p:cNvPr id="28" name="Rectangle 27">
            <a:extLst>
              <a:ext uri="{FF2B5EF4-FFF2-40B4-BE49-F238E27FC236}">
                <a16:creationId xmlns:a16="http://schemas.microsoft.com/office/drawing/2014/main" id="{DA10679C-A3E2-4072-8ED0-F4BDD57171CB}"/>
              </a:ext>
            </a:extLst>
          </p:cNvPr>
          <p:cNvSpPr/>
          <p:nvPr/>
        </p:nvSpPr>
        <p:spPr>
          <a:xfrm>
            <a:off x="6006106" y="3524585"/>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18%</a:t>
            </a:r>
          </a:p>
        </p:txBody>
      </p:sp>
      <p:sp>
        <p:nvSpPr>
          <p:cNvPr id="29" name="Rectangle 28">
            <a:extLst>
              <a:ext uri="{FF2B5EF4-FFF2-40B4-BE49-F238E27FC236}">
                <a16:creationId xmlns:a16="http://schemas.microsoft.com/office/drawing/2014/main" id="{02A149BF-F443-4EA4-B565-AA18432582B7}"/>
              </a:ext>
            </a:extLst>
          </p:cNvPr>
          <p:cNvSpPr/>
          <p:nvPr/>
        </p:nvSpPr>
        <p:spPr>
          <a:xfrm>
            <a:off x="8871319" y="3524585"/>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7%</a:t>
            </a:r>
          </a:p>
        </p:txBody>
      </p:sp>
      <p:sp>
        <p:nvSpPr>
          <p:cNvPr id="30" name="Rectangle 29">
            <a:extLst>
              <a:ext uri="{FF2B5EF4-FFF2-40B4-BE49-F238E27FC236}">
                <a16:creationId xmlns:a16="http://schemas.microsoft.com/office/drawing/2014/main" id="{9E529FEC-E19F-4E23-9067-C4D70C0A1582}"/>
              </a:ext>
            </a:extLst>
          </p:cNvPr>
          <p:cNvSpPr/>
          <p:nvPr/>
        </p:nvSpPr>
        <p:spPr>
          <a:xfrm>
            <a:off x="2372922" y="4347321"/>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13%</a:t>
            </a:r>
          </a:p>
        </p:txBody>
      </p:sp>
      <p:sp>
        <p:nvSpPr>
          <p:cNvPr id="31" name="Rectangle 30">
            <a:extLst>
              <a:ext uri="{FF2B5EF4-FFF2-40B4-BE49-F238E27FC236}">
                <a16:creationId xmlns:a16="http://schemas.microsoft.com/office/drawing/2014/main" id="{2A24FA34-07DB-4773-9006-5581A1EA0CB3}"/>
              </a:ext>
            </a:extLst>
          </p:cNvPr>
          <p:cNvSpPr/>
          <p:nvPr/>
        </p:nvSpPr>
        <p:spPr>
          <a:xfrm>
            <a:off x="5676762" y="4347321"/>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17%</a:t>
            </a:r>
          </a:p>
        </p:txBody>
      </p:sp>
      <p:sp>
        <p:nvSpPr>
          <p:cNvPr id="32" name="Rectangle 31">
            <a:extLst>
              <a:ext uri="{FF2B5EF4-FFF2-40B4-BE49-F238E27FC236}">
                <a16:creationId xmlns:a16="http://schemas.microsoft.com/office/drawing/2014/main" id="{E2BC3C67-8452-44E2-B7DB-454F2EF20864}"/>
              </a:ext>
            </a:extLst>
          </p:cNvPr>
          <p:cNvSpPr/>
          <p:nvPr/>
        </p:nvSpPr>
        <p:spPr>
          <a:xfrm>
            <a:off x="8166950" y="4347321"/>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5%</a:t>
            </a:r>
          </a:p>
        </p:txBody>
      </p:sp>
      <p:sp>
        <p:nvSpPr>
          <p:cNvPr id="33" name="Rectangle 32">
            <a:extLst>
              <a:ext uri="{FF2B5EF4-FFF2-40B4-BE49-F238E27FC236}">
                <a16:creationId xmlns:a16="http://schemas.microsoft.com/office/drawing/2014/main" id="{4FF4D8F0-080F-4C88-A664-D13ACF799ECF}"/>
              </a:ext>
            </a:extLst>
          </p:cNvPr>
          <p:cNvSpPr/>
          <p:nvPr/>
        </p:nvSpPr>
        <p:spPr>
          <a:xfrm>
            <a:off x="2242935" y="5139400"/>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13%</a:t>
            </a:r>
          </a:p>
        </p:txBody>
      </p:sp>
      <p:sp>
        <p:nvSpPr>
          <p:cNvPr id="34" name="Rectangle 33">
            <a:extLst>
              <a:ext uri="{FF2B5EF4-FFF2-40B4-BE49-F238E27FC236}">
                <a16:creationId xmlns:a16="http://schemas.microsoft.com/office/drawing/2014/main" id="{21CDC856-8B25-45E2-A1D6-804C1FEC3AF2}"/>
              </a:ext>
            </a:extLst>
          </p:cNvPr>
          <p:cNvSpPr/>
          <p:nvPr/>
        </p:nvSpPr>
        <p:spPr>
          <a:xfrm>
            <a:off x="5211016" y="5139400"/>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15%</a:t>
            </a:r>
          </a:p>
        </p:txBody>
      </p:sp>
      <p:sp>
        <p:nvSpPr>
          <p:cNvPr id="35" name="Rectangle 34">
            <a:extLst>
              <a:ext uri="{FF2B5EF4-FFF2-40B4-BE49-F238E27FC236}">
                <a16:creationId xmlns:a16="http://schemas.microsoft.com/office/drawing/2014/main" id="{07759BC7-15DE-4E28-B5EA-C9E7A5DBBC32}"/>
              </a:ext>
            </a:extLst>
          </p:cNvPr>
          <p:cNvSpPr/>
          <p:nvPr/>
        </p:nvSpPr>
        <p:spPr>
          <a:xfrm>
            <a:off x="7380935" y="5139400"/>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5%</a:t>
            </a:r>
          </a:p>
        </p:txBody>
      </p:sp>
      <p:sp>
        <p:nvSpPr>
          <p:cNvPr id="36" name="Rectangle 35">
            <a:extLst>
              <a:ext uri="{FF2B5EF4-FFF2-40B4-BE49-F238E27FC236}">
                <a16:creationId xmlns:a16="http://schemas.microsoft.com/office/drawing/2014/main" id="{76E0FB7A-B93E-4FB4-B656-AD5454C01D58}"/>
              </a:ext>
            </a:extLst>
          </p:cNvPr>
          <p:cNvSpPr/>
          <p:nvPr/>
        </p:nvSpPr>
        <p:spPr>
          <a:xfrm>
            <a:off x="42814" y="2712418"/>
            <a:ext cx="1386971" cy="2460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of Total Pop</a:t>
            </a:r>
          </a:p>
        </p:txBody>
      </p:sp>
      <p:sp>
        <p:nvSpPr>
          <p:cNvPr id="43" name="Rectangle 42">
            <a:extLst>
              <a:ext uri="{FF2B5EF4-FFF2-40B4-BE49-F238E27FC236}">
                <a16:creationId xmlns:a16="http://schemas.microsoft.com/office/drawing/2014/main" id="{4A0426E2-5C0C-4A9B-861F-5CEDC29890B5}"/>
              </a:ext>
            </a:extLst>
          </p:cNvPr>
          <p:cNvSpPr/>
          <p:nvPr/>
        </p:nvSpPr>
        <p:spPr>
          <a:xfrm>
            <a:off x="10742216" y="2710905"/>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40%</a:t>
            </a:r>
          </a:p>
        </p:txBody>
      </p:sp>
      <p:sp>
        <p:nvSpPr>
          <p:cNvPr id="44" name="Rectangle 43">
            <a:extLst>
              <a:ext uri="{FF2B5EF4-FFF2-40B4-BE49-F238E27FC236}">
                <a16:creationId xmlns:a16="http://schemas.microsoft.com/office/drawing/2014/main" id="{88FF7369-C725-4EEF-B974-675E47ADB820}"/>
              </a:ext>
            </a:extLst>
          </p:cNvPr>
          <p:cNvSpPr/>
          <p:nvPr/>
        </p:nvSpPr>
        <p:spPr>
          <a:xfrm>
            <a:off x="10006840" y="3524585"/>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38%</a:t>
            </a:r>
          </a:p>
        </p:txBody>
      </p:sp>
      <p:sp>
        <p:nvSpPr>
          <p:cNvPr id="45" name="Rectangle 44">
            <a:extLst>
              <a:ext uri="{FF2B5EF4-FFF2-40B4-BE49-F238E27FC236}">
                <a16:creationId xmlns:a16="http://schemas.microsoft.com/office/drawing/2014/main" id="{354C7674-6081-4BE4-B5FB-75B492DA5CDF}"/>
              </a:ext>
            </a:extLst>
          </p:cNvPr>
          <p:cNvSpPr/>
          <p:nvPr/>
        </p:nvSpPr>
        <p:spPr>
          <a:xfrm>
            <a:off x="9262416" y="4347321"/>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35%</a:t>
            </a:r>
          </a:p>
        </p:txBody>
      </p:sp>
      <p:sp>
        <p:nvSpPr>
          <p:cNvPr id="46" name="Rectangle 45">
            <a:extLst>
              <a:ext uri="{FF2B5EF4-FFF2-40B4-BE49-F238E27FC236}">
                <a16:creationId xmlns:a16="http://schemas.microsoft.com/office/drawing/2014/main" id="{A4359047-7695-4486-8B4C-B8582975F604}"/>
              </a:ext>
            </a:extLst>
          </p:cNvPr>
          <p:cNvSpPr/>
          <p:nvPr/>
        </p:nvSpPr>
        <p:spPr>
          <a:xfrm>
            <a:off x="8395180" y="5139400"/>
            <a:ext cx="659667" cy="2358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33%</a:t>
            </a:r>
          </a:p>
        </p:txBody>
      </p:sp>
      <p:sp>
        <p:nvSpPr>
          <p:cNvPr id="47" name="Rectangle 46">
            <a:extLst>
              <a:ext uri="{FF2B5EF4-FFF2-40B4-BE49-F238E27FC236}">
                <a16:creationId xmlns:a16="http://schemas.microsoft.com/office/drawing/2014/main" id="{37C2CA89-34A9-45EB-8A77-6CDAC1705CBB}"/>
              </a:ext>
            </a:extLst>
          </p:cNvPr>
          <p:cNvSpPr/>
          <p:nvPr/>
        </p:nvSpPr>
        <p:spPr>
          <a:xfrm>
            <a:off x="42814" y="3535500"/>
            <a:ext cx="1386971" cy="2460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of Total Pop</a:t>
            </a:r>
          </a:p>
        </p:txBody>
      </p:sp>
      <p:sp>
        <p:nvSpPr>
          <p:cNvPr id="48" name="Rectangle 47">
            <a:extLst>
              <a:ext uri="{FF2B5EF4-FFF2-40B4-BE49-F238E27FC236}">
                <a16:creationId xmlns:a16="http://schemas.microsoft.com/office/drawing/2014/main" id="{7EFFBB9E-A2C4-4038-A39A-8010F5348D4D}"/>
              </a:ext>
            </a:extLst>
          </p:cNvPr>
          <p:cNvSpPr/>
          <p:nvPr/>
        </p:nvSpPr>
        <p:spPr>
          <a:xfrm>
            <a:off x="42814" y="4340720"/>
            <a:ext cx="1386971" cy="2460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of Total Pop</a:t>
            </a:r>
          </a:p>
        </p:txBody>
      </p:sp>
      <p:sp>
        <p:nvSpPr>
          <p:cNvPr id="49" name="Rectangle 48">
            <a:extLst>
              <a:ext uri="{FF2B5EF4-FFF2-40B4-BE49-F238E27FC236}">
                <a16:creationId xmlns:a16="http://schemas.microsoft.com/office/drawing/2014/main" id="{4F3B1464-7C20-41F2-BB28-3E268D61D7FB}"/>
              </a:ext>
            </a:extLst>
          </p:cNvPr>
          <p:cNvSpPr/>
          <p:nvPr/>
        </p:nvSpPr>
        <p:spPr>
          <a:xfrm>
            <a:off x="42814" y="5158071"/>
            <a:ext cx="1386971" cy="2460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of Total Pop</a:t>
            </a:r>
          </a:p>
        </p:txBody>
      </p:sp>
    </p:spTree>
    <p:extLst>
      <p:ext uri="{BB962C8B-B14F-4D97-AF65-F5344CB8AC3E}">
        <p14:creationId xmlns:p14="http://schemas.microsoft.com/office/powerpoint/2010/main" val="2439513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53" name="Rectangle 52">
            <a:extLst>
              <a:ext uri="{FF2B5EF4-FFF2-40B4-BE49-F238E27FC236}">
                <a16:creationId xmlns:a16="http://schemas.microsoft.com/office/drawing/2014/main" id="{6A60100A-5EFF-4FBB-B26B-8274D05C2B44}"/>
              </a:ext>
            </a:extLst>
          </p:cNvPr>
          <p:cNvSpPr/>
          <p:nvPr/>
        </p:nvSpPr>
        <p:spPr>
          <a:xfrm>
            <a:off x="493732" y="6318767"/>
            <a:ext cx="11698268" cy="21544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403020202020204" pitchFamily="34" charset="0"/>
              </a:rPr>
              <a:t>VAB Analysis of U.S. Census Bureau data, 2017 National Population Projections Datasets: Table 1. Projected Population by Single Year of Age, Sex, Race, and Hispanic Origin for the United States: 2016 to 2060. </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 name="Rectangle 1">
            <a:extLst>
              <a:ext uri="{FF2B5EF4-FFF2-40B4-BE49-F238E27FC236}">
                <a16:creationId xmlns:a16="http://schemas.microsoft.com/office/drawing/2014/main" id="{892812D1-C2E7-6145-8C2A-95A25EFCD80C}"/>
              </a:ext>
            </a:extLst>
          </p:cNvPr>
          <p:cNvSpPr/>
          <p:nvPr/>
        </p:nvSpPr>
        <p:spPr>
          <a:xfrm>
            <a:off x="794"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250054" y="152126"/>
            <a:ext cx="10306647" cy="1292662"/>
          </a:xfrm>
          <a:prstGeom prst="rect">
            <a:avLst/>
          </a:prstGeom>
        </p:spPr>
        <p:txBody>
          <a:bodyPr wrap="square">
            <a:spAutoFit/>
          </a:bodyPr>
          <a:lstStyle/>
          <a:p>
            <a:pPr lvl="0" defTabSz="914217">
              <a:defRPr/>
            </a:pPr>
            <a:r>
              <a:rPr lang="en-US" sz="2600" b="1" dirty="0">
                <a:solidFill>
                  <a:srgbClr val="1F1A62"/>
                </a:solidFill>
                <a:latin typeface="Helvetica" pitchFamily="2" charset="0"/>
              </a:rPr>
              <a:t>Black, Hispanic and Asian Americans skew much younger than their non-Hispanic white counterparts – with approximately </a:t>
            </a:r>
            <a:r>
              <a:rPr lang="en-US" sz="2600" b="1" dirty="0">
                <a:solidFill>
                  <a:srgbClr val="ED3C8D"/>
                </a:solidFill>
                <a:latin typeface="Helvetica" pitchFamily="2" charset="0"/>
              </a:rPr>
              <a:t>one-half under the age of 34</a:t>
            </a:r>
          </a:p>
        </p:txBody>
      </p:sp>
      <p:pic>
        <p:nvPicPr>
          <p:cNvPr id="14" name="Picture 13">
            <a:hlinkClick r:id="rId4"/>
            <a:extLst>
              <a:ext uri="{FF2B5EF4-FFF2-40B4-BE49-F238E27FC236}">
                <a16:creationId xmlns:a16="http://schemas.microsoft.com/office/drawing/2014/main" id="{2830B931-A7EF-403F-A5CC-DA5A922C08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56701" y="206013"/>
            <a:ext cx="1511041" cy="852291"/>
          </a:xfrm>
          <a:prstGeom prst="rect">
            <a:avLst/>
          </a:prstGeom>
          <a:ln>
            <a:solidFill>
              <a:schemeClr val="tx1"/>
            </a:solidFill>
          </a:ln>
        </p:spPr>
      </p:pic>
      <p:sp>
        <p:nvSpPr>
          <p:cNvPr id="15" name="TextBox 14">
            <a:hlinkClick r:id="rId4"/>
            <a:extLst>
              <a:ext uri="{FF2B5EF4-FFF2-40B4-BE49-F238E27FC236}">
                <a16:creationId xmlns:a16="http://schemas.microsoft.com/office/drawing/2014/main" id="{2C8797EE-B0BB-4C22-B1FE-8AFDDAA519E4}"/>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graphicFrame>
        <p:nvGraphicFramePr>
          <p:cNvPr id="37" name="Chart 36">
            <a:extLst>
              <a:ext uri="{FF2B5EF4-FFF2-40B4-BE49-F238E27FC236}">
                <a16:creationId xmlns:a16="http://schemas.microsoft.com/office/drawing/2014/main" id="{3384507F-DCF7-48E6-9509-620C3219EC05}"/>
              </a:ext>
            </a:extLst>
          </p:cNvPr>
          <p:cNvGraphicFramePr/>
          <p:nvPr>
            <p:extLst>
              <p:ext uri="{D42A27DB-BD31-4B8C-83A1-F6EECF244321}">
                <p14:modId xmlns:p14="http://schemas.microsoft.com/office/powerpoint/2010/main" val="2471989800"/>
              </p:ext>
            </p:extLst>
          </p:nvPr>
        </p:nvGraphicFramePr>
        <p:xfrm>
          <a:off x="24795" y="2535203"/>
          <a:ext cx="2907051" cy="311387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Chart 37">
            <a:extLst>
              <a:ext uri="{FF2B5EF4-FFF2-40B4-BE49-F238E27FC236}">
                <a16:creationId xmlns:a16="http://schemas.microsoft.com/office/drawing/2014/main" id="{F7E1685C-C661-43F5-BD6F-4CCB18F8B8FD}"/>
              </a:ext>
            </a:extLst>
          </p:cNvPr>
          <p:cNvGraphicFramePr/>
          <p:nvPr>
            <p:extLst>
              <p:ext uri="{D42A27DB-BD31-4B8C-83A1-F6EECF244321}">
                <p14:modId xmlns:p14="http://schemas.microsoft.com/office/powerpoint/2010/main" val="3315564377"/>
              </p:ext>
            </p:extLst>
          </p:nvPr>
        </p:nvGraphicFramePr>
        <p:xfrm>
          <a:off x="3107457" y="2520749"/>
          <a:ext cx="2907051" cy="311387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9" name="Chart 38">
            <a:extLst>
              <a:ext uri="{FF2B5EF4-FFF2-40B4-BE49-F238E27FC236}">
                <a16:creationId xmlns:a16="http://schemas.microsoft.com/office/drawing/2014/main" id="{B9ABF657-44F1-4246-9334-D8D8465D23B0}"/>
              </a:ext>
            </a:extLst>
          </p:cNvPr>
          <p:cNvGraphicFramePr/>
          <p:nvPr>
            <p:extLst>
              <p:ext uri="{D42A27DB-BD31-4B8C-83A1-F6EECF244321}">
                <p14:modId xmlns:p14="http://schemas.microsoft.com/office/powerpoint/2010/main" val="2238990017"/>
              </p:ext>
            </p:extLst>
          </p:nvPr>
        </p:nvGraphicFramePr>
        <p:xfrm>
          <a:off x="6190119" y="2535203"/>
          <a:ext cx="2907051" cy="311387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0" name="Chart 39">
            <a:extLst>
              <a:ext uri="{FF2B5EF4-FFF2-40B4-BE49-F238E27FC236}">
                <a16:creationId xmlns:a16="http://schemas.microsoft.com/office/drawing/2014/main" id="{ABF0D233-B3D9-4B56-A018-8C77D1A64166}"/>
              </a:ext>
            </a:extLst>
          </p:cNvPr>
          <p:cNvGraphicFramePr/>
          <p:nvPr>
            <p:extLst>
              <p:ext uri="{D42A27DB-BD31-4B8C-83A1-F6EECF244321}">
                <p14:modId xmlns:p14="http://schemas.microsoft.com/office/powerpoint/2010/main" val="4257687306"/>
              </p:ext>
            </p:extLst>
          </p:nvPr>
        </p:nvGraphicFramePr>
        <p:xfrm>
          <a:off x="9272780" y="2535203"/>
          <a:ext cx="2907051" cy="3113879"/>
        </p:xfrm>
        <a:graphic>
          <a:graphicData uri="http://schemas.openxmlformats.org/drawingml/2006/chart">
            <c:chart xmlns:c="http://schemas.openxmlformats.org/drawingml/2006/chart" xmlns:r="http://schemas.openxmlformats.org/officeDocument/2006/relationships" r:id="rId9"/>
          </a:graphicData>
        </a:graphic>
      </p:graphicFrame>
      <p:sp>
        <p:nvSpPr>
          <p:cNvPr id="42" name="Rectangle 41">
            <a:extLst>
              <a:ext uri="{FF2B5EF4-FFF2-40B4-BE49-F238E27FC236}">
                <a16:creationId xmlns:a16="http://schemas.microsoft.com/office/drawing/2014/main" id="{98B44EEB-AE09-4A59-984B-883FE90211FD}"/>
              </a:ext>
            </a:extLst>
          </p:cNvPr>
          <p:cNvSpPr/>
          <p:nvPr/>
        </p:nvSpPr>
        <p:spPr>
          <a:xfrm>
            <a:off x="0" y="1690717"/>
            <a:ext cx="12191999"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2018 U.S. Population by Age &amp; Ethnicity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(000)</a:t>
            </a:r>
          </a:p>
        </p:txBody>
      </p:sp>
    </p:spTree>
    <p:extLst>
      <p:ext uri="{BB962C8B-B14F-4D97-AF65-F5344CB8AC3E}">
        <p14:creationId xmlns:p14="http://schemas.microsoft.com/office/powerpoint/2010/main" val="3601587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53" name="Rectangle 52">
            <a:extLst>
              <a:ext uri="{FF2B5EF4-FFF2-40B4-BE49-F238E27FC236}">
                <a16:creationId xmlns:a16="http://schemas.microsoft.com/office/drawing/2014/main" id="{6A60100A-5EFF-4FBB-B26B-8274D05C2B44}"/>
              </a:ext>
            </a:extLst>
          </p:cNvPr>
          <p:cNvSpPr/>
          <p:nvPr/>
        </p:nvSpPr>
        <p:spPr>
          <a:xfrm>
            <a:off x="493732" y="6197319"/>
            <a:ext cx="11698268" cy="33855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403020202020204" pitchFamily="34" charset="0"/>
              </a:rPr>
              <a:t>VAB Analysis of Bureau of Labor Statistics data, Race of reference person: Shares of annual aggregate expenditures and sources of income, Consumer Expenditure Survey, 2008, 2013 &amp; 2018; Hispanic or Latino origin of reference person: Shares of annual aggregate expenditures and sources of income, Consumer Expenditure Survey, 2008, 2013 &amp; 2018.</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 name="Rectangle 1">
            <a:extLst>
              <a:ext uri="{FF2B5EF4-FFF2-40B4-BE49-F238E27FC236}">
                <a16:creationId xmlns:a16="http://schemas.microsoft.com/office/drawing/2014/main" id="{892812D1-C2E7-6145-8C2A-95A25EFCD80C}"/>
              </a:ext>
            </a:extLst>
          </p:cNvPr>
          <p:cNvSpPr/>
          <p:nvPr/>
        </p:nvSpPr>
        <p:spPr>
          <a:xfrm>
            <a:off x="794"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250054" y="130694"/>
            <a:ext cx="10003655" cy="1292662"/>
          </a:xfrm>
          <a:prstGeom prst="rect">
            <a:avLst/>
          </a:prstGeom>
        </p:spPr>
        <p:txBody>
          <a:bodyPr wrap="square">
            <a:spAutoFit/>
          </a:bodyPr>
          <a:lstStyle/>
          <a:p>
            <a:pPr lvl="0" defTabSz="914217">
              <a:defRPr/>
            </a:pPr>
            <a:r>
              <a:rPr lang="en-US" sz="2600" b="1" dirty="0">
                <a:solidFill>
                  <a:srgbClr val="1F1A62"/>
                </a:solidFill>
                <a:latin typeface="Helvetica" pitchFamily="2" charset="0"/>
              </a:rPr>
              <a:t>Multicultural consumers have immense spending power – their collective expenditures have increased </a:t>
            </a:r>
            <a:r>
              <a:rPr lang="en-US" sz="2600" b="1" dirty="0">
                <a:solidFill>
                  <a:srgbClr val="ED3C8D"/>
                </a:solidFill>
                <a:latin typeface="Helvetica" pitchFamily="2" charset="0"/>
              </a:rPr>
              <a:t>57%</a:t>
            </a:r>
            <a:r>
              <a:rPr lang="en-US" sz="2600" b="1" dirty="0">
                <a:solidFill>
                  <a:srgbClr val="1F1A62"/>
                </a:solidFill>
                <a:latin typeface="Helvetica" pitchFamily="2" charset="0"/>
              </a:rPr>
              <a:t>, or almost</a:t>
            </a:r>
            <a:r>
              <a:rPr lang="en-US" sz="2600" b="1" dirty="0">
                <a:solidFill>
                  <a:srgbClr val="ED3C8D"/>
                </a:solidFill>
                <a:latin typeface="Helvetica" pitchFamily="2" charset="0"/>
              </a:rPr>
              <a:t> $2.2 trillion</a:t>
            </a:r>
            <a:r>
              <a:rPr lang="en-US" sz="2600" b="1" dirty="0">
                <a:solidFill>
                  <a:srgbClr val="1F1A62"/>
                </a:solidFill>
                <a:latin typeface="Helvetica" pitchFamily="2" charset="0"/>
              </a:rPr>
              <a:t>, over the last 10 years</a:t>
            </a:r>
            <a:endParaRPr lang="en-US" sz="2600" b="1" dirty="0">
              <a:solidFill>
                <a:srgbClr val="ED3C8D"/>
              </a:solidFill>
              <a:latin typeface="Helvetica" pitchFamily="2" charset="0"/>
            </a:endParaRPr>
          </a:p>
        </p:txBody>
      </p:sp>
      <p:pic>
        <p:nvPicPr>
          <p:cNvPr id="14" name="Picture 13">
            <a:hlinkClick r:id="rId4"/>
            <a:extLst>
              <a:ext uri="{FF2B5EF4-FFF2-40B4-BE49-F238E27FC236}">
                <a16:creationId xmlns:a16="http://schemas.microsoft.com/office/drawing/2014/main" id="{2830B931-A7EF-403F-A5CC-DA5A922C08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56701" y="206013"/>
            <a:ext cx="1511041" cy="852291"/>
          </a:xfrm>
          <a:prstGeom prst="rect">
            <a:avLst/>
          </a:prstGeom>
          <a:ln>
            <a:solidFill>
              <a:schemeClr val="tx1"/>
            </a:solidFill>
          </a:ln>
        </p:spPr>
      </p:pic>
      <p:sp>
        <p:nvSpPr>
          <p:cNvPr id="15" name="TextBox 14">
            <a:hlinkClick r:id="rId4"/>
            <a:extLst>
              <a:ext uri="{FF2B5EF4-FFF2-40B4-BE49-F238E27FC236}">
                <a16:creationId xmlns:a16="http://schemas.microsoft.com/office/drawing/2014/main" id="{2C8797EE-B0BB-4C22-B1FE-8AFDDAA519E4}"/>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graphicFrame>
        <p:nvGraphicFramePr>
          <p:cNvPr id="16" name="Chart 15">
            <a:extLst>
              <a:ext uri="{FF2B5EF4-FFF2-40B4-BE49-F238E27FC236}">
                <a16:creationId xmlns:a16="http://schemas.microsoft.com/office/drawing/2014/main" id="{F20BA26B-C816-419B-9026-209F4DB22529}"/>
              </a:ext>
            </a:extLst>
          </p:cNvPr>
          <p:cNvGraphicFramePr/>
          <p:nvPr>
            <p:extLst>
              <p:ext uri="{D42A27DB-BD31-4B8C-83A1-F6EECF244321}">
                <p14:modId xmlns:p14="http://schemas.microsoft.com/office/powerpoint/2010/main" val="2780192286"/>
              </p:ext>
            </p:extLst>
          </p:nvPr>
        </p:nvGraphicFramePr>
        <p:xfrm>
          <a:off x="2235437" y="1821246"/>
          <a:ext cx="7721126" cy="4497522"/>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16">
            <a:extLst>
              <a:ext uri="{FF2B5EF4-FFF2-40B4-BE49-F238E27FC236}">
                <a16:creationId xmlns:a16="http://schemas.microsoft.com/office/drawing/2014/main" id="{F1EC2E9F-0CDE-450F-8011-EC46836D037E}"/>
              </a:ext>
            </a:extLst>
          </p:cNvPr>
          <p:cNvSpPr/>
          <p:nvPr/>
        </p:nvSpPr>
        <p:spPr>
          <a:xfrm>
            <a:off x="9193487" y="2806217"/>
            <a:ext cx="953416" cy="385542"/>
          </a:xfrm>
          <a:prstGeom prst="rect">
            <a:avLst/>
          </a:prstGeom>
          <a:noFill/>
          <a:ln>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$2,187.8</a:t>
            </a:r>
          </a:p>
        </p:txBody>
      </p:sp>
      <p:sp>
        <p:nvSpPr>
          <p:cNvPr id="18" name="Rectangle 17">
            <a:extLst>
              <a:ext uri="{FF2B5EF4-FFF2-40B4-BE49-F238E27FC236}">
                <a16:creationId xmlns:a16="http://schemas.microsoft.com/office/drawing/2014/main" id="{85973EDB-CFA8-4D31-A799-C2851C9C3957}"/>
              </a:ext>
            </a:extLst>
          </p:cNvPr>
          <p:cNvSpPr/>
          <p:nvPr/>
        </p:nvSpPr>
        <p:spPr>
          <a:xfrm>
            <a:off x="7458218" y="3960361"/>
            <a:ext cx="1001992" cy="385542"/>
          </a:xfrm>
          <a:prstGeom prst="rect">
            <a:avLst/>
          </a:prstGeom>
          <a:noFill/>
          <a:ln>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$1,592.4</a:t>
            </a:r>
          </a:p>
        </p:txBody>
      </p:sp>
      <p:sp>
        <p:nvSpPr>
          <p:cNvPr id="19" name="Rectangle 18">
            <a:extLst>
              <a:ext uri="{FF2B5EF4-FFF2-40B4-BE49-F238E27FC236}">
                <a16:creationId xmlns:a16="http://schemas.microsoft.com/office/drawing/2014/main" id="{F1D21B77-D35C-47E4-AA73-FCC7D293719D}"/>
              </a:ext>
            </a:extLst>
          </p:cNvPr>
          <p:cNvSpPr/>
          <p:nvPr/>
        </p:nvSpPr>
        <p:spPr>
          <a:xfrm>
            <a:off x="6856874" y="5117999"/>
            <a:ext cx="1001992" cy="385542"/>
          </a:xfrm>
          <a:prstGeom prst="rect">
            <a:avLst/>
          </a:prstGeom>
          <a:noFill/>
          <a:ln>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$1,389.6</a:t>
            </a:r>
          </a:p>
        </p:txBody>
      </p:sp>
      <p:sp>
        <p:nvSpPr>
          <p:cNvPr id="3" name="TextBox 2">
            <a:extLst>
              <a:ext uri="{FF2B5EF4-FFF2-40B4-BE49-F238E27FC236}">
                <a16:creationId xmlns:a16="http://schemas.microsoft.com/office/drawing/2014/main" id="{8773607B-7386-43D3-B0AD-A24212D2025C}"/>
              </a:ext>
            </a:extLst>
          </p:cNvPr>
          <p:cNvSpPr txBox="1"/>
          <p:nvPr/>
        </p:nvSpPr>
        <p:spPr>
          <a:xfrm>
            <a:off x="0" y="1774813"/>
            <a:ext cx="12191205" cy="553998"/>
          </a:xfrm>
          <a:prstGeom prst="rect">
            <a:avLst/>
          </a:prstGeom>
          <a:noFill/>
        </p:spPr>
        <p:txBody>
          <a:bodyPr wrap="square" rtlCol="0">
            <a:spAutoFit/>
          </a:bodyPr>
          <a:lstStyle/>
          <a:p>
            <a:pPr algn="ctr">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lang="en-US" sz="1600" b="1" u="sng" dirty="0"/>
              <a:t>U.S. Annual Aggregate Expenditures </a:t>
            </a:r>
          </a:p>
          <a:p>
            <a:pPr algn="ctr">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lang="en-US" sz="1400" dirty="0"/>
              <a:t>Billions</a:t>
            </a:r>
          </a:p>
        </p:txBody>
      </p:sp>
    </p:spTree>
    <p:extLst>
      <p:ext uri="{BB962C8B-B14F-4D97-AF65-F5344CB8AC3E}">
        <p14:creationId xmlns:p14="http://schemas.microsoft.com/office/powerpoint/2010/main" val="2684008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53" name="Rectangle 52">
            <a:extLst>
              <a:ext uri="{FF2B5EF4-FFF2-40B4-BE49-F238E27FC236}">
                <a16:creationId xmlns:a16="http://schemas.microsoft.com/office/drawing/2014/main" id="{6A60100A-5EFF-4FBB-B26B-8274D05C2B44}"/>
              </a:ext>
            </a:extLst>
          </p:cNvPr>
          <p:cNvSpPr/>
          <p:nvPr/>
        </p:nvSpPr>
        <p:spPr>
          <a:xfrm>
            <a:off x="493732" y="6233039"/>
            <a:ext cx="11698268" cy="33855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403020202020204" pitchFamily="34" charset="0"/>
              </a:rPr>
              <a:t>Nielsen Total Audience Report Q4 2019, </a:t>
            </a:r>
            <a:r>
              <a:rPr lang="en-US" sz="800" dirty="0" err="1">
                <a:solidFill>
                  <a:srgbClr val="1B1464"/>
                </a:solidFill>
                <a:latin typeface="Helvetica" panose="020B0403020202020204" pitchFamily="34" charset="0"/>
              </a:rPr>
              <a:t>hours:minutes</a:t>
            </a:r>
            <a:r>
              <a:rPr lang="en-US" sz="800" dirty="0">
                <a:solidFill>
                  <a:srgbClr val="1B1464"/>
                </a:solidFill>
                <a:latin typeface="Helvetica" panose="020B0403020202020204" pitchFamily="34" charset="0"/>
              </a:rPr>
              <a:t> among users, P18+. Internet-Connected Device = devices connected to the TV that are used to stream content such as Apple TV, Roku, Google Chromecast, Amazon Fire TV, Smartphone, Computer/Laptops, etc. (inclusive of smart TV app usage). Charts exclude reach for DVD/Blu-ray devices.</a:t>
            </a: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 name="Rectangle 1">
            <a:extLst>
              <a:ext uri="{FF2B5EF4-FFF2-40B4-BE49-F238E27FC236}">
                <a16:creationId xmlns:a16="http://schemas.microsoft.com/office/drawing/2014/main" id="{892812D1-C2E7-6145-8C2A-95A25EFCD80C}"/>
              </a:ext>
            </a:extLst>
          </p:cNvPr>
          <p:cNvSpPr/>
          <p:nvPr/>
        </p:nvSpPr>
        <p:spPr>
          <a:xfrm>
            <a:off x="794"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hlinkClick r:id="rId4"/>
            <a:extLst>
              <a:ext uri="{FF2B5EF4-FFF2-40B4-BE49-F238E27FC236}">
                <a16:creationId xmlns:a16="http://schemas.microsoft.com/office/drawing/2014/main" id="{5411D8FC-10C1-44AF-A515-EEE44E5CDF89}"/>
              </a:ext>
            </a:extLst>
          </p:cNvPr>
          <p:cNvPicPr>
            <a:picLocks noChangeAspect="1"/>
          </p:cNvPicPr>
          <p:nvPr/>
        </p:nvPicPr>
        <p:blipFill>
          <a:blip r:embed="rId5"/>
          <a:srcRect/>
          <a:stretch/>
        </p:blipFill>
        <p:spPr>
          <a:xfrm>
            <a:off x="10553397" y="203982"/>
            <a:ext cx="1517649" cy="856353"/>
          </a:xfrm>
          <a:prstGeom prst="rect">
            <a:avLst/>
          </a:prstGeom>
          <a:ln>
            <a:solidFill>
              <a:schemeClr val="tx1"/>
            </a:solidFill>
          </a:ln>
        </p:spPr>
      </p:pic>
      <p:sp>
        <p:nvSpPr>
          <p:cNvPr id="12" name="Rectangle 11">
            <a:extLst>
              <a:ext uri="{FF2B5EF4-FFF2-40B4-BE49-F238E27FC236}">
                <a16:creationId xmlns:a16="http://schemas.microsoft.com/office/drawing/2014/main" id="{FCBDB492-9443-3D4A-8E9D-B3CECB95DCD7}"/>
              </a:ext>
            </a:extLst>
          </p:cNvPr>
          <p:cNvSpPr/>
          <p:nvPr/>
        </p:nvSpPr>
        <p:spPr>
          <a:xfrm>
            <a:off x="250054" y="216422"/>
            <a:ext cx="10259795" cy="892552"/>
          </a:xfrm>
          <a:prstGeom prst="rect">
            <a:avLst/>
          </a:prstGeom>
        </p:spPr>
        <p:txBody>
          <a:bodyPr wrap="square">
            <a:spAutoFit/>
          </a:bodyPr>
          <a:lstStyle/>
          <a:p>
            <a:pPr lvl="0" defTabSz="914217">
              <a:defRPr/>
            </a:pPr>
            <a:r>
              <a:rPr lang="en-US" sz="2600" b="1" dirty="0">
                <a:solidFill>
                  <a:srgbClr val="1F1A62"/>
                </a:solidFill>
                <a:latin typeface="Helvetica" pitchFamily="2" charset="0"/>
              </a:rPr>
              <a:t>All major ethnicities are spending a </a:t>
            </a:r>
            <a:r>
              <a:rPr lang="en-US" sz="2600" b="1" dirty="0">
                <a:solidFill>
                  <a:srgbClr val="ED3C8D"/>
                </a:solidFill>
                <a:latin typeface="Helvetica" pitchFamily="2" charset="0"/>
              </a:rPr>
              <a:t>large portion </a:t>
            </a:r>
            <a:r>
              <a:rPr lang="en-US" sz="2600" b="1" dirty="0">
                <a:solidFill>
                  <a:srgbClr val="1F1A62"/>
                </a:solidFill>
                <a:latin typeface="Helvetica" pitchFamily="2" charset="0"/>
              </a:rPr>
              <a:t>of their </a:t>
            </a:r>
            <a:r>
              <a:rPr lang="en-US" sz="2600" b="1" dirty="0">
                <a:solidFill>
                  <a:srgbClr val="ED3C8D"/>
                </a:solidFill>
                <a:latin typeface="Helvetica" pitchFamily="2" charset="0"/>
              </a:rPr>
              <a:t>video</a:t>
            </a:r>
            <a:r>
              <a:rPr lang="en-US" sz="2600" b="1" dirty="0">
                <a:solidFill>
                  <a:srgbClr val="1F1A62"/>
                </a:solidFill>
                <a:latin typeface="Helvetica" pitchFamily="2" charset="0"/>
              </a:rPr>
              <a:t> </a:t>
            </a:r>
            <a:r>
              <a:rPr lang="en-US" sz="2600" b="1" dirty="0">
                <a:solidFill>
                  <a:srgbClr val="ED3C8D"/>
                </a:solidFill>
                <a:latin typeface="Helvetica" pitchFamily="2" charset="0"/>
              </a:rPr>
              <a:t>time with TV</a:t>
            </a:r>
            <a:r>
              <a:rPr lang="en-US" sz="2600" b="1" dirty="0">
                <a:solidFill>
                  <a:srgbClr val="1F1A62"/>
                </a:solidFill>
                <a:latin typeface="Helvetica" pitchFamily="2" charset="0"/>
              </a:rPr>
              <a:t>, especially Black audiences</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6" name="TextBox 15">
            <a:hlinkClick r:id="rId4"/>
            <a:extLst>
              <a:ext uri="{FF2B5EF4-FFF2-40B4-BE49-F238E27FC236}">
                <a16:creationId xmlns:a16="http://schemas.microsoft.com/office/drawing/2014/main" id="{AC5C2D12-E235-4C51-8708-3A2C5C214940}"/>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graphicFrame>
        <p:nvGraphicFramePr>
          <p:cNvPr id="39" name="Chart 38">
            <a:extLst>
              <a:ext uri="{FF2B5EF4-FFF2-40B4-BE49-F238E27FC236}">
                <a16:creationId xmlns:a16="http://schemas.microsoft.com/office/drawing/2014/main" id="{D743ADC6-BC74-4AAF-A826-AAEDB39F0372}"/>
              </a:ext>
            </a:extLst>
          </p:cNvPr>
          <p:cNvGraphicFramePr/>
          <p:nvPr>
            <p:extLst>
              <p:ext uri="{D42A27DB-BD31-4B8C-83A1-F6EECF244321}">
                <p14:modId xmlns:p14="http://schemas.microsoft.com/office/powerpoint/2010/main" val="3954711291"/>
              </p:ext>
            </p:extLst>
          </p:nvPr>
        </p:nvGraphicFramePr>
        <p:xfrm>
          <a:off x="0" y="1456418"/>
          <a:ext cx="12192000" cy="4669220"/>
        </p:xfrm>
        <a:graphic>
          <a:graphicData uri="http://schemas.openxmlformats.org/drawingml/2006/chart">
            <c:chart xmlns:c="http://schemas.openxmlformats.org/drawingml/2006/chart" xmlns:r="http://schemas.openxmlformats.org/officeDocument/2006/relationships" r:id="rId6"/>
          </a:graphicData>
        </a:graphic>
      </p:graphicFrame>
      <p:sp>
        <p:nvSpPr>
          <p:cNvPr id="40" name="Text Placeholder 2">
            <a:extLst>
              <a:ext uri="{FF2B5EF4-FFF2-40B4-BE49-F238E27FC236}">
                <a16:creationId xmlns:a16="http://schemas.microsoft.com/office/drawing/2014/main" id="{3857CE72-1346-41F4-8F1E-96378941BA6C}"/>
              </a:ext>
            </a:extLst>
          </p:cNvPr>
          <p:cNvSpPr txBox="1">
            <a:spLocks/>
          </p:cNvSpPr>
          <p:nvPr/>
        </p:nvSpPr>
        <p:spPr>
          <a:xfrm>
            <a:off x="1693333" y="1683620"/>
            <a:ext cx="8805334" cy="368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u="sng" dirty="0">
                <a:solidFill>
                  <a:srgbClr val="1F1A62"/>
                </a:solidFill>
                <a:latin typeface="Helvetica" panose="020B0403020202020204" pitchFamily="34" charset="0"/>
                <a:ea typeface="Open Sans" panose="020B0606030504020204" pitchFamily="34" charset="0"/>
                <a:cs typeface="Open Sans" panose="020B0606030504020204" pitchFamily="34" charset="0"/>
              </a:rPr>
              <a:t>P18+ Average Weekly “Time Spent” – Q4 ’19</a:t>
            </a:r>
          </a:p>
          <a:p>
            <a:pPr marL="0" indent="0" algn="ctr">
              <a:buNone/>
            </a:pPr>
            <a:r>
              <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rPr>
              <a:t>(</a:t>
            </a:r>
            <a:r>
              <a:rPr lang="en-US" sz="1400" dirty="0" err="1">
                <a:solidFill>
                  <a:srgbClr val="1F1A62"/>
                </a:solidFill>
                <a:latin typeface="Helvetica" panose="020B0403020202020204" pitchFamily="34" charset="0"/>
                <a:ea typeface="Open Sans" panose="020B0606030504020204" pitchFamily="34" charset="0"/>
                <a:cs typeface="Open Sans" panose="020B0606030504020204" pitchFamily="34" charset="0"/>
              </a:rPr>
              <a:t>Hrs:Mins</a:t>
            </a:r>
            <a:r>
              <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rPr>
              <a:t> Among U.S. Population)</a:t>
            </a:r>
          </a:p>
        </p:txBody>
      </p:sp>
    </p:spTree>
    <p:extLst>
      <p:ext uri="{BB962C8B-B14F-4D97-AF65-F5344CB8AC3E}">
        <p14:creationId xmlns:p14="http://schemas.microsoft.com/office/powerpoint/2010/main" val="556633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14" name="Picture 13">
            <a:hlinkClick r:id="rId4"/>
            <a:extLst>
              <a:ext uri="{FF2B5EF4-FFF2-40B4-BE49-F238E27FC236}">
                <a16:creationId xmlns:a16="http://schemas.microsoft.com/office/drawing/2014/main" id="{C8D19BD1-43BA-48C2-B541-938964660A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56701" y="206013"/>
            <a:ext cx="1511041" cy="852291"/>
          </a:xfrm>
          <a:prstGeom prst="rect">
            <a:avLst/>
          </a:prstGeom>
          <a:ln>
            <a:solidFill>
              <a:schemeClr val="tx1"/>
            </a:solidFill>
          </a:ln>
        </p:spPr>
      </p:pic>
      <p:sp>
        <p:nvSpPr>
          <p:cNvPr id="15" name="TextBox 14">
            <a:hlinkClick r:id="rId4"/>
            <a:extLst>
              <a:ext uri="{FF2B5EF4-FFF2-40B4-BE49-F238E27FC236}">
                <a16:creationId xmlns:a16="http://schemas.microsoft.com/office/drawing/2014/main" id="{1877FD4C-87CB-42FA-B8D0-6ED1D8F4A41A}"/>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30" name="TextBox 29">
            <a:extLst>
              <a:ext uri="{FF2B5EF4-FFF2-40B4-BE49-F238E27FC236}">
                <a16:creationId xmlns:a16="http://schemas.microsoft.com/office/drawing/2014/main" id="{D9E46432-906F-4ED3-AE5D-DB9C9F451339}"/>
              </a:ext>
            </a:extLst>
          </p:cNvPr>
          <p:cNvSpPr txBox="1"/>
          <p:nvPr/>
        </p:nvSpPr>
        <p:spPr>
          <a:xfrm>
            <a:off x="481665" y="6194357"/>
            <a:ext cx="11430934"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800" dirty="0">
                <a:solidFill>
                  <a:srgbClr val="1F1A62"/>
                </a:solidFill>
                <a:latin typeface="Helvetica" panose="020B0604020202020204" pitchFamily="34" charset="0"/>
                <a:cs typeface="Helvetica" panose="020B0604020202020204" pitchFamily="34" charset="0"/>
              </a:rPr>
              <a:t>VAB / </a:t>
            </a:r>
            <a:r>
              <a:rPr lang="en-US" sz="800" dirty="0" err="1">
                <a:solidFill>
                  <a:srgbClr val="1F1A62"/>
                </a:solidFill>
                <a:latin typeface="Helvetica" panose="020B0604020202020204" pitchFamily="34" charset="0"/>
                <a:cs typeface="Helvetica" panose="020B0604020202020204" pitchFamily="34" charset="0"/>
              </a:rPr>
              <a:t>Dynata</a:t>
            </a:r>
            <a:r>
              <a:rPr lang="en-US" sz="800" dirty="0">
                <a:solidFill>
                  <a:srgbClr val="1F1A62"/>
                </a:solidFill>
                <a:latin typeface="Helvetica" panose="020B0604020202020204" pitchFamily="34" charset="0"/>
                <a:cs typeface="Helvetica" panose="020B0604020202020204" pitchFamily="34" charset="0"/>
              </a:rPr>
              <a:t> ‘Multicultural Video Engagement Survey,’ August 2019. Q10: Please indicate how often you do the following. Respondents Answer = Always, Frequently or Occasionally. African American/Black/Caribbean American =  302 Respondents, Hispanic = 300 Respondents, Asian American/Pacific Islander = 100 Respondents, Non-Hispanic White = 300 Respondents. </a:t>
            </a:r>
            <a:endPar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2" name="Rectangle 21">
            <a:extLst>
              <a:ext uri="{FF2B5EF4-FFF2-40B4-BE49-F238E27FC236}">
                <a16:creationId xmlns:a16="http://schemas.microsoft.com/office/drawing/2014/main" id="{2FC4FE21-941D-4CC4-9535-A5705E00455B}"/>
              </a:ext>
            </a:extLst>
          </p:cNvPr>
          <p:cNvSpPr/>
          <p:nvPr/>
        </p:nvSpPr>
        <p:spPr>
          <a:xfrm>
            <a:off x="290907" y="146481"/>
            <a:ext cx="10120814" cy="1292662"/>
          </a:xfrm>
          <a:prstGeom prst="rect">
            <a:avLst/>
          </a:prstGeom>
        </p:spPr>
        <p:txBody>
          <a:bodyPr wrap="square">
            <a:spAutoFit/>
          </a:bodyPr>
          <a:lstStyle/>
          <a:p>
            <a:pPr lvl="0">
              <a:defRPr/>
            </a:pP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Multicultural audiences have a high affinity for their favorite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TV programming</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characters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and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personalities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and this relevancy is much more likely to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drive product purchases</a:t>
            </a:r>
          </a:p>
        </p:txBody>
      </p:sp>
      <p:grpSp>
        <p:nvGrpSpPr>
          <p:cNvPr id="3" name="Group 2">
            <a:extLst>
              <a:ext uri="{FF2B5EF4-FFF2-40B4-BE49-F238E27FC236}">
                <a16:creationId xmlns:a16="http://schemas.microsoft.com/office/drawing/2014/main" id="{E1B0DBB5-ED75-4215-8A11-B775AF92D791}"/>
              </a:ext>
            </a:extLst>
          </p:cNvPr>
          <p:cNvGrpSpPr/>
          <p:nvPr/>
        </p:nvGrpSpPr>
        <p:grpSpPr>
          <a:xfrm>
            <a:off x="2292752" y="2901070"/>
            <a:ext cx="7606496" cy="961227"/>
            <a:chOff x="2980850" y="2701043"/>
            <a:chExt cx="6446798" cy="961227"/>
          </a:xfrm>
        </p:grpSpPr>
        <p:sp>
          <p:nvSpPr>
            <p:cNvPr id="32" name="Rectangle: Rounded Corners 31">
              <a:extLst>
                <a:ext uri="{FF2B5EF4-FFF2-40B4-BE49-F238E27FC236}">
                  <a16:creationId xmlns:a16="http://schemas.microsoft.com/office/drawing/2014/main" id="{2EFDF293-31E7-400B-B4DF-C496D63E1F7E}"/>
                </a:ext>
              </a:extLst>
            </p:cNvPr>
            <p:cNvSpPr/>
            <p:nvPr/>
          </p:nvSpPr>
          <p:spPr>
            <a:xfrm>
              <a:off x="2980850" y="2701043"/>
              <a:ext cx="6446798" cy="961227"/>
            </a:xfrm>
            <a:prstGeom prst="roundRect">
              <a:avLst/>
            </a:prstGeom>
            <a:solidFill>
              <a:srgbClr val="E2E8F1">
                <a:alpha val="74000"/>
              </a:srgbClr>
            </a:solidFill>
            <a:ln w="1905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6" name="Rectangle 35">
              <a:extLst>
                <a:ext uri="{FF2B5EF4-FFF2-40B4-BE49-F238E27FC236}">
                  <a16:creationId xmlns:a16="http://schemas.microsoft.com/office/drawing/2014/main" id="{46CA0A3E-6F99-4B01-B831-000FB27F7463}"/>
                </a:ext>
              </a:extLst>
            </p:cNvPr>
            <p:cNvSpPr/>
            <p:nvPr/>
          </p:nvSpPr>
          <p:spPr>
            <a:xfrm>
              <a:off x="3279375" y="2862531"/>
              <a:ext cx="5904086" cy="643754"/>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‘I have </a:t>
              </a:r>
              <a:r>
                <a:rPr kumimoji="0" lang="en-US" sz="1800" b="1" i="1"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purchased a product</a:t>
              </a:r>
              <a:r>
                <a:rPr kumimoji="0" lang="en-US" sz="18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I saw while watching a TV program or endorsed by a favorite TV personality / actor’</a:t>
              </a:r>
            </a:p>
          </p:txBody>
        </p:sp>
      </p:grpSp>
      <p:sp>
        <p:nvSpPr>
          <p:cNvPr id="37" name="Rectangle 36">
            <a:extLst>
              <a:ext uri="{FF2B5EF4-FFF2-40B4-BE49-F238E27FC236}">
                <a16:creationId xmlns:a16="http://schemas.microsoft.com/office/drawing/2014/main" id="{3B438902-EAE9-4721-9559-40F00A1FCBBB}"/>
              </a:ext>
            </a:extLst>
          </p:cNvPr>
          <p:cNvSpPr/>
          <p:nvPr/>
        </p:nvSpPr>
        <p:spPr>
          <a:xfrm>
            <a:off x="4024657" y="1720053"/>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vs. Non-Hispanic White 18+</a:t>
            </a:r>
          </a:p>
        </p:txBody>
      </p:sp>
      <p:grpSp>
        <p:nvGrpSpPr>
          <p:cNvPr id="4" name="Group 3">
            <a:extLst>
              <a:ext uri="{FF2B5EF4-FFF2-40B4-BE49-F238E27FC236}">
                <a16:creationId xmlns:a16="http://schemas.microsoft.com/office/drawing/2014/main" id="{AE341977-2CE0-49A4-9A28-E2D3F7438E1B}"/>
              </a:ext>
            </a:extLst>
          </p:cNvPr>
          <p:cNvGrpSpPr/>
          <p:nvPr/>
        </p:nvGrpSpPr>
        <p:grpSpPr>
          <a:xfrm>
            <a:off x="2770992" y="4109179"/>
            <a:ext cx="6650017" cy="1439163"/>
            <a:chOff x="3498556" y="4063677"/>
            <a:chExt cx="5410684" cy="1206055"/>
          </a:xfrm>
        </p:grpSpPr>
        <p:grpSp>
          <p:nvGrpSpPr>
            <p:cNvPr id="39" name="Group 38">
              <a:extLst>
                <a:ext uri="{FF2B5EF4-FFF2-40B4-BE49-F238E27FC236}">
                  <a16:creationId xmlns:a16="http://schemas.microsoft.com/office/drawing/2014/main" id="{4CE49687-7A47-4DDB-A634-2909FA651488}"/>
                </a:ext>
              </a:extLst>
            </p:cNvPr>
            <p:cNvGrpSpPr/>
            <p:nvPr/>
          </p:nvGrpSpPr>
          <p:grpSpPr>
            <a:xfrm>
              <a:off x="7811242" y="4063677"/>
              <a:ext cx="1097998" cy="1206055"/>
              <a:chOff x="8486574" y="3719627"/>
              <a:chExt cx="1097998" cy="1206055"/>
            </a:xfrm>
          </p:grpSpPr>
          <p:sp>
            <p:nvSpPr>
              <p:cNvPr id="40" name="Oval 39">
                <a:extLst>
                  <a:ext uri="{FF2B5EF4-FFF2-40B4-BE49-F238E27FC236}">
                    <a16:creationId xmlns:a16="http://schemas.microsoft.com/office/drawing/2014/main" id="{219CFEE9-EBBC-4629-B2B9-103FF10E707B}"/>
                  </a:ext>
                </a:extLst>
              </p:cNvPr>
              <p:cNvSpPr/>
              <p:nvPr/>
            </p:nvSpPr>
            <p:spPr>
              <a:xfrm>
                <a:off x="8486574" y="3719627"/>
                <a:ext cx="1015654" cy="1035966"/>
              </a:xfrm>
              <a:prstGeom prst="ellipse">
                <a:avLst/>
              </a:prstGeom>
              <a:solidFill>
                <a:srgbClr val="1F1A62"/>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41" name="TextBox 40">
                <a:extLst>
                  <a:ext uri="{FF2B5EF4-FFF2-40B4-BE49-F238E27FC236}">
                    <a16:creationId xmlns:a16="http://schemas.microsoft.com/office/drawing/2014/main" id="{C540D557-9A79-44E2-8184-8F393421DB6B}"/>
                  </a:ext>
                </a:extLst>
              </p:cNvPr>
              <p:cNvSpPr txBox="1"/>
              <p:nvPr/>
            </p:nvSpPr>
            <p:spPr>
              <a:xfrm>
                <a:off x="8538517" y="405294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+52%</a:t>
                </a:r>
              </a:p>
            </p:txBody>
          </p:sp>
          <p:sp>
            <p:nvSpPr>
              <p:cNvPr id="42" name="Rectangle 41">
                <a:extLst>
                  <a:ext uri="{FF2B5EF4-FFF2-40B4-BE49-F238E27FC236}">
                    <a16:creationId xmlns:a16="http://schemas.microsoft.com/office/drawing/2014/main" id="{E8F2DEF5-8B12-4316-B356-887974876F4A}"/>
                  </a:ext>
                </a:extLst>
              </p:cNvPr>
              <p:cNvSpPr/>
              <p:nvPr/>
            </p:nvSpPr>
            <p:spPr>
              <a:xfrm>
                <a:off x="9071568" y="4642666"/>
                <a:ext cx="513004" cy="283016"/>
              </a:xfrm>
              <a:prstGeom prst="rect">
                <a:avLst/>
              </a:prstGeom>
              <a:solidFill>
                <a:srgbClr val="1F1A62"/>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63%</a:t>
                </a:r>
              </a:p>
            </p:txBody>
          </p:sp>
        </p:grpSp>
        <p:grpSp>
          <p:nvGrpSpPr>
            <p:cNvPr id="43" name="Group 42">
              <a:extLst>
                <a:ext uri="{FF2B5EF4-FFF2-40B4-BE49-F238E27FC236}">
                  <a16:creationId xmlns:a16="http://schemas.microsoft.com/office/drawing/2014/main" id="{72CFA3EB-9080-4BFF-9A8A-00F45100458B}"/>
                </a:ext>
              </a:extLst>
            </p:cNvPr>
            <p:cNvGrpSpPr/>
            <p:nvPr/>
          </p:nvGrpSpPr>
          <p:grpSpPr>
            <a:xfrm>
              <a:off x="5638985" y="4063677"/>
              <a:ext cx="1130678" cy="1206055"/>
              <a:chOff x="7276530" y="3719627"/>
              <a:chExt cx="1130678" cy="1206055"/>
            </a:xfrm>
          </p:grpSpPr>
          <p:sp>
            <p:nvSpPr>
              <p:cNvPr id="44" name="Oval 43">
                <a:extLst>
                  <a:ext uri="{FF2B5EF4-FFF2-40B4-BE49-F238E27FC236}">
                    <a16:creationId xmlns:a16="http://schemas.microsoft.com/office/drawing/2014/main" id="{2ACA1175-36E0-495B-8E49-23F375EC1C12}"/>
                  </a:ext>
                </a:extLst>
              </p:cNvPr>
              <p:cNvSpPr/>
              <p:nvPr/>
            </p:nvSpPr>
            <p:spPr>
              <a:xfrm>
                <a:off x="7276530" y="3719627"/>
                <a:ext cx="1015654" cy="1035966"/>
              </a:xfrm>
              <a:prstGeom prst="ellipse">
                <a:avLst/>
              </a:prstGeom>
              <a:solidFill>
                <a:srgbClr val="1F1A62"/>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45" name="TextBox 44">
                <a:extLst>
                  <a:ext uri="{FF2B5EF4-FFF2-40B4-BE49-F238E27FC236}">
                    <a16:creationId xmlns:a16="http://schemas.microsoft.com/office/drawing/2014/main" id="{83276B59-A1F7-416A-874F-FF585995AA17}"/>
                  </a:ext>
                </a:extLst>
              </p:cNvPr>
              <p:cNvSpPr txBox="1"/>
              <p:nvPr/>
            </p:nvSpPr>
            <p:spPr>
              <a:xfrm>
                <a:off x="7328473" y="405294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+59%</a:t>
                </a:r>
              </a:p>
            </p:txBody>
          </p:sp>
          <p:sp>
            <p:nvSpPr>
              <p:cNvPr id="46" name="Rectangle 45">
                <a:extLst>
                  <a:ext uri="{FF2B5EF4-FFF2-40B4-BE49-F238E27FC236}">
                    <a16:creationId xmlns:a16="http://schemas.microsoft.com/office/drawing/2014/main" id="{5F8DAA32-ECB1-4B5A-A8E5-24DE8497D358}"/>
                  </a:ext>
                </a:extLst>
              </p:cNvPr>
              <p:cNvSpPr/>
              <p:nvPr/>
            </p:nvSpPr>
            <p:spPr>
              <a:xfrm>
                <a:off x="7894204" y="4642666"/>
                <a:ext cx="513004" cy="283016"/>
              </a:xfrm>
              <a:prstGeom prst="rect">
                <a:avLst/>
              </a:prstGeom>
              <a:solidFill>
                <a:srgbClr val="1F1A62"/>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66%</a:t>
                </a:r>
              </a:p>
            </p:txBody>
          </p:sp>
        </p:grpSp>
        <p:grpSp>
          <p:nvGrpSpPr>
            <p:cNvPr id="47" name="Group 46">
              <a:extLst>
                <a:ext uri="{FF2B5EF4-FFF2-40B4-BE49-F238E27FC236}">
                  <a16:creationId xmlns:a16="http://schemas.microsoft.com/office/drawing/2014/main" id="{53697851-D5EA-41C1-9D4F-7059033EA193}"/>
                </a:ext>
              </a:extLst>
            </p:cNvPr>
            <p:cNvGrpSpPr/>
            <p:nvPr/>
          </p:nvGrpSpPr>
          <p:grpSpPr>
            <a:xfrm>
              <a:off x="3498556" y="4063677"/>
              <a:ext cx="1098850" cy="1180329"/>
              <a:chOff x="6066486" y="3719627"/>
              <a:chExt cx="1098850" cy="1180329"/>
            </a:xfrm>
          </p:grpSpPr>
          <p:sp>
            <p:nvSpPr>
              <p:cNvPr id="48" name="Oval 47">
                <a:extLst>
                  <a:ext uri="{FF2B5EF4-FFF2-40B4-BE49-F238E27FC236}">
                    <a16:creationId xmlns:a16="http://schemas.microsoft.com/office/drawing/2014/main" id="{18A972DE-431F-4571-B20D-E285FCE5AC0C}"/>
                  </a:ext>
                </a:extLst>
              </p:cNvPr>
              <p:cNvSpPr/>
              <p:nvPr/>
            </p:nvSpPr>
            <p:spPr>
              <a:xfrm>
                <a:off x="6066486" y="3719627"/>
                <a:ext cx="1015654" cy="1035966"/>
              </a:xfrm>
              <a:prstGeom prst="ellipse">
                <a:avLst/>
              </a:prstGeom>
              <a:solidFill>
                <a:srgbClr val="1F1A62"/>
              </a:solid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49" name="TextBox 48">
                <a:extLst>
                  <a:ext uri="{FF2B5EF4-FFF2-40B4-BE49-F238E27FC236}">
                    <a16:creationId xmlns:a16="http://schemas.microsoft.com/office/drawing/2014/main" id="{4A774F03-1CDA-4F29-ACF6-FF68892A959E}"/>
                  </a:ext>
                </a:extLst>
              </p:cNvPr>
              <p:cNvSpPr txBox="1"/>
              <p:nvPr/>
            </p:nvSpPr>
            <p:spPr>
              <a:xfrm>
                <a:off x="6118429" y="405294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+65%</a:t>
                </a:r>
              </a:p>
            </p:txBody>
          </p:sp>
          <p:sp>
            <p:nvSpPr>
              <p:cNvPr id="50" name="Rectangle 49">
                <a:extLst>
                  <a:ext uri="{FF2B5EF4-FFF2-40B4-BE49-F238E27FC236}">
                    <a16:creationId xmlns:a16="http://schemas.microsoft.com/office/drawing/2014/main" id="{A7DCC401-4D5F-4429-AB74-FC466C0361E2}"/>
                  </a:ext>
                </a:extLst>
              </p:cNvPr>
              <p:cNvSpPr/>
              <p:nvPr/>
            </p:nvSpPr>
            <p:spPr>
              <a:xfrm>
                <a:off x="6652332" y="4616940"/>
                <a:ext cx="513004" cy="283016"/>
              </a:xfrm>
              <a:prstGeom prst="rect">
                <a:avLst/>
              </a:prstGeom>
              <a:solidFill>
                <a:srgbClr val="1F1A62"/>
              </a:solid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68%</a:t>
                </a:r>
              </a:p>
            </p:txBody>
          </p:sp>
        </p:grpSp>
      </p:grpSp>
      <p:grpSp>
        <p:nvGrpSpPr>
          <p:cNvPr id="5" name="Group 4">
            <a:extLst>
              <a:ext uri="{FF2B5EF4-FFF2-40B4-BE49-F238E27FC236}">
                <a16:creationId xmlns:a16="http://schemas.microsoft.com/office/drawing/2014/main" id="{8373AFE2-F8BB-40AE-B358-E4743CA15FCB}"/>
              </a:ext>
            </a:extLst>
          </p:cNvPr>
          <p:cNvGrpSpPr/>
          <p:nvPr/>
        </p:nvGrpSpPr>
        <p:grpSpPr>
          <a:xfrm>
            <a:off x="4919285" y="5739551"/>
            <a:ext cx="2353430" cy="247654"/>
            <a:chOff x="5191775" y="5682399"/>
            <a:chExt cx="2353430" cy="247654"/>
          </a:xfrm>
        </p:grpSpPr>
        <p:sp>
          <p:nvSpPr>
            <p:cNvPr id="51" name="Rectangle 50">
              <a:extLst>
                <a:ext uri="{FF2B5EF4-FFF2-40B4-BE49-F238E27FC236}">
                  <a16:creationId xmlns:a16="http://schemas.microsoft.com/office/drawing/2014/main" id="{1B41A934-4172-4C74-8415-E1F89BE2C7ED}"/>
                </a:ext>
              </a:extLst>
            </p:cNvPr>
            <p:cNvSpPr/>
            <p:nvPr/>
          </p:nvSpPr>
          <p:spPr>
            <a:xfrm>
              <a:off x="5191775" y="5720834"/>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XX</a:t>
              </a: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52" name="Rectangle 51">
              <a:extLst>
                <a:ext uri="{FF2B5EF4-FFF2-40B4-BE49-F238E27FC236}">
                  <a16:creationId xmlns:a16="http://schemas.microsoft.com/office/drawing/2014/main" id="{4FA77724-51FC-409D-8FBB-8FD61F14B452}"/>
                </a:ext>
              </a:extLst>
            </p:cNvPr>
            <p:cNvSpPr/>
            <p:nvPr/>
          </p:nvSpPr>
          <p:spPr>
            <a:xfrm>
              <a:off x="5564887" y="5682399"/>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 of Respondents</a:t>
              </a:r>
            </a:p>
          </p:txBody>
        </p:sp>
      </p:grpSp>
      <p:grpSp>
        <p:nvGrpSpPr>
          <p:cNvPr id="2" name="Group 1">
            <a:extLst>
              <a:ext uri="{FF2B5EF4-FFF2-40B4-BE49-F238E27FC236}">
                <a16:creationId xmlns:a16="http://schemas.microsoft.com/office/drawing/2014/main" id="{8383DC43-6EB4-46E3-933F-8034146ACA06}"/>
              </a:ext>
            </a:extLst>
          </p:cNvPr>
          <p:cNvGrpSpPr/>
          <p:nvPr/>
        </p:nvGrpSpPr>
        <p:grpSpPr>
          <a:xfrm>
            <a:off x="3558816" y="2318891"/>
            <a:ext cx="5074369" cy="350723"/>
            <a:chOff x="4060849" y="2176017"/>
            <a:chExt cx="4286099" cy="273836"/>
          </a:xfrm>
        </p:grpSpPr>
        <p:grpSp>
          <p:nvGrpSpPr>
            <p:cNvPr id="53" name="Group 52">
              <a:extLst>
                <a:ext uri="{FF2B5EF4-FFF2-40B4-BE49-F238E27FC236}">
                  <a16:creationId xmlns:a16="http://schemas.microsoft.com/office/drawing/2014/main" id="{B3056F96-AA0A-452D-B080-E9ACA0672998}"/>
                </a:ext>
              </a:extLst>
            </p:cNvPr>
            <p:cNvGrpSpPr/>
            <p:nvPr/>
          </p:nvGrpSpPr>
          <p:grpSpPr>
            <a:xfrm>
              <a:off x="4317579" y="2199178"/>
              <a:ext cx="4029369" cy="227514"/>
              <a:chOff x="4223465" y="4761319"/>
              <a:chExt cx="4029369" cy="227514"/>
            </a:xfrm>
          </p:grpSpPr>
          <p:sp>
            <p:nvSpPr>
              <p:cNvPr id="54" name="Rectangle 53">
                <a:extLst>
                  <a:ext uri="{FF2B5EF4-FFF2-40B4-BE49-F238E27FC236}">
                    <a16:creationId xmlns:a16="http://schemas.microsoft.com/office/drawing/2014/main" id="{1405E030-64E2-4E9B-ACD1-31E839C879E8}"/>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Black A18+</a:t>
                </a:r>
              </a:p>
            </p:txBody>
          </p:sp>
          <p:sp>
            <p:nvSpPr>
              <p:cNvPr id="55" name="Rectangle 54">
                <a:extLst>
                  <a:ext uri="{FF2B5EF4-FFF2-40B4-BE49-F238E27FC236}">
                    <a16:creationId xmlns:a16="http://schemas.microsoft.com/office/drawing/2014/main" id="{B113BC8E-BECA-4F8D-BC0C-681A4B877E4B}"/>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Hispanic A18+</a:t>
                </a:r>
              </a:p>
            </p:txBody>
          </p:sp>
          <p:sp>
            <p:nvSpPr>
              <p:cNvPr id="56" name="Rectangle 55">
                <a:extLst>
                  <a:ext uri="{FF2B5EF4-FFF2-40B4-BE49-F238E27FC236}">
                    <a16:creationId xmlns:a16="http://schemas.microsoft.com/office/drawing/2014/main" id="{E1F78931-E94C-46FA-83F5-D91B7A9886B5}"/>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Asian A18+</a:t>
                </a:r>
              </a:p>
            </p:txBody>
          </p:sp>
        </p:grpSp>
        <p:sp>
          <p:nvSpPr>
            <p:cNvPr id="57" name="Oval 56">
              <a:extLst>
                <a:ext uri="{FF2B5EF4-FFF2-40B4-BE49-F238E27FC236}">
                  <a16:creationId xmlns:a16="http://schemas.microsoft.com/office/drawing/2014/main" id="{4C6C5281-1239-41C7-9057-3E0E7AA3CB74}"/>
                </a:ext>
              </a:extLst>
            </p:cNvPr>
            <p:cNvSpPr/>
            <p:nvPr/>
          </p:nvSpPr>
          <p:spPr>
            <a:xfrm>
              <a:off x="4060849" y="2176017"/>
              <a:ext cx="306598" cy="273836"/>
            </a:xfrm>
            <a:prstGeom prst="ellipse">
              <a:avLst/>
            </a:prstGeom>
            <a:solidFill>
              <a:srgbClr val="00C0F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58" name="Oval 57">
              <a:extLst>
                <a:ext uri="{FF2B5EF4-FFF2-40B4-BE49-F238E27FC236}">
                  <a16:creationId xmlns:a16="http://schemas.microsoft.com/office/drawing/2014/main" id="{A0A642DD-0BEB-4EA8-A13D-71A57498B23D}"/>
                </a:ext>
              </a:extLst>
            </p:cNvPr>
            <p:cNvSpPr/>
            <p:nvPr/>
          </p:nvSpPr>
          <p:spPr>
            <a:xfrm>
              <a:off x="5423713" y="2176017"/>
              <a:ext cx="306597" cy="273836"/>
            </a:xfrm>
            <a:prstGeom prst="ellipse">
              <a:avLst/>
            </a:prstGeom>
            <a:solidFill>
              <a:srgbClr val="FFE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59" name="Oval 58">
              <a:extLst>
                <a:ext uri="{FF2B5EF4-FFF2-40B4-BE49-F238E27FC236}">
                  <a16:creationId xmlns:a16="http://schemas.microsoft.com/office/drawing/2014/main" id="{9F757FDC-947D-4C64-8EA1-D7E1AFF896C7}"/>
                </a:ext>
              </a:extLst>
            </p:cNvPr>
            <p:cNvSpPr/>
            <p:nvPr/>
          </p:nvSpPr>
          <p:spPr>
            <a:xfrm>
              <a:off x="7021685" y="2176017"/>
              <a:ext cx="306597" cy="273836"/>
            </a:xfrm>
            <a:prstGeom prst="ellipse">
              <a:avLst/>
            </a:prstGeom>
            <a:solidFill>
              <a:srgbClr val="ED3C8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222757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14" name="Picture 13">
            <a:hlinkClick r:id="rId4"/>
            <a:extLst>
              <a:ext uri="{FF2B5EF4-FFF2-40B4-BE49-F238E27FC236}">
                <a16:creationId xmlns:a16="http://schemas.microsoft.com/office/drawing/2014/main" id="{C8D19BD1-43BA-48C2-B541-938964660A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56701" y="206013"/>
            <a:ext cx="1511041" cy="852291"/>
          </a:xfrm>
          <a:prstGeom prst="rect">
            <a:avLst/>
          </a:prstGeom>
          <a:ln>
            <a:solidFill>
              <a:schemeClr val="tx1"/>
            </a:solidFill>
          </a:ln>
        </p:spPr>
      </p:pic>
      <p:sp>
        <p:nvSpPr>
          <p:cNvPr id="15" name="TextBox 14">
            <a:hlinkClick r:id="rId4"/>
            <a:extLst>
              <a:ext uri="{FF2B5EF4-FFF2-40B4-BE49-F238E27FC236}">
                <a16:creationId xmlns:a16="http://schemas.microsoft.com/office/drawing/2014/main" id="{1877FD4C-87CB-42FA-B8D0-6ED1D8F4A41A}"/>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30" name="TextBox 29">
            <a:extLst>
              <a:ext uri="{FF2B5EF4-FFF2-40B4-BE49-F238E27FC236}">
                <a16:creationId xmlns:a16="http://schemas.microsoft.com/office/drawing/2014/main" id="{D9E46432-906F-4ED3-AE5D-DB9C9F451339}"/>
              </a:ext>
            </a:extLst>
          </p:cNvPr>
          <p:cNvSpPr txBox="1"/>
          <p:nvPr/>
        </p:nvSpPr>
        <p:spPr>
          <a:xfrm>
            <a:off x="481665" y="6194357"/>
            <a:ext cx="11430934"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800" dirty="0">
                <a:solidFill>
                  <a:srgbClr val="1F1A62"/>
                </a:solidFill>
                <a:latin typeface="Helvetica" panose="020B0604020202020204" pitchFamily="34" charset="0"/>
                <a:cs typeface="Helvetica" panose="020B0604020202020204" pitchFamily="34" charset="0"/>
              </a:rPr>
              <a:t>VAB / </a:t>
            </a:r>
            <a:r>
              <a:rPr lang="en-US" sz="800" dirty="0" err="1">
                <a:solidFill>
                  <a:srgbClr val="1F1A62"/>
                </a:solidFill>
                <a:latin typeface="Helvetica" panose="020B0604020202020204" pitchFamily="34" charset="0"/>
                <a:cs typeface="Helvetica" panose="020B0604020202020204" pitchFamily="34" charset="0"/>
              </a:rPr>
              <a:t>Dynata</a:t>
            </a:r>
            <a:r>
              <a:rPr lang="en-US" sz="800" dirty="0">
                <a:solidFill>
                  <a:srgbClr val="1F1A62"/>
                </a:solidFill>
                <a:latin typeface="Helvetica" panose="020B0604020202020204" pitchFamily="34" charset="0"/>
                <a:cs typeface="Helvetica" panose="020B0604020202020204" pitchFamily="34" charset="0"/>
              </a:rPr>
              <a:t> ‘Multicultural Video Engagement Survey,’ August 2019. Q12: Which of the following actions have you taken as a result of something you saw on a TV program? African American/Black/Caribbean American =  302 Respondents, Hispanic = 300 Respondents, Asian American/Pacific Islander = 100 Respondents, Non-Hispanic White = 300 Respondents. </a:t>
            </a:r>
            <a:endParaRPr kumimoji="0" lang="en-US" sz="8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22" name="Rectangle 21">
            <a:extLst>
              <a:ext uri="{FF2B5EF4-FFF2-40B4-BE49-F238E27FC236}">
                <a16:creationId xmlns:a16="http://schemas.microsoft.com/office/drawing/2014/main" id="{2FC4FE21-941D-4CC4-9535-A5705E00455B}"/>
              </a:ext>
            </a:extLst>
          </p:cNvPr>
          <p:cNvSpPr/>
          <p:nvPr/>
        </p:nvSpPr>
        <p:spPr>
          <a:xfrm>
            <a:off x="290907" y="146481"/>
            <a:ext cx="10120814" cy="1292662"/>
          </a:xfrm>
          <a:prstGeom prst="rect">
            <a:avLst/>
          </a:prstGeom>
        </p:spPr>
        <p:txBody>
          <a:bodyPr wrap="square">
            <a:spAutoFit/>
          </a:bodyPr>
          <a:lstStyle/>
          <a:p>
            <a:pPr lvl="0">
              <a:defRPr/>
            </a:pP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TV programming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plays an important role when it comes to inspiring viewers to get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involved in social issues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that are critical to their community, especially among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Black audiences</a:t>
            </a:r>
          </a:p>
        </p:txBody>
      </p:sp>
      <p:sp>
        <p:nvSpPr>
          <p:cNvPr id="60" name="Speech Bubble: Rectangle 59">
            <a:extLst>
              <a:ext uri="{FF2B5EF4-FFF2-40B4-BE49-F238E27FC236}">
                <a16:creationId xmlns:a16="http://schemas.microsoft.com/office/drawing/2014/main" id="{B728C7AC-A796-4FEC-B5A3-48F84A6C734D}"/>
              </a:ext>
            </a:extLst>
          </p:cNvPr>
          <p:cNvSpPr/>
          <p:nvPr/>
        </p:nvSpPr>
        <p:spPr>
          <a:xfrm>
            <a:off x="547472" y="4983990"/>
            <a:ext cx="2928229" cy="1045335"/>
          </a:xfrm>
          <a:prstGeom prst="wedgeRectCallout">
            <a:avLst>
              <a:gd name="adj1" fmla="val 64645"/>
              <a:gd name="adj2" fmla="val -18477"/>
            </a:avLst>
          </a:prstGeom>
          <a:solidFill>
            <a:srgbClr val="E2E8F1"/>
          </a:solidFill>
          <a:ln w="38100">
            <a:solidFill>
              <a:srgbClr val="1F1A6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Black &amp; Hispanic A18-34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are </a:t>
            </a:r>
            <a:r>
              <a:rPr kumimoji="0" lang="en-US" sz="1050" b="1" i="0"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23%</a:t>
            </a:r>
            <a:r>
              <a:rPr kumimoji="0" lang="en-US" sz="105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a:t>
            </a:r>
            <a:r>
              <a:rPr kumimoji="0" lang="en-US" sz="1050" b="1"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more likely</a:t>
            </a:r>
            <a:r>
              <a:rPr kumimoji="0" lang="en-US" sz="105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than </a:t>
            </a:r>
            <a:r>
              <a:rPr kumimoji="0" lang="en-US" sz="105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Non-Hispanic White A18-34 </a:t>
            </a:r>
            <a:r>
              <a:rPr kumimoji="0" lang="en-US" sz="105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to have sought out more information about a social cause or a historical event because of something they saw on TV</a:t>
            </a:r>
          </a:p>
        </p:txBody>
      </p:sp>
      <p:grpSp>
        <p:nvGrpSpPr>
          <p:cNvPr id="61" name="Group 60">
            <a:extLst>
              <a:ext uri="{FF2B5EF4-FFF2-40B4-BE49-F238E27FC236}">
                <a16:creationId xmlns:a16="http://schemas.microsoft.com/office/drawing/2014/main" id="{13A3CFE0-45D3-4495-9645-5F43A22EB235}"/>
              </a:ext>
            </a:extLst>
          </p:cNvPr>
          <p:cNvGrpSpPr/>
          <p:nvPr/>
        </p:nvGrpSpPr>
        <p:grpSpPr>
          <a:xfrm>
            <a:off x="5176418" y="5946474"/>
            <a:ext cx="2223132" cy="201450"/>
            <a:chOff x="5168375" y="5503824"/>
            <a:chExt cx="2353430" cy="247654"/>
          </a:xfrm>
        </p:grpSpPr>
        <p:sp>
          <p:nvSpPr>
            <p:cNvPr id="62" name="Rectangle 61">
              <a:extLst>
                <a:ext uri="{FF2B5EF4-FFF2-40B4-BE49-F238E27FC236}">
                  <a16:creationId xmlns:a16="http://schemas.microsoft.com/office/drawing/2014/main" id="{6B59AAF4-EF01-4D9A-999D-B76A8C13DB68}"/>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XX</a:t>
              </a: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63" name="Rectangle 62">
              <a:extLst>
                <a:ext uri="{FF2B5EF4-FFF2-40B4-BE49-F238E27FC236}">
                  <a16:creationId xmlns:a16="http://schemas.microsoft.com/office/drawing/2014/main" id="{FC0D4158-3836-469A-93DC-D48541E7AA14}"/>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 of Respondents</a:t>
              </a:r>
            </a:p>
          </p:txBody>
        </p:sp>
      </p:grpSp>
      <p:sp>
        <p:nvSpPr>
          <p:cNvPr id="64" name="Rectangle: Rounded Corners 63">
            <a:extLst>
              <a:ext uri="{FF2B5EF4-FFF2-40B4-BE49-F238E27FC236}">
                <a16:creationId xmlns:a16="http://schemas.microsoft.com/office/drawing/2014/main" id="{7CED8A8A-1D15-4DA5-849A-CDEC4E2C1E00}"/>
              </a:ext>
            </a:extLst>
          </p:cNvPr>
          <p:cNvSpPr/>
          <p:nvPr/>
        </p:nvSpPr>
        <p:spPr>
          <a:xfrm>
            <a:off x="2668022" y="2219004"/>
            <a:ext cx="6985054" cy="654045"/>
          </a:xfrm>
          <a:prstGeom prst="roundRect">
            <a:avLst/>
          </a:prstGeom>
          <a:solidFill>
            <a:srgbClr val="E2E8F1">
              <a:alpha val="74000"/>
            </a:srgbClr>
          </a:solidFill>
          <a:ln w="1905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t>
            </a:r>
            <a:r>
              <a:rPr kumimoji="0" lang="en-US" sz="16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I felt inspired to </a:t>
            </a:r>
            <a:r>
              <a:rPr kumimoji="0" lang="en-US" sz="1600" b="1" i="1"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take a social action / take up a cause</a:t>
            </a:r>
            <a:r>
              <a:rPr kumimoji="0" lang="en-US" sz="1600" b="1"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a:t>
            </a:r>
            <a:r>
              <a:rPr kumimoji="0" lang="en-US" sz="16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because of something I saw on a TV program’</a:t>
            </a:r>
            <a:endParaRPr kumimoji="0" lang="en-US" sz="14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65" name="Rectangle: Rounded Corners 64">
            <a:extLst>
              <a:ext uri="{FF2B5EF4-FFF2-40B4-BE49-F238E27FC236}">
                <a16:creationId xmlns:a16="http://schemas.microsoft.com/office/drawing/2014/main" id="{99AAAE61-E7F2-422F-A401-0E7219232156}"/>
              </a:ext>
            </a:extLst>
          </p:cNvPr>
          <p:cNvSpPr/>
          <p:nvPr/>
        </p:nvSpPr>
        <p:spPr>
          <a:xfrm>
            <a:off x="2668022" y="4184172"/>
            <a:ext cx="6985054" cy="652864"/>
          </a:xfrm>
          <a:prstGeom prst="roundRect">
            <a:avLst/>
          </a:prstGeom>
          <a:solidFill>
            <a:srgbClr val="E2E8F1">
              <a:alpha val="74000"/>
            </a:srgbClr>
          </a:solidFill>
          <a:ln w="1905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‘I felt inspired to have </a:t>
            </a:r>
            <a:r>
              <a:rPr kumimoji="0" lang="en-US" sz="1600" b="1" i="1"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sought out more info about a social cause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or historical event</a:t>
            </a:r>
            <a:r>
              <a:rPr kumimoji="0" lang="en-US" sz="16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because of something I saw on a TV program</a:t>
            </a:r>
            <a:r>
              <a:rPr kumimoji="0" lang="en-US" sz="14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grpSp>
        <p:nvGrpSpPr>
          <p:cNvPr id="66" name="Group 65">
            <a:extLst>
              <a:ext uri="{FF2B5EF4-FFF2-40B4-BE49-F238E27FC236}">
                <a16:creationId xmlns:a16="http://schemas.microsoft.com/office/drawing/2014/main" id="{E41335BC-B5A0-4DCE-9AE0-3423081E2056}"/>
              </a:ext>
            </a:extLst>
          </p:cNvPr>
          <p:cNvGrpSpPr/>
          <p:nvPr/>
        </p:nvGrpSpPr>
        <p:grpSpPr>
          <a:xfrm>
            <a:off x="3886200" y="2989936"/>
            <a:ext cx="4477747" cy="1004844"/>
            <a:chOff x="5499452" y="2081540"/>
            <a:chExt cx="4749065" cy="1187524"/>
          </a:xfrm>
        </p:grpSpPr>
        <p:sp>
          <p:nvSpPr>
            <p:cNvPr id="67" name="Oval 66">
              <a:extLst>
                <a:ext uri="{FF2B5EF4-FFF2-40B4-BE49-F238E27FC236}">
                  <a16:creationId xmlns:a16="http://schemas.microsoft.com/office/drawing/2014/main" id="{75FDD96E-FD89-4E84-8C12-5869F3839123}"/>
                </a:ext>
              </a:extLst>
            </p:cNvPr>
            <p:cNvSpPr/>
            <p:nvPr/>
          </p:nvSpPr>
          <p:spPr>
            <a:xfrm>
              <a:off x="5584675" y="2081540"/>
              <a:ext cx="926308" cy="1035966"/>
            </a:xfrm>
            <a:prstGeom prst="ellipse">
              <a:avLst/>
            </a:prstGeom>
            <a:solidFill>
              <a:srgbClr val="1F1A62"/>
            </a:solid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68" name="Oval 67">
              <a:extLst>
                <a:ext uri="{FF2B5EF4-FFF2-40B4-BE49-F238E27FC236}">
                  <a16:creationId xmlns:a16="http://schemas.microsoft.com/office/drawing/2014/main" id="{BA327D5B-92EB-48B4-9732-FB98B8DAFB09}"/>
                </a:ext>
              </a:extLst>
            </p:cNvPr>
            <p:cNvSpPr/>
            <p:nvPr/>
          </p:nvSpPr>
          <p:spPr>
            <a:xfrm>
              <a:off x="7380475" y="2081540"/>
              <a:ext cx="926308" cy="1035966"/>
            </a:xfrm>
            <a:prstGeom prst="ellipse">
              <a:avLst/>
            </a:prstGeom>
            <a:solidFill>
              <a:srgbClr val="1F1A62"/>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69" name="Oval 68">
              <a:extLst>
                <a:ext uri="{FF2B5EF4-FFF2-40B4-BE49-F238E27FC236}">
                  <a16:creationId xmlns:a16="http://schemas.microsoft.com/office/drawing/2014/main" id="{70AD065C-8010-49FD-B2C0-610D0EBFB410}"/>
                </a:ext>
              </a:extLst>
            </p:cNvPr>
            <p:cNvSpPr/>
            <p:nvPr/>
          </p:nvSpPr>
          <p:spPr>
            <a:xfrm>
              <a:off x="9067718" y="2081540"/>
              <a:ext cx="926308" cy="1035966"/>
            </a:xfrm>
            <a:prstGeom prst="ellipse">
              <a:avLst/>
            </a:prstGeom>
            <a:solidFill>
              <a:srgbClr val="1F1A62"/>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70" name="TextBox 69">
              <a:extLst>
                <a:ext uri="{FF2B5EF4-FFF2-40B4-BE49-F238E27FC236}">
                  <a16:creationId xmlns:a16="http://schemas.microsoft.com/office/drawing/2014/main" id="{40FF3BDF-743E-4B87-9B49-E92DB9048FEF}"/>
                </a:ext>
              </a:extLst>
            </p:cNvPr>
            <p:cNvSpPr txBox="1"/>
            <p:nvPr/>
          </p:nvSpPr>
          <p:spPr>
            <a:xfrm>
              <a:off x="5499452" y="2397483"/>
              <a:ext cx="1106808" cy="49158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+96%</a:t>
              </a:r>
            </a:p>
          </p:txBody>
        </p:sp>
        <p:sp>
          <p:nvSpPr>
            <p:cNvPr id="71" name="TextBox 70">
              <a:extLst>
                <a:ext uri="{FF2B5EF4-FFF2-40B4-BE49-F238E27FC236}">
                  <a16:creationId xmlns:a16="http://schemas.microsoft.com/office/drawing/2014/main" id="{EF65FF13-66E8-4CE0-AADE-C688BC9A90CC}"/>
                </a:ext>
              </a:extLst>
            </p:cNvPr>
            <p:cNvSpPr txBox="1"/>
            <p:nvPr/>
          </p:nvSpPr>
          <p:spPr>
            <a:xfrm>
              <a:off x="7281521" y="2397483"/>
              <a:ext cx="1106808" cy="49158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+88%</a:t>
              </a:r>
            </a:p>
          </p:txBody>
        </p:sp>
        <p:sp>
          <p:nvSpPr>
            <p:cNvPr id="72" name="TextBox 71">
              <a:extLst>
                <a:ext uri="{FF2B5EF4-FFF2-40B4-BE49-F238E27FC236}">
                  <a16:creationId xmlns:a16="http://schemas.microsoft.com/office/drawing/2014/main" id="{9AF3F9A5-476B-482A-AB5C-1FA7B01E3CE2}"/>
                </a:ext>
              </a:extLst>
            </p:cNvPr>
            <p:cNvSpPr txBox="1"/>
            <p:nvPr/>
          </p:nvSpPr>
          <p:spPr>
            <a:xfrm>
              <a:off x="8968765" y="2397483"/>
              <a:ext cx="1106808" cy="49158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+68%</a:t>
              </a:r>
            </a:p>
          </p:txBody>
        </p:sp>
        <p:sp>
          <p:nvSpPr>
            <p:cNvPr id="73" name="Rectangle 72">
              <a:extLst>
                <a:ext uri="{FF2B5EF4-FFF2-40B4-BE49-F238E27FC236}">
                  <a16:creationId xmlns:a16="http://schemas.microsoft.com/office/drawing/2014/main" id="{B62B9176-4590-4F64-827E-3508AA06AE03}"/>
                </a:ext>
              </a:extLst>
            </p:cNvPr>
            <p:cNvSpPr/>
            <p:nvPr/>
          </p:nvSpPr>
          <p:spPr>
            <a:xfrm>
              <a:off x="9735513" y="2986048"/>
              <a:ext cx="513004" cy="283016"/>
            </a:xfrm>
            <a:prstGeom prst="rect">
              <a:avLst/>
            </a:prstGeom>
            <a:solidFill>
              <a:srgbClr val="1F1A62"/>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23%</a:t>
              </a:r>
            </a:p>
          </p:txBody>
        </p:sp>
        <p:sp>
          <p:nvSpPr>
            <p:cNvPr id="74" name="Rectangle 73">
              <a:extLst>
                <a:ext uri="{FF2B5EF4-FFF2-40B4-BE49-F238E27FC236}">
                  <a16:creationId xmlns:a16="http://schemas.microsoft.com/office/drawing/2014/main" id="{B57AA4CA-760B-48BE-80C3-EF5FDAC30C0C}"/>
                </a:ext>
              </a:extLst>
            </p:cNvPr>
            <p:cNvSpPr/>
            <p:nvPr/>
          </p:nvSpPr>
          <p:spPr>
            <a:xfrm>
              <a:off x="8054072" y="2980740"/>
              <a:ext cx="513004" cy="283016"/>
            </a:xfrm>
            <a:prstGeom prst="rect">
              <a:avLst/>
            </a:prstGeom>
            <a:solidFill>
              <a:srgbClr val="1F1A62"/>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26%</a:t>
              </a:r>
            </a:p>
          </p:txBody>
        </p:sp>
        <p:sp>
          <p:nvSpPr>
            <p:cNvPr id="75" name="Rectangle 74">
              <a:extLst>
                <a:ext uri="{FF2B5EF4-FFF2-40B4-BE49-F238E27FC236}">
                  <a16:creationId xmlns:a16="http://schemas.microsoft.com/office/drawing/2014/main" id="{4C41D973-E916-4B47-842B-D9A53F93BD52}"/>
                </a:ext>
              </a:extLst>
            </p:cNvPr>
            <p:cNvSpPr/>
            <p:nvPr/>
          </p:nvSpPr>
          <p:spPr>
            <a:xfrm>
              <a:off x="6285866" y="2986048"/>
              <a:ext cx="513004" cy="283016"/>
            </a:xfrm>
            <a:prstGeom prst="rect">
              <a:avLst/>
            </a:prstGeom>
            <a:solidFill>
              <a:srgbClr val="1F1A62"/>
            </a:solid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27%</a:t>
              </a:r>
            </a:p>
          </p:txBody>
        </p:sp>
      </p:grpSp>
      <p:grpSp>
        <p:nvGrpSpPr>
          <p:cNvPr id="76" name="Group 75">
            <a:extLst>
              <a:ext uri="{FF2B5EF4-FFF2-40B4-BE49-F238E27FC236}">
                <a16:creationId xmlns:a16="http://schemas.microsoft.com/office/drawing/2014/main" id="{BE395A0B-22B3-4C29-B258-3E40910E8549}"/>
              </a:ext>
            </a:extLst>
          </p:cNvPr>
          <p:cNvGrpSpPr/>
          <p:nvPr/>
        </p:nvGrpSpPr>
        <p:grpSpPr>
          <a:xfrm>
            <a:off x="3944624" y="4943675"/>
            <a:ext cx="4417654" cy="933407"/>
            <a:chOff x="5465799" y="4864717"/>
            <a:chExt cx="4782718" cy="1147492"/>
          </a:xfrm>
        </p:grpSpPr>
        <p:sp>
          <p:nvSpPr>
            <p:cNvPr id="77" name="Oval 76">
              <a:extLst>
                <a:ext uri="{FF2B5EF4-FFF2-40B4-BE49-F238E27FC236}">
                  <a16:creationId xmlns:a16="http://schemas.microsoft.com/office/drawing/2014/main" id="{2F05C03F-BCD1-4BC7-B6BA-09B75AB59170}"/>
                </a:ext>
              </a:extLst>
            </p:cNvPr>
            <p:cNvSpPr/>
            <p:nvPr/>
          </p:nvSpPr>
          <p:spPr>
            <a:xfrm>
              <a:off x="5586481" y="4864717"/>
              <a:ext cx="939548" cy="1035966"/>
            </a:xfrm>
            <a:prstGeom prst="ellipse">
              <a:avLst/>
            </a:prstGeom>
            <a:solidFill>
              <a:srgbClr val="1F1A62"/>
            </a:solid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78" name="Oval 77">
              <a:extLst>
                <a:ext uri="{FF2B5EF4-FFF2-40B4-BE49-F238E27FC236}">
                  <a16:creationId xmlns:a16="http://schemas.microsoft.com/office/drawing/2014/main" id="{458E796E-FE2A-4410-A0D0-4DBE8464A8E8}"/>
                </a:ext>
              </a:extLst>
            </p:cNvPr>
            <p:cNvSpPr/>
            <p:nvPr/>
          </p:nvSpPr>
          <p:spPr>
            <a:xfrm>
              <a:off x="7382282" y="4864717"/>
              <a:ext cx="939548" cy="1035966"/>
            </a:xfrm>
            <a:prstGeom prst="ellipse">
              <a:avLst/>
            </a:prstGeom>
            <a:solidFill>
              <a:srgbClr val="1F1A62"/>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79" name="Oval 78">
              <a:extLst>
                <a:ext uri="{FF2B5EF4-FFF2-40B4-BE49-F238E27FC236}">
                  <a16:creationId xmlns:a16="http://schemas.microsoft.com/office/drawing/2014/main" id="{0D162E6D-746D-43CF-814E-400A84F2C0CC}"/>
                </a:ext>
              </a:extLst>
            </p:cNvPr>
            <p:cNvSpPr/>
            <p:nvPr/>
          </p:nvSpPr>
          <p:spPr>
            <a:xfrm>
              <a:off x="9069525" y="4864717"/>
              <a:ext cx="939548" cy="1035966"/>
            </a:xfrm>
            <a:prstGeom prst="ellipse">
              <a:avLst/>
            </a:prstGeom>
            <a:solidFill>
              <a:srgbClr val="1F1A62"/>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80" name="TextBox 79">
              <a:extLst>
                <a:ext uri="{FF2B5EF4-FFF2-40B4-BE49-F238E27FC236}">
                  <a16:creationId xmlns:a16="http://schemas.microsoft.com/office/drawing/2014/main" id="{1571B981-19BC-403D-8612-06A9609BE7B6}"/>
                </a:ext>
              </a:extLst>
            </p:cNvPr>
            <p:cNvSpPr txBox="1"/>
            <p:nvPr/>
          </p:nvSpPr>
          <p:spPr>
            <a:xfrm>
              <a:off x="5465799" y="5198034"/>
              <a:ext cx="1213563" cy="36933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+63%</a:t>
              </a:r>
            </a:p>
          </p:txBody>
        </p:sp>
        <p:sp>
          <p:nvSpPr>
            <p:cNvPr id="81" name="TextBox 80">
              <a:extLst>
                <a:ext uri="{FF2B5EF4-FFF2-40B4-BE49-F238E27FC236}">
                  <a16:creationId xmlns:a16="http://schemas.microsoft.com/office/drawing/2014/main" id="{00F9CAA1-F1D2-42C5-8A5A-C4B5B8FE9754}"/>
                </a:ext>
              </a:extLst>
            </p:cNvPr>
            <p:cNvSpPr txBox="1"/>
            <p:nvPr/>
          </p:nvSpPr>
          <p:spPr>
            <a:xfrm>
              <a:off x="7254503" y="5198034"/>
              <a:ext cx="1213563" cy="36933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+39%</a:t>
              </a:r>
            </a:p>
          </p:txBody>
        </p:sp>
        <p:sp>
          <p:nvSpPr>
            <p:cNvPr id="82" name="TextBox 81">
              <a:extLst>
                <a:ext uri="{FF2B5EF4-FFF2-40B4-BE49-F238E27FC236}">
                  <a16:creationId xmlns:a16="http://schemas.microsoft.com/office/drawing/2014/main" id="{27388DFD-AA79-4F57-B7E3-C0106EF11D27}"/>
                </a:ext>
              </a:extLst>
            </p:cNvPr>
            <p:cNvSpPr txBox="1"/>
            <p:nvPr/>
          </p:nvSpPr>
          <p:spPr>
            <a:xfrm>
              <a:off x="8941746" y="5198034"/>
              <a:ext cx="1213563" cy="36933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+26%</a:t>
              </a:r>
            </a:p>
          </p:txBody>
        </p:sp>
        <p:sp>
          <p:nvSpPr>
            <p:cNvPr id="83" name="Rectangle 82">
              <a:extLst>
                <a:ext uri="{FF2B5EF4-FFF2-40B4-BE49-F238E27FC236}">
                  <a16:creationId xmlns:a16="http://schemas.microsoft.com/office/drawing/2014/main" id="{3C03A095-27FC-48E5-A7B0-E1FB247D7DAD}"/>
                </a:ext>
              </a:extLst>
            </p:cNvPr>
            <p:cNvSpPr/>
            <p:nvPr/>
          </p:nvSpPr>
          <p:spPr>
            <a:xfrm>
              <a:off x="9735513" y="5729193"/>
              <a:ext cx="513004" cy="283016"/>
            </a:xfrm>
            <a:prstGeom prst="rect">
              <a:avLst/>
            </a:prstGeom>
            <a:solidFill>
              <a:srgbClr val="1F1A62"/>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29%</a:t>
              </a:r>
            </a:p>
          </p:txBody>
        </p:sp>
        <p:sp>
          <p:nvSpPr>
            <p:cNvPr id="84" name="Rectangle 83">
              <a:extLst>
                <a:ext uri="{FF2B5EF4-FFF2-40B4-BE49-F238E27FC236}">
                  <a16:creationId xmlns:a16="http://schemas.microsoft.com/office/drawing/2014/main" id="{286F1E47-982F-4486-9562-A4134FB4D9DF}"/>
                </a:ext>
              </a:extLst>
            </p:cNvPr>
            <p:cNvSpPr/>
            <p:nvPr/>
          </p:nvSpPr>
          <p:spPr>
            <a:xfrm>
              <a:off x="8052649" y="5729193"/>
              <a:ext cx="513004" cy="283016"/>
            </a:xfrm>
            <a:prstGeom prst="rect">
              <a:avLst/>
            </a:prstGeom>
            <a:solidFill>
              <a:srgbClr val="1F1A62"/>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32%</a:t>
              </a:r>
            </a:p>
          </p:txBody>
        </p:sp>
        <p:sp>
          <p:nvSpPr>
            <p:cNvPr id="85" name="Rectangle 84">
              <a:extLst>
                <a:ext uri="{FF2B5EF4-FFF2-40B4-BE49-F238E27FC236}">
                  <a16:creationId xmlns:a16="http://schemas.microsoft.com/office/drawing/2014/main" id="{0085EA15-D33D-4894-879C-E93923A9E43D}"/>
                </a:ext>
              </a:extLst>
            </p:cNvPr>
            <p:cNvSpPr/>
            <p:nvPr/>
          </p:nvSpPr>
          <p:spPr>
            <a:xfrm>
              <a:off x="6289496" y="5729193"/>
              <a:ext cx="513004" cy="283016"/>
            </a:xfrm>
            <a:prstGeom prst="rect">
              <a:avLst/>
            </a:prstGeom>
            <a:solidFill>
              <a:srgbClr val="1F1A62"/>
            </a:solid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37%</a:t>
              </a:r>
            </a:p>
          </p:txBody>
        </p:sp>
      </p:grpSp>
      <p:sp>
        <p:nvSpPr>
          <p:cNvPr id="86" name="Rectangle 85">
            <a:extLst>
              <a:ext uri="{FF2B5EF4-FFF2-40B4-BE49-F238E27FC236}">
                <a16:creationId xmlns:a16="http://schemas.microsoft.com/office/drawing/2014/main" id="{742A3375-27C2-43A0-842A-B6510717AEFA}"/>
              </a:ext>
            </a:extLst>
          </p:cNvPr>
          <p:cNvSpPr/>
          <p:nvPr/>
        </p:nvSpPr>
        <p:spPr>
          <a:xfrm>
            <a:off x="4335606" y="1453749"/>
            <a:ext cx="3912729" cy="29002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vs. Non-Hispanic White 18+</a:t>
            </a:r>
          </a:p>
        </p:txBody>
      </p:sp>
      <p:grpSp>
        <p:nvGrpSpPr>
          <p:cNvPr id="87" name="Group 86">
            <a:extLst>
              <a:ext uri="{FF2B5EF4-FFF2-40B4-BE49-F238E27FC236}">
                <a16:creationId xmlns:a16="http://schemas.microsoft.com/office/drawing/2014/main" id="{7F7E4758-DF91-40F3-B779-0E081C58C870}"/>
              </a:ext>
            </a:extLst>
          </p:cNvPr>
          <p:cNvGrpSpPr/>
          <p:nvPr/>
        </p:nvGrpSpPr>
        <p:grpSpPr>
          <a:xfrm>
            <a:off x="4335606" y="1840127"/>
            <a:ext cx="3976777" cy="308448"/>
            <a:chOff x="3928683" y="1475887"/>
            <a:chExt cx="4286099" cy="273836"/>
          </a:xfrm>
        </p:grpSpPr>
        <p:grpSp>
          <p:nvGrpSpPr>
            <p:cNvPr id="88" name="Group 87">
              <a:extLst>
                <a:ext uri="{FF2B5EF4-FFF2-40B4-BE49-F238E27FC236}">
                  <a16:creationId xmlns:a16="http://schemas.microsoft.com/office/drawing/2014/main" id="{5BD1BD89-8922-48D7-9DA9-0DDFDA581F4F}"/>
                </a:ext>
              </a:extLst>
            </p:cNvPr>
            <p:cNvGrpSpPr/>
            <p:nvPr/>
          </p:nvGrpSpPr>
          <p:grpSpPr>
            <a:xfrm>
              <a:off x="4185413" y="1499048"/>
              <a:ext cx="4029369" cy="227514"/>
              <a:chOff x="4223465" y="4761319"/>
              <a:chExt cx="4029369" cy="227514"/>
            </a:xfrm>
          </p:grpSpPr>
          <p:sp>
            <p:nvSpPr>
              <p:cNvPr id="92" name="Rectangle 91">
                <a:extLst>
                  <a:ext uri="{FF2B5EF4-FFF2-40B4-BE49-F238E27FC236}">
                    <a16:creationId xmlns:a16="http://schemas.microsoft.com/office/drawing/2014/main" id="{0D3ABA63-35FD-4A3A-ACC4-6AFD936B8000}"/>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Black A18+</a:t>
                </a:r>
              </a:p>
            </p:txBody>
          </p:sp>
          <p:sp>
            <p:nvSpPr>
              <p:cNvPr id="93" name="Rectangle 92">
                <a:extLst>
                  <a:ext uri="{FF2B5EF4-FFF2-40B4-BE49-F238E27FC236}">
                    <a16:creationId xmlns:a16="http://schemas.microsoft.com/office/drawing/2014/main" id="{84559929-5391-40EA-87E5-E4184CE1B505}"/>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Hispanic A18+</a:t>
                </a:r>
              </a:p>
            </p:txBody>
          </p:sp>
          <p:sp>
            <p:nvSpPr>
              <p:cNvPr id="94" name="Rectangle 93">
                <a:extLst>
                  <a:ext uri="{FF2B5EF4-FFF2-40B4-BE49-F238E27FC236}">
                    <a16:creationId xmlns:a16="http://schemas.microsoft.com/office/drawing/2014/main" id="{B8C3B9E0-468F-4ACE-8413-7B7A4226EE03}"/>
                  </a:ext>
                </a:extLst>
              </p:cNvPr>
              <p:cNvSpPr/>
              <p:nvPr/>
            </p:nvSpPr>
            <p:spPr>
              <a:xfrm>
                <a:off x="7189883" y="4782782"/>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Asian A18+</a:t>
                </a:r>
              </a:p>
            </p:txBody>
          </p:sp>
        </p:grpSp>
        <p:sp>
          <p:nvSpPr>
            <p:cNvPr id="89" name="Oval 88">
              <a:extLst>
                <a:ext uri="{FF2B5EF4-FFF2-40B4-BE49-F238E27FC236}">
                  <a16:creationId xmlns:a16="http://schemas.microsoft.com/office/drawing/2014/main" id="{0A420ECE-E08A-4824-BF64-C856F073B710}"/>
                </a:ext>
              </a:extLst>
            </p:cNvPr>
            <p:cNvSpPr/>
            <p:nvPr/>
          </p:nvSpPr>
          <p:spPr>
            <a:xfrm>
              <a:off x="3928683" y="1475887"/>
              <a:ext cx="306598" cy="273836"/>
            </a:xfrm>
            <a:prstGeom prst="ellipse">
              <a:avLst/>
            </a:prstGeom>
            <a:solidFill>
              <a:srgbClr val="00C0F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90" name="Oval 89">
              <a:extLst>
                <a:ext uri="{FF2B5EF4-FFF2-40B4-BE49-F238E27FC236}">
                  <a16:creationId xmlns:a16="http://schemas.microsoft.com/office/drawing/2014/main" id="{88EC8DDB-7CB3-48F7-9EF2-CC8A79ECC1A7}"/>
                </a:ext>
              </a:extLst>
            </p:cNvPr>
            <p:cNvSpPr/>
            <p:nvPr/>
          </p:nvSpPr>
          <p:spPr>
            <a:xfrm>
              <a:off x="5291547" y="1475887"/>
              <a:ext cx="306597" cy="273836"/>
            </a:xfrm>
            <a:prstGeom prst="ellipse">
              <a:avLst/>
            </a:prstGeom>
            <a:solidFill>
              <a:srgbClr val="FFE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91" name="Oval 90">
              <a:extLst>
                <a:ext uri="{FF2B5EF4-FFF2-40B4-BE49-F238E27FC236}">
                  <a16:creationId xmlns:a16="http://schemas.microsoft.com/office/drawing/2014/main" id="{4FF561E6-E9A1-473B-8C26-2B56BFB8A960}"/>
                </a:ext>
              </a:extLst>
            </p:cNvPr>
            <p:cNvSpPr/>
            <p:nvPr/>
          </p:nvSpPr>
          <p:spPr>
            <a:xfrm>
              <a:off x="6889519" y="1475887"/>
              <a:ext cx="306597" cy="273836"/>
            </a:xfrm>
            <a:prstGeom prst="ellipse">
              <a:avLst/>
            </a:prstGeom>
            <a:solidFill>
              <a:srgbClr val="ED3C8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3283594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14" name="Picture 13">
            <a:hlinkClick r:id="rId4"/>
            <a:extLst>
              <a:ext uri="{FF2B5EF4-FFF2-40B4-BE49-F238E27FC236}">
                <a16:creationId xmlns:a16="http://schemas.microsoft.com/office/drawing/2014/main" id="{C8D19BD1-43BA-48C2-B541-938964660A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56701" y="206013"/>
            <a:ext cx="1511041" cy="852291"/>
          </a:xfrm>
          <a:prstGeom prst="rect">
            <a:avLst/>
          </a:prstGeom>
          <a:ln>
            <a:solidFill>
              <a:schemeClr val="tx1"/>
            </a:solidFill>
          </a:ln>
        </p:spPr>
      </p:pic>
      <p:sp>
        <p:nvSpPr>
          <p:cNvPr id="15" name="TextBox 14">
            <a:hlinkClick r:id="rId4"/>
            <a:extLst>
              <a:ext uri="{FF2B5EF4-FFF2-40B4-BE49-F238E27FC236}">
                <a16:creationId xmlns:a16="http://schemas.microsoft.com/office/drawing/2014/main" id="{1877FD4C-87CB-42FA-B8D0-6ED1D8F4A41A}"/>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30" name="TextBox 29">
            <a:extLst>
              <a:ext uri="{FF2B5EF4-FFF2-40B4-BE49-F238E27FC236}">
                <a16:creationId xmlns:a16="http://schemas.microsoft.com/office/drawing/2014/main" id="{D9E46432-906F-4ED3-AE5D-DB9C9F451339}"/>
              </a:ext>
            </a:extLst>
          </p:cNvPr>
          <p:cNvSpPr txBox="1"/>
          <p:nvPr/>
        </p:nvSpPr>
        <p:spPr>
          <a:xfrm>
            <a:off x="481665" y="6194357"/>
            <a:ext cx="11430934"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800" dirty="0">
                <a:solidFill>
                  <a:srgbClr val="1F1A62"/>
                </a:solidFill>
                <a:latin typeface="Helvetica" panose="020B0604020202020204" pitchFamily="34" charset="0"/>
                <a:cs typeface="Helvetica" panose="020B0604020202020204" pitchFamily="34" charset="0"/>
              </a:rPr>
              <a:t>VAB / </a:t>
            </a:r>
            <a:r>
              <a:rPr lang="en-US" sz="800" dirty="0" err="1">
                <a:solidFill>
                  <a:srgbClr val="1F1A62"/>
                </a:solidFill>
                <a:latin typeface="Helvetica" panose="020B0604020202020204" pitchFamily="34" charset="0"/>
                <a:cs typeface="Helvetica" panose="020B0604020202020204" pitchFamily="34" charset="0"/>
              </a:rPr>
              <a:t>Dynata</a:t>
            </a:r>
            <a:r>
              <a:rPr lang="en-US" sz="800" dirty="0">
                <a:solidFill>
                  <a:srgbClr val="1F1A62"/>
                </a:solidFill>
                <a:latin typeface="Helvetica" panose="020B0604020202020204" pitchFamily="34" charset="0"/>
                <a:cs typeface="Helvetica" panose="020B0604020202020204" pitchFamily="34" charset="0"/>
              </a:rPr>
              <a:t> ‘Multicultural Video Engagement Survey,’ August 2019. Q12: Which of the following actions have you taken as a result of something you saw on a TV program? African American/Black/Caribbean American =  302 Respondents, Hispanic = 300 Respondents, Asian American/Pacific Islander = 100 Respondents, Non-Hispanic White = 300 Respondents. </a:t>
            </a:r>
            <a:endPar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2" name="Rectangle 21">
            <a:extLst>
              <a:ext uri="{FF2B5EF4-FFF2-40B4-BE49-F238E27FC236}">
                <a16:creationId xmlns:a16="http://schemas.microsoft.com/office/drawing/2014/main" id="{2FC4FE21-941D-4CC4-9535-A5705E00455B}"/>
              </a:ext>
            </a:extLst>
          </p:cNvPr>
          <p:cNvSpPr/>
          <p:nvPr/>
        </p:nvSpPr>
        <p:spPr>
          <a:xfrm>
            <a:off x="290906" y="146481"/>
            <a:ext cx="10265795" cy="1292662"/>
          </a:xfrm>
          <a:prstGeom prst="rect">
            <a:avLst/>
          </a:prstGeom>
        </p:spPr>
        <p:txBody>
          <a:bodyPr wrap="square">
            <a:spAutoFit/>
          </a:bodyPr>
          <a:lstStyle/>
          <a:p>
            <a:pPr lvl="0">
              <a:defRPr/>
            </a:pP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Powerful and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culturally relevant storytelling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within TV content also has the ability to energize multicultural audiences to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make their voices heard </a:t>
            </a:r>
          </a:p>
        </p:txBody>
      </p:sp>
      <p:sp>
        <p:nvSpPr>
          <p:cNvPr id="46" name="Rectangle: Rounded Corners 45">
            <a:extLst>
              <a:ext uri="{FF2B5EF4-FFF2-40B4-BE49-F238E27FC236}">
                <a16:creationId xmlns:a16="http://schemas.microsoft.com/office/drawing/2014/main" id="{40E56832-82F3-470B-B274-BD7F3F5C6A2F}"/>
              </a:ext>
            </a:extLst>
          </p:cNvPr>
          <p:cNvSpPr/>
          <p:nvPr/>
        </p:nvSpPr>
        <p:spPr>
          <a:xfrm>
            <a:off x="155727" y="2916375"/>
            <a:ext cx="3797224" cy="1046244"/>
          </a:xfrm>
          <a:prstGeom prst="roundRect">
            <a:avLst/>
          </a:prstGeom>
          <a:solidFill>
            <a:srgbClr val="E2E8F1">
              <a:alpha val="74000"/>
            </a:srgbClr>
          </a:solidFill>
          <a:ln w="1905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‘I felt inspired to </a:t>
            </a:r>
            <a:r>
              <a:rPr kumimoji="0" lang="en-US" sz="1600" b="1" i="1"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attend a rally / protest</a:t>
            </a:r>
            <a:r>
              <a:rPr kumimoji="0" lang="en-US" sz="16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because of something I saw on a TV program’</a:t>
            </a:r>
          </a:p>
        </p:txBody>
      </p:sp>
      <p:sp>
        <p:nvSpPr>
          <p:cNvPr id="47" name="Rectangle: Rounded Corners 46">
            <a:extLst>
              <a:ext uri="{FF2B5EF4-FFF2-40B4-BE49-F238E27FC236}">
                <a16:creationId xmlns:a16="http://schemas.microsoft.com/office/drawing/2014/main" id="{7A85EFBB-B183-406C-B7F4-149FA7311922}"/>
              </a:ext>
            </a:extLst>
          </p:cNvPr>
          <p:cNvSpPr/>
          <p:nvPr/>
        </p:nvSpPr>
        <p:spPr>
          <a:xfrm>
            <a:off x="4259694" y="2910195"/>
            <a:ext cx="3807785" cy="1046244"/>
          </a:xfrm>
          <a:prstGeom prst="roundRect">
            <a:avLst/>
          </a:prstGeom>
          <a:solidFill>
            <a:srgbClr val="E2E8F1">
              <a:alpha val="74000"/>
            </a:srgbClr>
          </a:solidFill>
          <a:ln w="1905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‘I felt inspired to </a:t>
            </a:r>
            <a:r>
              <a:rPr kumimoji="0" lang="en-US" sz="1600" b="1" i="1"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sign a petition</a:t>
            </a:r>
            <a:r>
              <a:rPr kumimoji="0" lang="en-US" sz="1600" b="1"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a:t>
            </a:r>
            <a:r>
              <a:rPr kumimoji="0" lang="en-US" sz="1600" b="0" i="1"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because of something I saw on a TV program’</a:t>
            </a:r>
          </a:p>
        </p:txBody>
      </p:sp>
      <p:sp>
        <p:nvSpPr>
          <p:cNvPr id="101" name="Rectangle 100">
            <a:extLst>
              <a:ext uri="{FF2B5EF4-FFF2-40B4-BE49-F238E27FC236}">
                <a16:creationId xmlns:a16="http://schemas.microsoft.com/office/drawing/2014/main" id="{A1D6ED5F-B4A8-4B20-B63D-C4D534206A6E}"/>
              </a:ext>
            </a:extLst>
          </p:cNvPr>
          <p:cNvSpPr/>
          <p:nvPr/>
        </p:nvSpPr>
        <p:spPr>
          <a:xfrm>
            <a:off x="4024973" y="1715600"/>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vs. Non-Hispanic White 18+</a:t>
            </a:r>
          </a:p>
        </p:txBody>
      </p:sp>
      <p:grpSp>
        <p:nvGrpSpPr>
          <p:cNvPr id="102" name="Group 101">
            <a:extLst>
              <a:ext uri="{FF2B5EF4-FFF2-40B4-BE49-F238E27FC236}">
                <a16:creationId xmlns:a16="http://schemas.microsoft.com/office/drawing/2014/main" id="{B4DADA4D-AF8C-4000-A243-C7A42EF707E1}"/>
              </a:ext>
            </a:extLst>
          </p:cNvPr>
          <p:cNvGrpSpPr/>
          <p:nvPr/>
        </p:nvGrpSpPr>
        <p:grpSpPr>
          <a:xfrm>
            <a:off x="4919285" y="5728916"/>
            <a:ext cx="2353430" cy="247654"/>
            <a:chOff x="5168375" y="5503824"/>
            <a:chExt cx="2353430" cy="247654"/>
          </a:xfrm>
        </p:grpSpPr>
        <p:sp>
          <p:nvSpPr>
            <p:cNvPr id="103" name="Rectangle 102">
              <a:extLst>
                <a:ext uri="{FF2B5EF4-FFF2-40B4-BE49-F238E27FC236}">
                  <a16:creationId xmlns:a16="http://schemas.microsoft.com/office/drawing/2014/main" id="{EE77267F-920B-4067-935C-50F1E5EBAA04}"/>
                </a:ext>
              </a:extLst>
            </p:cNvPr>
            <p:cNvSpPr/>
            <p:nvPr/>
          </p:nvSpPr>
          <p:spPr>
            <a:xfrm>
              <a:off x="5168375" y="5542259"/>
              <a:ext cx="564290" cy="209219"/>
            </a:xfrm>
            <a:prstGeom prst="rect">
              <a:avLst/>
            </a:prstGeom>
            <a:solidFill>
              <a:schemeClr val="bg1">
                <a:alpha val="6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XX</a:t>
              </a: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104" name="Rectangle 103">
              <a:extLst>
                <a:ext uri="{FF2B5EF4-FFF2-40B4-BE49-F238E27FC236}">
                  <a16:creationId xmlns:a16="http://schemas.microsoft.com/office/drawing/2014/main" id="{B16F7CE7-A24C-42E5-A390-A6999986E4BA}"/>
                </a:ext>
              </a:extLst>
            </p:cNvPr>
            <p:cNvSpPr/>
            <p:nvPr/>
          </p:nvSpPr>
          <p:spPr>
            <a:xfrm>
              <a:off x="5541487" y="550382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 of Respondents</a:t>
              </a:r>
            </a:p>
          </p:txBody>
        </p:sp>
      </p:grpSp>
      <p:grpSp>
        <p:nvGrpSpPr>
          <p:cNvPr id="2" name="Group 1">
            <a:extLst>
              <a:ext uri="{FF2B5EF4-FFF2-40B4-BE49-F238E27FC236}">
                <a16:creationId xmlns:a16="http://schemas.microsoft.com/office/drawing/2014/main" id="{8A658E1F-20F1-4FBC-A876-AE8C7ED9CE7B}"/>
              </a:ext>
            </a:extLst>
          </p:cNvPr>
          <p:cNvGrpSpPr/>
          <p:nvPr/>
        </p:nvGrpSpPr>
        <p:grpSpPr>
          <a:xfrm>
            <a:off x="223313" y="4230090"/>
            <a:ext cx="3662053" cy="1035360"/>
            <a:chOff x="1443868" y="4029189"/>
            <a:chExt cx="3857610" cy="1089455"/>
          </a:xfrm>
        </p:grpSpPr>
        <p:grpSp>
          <p:nvGrpSpPr>
            <p:cNvPr id="48" name="Group 47">
              <a:extLst>
                <a:ext uri="{FF2B5EF4-FFF2-40B4-BE49-F238E27FC236}">
                  <a16:creationId xmlns:a16="http://schemas.microsoft.com/office/drawing/2014/main" id="{E9E1CDEA-C427-4374-A39D-452379636A7B}"/>
                </a:ext>
              </a:extLst>
            </p:cNvPr>
            <p:cNvGrpSpPr/>
            <p:nvPr/>
          </p:nvGrpSpPr>
          <p:grpSpPr>
            <a:xfrm>
              <a:off x="1443868" y="4039810"/>
              <a:ext cx="967907" cy="899487"/>
              <a:chOff x="728818" y="2702164"/>
              <a:chExt cx="967907" cy="899487"/>
            </a:xfrm>
            <a:solidFill>
              <a:srgbClr val="1F1A62"/>
            </a:solidFill>
          </p:grpSpPr>
          <p:sp>
            <p:nvSpPr>
              <p:cNvPr id="49" name="Oval 48">
                <a:extLst>
                  <a:ext uri="{FF2B5EF4-FFF2-40B4-BE49-F238E27FC236}">
                    <a16:creationId xmlns:a16="http://schemas.microsoft.com/office/drawing/2014/main" id="{A0767C82-E0DE-44B8-8991-075D7BD4360D}"/>
                  </a:ext>
                </a:extLst>
              </p:cNvPr>
              <p:cNvSpPr/>
              <p:nvPr/>
            </p:nvSpPr>
            <p:spPr>
              <a:xfrm>
                <a:off x="777720" y="2702164"/>
                <a:ext cx="919005" cy="899487"/>
              </a:xfrm>
              <a:prstGeom prst="ellipse">
                <a:avLst/>
              </a:prstGeom>
              <a:grp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50" name="TextBox 49">
                <a:extLst>
                  <a:ext uri="{FF2B5EF4-FFF2-40B4-BE49-F238E27FC236}">
                    <a16:creationId xmlns:a16="http://schemas.microsoft.com/office/drawing/2014/main" id="{C80EDE9A-8FFE-4FDE-9D23-131B1B7D42A7}"/>
                  </a:ext>
                </a:extLst>
              </p:cNvPr>
              <p:cNvSpPr txBox="1"/>
              <p:nvPr/>
            </p:nvSpPr>
            <p:spPr>
              <a:xfrm>
                <a:off x="728818" y="2956100"/>
                <a:ext cx="940617" cy="369332"/>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+165%</a:t>
                </a:r>
              </a:p>
            </p:txBody>
          </p:sp>
        </p:grpSp>
        <p:grpSp>
          <p:nvGrpSpPr>
            <p:cNvPr id="51" name="Group 50">
              <a:extLst>
                <a:ext uri="{FF2B5EF4-FFF2-40B4-BE49-F238E27FC236}">
                  <a16:creationId xmlns:a16="http://schemas.microsoft.com/office/drawing/2014/main" id="{75BE3607-BC72-4493-8B01-FD224C6060B3}"/>
                </a:ext>
              </a:extLst>
            </p:cNvPr>
            <p:cNvGrpSpPr/>
            <p:nvPr/>
          </p:nvGrpSpPr>
          <p:grpSpPr>
            <a:xfrm>
              <a:off x="2716582" y="4029189"/>
              <a:ext cx="963711" cy="899487"/>
              <a:chOff x="1711449" y="2691543"/>
              <a:chExt cx="963711" cy="899487"/>
            </a:xfrm>
            <a:solidFill>
              <a:srgbClr val="1F1A62"/>
            </a:solidFill>
          </p:grpSpPr>
          <p:sp>
            <p:nvSpPr>
              <p:cNvPr id="52" name="Oval 51">
                <a:extLst>
                  <a:ext uri="{FF2B5EF4-FFF2-40B4-BE49-F238E27FC236}">
                    <a16:creationId xmlns:a16="http://schemas.microsoft.com/office/drawing/2014/main" id="{38DEF129-FD0E-4293-964A-AC878683097C}"/>
                  </a:ext>
                </a:extLst>
              </p:cNvPr>
              <p:cNvSpPr/>
              <p:nvPr/>
            </p:nvSpPr>
            <p:spPr>
              <a:xfrm>
                <a:off x="1713086" y="2691543"/>
                <a:ext cx="918489" cy="899487"/>
              </a:xfrm>
              <a:prstGeom prst="ellipse">
                <a:avLst/>
              </a:prstGeom>
              <a:grp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53" name="TextBox 52">
                <a:extLst>
                  <a:ext uri="{FF2B5EF4-FFF2-40B4-BE49-F238E27FC236}">
                    <a16:creationId xmlns:a16="http://schemas.microsoft.com/office/drawing/2014/main" id="{68C912A8-B597-458D-960F-DD2A8A569C4E}"/>
                  </a:ext>
                </a:extLst>
              </p:cNvPr>
              <p:cNvSpPr txBox="1"/>
              <p:nvPr/>
            </p:nvSpPr>
            <p:spPr>
              <a:xfrm>
                <a:off x="1711449" y="2963619"/>
                <a:ext cx="963711" cy="369332"/>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+128%</a:t>
                </a:r>
              </a:p>
            </p:txBody>
          </p:sp>
        </p:grpSp>
        <p:grpSp>
          <p:nvGrpSpPr>
            <p:cNvPr id="54" name="Group 53">
              <a:extLst>
                <a:ext uri="{FF2B5EF4-FFF2-40B4-BE49-F238E27FC236}">
                  <a16:creationId xmlns:a16="http://schemas.microsoft.com/office/drawing/2014/main" id="{225A007D-E34A-4831-A413-98F8DD7E1E4E}"/>
                </a:ext>
              </a:extLst>
            </p:cNvPr>
            <p:cNvGrpSpPr/>
            <p:nvPr/>
          </p:nvGrpSpPr>
          <p:grpSpPr>
            <a:xfrm>
              <a:off x="4067853" y="4039810"/>
              <a:ext cx="915075" cy="890303"/>
              <a:chOff x="2468883" y="2702164"/>
              <a:chExt cx="915075" cy="890303"/>
            </a:xfrm>
            <a:solidFill>
              <a:srgbClr val="1F1A62"/>
            </a:solidFill>
          </p:grpSpPr>
          <p:sp>
            <p:nvSpPr>
              <p:cNvPr id="55" name="Oval 54">
                <a:extLst>
                  <a:ext uri="{FF2B5EF4-FFF2-40B4-BE49-F238E27FC236}">
                    <a16:creationId xmlns:a16="http://schemas.microsoft.com/office/drawing/2014/main" id="{A7EB0EBB-D887-4BA9-94E0-E208E7686E32}"/>
                  </a:ext>
                </a:extLst>
              </p:cNvPr>
              <p:cNvSpPr/>
              <p:nvPr/>
            </p:nvSpPr>
            <p:spPr>
              <a:xfrm>
                <a:off x="2468883" y="2702164"/>
                <a:ext cx="911768" cy="890303"/>
              </a:xfrm>
              <a:prstGeom prst="ellipse">
                <a:avLst/>
              </a:prstGeom>
              <a:grp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56" name="TextBox 55">
                <a:extLst>
                  <a:ext uri="{FF2B5EF4-FFF2-40B4-BE49-F238E27FC236}">
                    <a16:creationId xmlns:a16="http://schemas.microsoft.com/office/drawing/2014/main" id="{FB72D20D-DB77-46C5-A968-A0FFB5D014D9}"/>
                  </a:ext>
                </a:extLst>
              </p:cNvPr>
              <p:cNvSpPr txBox="1"/>
              <p:nvPr/>
            </p:nvSpPr>
            <p:spPr>
              <a:xfrm>
                <a:off x="2472190" y="2956100"/>
                <a:ext cx="911768" cy="369332"/>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+67%</a:t>
                </a:r>
              </a:p>
            </p:txBody>
          </p:sp>
        </p:grpSp>
        <p:sp>
          <p:nvSpPr>
            <p:cNvPr id="105" name="Rectangle 104">
              <a:extLst>
                <a:ext uri="{FF2B5EF4-FFF2-40B4-BE49-F238E27FC236}">
                  <a16:creationId xmlns:a16="http://schemas.microsoft.com/office/drawing/2014/main" id="{806BF93F-11DC-40BB-95C3-F9ACACD2F00F}"/>
                </a:ext>
              </a:extLst>
            </p:cNvPr>
            <p:cNvSpPr/>
            <p:nvPr/>
          </p:nvSpPr>
          <p:spPr>
            <a:xfrm>
              <a:off x="4788474" y="4834570"/>
              <a:ext cx="513004" cy="283016"/>
            </a:xfrm>
            <a:prstGeom prst="rect">
              <a:avLst/>
            </a:prstGeom>
            <a:solidFill>
              <a:srgbClr val="1F1A62"/>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10%</a:t>
              </a:r>
            </a:p>
          </p:txBody>
        </p:sp>
        <p:sp>
          <p:nvSpPr>
            <p:cNvPr id="106" name="Rectangle 105">
              <a:extLst>
                <a:ext uri="{FF2B5EF4-FFF2-40B4-BE49-F238E27FC236}">
                  <a16:creationId xmlns:a16="http://schemas.microsoft.com/office/drawing/2014/main" id="{464BE463-7F85-419D-A759-76138974CC7E}"/>
                </a:ext>
              </a:extLst>
            </p:cNvPr>
            <p:cNvSpPr/>
            <p:nvPr/>
          </p:nvSpPr>
          <p:spPr>
            <a:xfrm>
              <a:off x="3459851" y="4835629"/>
              <a:ext cx="513004" cy="283015"/>
            </a:xfrm>
            <a:prstGeom prst="rect">
              <a:avLst/>
            </a:prstGeom>
            <a:solidFill>
              <a:srgbClr val="1F1A62"/>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14%</a:t>
              </a:r>
            </a:p>
          </p:txBody>
        </p:sp>
        <p:sp>
          <p:nvSpPr>
            <p:cNvPr id="107" name="Rectangle 106">
              <a:extLst>
                <a:ext uri="{FF2B5EF4-FFF2-40B4-BE49-F238E27FC236}">
                  <a16:creationId xmlns:a16="http://schemas.microsoft.com/office/drawing/2014/main" id="{51EA345E-7DE8-404B-9B28-6E1459BAA860}"/>
                </a:ext>
              </a:extLst>
            </p:cNvPr>
            <p:cNvSpPr/>
            <p:nvPr/>
          </p:nvSpPr>
          <p:spPr>
            <a:xfrm>
              <a:off x="2152784" y="4831342"/>
              <a:ext cx="513004" cy="283015"/>
            </a:xfrm>
            <a:prstGeom prst="rect">
              <a:avLst/>
            </a:prstGeom>
            <a:solidFill>
              <a:srgbClr val="1F1A62"/>
            </a:solid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16%</a:t>
              </a:r>
            </a:p>
          </p:txBody>
        </p:sp>
      </p:grpSp>
      <p:grpSp>
        <p:nvGrpSpPr>
          <p:cNvPr id="3" name="Group 2">
            <a:extLst>
              <a:ext uri="{FF2B5EF4-FFF2-40B4-BE49-F238E27FC236}">
                <a16:creationId xmlns:a16="http://schemas.microsoft.com/office/drawing/2014/main" id="{CAF1E6FF-DB0E-411E-A721-DFDED9F54BCB}"/>
              </a:ext>
            </a:extLst>
          </p:cNvPr>
          <p:cNvGrpSpPr/>
          <p:nvPr/>
        </p:nvGrpSpPr>
        <p:grpSpPr>
          <a:xfrm>
            <a:off x="4329858" y="4230090"/>
            <a:ext cx="3667457" cy="1015506"/>
            <a:chOff x="7308553" y="4063513"/>
            <a:chExt cx="3843843" cy="1055739"/>
          </a:xfrm>
        </p:grpSpPr>
        <p:grpSp>
          <p:nvGrpSpPr>
            <p:cNvPr id="57" name="Group 56">
              <a:extLst>
                <a:ext uri="{FF2B5EF4-FFF2-40B4-BE49-F238E27FC236}">
                  <a16:creationId xmlns:a16="http://schemas.microsoft.com/office/drawing/2014/main" id="{1D0EAAA5-06E9-4AE4-B409-9D49F5CE83A0}"/>
                </a:ext>
              </a:extLst>
            </p:cNvPr>
            <p:cNvGrpSpPr/>
            <p:nvPr/>
          </p:nvGrpSpPr>
          <p:grpSpPr>
            <a:xfrm>
              <a:off x="7308553" y="4091916"/>
              <a:ext cx="919902" cy="879617"/>
              <a:chOff x="527412" y="2753812"/>
              <a:chExt cx="919902" cy="879617"/>
            </a:xfrm>
            <a:solidFill>
              <a:srgbClr val="1F1A62"/>
            </a:solidFill>
          </p:grpSpPr>
          <p:sp>
            <p:nvSpPr>
              <p:cNvPr id="58" name="Oval 57">
                <a:extLst>
                  <a:ext uri="{FF2B5EF4-FFF2-40B4-BE49-F238E27FC236}">
                    <a16:creationId xmlns:a16="http://schemas.microsoft.com/office/drawing/2014/main" id="{325033C1-5092-4146-B64F-1E153487869D}"/>
                  </a:ext>
                </a:extLst>
              </p:cNvPr>
              <p:cNvSpPr/>
              <p:nvPr/>
            </p:nvSpPr>
            <p:spPr>
              <a:xfrm>
                <a:off x="540139" y="2753812"/>
                <a:ext cx="907175" cy="879617"/>
              </a:xfrm>
              <a:prstGeom prst="ellipse">
                <a:avLst/>
              </a:prstGeom>
              <a:grp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59" name="TextBox 58">
                <a:extLst>
                  <a:ext uri="{FF2B5EF4-FFF2-40B4-BE49-F238E27FC236}">
                    <a16:creationId xmlns:a16="http://schemas.microsoft.com/office/drawing/2014/main" id="{AD3DBBD7-977D-4E8A-9903-D5E5714965B6}"/>
                  </a:ext>
                </a:extLst>
              </p:cNvPr>
              <p:cNvSpPr txBox="1"/>
              <p:nvPr/>
            </p:nvSpPr>
            <p:spPr>
              <a:xfrm>
                <a:off x="527412" y="2999129"/>
                <a:ext cx="911767" cy="369332"/>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+59%</a:t>
                </a:r>
              </a:p>
            </p:txBody>
          </p:sp>
        </p:grpSp>
        <p:grpSp>
          <p:nvGrpSpPr>
            <p:cNvPr id="95" name="Group 94">
              <a:extLst>
                <a:ext uri="{FF2B5EF4-FFF2-40B4-BE49-F238E27FC236}">
                  <a16:creationId xmlns:a16="http://schemas.microsoft.com/office/drawing/2014/main" id="{97278DD8-8710-4025-8103-8DF1249CFD3B}"/>
                </a:ext>
              </a:extLst>
            </p:cNvPr>
            <p:cNvGrpSpPr/>
            <p:nvPr/>
          </p:nvGrpSpPr>
          <p:grpSpPr>
            <a:xfrm>
              <a:off x="8602115" y="4081552"/>
              <a:ext cx="935880" cy="888689"/>
              <a:chOff x="1530891" y="2743448"/>
              <a:chExt cx="935880" cy="888689"/>
            </a:xfrm>
            <a:solidFill>
              <a:srgbClr val="1F1A62"/>
            </a:solidFill>
          </p:grpSpPr>
          <p:sp>
            <p:nvSpPr>
              <p:cNvPr id="96" name="Oval 95">
                <a:extLst>
                  <a:ext uri="{FF2B5EF4-FFF2-40B4-BE49-F238E27FC236}">
                    <a16:creationId xmlns:a16="http://schemas.microsoft.com/office/drawing/2014/main" id="{2BA9B568-5161-468C-8F66-F58FFC1EA31B}"/>
                  </a:ext>
                </a:extLst>
              </p:cNvPr>
              <p:cNvSpPr/>
              <p:nvPr/>
            </p:nvSpPr>
            <p:spPr>
              <a:xfrm>
                <a:off x="1530891" y="2743448"/>
                <a:ext cx="935880" cy="888689"/>
              </a:xfrm>
              <a:prstGeom prst="ellipse">
                <a:avLst/>
              </a:prstGeom>
              <a:grp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97" name="TextBox 96">
                <a:extLst>
                  <a:ext uri="{FF2B5EF4-FFF2-40B4-BE49-F238E27FC236}">
                    <a16:creationId xmlns:a16="http://schemas.microsoft.com/office/drawing/2014/main" id="{B3A8AD5A-0047-4865-BF54-C8C17C19DB33}"/>
                  </a:ext>
                </a:extLst>
              </p:cNvPr>
              <p:cNvSpPr txBox="1"/>
              <p:nvPr/>
            </p:nvSpPr>
            <p:spPr>
              <a:xfrm>
                <a:off x="1545950" y="2970751"/>
                <a:ext cx="911768" cy="369332"/>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+33%</a:t>
                </a:r>
              </a:p>
            </p:txBody>
          </p:sp>
        </p:grpSp>
        <p:grpSp>
          <p:nvGrpSpPr>
            <p:cNvPr id="98" name="Group 97">
              <a:extLst>
                <a:ext uri="{FF2B5EF4-FFF2-40B4-BE49-F238E27FC236}">
                  <a16:creationId xmlns:a16="http://schemas.microsoft.com/office/drawing/2014/main" id="{D2B19BCF-1528-46E5-890D-858AD364AC7C}"/>
                </a:ext>
              </a:extLst>
            </p:cNvPr>
            <p:cNvGrpSpPr/>
            <p:nvPr/>
          </p:nvGrpSpPr>
          <p:grpSpPr>
            <a:xfrm>
              <a:off x="9929055" y="4063513"/>
              <a:ext cx="936354" cy="888691"/>
              <a:chOff x="2349338" y="2725409"/>
              <a:chExt cx="936354" cy="888691"/>
            </a:xfrm>
            <a:solidFill>
              <a:srgbClr val="1F1A62"/>
            </a:solidFill>
          </p:grpSpPr>
          <p:sp>
            <p:nvSpPr>
              <p:cNvPr id="99" name="Oval 98">
                <a:extLst>
                  <a:ext uri="{FF2B5EF4-FFF2-40B4-BE49-F238E27FC236}">
                    <a16:creationId xmlns:a16="http://schemas.microsoft.com/office/drawing/2014/main" id="{945B91A2-FDAF-496C-9655-EAA7BFECA077}"/>
                  </a:ext>
                </a:extLst>
              </p:cNvPr>
              <p:cNvSpPr/>
              <p:nvPr/>
            </p:nvSpPr>
            <p:spPr>
              <a:xfrm>
                <a:off x="2349338" y="2725409"/>
                <a:ext cx="911768" cy="888691"/>
              </a:xfrm>
              <a:prstGeom prst="ellipse">
                <a:avLst/>
              </a:prstGeom>
              <a:grp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100" name="TextBox 99">
                <a:extLst>
                  <a:ext uri="{FF2B5EF4-FFF2-40B4-BE49-F238E27FC236}">
                    <a16:creationId xmlns:a16="http://schemas.microsoft.com/office/drawing/2014/main" id="{D4385CF7-9896-41A4-8601-0FB593B8D1D6}"/>
                  </a:ext>
                </a:extLst>
              </p:cNvPr>
              <p:cNvSpPr txBox="1"/>
              <p:nvPr/>
            </p:nvSpPr>
            <p:spPr>
              <a:xfrm>
                <a:off x="2373925" y="2970750"/>
                <a:ext cx="911767" cy="369332"/>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+12%</a:t>
                </a:r>
              </a:p>
            </p:txBody>
          </p:sp>
        </p:grpSp>
        <p:sp>
          <p:nvSpPr>
            <p:cNvPr id="108" name="Rectangle 107">
              <a:extLst>
                <a:ext uri="{FF2B5EF4-FFF2-40B4-BE49-F238E27FC236}">
                  <a16:creationId xmlns:a16="http://schemas.microsoft.com/office/drawing/2014/main" id="{729EE427-771F-4C4C-97E1-0E31CE9B42F2}"/>
                </a:ext>
              </a:extLst>
            </p:cNvPr>
            <p:cNvSpPr/>
            <p:nvPr/>
          </p:nvSpPr>
          <p:spPr>
            <a:xfrm>
              <a:off x="10639392" y="4831467"/>
              <a:ext cx="513004" cy="283016"/>
            </a:xfrm>
            <a:prstGeom prst="rect">
              <a:avLst/>
            </a:prstGeom>
            <a:solidFill>
              <a:srgbClr val="1F1A62"/>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16%</a:t>
              </a:r>
            </a:p>
          </p:txBody>
        </p:sp>
        <p:sp>
          <p:nvSpPr>
            <p:cNvPr id="109" name="Rectangle 108">
              <a:extLst>
                <a:ext uri="{FF2B5EF4-FFF2-40B4-BE49-F238E27FC236}">
                  <a16:creationId xmlns:a16="http://schemas.microsoft.com/office/drawing/2014/main" id="{6FB56C9D-D8C4-4077-B912-9B802AF4EC38}"/>
                </a:ext>
              </a:extLst>
            </p:cNvPr>
            <p:cNvSpPr/>
            <p:nvPr/>
          </p:nvSpPr>
          <p:spPr>
            <a:xfrm>
              <a:off x="9343198" y="4836236"/>
              <a:ext cx="513004" cy="283016"/>
            </a:xfrm>
            <a:prstGeom prst="rect">
              <a:avLst/>
            </a:prstGeom>
            <a:solidFill>
              <a:srgbClr val="1F1A62"/>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19%</a:t>
              </a:r>
            </a:p>
          </p:txBody>
        </p:sp>
        <p:sp>
          <p:nvSpPr>
            <p:cNvPr id="110" name="Rectangle 109">
              <a:extLst>
                <a:ext uri="{FF2B5EF4-FFF2-40B4-BE49-F238E27FC236}">
                  <a16:creationId xmlns:a16="http://schemas.microsoft.com/office/drawing/2014/main" id="{3231C4B3-5056-442E-87A6-B649B57DFEBB}"/>
                </a:ext>
              </a:extLst>
            </p:cNvPr>
            <p:cNvSpPr/>
            <p:nvPr/>
          </p:nvSpPr>
          <p:spPr>
            <a:xfrm>
              <a:off x="8024305" y="4831467"/>
              <a:ext cx="513004" cy="283016"/>
            </a:xfrm>
            <a:prstGeom prst="rect">
              <a:avLst/>
            </a:prstGeom>
            <a:solidFill>
              <a:srgbClr val="1F1A62"/>
            </a:solid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23%</a:t>
              </a:r>
            </a:p>
          </p:txBody>
        </p:sp>
      </p:grpSp>
      <p:grpSp>
        <p:nvGrpSpPr>
          <p:cNvPr id="111" name="Group 110">
            <a:extLst>
              <a:ext uri="{FF2B5EF4-FFF2-40B4-BE49-F238E27FC236}">
                <a16:creationId xmlns:a16="http://schemas.microsoft.com/office/drawing/2014/main" id="{A4589163-FEE5-404C-B307-F997362F604A}"/>
              </a:ext>
            </a:extLst>
          </p:cNvPr>
          <p:cNvGrpSpPr/>
          <p:nvPr/>
        </p:nvGrpSpPr>
        <p:grpSpPr>
          <a:xfrm>
            <a:off x="3711218" y="2262112"/>
            <a:ext cx="4869580" cy="357258"/>
            <a:chOff x="3928683" y="1475887"/>
            <a:chExt cx="4286099" cy="273836"/>
          </a:xfrm>
        </p:grpSpPr>
        <p:grpSp>
          <p:nvGrpSpPr>
            <p:cNvPr id="112" name="Group 111">
              <a:extLst>
                <a:ext uri="{FF2B5EF4-FFF2-40B4-BE49-F238E27FC236}">
                  <a16:creationId xmlns:a16="http://schemas.microsoft.com/office/drawing/2014/main" id="{21688791-A923-4248-AB94-EC92D30C786F}"/>
                </a:ext>
              </a:extLst>
            </p:cNvPr>
            <p:cNvGrpSpPr/>
            <p:nvPr/>
          </p:nvGrpSpPr>
          <p:grpSpPr>
            <a:xfrm>
              <a:off x="4185413" y="1499048"/>
              <a:ext cx="4029369" cy="227514"/>
              <a:chOff x="4223465" y="4761319"/>
              <a:chExt cx="4029369" cy="227514"/>
            </a:xfrm>
          </p:grpSpPr>
          <p:sp>
            <p:nvSpPr>
              <p:cNvPr id="116" name="Rectangle 115">
                <a:extLst>
                  <a:ext uri="{FF2B5EF4-FFF2-40B4-BE49-F238E27FC236}">
                    <a16:creationId xmlns:a16="http://schemas.microsoft.com/office/drawing/2014/main" id="{EADB8E0E-F32E-4567-984A-C42539B0A5BD}"/>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Black A18+</a:t>
                </a:r>
              </a:p>
            </p:txBody>
          </p:sp>
          <p:sp>
            <p:nvSpPr>
              <p:cNvPr id="117" name="Rectangle 116">
                <a:extLst>
                  <a:ext uri="{FF2B5EF4-FFF2-40B4-BE49-F238E27FC236}">
                    <a16:creationId xmlns:a16="http://schemas.microsoft.com/office/drawing/2014/main" id="{20B32BF8-B2CD-44A0-85EB-A18FC757008A}"/>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Hispanic A18+</a:t>
                </a:r>
              </a:p>
            </p:txBody>
          </p:sp>
          <p:sp>
            <p:nvSpPr>
              <p:cNvPr id="118" name="Rectangle 117">
                <a:extLst>
                  <a:ext uri="{FF2B5EF4-FFF2-40B4-BE49-F238E27FC236}">
                    <a16:creationId xmlns:a16="http://schemas.microsoft.com/office/drawing/2014/main" id="{F30B4AB8-A6E6-4A05-A133-D7265813C114}"/>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Asian A18+</a:t>
                </a:r>
              </a:p>
            </p:txBody>
          </p:sp>
        </p:grpSp>
        <p:sp>
          <p:nvSpPr>
            <p:cNvPr id="113" name="Oval 112">
              <a:extLst>
                <a:ext uri="{FF2B5EF4-FFF2-40B4-BE49-F238E27FC236}">
                  <a16:creationId xmlns:a16="http://schemas.microsoft.com/office/drawing/2014/main" id="{FDF5C474-4EC7-4BD6-A745-7AAD498BDDD8}"/>
                </a:ext>
              </a:extLst>
            </p:cNvPr>
            <p:cNvSpPr/>
            <p:nvPr/>
          </p:nvSpPr>
          <p:spPr>
            <a:xfrm>
              <a:off x="3928683" y="1475887"/>
              <a:ext cx="306598" cy="273836"/>
            </a:xfrm>
            <a:prstGeom prst="ellipse">
              <a:avLst/>
            </a:prstGeom>
            <a:solidFill>
              <a:srgbClr val="00C0F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114" name="Oval 113">
              <a:extLst>
                <a:ext uri="{FF2B5EF4-FFF2-40B4-BE49-F238E27FC236}">
                  <a16:creationId xmlns:a16="http://schemas.microsoft.com/office/drawing/2014/main" id="{5151E563-25EE-496D-825E-F79F5AF2A5C1}"/>
                </a:ext>
              </a:extLst>
            </p:cNvPr>
            <p:cNvSpPr/>
            <p:nvPr/>
          </p:nvSpPr>
          <p:spPr>
            <a:xfrm>
              <a:off x="5291547" y="1475887"/>
              <a:ext cx="306597" cy="273836"/>
            </a:xfrm>
            <a:prstGeom prst="ellipse">
              <a:avLst/>
            </a:prstGeom>
            <a:solidFill>
              <a:srgbClr val="FFE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115" name="Oval 114">
              <a:extLst>
                <a:ext uri="{FF2B5EF4-FFF2-40B4-BE49-F238E27FC236}">
                  <a16:creationId xmlns:a16="http://schemas.microsoft.com/office/drawing/2014/main" id="{A3A5C201-FBC5-42BC-A5A0-20991AC6ACFC}"/>
                </a:ext>
              </a:extLst>
            </p:cNvPr>
            <p:cNvSpPr/>
            <p:nvPr/>
          </p:nvSpPr>
          <p:spPr>
            <a:xfrm>
              <a:off x="6889519" y="1475887"/>
              <a:ext cx="306597" cy="273836"/>
            </a:xfrm>
            <a:prstGeom prst="ellipse">
              <a:avLst/>
            </a:prstGeom>
            <a:solidFill>
              <a:srgbClr val="ED3C8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grpSp>
      <p:pic>
        <p:nvPicPr>
          <p:cNvPr id="60" name="Picture 59" descr="A picture containing helmet, drawing&#10;&#10;Description automatically generated">
            <a:extLst>
              <a:ext uri="{FF2B5EF4-FFF2-40B4-BE49-F238E27FC236}">
                <a16:creationId xmlns:a16="http://schemas.microsoft.com/office/drawing/2014/main" id="{97CFD947-66B7-4C35-9311-CC8D1846B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05137">
            <a:off x="388947" y="1442613"/>
            <a:ext cx="953751" cy="953751"/>
          </a:xfrm>
          <a:prstGeom prst="rect">
            <a:avLst/>
          </a:prstGeom>
        </p:spPr>
      </p:pic>
      <p:sp>
        <p:nvSpPr>
          <p:cNvPr id="61" name="Rectangle: Rounded Corners 60">
            <a:extLst>
              <a:ext uri="{FF2B5EF4-FFF2-40B4-BE49-F238E27FC236}">
                <a16:creationId xmlns:a16="http://schemas.microsoft.com/office/drawing/2014/main" id="{2BE81A7A-180A-4ADB-8B15-E2DD2656ACFD}"/>
              </a:ext>
            </a:extLst>
          </p:cNvPr>
          <p:cNvSpPr/>
          <p:nvPr/>
        </p:nvSpPr>
        <p:spPr>
          <a:xfrm rot="20315060">
            <a:off x="446916" y="2349073"/>
            <a:ext cx="1329490" cy="251099"/>
          </a:xfrm>
          <a:prstGeom prst="roundRect">
            <a:avLst/>
          </a:prstGeom>
          <a:solidFill>
            <a:srgbClr val="E2E8F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1F1A62"/>
                </a:solidFill>
                <a:latin typeface="Helvetica" panose="020B0604020202020204" pitchFamily="34" charset="0"/>
                <a:cs typeface="Helvetica" panose="020B0604020202020204" pitchFamily="34" charset="0"/>
              </a:rPr>
              <a:t>Bonus Slide!</a:t>
            </a:r>
          </a:p>
        </p:txBody>
      </p:sp>
      <p:grpSp>
        <p:nvGrpSpPr>
          <p:cNvPr id="62" name="Group 61">
            <a:extLst>
              <a:ext uri="{FF2B5EF4-FFF2-40B4-BE49-F238E27FC236}">
                <a16:creationId xmlns:a16="http://schemas.microsoft.com/office/drawing/2014/main" id="{B5F86BF5-5BB7-4DEE-835A-6C1E3C52CF5B}"/>
              </a:ext>
            </a:extLst>
          </p:cNvPr>
          <p:cNvGrpSpPr/>
          <p:nvPr/>
        </p:nvGrpSpPr>
        <p:grpSpPr>
          <a:xfrm>
            <a:off x="8374221" y="2910195"/>
            <a:ext cx="3662052" cy="1046245"/>
            <a:chOff x="3017231" y="2932022"/>
            <a:chExt cx="6446798" cy="979938"/>
          </a:xfrm>
        </p:grpSpPr>
        <p:sp>
          <p:nvSpPr>
            <p:cNvPr id="63" name="Rectangle: Rounded Corners 62">
              <a:extLst>
                <a:ext uri="{FF2B5EF4-FFF2-40B4-BE49-F238E27FC236}">
                  <a16:creationId xmlns:a16="http://schemas.microsoft.com/office/drawing/2014/main" id="{1666F72E-8E23-4B87-8123-4F357D341303}"/>
                </a:ext>
              </a:extLst>
            </p:cNvPr>
            <p:cNvSpPr/>
            <p:nvPr/>
          </p:nvSpPr>
          <p:spPr>
            <a:xfrm>
              <a:off x="3017231" y="2932022"/>
              <a:ext cx="6446798" cy="961227"/>
            </a:xfrm>
            <a:prstGeom prst="roundRect">
              <a:avLst/>
            </a:prstGeom>
            <a:solidFill>
              <a:srgbClr val="E2E8F1">
                <a:alpha val="74000"/>
              </a:srgbClr>
            </a:solidFill>
            <a:ln w="1905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64" name="Rectangle 63">
              <a:extLst>
                <a:ext uri="{FF2B5EF4-FFF2-40B4-BE49-F238E27FC236}">
                  <a16:creationId xmlns:a16="http://schemas.microsoft.com/office/drawing/2014/main" id="{D11A60DC-5784-4CC7-B90E-625A301DD319}"/>
                </a:ext>
              </a:extLst>
            </p:cNvPr>
            <p:cNvSpPr/>
            <p:nvPr/>
          </p:nvSpPr>
          <p:spPr>
            <a:xfrm>
              <a:off x="3251937" y="2938501"/>
              <a:ext cx="5904086" cy="973459"/>
            </a:xfrm>
            <a:prstGeom prst="rect">
              <a:avLst/>
            </a:prstGeom>
          </p:spPr>
          <p:txBody>
            <a:bodyPr anchor="ctr">
              <a:noAutofit/>
            </a:bodyPr>
            <a:lstStyle/>
            <a:p>
              <a:pPr lvl="0" algn="ctr">
                <a:defRPr/>
              </a:pPr>
              <a:r>
                <a:rPr lang="en-US" sz="1600" i="1" dirty="0">
                  <a:solidFill>
                    <a:srgbClr val="1F1A62"/>
                  </a:solidFill>
                  <a:latin typeface="Helvetica" panose="020B0604020202020204" pitchFamily="34" charset="0"/>
                  <a:ea typeface="Open Sans" panose="020B0606030504020204" pitchFamily="34" charset="0"/>
                  <a:cs typeface="Helvetica" panose="020B0604020202020204" pitchFamily="34" charset="0"/>
                </a:rPr>
                <a:t>‘I felt inspired to </a:t>
              </a:r>
              <a:r>
                <a:rPr lang="en-US" sz="1600" b="1" i="1" u="sng" dirty="0">
                  <a:solidFill>
                    <a:srgbClr val="1F1A62"/>
                  </a:solidFill>
                  <a:latin typeface="Helvetica" panose="020B0604020202020204" pitchFamily="34" charset="0"/>
                  <a:ea typeface="Open Sans" panose="020B0606030504020204" pitchFamily="34" charset="0"/>
                  <a:cs typeface="Helvetica" panose="020B0604020202020204" pitchFamily="34" charset="0"/>
                </a:rPr>
                <a:t>register to vote</a:t>
              </a:r>
              <a:r>
                <a:rPr lang="en-US" sz="1600" b="1" i="1" dirty="0">
                  <a:solidFill>
                    <a:srgbClr val="1F1A62"/>
                  </a:solidFill>
                  <a:latin typeface="Helvetica" panose="020B0604020202020204" pitchFamily="34" charset="0"/>
                  <a:ea typeface="Open Sans" panose="020B0606030504020204" pitchFamily="34" charset="0"/>
                  <a:cs typeface="Helvetica" panose="020B0604020202020204" pitchFamily="34" charset="0"/>
                </a:rPr>
                <a:t> </a:t>
              </a:r>
              <a:r>
                <a:rPr lang="en-US" sz="1600" i="1" dirty="0">
                  <a:solidFill>
                    <a:srgbClr val="1F1A62"/>
                  </a:solidFill>
                  <a:latin typeface="Helvetica" panose="020B0604020202020204" pitchFamily="34" charset="0"/>
                  <a:ea typeface="Open Sans" panose="020B0606030504020204" pitchFamily="34" charset="0"/>
                  <a:cs typeface="Helvetica" panose="020B0604020202020204" pitchFamily="34" charset="0"/>
                </a:rPr>
                <a:t>because of something I saw on a TV program’</a:t>
              </a:r>
            </a:p>
          </p:txBody>
        </p:sp>
      </p:grpSp>
      <p:grpSp>
        <p:nvGrpSpPr>
          <p:cNvPr id="65" name="Group 64">
            <a:extLst>
              <a:ext uri="{FF2B5EF4-FFF2-40B4-BE49-F238E27FC236}">
                <a16:creationId xmlns:a16="http://schemas.microsoft.com/office/drawing/2014/main" id="{D1FFF314-4925-42A3-AB81-1F2EF96B5548}"/>
              </a:ext>
            </a:extLst>
          </p:cNvPr>
          <p:cNvGrpSpPr/>
          <p:nvPr/>
        </p:nvGrpSpPr>
        <p:grpSpPr>
          <a:xfrm>
            <a:off x="8417121" y="4230090"/>
            <a:ext cx="3576253" cy="1024825"/>
            <a:chOff x="3626439" y="4207690"/>
            <a:chExt cx="3578197" cy="1062042"/>
          </a:xfrm>
        </p:grpSpPr>
        <p:grpSp>
          <p:nvGrpSpPr>
            <p:cNvPr id="66" name="Group 65">
              <a:extLst>
                <a:ext uri="{FF2B5EF4-FFF2-40B4-BE49-F238E27FC236}">
                  <a16:creationId xmlns:a16="http://schemas.microsoft.com/office/drawing/2014/main" id="{E174CBF3-C08B-497E-8844-3F6AACE09608}"/>
                </a:ext>
              </a:extLst>
            </p:cNvPr>
            <p:cNvGrpSpPr/>
            <p:nvPr/>
          </p:nvGrpSpPr>
          <p:grpSpPr>
            <a:xfrm>
              <a:off x="6065269" y="4207690"/>
              <a:ext cx="1139367" cy="1062042"/>
              <a:chOff x="6740601" y="3863640"/>
              <a:chExt cx="1139367" cy="1062042"/>
            </a:xfrm>
          </p:grpSpPr>
          <p:sp>
            <p:nvSpPr>
              <p:cNvPr id="75" name="Oval 74">
                <a:extLst>
                  <a:ext uri="{FF2B5EF4-FFF2-40B4-BE49-F238E27FC236}">
                    <a16:creationId xmlns:a16="http://schemas.microsoft.com/office/drawing/2014/main" id="{973C6CBA-AB51-4ADD-BF5D-FE99C9F2EF9D}"/>
                  </a:ext>
                </a:extLst>
              </p:cNvPr>
              <p:cNvSpPr/>
              <p:nvPr/>
            </p:nvSpPr>
            <p:spPr>
              <a:xfrm>
                <a:off x="6740601" y="3863640"/>
                <a:ext cx="911768" cy="891953"/>
              </a:xfrm>
              <a:prstGeom prst="ellipse">
                <a:avLst/>
              </a:prstGeom>
              <a:solidFill>
                <a:srgbClr val="1F1A62"/>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76" name="TextBox 75">
                <a:extLst>
                  <a:ext uri="{FF2B5EF4-FFF2-40B4-BE49-F238E27FC236}">
                    <a16:creationId xmlns:a16="http://schemas.microsoft.com/office/drawing/2014/main" id="{60E76E29-6AF9-43C2-B8E8-93FFDE318F71}"/>
                  </a:ext>
                </a:extLst>
              </p:cNvPr>
              <p:cNvSpPr txBox="1"/>
              <p:nvPr/>
            </p:nvSpPr>
            <p:spPr>
              <a:xfrm>
                <a:off x="6767768" y="410530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+50%</a:t>
                </a:r>
              </a:p>
            </p:txBody>
          </p:sp>
          <p:sp>
            <p:nvSpPr>
              <p:cNvPr id="77" name="Rectangle 76">
                <a:extLst>
                  <a:ext uri="{FF2B5EF4-FFF2-40B4-BE49-F238E27FC236}">
                    <a16:creationId xmlns:a16="http://schemas.microsoft.com/office/drawing/2014/main" id="{F9F65747-2DAA-4304-AE4D-B290A0DD4EA8}"/>
                  </a:ext>
                </a:extLst>
              </p:cNvPr>
              <p:cNvSpPr/>
              <p:nvPr/>
            </p:nvSpPr>
            <p:spPr>
              <a:xfrm>
                <a:off x="7366964" y="4642666"/>
                <a:ext cx="513004" cy="283016"/>
              </a:xfrm>
              <a:prstGeom prst="rect">
                <a:avLst/>
              </a:prstGeom>
              <a:solidFill>
                <a:srgbClr val="1F1A62"/>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20%</a:t>
                </a:r>
              </a:p>
            </p:txBody>
          </p:sp>
        </p:grpSp>
        <p:grpSp>
          <p:nvGrpSpPr>
            <p:cNvPr id="67" name="Group 66">
              <a:extLst>
                <a:ext uri="{FF2B5EF4-FFF2-40B4-BE49-F238E27FC236}">
                  <a16:creationId xmlns:a16="http://schemas.microsoft.com/office/drawing/2014/main" id="{BFDACEEB-5847-4118-8323-7AC6E6D6DA3F}"/>
                </a:ext>
              </a:extLst>
            </p:cNvPr>
            <p:cNvGrpSpPr/>
            <p:nvPr/>
          </p:nvGrpSpPr>
          <p:grpSpPr>
            <a:xfrm>
              <a:off x="4858789" y="4207691"/>
              <a:ext cx="1139588" cy="1062041"/>
              <a:chOff x="6496334" y="3863641"/>
              <a:chExt cx="1139588" cy="1062041"/>
            </a:xfrm>
          </p:grpSpPr>
          <p:sp>
            <p:nvSpPr>
              <p:cNvPr id="72" name="Oval 71">
                <a:extLst>
                  <a:ext uri="{FF2B5EF4-FFF2-40B4-BE49-F238E27FC236}">
                    <a16:creationId xmlns:a16="http://schemas.microsoft.com/office/drawing/2014/main" id="{685B4870-F803-4DED-ABFE-BD2108CB0BE8}"/>
                  </a:ext>
                </a:extLst>
              </p:cNvPr>
              <p:cNvSpPr/>
              <p:nvPr/>
            </p:nvSpPr>
            <p:spPr>
              <a:xfrm>
                <a:off x="6500461" y="3863641"/>
                <a:ext cx="875185" cy="891952"/>
              </a:xfrm>
              <a:prstGeom prst="ellipse">
                <a:avLst/>
              </a:prstGeom>
              <a:solidFill>
                <a:srgbClr val="1F1A62"/>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73" name="TextBox 72">
                <a:extLst>
                  <a:ext uri="{FF2B5EF4-FFF2-40B4-BE49-F238E27FC236}">
                    <a16:creationId xmlns:a16="http://schemas.microsoft.com/office/drawing/2014/main" id="{BFDCB7A7-FC72-4D13-9E85-3F7C1F830A65}"/>
                  </a:ext>
                </a:extLst>
              </p:cNvPr>
              <p:cNvSpPr txBox="1"/>
              <p:nvPr/>
            </p:nvSpPr>
            <p:spPr>
              <a:xfrm>
                <a:off x="6496334" y="4120266"/>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+95%</a:t>
                </a:r>
              </a:p>
            </p:txBody>
          </p:sp>
          <p:sp>
            <p:nvSpPr>
              <p:cNvPr id="74" name="Rectangle 73">
                <a:extLst>
                  <a:ext uri="{FF2B5EF4-FFF2-40B4-BE49-F238E27FC236}">
                    <a16:creationId xmlns:a16="http://schemas.microsoft.com/office/drawing/2014/main" id="{0235D801-1FB3-4C37-9764-3704DBFA54E8}"/>
                  </a:ext>
                </a:extLst>
              </p:cNvPr>
              <p:cNvSpPr/>
              <p:nvPr/>
            </p:nvSpPr>
            <p:spPr>
              <a:xfrm>
                <a:off x="7122918" y="4642666"/>
                <a:ext cx="513004" cy="283016"/>
              </a:xfrm>
              <a:prstGeom prst="rect">
                <a:avLst/>
              </a:prstGeom>
              <a:solidFill>
                <a:srgbClr val="1F1A62"/>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26%</a:t>
                </a:r>
              </a:p>
            </p:txBody>
          </p:sp>
        </p:grpSp>
        <p:grpSp>
          <p:nvGrpSpPr>
            <p:cNvPr id="68" name="Group 67">
              <a:extLst>
                <a:ext uri="{FF2B5EF4-FFF2-40B4-BE49-F238E27FC236}">
                  <a16:creationId xmlns:a16="http://schemas.microsoft.com/office/drawing/2014/main" id="{8EA0FB1B-2576-41CC-B414-90160C9F775E}"/>
                </a:ext>
              </a:extLst>
            </p:cNvPr>
            <p:cNvGrpSpPr/>
            <p:nvPr/>
          </p:nvGrpSpPr>
          <p:grpSpPr>
            <a:xfrm>
              <a:off x="3626439" y="4218022"/>
              <a:ext cx="1145506" cy="1034823"/>
              <a:chOff x="6194369" y="3873972"/>
              <a:chExt cx="1145506" cy="1034823"/>
            </a:xfrm>
          </p:grpSpPr>
          <p:sp>
            <p:nvSpPr>
              <p:cNvPr id="69" name="Oval 68">
                <a:extLst>
                  <a:ext uri="{FF2B5EF4-FFF2-40B4-BE49-F238E27FC236}">
                    <a16:creationId xmlns:a16="http://schemas.microsoft.com/office/drawing/2014/main" id="{5CBD36BA-D988-4AAC-8A0A-2A101725AE6B}"/>
                  </a:ext>
                </a:extLst>
              </p:cNvPr>
              <p:cNvSpPr/>
              <p:nvPr/>
            </p:nvSpPr>
            <p:spPr>
              <a:xfrm>
                <a:off x="6241024" y="3873972"/>
                <a:ext cx="870402" cy="890459"/>
              </a:xfrm>
              <a:prstGeom prst="ellipse">
                <a:avLst/>
              </a:prstGeom>
              <a:solidFill>
                <a:srgbClr val="1F1A62"/>
              </a:solid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70" name="TextBox 69">
                <a:extLst>
                  <a:ext uri="{FF2B5EF4-FFF2-40B4-BE49-F238E27FC236}">
                    <a16:creationId xmlns:a16="http://schemas.microsoft.com/office/drawing/2014/main" id="{4D4E7273-1A82-4536-AAE9-5B6E65C04CEB}"/>
                  </a:ext>
                </a:extLst>
              </p:cNvPr>
              <p:cNvSpPr txBox="1"/>
              <p:nvPr/>
            </p:nvSpPr>
            <p:spPr>
              <a:xfrm>
                <a:off x="6194369" y="4127400"/>
                <a:ext cx="963711" cy="33034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+116%</a:t>
                </a:r>
              </a:p>
            </p:txBody>
          </p:sp>
          <p:sp>
            <p:nvSpPr>
              <p:cNvPr id="71" name="Rectangle 70">
                <a:extLst>
                  <a:ext uri="{FF2B5EF4-FFF2-40B4-BE49-F238E27FC236}">
                    <a16:creationId xmlns:a16="http://schemas.microsoft.com/office/drawing/2014/main" id="{22CCE66D-B15C-44DE-BEC0-BAF965202E16}"/>
                  </a:ext>
                </a:extLst>
              </p:cNvPr>
              <p:cNvSpPr/>
              <p:nvPr/>
            </p:nvSpPr>
            <p:spPr>
              <a:xfrm>
                <a:off x="6826871" y="4625779"/>
                <a:ext cx="513004" cy="283016"/>
              </a:xfrm>
              <a:prstGeom prst="rect">
                <a:avLst/>
              </a:prstGeom>
              <a:solidFill>
                <a:srgbClr val="1F1A62"/>
              </a:solidFill>
              <a:ln w="5715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29%</a:t>
                </a:r>
              </a:p>
            </p:txBody>
          </p:sp>
        </p:grpSp>
      </p:grpSp>
    </p:spTree>
    <p:extLst>
      <p:ext uri="{BB962C8B-B14F-4D97-AF65-F5344CB8AC3E}">
        <p14:creationId xmlns:p14="http://schemas.microsoft.com/office/powerpoint/2010/main" val="3723381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2549</Words>
  <Application>Microsoft Office PowerPoint</Application>
  <PresentationFormat>Widescreen</PresentationFormat>
  <Paragraphs>315</Paragraphs>
  <Slides>15</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Arial</vt:lpstr>
      <vt:lpstr>Calibri</vt:lpstr>
      <vt:lpstr>Calibri Light</vt:lpstr>
      <vt:lpstr>Helvetica</vt:lpstr>
      <vt:lpstr>Helvetica Light</vt:lpstr>
      <vt:lpstr>Open Sans</vt:lpstr>
      <vt:lpstr>Trebuchet MS</vt:lpstr>
      <vt:lpstr>Office Theme</vt:lpstr>
      <vt:lpstr>1_Custom Design</vt:lpstr>
      <vt:lpstr>5_Custom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Leah Montner Dixon</cp:lastModifiedBy>
  <cp:revision>81</cp:revision>
  <dcterms:created xsi:type="dcterms:W3CDTF">2020-06-22T18:40:35Z</dcterms:created>
  <dcterms:modified xsi:type="dcterms:W3CDTF">2020-07-01T13:29:55Z</dcterms:modified>
</cp:coreProperties>
</file>