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7" r:id="rId5"/>
    <p:sldId id="16298" r:id="rId6"/>
    <p:sldId id="370" r:id="rId7"/>
    <p:sldId id="16295" r:id="rId8"/>
    <p:sldId id="2144327414" r:id="rId9"/>
    <p:sldId id="2144327318" r:id="rId10"/>
    <p:sldId id="2144327462" r:id="rId11"/>
    <p:sldId id="2144327332" r:id="rId12"/>
    <p:sldId id="2144327299" r:id="rId13"/>
    <p:sldId id="2144327453" r:id="rId14"/>
    <p:sldId id="2144327435" r:id="rId15"/>
    <p:sldId id="2144327464" r:id="rId16"/>
    <p:sldId id="2144327290" r:id="rId17"/>
    <p:sldId id="2144327415" r:id="rId18"/>
    <p:sldId id="2144327463" r:id="rId19"/>
    <p:sldId id="2144327404" r:id="rId20"/>
    <p:sldId id="2144327465" r:id="rId21"/>
    <p:sldId id="2144327466" r:id="rId22"/>
    <p:sldId id="2144327452" r:id="rId23"/>
    <p:sldId id="2144327450" r:id="rId24"/>
    <p:sldId id="2144327467" r:id="rId25"/>
    <p:sldId id="2144327474" r:id="rId26"/>
    <p:sldId id="2144327434" r:id="rId27"/>
    <p:sldId id="2144327469" r:id="rId28"/>
    <p:sldId id="2144327444" r:id="rId29"/>
    <p:sldId id="2144327440" r:id="rId30"/>
    <p:sldId id="2144327470" r:id="rId31"/>
    <p:sldId id="2144327439" r:id="rId32"/>
    <p:sldId id="2144327461" r:id="rId33"/>
    <p:sldId id="2144327421" r:id="rId34"/>
    <p:sldId id="2144327445" r:id="rId35"/>
    <p:sldId id="2144327418" r:id="rId36"/>
    <p:sldId id="2144327451" r:id="rId37"/>
    <p:sldId id="2144327420" r:id="rId38"/>
    <p:sldId id="2144327472" r:id="rId39"/>
    <p:sldId id="2144327446" r:id="rId40"/>
    <p:sldId id="2144327400" r:id="rId41"/>
    <p:sldId id="2144327468" r:id="rId42"/>
    <p:sldId id="2144327349" r:id="rId43"/>
    <p:sldId id="2144327475" r:id="rId44"/>
    <p:sldId id="21443272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son Wiese" initials="JW" lastIdx="5" clrIdx="6">
    <p:extLst>
      <p:ext uri="{19B8F6BF-5375-455C-9EA6-DF929625EA0E}">
        <p15:presenceInfo xmlns:p15="http://schemas.microsoft.com/office/powerpoint/2012/main" userId="S::jasonw@thevab.com::4bff8d5b-7de6-4655-b397-69b0afc81113" providerId="AD"/>
      </p:ext>
    </p:extLst>
  </p:cmAuthor>
  <p:cmAuthor id="1" name="Marianne Vita" initials="MV" lastIdx="12" clrIdx="0">
    <p:extLst>
      <p:ext uri="{19B8F6BF-5375-455C-9EA6-DF929625EA0E}">
        <p15:presenceInfo xmlns:p15="http://schemas.microsoft.com/office/powerpoint/2012/main" userId="S::mariannev@thevab.com::35b1102d-d340-4a85-a709-12ee727aa48b" providerId="AD"/>
      </p:ext>
    </p:extLst>
  </p:cmAuthor>
  <p:cmAuthor id="2" name="Danielle Delauro" initials="DD [2]" lastIdx="5" clrIdx="1">
    <p:extLst>
      <p:ext uri="{19B8F6BF-5375-455C-9EA6-DF929625EA0E}">
        <p15:presenceInfo xmlns:p15="http://schemas.microsoft.com/office/powerpoint/2012/main" userId="Danielle Delauro" providerId="None"/>
      </p:ext>
    </p:extLst>
  </p:cmAuthor>
  <p:cmAuthor id="3" name="Danielle Delauro" initials="DD" lastIdx="14" clrIdx="2">
    <p:extLst>
      <p:ext uri="{19B8F6BF-5375-455C-9EA6-DF929625EA0E}">
        <p15:presenceInfo xmlns:p15="http://schemas.microsoft.com/office/powerpoint/2012/main" userId="S-1-5-21-196352387-3830531953-789369879-1177" providerId="AD"/>
      </p:ext>
    </p:extLst>
  </p:cmAuthor>
  <p:cmAuthor id="4" name="Leah Montner Dixon" initials="LMD" lastIdx="18" clrIdx="3">
    <p:extLst>
      <p:ext uri="{19B8F6BF-5375-455C-9EA6-DF929625EA0E}">
        <p15:presenceInfo xmlns:p15="http://schemas.microsoft.com/office/powerpoint/2012/main" userId="S::leahm@thevab.com::d5b2ae9e-9213-4442-b7df-4db8cbe51e5d" providerId="AD"/>
      </p:ext>
    </p:extLst>
  </p:cmAuthor>
  <p:cmAuthor id="5" name="Kathy Grey" initials="KG" lastIdx="78" clrIdx="4">
    <p:extLst>
      <p:ext uri="{19B8F6BF-5375-455C-9EA6-DF929625EA0E}">
        <p15:presenceInfo xmlns:p15="http://schemas.microsoft.com/office/powerpoint/2012/main" userId="S::kathyg@thevab.com::22e59b4b-9f3d-435f-a82c-af8fffbcfca0" providerId="AD"/>
      </p:ext>
    </p:extLst>
  </p:cmAuthor>
  <p:cmAuthor id="6" name="Danielle Delauro" initials="DD [3]" lastIdx="17" clrIdx="5">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A99"/>
    <a:srgbClr val="00C0F3"/>
    <a:srgbClr val="66C5AD"/>
    <a:srgbClr val="1F1A62"/>
    <a:srgbClr val="FFE600"/>
    <a:srgbClr val="7ED2F6"/>
    <a:srgbClr val="E2E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0FEF44-CCB9-48B6-9663-9913AF096528}" v="2" dt="2021-01-07T15:43:13.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2"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A00FEF44-CCB9-48B6-9663-9913AF096528}"/>
    <pc:docChg chg="modSld">
      <pc:chgData name="Leah Montner Dixon" userId="d5b2ae9e-9213-4442-b7df-4db8cbe51e5d" providerId="ADAL" clId="{A00FEF44-CCB9-48B6-9663-9913AF096528}" dt="2021-01-07T15:43:13.759" v="1"/>
      <pc:docMkLst>
        <pc:docMk/>
      </pc:docMkLst>
      <pc:sldChg chg="addSp delSp modSp">
        <pc:chgData name="Leah Montner Dixon" userId="d5b2ae9e-9213-4442-b7df-4db8cbe51e5d" providerId="ADAL" clId="{A00FEF44-CCB9-48B6-9663-9913AF096528}" dt="2021-01-07T15:43:13.759" v="1"/>
        <pc:sldMkLst>
          <pc:docMk/>
          <pc:sldMk cId="1012332081" sldId="2144327463"/>
        </pc:sldMkLst>
        <pc:spChg chg="del">
          <ac:chgData name="Leah Montner Dixon" userId="d5b2ae9e-9213-4442-b7df-4db8cbe51e5d" providerId="ADAL" clId="{A00FEF44-CCB9-48B6-9663-9913AF096528}" dt="2021-01-07T15:43:13.331" v="0" actId="478"/>
          <ac:spMkLst>
            <pc:docMk/>
            <pc:sldMk cId="1012332081" sldId="2144327463"/>
            <ac:spMk id="5" creationId="{754F2352-3E55-41D6-856D-BCC68E684E1C}"/>
          </ac:spMkLst>
        </pc:spChg>
        <pc:spChg chg="del">
          <ac:chgData name="Leah Montner Dixon" userId="d5b2ae9e-9213-4442-b7df-4db8cbe51e5d" providerId="ADAL" clId="{A00FEF44-CCB9-48B6-9663-9913AF096528}" dt="2021-01-07T15:43:13.331" v="0" actId="478"/>
          <ac:spMkLst>
            <pc:docMk/>
            <pc:sldMk cId="1012332081" sldId="2144327463"/>
            <ac:spMk id="6" creationId="{3BD0480F-3274-4F7B-B0DB-F10847D8A02E}"/>
          </ac:spMkLst>
        </pc:spChg>
        <pc:spChg chg="add mod">
          <ac:chgData name="Leah Montner Dixon" userId="d5b2ae9e-9213-4442-b7df-4db8cbe51e5d" providerId="ADAL" clId="{A00FEF44-CCB9-48B6-9663-9913AF096528}" dt="2021-01-07T15:43:13.759" v="1"/>
          <ac:spMkLst>
            <pc:docMk/>
            <pc:sldMk cId="1012332081" sldId="2144327463"/>
            <ac:spMk id="45" creationId="{C2BF1D31-A459-46BA-8941-359ABDAFDBC7}"/>
          </ac:spMkLst>
        </pc:spChg>
        <pc:spChg chg="add mod">
          <ac:chgData name="Leah Montner Dixon" userId="d5b2ae9e-9213-4442-b7df-4db8cbe51e5d" providerId="ADAL" clId="{A00FEF44-CCB9-48B6-9663-9913AF096528}" dt="2021-01-07T15:43:13.759" v="1"/>
          <ac:spMkLst>
            <pc:docMk/>
            <pc:sldMk cId="1012332081" sldId="2144327463"/>
            <ac:spMk id="47" creationId="{CEDC856C-6B1C-4D1B-A388-9FC182952853}"/>
          </ac:spMkLst>
        </pc:spChg>
        <pc:picChg chg="del">
          <ac:chgData name="Leah Montner Dixon" userId="d5b2ae9e-9213-4442-b7df-4db8cbe51e5d" providerId="ADAL" clId="{A00FEF44-CCB9-48B6-9663-9913AF096528}" dt="2021-01-07T15:43:13.331" v="0" actId="478"/>
          <ac:picMkLst>
            <pc:docMk/>
            <pc:sldMk cId="1012332081" sldId="2144327463"/>
            <ac:picMk id="36" creationId="{089CF677-635D-4D96-8EDF-4809E5A8E6F8}"/>
          </ac:picMkLst>
        </pc:picChg>
        <pc:picChg chg="del">
          <ac:chgData name="Leah Montner Dixon" userId="d5b2ae9e-9213-4442-b7df-4db8cbe51e5d" providerId="ADAL" clId="{A00FEF44-CCB9-48B6-9663-9913AF096528}" dt="2021-01-07T15:43:13.331" v="0" actId="478"/>
          <ac:picMkLst>
            <pc:docMk/>
            <pc:sldMk cId="1012332081" sldId="2144327463"/>
            <ac:picMk id="38" creationId="{08C76502-6B6B-4DD5-B7D5-9A66054CDCB7}"/>
          </ac:picMkLst>
        </pc:picChg>
        <pc:picChg chg="del">
          <ac:chgData name="Leah Montner Dixon" userId="d5b2ae9e-9213-4442-b7df-4db8cbe51e5d" providerId="ADAL" clId="{A00FEF44-CCB9-48B6-9663-9913AF096528}" dt="2021-01-07T15:43:13.331" v="0" actId="478"/>
          <ac:picMkLst>
            <pc:docMk/>
            <pc:sldMk cId="1012332081" sldId="2144327463"/>
            <ac:picMk id="40" creationId="{683F961C-CC0B-48ED-8D4B-628BC21418D7}"/>
          </ac:picMkLst>
        </pc:picChg>
        <pc:picChg chg="del">
          <ac:chgData name="Leah Montner Dixon" userId="d5b2ae9e-9213-4442-b7df-4db8cbe51e5d" providerId="ADAL" clId="{A00FEF44-CCB9-48B6-9663-9913AF096528}" dt="2021-01-07T15:43:13.331" v="0" actId="478"/>
          <ac:picMkLst>
            <pc:docMk/>
            <pc:sldMk cId="1012332081" sldId="2144327463"/>
            <ac:picMk id="42" creationId="{1264342F-7925-4AE6-AA9D-225CC95D1324}"/>
          </ac:picMkLst>
        </pc:picChg>
        <pc:picChg chg="del">
          <ac:chgData name="Leah Montner Dixon" userId="d5b2ae9e-9213-4442-b7df-4db8cbe51e5d" providerId="ADAL" clId="{A00FEF44-CCB9-48B6-9663-9913AF096528}" dt="2021-01-07T15:43:13.331" v="0" actId="478"/>
          <ac:picMkLst>
            <pc:docMk/>
            <pc:sldMk cId="1012332081" sldId="2144327463"/>
            <ac:picMk id="44" creationId="{D031D5F3-AE48-4B59-86AF-A269FE1BD034}"/>
          </ac:picMkLst>
        </pc:picChg>
        <pc:picChg chg="del">
          <ac:chgData name="Leah Montner Dixon" userId="d5b2ae9e-9213-4442-b7df-4db8cbe51e5d" providerId="ADAL" clId="{A00FEF44-CCB9-48B6-9663-9913AF096528}" dt="2021-01-07T15:43:13.331" v="0" actId="478"/>
          <ac:picMkLst>
            <pc:docMk/>
            <pc:sldMk cId="1012332081" sldId="2144327463"/>
            <ac:picMk id="46" creationId="{92F47204-06A3-4895-9673-79D9E8DDA034}"/>
          </ac:picMkLst>
        </pc:picChg>
        <pc:picChg chg="add mod">
          <ac:chgData name="Leah Montner Dixon" userId="d5b2ae9e-9213-4442-b7df-4db8cbe51e5d" providerId="ADAL" clId="{A00FEF44-CCB9-48B6-9663-9913AF096528}" dt="2021-01-07T15:43:13.759" v="1"/>
          <ac:picMkLst>
            <pc:docMk/>
            <pc:sldMk cId="1012332081" sldId="2144327463"/>
            <ac:picMk id="48" creationId="{796A029C-426A-432B-B5C3-83478526002D}"/>
          </ac:picMkLst>
        </pc:picChg>
        <pc:picChg chg="add mod">
          <ac:chgData name="Leah Montner Dixon" userId="d5b2ae9e-9213-4442-b7df-4db8cbe51e5d" providerId="ADAL" clId="{A00FEF44-CCB9-48B6-9663-9913AF096528}" dt="2021-01-07T15:43:13.759" v="1"/>
          <ac:picMkLst>
            <pc:docMk/>
            <pc:sldMk cId="1012332081" sldId="2144327463"/>
            <ac:picMk id="49" creationId="{D0331441-7BAA-4709-BD48-2EF3B49D127F}"/>
          </ac:picMkLst>
        </pc:picChg>
        <pc:picChg chg="add mod">
          <ac:chgData name="Leah Montner Dixon" userId="d5b2ae9e-9213-4442-b7df-4db8cbe51e5d" providerId="ADAL" clId="{A00FEF44-CCB9-48B6-9663-9913AF096528}" dt="2021-01-07T15:43:13.759" v="1"/>
          <ac:picMkLst>
            <pc:docMk/>
            <pc:sldMk cId="1012332081" sldId="2144327463"/>
            <ac:picMk id="50" creationId="{DF238B9A-E94E-4CD6-B220-71BA5ED5496A}"/>
          </ac:picMkLst>
        </pc:picChg>
        <pc:picChg chg="add mod">
          <ac:chgData name="Leah Montner Dixon" userId="d5b2ae9e-9213-4442-b7df-4db8cbe51e5d" providerId="ADAL" clId="{A00FEF44-CCB9-48B6-9663-9913AF096528}" dt="2021-01-07T15:43:13.759" v="1"/>
          <ac:picMkLst>
            <pc:docMk/>
            <pc:sldMk cId="1012332081" sldId="2144327463"/>
            <ac:picMk id="51" creationId="{DCEC42B7-299E-40CC-BE4E-C72D220FA7FB}"/>
          </ac:picMkLst>
        </pc:picChg>
        <pc:picChg chg="del">
          <ac:chgData name="Leah Montner Dixon" userId="d5b2ae9e-9213-4442-b7df-4db8cbe51e5d" providerId="ADAL" clId="{A00FEF44-CCB9-48B6-9663-9913AF096528}" dt="2021-01-07T15:43:13.331" v="0" actId="478"/>
          <ac:picMkLst>
            <pc:docMk/>
            <pc:sldMk cId="1012332081" sldId="2144327463"/>
            <ac:picMk id="52" creationId="{17450E29-4DF5-428B-97C2-8383EBD15659}"/>
          </ac:picMkLst>
        </pc:picChg>
        <pc:picChg chg="add mod">
          <ac:chgData name="Leah Montner Dixon" userId="d5b2ae9e-9213-4442-b7df-4db8cbe51e5d" providerId="ADAL" clId="{A00FEF44-CCB9-48B6-9663-9913AF096528}" dt="2021-01-07T15:43:13.759" v="1"/>
          <ac:picMkLst>
            <pc:docMk/>
            <pc:sldMk cId="1012332081" sldId="2144327463"/>
            <ac:picMk id="53" creationId="{D976CAC4-D8E1-4F1A-91B4-65EE6025C887}"/>
          </ac:picMkLst>
        </pc:picChg>
        <pc:picChg chg="del">
          <ac:chgData name="Leah Montner Dixon" userId="d5b2ae9e-9213-4442-b7df-4db8cbe51e5d" providerId="ADAL" clId="{A00FEF44-CCB9-48B6-9663-9913AF096528}" dt="2021-01-07T15:43:13.331" v="0" actId="478"/>
          <ac:picMkLst>
            <pc:docMk/>
            <pc:sldMk cId="1012332081" sldId="2144327463"/>
            <ac:picMk id="54" creationId="{D8DD9990-C0B2-4455-92E5-2A3CD6F55495}"/>
          </ac:picMkLst>
        </pc:picChg>
        <pc:picChg chg="add mod">
          <ac:chgData name="Leah Montner Dixon" userId="d5b2ae9e-9213-4442-b7df-4db8cbe51e5d" providerId="ADAL" clId="{A00FEF44-CCB9-48B6-9663-9913AF096528}" dt="2021-01-07T15:43:13.759" v="1"/>
          <ac:picMkLst>
            <pc:docMk/>
            <pc:sldMk cId="1012332081" sldId="2144327463"/>
            <ac:picMk id="55" creationId="{BD027411-81AF-40BE-BCEF-E83FDFE4C658}"/>
          </ac:picMkLst>
        </pc:picChg>
        <pc:picChg chg="del">
          <ac:chgData name="Leah Montner Dixon" userId="d5b2ae9e-9213-4442-b7df-4db8cbe51e5d" providerId="ADAL" clId="{A00FEF44-CCB9-48B6-9663-9913AF096528}" dt="2021-01-07T15:43:13.331" v="0" actId="478"/>
          <ac:picMkLst>
            <pc:docMk/>
            <pc:sldMk cId="1012332081" sldId="2144327463"/>
            <ac:picMk id="56" creationId="{072299AD-297E-497F-8B52-2E5EE9811731}"/>
          </ac:picMkLst>
        </pc:picChg>
        <pc:picChg chg="add mod">
          <ac:chgData name="Leah Montner Dixon" userId="d5b2ae9e-9213-4442-b7df-4db8cbe51e5d" providerId="ADAL" clId="{A00FEF44-CCB9-48B6-9663-9913AF096528}" dt="2021-01-07T15:43:13.759" v="1"/>
          <ac:picMkLst>
            <pc:docMk/>
            <pc:sldMk cId="1012332081" sldId="2144327463"/>
            <ac:picMk id="57" creationId="{C28398AA-B27B-44D7-AA3E-F1DA2F1580F7}"/>
          </ac:picMkLst>
        </pc:picChg>
        <pc:picChg chg="add mod">
          <ac:chgData name="Leah Montner Dixon" userId="d5b2ae9e-9213-4442-b7df-4db8cbe51e5d" providerId="ADAL" clId="{A00FEF44-CCB9-48B6-9663-9913AF096528}" dt="2021-01-07T15:43:13.759" v="1"/>
          <ac:picMkLst>
            <pc:docMk/>
            <pc:sldMk cId="1012332081" sldId="2144327463"/>
            <ac:picMk id="58" creationId="{6D86D430-E9C2-41C6-AB49-CD0F282D9E6D}"/>
          </ac:picMkLst>
        </pc:picChg>
        <pc:picChg chg="add mod">
          <ac:chgData name="Leah Montner Dixon" userId="d5b2ae9e-9213-4442-b7df-4db8cbe51e5d" providerId="ADAL" clId="{A00FEF44-CCB9-48B6-9663-9913AF096528}" dt="2021-01-07T15:43:13.759" v="1"/>
          <ac:picMkLst>
            <pc:docMk/>
            <pc:sldMk cId="1012332081" sldId="2144327463"/>
            <ac:picMk id="59" creationId="{D38C4254-4B74-4AFA-BAED-3CC4354CA425}"/>
          </ac:picMkLst>
        </pc:picChg>
        <pc:picChg chg="del">
          <ac:chgData name="Leah Montner Dixon" userId="d5b2ae9e-9213-4442-b7df-4db8cbe51e5d" providerId="ADAL" clId="{A00FEF44-CCB9-48B6-9663-9913AF096528}" dt="2021-01-07T15:43:13.331" v="0" actId="478"/>
          <ac:picMkLst>
            <pc:docMk/>
            <pc:sldMk cId="1012332081" sldId="2144327463"/>
            <ac:picMk id="60" creationId="{0FB5132C-EC1B-4D42-B07A-63C1CB8CB64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715072495013E-3"/>
          <c:y val="0.22627352621189711"/>
          <c:w val="0.98815932236444992"/>
          <c:h val="0.61188769907078533"/>
        </c:manualLayout>
      </c:layout>
      <c:barChart>
        <c:barDir val="col"/>
        <c:grouping val="clustered"/>
        <c:varyColors val="0"/>
        <c:ser>
          <c:idx val="0"/>
          <c:order val="0"/>
          <c:tx>
            <c:strRef>
              <c:f>Sheet1!$A$2</c:f>
              <c:strCache>
                <c:ptCount val="1"/>
                <c:pt idx="0">
                  <c:v>A18+</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 Service</c:v>
                </c:pt>
                <c:pt idx="1">
                  <c:v>2 Services</c:v>
                </c:pt>
                <c:pt idx="2">
                  <c:v>3 Services</c:v>
                </c:pt>
                <c:pt idx="3">
                  <c:v>4+ Services</c:v>
                </c:pt>
              </c:strCache>
            </c:strRef>
          </c:cat>
          <c:val>
            <c:numRef>
              <c:f>Sheet1!$B$2:$E$2</c:f>
              <c:numCache>
                <c:formatCode>0%</c:formatCode>
                <c:ptCount val="4"/>
                <c:pt idx="0">
                  <c:v>0.21</c:v>
                </c:pt>
                <c:pt idx="1">
                  <c:v>0.28999999999999998</c:v>
                </c:pt>
                <c:pt idx="2">
                  <c:v>0.22</c:v>
                </c:pt>
                <c:pt idx="3">
                  <c:v>0.27</c:v>
                </c:pt>
              </c:numCache>
            </c:numRef>
          </c:val>
          <c:extLst>
            <c:ext xmlns:c16="http://schemas.microsoft.com/office/drawing/2014/chart" uri="{C3380CC4-5D6E-409C-BE32-E72D297353CC}">
              <c16:uniqueId val="{0000000A-EF41-49FA-8F5C-735C9DE2A986}"/>
            </c:ext>
          </c:extLst>
        </c:ser>
        <c:ser>
          <c:idx val="1"/>
          <c:order val="1"/>
          <c:tx>
            <c:strRef>
              <c:f>Sheet1!$A$3</c:f>
              <c:strCache>
                <c:ptCount val="1"/>
                <c:pt idx="0">
                  <c:v>AVOD Users</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1 Service</c:v>
                </c:pt>
                <c:pt idx="1">
                  <c:v>2 Services</c:v>
                </c:pt>
                <c:pt idx="2">
                  <c:v>3 Services</c:v>
                </c:pt>
                <c:pt idx="3">
                  <c:v>4+ Services</c:v>
                </c:pt>
              </c:strCache>
            </c:strRef>
          </c:cat>
          <c:val>
            <c:numRef>
              <c:f>Sheet1!$B$3:$E$3</c:f>
              <c:numCache>
                <c:formatCode>0%</c:formatCode>
                <c:ptCount val="4"/>
                <c:pt idx="0">
                  <c:v>0.16271186440677965</c:v>
                </c:pt>
                <c:pt idx="1">
                  <c:v>0.26101694915254237</c:v>
                </c:pt>
                <c:pt idx="2">
                  <c:v>0.22372881355932203</c:v>
                </c:pt>
                <c:pt idx="3">
                  <c:v>0.35254237288135593</c:v>
                </c:pt>
              </c:numCache>
            </c:numRef>
          </c:val>
          <c:extLst>
            <c:ext xmlns:c16="http://schemas.microsoft.com/office/drawing/2014/chart" uri="{C3380CC4-5D6E-409C-BE32-E72D297353CC}">
              <c16:uniqueId val="{0000000B-EF41-49FA-8F5C-735C9DE2A986}"/>
            </c:ext>
          </c:extLst>
        </c:ser>
        <c:dLbls>
          <c:dLblPos val="ctr"/>
          <c:showLegendKey val="0"/>
          <c:showVal val="1"/>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0-F2FF-4ADB-A185-7EE4FF139F19}"/>
              </c:ext>
            </c:extLst>
          </c:dPt>
          <c:dPt>
            <c:idx val="2"/>
            <c:invertIfNegative val="0"/>
            <c:bubble3D val="0"/>
            <c:spPr>
              <a:solidFill>
                <a:srgbClr val="66C5AD"/>
              </a:solidFill>
              <a:ln>
                <a:noFill/>
              </a:ln>
              <a:effectLst/>
            </c:spPr>
            <c:extLst>
              <c:ext xmlns:c16="http://schemas.microsoft.com/office/drawing/2014/chart" uri="{C3380CC4-5D6E-409C-BE32-E72D297353CC}">
                <c16:uniqueId val="{00000001-F2FF-4ADB-A185-7EE4FF139F19}"/>
              </c:ext>
            </c:extLst>
          </c:dPt>
          <c:dPt>
            <c:idx val="3"/>
            <c:invertIfNegative val="0"/>
            <c:bubble3D val="0"/>
            <c:spPr>
              <a:solidFill>
                <a:srgbClr val="E84A99"/>
              </a:solidFill>
              <a:ln>
                <a:noFill/>
              </a:ln>
              <a:effectLst/>
            </c:spPr>
            <c:extLst>
              <c:ext xmlns:c16="http://schemas.microsoft.com/office/drawing/2014/chart" uri="{C3380CC4-5D6E-409C-BE32-E72D297353CC}">
                <c16:uniqueId val="{00000002-F2FF-4ADB-A185-7EE4FF139F19}"/>
              </c:ext>
            </c:extLst>
          </c:dPt>
          <c:dPt>
            <c:idx val="4"/>
            <c:invertIfNegative val="0"/>
            <c:bubble3D val="0"/>
            <c:spPr>
              <a:solidFill>
                <a:srgbClr val="FFE600"/>
              </a:solidFill>
              <a:ln>
                <a:noFill/>
              </a:ln>
              <a:effectLst/>
            </c:spPr>
            <c:extLst>
              <c:ext xmlns:c16="http://schemas.microsoft.com/office/drawing/2014/chart" uri="{C3380CC4-5D6E-409C-BE32-E72D297353CC}">
                <c16:uniqueId val="{00000003-F2FF-4ADB-A185-7EE4FF139F19}"/>
              </c:ext>
            </c:extLst>
          </c:dPt>
          <c:dPt>
            <c:idx val="5"/>
            <c:invertIfNegative val="0"/>
            <c:bubble3D val="0"/>
            <c:spPr>
              <a:solidFill>
                <a:srgbClr val="7ED2F6"/>
              </a:solidFill>
              <a:ln>
                <a:solidFill>
                  <a:srgbClr val="7ED2F6"/>
                </a:solidFill>
              </a:ln>
              <a:effectLst/>
            </c:spPr>
            <c:extLst>
              <c:ext xmlns:c16="http://schemas.microsoft.com/office/drawing/2014/chart" uri="{C3380CC4-5D6E-409C-BE32-E72D297353CC}">
                <c16:uniqueId val="{00000004-F2FF-4ADB-A185-7EE4FF139F19}"/>
              </c:ext>
            </c:extLst>
          </c:dPt>
          <c:dPt>
            <c:idx val="6"/>
            <c:invertIfNegative val="0"/>
            <c:bubble3D val="0"/>
            <c:spPr>
              <a:solidFill>
                <a:srgbClr val="7030A0"/>
              </a:solidFill>
              <a:ln>
                <a:noFill/>
              </a:ln>
              <a:effectLst/>
            </c:spPr>
            <c:extLst>
              <c:ext xmlns:c16="http://schemas.microsoft.com/office/drawing/2014/chart" uri="{C3380CC4-5D6E-409C-BE32-E72D297353CC}">
                <c16:uniqueId val="{00000005-F2FF-4ADB-A185-7EE4FF139F19}"/>
              </c:ext>
            </c:extLst>
          </c:dPt>
          <c:dLbls>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AVOD Users</c:v>
                </c:pt>
                <c:pt idx="1">
                  <c:v>A18-24</c:v>
                </c:pt>
                <c:pt idx="2">
                  <c:v>A25-44</c:v>
                </c:pt>
                <c:pt idx="3">
                  <c:v>Hispanic A18+</c:v>
                </c:pt>
                <c:pt idx="4">
                  <c:v>HHI $100K+</c:v>
                </c:pt>
                <c:pt idx="5">
                  <c:v>HH with children</c:v>
                </c:pt>
                <c:pt idx="6">
                  <c:v>Employed full time</c:v>
                </c:pt>
              </c:strCache>
            </c:strRef>
          </c:cat>
          <c:val>
            <c:numRef>
              <c:f>Sheet1!$B$2:$B$8</c:f>
              <c:numCache>
                <c:formatCode>0%</c:formatCode>
                <c:ptCount val="7"/>
                <c:pt idx="0">
                  <c:v>0.7</c:v>
                </c:pt>
                <c:pt idx="1">
                  <c:v>0.68</c:v>
                </c:pt>
                <c:pt idx="2">
                  <c:v>0.7</c:v>
                </c:pt>
                <c:pt idx="3">
                  <c:v>0.67</c:v>
                </c:pt>
                <c:pt idx="4">
                  <c:v>0.62</c:v>
                </c:pt>
                <c:pt idx="5">
                  <c:v>0.71</c:v>
                </c:pt>
                <c:pt idx="6">
                  <c:v>0.68</c:v>
                </c:pt>
              </c:numCache>
            </c:numRef>
          </c:val>
          <c:extLst>
            <c:ext xmlns:c16="http://schemas.microsoft.com/office/drawing/2014/chart" uri="{C3380CC4-5D6E-409C-BE32-E72D297353CC}">
              <c16:uniqueId val="{00000000-DC39-42A8-9AA1-A35A9DBF8F9F}"/>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93"/>
          <c:min val="0"/>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17103820750806484"/>
          <c:w val="0.9869409505368707"/>
          <c:h val="0.74192236819897672"/>
        </c:manualLayout>
      </c:layout>
      <c:barChart>
        <c:barDir val="bar"/>
        <c:grouping val="percentStacked"/>
        <c:varyColors val="0"/>
        <c:ser>
          <c:idx val="0"/>
          <c:order val="0"/>
          <c:tx>
            <c:strRef>
              <c:f>Sheet1!$B$1</c:f>
              <c:strCache>
                <c:ptCount val="1"/>
                <c:pt idx="0">
                  <c:v>I prefer full-length TV episodes or movies</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HH w/ Children</c:v>
                </c:pt>
                <c:pt idx="1">
                  <c:v>HHI $100K+</c:v>
                </c:pt>
                <c:pt idx="2">
                  <c:v>A35-54</c:v>
                </c:pt>
                <c:pt idx="3">
                  <c:v>A18-34</c:v>
                </c:pt>
              </c:strCache>
            </c:strRef>
          </c:cat>
          <c:val>
            <c:numRef>
              <c:f>Sheet1!$B$2:$B$5</c:f>
              <c:numCache>
                <c:formatCode>0%</c:formatCode>
                <c:ptCount val="4"/>
                <c:pt idx="0">
                  <c:v>0.801452784503632</c:v>
                </c:pt>
                <c:pt idx="1">
                  <c:v>0.74285714285714288</c:v>
                </c:pt>
                <c:pt idx="2">
                  <c:v>0.81767955801104975</c:v>
                </c:pt>
                <c:pt idx="3">
                  <c:v>0.82727272727272727</c:v>
                </c:pt>
              </c:numCache>
            </c:numRef>
          </c:val>
          <c:extLst>
            <c:ext xmlns:c16="http://schemas.microsoft.com/office/drawing/2014/chart" uri="{C3380CC4-5D6E-409C-BE32-E72D297353CC}">
              <c16:uniqueId val="{00000009-8E79-4B09-8A3D-471FE3A09167}"/>
            </c:ext>
          </c:extLst>
        </c:ser>
        <c:ser>
          <c:idx val="1"/>
          <c:order val="1"/>
          <c:tx>
            <c:strRef>
              <c:f>Sheet1!$C$1</c:f>
              <c:strCache>
                <c:ptCount val="1"/>
                <c:pt idx="0">
                  <c:v>I prefer short-form video, i.e. 10 minutes or less</c:v>
                </c:pt>
              </c:strCache>
            </c:strRef>
          </c:tx>
          <c:spPr>
            <a:solidFill>
              <a:srgbClr val="00C0F3"/>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01-6FAF-4D4E-98DA-D2D0C6F84C30}"/>
              </c:ext>
            </c:extLst>
          </c:dPt>
          <c:dPt>
            <c:idx val="1"/>
            <c:invertIfNegative val="0"/>
            <c:bubble3D val="0"/>
            <c:spPr>
              <a:solidFill>
                <a:srgbClr val="00C0F3"/>
              </a:solidFill>
              <a:ln>
                <a:noFill/>
              </a:ln>
              <a:effectLst/>
            </c:spPr>
            <c:extLst>
              <c:ext xmlns:c16="http://schemas.microsoft.com/office/drawing/2014/chart" uri="{C3380CC4-5D6E-409C-BE32-E72D297353CC}">
                <c16:uniqueId val="{00000003-6FAF-4D4E-98DA-D2D0C6F84C30}"/>
              </c:ext>
            </c:extLst>
          </c:dPt>
          <c:dPt>
            <c:idx val="2"/>
            <c:invertIfNegative val="0"/>
            <c:bubble3D val="0"/>
            <c:spPr>
              <a:solidFill>
                <a:srgbClr val="00C0F3"/>
              </a:solidFill>
              <a:ln>
                <a:noFill/>
              </a:ln>
              <a:effectLst/>
            </c:spPr>
            <c:extLst>
              <c:ext xmlns:c16="http://schemas.microsoft.com/office/drawing/2014/chart" uri="{C3380CC4-5D6E-409C-BE32-E72D297353CC}">
                <c16:uniqueId val="{00000005-6FAF-4D4E-98DA-D2D0C6F84C30}"/>
              </c:ext>
            </c:extLst>
          </c:dPt>
          <c:dPt>
            <c:idx val="3"/>
            <c:invertIfNegative val="0"/>
            <c:bubble3D val="0"/>
            <c:spPr>
              <a:solidFill>
                <a:srgbClr val="00C0F3"/>
              </a:solidFill>
              <a:ln>
                <a:noFill/>
              </a:ln>
              <a:effectLst/>
            </c:spPr>
            <c:extLst>
              <c:ext xmlns:c16="http://schemas.microsoft.com/office/drawing/2014/chart" uri="{C3380CC4-5D6E-409C-BE32-E72D297353CC}">
                <c16:uniqueId val="{00000007-6FAF-4D4E-98DA-D2D0C6F84C30}"/>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AF-4D4E-98DA-D2D0C6F84C30}"/>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FAF-4D4E-98DA-D2D0C6F84C30}"/>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FAF-4D4E-98DA-D2D0C6F84C30}"/>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FAF-4D4E-98DA-D2D0C6F84C3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HH w/ Children</c:v>
                </c:pt>
                <c:pt idx="1">
                  <c:v>HHI $100K+</c:v>
                </c:pt>
                <c:pt idx="2">
                  <c:v>A35-54</c:v>
                </c:pt>
                <c:pt idx="3">
                  <c:v>A18-34</c:v>
                </c:pt>
              </c:strCache>
            </c:strRef>
          </c:cat>
          <c:val>
            <c:numRef>
              <c:f>Sheet1!$C$2:$C$5</c:f>
              <c:numCache>
                <c:formatCode>0%</c:formatCode>
                <c:ptCount val="4"/>
                <c:pt idx="0">
                  <c:v>0.2</c:v>
                </c:pt>
                <c:pt idx="1">
                  <c:v>0.26</c:v>
                </c:pt>
                <c:pt idx="2">
                  <c:v>0.18232044198895028</c:v>
                </c:pt>
                <c:pt idx="3">
                  <c:v>0.17272727272727273</c:v>
                </c:pt>
              </c:numCache>
            </c:numRef>
          </c:val>
          <c:extLst>
            <c:ext xmlns:c16="http://schemas.microsoft.com/office/drawing/2014/chart" uri="{C3380CC4-5D6E-409C-BE32-E72D297353CC}">
              <c16:uniqueId val="{00000009-E443-4156-A9FD-C45BC2797D3A}"/>
            </c:ext>
          </c:extLst>
        </c:ser>
        <c:dLbls>
          <c:showLegendKey val="0"/>
          <c:showVal val="0"/>
          <c:showCatName val="0"/>
          <c:showSerName val="0"/>
          <c:showPercent val="0"/>
          <c:showBubbleSize val="0"/>
        </c:dLbls>
        <c:gapWidth val="219"/>
        <c:overlap val="100"/>
        <c:axId val="920541368"/>
        <c:axId val="920542008"/>
      </c:barChart>
      <c:catAx>
        <c:axId val="920541368"/>
        <c:scaling>
          <c:orientation val="minMax"/>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1"/>
          <c:min val="0"/>
        </c:scaling>
        <c:delete val="1"/>
        <c:axPos val="b"/>
        <c:numFmt formatCode="0%" sourceLinked="1"/>
        <c:majorTickMark val="out"/>
        <c:minorTickMark val="none"/>
        <c:tickLblPos val="nextTo"/>
        <c:crossAx val="9205413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90715072495013E-3"/>
          <c:y val="0.22627352621189711"/>
          <c:w val="0.98815932236444992"/>
          <c:h val="0.61188769907078533"/>
        </c:manualLayout>
      </c:layout>
      <c:barChart>
        <c:barDir val="col"/>
        <c:grouping val="clustered"/>
        <c:varyColors val="0"/>
        <c:ser>
          <c:idx val="0"/>
          <c:order val="0"/>
          <c:tx>
            <c:strRef>
              <c:f>Sheet1!$B$1</c:f>
              <c:strCache>
                <c:ptCount val="1"/>
                <c:pt idx="0">
                  <c:v>Not daily</c:v>
                </c:pt>
              </c:strCache>
            </c:strRef>
          </c:tx>
          <c:spPr>
            <a:solidFill>
              <a:srgbClr val="00C0F3"/>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5-4DF2-4F13-9B4D-F300C4C7A719}"/>
              </c:ext>
            </c:extLst>
          </c:dPt>
          <c:dPt>
            <c:idx val="2"/>
            <c:invertIfNegative val="0"/>
            <c:bubble3D val="0"/>
            <c:spPr>
              <a:solidFill>
                <a:srgbClr val="00C0F3"/>
              </a:solidFill>
              <a:ln>
                <a:noFill/>
              </a:ln>
              <a:effectLst/>
            </c:spPr>
            <c:extLst>
              <c:ext xmlns:c16="http://schemas.microsoft.com/office/drawing/2014/chart" uri="{C3380CC4-5D6E-409C-BE32-E72D297353CC}">
                <c16:uniqueId val="{00000006-4DF2-4F13-9B4D-F300C4C7A719}"/>
              </c:ext>
            </c:extLst>
          </c:dPt>
          <c:dPt>
            <c:idx val="3"/>
            <c:invertIfNegative val="0"/>
            <c:bubble3D val="0"/>
            <c:spPr>
              <a:solidFill>
                <a:srgbClr val="00C0F3"/>
              </a:solidFill>
              <a:ln>
                <a:noFill/>
              </a:ln>
              <a:effectLst/>
            </c:spPr>
            <c:extLst>
              <c:ext xmlns:c16="http://schemas.microsoft.com/office/drawing/2014/chart" uri="{C3380CC4-5D6E-409C-BE32-E72D297353CC}">
                <c16:uniqueId val="{00000007-4DF2-4F13-9B4D-F300C4C7A719}"/>
              </c:ext>
            </c:extLst>
          </c:dPt>
          <c:dPt>
            <c:idx val="4"/>
            <c:invertIfNegative val="0"/>
            <c:bubble3D val="0"/>
            <c:spPr>
              <a:solidFill>
                <a:srgbClr val="00C0F3"/>
              </a:solidFill>
              <a:ln>
                <a:noFill/>
              </a:ln>
              <a:effectLst/>
            </c:spPr>
            <c:extLst>
              <c:ext xmlns:c16="http://schemas.microsoft.com/office/drawing/2014/chart" uri="{C3380CC4-5D6E-409C-BE32-E72D297353CC}">
                <c16:uniqueId val="{00000008-4DF2-4F13-9B4D-F300C4C7A719}"/>
              </c:ext>
            </c:extLst>
          </c:dPt>
          <c:dPt>
            <c:idx val="5"/>
            <c:invertIfNegative val="0"/>
            <c:bubble3D val="0"/>
            <c:spPr>
              <a:solidFill>
                <a:srgbClr val="00C0F3"/>
              </a:solidFill>
              <a:ln>
                <a:noFill/>
              </a:ln>
              <a:effectLst/>
            </c:spPr>
            <c:extLst>
              <c:ext xmlns:c16="http://schemas.microsoft.com/office/drawing/2014/chart" uri="{C3380CC4-5D6E-409C-BE32-E72D297353CC}">
                <c16:uniqueId val="{00000009-4DF2-4F13-9B4D-F300C4C7A719}"/>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Sheet1!$B$2:$B$7</c:f>
              <c:numCache>
                <c:formatCode>0%</c:formatCode>
                <c:ptCount val="6"/>
                <c:pt idx="0">
                  <c:v>0.42</c:v>
                </c:pt>
                <c:pt idx="1">
                  <c:v>0.41</c:v>
                </c:pt>
                <c:pt idx="2">
                  <c:v>0.6</c:v>
                </c:pt>
                <c:pt idx="3">
                  <c:v>0.54</c:v>
                </c:pt>
                <c:pt idx="4">
                  <c:v>0.52</c:v>
                </c:pt>
                <c:pt idx="5">
                  <c:v>0.47</c:v>
                </c:pt>
              </c:numCache>
            </c:numRef>
          </c:val>
          <c:extLst>
            <c:ext xmlns:c16="http://schemas.microsoft.com/office/drawing/2014/chart" uri="{C3380CC4-5D6E-409C-BE32-E72D297353CC}">
              <c16:uniqueId val="{00000000-5376-4138-9994-7BE22A81090D}"/>
            </c:ext>
          </c:extLst>
        </c:ser>
        <c:ser>
          <c:idx val="1"/>
          <c:order val="1"/>
          <c:tx>
            <c:strRef>
              <c:f>Sheet1!$C$1</c:f>
              <c:strCache>
                <c:ptCount val="1"/>
                <c:pt idx="0">
                  <c:v>Daily or multiple times a day</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A18-24</c:v>
                </c:pt>
                <c:pt idx="1">
                  <c:v>A25-44</c:v>
                </c:pt>
                <c:pt idx="2">
                  <c:v>A45-54</c:v>
                </c:pt>
                <c:pt idx="3">
                  <c:v>Hispanic A18+</c:v>
                </c:pt>
                <c:pt idx="4">
                  <c:v>HHI $100K+</c:v>
                </c:pt>
                <c:pt idx="5">
                  <c:v>HH w/ Children</c:v>
                </c:pt>
              </c:strCache>
            </c:strRef>
          </c:cat>
          <c:val>
            <c:numRef>
              <c:f>Sheet1!$C$2:$C$7</c:f>
              <c:numCache>
                <c:formatCode>0%</c:formatCode>
                <c:ptCount val="6"/>
                <c:pt idx="0">
                  <c:v>0.57999999999999996</c:v>
                </c:pt>
                <c:pt idx="1">
                  <c:v>0.59</c:v>
                </c:pt>
                <c:pt idx="2">
                  <c:v>0.4</c:v>
                </c:pt>
                <c:pt idx="3">
                  <c:v>0.46</c:v>
                </c:pt>
                <c:pt idx="4">
                  <c:v>0.48</c:v>
                </c:pt>
                <c:pt idx="5">
                  <c:v>0.53</c:v>
                </c:pt>
              </c:numCache>
            </c:numRef>
          </c:val>
          <c:extLst>
            <c:ext xmlns:c16="http://schemas.microsoft.com/office/drawing/2014/chart" uri="{C3380CC4-5D6E-409C-BE32-E72D297353CC}">
              <c16:uniqueId val="{00000017-6B56-4445-9ABD-175586A2AB72}"/>
            </c:ext>
          </c:extLst>
        </c:ser>
        <c:dLbls>
          <c:showLegendKey val="0"/>
          <c:showVal val="0"/>
          <c:showCatName val="0"/>
          <c:showSerName val="0"/>
          <c:showPercent val="0"/>
          <c:showBubbleSize val="0"/>
        </c:dLbls>
        <c:gapWidth val="219"/>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legend>
      <c:legendPos val="t"/>
      <c:layout>
        <c:manualLayout>
          <c:xMode val="edge"/>
          <c:yMode val="edge"/>
          <c:x val="0.2293215641704999"/>
          <c:y val="9.5465504196347847E-2"/>
          <c:w val="0.39946982677345128"/>
          <c:h val="6.562882945871309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53545415256826"/>
          <c:y val="0.10054809823117583"/>
          <c:w val="0.29698544308467467"/>
          <c:h val="0.89945190176882417"/>
        </c:manualLayout>
      </c:layout>
      <c:pieChart>
        <c:varyColors val="1"/>
        <c:ser>
          <c:idx val="0"/>
          <c:order val="0"/>
          <c:tx>
            <c:strRef>
              <c:f>Sheet1!$B$1</c:f>
              <c:strCache>
                <c:ptCount val="1"/>
                <c:pt idx="0">
                  <c:v>P18+</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0-6411-480E-9839-DCEAA893F400}"/>
              </c:ext>
            </c:extLst>
          </c:dPt>
          <c:dPt>
            <c:idx val="1"/>
            <c:bubble3D val="0"/>
            <c:spPr>
              <a:solidFill>
                <a:srgbClr val="00C0F3"/>
              </a:solidFill>
              <a:ln>
                <a:noFill/>
              </a:ln>
              <a:effectLst/>
            </c:spPr>
            <c:extLst>
              <c:ext xmlns:c16="http://schemas.microsoft.com/office/drawing/2014/chart" uri="{C3380CC4-5D6E-409C-BE32-E72D297353CC}">
                <c16:uniqueId val="{00000001-6411-480E-9839-DCEAA893F400}"/>
              </c:ext>
            </c:extLst>
          </c:dPt>
          <c:dPt>
            <c:idx val="2"/>
            <c:bubble3D val="0"/>
            <c:spPr>
              <a:solidFill>
                <a:srgbClr val="66C5AD"/>
              </a:solidFill>
              <a:ln>
                <a:noFill/>
              </a:ln>
              <a:effectLst/>
            </c:spPr>
            <c:extLst>
              <c:ext xmlns:c16="http://schemas.microsoft.com/office/drawing/2014/chart" uri="{C3380CC4-5D6E-409C-BE32-E72D297353CC}">
                <c16:uniqueId val="{00000002-6411-480E-9839-DCEAA893F400}"/>
              </c:ext>
            </c:extLst>
          </c:dPt>
          <c:dLbls>
            <c:dLbl>
              <c:idx val="0"/>
              <c:layout>
                <c:manualLayout>
                  <c:x val="0.10021406360349534"/>
                  <c:y val="-7.6741669537705989E-2"/>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11-480E-9839-DCEAA893F400}"/>
                </c:ext>
              </c:extLst>
            </c:dLbl>
            <c:dLbl>
              <c:idx val="1"/>
              <c:layout>
                <c:manualLayout>
                  <c:x val="-7.4036155119164324E-2"/>
                  <c:y val="0.114054540128447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11-480E-9839-DCEAA893F400}"/>
                </c:ext>
              </c:extLst>
            </c:dLbl>
            <c:dLbl>
              <c:idx val="2"/>
              <c:layout>
                <c:manualLayout>
                  <c:x val="-7.5510187732557521E-2"/>
                  <c:y val="-0.10969830718069722"/>
                </c:manualLayout>
              </c:layout>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11-480E-9839-DCEAA893F400}"/>
                </c:ext>
              </c:extLst>
            </c:dLbl>
            <c:spPr>
              <a:noFill/>
              <a:ln>
                <a:noFill/>
              </a:ln>
              <a:effectLst/>
            </c:spPr>
            <c:txPr>
              <a:bodyPr rot="0" spcFirstLastPara="1" vertOverflow="ellipsis" vert="horz" wrap="square" anchor="ctr" anchorCtr="1"/>
              <a:lstStyle/>
              <a:p>
                <a:pPr>
                  <a:defRPr sz="20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Paid Subscription</c:v>
                </c:pt>
                <c:pt idx="1">
                  <c:v>Ad-Supported Subscription</c:v>
                </c:pt>
                <c:pt idx="2">
                  <c:v>vMVPD</c:v>
                </c:pt>
              </c:strCache>
            </c:strRef>
          </c:cat>
          <c:val>
            <c:numRef>
              <c:f>Sheet1!$B$2:$B$4</c:f>
              <c:numCache>
                <c:formatCode>0%</c:formatCode>
                <c:ptCount val="3"/>
                <c:pt idx="0">
                  <c:v>0.69</c:v>
                </c:pt>
                <c:pt idx="1">
                  <c:v>0.21</c:v>
                </c:pt>
                <c:pt idx="2">
                  <c:v>0.1</c:v>
                </c:pt>
              </c:numCache>
            </c:numRef>
          </c:val>
          <c:extLst>
            <c:ext xmlns:c16="http://schemas.microsoft.com/office/drawing/2014/chart" uri="{C3380CC4-5D6E-409C-BE32-E72D297353CC}">
              <c16:uniqueId val="{0000000D-17E3-47F3-8B8C-E7CFC311C5F0}"/>
            </c:ext>
          </c:extLst>
        </c:ser>
        <c:dLbls>
          <c:showLegendKey val="0"/>
          <c:showVal val="0"/>
          <c:showCatName val="0"/>
          <c:showSerName val="0"/>
          <c:showPercent val="0"/>
          <c:showBubbleSize val="0"/>
          <c:showLeaderLines val="1"/>
        </c:dLbls>
        <c:firstSliceAng val="137"/>
      </c:pieChart>
      <c:spPr>
        <a:noFill/>
        <a:ln>
          <a:noFill/>
        </a:ln>
        <a:effectLst/>
      </c:spPr>
    </c:plotArea>
    <c:legend>
      <c:legendPos val="r"/>
      <c:layout>
        <c:manualLayout>
          <c:xMode val="edge"/>
          <c:yMode val="edge"/>
          <c:x val="0.26687402628888257"/>
          <c:y val="1.6217435198576748E-2"/>
          <c:w val="0.46324645563882827"/>
          <c:h val="5.3520856260147076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53545415256826"/>
          <c:y val="0.10054809823117583"/>
          <c:w val="0.29698544308467467"/>
          <c:h val="0.89945190176882417"/>
        </c:manualLayout>
      </c:layout>
      <c:pieChart>
        <c:varyColors val="1"/>
        <c:dLbls>
          <c:showLegendKey val="0"/>
          <c:showVal val="0"/>
          <c:showCatName val="0"/>
          <c:showSerName val="0"/>
          <c:showPercent val="0"/>
          <c:showBubbleSize val="0"/>
          <c:showLeaderLines val="0"/>
        </c:dLbls>
        <c:firstSliceAng val="137"/>
      </c:pieChart>
      <c:spPr>
        <a:noFill/>
        <a:ln>
          <a:noFill/>
        </a:ln>
        <a:effectLst/>
      </c:spPr>
    </c:plotArea>
    <c:legend>
      <c:legendPos val="r"/>
      <c:layout>
        <c:manualLayout>
          <c:xMode val="edge"/>
          <c:yMode val="edge"/>
          <c:x val="0.26687402628888257"/>
          <c:y val="1.6217435198576748E-2"/>
          <c:w val="0.46324645563882827"/>
          <c:h val="5.3520856260147076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8F24-4440-A0B9-5404EF9A857A}"/>
              </c:ext>
            </c:extLst>
          </c:dPt>
          <c:dPt>
            <c:idx val="1"/>
            <c:invertIfNegative val="0"/>
            <c:bubble3D val="0"/>
            <c:spPr>
              <a:solidFill>
                <a:srgbClr val="E84A99"/>
              </a:solidFill>
              <a:ln>
                <a:noFill/>
              </a:ln>
              <a:effectLst/>
            </c:spPr>
            <c:extLst>
              <c:ext xmlns:c16="http://schemas.microsoft.com/office/drawing/2014/chart" uri="{C3380CC4-5D6E-409C-BE32-E72D297353CC}">
                <c16:uniqueId val="{00000000-FB54-4D1C-81A3-E1A83AB123B1}"/>
              </c:ext>
            </c:extLst>
          </c:dPt>
          <c:dPt>
            <c:idx val="2"/>
            <c:invertIfNegative val="0"/>
            <c:bubble3D val="0"/>
            <c:spPr>
              <a:solidFill>
                <a:srgbClr val="00C0F3"/>
              </a:solidFill>
              <a:ln>
                <a:noFill/>
              </a:ln>
              <a:effectLst/>
            </c:spPr>
            <c:extLst>
              <c:ext xmlns:c16="http://schemas.microsoft.com/office/drawing/2014/chart" uri="{C3380CC4-5D6E-409C-BE32-E72D297353CC}">
                <c16:uniqueId val="{00000001-FB54-4D1C-81A3-E1A83AB123B1}"/>
              </c:ext>
            </c:extLst>
          </c:dPt>
          <c:dPt>
            <c:idx val="3"/>
            <c:invertIfNegative val="0"/>
            <c:bubble3D val="0"/>
            <c:spPr>
              <a:solidFill>
                <a:srgbClr val="7030A0"/>
              </a:solidFill>
              <a:ln>
                <a:noFill/>
              </a:ln>
              <a:effectLst/>
            </c:spPr>
            <c:extLst>
              <c:ext xmlns:c16="http://schemas.microsoft.com/office/drawing/2014/chart" uri="{C3380CC4-5D6E-409C-BE32-E72D297353CC}">
                <c16:uniqueId val="{00000003-FB54-4D1C-81A3-E1A83AB123B1}"/>
              </c:ext>
            </c:extLst>
          </c:dPt>
          <c:dPt>
            <c:idx val="4"/>
            <c:invertIfNegative val="0"/>
            <c:bubble3D val="0"/>
            <c:spPr>
              <a:solidFill>
                <a:srgbClr val="66C5AD"/>
              </a:solidFill>
              <a:ln>
                <a:noFill/>
              </a:ln>
              <a:effectLst/>
            </c:spPr>
            <c:extLst>
              <c:ext xmlns:c16="http://schemas.microsoft.com/office/drawing/2014/chart" uri="{C3380CC4-5D6E-409C-BE32-E72D297353CC}">
                <c16:uniqueId val="{00000004-FB54-4D1C-81A3-E1A83AB123B1}"/>
              </c:ext>
            </c:extLst>
          </c:dPt>
          <c:dLbls>
            <c:spPr>
              <a:noFill/>
              <a:ln>
                <a:noFill/>
              </a:ln>
              <a:effectLst/>
            </c:spPr>
            <c:txPr>
              <a:bodyPr rot="0" spcFirstLastPara="1" vertOverflow="ellipsis" vert="horz" wrap="square" anchor="ctr" anchorCtr="1"/>
              <a:lstStyle/>
              <a:p>
                <a:pPr>
                  <a:defRPr sz="18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A18+</c:v>
                </c:pt>
                <c:pt idx="1">
                  <c:v>AVOD Users</c:v>
                </c:pt>
                <c:pt idx="2">
                  <c:v>SVOD Users</c:v>
                </c:pt>
                <c:pt idx="3">
                  <c:v>A18-24</c:v>
                </c:pt>
                <c:pt idx="4">
                  <c:v>A25-44</c:v>
                </c:pt>
              </c:strCache>
            </c:strRef>
          </c:cat>
          <c:val>
            <c:numRef>
              <c:f>Sheet1!$B$2:$B$6</c:f>
              <c:numCache>
                <c:formatCode>0%</c:formatCode>
                <c:ptCount val="5"/>
                <c:pt idx="0">
                  <c:v>0.63</c:v>
                </c:pt>
                <c:pt idx="1">
                  <c:v>0.67</c:v>
                </c:pt>
                <c:pt idx="2">
                  <c:v>0.66</c:v>
                </c:pt>
                <c:pt idx="3">
                  <c:v>0.74</c:v>
                </c:pt>
                <c:pt idx="4">
                  <c:v>0.66</c:v>
                </c:pt>
              </c:numCache>
            </c:numRef>
          </c:val>
          <c:extLst>
            <c:ext xmlns:c16="http://schemas.microsoft.com/office/drawing/2014/chart" uri="{C3380CC4-5D6E-409C-BE32-E72D297353CC}">
              <c16:uniqueId val="{00000000-4CC3-4EA0-A941-53D4B9A38854}"/>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8"/>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ser>
          <c:idx val="0"/>
          <c:order val="0"/>
          <c:tx>
            <c:strRef>
              <c:f>Sheet1!$B$1</c:f>
              <c:strCache>
                <c:ptCount val="1"/>
                <c:pt idx="0">
                  <c:v>Column2</c:v>
                </c:pt>
              </c:strCache>
            </c:strRef>
          </c:tx>
          <c:spPr>
            <a:solidFill>
              <a:srgbClr val="1F1A62"/>
            </a:solidFill>
            <a:ln>
              <a:noFill/>
            </a:ln>
            <a:effectLst/>
          </c:spPr>
          <c:invertIfNegative val="0"/>
          <c:dPt>
            <c:idx val="1"/>
            <c:invertIfNegative val="0"/>
            <c:bubble3D val="0"/>
            <c:spPr>
              <a:solidFill>
                <a:srgbClr val="00C0F3"/>
              </a:solidFill>
              <a:ln>
                <a:noFill/>
              </a:ln>
              <a:effectLst/>
            </c:spPr>
            <c:extLst>
              <c:ext xmlns:c16="http://schemas.microsoft.com/office/drawing/2014/chart" uri="{C3380CC4-5D6E-409C-BE32-E72D297353CC}">
                <c16:uniqueId val="{00000001-C5C1-45DA-9141-2A5BC7B06A4E}"/>
              </c:ext>
            </c:extLst>
          </c:dPt>
          <c:dPt>
            <c:idx val="2"/>
            <c:invertIfNegative val="0"/>
            <c:bubble3D val="0"/>
            <c:spPr>
              <a:solidFill>
                <a:srgbClr val="66C5AD"/>
              </a:solidFill>
              <a:ln>
                <a:noFill/>
              </a:ln>
              <a:effectLst/>
            </c:spPr>
            <c:extLst>
              <c:ext xmlns:c16="http://schemas.microsoft.com/office/drawing/2014/chart" uri="{C3380CC4-5D6E-409C-BE32-E72D297353CC}">
                <c16:uniqueId val="{00000002-C5C1-45DA-9141-2A5BC7B06A4E}"/>
              </c:ext>
            </c:extLst>
          </c:dPt>
          <c:dPt>
            <c:idx val="3"/>
            <c:invertIfNegative val="0"/>
            <c:bubble3D val="0"/>
            <c:spPr>
              <a:solidFill>
                <a:srgbClr val="E84A99"/>
              </a:solidFill>
              <a:ln>
                <a:noFill/>
              </a:ln>
              <a:effectLst/>
            </c:spPr>
            <c:extLst>
              <c:ext xmlns:c16="http://schemas.microsoft.com/office/drawing/2014/chart" uri="{C3380CC4-5D6E-409C-BE32-E72D297353CC}">
                <c16:uniqueId val="{00000003-C5C1-45DA-9141-2A5BC7B06A4E}"/>
              </c:ext>
            </c:extLst>
          </c:dPt>
          <c:dPt>
            <c:idx val="4"/>
            <c:invertIfNegative val="0"/>
            <c:bubble3D val="0"/>
            <c:spPr>
              <a:solidFill>
                <a:srgbClr val="FFE600"/>
              </a:solidFill>
              <a:ln>
                <a:noFill/>
              </a:ln>
              <a:effectLst/>
            </c:spPr>
            <c:extLst>
              <c:ext xmlns:c16="http://schemas.microsoft.com/office/drawing/2014/chart" uri="{C3380CC4-5D6E-409C-BE32-E72D297353CC}">
                <c16:uniqueId val="{00000004-C5C1-45DA-9141-2A5BC7B06A4E}"/>
              </c:ext>
            </c:extLst>
          </c:dPt>
          <c:dPt>
            <c:idx val="5"/>
            <c:invertIfNegative val="0"/>
            <c:bubble3D val="0"/>
            <c:spPr>
              <a:solidFill>
                <a:srgbClr val="7ED2F6"/>
              </a:solidFill>
              <a:ln>
                <a:noFill/>
              </a:ln>
              <a:effectLst/>
            </c:spPr>
            <c:extLst>
              <c:ext xmlns:c16="http://schemas.microsoft.com/office/drawing/2014/chart" uri="{C3380CC4-5D6E-409C-BE32-E72D297353CC}">
                <c16:uniqueId val="{00000005-C5C1-45DA-9141-2A5BC7B06A4E}"/>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AVOD Users</c:v>
                </c:pt>
                <c:pt idx="1">
                  <c:v>A18-24</c:v>
                </c:pt>
                <c:pt idx="2">
                  <c:v>A25-44</c:v>
                </c:pt>
                <c:pt idx="3">
                  <c:v>Hispanic A18+</c:v>
                </c:pt>
                <c:pt idx="4">
                  <c:v>HHI $100k+</c:v>
                </c:pt>
                <c:pt idx="5">
                  <c:v>HH with children</c:v>
                </c:pt>
              </c:strCache>
            </c:strRef>
          </c:cat>
          <c:val>
            <c:numRef>
              <c:f>Sheet1!$B$2:$B$7</c:f>
              <c:numCache>
                <c:formatCode>0%</c:formatCode>
                <c:ptCount val="6"/>
                <c:pt idx="0">
                  <c:v>0.46</c:v>
                </c:pt>
                <c:pt idx="1">
                  <c:v>0.42</c:v>
                </c:pt>
                <c:pt idx="2">
                  <c:v>0.34</c:v>
                </c:pt>
                <c:pt idx="3">
                  <c:v>0.39</c:v>
                </c:pt>
                <c:pt idx="4">
                  <c:v>0.28000000000000003</c:v>
                </c:pt>
                <c:pt idx="5">
                  <c:v>0.33</c:v>
                </c:pt>
              </c:numCache>
            </c:numRef>
          </c:val>
          <c:extLst>
            <c:ext xmlns:c16="http://schemas.microsoft.com/office/drawing/2014/chart" uri="{C3380CC4-5D6E-409C-BE32-E72D297353CC}">
              <c16:uniqueId val="{00000000-1EF4-4909-9110-1116811E73D6}"/>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5"/>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2/12 - 2/25</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Roku</c:v>
                </c:pt>
                <c:pt idx="1">
                  <c:v>Pluto TV</c:v>
                </c:pt>
                <c:pt idx="2">
                  <c:v>Tubi</c:v>
                </c:pt>
                <c:pt idx="3">
                  <c:v>IMDB TV</c:v>
                </c:pt>
                <c:pt idx="4">
                  <c:v>Vudu</c:v>
                </c:pt>
                <c:pt idx="5">
                  <c:v>Crackle</c:v>
                </c:pt>
                <c:pt idx="6">
                  <c:v>Xumo</c:v>
                </c:pt>
              </c:strCache>
            </c:strRef>
          </c:cat>
          <c:val>
            <c:numRef>
              <c:f>Sheet1!$B$2:$B$8</c:f>
              <c:numCache>
                <c:formatCode>0%</c:formatCode>
                <c:ptCount val="7"/>
                <c:pt idx="0">
                  <c:v>0.16</c:v>
                </c:pt>
                <c:pt idx="1">
                  <c:v>0.11</c:v>
                </c:pt>
                <c:pt idx="2">
                  <c:v>0.1</c:v>
                </c:pt>
                <c:pt idx="3">
                  <c:v>0.11</c:v>
                </c:pt>
                <c:pt idx="4">
                  <c:v>7.0000000000000007E-2</c:v>
                </c:pt>
                <c:pt idx="5">
                  <c:v>0.09</c:v>
                </c:pt>
                <c:pt idx="6">
                  <c:v>0.02</c:v>
                </c:pt>
              </c:numCache>
            </c:numRef>
          </c:val>
          <c:extLst>
            <c:ext xmlns:c16="http://schemas.microsoft.com/office/drawing/2014/chart" uri="{C3380CC4-5D6E-409C-BE32-E72D297353CC}">
              <c16:uniqueId val="{00000000-A103-4C62-AEA6-222F34090538}"/>
            </c:ext>
          </c:extLst>
        </c:ser>
        <c:ser>
          <c:idx val="2"/>
          <c:order val="1"/>
          <c:tx>
            <c:strRef>
              <c:f>Sheet1!$C$1</c:f>
              <c:strCache>
                <c:ptCount val="1"/>
                <c:pt idx="0">
                  <c:v>4/22 - 5/5</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Roku</c:v>
                </c:pt>
                <c:pt idx="1">
                  <c:v>Pluto TV</c:v>
                </c:pt>
                <c:pt idx="2">
                  <c:v>Tubi</c:v>
                </c:pt>
                <c:pt idx="3">
                  <c:v>IMDB TV</c:v>
                </c:pt>
                <c:pt idx="4">
                  <c:v>Vudu</c:v>
                </c:pt>
                <c:pt idx="5">
                  <c:v>Crackle</c:v>
                </c:pt>
                <c:pt idx="6">
                  <c:v>Xumo</c:v>
                </c:pt>
              </c:strCache>
            </c:strRef>
          </c:cat>
          <c:val>
            <c:numRef>
              <c:f>Sheet1!$C$2:$C$8</c:f>
              <c:numCache>
                <c:formatCode>0%</c:formatCode>
                <c:ptCount val="7"/>
                <c:pt idx="0">
                  <c:v>0.2</c:v>
                </c:pt>
                <c:pt idx="1">
                  <c:v>0.12</c:v>
                </c:pt>
                <c:pt idx="2">
                  <c:v>0.12</c:v>
                </c:pt>
                <c:pt idx="3">
                  <c:v>0.12</c:v>
                </c:pt>
                <c:pt idx="4">
                  <c:v>0.09</c:v>
                </c:pt>
                <c:pt idx="5">
                  <c:v>0.09</c:v>
                </c:pt>
                <c:pt idx="6">
                  <c:v>0.02</c:v>
                </c:pt>
              </c:numCache>
            </c:numRef>
          </c:val>
          <c:extLst>
            <c:ext xmlns:c16="http://schemas.microsoft.com/office/drawing/2014/chart" uri="{C3380CC4-5D6E-409C-BE32-E72D297353CC}">
              <c16:uniqueId val="{00000002-A103-4C62-AEA6-222F34090538}"/>
            </c:ext>
          </c:extLst>
        </c:ser>
        <c:dLbls>
          <c:showLegendKey val="0"/>
          <c:showVal val="0"/>
          <c:showCatName val="0"/>
          <c:showSerName val="0"/>
          <c:showPercent val="0"/>
          <c:showBubbleSize val="0"/>
        </c:dLbls>
        <c:gapWidth val="219"/>
        <c:overlap val="-27"/>
        <c:axId val="779706000"/>
        <c:axId val="1497859888"/>
      </c:barChart>
      <c:catAx>
        <c:axId val="779706000"/>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497859888"/>
        <c:crosses val="autoZero"/>
        <c:auto val="1"/>
        <c:lblAlgn val="ctr"/>
        <c:lblOffset val="100"/>
        <c:noMultiLvlLbl val="0"/>
      </c:catAx>
      <c:valAx>
        <c:axId val="1497859888"/>
        <c:scaling>
          <c:orientation val="minMax"/>
          <c:max val="0.5"/>
        </c:scaling>
        <c:delete val="1"/>
        <c:axPos val="l"/>
        <c:numFmt formatCode="0%" sourceLinked="1"/>
        <c:majorTickMark val="none"/>
        <c:minorTickMark val="none"/>
        <c:tickLblPos val="nextTo"/>
        <c:crossAx val="779706000"/>
        <c:crosses val="autoZero"/>
        <c:crossBetween val="between"/>
      </c:valAx>
      <c:spPr>
        <a:noFill/>
        <a:ln>
          <a:noFill/>
        </a:ln>
        <a:effectLst/>
      </c:spPr>
    </c:plotArea>
    <c:legend>
      <c:legendPos val="b"/>
      <c:layout>
        <c:manualLayout>
          <c:xMode val="edge"/>
          <c:yMode val="edge"/>
          <c:x val="0.28136953028039435"/>
          <c:y val="0.12945156808989317"/>
          <c:w val="0.42500211285648215"/>
          <c:h val="9.2947177424827498E-2"/>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74806068972086E-3"/>
          <c:y val="0.15440739700916517"/>
          <c:w val="0.99038407369564285"/>
          <c:h val="0.63810687973731217"/>
        </c:manualLayout>
      </c:layout>
      <c:barChart>
        <c:barDir val="col"/>
        <c:grouping val="clustered"/>
        <c:varyColors val="0"/>
        <c:ser>
          <c:idx val="0"/>
          <c:order val="0"/>
          <c:tx>
            <c:strRef>
              <c:f>Sheet1!$B$1</c:f>
              <c:strCache>
                <c:ptCount val="1"/>
                <c:pt idx="0">
                  <c:v>Column2</c:v>
                </c:pt>
              </c:strCache>
            </c:strRef>
          </c:tx>
          <c:spPr>
            <a:solidFill>
              <a:srgbClr val="00C0F3"/>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Hulu</c:v>
                </c:pt>
                <c:pt idx="1">
                  <c:v>Roku</c:v>
                </c:pt>
                <c:pt idx="2">
                  <c:v>Peacock</c:v>
                </c:pt>
                <c:pt idx="3">
                  <c:v>Pluto TV</c:v>
                </c:pt>
                <c:pt idx="4">
                  <c:v>Tubi</c:v>
                </c:pt>
              </c:strCache>
            </c:strRef>
          </c:cat>
          <c:val>
            <c:numRef>
              <c:f>Sheet1!$B$2:$B$6</c:f>
              <c:numCache>
                <c:formatCode>"$"#,##0</c:formatCode>
                <c:ptCount val="5"/>
                <c:pt idx="0">
                  <c:v>546</c:v>
                </c:pt>
                <c:pt idx="1">
                  <c:v>116</c:v>
                </c:pt>
                <c:pt idx="2">
                  <c:v>80</c:v>
                </c:pt>
                <c:pt idx="3">
                  <c:v>80</c:v>
                </c:pt>
                <c:pt idx="4">
                  <c:v>28</c:v>
                </c:pt>
              </c:numCache>
            </c:numRef>
          </c:val>
          <c:extLst>
            <c:ext xmlns:c16="http://schemas.microsoft.com/office/drawing/2014/chart" uri="{C3380CC4-5D6E-409C-BE32-E72D297353CC}">
              <c16:uniqueId val="{00000000-8D94-48EF-9C31-903C5F5A477F}"/>
            </c:ext>
          </c:extLst>
        </c:ser>
        <c:dLbls>
          <c:showLegendKey val="0"/>
          <c:showVal val="0"/>
          <c:showCatName val="0"/>
          <c:showSerName val="0"/>
          <c:showPercent val="0"/>
          <c:showBubbleSize val="0"/>
        </c:dLbls>
        <c:gapWidth val="94"/>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quot;$&quot;#,##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7227420363934E-3"/>
          <c:y val="0.21717948632489326"/>
          <c:w val="0.9869409505368707"/>
          <c:h val="0.61188769907078533"/>
        </c:manualLayout>
      </c:layout>
      <c:barChart>
        <c:barDir val="col"/>
        <c:grouping val="clustered"/>
        <c:varyColors val="0"/>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max val="0.4"/>
          <c:min val="0"/>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1F1A62"/>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30EB42-9B34-4562-B0C6-37D4FA850F4D}" type="datetimeFigureOut">
              <a:rPr lang="en-US" smtClean="0"/>
              <a:t>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4B510-CE14-4E68-B2C5-2CAFC4BFD511}" type="slidenum">
              <a:rPr lang="en-US" smtClean="0"/>
              <a:t>‹#›</a:t>
            </a:fld>
            <a:endParaRPr lang="en-US"/>
          </a:p>
        </p:txBody>
      </p:sp>
    </p:spTree>
    <p:extLst>
      <p:ext uri="{BB962C8B-B14F-4D97-AF65-F5344CB8AC3E}">
        <p14:creationId xmlns:p14="http://schemas.microsoft.com/office/powerpoint/2010/main" val="14228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07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897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31</a:t>
            </a:fld>
            <a:endParaRPr lang="en-US"/>
          </a:p>
        </p:txBody>
      </p:sp>
    </p:spTree>
    <p:extLst>
      <p:ext uri="{BB962C8B-B14F-4D97-AF65-F5344CB8AC3E}">
        <p14:creationId xmlns:p14="http://schemas.microsoft.com/office/powerpoint/2010/main" val="64951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4B510-CE14-4E68-B2C5-2CAFC4BFD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69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4B510-CE14-4E68-B2C5-2CAFC4BFD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16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35</a:t>
            </a:fld>
            <a:endParaRPr lang="en-US"/>
          </a:p>
        </p:txBody>
      </p:sp>
    </p:spTree>
    <p:extLst>
      <p:ext uri="{BB962C8B-B14F-4D97-AF65-F5344CB8AC3E}">
        <p14:creationId xmlns:p14="http://schemas.microsoft.com/office/powerpoint/2010/main" val="444144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36</a:t>
            </a:fld>
            <a:endParaRPr lang="en-US"/>
          </a:p>
        </p:txBody>
      </p:sp>
    </p:spTree>
    <p:extLst>
      <p:ext uri="{BB962C8B-B14F-4D97-AF65-F5344CB8AC3E}">
        <p14:creationId xmlns:p14="http://schemas.microsoft.com/office/powerpoint/2010/main" val="252975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374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Clear preferences for long-form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C4B510-CE14-4E68-B2C5-2CAFC4BFD5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2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7</a:t>
            </a:fld>
            <a:endParaRPr lang="en-US"/>
          </a:p>
        </p:txBody>
      </p:sp>
    </p:spTree>
    <p:extLst>
      <p:ext uri="{BB962C8B-B14F-4D97-AF65-F5344CB8AC3E}">
        <p14:creationId xmlns:p14="http://schemas.microsoft.com/office/powerpoint/2010/main" val="3281594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9</a:t>
            </a:fld>
            <a:endParaRPr lang="en-US"/>
          </a:p>
        </p:txBody>
      </p:sp>
    </p:spTree>
    <p:extLst>
      <p:ext uri="{BB962C8B-B14F-4D97-AF65-F5344CB8AC3E}">
        <p14:creationId xmlns:p14="http://schemas.microsoft.com/office/powerpoint/2010/main" val="487964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CC6DD1-72E9-4C98-88FE-C2C9F5A0D5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087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11</a:t>
            </a:fld>
            <a:endParaRPr lang="en-US"/>
          </a:p>
        </p:txBody>
      </p:sp>
    </p:spTree>
    <p:extLst>
      <p:ext uri="{BB962C8B-B14F-4D97-AF65-F5344CB8AC3E}">
        <p14:creationId xmlns:p14="http://schemas.microsoft.com/office/powerpoint/2010/main" val="252967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12</a:t>
            </a:fld>
            <a:endParaRPr lang="en-US"/>
          </a:p>
        </p:txBody>
      </p:sp>
    </p:spTree>
    <p:extLst>
      <p:ext uri="{BB962C8B-B14F-4D97-AF65-F5344CB8AC3E}">
        <p14:creationId xmlns:p14="http://schemas.microsoft.com/office/powerpoint/2010/main" val="85086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16</a:t>
            </a:fld>
            <a:endParaRPr lang="en-US"/>
          </a:p>
        </p:txBody>
      </p:sp>
    </p:spTree>
    <p:extLst>
      <p:ext uri="{BB962C8B-B14F-4D97-AF65-F5344CB8AC3E}">
        <p14:creationId xmlns:p14="http://schemas.microsoft.com/office/powerpoint/2010/main" val="359871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4B510-CE14-4E68-B2C5-2CAFC4BFD511}" type="slidenum">
              <a:rPr lang="en-US" smtClean="0"/>
              <a:t>26</a:t>
            </a:fld>
            <a:endParaRPr lang="en-US"/>
          </a:p>
        </p:txBody>
      </p:sp>
    </p:spTree>
    <p:extLst>
      <p:ext uri="{BB962C8B-B14F-4D97-AF65-F5344CB8AC3E}">
        <p14:creationId xmlns:p14="http://schemas.microsoft.com/office/powerpoint/2010/main" val="423677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4B510-CE14-4E68-B2C5-2CAFC4BFD511}" type="slidenum">
              <a:rPr lang="en-US" smtClean="0"/>
              <a:t>27</a:t>
            </a:fld>
            <a:endParaRPr lang="en-US"/>
          </a:p>
        </p:txBody>
      </p:sp>
    </p:spTree>
    <p:extLst>
      <p:ext uri="{BB962C8B-B14F-4D97-AF65-F5344CB8AC3E}">
        <p14:creationId xmlns:p14="http://schemas.microsoft.com/office/powerpoint/2010/main" val="65700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7B296-D45B-495F-AEE6-3F12E14DC8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951B0D-E708-4611-9361-C5A55107F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FDDD-822E-4065-B926-004397FA0D1E}"/>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B56FE868-3516-4BAA-B08C-1B71F4409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7FC5B-279C-4006-931A-CC76C977C3B0}"/>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1131358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495D-D842-4D7B-82C9-CBB200D6D3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1C395-ECBE-45F7-A088-36BF32277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912A5-A69E-40D6-9DB5-8D4C76F3E025}"/>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861849E6-D1A9-4492-9DCD-DD3A55746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EB15D-889B-4F76-87F8-3CEB0FCE3E3B}"/>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1025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6CD2BF-F6FD-48BA-8188-62550C1B9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5D51E0-6B4E-4E5E-8FCD-83638CBD1F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354F7-2F11-4D62-9487-6CEE8E21DC9C}"/>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13BE2F77-9D3E-464E-BC0A-562B7ADFB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80159-05DE-4319-9620-AEDA32A81CEF}"/>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14266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8EF7-29B8-43A8-9455-47B3056569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538A9-77F9-4C76-AEDB-61DFC752C9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DFF6F-3B2B-40E6-92DE-5BB35E04FE69}"/>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D8049664-E622-4743-9A1B-1FA147F6C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98513-4E86-428B-B27F-F78A6C8A0517}"/>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33970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333A-6202-4A49-BEA9-4510C5BC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B436AB-74A8-4A96-AA1D-7E3CB06448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E22039-99D8-4372-BB0E-CDC522897942}"/>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B9FF6F21-9C0B-4AF4-BBED-99588CE6D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99278-2865-4D8E-8BA5-EB36C876A8BE}"/>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1190175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97F2-F881-4E8F-A4C0-62EA334C4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C7639-CDD2-4567-92B8-7D81B52C7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D2F7E7-7AF1-4628-80E4-2C2D3AFB7E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346A92-8DB8-4A3E-A0BB-9F4A5187D97A}"/>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6" name="Footer Placeholder 5">
            <a:extLst>
              <a:ext uri="{FF2B5EF4-FFF2-40B4-BE49-F238E27FC236}">
                <a16:creationId xmlns:a16="http://schemas.microsoft.com/office/drawing/2014/main" id="{B72B4F8D-37F0-4AB8-9EF9-22D8B9D71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44CB3E-C0B3-485B-AE4F-EC810C9B9723}"/>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5281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CB47-717E-4A22-B595-F2D4D8A12A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703F2A-D609-465D-BAFE-60B09C89E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238043-17BC-463D-8385-5C4CEAC3C3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F4179-7176-4FE9-AD16-74AD185A8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93A497-3298-4428-8EE7-860059E671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9926DE-94DA-46B0-89F0-D8838BB80596}"/>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8" name="Footer Placeholder 7">
            <a:extLst>
              <a:ext uri="{FF2B5EF4-FFF2-40B4-BE49-F238E27FC236}">
                <a16:creationId xmlns:a16="http://schemas.microsoft.com/office/drawing/2014/main" id="{7F390163-1827-4C21-8D02-20A6518A03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0144-CE83-409C-97A9-DE0B4DE1CEE1}"/>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07602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7C23-2509-4311-B255-C3023AC01B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AAF10-4FAF-4826-BF94-5070F14BDE93}"/>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4" name="Footer Placeholder 3">
            <a:extLst>
              <a:ext uri="{FF2B5EF4-FFF2-40B4-BE49-F238E27FC236}">
                <a16:creationId xmlns:a16="http://schemas.microsoft.com/office/drawing/2014/main" id="{C8142790-17F7-4F40-9264-7DD8EDCA6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F75710-9311-42C8-9F79-3F563CB815CD}"/>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410557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85AF0-3798-4C04-B4BE-3EBCA41890C2}"/>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3" name="Footer Placeholder 2">
            <a:extLst>
              <a:ext uri="{FF2B5EF4-FFF2-40B4-BE49-F238E27FC236}">
                <a16:creationId xmlns:a16="http://schemas.microsoft.com/office/drawing/2014/main" id="{7387EB06-D81E-41C3-9306-5CD518C3E3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4E7C1A-B16D-4D2C-BB53-C9CBCA6DEFFD}"/>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296164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E884-0350-4DD9-8F27-78F5CC46A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EB071E-566C-4308-8829-1C8BC8A616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6763F-A919-46C1-B2C0-69FBD459B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FF7F2-0324-4FD3-927C-DD06F97434A3}"/>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6" name="Footer Placeholder 5">
            <a:extLst>
              <a:ext uri="{FF2B5EF4-FFF2-40B4-BE49-F238E27FC236}">
                <a16:creationId xmlns:a16="http://schemas.microsoft.com/office/drawing/2014/main" id="{7221855C-7BA3-4E61-81F5-513FCF288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B52FE-2AFA-421A-9C49-F20156867D45}"/>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492577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D26E-41B8-48C5-96D8-68CB621A29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523278-53AF-4CA5-ABEA-4472C8068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BFC174-4F1C-4F79-A6D1-1B82265C2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4D866-B126-45C1-815E-022DAB636210}"/>
              </a:ext>
            </a:extLst>
          </p:cNvPr>
          <p:cNvSpPr>
            <a:spLocks noGrp="1"/>
          </p:cNvSpPr>
          <p:nvPr>
            <p:ph type="dt" sz="half" idx="10"/>
          </p:nvPr>
        </p:nvSpPr>
        <p:spPr/>
        <p:txBody>
          <a:bodyPr/>
          <a:lstStyle/>
          <a:p>
            <a:fld id="{5CE62089-C3D5-41ED-B2CE-48D5AD4E3E44}" type="datetimeFigureOut">
              <a:rPr lang="en-US" smtClean="0"/>
              <a:t>1/7/2021</a:t>
            </a:fld>
            <a:endParaRPr lang="en-US"/>
          </a:p>
        </p:txBody>
      </p:sp>
      <p:sp>
        <p:nvSpPr>
          <p:cNvPr id="6" name="Footer Placeholder 5">
            <a:extLst>
              <a:ext uri="{FF2B5EF4-FFF2-40B4-BE49-F238E27FC236}">
                <a16:creationId xmlns:a16="http://schemas.microsoft.com/office/drawing/2014/main" id="{2FE5E154-4C80-4EC1-AEE6-13DC3A2F2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283FD-7D86-4AFC-9D2C-709D889027CF}"/>
              </a:ext>
            </a:extLst>
          </p:cNvPr>
          <p:cNvSpPr>
            <a:spLocks noGrp="1"/>
          </p:cNvSpPr>
          <p:nvPr>
            <p:ph type="sldNum" sz="quarter" idx="12"/>
          </p:nvPr>
        </p:nvSpPr>
        <p:spPr/>
        <p:txBody>
          <a:bodyPr/>
          <a:lstStyle/>
          <a:p>
            <a:fld id="{4CD876C3-FB2B-4F52-A9AE-6FD8E123CC78}" type="slidenum">
              <a:rPr lang="en-US" smtClean="0"/>
              <a:t>‹#›</a:t>
            </a:fld>
            <a:endParaRPr lang="en-US"/>
          </a:p>
        </p:txBody>
      </p:sp>
    </p:spTree>
    <p:extLst>
      <p:ext uri="{BB962C8B-B14F-4D97-AF65-F5344CB8AC3E}">
        <p14:creationId xmlns:p14="http://schemas.microsoft.com/office/powerpoint/2010/main" val="354061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BD4FF-97FA-4BC4-8076-8AF0AA3EF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49853-3FF1-4696-ACC3-60F1C5581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157B9-E309-4DF8-8F20-6DC9DDA68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62089-C3D5-41ED-B2CE-48D5AD4E3E44}" type="datetimeFigureOut">
              <a:rPr lang="en-US" smtClean="0"/>
              <a:t>1/7/2021</a:t>
            </a:fld>
            <a:endParaRPr lang="en-US"/>
          </a:p>
        </p:txBody>
      </p:sp>
      <p:sp>
        <p:nvSpPr>
          <p:cNvPr id="5" name="Footer Placeholder 4">
            <a:extLst>
              <a:ext uri="{FF2B5EF4-FFF2-40B4-BE49-F238E27FC236}">
                <a16:creationId xmlns:a16="http://schemas.microsoft.com/office/drawing/2014/main" id="{1FA3A246-4A8F-4E5C-9958-B9FCC138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B69670-12C6-4C43-9C1B-AFACC5E7E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76C3-FB2B-4F52-A9AE-6FD8E123CC78}" type="slidenum">
              <a:rPr lang="en-US" smtClean="0"/>
              <a:t>‹#›</a:t>
            </a:fld>
            <a:endParaRPr lang="en-US"/>
          </a:p>
        </p:txBody>
      </p:sp>
    </p:spTree>
    <p:extLst>
      <p:ext uri="{BB962C8B-B14F-4D97-AF65-F5344CB8AC3E}">
        <p14:creationId xmlns:p14="http://schemas.microsoft.com/office/powerpoint/2010/main" val="1225518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hart" Target="../charts/char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7.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jpeg"/><Relationship Id="rId3" Type="http://schemas.openxmlformats.org/officeDocument/2006/relationships/chart" Target="../charts/chart3.xml"/><Relationship Id="rId21"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7.png"/><Relationship Id="rId25" Type="http://schemas.openxmlformats.org/officeDocument/2006/relationships/image" Target="../media/image44.jpeg"/><Relationship Id="rId2" Type="http://schemas.openxmlformats.org/officeDocument/2006/relationships/image" Target="../media/image5.png"/><Relationship Id="rId16" Type="http://schemas.openxmlformats.org/officeDocument/2006/relationships/image" Target="../media/image36.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3.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2.png"/><Relationship Id="rId10" Type="http://schemas.openxmlformats.org/officeDocument/2006/relationships/image" Target="../media/image30.png"/><Relationship Id="rId19"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43.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25.png"/><Relationship Id="rId5" Type="http://schemas.openxmlformats.org/officeDocument/2006/relationships/image" Target="../media/image7.png"/><Relationship Id="rId10" Type="http://schemas.openxmlformats.org/officeDocument/2006/relationships/image" Target="../media/image38.png"/><Relationship Id="rId4" Type="http://schemas.openxmlformats.org/officeDocument/2006/relationships/chart" Target="../charts/chart4.xml"/><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3" Type="http://schemas.openxmlformats.org/officeDocument/2006/relationships/image" Target="../media/image54.png"/><Relationship Id="rId7" Type="http://schemas.openxmlformats.org/officeDocument/2006/relationships/image" Target="../media/image53.jpeg"/><Relationship Id="rId12" Type="http://schemas.openxmlformats.org/officeDocument/2006/relationships/image" Target="../media/image61.png"/><Relationship Id="rId17" Type="http://schemas.openxmlformats.org/officeDocument/2006/relationships/image" Target="../media/image7.png"/><Relationship Id="rId2" Type="http://schemas.openxmlformats.org/officeDocument/2006/relationships/notesSlide" Target="../notesSlides/notesSlide10.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www.nexttv.com/news/peacock-signups-jump-to-15m-roberts-says" TargetMode="External"/><Relationship Id="rId11" Type="http://schemas.openxmlformats.org/officeDocument/2006/relationships/image" Target="../media/image60.png"/><Relationship Id="rId5" Type="http://schemas.openxmlformats.org/officeDocument/2006/relationships/image" Target="../media/image56.tiff"/><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5.xml"/><Relationship Id="rId7"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37.xml"/><Relationship Id="rId4" Type="http://schemas.openxmlformats.org/officeDocument/2006/relationships/slide" Target="slide32.xml"/><Relationship Id="rId9" Type="http://schemas.openxmlformats.org/officeDocument/2006/relationships/slide" Target="slide38.xml"/></Relationships>
</file>

<file path=ppt/slides/_rels/slide30.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27.png"/><Relationship Id="rId7"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image" Target="../media/image29.png"/><Relationship Id="rId9" Type="http://schemas.openxmlformats.org/officeDocument/2006/relationships/hyperlink" Target="https://www.mediapost.com/publications/article/354755/five-premium-ad-supported-video-platforms-up-31-i.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2.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pn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88.png"/><Relationship Id="rId17" Type="http://schemas.openxmlformats.org/officeDocument/2006/relationships/image" Target="../media/image90.png"/><Relationship Id="rId2" Type="http://schemas.openxmlformats.org/officeDocument/2006/relationships/hyperlink" Target="https://thevab.com/" TargetMode="External"/><Relationship Id="rId16" Type="http://schemas.openxmlformats.org/officeDocument/2006/relationships/hyperlink" Target="https://thevab.com/insight/full-recap" TargetMode="External"/><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hyperlink" Target="https://thevab.com/insight/VAB-Streaming-Week" TargetMode="External"/><Relationship Id="rId5" Type="http://schemas.openxmlformats.org/officeDocument/2006/relationships/image" Target="../media/image86.png"/><Relationship Id="rId15" Type="http://schemas.openxmlformats.org/officeDocument/2006/relationships/image" Target="../media/image89.jpeg"/><Relationship Id="rId10" Type="http://schemas.openxmlformats.org/officeDocument/2006/relationships/hyperlink" Target="https://thevab.com/our-team/kathy-grey" TargetMode="External"/><Relationship Id="rId4" Type="http://schemas.openxmlformats.org/officeDocument/2006/relationships/hyperlink" Target="https://twitter.com/VABintel" TargetMode="External"/><Relationship Id="rId9" Type="http://schemas.openxmlformats.org/officeDocument/2006/relationships/hyperlink" Target="https://thevab.com/our-team/leah-montner-dixon" TargetMode="External"/><Relationship Id="rId14" Type="http://schemas.openxmlformats.org/officeDocument/2006/relationships/hyperlink" Target="https://thevab.com/our-team/karolina-guille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5" name="Picture 14" descr="A picture containing computer&#10;&#10;Description automatically generated">
            <a:extLst>
              <a:ext uri="{FF2B5EF4-FFF2-40B4-BE49-F238E27FC236}">
                <a16:creationId xmlns:a16="http://schemas.microsoft.com/office/drawing/2014/main" id="{02178F2D-D777-4349-BB9A-2CBAF2E0EE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0539" cy="6858000"/>
          </a:xfrm>
          <a:prstGeom prst="rect">
            <a:avLst/>
          </a:prstGeom>
        </p:spPr>
      </p:pic>
      <p:sp>
        <p:nvSpPr>
          <p:cNvPr id="16" name="TextBox 15">
            <a:extLst>
              <a:ext uri="{FF2B5EF4-FFF2-40B4-BE49-F238E27FC236}">
                <a16:creationId xmlns:a16="http://schemas.microsoft.com/office/drawing/2014/main" id="{6221F8CC-F383-48CF-A6FF-503D34E748C6}"/>
              </a:ext>
            </a:extLst>
          </p:cNvPr>
          <p:cNvSpPr txBox="1"/>
          <p:nvPr/>
        </p:nvSpPr>
        <p:spPr>
          <a:xfrm>
            <a:off x="398216" y="3020319"/>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66C5AD"/>
                </a:solidFill>
                <a:effectLst/>
                <a:uLnTx/>
                <a:uFillTx/>
                <a:latin typeface="Helvetica" pitchFamily="2" charset="0"/>
                <a:ea typeface="+mn-ea"/>
                <a:cs typeface="+mn-cs"/>
              </a:rPr>
              <a:t>September – 2020</a:t>
            </a:r>
          </a:p>
        </p:txBody>
      </p:sp>
      <p:pic>
        <p:nvPicPr>
          <p:cNvPr id="18" name="Picture 17" descr="A picture containing drawing&#10;&#10;Description automatically generated">
            <a:extLst>
              <a:ext uri="{FF2B5EF4-FFF2-40B4-BE49-F238E27FC236}">
                <a16:creationId xmlns:a16="http://schemas.microsoft.com/office/drawing/2014/main" id="{12FD8F4F-2075-442B-BA15-9EE24193A0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3469" y="5777977"/>
            <a:ext cx="2085727" cy="66048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98217" y="4009785"/>
            <a:ext cx="6530904" cy="126188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a:ea typeface="+mn-ea"/>
                <a:cs typeface="Helvetica"/>
              </a:rPr>
              <a:t>A Sea Change in Video Viewing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Helvetica"/>
                <a:ea typeface="+mn-lt"/>
                <a:cs typeface="Calibri" panose="020F0502020204030204"/>
              </a:rPr>
              <a:t>Helping Marketers Find More </a:t>
            </a:r>
            <a:r>
              <a:rPr kumimoji="0" lang="en-US" sz="2400" b="0" i="0" u="none" strike="noStrike" kern="1200" cap="none" spc="0" normalizeH="0" baseline="0" noProof="0">
                <a:ln>
                  <a:noFill/>
                </a:ln>
                <a:solidFill>
                  <a:prstClr val="white"/>
                </a:solidFill>
                <a:effectLst/>
                <a:uLnTx/>
                <a:uFillTx/>
                <a:latin typeface="Helvetica"/>
                <a:ea typeface="+mn-lt"/>
                <a:cs typeface="Calibri" panose="020F0502020204030204"/>
              </a:rPr>
              <a:t>Fish in the Streaming Ecosystem</a:t>
            </a:r>
            <a:endPar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mn-ea"/>
              <a:cs typeface="Helvetica"/>
            </a:endParaRPr>
          </a:p>
        </p:txBody>
      </p:sp>
      <p:cxnSp>
        <p:nvCxnSpPr>
          <p:cNvPr id="19" name="Straight Connector 18">
            <a:extLst>
              <a:ext uri="{FF2B5EF4-FFF2-40B4-BE49-F238E27FC236}">
                <a16:creationId xmlns:a16="http://schemas.microsoft.com/office/drawing/2014/main" id="{AE9B4049-7C91-471A-807A-6CEE2341B2B8}"/>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6481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81C9AC-1E27-4BE0-8A07-3BAAE435B0CB}"/>
              </a:ext>
            </a:extLst>
          </p:cNvPr>
          <p:cNvSpPr/>
          <p:nvPr/>
        </p:nvSpPr>
        <p:spPr>
          <a:xfrm>
            <a:off x="0"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026" name="Picture 2">
            <a:extLst>
              <a:ext uri="{FF2B5EF4-FFF2-40B4-BE49-F238E27FC236}">
                <a16:creationId xmlns:a16="http://schemas.microsoft.com/office/drawing/2014/main" id="{0408648D-278E-483B-A5F1-B474C2C3E8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5029"/>
          <a:stretch/>
        </p:blipFill>
        <p:spPr bwMode="auto">
          <a:xfrm>
            <a:off x="0" y="1705038"/>
            <a:ext cx="3631023" cy="51618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D5BD702-2DC1-45F2-9392-EC5094E08F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TextBox 4">
            <a:extLst>
              <a:ext uri="{FF2B5EF4-FFF2-40B4-BE49-F238E27FC236}">
                <a16:creationId xmlns:a16="http://schemas.microsoft.com/office/drawing/2014/main" id="{5DA0F404-6936-44D1-A887-761CF302FF4E}"/>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6" name="Picture 5">
            <a:extLst>
              <a:ext uri="{FF2B5EF4-FFF2-40B4-BE49-F238E27FC236}">
                <a16:creationId xmlns:a16="http://schemas.microsoft.com/office/drawing/2014/main" id="{0D4327CD-4495-434A-830F-2EDDA8263D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Rectangle 6">
            <a:extLst>
              <a:ext uri="{FF2B5EF4-FFF2-40B4-BE49-F238E27FC236}">
                <a16:creationId xmlns:a16="http://schemas.microsoft.com/office/drawing/2014/main" id="{85C3A462-F7E7-4C75-93F5-02F96BBDE64B}"/>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8" name="Slide Number Placeholder 5">
            <a:extLst>
              <a:ext uri="{FF2B5EF4-FFF2-40B4-BE49-F238E27FC236}">
                <a16:creationId xmlns:a16="http://schemas.microsoft.com/office/drawing/2014/main" id="{38AB9CB8-B0D4-4D93-8059-DCEA7FEB9A1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2" name="Chart 11">
            <a:extLst>
              <a:ext uri="{FF2B5EF4-FFF2-40B4-BE49-F238E27FC236}">
                <a16:creationId xmlns:a16="http://schemas.microsoft.com/office/drawing/2014/main" id="{6B4F4D53-A7A6-4676-B614-FF715731F18A}"/>
              </a:ext>
            </a:extLst>
          </p:cNvPr>
          <p:cNvGraphicFramePr/>
          <p:nvPr>
            <p:extLst>
              <p:ext uri="{D42A27DB-BD31-4B8C-83A1-F6EECF244321}">
                <p14:modId xmlns:p14="http://schemas.microsoft.com/office/powerpoint/2010/main" val="2041519408"/>
              </p:ext>
            </p:extLst>
          </p:nvPr>
        </p:nvGraphicFramePr>
        <p:xfrm>
          <a:off x="3710865" y="2256412"/>
          <a:ext cx="8427057" cy="3730129"/>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5986C4B9-E4B5-4C21-81A3-47C58667B4FA}"/>
              </a:ext>
            </a:extLst>
          </p:cNvPr>
          <p:cNvSpPr txBox="1"/>
          <p:nvPr/>
        </p:nvSpPr>
        <p:spPr>
          <a:xfrm>
            <a:off x="3837032" y="2071564"/>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On average, how many times per week do you watch a video streaming service? </a:t>
            </a:r>
          </a:p>
        </p:txBody>
      </p:sp>
      <p:sp>
        <p:nvSpPr>
          <p:cNvPr id="11" name="Rectangle 10">
            <a:extLst>
              <a:ext uri="{FF2B5EF4-FFF2-40B4-BE49-F238E27FC236}">
                <a16:creationId xmlns:a16="http://schemas.microsoft.com/office/drawing/2014/main" id="{3C9ED361-334A-46FB-871E-A06C1B13F004}"/>
              </a:ext>
            </a:extLst>
          </p:cNvPr>
          <p:cNvSpPr/>
          <p:nvPr/>
        </p:nvSpPr>
        <p:spPr>
          <a:xfrm>
            <a:off x="187022" y="99239"/>
            <a:ext cx="118179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Time, comfort, and more choices have</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all lead to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adoption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of video streaming as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daily activity</a:t>
            </a:r>
          </a:p>
        </p:txBody>
      </p:sp>
      <p:sp>
        <p:nvSpPr>
          <p:cNvPr id="2" name="Rectangle 1">
            <a:extLst>
              <a:ext uri="{FF2B5EF4-FFF2-40B4-BE49-F238E27FC236}">
                <a16:creationId xmlns:a16="http://schemas.microsoft.com/office/drawing/2014/main" id="{7A32247C-37A6-41D5-B0B7-941711BDF672}"/>
              </a:ext>
            </a:extLst>
          </p:cNvPr>
          <p:cNvSpPr/>
          <p:nvPr/>
        </p:nvSpPr>
        <p:spPr>
          <a:xfrm>
            <a:off x="238975" y="1087762"/>
            <a:ext cx="11322071" cy="584775"/>
          </a:xfrm>
          <a:prstGeom prst="rect">
            <a:avLst/>
          </a:prstGeom>
          <a:noFill/>
        </p:spPr>
        <p:txBody>
          <a:bodyPr wrap="square" lIns="91440" tIns="45720" rIns="91440" bIns="45720" rtlCol="0" anchor="t">
            <a:spAutoFit/>
          </a:bodyPr>
          <a:lstStyle/>
          <a:p>
            <a:pPr marL="285750" indent="-285750">
              <a:buBlip>
                <a:blip r:embed="rId6"/>
              </a:buBlip>
              <a:defRPr/>
            </a:pPr>
            <a:r>
              <a:rPr lang="en-US" sz="1600" b="1" dirty="0">
                <a:solidFill>
                  <a:srgbClr val="E84A99"/>
                </a:solidFill>
                <a:latin typeface="Helvetica"/>
                <a:cs typeface="Helvetica"/>
              </a:rPr>
              <a:t>Young adults </a:t>
            </a:r>
            <a:r>
              <a:rPr lang="en-US" sz="1600" dirty="0">
                <a:solidFill>
                  <a:srgbClr val="1F1A62"/>
                </a:solidFill>
                <a:latin typeface="Helvetica"/>
                <a:cs typeface="Helvetica"/>
              </a:rPr>
              <a:t>and </a:t>
            </a:r>
            <a:r>
              <a:rPr lang="en-US" sz="1600" b="1" dirty="0">
                <a:solidFill>
                  <a:srgbClr val="E84A99"/>
                </a:solidFill>
                <a:latin typeface="Helvetica"/>
                <a:cs typeface="Helvetica"/>
              </a:rPr>
              <a:t>families</a:t>
            </a:r>
            <a:r>
              <a:rPr lang="en-US" sz="1600" dirty="0">
                <a:solidFill>
                  <a:srgbClr val="1F1A62"/>
                </a:solidFill>
                <a:latin typeface="Helvetica"/>
                <a:cs typeface="Helvetica"/>
              </a:rPr>
              <a:t>, the early adopters, are now ‘</a:t>
            </a:r>
            <a:r>
              <a:rPr lang="en-US" sz="1600" b="1" dirty="0">
                <a:solidFill>
                  <a:srgbClr val="E84A99"/>
                </a:solidFill>
                <a:latin typeface="Helvetica"/>
                <a:cs typeface="Helvetica"/>
              </a:rPr>
              <a:t>super streamers</a:t>
            </a:r>
            <a:r>
              <a:rPr lang="en-US" sz="1600" dirty="0">
                <a:solidFill>
                  <a:srgbClr val="1F1A62"/>
                </a:solidFill>
                <a:latin typeface="Helvetica"/>
                <a:cs typeface="Helvetica"/>
              </a:rPr>
              <a:t>’, including </a:t>
            </a:r>
            <a:r>
              <a:rPr lang="en-US" sz="1600" b="1" dirty="0">
                <a:solidFill>
                  <a:srgbClr val="E84A99"/>
                </a:solidFill>
                <a:latin typeface="Helvetica"/>
                <a:cs typeface="Helvetica"/>
              </a:rPr>
              <a:t>20% </a:t>
            </a:r>
            <a:r>
              <a:rPr lang="en-US" sz="1600" dirty="0">
                <a:solidFill>
                  <a:srgbClr val="1F1A62"/>
                </a:solidFill>
                <a:latin typeface="Helvetica"/>
                <a:cs typeface="Helvetica"/>
              </a:rPr>
              <a:t>of respondents who stream multiple times a day </a:t>
            </a:r>
            <a:endParaRPr kumimoji="0" lang="en-US" sz="1600" b="0" i="0" u="none" strike="noStrike" kern="1200" cap="none" spc="0" normalizeH="0" baseline="0" noProof="0" dirty="0">
              <a:ln>
                <a:noFill/>
              </a:ln>
              <a:solidFill>
                <a:srgbClr val="1F1A62"/>
              </a:solidFill>
              <a:effectLst/>
              <a:uLnTx/>
              <a:uFillTx/>
              <a:latin typeface="Helvetica"/>
              <a:ea typeface="+mn-ea"/>
              <a:cs typeface="Helvetica"/>
            </a:endParaRPr>
          </a:p>
        </p:txBody>
      </p:sp>
      <p:sp>
        <p:nvSpPr>
          <p:cNvPr id="10" name="TextBox 9">
            <a:extLst>
              <a:ext uri="{FF2B5EF4-FFF2-40B4-BE49-F238E27FC236}">
                <a16:creationId xmlns:a16="http://schemas.microsoft.com/office/drawing/2014/main" id="{4B27F812-6CE1-4FFB-86D2-05A51BD840D2}"/>
              </a:ext>
            </a:extLst>
          </p:cNvPr>
          <p:cNvSpPr txBox="1"/>
          <p:nvPr/>
        </p:nvSpPr>
        <p:spPr>
          <a:xfrm>
            <a:off x="3631023" y="6217229"/>
            <a:ext cx="85069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S3. On average, how many times per week do you watch a video streaming service? (e.g., Netflix, Disney +, Tubi, Hulu, CBS All Access, etc.)</a:t>
            </a:r>
          </a:p>
        </p:txBody>
      </p:sp>
    </p:spTree>
    <p:extLst>
      <p:ext uri="{BB962C8B-B14F-4D97-AF65-F5344CB8AC3E}">
        <p14:creationId xmlns:p14="http://schemas.microsoft.com/office/powerpoint/2010/main" val="555517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125637"/>
            <a:ext cx="118469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Currently streamers are comfortable with the </a:t>
            </a:r>
            <a:r>
              <a:rPr lang="en-US" sz="2600" b="1" dirty="0">
                <a:solidFill>
                  <a:srgbClr val="E84A99"/>
                </a:solidFill>
                <a:latin typeface="Helvetica" pitchFamily="2" charset="0"/>
              </a:rPr>
              <a:t>value</a:t>
            </a:r>
            <a:r>
              <a:rPr lang="en-US" sz="2600" b="1" dirty="0">
                <a:solidFill>
                  <a:srgbClr val="1F1A62"/>
                </a:solidFill>
                <a:latin typeface="Helvetica" pitchFamily="2" charset="0"/>
              </a:rPr>
              <a:t> they receive from their streaming services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D9B70B52-F563-4575-A2D9-E0451929B862}"/>
              </a:ext>
            </a:extLst>
          </p:cNvPr>
          <p:cNvSpPr txBox="1"/>
          <p:nvPr/>
        </p:nvSpPr>
        <p:spPr>
          <a:xfrm>
            <a:off x="132512" y="966879"/>
            <a:ext cx="11939393" cy="52322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dirty="0">
                <a:solidFill>
                  <a:srgbClr val="1F1A62"/>
                </a:solidFill>
                <a:latin typeface="Helvetica"/>
                <a:cs typeface="Helvetica"/>
              </a:rPr>
              <a:t>Audiences </a:t>
            </a:r>
            <a:r>
              <a:rPr kumimoji="0" lang="en-US" sz="1400" b="0" i="0" u="none" strike="noStrike" kern="1200" cap="none" spc="0" normalizeH="0" baseline="0" noProof="0" dirty="0">
                <a:ln>
                  <a:noFill/>
                </a:ln>
                <a:solidFill>
                  <a:srgbClr val="1F1A62"/>
                </a:solidFill>
                <a:effectLst/>
                <a:uLnTx/>
                <a:uFillTx/>
                <a:latin typeface="Helvetica"/>
                <a:ea typeface="+mn-ea"/>
                <a:cs typeface="Helvetica"/>
              </a:rPr>
              <a:t>across the board find that the array of services available to them are worth it because they </a:t>
            </a:r>
            <a:r>
              <a:rPr kumimoji="0" lang="en-US" sz="1400" b="1" i="0" u="none" strike="noStrike" kern="1200" cap="none" spc="0" normalizeH="0" baseline="0" noProof="0" dirty="0">
                <a:ln>
                  <a:noFill/>
                </a:ln>
                <a:solidFill>
                  <a:srgbClr val="E84A99"/>
                </a:solidFill>
                <a:effectLst/>
                <a:uLnTx/>
                <a:uFillTx/>
                <a:latin typeface="Helvetica"/>
                <a:ea typeface="+mn-ea"/>
                <a:cs typeface="Helvetica"/>
              </a:rPr>
              <a:t>love the content</a:t>
            </a:r>
            <a:r>
              <a:rPr kumimoji="0" lang="en-US" sz="1400" b="0" i="0" u="none" strike="noStrike" kern="1200" cap="none" spc="0" normalizeH="0" baseline="0" noProof="0" dirty="0">
                <a:ln>
                  <a:noFill/>
                </a:ln>
                <a:solidFill>
                  <a:srgbClr val="1F1A62"/>
                </a:solidFill>
                <a:effectLst/>
                <a:uLnTx/>
                <a:uFillTx/>
                <a:latin typeface="Helvetica"/>
                <a:ea typeface="+mn-ea"/>
                <a:cs typeface="Helvetica"/>
              </a:rPr>
              <a:t>, whether they’re paying for a subscription or watching ads, especially among </a:t>
            </a:r>
            <a:r>
              <a:rPr kumimoji="0" lang="en-US" sz="1400" b="1" i="0" u="none" strike="noStrike" kern="1200" cap="none" spc="0" normalizeH="0" baseline="0" noProof="0" dirty="0">
                <a:ln>
                  <a:noFill/>
                </a:ln>
                <a:solidFill>
                  <a:srgbClr val="E84A99"/>
                </a:solidFill>
                <a:effectLst/>
                <a:uLnTx/>
                <a:uFillTx/>
                <a:latin typeface="Helvetica"/>
                <a:ea typeface="+mn-ea"/>
                <a:cs typeface="Helvetica"/>
              </a:rPr>
              <a:t>women (62%)</a:t>
            </a: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p:txBody>
      </p:sp>
      <p:sp>
        <p:nvSpPr>
          <p:cNvPr id="35" name="TextBox 34">
            <a:extLst>
              <a:ext uri="{FF2B5EF4-FFF2-40B4-BE49-F238E27FC236}">
                <a16:creationId xmlns:a16="http://schemas.microsoft.com/office/drawing/2014/main" id="{032DEE32-9D31-4CDB-8870-1A881EBCC792}"/>
              </a:ext>
            </a:extLst>
          </p:cNvPr>
          <p:cNvSpPr txBox="1"/>
          <p:nvPr/>
        </p:nvSpPr>
        <p:spPr>
          <a:xfrm>
            <a:off x="830543" y="1665835"/>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“Streaming services are a good value for your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respondents who </a:t>
            </a: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agree completely</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pSp>
        <p:nvGrpSpPr>
          <p:cNvPr id="2" name="Group 1">
            <a:extLst>
              <a:ext uri="{FF2B5EF4-FFF2-40B4-BE49-F238E27FC236}">
                <a16:creationId xmlns:a16="http://schemas.microsoft.com/office/drawing/2014/main" id="{7716C743-5AAA-4DB1-9F68-BD2D6045795B}"/>
              </a:ext>
            </a:extLst>
          </p:cNvPr>
          <p:cNvGrpSpPr/>
          <p:nvPr/>
        </p:nvGrpSpPr>
        <p:grpSpPr>
          <a:xfrm>
            <a:off x="1129817" y="2196724"/>
            <a:ext cx="10134630" cy="3914815"/>
            <a:chOff x="699377" y="1803484"/>
            <a:chExt cx="10780797" cy="4383810"/>
          </a:xfrm>
        </p:grpSpPr>
        <p:pic>
          <p:nvPicPr>
            <p:cNvPr id="39" name="Picture 38">
              <a:extLst>
                <a:ext uri="{FF2B5EF4-FFF2-40B4-BE49-F238E27FC236}">
                  <a16:creationId xmlns:a16="http://schemas.microsoft.com/office/drawing/2014/main" id="{F4C1C011-CA7D-4F40-B510-14D85AC0BEB8}"/>
                </a:ext>
              </a:extLst>
            </p:cNvPr>
            <p:cNvPicPr>
              <a:picLocks noChangeAspect="1"/>
            </p:cNvPicPr>
            <p:nvPr/>
          </p:nvPicPr>
          <p:blipFill rotWithShape="1">
            <a:blip r:embed="rId5">
              <a:extLst>
                <a:ext uri="{28A0092B-C50C-407E-A947-70E740481C1C}">
                  <a14:useLocalDpi xmlns:a14="http://schemas.microsoft.com/office/drawing/2010/main" val="0"/>
                </a:ext>
              </a:extLst>
            </a:blip>
            <a:srcRect t="8412"/>
            <a:stretch/>
          </p:blipFill>
          <p:spPr>
            <a:xfrm>
              <a:off x="4318522" y="1818329"/>
              <a:ext cx="3502223" cy="2138409"/>
            </a:xfrm>
            <a:prstGeom prst="rect">
              <a:avLst/>
            </a:prstGeom>
          </p:spPr>
        </p:pic>
        <p:pic>
          <p:nvPicPr>
            <p:cNvPr id="43" name="Picture 42" descr="A person sitting on a couch&#10;&#10;Description automatically generated">
              <a:extLst>
                <a:ext uri="{FF2B5EF4-FFF2-40B4-BE49-F238E27FC236}">
                  <a16:creationId xmlns:a16="http://schemas.microsoft.com/office/drawing/2014/main" id="{0D608374-B2FA-48A0-99EB-5E570BA11E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22088" y="4019446"/>
              <a:ext cx="3524363" cy="2164928"/>
            </a:xfrm>
            <a:prstGeom prst="rect">
              <a:avLst/>
            </a:prstGeom>
          </p:spPr>
        </p:pic>
        <p:sp>
          <p:nvSpPr>
            <p:cNvPr id="45" name="Rectangle 44">
              <a:extLst>
                <a:ext uri="{FF2B5EF4-FFF2-40B4-BE49-F238E27FC236}">
                  <a16:creationId xmlns:a16="http://schemas.microsoft.com/office/drawing/2014/main" id="{24797791-344B-4FF9-9DCB-475034C52347}"/>
                </a:ext>
              </a:extLst>
            </p:cNvPr>
            <p:cNvSpPr/>
            <p:nvPr/>
          </p:nvSpPr>
          <p:spPr>
            <a:xfrm>
              <a:off x="4315942" y="4019446"/>
              <a:ext cx="3516406" cy="2164927"/>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Two people sitting on a bed&#10;&#10;Description automatically generated">
              <a:extLst>
                <a:ext uri="{FF2B5EF4-FFF2-40B4-BE49-F238E27FC236}">
                  <a16:creationId xmlns:a16="http://schemas.microsoft.com/office/drawing/2014/main" id="{B4DFC0FB-12B7-46E9-912F-22B0D90C46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7337" y="1803563"/>
              <a:ext cx="3516406" cy="2164926"/>
            </a:xfrm>
            <a:prstGeom prst="rect">
              <a:avLst/>
            </a:prstGeom>
          </p:spPr>
        </p:pic>
        <p:sp>
          <p:nvSpPr>
            <p:cNvPr id="93" name="Rectangle 92">
              <a:extLst>
                <a:ext uri="{FF2B5EF4-FFF2-40B4-BE49-F238E27FC236}">
                  <a16:creationId xmlns:a16="http://schemas.microsoft.com/office/drawing/2014/main" id="{820D330F-D68F-4BB9-83CE-C8467DED5C9E}"/>
                </a:ext>
              </a:extLst>
            </p:cNvPr>
            <p:cNvSpPr/>
            <p:nvPr/>
          </p:nvSpPr>
          <p:spPr>
            <a:xfrm>
              <a:off x="699377" y="1804242"/>
              <a:ext cx="3530511" cy="2164927"/>
            </a:xfrm>
            <a:prstGeom prst="rect">
              <a:avLst/>
            </a:prstGeom>
            <a:solidFill>
              <a:srgbClr val="1B14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B0923D33-AE4C-4DCA-84AF-BC7319B4B73C}"/>
                </a:ext>
              </a:extLst>
            </p:cNvPr>
            <p:cNvSpPr txBox="1"/>
            <p:nvPr/>
          </p:nvSpPr>
          <p:spPr>
            <a:xfrm>
              <a:off x="1621764" y="3062384"/>
              <a:ext cx="1699842"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AVOD Users:</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pic>
          <p:nvPicPr>
            <p:cNvPr id="97" name="Picture 96" descr="A person standing in front of a mirror posing for the camera&#10;&#10;Description automatically generated">
              <a:extLst>
                <a:ext uri="{FF2B5EF4-FFF2-40B4-BE49-F238E27FC236}">
                  <a16:creationId xmlns:a16="http://schemas.microsoft.com/office/drawing/2014/main" id="{E7C2C771-64F2-4614-9A47-E199913880D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7118"/>
            <a:stretch/>
          </p:blipFill>
          <p:spPr>
            <a:xfrm>
              <a:off x="707337" y="4020124"/>
              <a:ext cx="3516406" cy="2164927"/>
            </a:xfrm>
            <a:prstGeom prst="rect">
              <a:avLst/>
            </a:prstGeom>
          </p:spPr>
        </p:pic>
        <p:sp>
          <p:nvSpPr>
            <p:cNvPr id="101" name="Rectangle 100">
              <a:extLst>
                <a:ext uri="{FF2B5EF4-FFF2-40B4-BE49-F238E27FC236}">
                  <a16:creationId xmlns:a16="http://schemas.microsoft.com/office/drawing/2014/main" id="{BABF38BA-84DE-4D1E-B86C-511657A05F17}"/>
                </a:ext>
              </a:extLst>
            </p:cNvPr>
            <p:cNvSpPr/>
            <p:nvPr/>
          </p:nvSpPr>
          <p:spPr>
            <a:xfrm>
              <a:off x="713481" y="4020124"/>
              <a:ext cx="3516406" cy="2164927"/>
            </a:xfrm>
            <a:prstGeom prst="rect">
              <a:avLst/>
            </a:prstGeom>
            <a:solidFill>
              <a:srgbClr val="1B146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0BF8793F-B0EB-4753-8FCF-3AA9A9921374}"/>
                </a:ext>
              </a:extLst>
            </p:cNvPr>
            <p:cNvSpPr txBox="1"/>
            <p:nvPr/>
          </p:nvSpPr>
          <p:spPr>
            <a:xfrm>
              <a:off x="1674382" y="5249795"/>
              <a:ext cx="1699842" cy="800219"/>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A18-24:</a:t>
              </a:r>
              <a:br>
                <a:rPr kumimoji="0" lang="en-US" sz="1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br>
              <a:r>
                <a:rPr kumimoji="0" lang="en-US" sz="2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57% </a:t>
              </a:r>
              <a:endParaRPr kumimoji="0" lang="en-US" sz="32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105" name="Picture 104" descr="A person and person sitting next to a window&#10;&#10;Description automatically generated">
              <a:extLst>
                <a:ext uri="{FF2B5EF4-FFF2-40B4-BE49-F238E27FC236}">
                  <a16:creationId xmlns:a16="http://schemas.microsoft.com/office/drawing/2014/main" id="{4379AE53-7C6C-4153-8C4E-BF36B90A232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37417" y="4022368"/>
              <a:ext cx="3522336" cy="2164926"/>
            </a:xfrm>
            <a:prstGeom prst="rect">
              <a:avLst/>
            </a:prstGeom>
          </p:spPr>
        </p:pic>
        <p:sp>
          <p:nvSpPr>
            <p:cNvPr id="107" name="Rectangle 106">
              <a:extLst>
                <a:ext uri="{FF2B5EF4-FFF2-40B4-BE49-F238E27FC236}">
                  <a16:creationId xmlns:a16="http://schemas.microsoft.com/office/drawing/2014/main" id="{3EC7569E-8AFE-4040-A87D-DD736CA7E8E8}"/>
                </a:ext>
              </a:extLst>
            </p:cNvPr>
            <p:cNvSpPr/>
            <p:nvPr/>
          </p:nvSpPr>
          <p:spPr>
            <a:xfrm>
              <a:off x="7937418" y="4020124"/>
              <a:ext cx="3516406" cy="2164927"/>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110" descr="A group of people sitting in a room&#10;&#10;Description automatically generated">
              <a:extLst>
                <a:ext uri="{FF2B5EF4-FFF2-40B4-BE49-F238E27FC236}">
                  <a16:creationId xmlns:a16="http://schemas.microsoft.com/office/drawing/2014/main" id="{A46A0102-47FE-4899-A52C-F8598B1FA1E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84" t="3069" r="84" b="4938"/>
            <a:stretch/>
          </p:blipFill>
          <p:spPr>
            <a:xfrm>
              <a:off x="7915524" y="1803484"/>
              <a:ext cx="3538299" cy="2153253"/>
            </a:xfrm>
            <a:prstGeom prst="rect">
              <a:avLst/>
            </a:prstGeom>
          </p:spPr>
        </p:pic>
        <p:sp>
          <p:nvSpPr>
            <p:cNvPr id="113" name="Rectangle 112">
              <a:extLst>
                <a:ext uri="{FF2B5EF4-FFF2-40B4-BE49-F238E27FC236}">
                  <a16:creationId xmlns:a16="http://schemas.microsoft.com/office/drawing/2014/main" id="{68D237C0-7F7A-427D-B1C9-C68E3568ACB2}"/>
                </a:ext>
              </a:extLst>
            </p:cNvPr>
            <p:cNvSpPr/>
            <p:nvPr/>
          </p:nvSpPr>
          <p:spPr>
            <a:xfrm>
              <a:off x="7921669" y="1804157"/>
              <a:ext cx="3532155" cy="2152580"/>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9811BD17-EBDF-4D52-BEB8-F5D817CE145F}"/>
                </a:ext>
              </a:extLst>
            </p:cNvPr>
            <p:cNvSpPr txBox="1"/>
            <p:nvPr/>
          </p:nvSpPr>
          <p:spPr>
            <a:xfrm>
              <a:off x="8239283" y="3093162"/>
              <a:ext cx="2965375" cy="800219"/>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SVOD Users:</a:t>
              </a:r>
              <a:endParaRPr lang="en-US" sz="1800" b="0">
                <a:solidFill>
                  <a:prstClr val="white"/>
                </a:solidFill>
                <a:ea typeface="+mn-ea"/>
              </a:endParaRP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rPr>
                <a:t>58% </a:t>
              </a:r>
            </a:p>
          </p:txBody>
        </p:sp>
        <p:sp>
          <p:nvSpPr>
            <p:cNvPr id="115" name="TextBox 114">
              <a:extLst>
                <a:ext uri="{FF2B5EF4-FFF2-40B4-BE49-F238E27FC236}">
                  <a16:creationId xmlns:a16="http://schemas.microsoft.com/office/drawing/2014/main" id="{E1BB78DD-750F-47B3-A231-74B41A91E429}"/>
                </a:ext>
              </a:extLst>
            </p:cNvPr>
            <p:cNvSpPr txBox="1"/>
            <p:nvPr/>
          </p:nvSpPr>
          <p:spPr>
            <a:xfrm>
              <a:off x="7963769" y="5280573"/>
              <a:ext cx="3516405"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solidFill>
                  <a:effectLst/>
                  <a:uLnTx/>
                  <a:uFillTx/>
                  <a:latin typeface="Helvetica" panose="020B0604020202020204" pitchFamily="34" charset="0"/>
                  <a:ea typeface="Open Sans" panose="020B0606030504020204" pitchFamily="34" charset="0"/>
                  <a:cs typeface="Helvetica" panose="020B0604020202020204" pitchFamily="34" charset="0"/>
                </a:rPr>
                <a:t>Households with Children:</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62%</a:t>
              </a:r>
            </a:p>
          </p:txBody>
        </p:sp>
        <p:sp>
          <p:nvSpPr>
            <p:cNvPr id="47" name="TextBox 46">
              <a:extLst>
                <a:ext uri="{FF2B5EF4-FFF2-40B4-BE49-F238E27FC236}">
                  <a16:creationId xmlns:a16="http://schemas.microsoft.com/office/drawing/2014/main" id="{82FFCEC3-FA2E-44C1-9CA0-A7A41EA3F2C8}"/>
                </a:ext>
              </a:extLst>
            </p:cNvPr>
            <p:cNvSpPr txBox="1"/>
            <p:nvPr/>
          </p:nvSpPr>
          <p:spPr>
            <a:xfrm>
              <a:off x="4512851" y="5280573"/>
              <a:ext cx="3122587"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Hispanic:</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53%</a:t>
              </a:r>
            </a:p>
          </p:txBody>
        </p:sp>
        <p:sp>
          <p:nvSpPr>
            <p:cNvPr id="5" name="Rectangle 4">
              <a:extLst>
                <a:ext uri="{FF2B5EF4-FFF2-40B4-BE49-F238E27FC236}">
                  <a16:creationId xmlns:a16="http://schemas.microsoft.com/office/drawing/2014/main" id="{7FADF816-D311-4962-9CC6-CD4876288810}"/>
                </a:ext>
              </a:extLst>
            </p:cNvPr>
            <p:cNvSpPr/>
            <p:nvPr/>
          </p:nvSpPr>
          <p:spPr>
            <a:xfrm>
              <a:off x="4319014" y="1805740"/>
              <a:ext cx="3501732" cy="2164927"/>
            </a:xfrm>
            <a:prstGeom prst="rect">
              <a:avLst/>
            </a:prstGeom>
            <a:solidFill>
              <a:srgbClr val="1B146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6EB21286-6D1C-4A1A-9DFF-4D48DFB47328}"/>
                </a:ext>
              </a:extLst>
            </p:cNvPr>
            <p:cNvSpPr txBox="1"/>
            <p:nvPr/>
          </p:nvSpPr>
          <p:spPr>
            <a:xfrm>
              <a:off x="4918456" y="3093162"/>
              <a:ext cx="2557351" cy="800219"/>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a:solidFill>
                    <a:prstClr val="white"/>
                  </a:solidFill>
                  <a:latin typeface="Helvetica" panose="020B0604020202020204" pitchFamily="34" charset="0"/>
                  <a:cs typeface="Helvetica" panose="020B0604020202020204" pitchFamily="34" charset="0"/>
                </a:rPr>
                <a:t>A45-54: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59%</a:t>
              </a:r>
            </a:p>
          </p:txBody>
        </p:sp>
      </p:grpSp>
      <p:sp>
        <p:nvSpPr>
          <p:cNvPr id="3" name="TextBox 2">
            <a:extLst>
              <a:ext uri="{FF2B5EF4-FFF2-40B4-BE49-F238E27FC236}">
                <a16:creationId xmlns:a16="http://schemas.microsoft.com/office/drawing/2014/main" id="{FA3B58FC-1D80-4AA6-8A36-0B06C1A69210}"/>
              </a:ext>
            </a:extLst>
          </p:cNvPr>
          <p:cNvSpPr txBox="1"/>
          <p:nvPr/>
        </p:nvSpPr>
        <p:spPr>
          <a:xfrm>
            <a:off x="481665" y="6268547"/>
            <a:ext cx="114309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Q3. When thinking about streaming video services, how much do you agree or disagree with the following statements? </a:t>
            </a:r>
            <a:r>
              <a:rPr kumimoji="0" lang="en-US" sz="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AVOD Users</a:t>
            </a:r>
            <a:r>
              <a:rPr kumimoji="0" lang="en-US" sz="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600" b="1" dirty="0">
                <a:solidFill>
                  <a:srgbClr val="1B1464"/>
                </a:solidFill>
                <a:latin typeface="Helvetica" panose="020B0604020202020204" pitchFamily="34" charset="0"/>
                <a:cs typeface="Helvetica" panose="020B0604020202020204" pitchFamily="34" charset="0"/>
              </a:rPr>
              <a:t>SVOD Users </a:t>
            </a:r>
            <a:r>
              <a:rPr kumimoji="0" lang="en-US" sz="6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respondents who regularly watch paid subscription streaming services with no commercials (e.g., Netflix, Disney+) (n= 817). </a:t>
            </a:r>
            <a:endParaRPr kumimoji="0" lang="en-US" sz="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674571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22B621-7EA3-40A8-BB19-69C30B2A20BF}"/>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CF12236-77AC-4B72-9E2C-C1386F7C00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9" name="TextBox 8">
            <a:extLst>
              <a:ext uri="{FF2B5EF4-FFF2-40B4-BE49-F238E27FC236}">
                <a16:creationId xmlns:a16="http://schemas.microsoft.com/office/drawing/2014/main" id="{0E762734-960E-43EC-BFBA-B6CDBAFC6829}"/>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5CF406F6-B52B-42FD-8D91-4A1CA72B5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Rectangle 12">
            <a:extLst>
              <a:ext uri="{FF2B5EF4-FFF2-40B4-BE49-F238E27FC236}">
                <a16:creationId xmlns:a16="http://schemas.microsoft.com/office/drawing/2014/main" id="{DD731924-A0B2-4517-ACD7-BDC866E80259}"/>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5" name="Slide Number Placeholder 5">
            <a:extLst>
              <a:ext uri="{FF2B5EF4-FFF2-40B4-BE49-F238E27FC236}">
                <a16:creationId xmlns:a16="http://schemas.microsoft.com/office/drawing/2014/main" id="{4B1126DA-B5ED-4DBC-BE4D-5352C05C813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12C022A8-1069-46F8-A06A-B411E50DC25E}"/>
              </a:ext>
            </a:extLst>
          </p:cNvPr>
          <p:cNvSpPr/>
          <p:nvPr/>
        </p:nvSpPr>
        <p:spPr>
          <a:xfrm>
            <a:off x="187022" y="139317"/>
            <a:ext cx="11817954"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anose="020B0604020202020204" pitchFamily="2" charset="0"/>
                <a:ea typeface="Open Sans" panose="020B0606030504020204" pitchFamily="34" charset="0"/>
                <a:cs typeface="Open Sans" panose="020B0606030504020204" pitchFamily="34" charset="0"/>
              </a:rPr>
              <a:t>However, there are limits to how much consumers are </a:t>
            </a:r>
            <a:r>
              <a:rPr lang="en-US" sz="2400" b="1">
                <a:solidFill>
                  <a:srgbClr val="E84A99"/>
                </a:solidFill>
                <a:latin typeface="Helvetica" panose="020B0604020202020204" pitchFamily="2" charset="0"/>
                <a:ea typeface="Open Sans" panose="020B0606030504020204" pitchFamily="34" charset="0"/>
                <a:cs typeface="Open Sans" panose="020B0606030504020204" pitchFamily="34" charset="0"/>
              </a:rPr>
              <a:t>willing to pay </a:t>
            </a:r>
            <a:r>
              <a:rPr lang="en-US" sz="2400" b="1">
                <a:solidFill>
                  <a:srgbClr val="002060"/>
                </a:solidFill>
                <a:latin typeface="Helvetica" panose="020B0604020202020204" pitchFamily="2" charset="0"/>
                <a:ea typeface="Open Sans" panose="020B0606030504020204" pitchFamily="34" charset="0"/>
                <a:cs typeface="Open Sans" panose="020B0606030504020204" pitchFamily="34" charset="0"/>
              </a:rPr>
              <a:t>even though there are no</a:t>
            </a:r>
            <a:r>
              <a:rPr lang="en-US" sz="2400" b="1">
                <a:solidFill>
                  <a:srgbClr val="1F1A62"/>
                </a:solidFill>
                <a:latin typeface="Helvetica" panose="020B0604020202020204" pitchFamily="2" charset="0"/>
                <a:ea typeface="Open Sans" panose="020B0606030504020204" pitchFamily="34" charset="0"/>
                <a:cs typeface="Open Sans" panose="020B0606030504020204" pitchFamily="34" charset="0"/>
              </a:rPr>
              <a:t> limits to the amount of content they want access to</a:t>
            </a:r>
            <a:endParaRPr kumimoji="0" lang="en-US" sz="24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CA22CE9C-A8B1-44DA-8CD2-314C4AC742A2}"/>
              </a:ext>
            </a:extLst>
          </p:cNvPr>
          <p:cNvSpPr/>
          <p:nvPr/>
        </p:nvSpPr>
        <p:spPr>
          <a:xfrm>
            <a:off x="160460" y="1030094"/>
            <a:ext cx="12031539" cy="58477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1" i="0" u="none" strike="noStrike" kern="1200" cap="none" spc="0" normalizeH="0" baseline="0" noProof="0">
                <a:ln>
                  <a:noFill/>
                </a:ln>
                <a:solidFill>
                  <a:srgbClr val="E84A99"/>
                </a:solidFill>
                <a:effectLst/>
                <a:uLnTx/>
                <a:uFillTx/>
                <a:latin typeface="Helvetica"/>
                <a:ea typeface="+mn-ea"/>
                <a:cs typeface="Helvetica"/>
              </a:rPr>
              <a:t>59%</a:t>
            </a:r>
            <a:r>
              <a:rPr kumimoji="0" lang="en-US" sz="1600" i="0" u="none" strike="noStrike" kern="1200" cap="none" spc="0" normalizeH="0" baseline="0" noProof="0">
                <a:ln>
                  <a:noFill/>
                </a:ln>
                <a:solidFill>
                  <a:srgbClr val="E84A99"/>
                </a:solidFill>
                <a:effectLst/>
                <a:uLnTx/>
                <a:uFillTx/>
                <a:latin typeface="Helvetica"/>
                <a:ea typeface="+mn-ea"/>
                <a:cs typeface="Helvetica"/>
              </a:rPr>
              <a:t> </a:t>
            </a:r>
            <a:r>
              <a:rPr kumimoji="0" lang="en-US" sz="1600" i="0" u="none" strike="noStrike" kern="1200" cap="none" spc="0" normalizeH="0" baseline="0" noProof="0">
                <a:ln>
                  <a:noFill/>
                </a:ln>
                <a:solidFill>
                  <a:srgbClr val="1F1A62"/>
                </a:solidFill>
                <a:effectLst/>
                <a:uLnTx/>
                <a:uFillTx/>
                <a:latin typeface="Helvetica"/>
                <a:ea typeface="+mn-ea"/>
                <a:cs typeface="Helvetica"/>
              </a:rPr>
              <a:t>of American streamers will not pay more than </a:t>
            </a:r>
            <a:r>
              <a:rPr kumimoji="0" lang="en-US" sz="1600" b="1" i="0" u="none" strike="noStrike" kern="1200" cap="none" spc="0" normalizeH="0" baseline="0" noProof="0">
                <a:ln>
                  <a:noFill/>
                </a:ln>
                <a:solidFill>
                  <a:srgbClr val="E84A99"/>
                </a:solidFill>
                <a:effectLst/>
                <a:uLnTx/>
                <a:uFillTx/>
                <a:latin typeface="Helvetica"/>
                <a:ea typeface="+mn-ea"/>
                <a:cs typeface="Helvetica"/>
              </a:rPr>
              <a:t>$20 a month</a:t>
            </a:r>
            <a:r>
              <a:rPr kumimoji="0" lang="en-US" sz="1600" i="0" u="none" strike="noStrike" kern="1200" cap="none" spc="0" normalizeH="0" baseline="0" noProof="0">
                <a:ln>
                  <a:noFill/>
                </a:ln>
                <a:solidFill>
                  <a:srgbClr val="1F1A62"/>
                </a:solidFill>
                <a:effectLst/>
                <a:uLnTx/>
                <a:uFillTx/>
                <a:latin typeface="Helvetica"/>
                <a:ea typeface="+mn-ea"/>
                <a:cs typeface="Helvetica"/>
              </a:rPr>
              <a:t> for streaming subscriptions, and while that might limit paid options, </a:t>
            </a:r>
            <a:r>
              <a:rPr kumimoji="0" lang="en-US" sz="1600" b="1" i="0" u="none" strike="noStrike" kern="1200" cap="none" spc="0" normalizeH="0" baseline="0" noProof="0">
                <a:ln>
                  <a:noFill/>
                </a:ln>
                <a:solidFill>
                  <a:srgbClr val="E84A99"/>
                </a:solidFill>
                <a:effectLst/>
                <a:uLnTx/>
                <a:uFillTx/>
                <a:latin typeface="Helvetica"/>
                <a:ea typeface="+mn-ea"/>
                <a:cs typeface="Helvetica"/>
              </a:rPr>
              <a:t>free streaming services are the answer</a:t>
            </a:r>
            <a:r>
              <a:rPr kumimoji="0" lang="en-US" sz="1600" i="0" u="none" strike="noStrike" kern="1200" cap="none" spc="0" normalizeH="0" baseline="0" noProof="0">
                <a:ln>
                  <a:noFill/>
                </a:ln>
                <a:solidFill>
                  <a:srgbClr val="1F1A62"/>
                </a:solidFill>
                <a:effectLst/>
                <a:uLnTx/>
                <a:uFillTx/>
                <a:latin typeface="Helvetica"/>
                <a:ea typeface="+mn-ea"/>
                <a:cs typeface="Helvetica"/>
              </a:rPr>
              <a:t> to those looking for </a:t>
            </a:r>
            <a:r>
              <a:rPr kumimoji="0" lang="en-US" sz="1600" b="1" i="0" u="none" strike="noStrike" kern="1200" cap="none" spc="0" normalizeH="0" baseline="0" noProof="0">
                <a:ln>
                  <a:noFill/>
                </a:ln>
                <a:solidFill>
                  <a:srgbClr val="E84A99"/>
                </a:solidFill>
                <a:effectLst/>
                <a:uLnTx/>
                <a:uFillTx/>
                <a:latin typeface="Helvetica"/>
                <a:ea typeface="+mn-ea"/>
                <a:cs typeface="Helvetica"/>
              </a:rPr>
              <a:t>more content without the added expense</a:t>
            </a:r>
          </a:p>
        </p:txBody>
      </p:sp>
      <p:sp>
        <p:nvSpPr>
          <p:cNvPr id="21" name="TextBox 20">
            <a:extLst>
              <a:ext uri="{FF2B5EF4-FFF2-40B4-BE49-F238E27FC236}">
                <a16:creationId xmlns:a16="http://schemas.microsoft.com/office/drawing/2014/main" id="{1592832A-6746-42AD-8DE3-9703FCFAB830}"/>
              </a:ext>
            </a:extLst>
          </p:cNvPr>
          <p:cNvSpPr txBox="1"/>
          <p:nvPr/>
        </p:nvSpPr>
        <p:spPr>
          <a:xfrm>
            <a:off x="446729" y="6139884"/>
            <a:ext cx="11359499"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Needham &amp; Company, </a:t>
            </a:r>
            <a:r>
              <a:rPr kumimoji="0" lang="en-US" sz="7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Streaming</a:t>
            </a:r>
            <a:r>
              <a:rPr lang="en-US" sz="700" i="1" dirty="0">
                <a:solidFill>
                  <a:srgbClr val="1F1A62"/>
                </a:solidFill>
                <a:latin typeface="Helvetica" panose="020B0604020202020204" pitchFamily="34" charset="0"/>
                <a:cs typeface="Helvetica" panose="020B0604020202020204" pitchFamily="34" charset="0"/>
              </a:rPr>
              <a:t>g Wars: Winners &amp; Losers</a:t>
            </a:r>
            <a:r>
              <a:rPr lang="en-US" sz="700" dirty="0">
                <a:solidFill>
                  <a:srgbClr val="1F1A62"/>
                </a:solidFill>
                <a:latin typeface="Helvetica" panose="020B0604020202020204" pitchFamily="34" charset="0"/>
                <a:cs typeface="Helvetica" panose="020B0604020202020204" pitchFamily="34" charset="0"/>
              </a:rPr>
              <a:t>, 8/14/20. The Trade Desk, January 2020.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Q8. How much do you agree or disagree with the following statements</a:t>
            </a:r>
            <a:r>
              <a:rPr lang="en-US" sz="700" dirty="0">
                <a:solidFill>
                  <a:srgbClr val="1B1464"/>
                </a:solidFill>
                <a:latin typeface="Helvetica" panose="020B0604020202020204" pitchFamily="34" charset="0"/>
                <a:cs typeface="Helvetica" panose="020B0604020202020204" pitchFamily="34" charset="0"/>
              </a:rPr>
              <a:t>? *Reflects respondents who answered ‘agree completely’.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Q10. Which of the following statements describe your views on free streaming services? (e.g., Tubi, Pluto, Crackle , etc.)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3" name="TextBox 2">
            <a:extLst>
              <a:ext uri="{FF2B5EF4-FFF2-40B4-BE49-F238E27FC236}">
                <a16:creationId xmlns:a16="http://schemas.microsoft.com/office/drawing/2014/main" id="{FB6C49C2-56CE-413D-A170-8B5166D92273}"/>
              </a:ext>
            </a:extLst>
          </p:cNvPr>
          <p:cNvSpPr txBox="1"/>
          <p:nvPr/>
        </p:nvSpPr>
        <p:spPr>
          <a:xfrm>
            <a:off x="2038351" y="2068642"/>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 of respondents who agree with the statement</a:t>
            </a:r>
          </a:p>
        </p:txBody>
      </p:sp>
      <p:sp>
        <p:nvSpPr>
          <p:cNvPr id="31" name="TextBox 30">
            <a:extLst>
              <a:ext uri="{FF2B5EF4-FFF2-40B4-BE49-F238E27FC236}">
                <a16:creationId xmlns:a16="http://schemas.microsoft.com/office/drawing/2014/main" id="{F9A0966E-CA0B-4907-9049-EA95BFD04C0A}"/>
              </a:ext>
            </a:extLst>
          </p:cNvPr>
          <p:cNvSpPr txBox="1"/>
          <p:nvPr/>
        </p:nvSpPr>
        <p:spPr>
          <a:xfrm>
            <a:off x="1111993" y="3798134"/>
            <a:ext cx="365738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a:solidFill>
                  <a:srgbClr val="1B1464"/>
                </a:solidFill>
                <a:latin typeface="Helvetica" panose="020B0604020202020204" pitchFamily="34" charset="0"/>
                <a:cs typeface="Helvetica" panose="020B0604020202020204" pitchFamily="34" charset="0"/>
              </a:rPr>
              <a:t>“</a:t>
            </a:r>
            <a:r>
              <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My attitude is, the more content, the better!”*</a:t>
            </a:r>
            <a:endPar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5" name="Group 4">
            <a:extLst>
              <a:ext uri="{FF2B5EF4-FFF2-40B4-BE49-F238E27FC236}">
                <a16:creationId xmlns:a16="http://schemas.microsoft.com/office/drawing/2014/main" id="{2DA9F88C-D00F-4F5C-AA18-0C5FDC2C2B51}"/>
              </a:ext>
            </a:extLst>
          </p:cNvPr>
          <p:cNvGrpSpPr/>
          <p:nvPr/>
        </p:nvGrpSpPr>
        <p:grpSpPr>
          <a:xfrm>
            <a:off x="324645" y="4504283"/>
            <a:ext cx="2426418" cy="1169351"/>
            <a:chOff x="825142" y="3961046"/>
            <a:chExt cx="2426418" cy="1169351"/>
          </a:xfrm>
        </p:grpSpPr>
        <p:sp>
          <p:nvSpPr>
            <p:cNvPr id="4" name="Rectangle: Rounded Corners 3">
              <a:extLst>
                <a:ext uri="{FF2B5EF4-FFF2-40B4-BE49-F238E27FC236}">
                  <a16:creationId xmlns:a16="http://schemas.microsoft.com/office/drawing/2014/main" id="{F943EF06-56BB-44DA-90C8-9248E9E21FA4}"/>
                </a:ext>
              </a:extLst>
            </p:cNvPr>
            <p:cNvSpPr/>
            <p:nvPr/>
          </p:nvSpPr>
          <p:spPr>
            <a:xfrm>
              <a:off x="825142" y="3961046"/>
              <a:ext cx="2426418" cy="1169351"/>
            </a:xfrm>
            <a:prstGeom prst="roundRect">
              <a:avLst/>
            </a:prstGeom>
            <a:solidFill>
              <a:srgbClr val="1B1464"/>
            </a:solid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3" name="TextBox 32">
              <a:extLst>
                <a:ext uri="{FF2B5EF4-FFF2-40B4-BE49-F238E27FC236}">
                  <a16:creationId xmlns:a16="http://schemas.microsoft.com/office/drawing/2014/main" id="{698FB8FA-9658-405C-9E93-84E99577EB7F}"/>
                </a:ext>
              </a:extLst>
            </p:cNvPr>
            <p:cNvSpPr txBox="1"/>
            <p:nvPr/>
          </p:nvSpPr>
          <p:spPr>
            <a:xfrm>
              <a:off x="904805" y="4108936"/>
              <a:ext cx="2267093" cy="3801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p>
          </p:txBody>
        </p:sp>
        <p:sp>
          <p:nvSpPr>
            <p:cNvPr id="35" name="TextBox 34">
              <a:extLst>
                <a:ext uri="{FF2B5EF4-FFF2-40B4-BE49-F238E27FC236}">
                  <a16:creationId xmlns:a16="http://schemas.microsoft.com/office/drawing/2014/main" id="{5FA97D1E-F24D-4049-8E26-2984909A05A0}"/>
                </a:ext>
              </a:extLst>
            </p:cNvPr>
            <p:cNvSpPr txBox="1"/>
            <p:nvPr/>
          </p:nvSpPr>
          <p:spPr>
            <a:xfrm>
              <a:off x="904805" y="4504835"/>
              <a:ext cx="2267093" cy="579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38</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6" name="Group 5">
            <a:extLst>
              <a:ext uri="{FF2B5EF4-FFF2-40B4-BE49-F238E27FC236}">
                <a16:creationId xmlns:a16="http://schemas.microsoft.com/office/drawing/2014/main" id="{5BD58C10-EEB9-4BAE-A852-39C0EC310EC4}"/>
              </a:ext>
            </a:extLst>
          </p:cNvPr>
          <p:cNvGrpSpPr/>
          <p:nvPr/>
        </p:nvGrpSpPr>
        <p:grpSpPr>
          <a:xfrm>
            <a:off x="3225515" y="4493483"/>
            <a:ext cx="2331215" cy="1190950"/>
            <a:chOff x="3405885" y="3961046"/>
            <a:chExt cx="2331215" cy="1190950"/>
          </a:xfrm>
        </p:grpSpPr>
        <p:sp>
          <p:nvSpPr>
            <p:cNvPr id="73" name="Rectangle: Rounded Corners 72">
              <a:extLst>
                <a:ext uri="{FF2B5EF4-FFF2-40B4-BE49-F238E27FC236}">
                  <a16:creationId xmlns:a16="http://schemas.microsoft.com/office/drawing/2014/main" id="{941E43F1-7E2D-47C7-998C-F976C8B8D6E5}"/>
                </a:ext>
              </a:extLst>
            </p:cNvPr>
            <p:cNvSpPr/>
            <p:nvPr/>
          </p:nvSpPr>
          <p:spPr>
            <a:xfrm>
              <a:off x="3405885" y="3961046"/>
              <a:ext cx="2331215" cy="1190950"/>
            </a:xfrm>
            <a:prstGeom prst="roundRect">
              <a:avLst/>
            </a:prstGeom>
            <a:solidFill>
              <a:srgbClr val="1B1464"/>
            </a:solid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BA394222-EA6B-49F6-A3A4-AD5809B6A789}"/>
                </a:ext>
              </a:extLst>
            </p:cNvPr>
            <p:cNvSpPr txBox="1"/>
            <p:nvPr/>
          </p:nvSpPr>
          <p:spPr>
            <a:xfrm>
              <a:off x="3482422" y="4499486"/>
              <a:ext cx="2178141" cy="5899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43%</a:t>
              </a:r>
            </a:p>
          </p:txBody>
        </p:sp>
        <p:sp>
          <p:nvSpPr>
            <p:cNvPr id="77" name="TextBox 76">
              <a:extLst>
                <a:ext uri="{FF2B5EF4-FFF2-40B4-BE49-F238E27FC236}">
                  <a16:creationId xmlns:a16="http://schemas.microsoft.com/office/drawing/2014/main" id="{47954F99-7E35-451C-AFF8-093708449019}"/>
                </a:ext>
              </a:extLst>
            </p:cNvPr>
            <p:cNvSpPr txBox="1"/>
            <p:nvPr/>
          </p:nvSpPr>
          <p:spPr>
            <a:xfrm>
              <a:off x="3482422" y="4105072"/>
              <a:ext cx="2178141" cy="387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grpSp>
      <p:pic>
        <p:nvPicPr>
          <p:cNvPr id="124" name="Picture 123" descr="A close up of a sign&#10;&#10;Description automatically generated">
            <a:extLst>
              <a:ext uri="{FF2B5EF4-FFF2-40B4-BE49-F238E27FC236}">
                <a16:creationId xmlns:a16="http://schemas.microsoft.com/office/drawing/2014/main" id="{BD8C544B-ED1B-4C18-B532-2F628038C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660" y="2504089"/>
            <a:ext cx="1284054" cy="1284054"/>
          </a:xfrm>
          <a:prstGeom prst="rect">
            <a:avLst/>
          </a:prstGeom>
        </p:spPr>
      </p:pic>
      <p:sp>
        <p:nvSpPr>
          <p:cNvPr id="29" name="TextBox 28">
            <a:extLst>
              <a:ext uri="{FF2B5EF4-FFF2-40B4-BE49-F238E27FC236}">
                <a16:creationId xmlns:a16="http://schemas.microsoft.com/office/drawing/2014/main" id="{C493F41E-E85F-43AF-94A5-AA043143DAAD}"/>
              </a:ext>
            </a:extLst>
          </p:cNvPr>
          <p:cNvSpPr txBox="1"/>
          <p:nvPr/>
        </p:nvSpPr>
        <p:spPr>
          <a:xfrm>
            <a:off x="7312583" y="3798134"/>
            <a:ext cx="3747933" cy="531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would rather watch ads than pay more for an ad-free experience</a:t>
            </a:r>
            <a:r>
              <a:rPr lang="en-US" sz="1600" b="1" i="1">
                <a:solidFill>
                  <a:srgbClr val="1B1464"/>
                </a:solidFill>
                <a:latin typeface="Helvetica" panose="020B0604020202020204" pitchFamily="34" charset="0"/>
                <a:cs typeface="Helvetica" panose="020B0604020202020204" pitchFamily="34" charset="0"/>
              </a:rPr>
              <a:t>”</a:t>
            </a:r>
            <a:endParaRPr kumimoji="0" lang="en-US" sz="16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26" name="Picture 125" descr="A close up of a sign&#10;&#10;Description automatically generated">
            <a:extLst>
              <a:ext uri="{FF2B5EF4-FFF2-40B4-BE49-F238E27FC236}">
                <a16:creationId xmlns:a16="http://schemas.microsoft.com/office/drawing/2014/main" id="{E6033448-99D5-484D-946E-D34D491E8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523" y="2504089"/>
            <a:ext cx="1284054" cy="1284054"/>
          </a:xfrm>
          <a:prstGeom prst="rect">
            <a:avLst/>
          </a:prstGeom>
        </p:spPr>
      </p:pic>
      <p:grpSp>
        <p:nvGrpSpPr>
          <p:cNvPr id="8" name="Group 7">
            <a:extLst>
              <a:ext uri="{FF2B5EF4-FFF2-40B4-BE49-F238E27FC236}">
                <a16:creationId xmlns:a16="http://schemas.microsoft.com/office/drawing/2014/main" id="{8B1E6E0A-7CA8-430A-BA26-17B058E0BF6E}"/>
              </a:ext>
            </a:extLst>
          </p:cNvPr>
          <p:cNvGrpSpPr/>
          <p:nvPr/>
        </p:nvGrpSpPr>
        <p:grpSpPr>
          <a:xfrm>
            <a:off x="6505744" y="4504283"/>
            <a:ext cx="2386070" cy="1169351"/>
            <a:chOff x="6774655" y="3961046"/>
            <a:chExt cx="2386070" cy="1169351"/>
          </a:xfrm>
        </p:grpSpPr>
        <p:sp>
          <p:nvSpPr>
            <p:cNvPr id="81" name="Rectangle: Rounded Corners 80">
              <a:extLst>
                <a:ext uri="{FF2B5EF4-FFF2-40B4-BE49-F238E27FC236}">
                  <a16:creationId xmlns:a16="http://schemas.microsoft.com/office/drawing/2014/main" id="{ED8F9075-7A14-4C14-BE6D-95B9E13C01C8}"/>
                </a:ext>
              </a:extLst>
            </p:cNvPr>
            <p:cNvSpPr/>
            <p:nvPr/>
          </p:nvSpPr>
          <p:spPr>
            <a:xfrm>
              <a:off x="6774655" y="3961046"/>
              <a:ext cx="2386070" cy="1169351"/>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9" name="TextBox 88">
              <a:extLst>
                <a:ext uri="{FF2B5EF4-FFF2-40B4-BE49-F238E27FC236}">
                  <a16:creationId xmlns:a16="http://schemas.microsoft.com/office/drawing/2014/main" id="{EB054FB8-E028-4156-8985-9155AEAB9DA9}"/>
                </a:ext>
              </a:extLst>
            </p:cNvPr>
            <p:cNvSpPr txBox="1"/>
            <p:nvPr/>
          </p:nvSpPr>
          <p:spPr>
            <a:xfrm>
              <a:off x="6852993" y="4082336"/>
              <a:ext cx="2229395" cy="433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1" name="TextBox 90">
              <a:extLst>
                <a:ext uri="{FF2B5EF4-FFF2-40B4-BE49-F238E27FC236}">
                  <a16:creationId xmlns:a16="http://schemas.microsoft.com/office/drawing/2014/main" id="{9DF7D9B6-4C2D-4576-A5AA-9A5FA858A49D}"/>
                </a:ext>
              </a:extLst>
            </p:cNvPr>
            <p:cNvSpPr txBox="1"/>
            <p:nvPr/>
          </p:nvSpPr>
          <p:spPr>
            <a:xfrm>
              <a:off x="6852993" y="4577760"/>
              <a:ext cx="2229395" cy="433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42</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18" name="Group 17">
            <a:extLst>
              <a:ext uri="{FF2B5EF4-FFF2-40B4-BE49-F238E27FC236}">
                <a16:creationId xmlns:a16="http://schemas.microsoft.com/office/drawing/2014/main" id="{BD3E0672-BE9E-482A-AD1F-F1AD5F5CB307}"/>
              </a:ext>
            </a:extLst>
          </p:cNvPr>
          <p:cNvGrpSpPr/>
          <p:nvPr/>
        </p:nvGrpSpPr>
        <p:grpSpPr>
          <a:xfrm>
            <a:off x="9366265" y="4493483"/>
            <a:ext cx="2501091" cy="1190950"/>
            <a:chOff x="9392200" y="3961046"/>
            <a:chExt cx="2501091" cy="1190950"/>
          </a:xfrm>
        </p:grpSpPr>
        <p:sp>
          <p:nvSpPr>
            <p:cNvPr id="111" name="Rectangle: Rounded Corners 110">
              <a:extLst>
                <a:ext uri="{FF2B5EF4-FFF2-40B4-BE49-F238E27FC236}">
                  <a16:creationId xmlns:a16="http://schemas.microsoft.com/office/drawing/2014/main" id="{E8A21A6F-314A-4E62-80CB-917CE3A41786}"/>
                </a:ext>
              </a:extLst>
            </p:cNvPr>
            <p:cNvSpPr/>
            <p:nvPr/>
          </p:nvSpPr>
          <p:spPr>
            <a:xfrm>
              <a:off x="9392200" y="3961046"/>
              <a:ext cx="2501091" cy="1190950"/>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5" name="TextBox 114">
              <a:extLst>
                <a:ext uri="{FF2B5EF4-FFF2-40B4-BE49-F238E27FC236}">
                  <a16:creationId xmlns:a16="http://schemas.microsoft.com/office/drawing/2014/main" id="{25D113F3-ED4D-4ED8-84A5-26D1B7F82B51}"/>
                </a:ext>
              </a:extLst>
            </p:cNvPr>
            <p:cNvSpPr txBox="1"/>
            <p:nvPr/>
          </p:nvSpPr>
          <p:spPr>
            <a:xfrm>
              <a:off x="9474314" y="4051340"/>
              <a:ext cx="2336863" cy="495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sp>
          <p:nvSpPr>
            <p:cNvPr id="113" name="TextBox 112">
              <a:extLst>
                <a:ext uri="{FF2B5EF4-FFF2-40B4-BE49-F238E27FC236}">
                  <a16:creationId xmlns:a16="http://schemas.microsoft.com/office/drawing/2014/main" id="{A5B20B5F-DEE8-4A60-936E-02E6BA7BF326}"/>
                </a:ext>
              </a:extLst>
            </p:cNvPr>
            <p:cNvSpPr txBox="1"/>
            <p:nvPr/>
          </p:nvSpPr>
          <p:spPr>
            <a:xfrm>
              <a:off x="9846740" y="4563611"/>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59</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spTree>
    <p:extLst>
      <p:ext uri="{BB962C8B-B14F-4D97-AF65-F5344CB8AC3E}">
        <p14:creationId xmlns:p14="http://schemas.microsoft.com/office/powerpoint/2010/main" val="103015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A Whale of an Appetite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for Video Streaming</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838331" y="1563220"/>
            <a:ext cx="7150469" cy="4708981"/>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a:ea typeface="+mn-ea"/>
                <a:cs typeface="Helvetica"/>
              </a:rPr>
              <a:t>Audiences across the board are now streaming every day or even multiple times a day, especially among early adopters (young adults &amp; families), </a:t>
            </a:r>
            <a:r>
              <a:rPr kumimoji="0" lang="en-US" sz="2000" b="1" i="0" u="none" strike="noStrike" kern="1200" cap="none" spc="0" normalizeH="0" baseline="0" noProof="0">
                <a:ln>
                  <a:noFill/>
                </a:ln>
                <a:solidFill>
                  <a:srgbClr val="66C5AD"/>
                </a:solidFill>
                <a:effectLst/>
                <a:uLnTx/>
                <a:uFillTx/>
                <a:latin typeface="Helvetica"/>
                <a:ea typeface="+mn-ea"/>
                <a:cs typeface="Helvetica"/>
              </a:rPr>
              <a:t>expanding the opportunity </a:t>
            </a:r>
            <a:r>
              <a:rPr kumimoji="0" lang="en-US" sz="2000" b="1" i="0" u="none" strike="noStrike" kern="1200" cap="none" spc="0" normalizeH="0" baseline="0" noProof="0">
                <a:ln>
                  <a:noFill/>
                </a:ln>
                <a:solidFill>
                  <a:srgbClr val="002060"/>
                </a:solidFill>
                <a:effectLst/>
                <a:uLnTx/>
                <a:uFillTx/>
                <a:latin typeface="Helvetica"/>
                <a:ea typeface="+mn-ea"/>
                <a:cs typeface="Helvetica"/>
              </a:rPr>
              <a:t>for marketers to reach these </a:t>
            </a:r>
            <a:r>
              <a:rPr lang="en-US" sz="2000" b="1">
                <a:solidFill>
                  <a:srgbClr val="002060"/>
                </a:solidFill>
                <a:latin typeface="Helvetica"/>
                <a:cs typeface="Helvetica"/>
              </a:rPr>
              <a:t>coveted groups</a:t>
            </a:r>
            <a:endParaRPr kumimoji="0" lang="en-US" sz="2000" b="1" i="0" u="none" strike="noStrike" kern="1200" cap="none" spc="0" normalizeH="0" baseline="0" noProof="0">
              <a:ln>
                <a:noFill/>
              </a:ln>
              <a:solidFill>
                <a:srgbClr val="002060"/>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000" b="1">
              <a:solidFill>
                <a:srgbClr val="00206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a:ea typeface="+mn-ea"/>
                <a:cs typeface="Helvetica"/>
              </a:rPr>
              <a:t>Paid subscription services have been embraced by streamers</a:t>
            </a:r>
            <a:r>
              <a:rPr lang="en-US" sz="2000" b="1">
                <a:solidFill>
                  <a:srgbClr val="002060"/>
                </a:solidFill>
                <a:latin typeface="Helvetica"/>
                <a:cs typeface="Helvetica"/>
              </a:rPr>
              <a:t>; </a:t>
            </a:r>
            <a:r>
              <a:rPr kumimoji="0" lang="en-US" sz="2000" b="1" i="0" u="none" strike="noStrike" kern="1200" cap="none" spc="0" normalizeH="0" baseline="0" noProof="0">
                <a:ln>
                  <a:noFill/>
                </a:ln>
                <a:solidFill>
                  <a:srgbClr val="002060"/>
                </a:solidFill>
                <a:effectLst/>
                <a:uLnTx/>
                <a:uFillTx/>
                <a:latin typeface="Helvetica"/>
                <a:ea typeface="+mn-ea"/>
                <a:cs typeface="Helvetica"/>
              </a:rPr>
              <a:t>however, new competitors and </a:t>
            </a:r>
            <a:r>
              <a:rPr kumimoji="0" lang="en-US" sz="2000" b="1" i="0" u="none" strike="noStrike" kern="1200" cap="none" spc="0" normalizeH="0" baseline="0" noProof="0">
                <a:ln>
                  <a:noFill/>
                </a:ln>
                <a:solidFill>
                  <a:srgbClr val="66C5AD"/>
                </a:solidFill>
                <a:effectLst/>
                <a:uLnTx/>
                <a:uFillTx/>
                <a:latin typeface="Helvetica"/>
                <a:ea typeface="+mn-ea"/>
                <a:cs typeface="Helvetica"/>
              </a:rPr>
              <a:t>ad-supported services with extensive content libraries </a:t>
            </a:r>
            <a:r>
              <a:rPr kumimoji="0" lang="en-US" sz="2000" b="1" i="0" u="none" strike="noStrike" kern="1200" cap="none" spc="0" normalizeH="0" baseline="0" noProof="0">
                <a:ln>
                  <a:noFill/>
                </a:ln>
                <a:solidFill>
                  <a:srgbClr val="002060"/>
                </a:solidFill>
                <a:effectLst/>
                <a:uLnTx/>
                <a:uFillTx/>
                <a:latin typeface="Helvetica"/>
                <a:ea typeface="+mn-ea"/>
                <a:cs typeface="Helvetica"/>
              </a:rPr>
              <a:t>are quickly becoming appealing</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000" b="1">
              <a:solidFill>
                <a:srgbClr val="00206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2000" b="1">
                <a:solidFill>
                  <a:srgbClr val="002060"/>
                </a:solidFill>
                <a:latin typeface="Helvetica"/>
                <a:cs typeface="Helvetica"/>
              </a:rPr>
              <a:t>Content-hungry viewers subscribe to </a:t>
            </a:r>
            <a:r>
              <a:rPr lang="en-US" sz="2000" b="1">
                <a:solidFill>
                  <a:srgbClr val="66C5AD"/>
                </a:solidFill>
                <a:latin typeface="Helvetica"/>
                <a:cs typeface="Helvetica"/>
              </a:rPr>
              <a:t>multiple services</a:t>
            </a:r>
            <a:r>
              <a:rPr lang="en-US" sz="2000" b="1">
                <a:solidFill>
                  <a:srgbClr val="002060"/>
                </a:solidFill>
                <a:latin typeface="Helvetica"/>
                <a:cs typeface="Helvetica"/>
              </a:rPr>
              <a:t>, showcasing </a:t>
            </a:r>
            <a:r>
              <a:rPr lang="en-US" sz="2000" b="1">
                <a:solidFill>
                  <a:srgbClr val="66C5AD"/>
                </a:solidFill>
                <a:latin typeface="Helvetica"/>
                <a:cs typeface="Helvetica"/>
              </a:rPr>
              <a:t>room for </a:t>
            </a:r>
            <a:r>
              <a:rPr lang="en-US" sz="2000" b="1">
                <a:solidFill>
                  <a:srgbClr val="1F1A62"/>
                </a:solidFill>
                <a:latin typeface="Helvetica"/>
                <a:cs typeface="Helvetica"/>
              </a:rPr>
              <a:t>growth for ad supported services, especially as we</a:t>
            </a:r>
            <a:r>
              <a:rPr lang="en-US" sz="2000" b="1">
                <a:solidFill>
                  <a:srgbClr val="66C5AD"/>
                </a:solidFill>
                <a:latin typeface="Helvetica"/>
                <a:cs typeface="Helvetica"/>
              </a:rPr>
              <a:t> hit the limit consumers </a:t>
            </a:r>
            <a:r>
              <a:rPr lang="en-US" sz="2000" b="1">
                <a:solidFill>
                  <a:srgbClr val="1F1A62"/>
                </a:solidFill>
                <a:latin typeface="Helvetica"/>
                <a:cs typeface="Helvetica"/>
              </a:rPr>
              <a:t>are willing to spend in this category</a:t>
            </a:r>
            <a:endParaRPr kumimoji="0" lang="en-US" sz="2000" b="1" i="0" u="none" strike="noStrike" kern="1200" cap="none" spc="0" normalizeH="0" baseline="0" noProof="0">
              <a:ln>
                <a:noFill/>
              </a:ln>
              <a:solidFill>
                <a:srgbClr val="1F1A62"/>
              </a:solidFill>
              <a:effectLst/>
              <a:uLnTx/>
              <a:uFillTx/>
              <a:latin typeface="Helvetica" panose="020B0403020202020204" pitchFamily="34" charset="0"/>
              <a:cs typeface="Helvetica"/>
            </a:endParaRPr>
          </a:p>
        </p:txBody>
      </p:sp>
    </p:spTree>
    <p:extLst>
      <p:ext uri="{BB962C8B-B14F-4D97-AF65-F5344CB8AC3E}">
        <p14:creationId xmlns:p14="http://schemas.microsoft.com/office/powerpoint/2010/main" val="3647238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34080"/>
            <a:ext cx="7267527" cy="169277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Helvetica"/>
                <a:ea typeface="+mn-ea"/>
                <a:cs typeface="Helvetica"/>
              </a:rPr>
              <a:t>Rocking the Boat</a:t>
            </a:r>
          </a:p>
          <a:p>
            <a:pPr>
              <a:defRPr/>
            </a:pPr>
            <a:r>
              <a:rPr lang="en-US" sz="3200">
                <a:solidFill>
                  <a:prstClr val="white"/>
                </a:solidFill>
                <a:latin typeface="Helvetica"/>
                <a:cs typeface="Helvetica"/>
              </a:rPr>
              <a:t>How Content-Seekers are Driving AVOD’s Rise in Popularity</a:t>
            </a:r>
          </a:p>
        </p:txBody>
      </p:sp>
    </p:spTree>
    <p:extLst>
      <p:ext uri="{BB962C8B-B14F-4D97-AF65-F5344CB8AC3E}">
        <p14:creationId xmlns:p14="http://schemas.microsoft.com/office/powerpoint/2010/main" val="350190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70943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nvGraphicFramePr>
        <p:xfrm>
          <a:off x="185738" y="2300287"/>
          <a:ext cx="11858625" cy="3915539"/>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283559" y="180781"/>
            <a:ext cx="1181795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With an </a:t>
            </a:r>
            <a:r>
              <a:rPr kumimoji="0" lang="en-US" sz="26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established</a:t>
            </a: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content library and </a:t>
            </a:r>
            <a:r>
              <a:rPr kumimoji="0" lang="en-US" sz="26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name recognition </a:t>
            </a: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on their side, </a:t>
            </a: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paid streaming services currently </a:t>
            </a:r>
            <a:r>
              <a:rPr lang="en-US" sz="2600" b="1">
                <a:solidFill>
                  <a:srgbClr val="002060"/>
                </a:solidFill>
                <a:latin typeface="Helvetica" panose="020B0604020202020204" pitchFamily="2" charset="0"/>
                <a:ea typeface="Open Sans" panose="020B0606030504020204" pitchFamily="34" charset="0"/>
                <a:cs typeface="Open Sans" panose="020B0606030504020204" pitchFamily="34" charset="0"/>
              </a:rPr>
              <a:t>have the largest subscriber base</a:t>
            </a:r>
            <a:endPar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B3E3A38-804F-4BED-8F89-C9595A911ED5}"/>
              </a:ext>
            </a:extLst>
          </p:cNvPr>
          <p:cNvSpPr txBox="1"/>
          <p:nvPr/>
        </p:nvSpPr>
        <p:spPr>
          <a:xfrm>
            <a:off x="-8880" y="1738464"/>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Streaming platforms used regularly by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that use the following services regularly</a:t>
            </a:r>
          </a:p>
        </p:txBody>
      </p:sp>
      <p:sp>
        <p:nvSpPr>
          <p:cNvPr id="3" name="Rectangle: Rounded Corners 2">
            <a:extLst>
              <a:ext uri="{FF2B5EF4-FFF2-40B4-BE49-F238E27FC236}">
                <a16:creationId xmlns:a16="http://schemas.microsoft.com/office/drawing/2014/main" id="{F5FBC2E7-CF8A-42A6-8871-EB90ED5E1514}"/>
              </a:ext>
            </a:extLst>
          </p:cNvPr>
          <p:cNvSpPr/>
          <p:nvPr/>
        </p:nvSpPr>
        <p:spPr>
          <a:xfrm>
            <a:off x="8061591" y="2731492"/>
            <a:ext cx="3736996" cy="1693047"/>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970876A8-54F7-4CBF-9BC7-A0F0708BBE9B}"/>
              </a:ext>
            </a:extLst>
          </p:cNvPr>
          <p:cNvSpPr/>
          <p:nvPr/>
        </p:nvSpPr>
        <p:spPr>
          <a:xfrm>
            <a:off x="8061591" y="2731493"/>
            <a:ext cx="3736996" cy="276609"/>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Ad-Supported Subscription Services</a:t>
            </a:r>
          </a:p>
        </p:txBody>
      </p:sp>
      <p:sp>
        <p:nvSpPr>
          <p:cNvPr id="7" name="Rectangle: Rounded Corners 6">
            <a:extLst>
              <a:ext uri="{FF2B5EF4-FFF2-40B4-BE49-F238E27FC236}">
                <a16:creationId xmlns:a16="http://schemas.microsoft.com/office/drawing/2014/main" id="{30EE1D11-CE89-431E-9809-13E839213D05}"/>
              </a:ext>
            </a:extLst>
          </p:cNvPr>
          <p:cNvSpPr/>
          <p:nvPr/>
        </p:nvSpPr>
        <p:spPr>
          <a:xfrm>
            <a:off x="8050966" y="4491203"/>
            <a:ext cx="3736996" cy="1693047"/>
          </a:xfrm>
          <a:prstGeom prst="roundRect">
            <a:avLst>
              <a:gd name="adj" fmla="val 2793"/>
            </a:avLst>
          </a:prstGeom>
          <a:solidFill>
            <a:schemeClr val="bg1"/>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3FA0105-086B-488E-A26A-C1AF81A8317E}"/>
              </a:ext>
            </a:extLst>
          </p:cNvPr>
          <p:cNvSpPr/>
          <p:nvPr/>
        </p:nvSpPr>
        <p:spPr>
          <a:xfrm>
            <a:off x="8050966" y="4491204"/>
            <a:ext cx="3736996" cy="276609"/>
          </a:xfrm>
          <a:prstGeom prst="roundRect">
            <a:avLst>
              <a:gd name="adj" fmla="val 7707"/>
            </a:avLst>
          </a:prstGeom>
          <a:solidFill>
            <a:srgbClr val="66C5AD"/>
          </a:solidFill>
          <a:ln w="28575">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white"/>
                </a:solidFill>
                <a:effectLst/>
                <a:uLnTx/>
                <a:uFillTx/>
                <a:latin typeface="Helvetica" panose="020B0403020202020204" pitchFamily="34" charset="0"/>
                <a:ea typeface="+mn-ea"/>
                <a:cs typeface="+mn-cs"/>
              </a:rPr>
              <a:t>vMVPD</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Services</a:t>
            </a:r>
          </a:p>
        </p:txBody>
      </p:sp>
      <p:pic>
        <p:nvPicPr>
          <p:cNvPr id="9" name="Picture 2" descr="Crackle Logo - PNG and Vector - Logo Download">
            <a:extLst>
              <a:ext uri="{FF2B5EF4-FFF2-40B4-BE49-F238E27FC236}">
                <a16:creationId xmlns:a16="http://schemas.microsoft.com/office/drawing/2014/main" id="{AB200F70-1703-44A2-98FD-0A3CDA8604B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29590" y="3832295"/>
            <a:ext cx="1072668" cy="207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joy 3 months free of CBS All Access with purchase and activation of a new  Roku streaming device | Roku">
            <a:extLst>
              <a:ext uri="{FF2B5EF4-FFF2-40B4-BE49-F238E27FC236}">
                <a16:creationId xmlns:a16="http://schemas.microsoft.com/office/drawing/2014/main" id="{0C7009F2-5607-4571-96A1-41798F93823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657348" y="3886404"/>
            <a:ext cx="805296" cy="4698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a:extLst>
              <a:ext uri="{FF2B5EF4-FFF2-40B4-BE49-F238E27FC236}">
                <a16:creationId xmlns:a16="http://schemas.microsoft.com/office/drawing/2014/main" id="{6BACB489-2589-4A2D-8F08-037F63D9754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23631" y="3603613"/>
            <a:ext cx="622478" cy="6919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ulu Logo transparent PNG - StickPNG">
            <a:extLst>
              <a:ext uri="{FF2B5EF4-FFF2-40B4-BE49-F238E27FC236}">
                <a16:creationId xmlns:a16="http://schemas.microsoft.com/office/drawing/2014/main" id="{87773F85-ED9F-4C61-A8BA-9D3964C4759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90765" y="3087762"/>
            <a:ext cx="1033808" cy="3412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Newsy InSites | MediaVillage">
            <a:extLst>
              <a:ext uri="{FF2B5EF4-FFF2-40B4-BE49-F238E27FC236}">
                <a16:creationId xmlns:a16="http://schemas.microsoft.com/office/drawing/2014/main" id="{EA78E5E8-1F7D-4CA7-98C4-5BAB3031F86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617083" y="3093549"/>
            <a:ext cx="1021726" cy="4871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88F5558-A8A1-4D8C-8D8B-ABA5A78EF8B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51747" y="4088579"/>
            <a:ext cx="1072668" cy="2639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Tubi - Wikipedia">
            <a:extLst>
              <a:ext uri="{FF2B5EF4-FFF2-40B4-BE49-F238E27FC236}">
                <a16:creationId xmlns:a16="http://schemas.microsoft.com/office/drawing/2014/main" id="{C9A85C4A-175C-48F9-B20A-04D674847C1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494549" y="3465309"/>
            <a:ext cx="769144" cy="3599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udu – Logos Download">
            <a:extLst>
              <a:ext uri="{FF2B5EF4-FFF2-40B4-BE49-F238E27FC236}">
                <a16:creationId xmlns:a16="http://schemas.microsoft.com/office/drawing/2014/main" id="{19EEAADB-F2B8-469E-84A1-4AD0CCA288E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99662" y="3132475"/>
            <a:ext cx="765002" cy="2683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T&amp;T TV - Live Streaming TV + Apps, Voice Controlled">
            <a:extLst>
              <a:ext uri="{FF2B5EF4-FFF2-40B4-BE49-F238E27FC236}">
                <a16:creationId xmlns:a16="http://schemas.microsoft.com/office/drawing/2014/main" id="{95DC01FB-7ADF-4784-8239-66CD3F78C76E}"/>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8068843" y="4796707"/>
            <a:ext cx="1424707" cy="4460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uboTV Review: Is It the Best Streaming Service for Sports?">
            <a:extLst>
              <a:ext uri="{FF2B5EF4-FFF2-40B4-BE49-F238E27FC236}">
                <a16:creationId xmlns:a16="http://schemas.microsoft.com/office/drawing/2014/main" id="{3EB6E802-8595-45D2-A128-B52182B4CE8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298891" y="5266397"/>
            <a:ext cx="1262396" cy="41667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362E639-505A-45F0-8443-4B3AF1E32EA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42703" y="5556656"/>
            <a:ext cx="1156188" cy="55129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LING TV - Logos">
            <a:extLst>
              <a:ext uri="{FF2B5EF4-FFF2-40B4-BE49-F238E27FC236}">
                <a16:creationId xmlns:a16="http://schemas.microsoft.com/office/drawing/2014/main" id="{82D43CFE-4E90-4675-9EF7-4DEA04C8D48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04101" y="4834477"/>
            <a:ext cx="1055207" cy="51441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Youtube TV PNG Logo Free Download YoutubeTV Images - Free Transparent PNG  Logos">
            <a:extLst>
              <a:ext uri="{FF2B5EF4-FFF2-40B4-BE49-F238E27FC236}">
                <a16:creationId xmlns:a16="http://schemas.microsoft.com/office/drawing/2014/main" id="{F5186DBA-A567-48E9-9809-FA2EA78FCB5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036355" y="5748647"/>
            <a:ext cx="1622954" cy="304304"/>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8E9A6BE-163D-40BC-A347-5D2D615A2EDF}"/>
              </a:ext>
            </a:extLst>
          </p:cNvPr>
          <p:cNvSpPr/>
          <p:nvPr/>
        </p:nvSpPr>
        <p:spPr>
          <a:xfrm>
            <a:off x="200367" y="1065399"/>
            <a:ext cx="11322071"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7"/>
              </a:buBlip>
              <a:tabLst/>
              <a:defRPr/>
            </a:pPr>
            <a:r>
              <a:rPr kumimoji="0" lang="en-US" sz="1600" b="1" i="0" u="none" strike="noStrike" kern="1200" cap="none" spc="0" normalizeH="0" baseline="0" noProof="0">
                <a:ln>
                  <a:noFill/>
                </a:ln>
                <a:solidFill>
                  <a:srgbClr val="E84A99"/>
                </a:solidFill>
                <a:effectLst/>
                <a:uLnTx/>
                <a:uFillTx/>
                <a:latin typeface="Helvetica"/>
                <a:ea typeface="+mn-ea"/>
                <a:cs typeface="Helvetica"/>
              </a:rPr>
              <a:t>Ad-supported</a:t>
            </a:r>
            <a:r>
              <a:rPr lang="en-US" sz="1600" b="1">
                <a:solidFill>
                  <a:srgbClr val="E84A99"/>
                </a:solidFill>
                <a:latin typeface="Helvetica"/>
                <a:cs typeface="Helvetica"/>
              </a:rPr>
              <a:t> video-on-demand services (AVOD) </a:t>
            </a:r>
            <a:r>
              <a:rPr kumimoji="0" lang="en-US" sz="1600" b="0" i="0" u="none" strike="noStrike" kern="1200" cap="none" spc="0" normalizeH="0" baseline="0" noProof="0">
                <a:ln>
                  <a:noFill/>
                </a:ln>
                <a:solidFill>
                  <a:srgbClr val="1F1A62"/>
                </a:solidFill>
                <a:effectLst/>
                <a:uLnTx/>
                <a:uFillTx/>
                <a:latin typeface="Helvetica"/>
                <a:ea typeface="+mn-ea"/>
                <a:cs typeface="Helvetica"/>
              </a:rPr>
              <a:t>have been </a:t>
            </a:r>
            <a:r>
              <a:rPr kumimoji="0" lang="en-US" sz="1600" b="1" i="0" u="none" strike="noStrike" kern="1200" cap="none" spc="0" normalizeH="0" baseline="0" noProof="0">
                <a:ln>
                  <a:noFill/>
                </a:ln>
                <a:solidFill>
                  <a:srgbClr val="E84A99"/>
                </a:solidFill>
                <a:effectLst/>
                <a:uLnTx/>
                <a:uFillTx/>
                <a:latin typeface="Helvetica"/>
                <a:ea typeface="+mn-ea"/>
                <a:cs typeface="Helvetica"/>
              </a:rPr>
              <a:t>gaining traction </a:t>
            </a:r>
            <a:r>
              <a:rPr kumimoji="0" lang="en-US" sz="1600" b="0" i="0" u="none" strike="noStrike" kern="1200" cap="none" spc="0" normalizeH="0" baseline="0" noProof="0">
                <a:ln>
                  <a:noFill/>
                </a:ln>
                <a:solidFill>
                  <a:srgbClr val="1F1A62"/>
                </a:solidFill>
                <a:effectLst/>
                <a:uLnTx/>
                <a:uFillTx/>
                <a:latin typeface="Helvetica"/>
                <a:ea typeface="+mn-ea"/>
                <a:cs typeface="Helvetica"/>
              </a:rPr>
              <a:t>over the last few years as they increase their content libraries and intensify their tactics to attract subscribers </a:t>
            </a:r>
          </a:p>
        </p:txBody>
      </p:sp>
      <p:pic>
        <p:nvPicPr>
          <p:cNvPr id="2" name="Picture 6" descr="Peacock: Stream TV and Movies Online, Watch Live News and Sports">
            <a:extLst>
              <a:ext uri="{FF2B5EF4-FFF2-40B4-BE49-F238E27FC236}">
                <a16:creationId xmlns:a16="http://schemas.microsoft.com/office/drawing/2014/main" id="{5409AB54-5E90-4FDE-8C5E-CCF450BCC458}"/>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1259" y="3287549"/>
            <a:ext cx="1286080" cy="6730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724497B-547D-4655-AB8D-54BB1D1677DB}"/>
              </a:ext>
            </a:extLst>
          </p:cNvPr>
          <p:cNvSpPr txBox="1"/>
          <p:nvPr/>
        </p:nvSpPr>
        <p:spPr>
          <a:xfrm>
            <a:off x="456264" y="6317039"/>
            <a:ext cx="1135949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Q7. Please select which of the following services you currently watch regularly. </a:t>
            </a:r>
          </a:p>
        </p:txBody>
      </p:sp>
      <p:pic>
        <p:nvPicPr>
          <p:cNvPr id="24" name="Picture 6" descr="Hulu Logo transparent PNG - StickPNG">
            <a:extLst>
              <a:ext uri="{FF2B5EF4-FFF2-40B4-BE49-F238E27FC236}">
                <a16:creationId xmlns:a16="http://schemas.microsoft.com/office/drawing/2014/main" id="{B3D06351-8C70-409D-A077-6BC47BA9D68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42132" y="4867204"/>
            <a:ext cx="852417" cy="28136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44">
            <a:extLst>
              <a:ext uri="{FF2B5EF4-FFF2-40B4-BE49-F238E27FC236}">
                <a16:creationId xmlns:a16="http://schemas.microsoft.com/office/drawing/2014/main" id="{C2BF1D31-A459-46BA-8941-359ABDAFDBC7}"/>
              </a:ext>
            </a:extLst>
          </p:cNvPr>
          <p:cNvSpPr/>
          <p:nvPr/>
        </p:nvSpPr>
        <p:spPr>
          <a:xfrm>
            <a:off x="229410" y="3473134"/>
            <a:ext cx="3736996" cy="1693047"/>
          </a:xfrm>
          <a:prstGeom prst="roundRect">
            <a:avLst>
              <a:gd name="adj" fmla="val 2793"/>
            </a:avLst>
          </a:prstGeom>
          <a:solidFill>
            <a:schemeClr val="bg1"/>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CEDC856C-6B1C-4D1B-A388-9FC182952853}"/>
              </a:ext>
            </a:extLst>
          </p:cNvPr>
          <p:cNvSpPr/>
          <p:nvPr/>
        </p:nvSpPr>
        <p:spPr>
          <a:xfrm>
            <a:off x="229410" y="3465309"/>
            <a:ext cx="3736996" cy="276609"/>
          </a:xfrm>
          <a:prstGeom prst="roundRect">
            <a:avLst>
              <a:gd name="adj" fmla="val 7707"/>
            </a:avLst>
          </a:prstGeom>
          <a:solidFill>
            <a:srgbClr val="1F1A62"/>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Paid Subscription Services</a:t>
            </a:r>
          </a:p>
        </p:txBody>
      </p:sp>
      <p:pic>
        <p:nvPicPr>
          <p:cNvPr id="48" name="Picture 4">
            <a:extLst>
              <a:ext uri="{FF2B5EF4-FFF2-40B4-BE49-F238E27FC236}">
                <a16:creationId xmlns:a16="http://schemas.microsoft.com/office/drawing/2014/main" id="{796A029C-426A-432B-B5C3-83478526002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232057" y="3848359"/>
            <a:ext cx="673970" cy="3656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30" descr="Image result for Amazon Video logo">
            <a:extLst>
              <a:ext uri="{FF2B5EF4-FFF2-40B4-BE49-F238E27FC236}">
                <a16:creationId xmlns:a16="http://schemas.microsoft.com/office/drawing/2014/main" id="{D0331441-7BAA-4709-BD48-2EF3B49D127F}"/>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41758" y="4536206"/>
            <a:ext cx="999806" cy="30775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Apple TV+ - Wikipedia">
            <a:extLst>
              <a:ext uri="{FF2B5EF4-FFF2-40B4-BE49-F238E27FC236}">
                <a16:creationId xmlns:a16="http://schemas.microsoft.com/office/drawing/2014/main" id="{DF238B9A-E94E-4CD6-B220-71BA5ED5496A}"/>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72901" y="4781479"/>
            <a:ext cx="723902" cy="27327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Netflix | Brand Assets">
            <a:extLst>
              <a:ext uri="{FF2B5EF4-FFF2-40B4-BE49-F238E27FC236}">
                <a16:creationId xmlns:a16="http://schemas.microsoft.com/office/drawing/2014/main" id="{DCEC42B7-299E-40CC-BE4E-C72D220FA7FB}"/>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281136" y="3891284"/>
            <a:ext cx="859955" cy="2797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a:extLst>
              <a:ext uri="{FF2B5EF4-FFF2-40B4-BE49-F238E27FC236}">
                <a16:creationId xmlns:a16="http://schemas.microsoft.com/office/drawing/2014/main" id="{D976CAC4-D8E1-4F1A-91B4-65EE6025C887}"/>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50416" y="4346537"/>
            <a:ext cx="812103" cy="26774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a:extLst>
              <a:ext uri="{FF2B5EF4-FFF2-40B4-BE49-F238E27FC236}">
                <a16:creationId xmlns:a16="http://schemas.microsoft.com/office/drawing/2014/main" id="{BD027411-81AF-40BE-BCEF-E83FDFE4C658}"/>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1996993" y="3876520"/>
            <a:ext cx="658093" cy="30930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a:extLst>
              <a:ext uri="{FF2B5EF4-FFF2-40B4-BE49-F238E27FC236}">
                <a16:creationId xmlns:a16="http://schemas.microsoft.com/office/drawing/2014/main" id="{C28398AA-B27B-44D7-AA3E-F1DA2F1580F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30796" y="4536206"/>
            <a:ext cx="467677" cy="51990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Enjoy 3 months free of CBS All Access with purchase and activation of a new  Roku streaming device | Roku">
            <a:extLst>
              <a:ext uri="{FF2B5EF4-FFF2-40B4-BE49-F238E27FC236}">
                <a16:creationId xmlns:a16="http://schemas.microsoft.com/office/drawing/2014/main" id="{6D86D430-E9C2-41C6-AB49-CD0F282D9E6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94726" y="4455665"/>
            <a:ext cx="665534" cy="38829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Discovery+ goes live in the UK">
            <a:extLst>
              <a:ext uri="{FF2B5EF4-FFF2-40B4-BE49-F238E27FC236}">
                <a16:creationId xmlns:a16="http://schemas.microsoft.com/office/drawing/2014/main" id="{D38C4254-4B74-4AFA-BAED-3CC4354CA425}"/>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26933" y="3731834"/>
            <a:ext cx="870327" cy="65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33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709431"/>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13" name="Chart 12">
            <a:extLst>
              <a:ext uri="{FF2B5EF4-FFF2-40B4-BE49-F238E27FC236}">
                <a16:creationId xmlns:a16="http://schemas.microsoft.com/office/drawing/2014/main" id="{9CEE593F-86B4-4534-B610-CC1D511A2AF9}"/>
              </a:ext>
            </a:extLst>
          </p:cNvPr>
          <p:cNvGraphicFramePr/>
          <p:nvPr>
            <p:extLst>
              <p:ext uri="{D42A27DB-BD31-4B8C-83A1-F6EECF244321}">
                <p14:modId xmlns:p14="http://schemas.microsoft.com/office/powerpoint/2010/main" val="1856789301"/>
              </p:ext>
            </p:extLst>
          </p:nvPr>
        </p:nvGraphicFramePr>
        <p:xfrm>
          <a:off x="609103" y="2100075"/>
          <a:ext cx="11858625" cy="3915539"/>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a:extLst>
              <a:ext uri="{FF2B5EF4-FFF2-40B4-BE49-F238E27FC236}">
                <a16:creationId xmlns:a16="http://schemas.microsoft.com/office/drawing/2014/main" id="{EB6240A3-9078-4FDB-A200-4942B9165794}"/>
              </a:ext>
            </a:extLst>
          </p:cNvPr>
          <p:cNvSpPr/>
          <p:nvPr/>
        </p:nvSpPr>
        <p:spPr>
          <a:xfrm>
            <a:off x="283559" y="168424"/>
            <a:ext cx="118179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Although </a:t>
            </a:r>
            <a:r>
              <a:rPr kumimoji="0" lang="en-US" sz="24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Netflix is </a:t>
            </a: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dominating paid streaming today, new </a:t>
            </a:r>
            <a:r>
              <a:rPr kumimoji="0" lang="en-US" sz="24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competitors</a:t>
            </a: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with strong offerings have recently </a:t>
            </a:r>
            <a:r>
              <a:rPr kumimoji="0" lang="en-US" sz="24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emerged</a:t>
            </a:r>
            <a:r>
              <a:rPr kumimoji="0" lang="en-US" sz="2400" b="1" i="0" u="none" strike="noStrike" kern="1200" cap="none" spc="0" normalizeH="0" baseline="0" noProof="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hoping to cut into their market share</a:t>
            </a:r>
            <a:endParaRPr kumimoji="0" lang="en-US" sz="24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B3E3A38-804F-4BED-8F89-C9595A911ED5}"/>
              </a:ext>
            </a:extLst>
          </p:cNvPr>
          <p:cNvSpPr txBox="1"/>
          <p:nvPr/>
        </p:nvSpPr>
        <p:spPr>
          <a:xfrm>
            <a:off x="-8880" y="1888936"/>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Regularly Watched Paid Streaming Services</a:t>
            </a:r>
            <a:endPar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that use the following services regularly</a:t>
            </a:r>
          </a:p>
        </p:txBody>
      </p:sp>
      <p:sp>
        <p:nvSpPr>
          <p:cNvPr id="30" name="Rectangle 29">
            <a:extLst>
              <a:ext uri="{FF2B5EF4-FFF2-40B4-BE49-F238E27FC236}">
                <a16:creationId xmlns:a16="http://schemas.microsoft.com/office/drawing/2014/main" id="{38E9A6BE-163D-40BC-A347-5D2D615A2EDF}"/>
              </a:ext>
            </a:extLst>
          </p:cNvPr>
          <p:cNvSpPr/>
          <p:nvPr/>
        </p:nvSpPr>
        <p:spPr>
          <a:xfrm>
            <a:off x="311580" y="1053040"/>
            <a:ext cx="11322071"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600" b="1" i="0" u="none" strike="noStrike" kern="1200" cap="none" spc="0" normalizeH="0" baseline="0" noProof="0">
                <a:ln>
                  <a:noFill/>
                </a:ln>
                <a:solidFill>
                  <a:srgbClr val="E84A99"/>
                </a:solidFill>
                <a:effectLst/>
                <a:uLnTx/>
                <a:uFillTx/>
                <a:latin typeface="Helvetica"/>
                <a:ea typeface="+mn-ea"/>
                <a:cs typeface="Helvetica"/>
              </a:rPr>
              <a:t>Disney+</a:t>
            </a:r>
            <a:r>
              <a:rPr kumimoji="0" lang="en-US" sz="1600" b="1" i="0" u="none" strike="noStrike" kern="1200" cap="none" spc="0" normalizeH="0" baseline="0" noProof="0">
                <a:ln>
                  <a:noFill/>
                </a:ln>
                <a:solidFill>
                  <a:srgbClr val="1F1A62"/>
                </a:solidFill>
                <a:effectLst/>
                <a:uLnTx/>
                <a:uFillTx/>
                <a:latin typeface="Helvetica"/>
                <a:ea typeface="+mn-ea"/>
                <a:cs typeface="Helvetica"/>
              </a:rPr>
              <a:t> </a:t>
            </a:r>
            <a:r>
              <a:rPr kumimoji="0" lang="en-US" sz="1600" b="0" i="0" u="none" strike="noStrike" kern="1200" cap="none" spc="0" normalizeH="0" baseline="0" noProof="0">
                <a:ln>
                  <a:noFill/>
                </a:ln>
                <a:solidFill>
                  <a:srgbClr val="1F1A62"/>
                </a:solidFill>
                <a:effectLst/>
                <a:uLnTx/>
                <a:uFillTx/>
                <a:latin typeface="Helvetica"/>
                <a:ea typeface="+mn-ea"/>
                <a:cs typeface="Helvetica"/>
              </a:rPr>
              <a:t>has established a </a:t>
            </a:r>
            <a:r>
              <a:rPr kumimoji="0" lang="en-US" sz="1600" b="1" i="0" u="none" strike="noStrike" kern="1200" cap="none" spc="0" normalizeH="0" baseline="0" noProof="0">
                <a:ln>
                  <a:noFill/>
                </a:ln>
                <a:solidFill>
                  <a:srgbClr val="E84A99"/>
                </a:solidFill>
                <a:effectLst/>
                <a:uLnTx/>
                <a:uFillTx/>
                <a:latin typeface="Helvetica"/>
                <a:ea typeface="+mn-ea"/>
                <a:cs typeface="Helvetica"/>
              </a:rPr>
              <a:t>loyal, robust subscriber base in less than a year</a:t>
            </a:r>
            <a:r>
              <a:rPr kumimoji="0" lang="en-US" sz="1600" b="0" i="0" u="none" strike="noStrike" kern="1200" cap="none" spc="0" normalizeH="0" baseline="0" noProof="0">
                <a:ln>
                  <a:noFill/>
                </a:ln>
                <a:solidFill>
                  <a:srgbClr val="1F1A62"/>
                </a:solidFill>
                <a:effectLst/>
                <a:uLnTx/>
                <a:uFillTx/>
                <a:latin typeface="Helvetica"/>
                <a:ea typeface="+mn-ea"/>
                <a:cs typeface="Helvetica"/>
              </a:rPr>
              <a:t>, proving there is still room in the paid streaming category for new entries with a </a:t>
            </a:r>
            <a:r>
              <a:rPr kumimoji="0" lang="en-US" sz="1600" b="1" i="0" u="none" strike="noStrike" kern="1200" cap="none" spc="0" normalizeH="0" baseline="0" noProof="0">
                <a:ln>
                  <a:noFill/>
                </a:ln>
                <a:solidFill>
                  <a:srgbClr val="E84A99"/>
                </a:solidFill>
                <a:effectLst/>
                <a:uLnTx/>
                <a:uFillTx/>
                <a:latin typeface="Helvetica"/>
                <a:ea typeface="+mn-ea"/>
                <a:cs typeface="Helvetica"/>
              </a:rPr>
              <a:t>vast content library </a:t>
            </a:r>
          </a:p>
        </p:txBody>
      </p:sp>
      <p:grpSp>
        <p:nvGrpSpPr>
          <p:cNvPr id="27" name="Group 26">
            <a:extLst>
              <a:ext uri="{FF2B5EF4-FFF2-40B4-BE49-F238E27FC236}">
                <a16:creationId xmlns:a16="http://schemas.microsoft.com/office/drawing/2014/main" id="{F2FB45BD-6A97-4525-9695-1E8FCDED7BC3}"/>
              </a:ext>
            </a:extLst>
          </p:cNvPr>
          <p:cNvGrpSpPr/>
          <p:nvPr/>
        </p:nvGrpSpPr>
        <p:grpSpPr>
          <a:xfrm>
            <a:off x="1174672" y="2727929"/>
            <a:ext cx="2117939" cy="1147291"/>
            <a:chOff x="258440" y="2727929"/>
            <a:chExt cx="2117939" cy="1147291"/>
          </a:xfrm>
        </p:grpSpPr>
        <p:sp>
          <p:nvSpPr>
            <p:cNvPr id="4" name="Rectangle: Rounded Corners 3">
              <a:extLst>
                <a:ext uri="{FF2B5EF4-FFF2-40B4-BE49-F238E27FC236}">
                  <a16:creationId xmlns:a16="http://schemas.microsoft.com/office/drawing/2014/main" id="{DD8199AD-436A-4C97-9ACA-CB8C8F2BD1E4}"/>
                </a:ext>
              </a:extLst>
            </p:cNvPr>
            <p:cNvSpPr/>
            <p:nvPr/>
          </p:nvSpPr>
          <p:spPr>
            <a:xfrm>
              <a:off x="258440"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B1D28BE-388D-493E-BAD9-F1CCD644E33B}"/>
                </a:ext>
              </a:extLst>
            </p:cNvPr>
            <p:cNvSpPr txBox="1"/>
            <p:nvPr/>
          </p:nvSpPr>
          <p:spPr>
            <a:xfrm>
              <a:off x="521790"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83%</a:t>
              </a:r>
            </a:p>
          </p:txBody>
        </p:sp>
        <p:pic>
          <p:nvPicPr>
            <p:cNvPr id="1030" name="Picture 6" descr="Netflix | Brand Assets">
              <a:extLst>
                <a:ext uri="{FF2B5EF4-FFF2-40B4-BE49-F238E27FC236}">
                  <a16:creationId xmlns:a16="http://schemas.microsoft.com/office/drawing/2014/main" id="{5E400694-8619-4ABD-B165-066E74840E3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45109" y="2936057"/>
              <a:ext cx="1144601" cy="3723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7EA7B5F4-20F6-4D66-AC40-08488418D921}"/>
              </a:ext>
            </a:extLst>
          </p:cNvPr>
          <p:cNvGrpSpPr/>
          <p:nvPr/>
        </p:nvGrpSpPr>
        <p:grpSpPr>
          <a:xfrm>
            <a:off x="3814168" y="4417001"/>
            <a:ext cx="2117939" cy="1147291"/>
            <a:chOff x="3283720" y="4417001"/>
            <a:chExt cx="2117939" cy="1147291"/>
          </a:xfrm>
        </p:grpSpPr>
        <p:sp>
          <p:nvSpPr>
            <p:cNvPr id="15" name="Rectangle: Rounded Corners 14">
              <a:extLst>
                <a:ext uri="{FF2B5EF4-FFF2-40B4-BE49-F238E27FC236}">
                  <a16:creationId xmlns:a16="http://schemas.microsoft.com/office/drawing/2014/main" id="{69E34871-1C39-4DF0-BDEA-FDB8A6943CF5}"/>
                </a:ext>
              </a:extLst>
            </p:cNvPr>
            <p:cNvSpPr/>
            <p:nvPr/>
          </p:nvSpPr>
          <p:spPr>
            <a:xfrm>
              <a:off x="3283720" y="4417001"/>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4" name="Picture 20">
              <a:extLst>
                <a:ext uri="{FF2B5EF4-FFF2-40B4-BE49-F238E27FC236}">
                  <a16:creationId xmlns:a16="http://schemas.microsoft.com/office/drawing/2014/main" id="{A6511529-AFBE-4493-99FF-034D5062D1F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60933" y="4536799"/>
              <a:ext cx="963513" cy="452851"/>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750EACE-9F50-4079-A04E-4883787EE7A7}"/>
                </a:ext>
              </a:extLst>
            </p:cNvPr>
            <p:cNvSpPr txBox="1"/>
            <p:nvPr/>
          </p:nvSpPr>
          <p:spPr>
            <a:xfrm>
              <a:off x="3547070" y="5067368"/>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13</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5" name="Group 4">
            <a:extLst>
              <a:ext uri="{FF2B5EF4-FFF2-40B4-BE49-F238E27FC236}">
                <a16:creationId xmlns:a16="http://schemas.microsoft.com/office/drawing/2014/main" id="{A01206D1-AC75-44F0-9DD0-B9631D22CC0D}"/>
              </a:ext>
            </a:extLst>
          </p:cNvPr>
          <p:cNvGrpSpPr/>
          <p:nvPr/>
        </p:nvGrpSpPr>
        <p:grpSpPr>
          <a:xfrm>
            <a:off x="3814168" y="2727929"/>
            <a:ext cx="2117939" cy="1147291"/>
            <a:chOff x="2647735" y="2727929"/>
            <a:chExt cx="2117939" cy="1147291"/>
          </a:xfrm>
        </p:grpSpPr>
        <p:sp>
          <p:nvSpPr>
            <p:cNvPr id="7" name="Rectangle: Rounded Corners 6">
              <a:extLst>
                <a:ext uri="{FF2B5EF4-FFF2-40B4-BE49-F238E27FC236}">
                  <a16:creationId xmlns:a16="http://schemas.microsoft.com/office/drawing/2014/main" id="{E003EE57-2AC0-49B3-9B50-BE75BC4D8122}"/>
                </a:ext>
              </a:extLst>
            </p:cNvPr>
            <p:cNvSpPr/>
            <p:nvPr/>
          </p:nvSpPr>
          <p:spPr>
            <a:xfrm>
              <a:off x="2647735"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30" descr="Image result for Amazon Video logo">
              <a:extLst>
                <a:ext uri="{FF2B5EF4-FFF2-40B4-BE49-F238E27FC236}">
                  <a16:creationId xmlns:a16="http://schemas.microsoft.com/office/drawing/2014/main" id="{A9E311AC-0914-4B31-BB7A-DF940E53B58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01821" y="2952983"/>
              <a:ext cx="1209766" cy="37238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723188A-2D98-43FC-AEFF-B7AB08801964}"/>
                </a:ext>
              </a:extLst>
            </p:cNvPr>
            <p:cNvSpPr txBox="1"/>
            <p:nvPr/>
          </p:nvSpPr>
          <p:spPr>
            <a:xfrm>
              <a:off x="2911085"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52</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31" name="Group 30">
            <a:extLst>
              <a:ext uri="{FF2B5EF4-FFF2-40B4-BE49-F238E27FC236}">
                <a16:creationId xmlns:a16="http://schemas.microsoft.com/office/drawing/2014/main" id="{27C2A204-B685-41B5-903B-A8B339F70B27}"/>
              </a:ext>
            </a:extLst>
          </p:cNvPr>
          <p:cNvGrpSpPr/>
          <p:nvPr/>
        </p:nvGrpSpPr>
        <p:grpSpPr>
          <a:xfrm>
            <a:off x="6385431" y="4417001"/>
            <a:ext cx="2117939" cy="1147291"/>
            <a:chOff x="5905025" y="4417001"/>
            <a:chExt cx="2117939" cy="1147291"/>
          </a:xfrm>
        </p:grpSpPr>
        <p:sp>
          <p:nvSpPr>
            <p:cNvPr id="21" name="Rectangle: Rounded Corners 20">
              <a:extLst>
                <a:ext uri="{FF2B5EF4-FFF2-40B4-BE49-F238E27FC236}">
                  <a16:creationId xmlns:a16="http://schemas.microsoft.com/office/drawing/2014/main" id="{93F27913-F7BF-49B6-A879-E6EE1730ADFF}"/>
                </a:ext>
              </a:extLst>
            </p:cNvPr>
            <p:cNvSpPr/>
            <p:nvPr/>
          </p:nvSpPr>
          <p:spPr>
            <a:xfrm>
              <a:off x="5905025" y="4417001"/>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8" name="Picture 24">
              <a:extLst>
                <a:ext uri="{FF2B5EF4-FFF2-40B4-BE49-F238E27FC236}">
                  <a16:creationId xmlns:a16="http://schemas.microsoft.com/office/drawing/2014/main" id="{F1245DD0-879E-48B8-BC53-6FBC41D5E08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68696" y="4638766"/>
              <a:ext cx="1390597" cy="248917"/>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0BBD1A9F-D9C7-48C6-ACB9-EF9CA366C2BF}"/>
                </a:ext>
              </a:extLst>
            </p:cNvPr>
            <p:cNvSpPr txBox="1"/>
            <p:nvPr/>
          </p:nvSpPr>
          <p:spPr>
            <a:xfrm>
              <a:off x="6168375" y="5067368"/>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9</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3" name="Group 2">
            <a:extLst>
              <a:ext uri="{FF2B5EF4-FFF2-40B4-BE49-F238E27FC236}">
                <a16:creationId xmlns:a16="http://schemas.microsoft.com/office/drawing/2014/main" id="{0A75D22B-51A1-4E19-9319-2FBE7BAD9DE9}"/>
              </a:ext>
            </a:extLst>
          </p:cNvPr>
          <p:cNvGrpSpPr/>
          <p:nvPr/>
        </p:nvGrpSpPr>
        <p:grpSpPr>
          <a:xfrm>
            <a:off x="6385431" y="2727929"/>
            <a:ext cx="2117939" cy="1147291"/>
            <a:chOff x="5037030" y="2727929"/>
            <a:chExt cx="2117939" cy="1147291"/>
          </a:xfrm>
        </p:grpSpPr>
        <p:sp>
          <p:nvSpPr>
            <p:cNvPr id="8" name="Rectangle: Rounded Corners 7">
              <a:extLst>
                <a:ext uri="{FF2B5EF4-FFF2-40B4-BE49-F238E27FC236}">
                  <a16:creationId xmlns:a16="http://schemas.microsoft.com/office/drawing/2014/main" id="{B23D24C7-4146-4756-908D-193C948CC7A2}"/>
                </a:ext>
              </a:extLst>
            </p:cNvPr>
            <p:cNvSpPr/>
            <p:nvPr/>
          </p:nvSpPr>
          <p:spPr>
            <a:xfrm>
              <a:off x="5037030"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a:extLst>
                <a:ext uri="{FF2B5EF4-FFF2-40B4-BE49-F238E27FC236}">
                  <a16:creationId xmlns:a16="http://schemas.microsoft.com/office/drawing/2014/main" id="{9FBD5AFA-7897-432B-B81C-2C3D032E2F9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47472" y="2865385"/>
              <a:ext cx="897054" cy="48665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D83D705-B1B3-41A8-88DC-6E7C7839E8C8}"/>
                </a:ext>
              </a:extLst>
            </p:cNvPr>
            <p:cNvSpPr txBox="1"/>
            <p:nvPr/>
          </p:nvSpPr>
          <p:spPr>
            <a:xfrm>
              <a:off x="5300380"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38</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29" name="Group 28">
            <a:extLst>
              <a:ext uri="{FF2B5EF4-FFF2-40B4-BE49-F238E27FC236}">
                <a16:creationId xmlns:a16="http://schemas.microsoft.com/office/drawing/2014/main" id="{2E22A860-8534-4055-BCBD-E93C1022BA4A}"/>
              </a:ext>
            </a:extLst>
          </p:cNvPr>
          <p:cNvGrpSpPr/>
          <p:nvPr/>
        </p:nvGrpSpPr>
        <p:grpSpPr>
          <a:xfrm>
            <a:off x="8931678" y="4417001"/>
            <a:ext cx="2117939" cy="1147291"/>
            <a:chOff x="8799293" y="4417001"/>
            <a:chExt cx="2117939" cy="1147291"/>
          </a:xfrm>
        </p:grpSpPr>
        <p:sp>
          <p:nvSpPr>
            <p:cNvPr id="22" name="Rectangle: Rounded Corners 21">
              <a:extLst>
                <a:ext uri="{FF2B5EF4-FFF2-40B4-BE49-F238E27FC236}">
                  <a16:creationId xmlns:a16="http://schemas.microsoft.com/office/drawing/2014/main" id="{07C6D15B-AE77-4974-B574-53B6DE12D0E7}"/>
                </a:ext>
              </a:extLst>
            </p:cNvPr>
            <p:cNvSpPr/>
            <p:nvPr/>
          </p:nvSpPr>
          <p:spPr>
            <a:xfrm>
              <a:off x="8799293" y="4417001"/>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4" descr="Enjoy 3 months free of CBS All Access with purchase and activation of a new  Roku streaming device | Roku">
              <a:extLst>
                <a:ext uri="{FF2B5EF4-FFF2-40B4-BE49-F238E27FC236}">
                  <a16:creationId xmlns:a16="http://schemas.microsoft.com/office/drawing/2014/main" id="{8CEE73BC-9953-4F8E-81DE-ECD35927BC7A}"/>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455614" y="4574026"/>
              <a:ext cx="805296" cy="469836"/>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75B5E00F-7E03-486E-99AB-2EDA55DC797D}"/>
                </a:ext>
              </a:extLst>
            </p:cNvPr>
            <p:cNvSpPr txBox="1"/>
            <p:nvPr/>
          </p:nvSpPr>
          <p:spPr>
            <a:xfrm>
              <a:off x="9062643" y="5067368"/>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5%</a:t>
              </a:r>
            </a:p>
          </p:txBody>
        </p:sp>
      </p:grpSp>
      <p:grpSp>
        <p:nvGrpSpPr>
          <p:cNvPr id="2" name="Group 1">
            <a:extLst>
              <a:ext uri="{FF2B5EF4-FFF2-40B4-BE49-F238E27FC236}">
                <a16:creationId xmlns:a16="http://schemas.microsoft.com/office/drawing/2014/main" id="{1F8DFDEA-99B1-45B2-8FA3-BCDBAA499655}"/>
              </a:ext>
            </a:extLst>
          </p:cNvPr>
          <p:cNvGrpSpPr/>
          <p:nvPr/>
        </p:nvGrpSpPr>
        <p:grpSpPr>
          <a:xfrm>
            <a:off x="8931678" y="2727929"/>
            <a:ext cx="2117939" cy="1147291"/>
            <a:chOff x="7430874" y="2727929"/>
            <a:chExt cx="2117939" cy="1147291"/>
          </a:xfrm>
        </p:grpSpPr>
        <p:sp>
          <p:nvSpPr>
            <p:cNvPr id="9" name="Rectangle: Rounded Corners 8">
              <a:extLst>
                <a:ext uri="{FF2B5EF4-FFF2-40B4-BE49-F238E27FC236}">
                  <a16:creationId xmlns:a16="http://schemas.microsoft.com/office/drawing/2014/main" id="{2322367D-1965-4762-B379-6FB75CCCE042}"/>
                </a:ext>
              </a:extLst>
            </p:cNvPr>
            <p:cNvSpPr/>
            <p:nvPr/>
          </p:nvSpPr>
          <p:spPr>
            <a:xfrm>
              <a:off x="7430874" y="272792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a:extLst>
                <a:ext uri="{FF2B5EF4-FFF2-40B4-BE49-F238E27FC236}">
                  <a16:creationId xmlns:a16="http://schemas.microsoft.com/office/drawing/2014/main" id="{19B96B84-E5E4-4F4A-A6B3-C4D4B78EF4C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43187" y="2974991"/>
              <a:ext cx="893313" cy="294514"/>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099A76C2-6064-4FE9-A312-6D2AFEA77284}"/>
                </a:ext>
              </a:extLst>
            </p:cNvPr>
            <p:cNvSpPr txBox="1"/>
            <p:nvPr/>
          </p:nvSpPr>
          <p:spPr>
            <a:xfrm>
              <a:off x="7694224" y="3374286"/>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26</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grpSp>
        <p:nvGrpSpPr>
          <p:cNvPr id="32" name="Group 31">
            <a:extLst>
              <a:ext uri="{FF2B5EF4-FFF2-40B4-BE49-F238E27FC236}">
                <a16:creationId xmlns:a16="http://schemas.microsoft.com/office/drawing/2014/main" id="{BE59C69A-0F67-485A-B7AA-1598DFD75970}"/>
              </a:ext>
            </a:extLst>
          </p:cNvPr>
          <p:cNvGrpSpPr/>
          <p:nvPr/>
        </p:nvGrpSpPr>
        <p:grpSpPr>
          <a:xfrm>
            <a:off x="1174672" y="4415710"/>
            <a:ext cx="2117939" cy="1147291"/>
            <a:chOff x="1117366" y="4415710"/>
            <a:chExt cx="2117939" cy="1147291"/>
          </a:xfrm>
        </p:grpSpPr>
        <p:sp>
          <p:nvSpPr>
            <p:cNvPr id="14" name="Rectangle: Rounded Corners 13">
              <a:extLst>
                <a:ext uri="{FF2B5EF4-FFF2-40B4-BE49-F238E27FC236}">
                  <a16:creationId xmlns:a16="http://schemas.microsoft.com/office/drawing/2014/main" id="{9CAE5E93-BE7F-4AB8-9445-911A69AA4AFF}"/>
                </a:ext>
              </a:extLst>
            </p:cNvPr>
            <p:cNvSpPr/>
            <p:nvPr/>
          </p:nvSpPr>
          <p:spPr>
            <a:xfrm>
              <a:off x="1117366" y="4415710"/>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pple TV+ - Wikipedia">
              <a:extLst>
                <a:ext uri="{FF2B5EF4-FFF2-40B4-BE49-F238E27FC236}">
                  <a16:creationId xmlns:a16="http://schemas.microsoft.com/office/drawing/2014/main" id="{57F1043E-F153-45BA-A7ED-7AC4823C28A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778189" y="4621948"/>
              <a:ext cx="796292" cy="30060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8829376-9715-41BA-B4D5-EEEAAA07FCE4}"/>
                </a:ext>
              </a:extLst>
            </p:cNvPr>
            <p:cNvSpPr txBox="1"/>
            <p:nvPr/>
          </p:nvSpPr>
          <p:spPr>
            <a:xfrm>
              <a:off x="1380716" y="5062067"/>
              <a:ext cx="15912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1B1464"/>
                  </a:solidFill>
                  <a:latin typeface="Helvetica" panose="020B0403020202020204" pitchFamily="34" charset="0"/>
                </a:rPr>
                <a:t>14</a:t>
              </a:r>
              <a:r>
                <a:rPr kumimoji="0" lang="en-US" sz="2400" b="1" i="0" u="none" strike="noStrike" kern="1200" cap="none" spc="0" normalizeH="0" baseline="0" noProof="0">
                  <a:ln>
                    <a:noFill/>
                  </a:ln>
                  <a:solidFill>
                    <a:srgbClr val="1B1464"/>
                  </a:solidFill>
                  <a:effectLst/>
                  <a:uLnTx/>
                  <a:uFillTx/>
                  <a:latin typeface="Helvetica" panose="020B0403020202020204" pitchFamily="34" charset="0"/>
                </a:rPr>
                <a:t>%</a:t>
              </a:r>
            </a:p>
          </p:txBody>
        </p:sp>
      </p:grpSp>
      <p:sp>
        <p:nvSpPr>
          <p:cNvPr id="24" name="TextBox 23">
            <a:extLst>
              <a:ext uri="{FF2B5EF4-FFF2-40B4-BE49-F238E27FC236}">
                <a16:creationId xmlns:a16="http://schemas.microsoft.com/office/drawing/2014/main" id="{9342BE54-FB0A-49BA-BA1F-3E0565DC3C2C}"/>
              </a:ext>
            </a:extLst>
          </p:cNvPr>
          <p:cNvSpPr txBox="1"/>
          <p:nvPr/>
        </p:nvSpPr>
        <p:spPr>
          <a:xfrm>
            <a:off x="456264" y="6238016"/>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Q7. Please select which of the following services you currently watch regularly. Does not equal 100% due to the ability to choose multiple responses. </a:t>
            </a:r>
          </a:p>
        </p:txBody>
      </p:sp>
    </p:spTree>
    <p:extLst>
      <p:ext uri="{BB962C8B-B14F-4D97-AF65-F5344CB8AC3E}">
        <p14:creationId xmlns:p14="http://schemas.microsoft.com/office/powerpoint/2010/main" val="60017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wo people sitting on a sofa&#10;&#10;Description automatically generated">
            <a:extLst>
              <a:ext uri="{FF2B5EF4-FFF2-40B4-BE49-F238E27FC236}">
                <a16:creationId xmlns:a16="http://schemas.microsoft.com/office/drawing/2014/main" id="{4E49DE7A-35A9-43F2-8B47-8C1B14FC7C00}"/>
              </a:ext>
            </a:extLst>
          </p:cNvPr>
          <p:cNvPicPr>
            <a:picLocks noChangeAspect="1"/>
          </p:cNvPicPr>
          <p:nvPr/>
        </p:nvPicPr>
        <p:blipFill rotWithShape="1">
          <a:blip r:embed="rId2">
            <a:extLst>
              <a:ext uri="{28A0092B-C50C-407E-A947-70E740481C1C}">
                <a14:useLocalDpi xmlns:a14="http://schemas.microsoft.com/office/drawing/2010/main" val="0"/>
              </a:ext>
            </a:extLst>
          </a:blip>
          <a:srcRect l="961" t="33316" r="961" b="9340"/>
          <a:stretch/>
        </p:blipFill>
        <p:spPr>
          <a:xfrm>
            <a:off x="0" y="1644925"/>
            <a:ext cx="12191999" cy="4758524"/>
          </a:xfrm>
          <a:prstGeom prst="rect">
            <a:avLst/>
          </a:prstGeom>
        </p:spPr>
      </p:pic>
      <p:sp>
        <p:nvSpPr>
          <p:cNvPr id="24" name="Rectangle 23">
            <a:extLst>
              <a:ext uri="{FF2B5EF4-FFF2-40B4-BE49-F238E27FC236}">
                <a16:creationId xmlns:a16="http://schemas.microsoft.com/office/drawing/2014/main" id="{068706B5-6FA9-4A74-81FD-05820E5C47BC}"/>
              </a:ext>
            </a:extLst>
          </p:cNvPr>
          <p:cNvSpPr/>
          <p:nvPr/>
        </p:nvSpPr>
        <p:spPr>
          <a:xfrm>
            <a:off x="1" y="1644925"/>
            <a:ext cx="12192000" cy="4758524"/>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peech Bubble: Rectangle 17">
            <a:extLst>
              <a:ext uri="{FF2B5EF4-FFF2-40B4-BE49-F238E27FC236}">
                <a16:creationId xmlns:a16="http://schemas.microsoft.com/office/drawing/2014/main" id="{A374811C-BF28-4E38-A712-6331E36CF1C9}"/>
              </a:ext>
            </a:extLst>
          </p:cNvPr>
          <p:cNvSpPr/>
          <p:nvPr/>
        </p:nvSpPr>
        <p:spPr>
          <a:xfrm>
            <a:off x="1810312" y="2809005"/>
            <a:ext cx="9204541" cy="2189135"/>
          </a:xfrm>
          <a:prstGeom prst="wedgeRectCallout">
            <a:avLst>
              <a:gd name="adj1" fmla="val -15200"/>
              <a:gd name="adj2" fmla="val 67774"/>
            </a:avLst>
          </a:prstGeom>
          <a:solidFill>
            <a:srgbClr val="E2E8F1"/>
          </a:solidFill>
          <a:ln w="38100">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06187" y="236669"/>
            <a:ext cx="1199311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Fearing that consumers’ threshold for paid services is nearing its max,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ad-supported streaming services have embraced a </a:t>
            </a:r>
            <a:r>
              <a:rPr lang="en-US" sz="2600" b="1" dirty="0">
                <a:solidFill>
                  <a:srgbClr val="E84A99"/>
                </a:solidFill>
                <a:latin typeface="Helvetica" pitchFamily="2" charset="0"/>
              </a:rPr>
              <a:t>different model </a:t>
            </a:r>
            <a:r>
              <a:rPr lang="en-US" sz="2600" b="1" dirty="0">
                <a:solidFill>
                  <a:srgbClr val="1F1A62"/>
                </a:solidFill>
                <a:latin typeface="Helvetica" pitchFamily="2" charset="0"/>
              </a:rPr>
              <a:t>to grab viewer attention</a:t>
            </a:r>
            <a:endPar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F2549165-0953-44EA-9111-A62F74631E9D}"/>
              </a:ext>
            </a:extLst>
          </p:cNvPr>
          <p:cNvSpPr txBox="1"/>
          <p:nvPr/>
        </p:nvSpPr>
        <p:spPr>
          <a:xfrm>
            <a:off x="1830455" y="2956695"/>
            <a:ext cx="9164255" cy="1938992"/>
          </a:xfrm>
          <a:prstGeom prst="rect">
            <a:avLst/>
          </a:prstGeom>
          <a:noFill/>
        </p:spPr>
        <p:txBody>
          <a:bodyPr wrap="square">
            <a:spAutoFit/>
          </a:bodyPr>
          <a:lstStyle/>
          <a:p>
            <a:r>
              <a:rPr lang="en-US" sz="2400" i="0">
                <a:solidFill>
                  <a:srgbClr val="1F1A62"/>
                </a:solidFill>
                <a:effectLst/>
                <a:latin typeface="Helvetica" panose="020B0403020202020204" pitchFamily="34" charset="0"/>
              </a:rPr>
              <a:t>“You have all these choices, but </a:t>
            </a:r>
            <a:r>
              <a:rPr lang="en-US" sz="2400" b="1" i="0">
                <a:solidFill>
                  <a:srgbClr val="00C0F3"/>
                </a:solidFill>
                <a:effectLst/>
                <a:latin typeface="Helvetica" panose="020B0403020202020204" pitchFamily="34" charset="0"/>
              </a:rPr>
              <a:t>you're paying for them all and they quickly add up</a:t>
            </a:r>
            <a:r>
              <a:rPr lang="en-US" sz="2400" i="0">
                <a:solidFill>
                  <a:srgbClr val="1F1A62"/>
                </a:solidFill>
                <a:effectLst/>
                <a:latin typeface="Helvetica" panose="020B0403020202020204" pitchFamily="34" charset="0"/>
              </a:rPr>
              <a:t>….We're trying to approach streaming in a different way, the combination of </a:t>
            </a:r>
            <a:r>
              <a:rPr lang="en-US" sz="2400" b="1" i="0">
                <a:solidFill>
                  <a:srgbClr val="00C0F3"/>
                </a:solidFill>
                <a:effectLst/>
                <a:latin typeface="Helvetica" panose="020B0403020202020204" pitchFamily="34" charset="0"/>
              </a:rPr>
              <a:t>high-quality programming that's available at a very affordable price</a:t>
            </a:r>
            <a:r>
              <a:rPr lang="en-US" sz="2400" i="0">
                <a:solidFill>
                  <a:srgbClr val="1F1A62"/>
                </a:solidFill>
                <a:effectLst/>
                <a:latin typeface="Helvetica" panose="020B0403020202020204" pitchFamily="34" charset="0"/>
              </a:rPr>
              <a:t>. There's nothing more affordable than </a:t>
            </a:r>
            <a:r>
              <a:rPr lang="en-US" sz="2400" b="1" i="0">
                <a:solidFill>
                  <a:srgbClr val="00C0F3"/>
                </a:solidFill>
                <a:effectLst/>
                <a:latin typeface="Helvetica" panose="020B0403020202020204" pitchFamily="34" charset="0"/>
              </a:rPr>
              <a:t>free</a:t>
            </a:r>
            <a:r>
              <a:rPr lang="en-US" sz="2400" i="0">
                <a:solidFill>
                  <a:srgbClr val="1F1A62"/>
                </a:solidFill>
                <a:effectLst/>
                <a:latin typeface="Helvetica" panose="020B0403020202020204" pitchFamily="34" charset="0"/>
              </a:rPr>
              <a:t>.“</a:t>
            </a:r>
          </a:p>
        </p:txBody>
      </p:sp>
      <p:sp>
        <p:nvSpPr>
          <p:cNvPr id="10" name="Rectangle 9">
            <a:extLst>
              <a:ext uri="{FF2B5EF4-FFF2-40B4-BE49-F238E27FC236}">
                <a16:creationId xmlns:a16="http://schemas.microsoft.com/office/drawing/2014/main" id="{FD5B8013-38E7-4530-91E2-76B178207FD8}"/>
              </a:ext>
            </a:extLst>
          </p:cNvPr>
          <p:cNvSpPr/>
          <p:nvPr/>
        </p:nvSpPr>
        <p:spPr>
          <a:xfrm>
            <a:off x="237710" y="5412959"/>
            <a:ext cx="5965036" cy="8002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Matt Strauss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Helvetica" panose="020B0403020202020204" pitchFamily="34" charset="0"/>
                <a:ea typeface="Open Sans" panose="020B0606030504020204" pitchFamily="34" charset="0"/>
                <a:cs typeface="Open Sans" panose="020B0606030504020204" pitchFamily="34" charset="0"/>
              </a:rPr>
              <a:t>Chairman, Peacock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chemeClr val="bg1"/>
                </a:solidFill>
                <a:effectLst/>
                <a:uLnTx/>
                <a:uFillTx/>
                <a:latin typeface="Helvetica" panose="020B0403020202020204" pitchFamily="34" charset="0"/>
                <a:ea typeface="+mn-ea"/>
                <a:cs typeface="+mn-cs"/>
              </a:rPr>
              <a:t>USA Today, 7/13/20</a:t>
            </a:r>
          </a:p>
        </p:txBody>
      </p:sp>
    </p:spTree>
    <p:extLst>
      <p:ext uri="{BB962C8B-B14F-4D97-AF65-F5344CB8AC3E}">
        <p14:creationId xmlns:p14="http://schemas.microsoft.com/office/powerpoint/2010/main" val="175280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itting in a living room filled with furniture and a window&#10;&#10;Description automatically generated">
            <a:extLst>
              <a:ext uri="{FF2B5EF4-FFF2-40B4-BE49-F238E27FC236}">
                <a16:creationId xmlns:a16="http://schemas.microsoft.com/office/drawing/2014/main" id="{D0161412-E841-4D2A-AFA1-9C7959003CC7}"/>
              </a:ext>
            </a:extLst>
          </p:cNvPr>
          <p:cNvPicPr>
            <a:picLocks noChangeAspect="1"/>
          </p:cNvPicPr>
          <p:nvPr/>
        </p:nvPicPr>
        <p:blipFill rotWithShape="1">
          <a:blip r:embed="rId2">
            <a:extLst>
              <a:ext uri="{28A0092B-C50C-407E-A947-70E740481C1C}">
                <a14:useLocalDpi xmlns:a14="http://schemas.microsoft.com/office/drawing/2010/main" val="0"/>
              </a:ext>
            </a:extLst>
          </a:blip>
          <a:srcRect l="20007" r="18548" b="22266"/>
          <a:stretch/>
        </p:blipFill>
        <p:spPr>
          <a:xfrm>
            <a:off x="-1" y="1696163"/>
            <a:ext cx="4737099" cy="3973161"/>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202112"/>
            <a:ext cx="11993117"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Due to heightened interest and attention during COVID-19, trial and adoption of AVOD services accelerated, with </a:t>
            </a:r>
            <a:r>
              <a:rPr lang="en-US" sz="2600" b="1">
                <a:solidFill>
                  <a:srgbClr val="E84A99"/>
                </a:solidFill>
                <a:latin typeface="Helvetica" pitchFamily="2" charset="0"/>
              </a:rPr>
              <a:t>1 in 4 viewers stacking </a:t>
            </a:r>
            <a:r>
              <a:rPr lang="en-US" sz="2600" b="1">
                <a:solidFill>
                  <a:srgbClr val="1F1A62"/>
                </a:solidFill>
                <a:latin typeface="Helvetica" pitchFamily="2" charset="0"/>
              </a:rPr>
              <a:t>AVOD subscriptions on top of paid</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24974CD4-4D32-4D67-A532-68C4700F6A44}"/>
              </a:ext>
            </a:extLst>
          </p:cNvPr>
          <p:cNvSpPr txBox="1"/>
          <p:nvPr/>
        </p:nvSpPr>
        <p:spPr>
          <a:xfrm>
            <a:off x="264320" y="1845618"/>
            <a:ext cx="7665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154300"/>
            <a:ext cx="1168727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Q5. Which of the following streaming service types do you watch regularly?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700" b="1" dirty="0">
                <a:solidFill>
                  <a:srgbClr val="1B1464"/>
                </a:solidFill>
                <a:latin typeface="Helvetica" panose="020B0604020202020204" pitchFamily="34" charset="0"/>
                <a:cs typeface="Helvetica" panose="020B0604020202020204" pitchFamily="34" charset="0"/>
              </a:rPr>
              <a:t>SVOD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p>
        </p:txBody>
      </p:sp>
      <p:sp>
        <p:nvSpPr>
          <p:cNvPr id="7" name="Rectangle 6">
            <a:extLst>
              <a:ext uri="{FF2B5EF4-FFF2-40B4-BE49-F238E27FC236}">
                <a16:creationId xmlns:a16="http://schemas.microsoft.com/office/drawing/2014/main" id="{9AFAE1B6-6F7A-4E4E-9A3D-BAA6020817CA}"/>
              </a:ext>
            </a:extLst>
          </p:cNvPr>
          <p:cNvSpPr/>
          <p:nvPr/>
        </p:nvSpPr>
        <p:spPr>
          <a:xfrm>
            <a:off x="4694063" y="1696163"/>
            <a:ext cx="7497937"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D2F5E9B-D310-4865-AA8E-C63A1E2C380D}"/>
              </a:ext>
            </a:extLst>
          </p:cNvPr>
          <p:cNvSpPr txBox="1"/>
          <p:nvPr/>
        </p:nvSpPr>
        <p:spPr>
          <a:xfrm>
            <a:off x="5337894" y="3317734"/>
            <a:ext cx="6141638"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of </a:t>
            </a:r>
            <a:r>
              <a:rPr lang="en-US" sz="2000" b="1" u="sng">
                <a:solidFill>
                  <a:srgbClr val="1F1A62"/>
                </a:solidFill>
                <a:latin typeface="Helvetica" panose="020B0403020202020204" pitchFamily="34" charset="0"/>
                <a:cs typeface="Helvetica"/>
              </a:rPr>
              <a:t>SVOD</a:t>
            </a:r>
            <a:r>
              <a:rPr kumimoji="0" lang="en-US" sz="2000" b="1" i="0" u="sng" strike="noStrike" kern="1200" cap="none" spc="0" normalizeH="0" baseline="0" noProof="0">
                <a:ln>
                  <a:noFill/>
                </a:ln>
                <a:solidFill>
                  <a:srgbClr val="1F1A62"/>
                </a:solidFill>
                <a:effectLst/>
                <a:uLnTx/>
                <a:uFillTx/>
                <a:latin typeface="Helvetica" panose="020B0403020202020204" pitchFamily="34" charset="0"/>
                <a:cs typeface="Helvetica"/>
              </a:rPr>
              <a:t> users</a:t>
            </a:r>
            <a:r>
              <a:rPr kumimoji="0" lang="en-US" sz="2000" b="1" i="0" u="none" strike="noStrike" kern="1200" cap="none" spc="0" normalizeH="0" baseline="0" noProof="0">
                <a:ln>
                  <a:noFill/>
                </a:ln>
                <a:solidFill>
                  <a:srgbClr val="1F1A62"/>
                </a:solidFill>
                <a:effectLst/>
                <a:uLnTx/>
                <a:uFillTx/>
                <a:latin typeface="Helvetica" panose="020B0403020202020204" pitchFamily="34" charset="0"/>
                <a:cs typeface="Helvetica"/>
              </a:rPr>
              <a:t> </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also subscribe to </a:t>
            </a:r>
            <a:r>
              <a:rPr lang="en-US" sz="2000" b="1">
                <a:solidFill>
                  <a:srgbClr val="E84A99"/>
                </a:solidFill>
                <a:latin typeface="Helvetica" panose="020B0403020202020204" pitchFamily="34" charset="0"/>
                <a:cs typeface="Helvetica"/>
              </a:rPr>
              <a:t>AVOD</a:t>
            </a:r>
            <a:r>
              <a:rPr kumimoji="0" lang="en-US" sz="2000" b="1" i="0" u="none" strike="noStrike" kern="1200" cap="none" spc="0" normalizeH="0" baseline="0" noProof="0">
                <a:ln>
                  <a:noFill/>
                </a:ln>
                <a:solidFill>
                  <a:srgbClr val="E84A99"/>
                </a:solidFill>
                <a:effectLst/>
                <a:uLnTx/>
                <a:uFillTx/>
                <a:latin typeface="Helvetica" panose="020B0403020202020204" pitchFamily="34" charset="0"/>
                <a:cs typeface="Helvetica"/>
              </a:rPr>
              <a:t> services</a:t>
            </a:r>
          </a:p>
        </p:txBody>
      </p:sp>
      <p:sp>
        <p:nvSpPr>
          <p:cNvPr id="3" name="Rectangle 2">
            <a:extLst>
              <a:ext uri="{FF2B5EF4-FFF2-40B4-BE49-F238E27FC236}">
                <a16:creationId xmlns:a16="http://schemas.microsoft.com/office/drawing/2014/main" id="{4BE78D99-B71C-498F-B9F4-0332043C42B2}"/>
              </a:ext>
            </a:extLst>
          </p:cNvPr>
          <p:cNvSpPr/>
          <p:nvPr/>
        </p:nvSpPr>
        <p:spPr>
          <a:xfrm>
            <a:off x="7576355" y="2172416"/>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27%</a:t>
            </a:r>
            <a:endParaRPr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F3579A82-1A4A-454D-B670-EC0B5674915E}"/>
              </a:ext>
            </a:extLst>
          </p:cNvPr>
          <p:cNvSpPr/>
          <p:nvPr/>
        </p:nvSpPr>
        <p:spPr>
          <a:xfrm>
            <a:off x="7767131" y="4174297"/>
            <a:ext cx="1283164" cy="553998"/>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3000" b="1">
                <a:ln w="13462">
                  <a:solidFill>
                    <a:prstClr val="black"/>
                  </a:solidFill>
                  <a:prstDash val="solid"/>
                </a:ln>
                <a:solidFill>
                  <a:srgbClr val="00C0F3"/>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75</a:t>
            </a:r>
            <a:r>
              <a:rPr kumimoji="0" lang="en-US" sz="3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a:t>
            </a:r>
            <a:endParaRPr lang="en-US" sz="3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3569D381-C5F8-43E1-B597-6AC359170BEE}"/>
              </a:ext>
            </a:extLst>
          </p:cNvPr>
          <p:cNvSpPr txBox="1"/>
          <p:nvPr/>
        </p:nvSpPr>
        <p:spPr>
          <a:xfrm>
            <a:off x="5051219" y="4788283"/>
            <a:ext cx="6775425" cy="323165"/>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of </a:t>
            </a:r>
            <a:r>
              <a:rPr lang="en-US" sz="1500" b="1" u="sng">
                <a:solidFill>
                  <a:srgbClr val="1F1A62"/>
                </a:solidFill>
                <a:latin typeface="Helvetica" panose="020B0403020202020204" pitchFamily="34" charset="0"/>
                <a:cs typeface="Helvetica"/>
              </a:rPr>
              <a:t>AVOD</a:t>
            </a:r>
            <a:r>
              <a:rPr kumimoji="0" lang="en-US" sz="1500" b="1" i="0" u="sng" strike="noStrike" kern="1200" cap="none" spc="0" normalizeH="0" baseline="0" noProof="0">
                <a:ln>
                  <a:noFill/>
                </a:ln>
                <a:solidFill>
                  <a:srgbClr val="1F1A62"/>
                </a:solidFill>
                <a:effectLst/>
                <a:uLnTx/>
                <a:uFillTx/>
                <a:latin typeface="Helvetica" panose="020B0403020202020204" pitchFamily="34" charset="0"/>
                <a:cs typeface="Helvetica"/>
              </a:rPr>
              <a:t> </a:t>
            </a:r>
            <a:r>
              <a:rPr lang="en-US" sz="1500" b="1" u="sng">
                <a:solidFill>
                  <a:srgbClr val="1F1A62"/>
                </a:solidFill>
                <a:latin typeface="Helvetica" panose="020B0403020202020204" pitchFamily="34" charset="0"/>
                <a:cs typeface="Helvetica"/>
              </a:rPr>
              <a:t>users</a:t>
            </a:r>
            <a:r>
              <a:rPr lang="en-US" sz="1500" b="1">
                <a:solidFill>
                  <a:srgbClr val="1F1A62"/>
                </a:solidFill>
                <a:latin typeface="Helvetica" panose="020B0403020202020204" pitchFamily="34" charset="0"/>
                <a:cs typeface="Helvetica"/>
              </a:rPr>
              <a:t> </a:t>
            </a: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also access </a:t>
            </a:r>
            <a:r>
              <a:rPr lang="en-US" sz="1500">
                <a:solidFill>
                  <a:srgbClr val="1F1A62"/>
                </a:solidFill>
                <a:latin typeface="Helvetica" panose="020B0403020202020204" pitchFamily="34" charset="0"/>
                <a:cs typeface="Helvetica"/>
              </a:rPr>
              <a:t>SVOD</a:t>
            </a:r>
            <a:r>
              <a:rPr kumimoji="0" lang="en-US" sz="1500" b="0" i="0" u="none" strike="noStrike" kern="1200" cap="none" spc="0" normalizeH="0" baseline="0" noProof="0">
                <a:ln>
                  <a:noFill/>
                </a:ln>
                <a:solidFill>
                  <a:srgbClr val="1F1A62"/>
                </a:solidFill>
                <a:effectLst/>
                <a:uLnTx/>
                <a:uFillTx/>
                <a:latin typeface="Helvetica" panose="020B0403020202020204" pitchFamily="34" charset="0"/>
                <a:cs typeface="Helvetica"/>
              </a:rPr>
              <a:t> services</a:t>
            </a:r>
          </a:p>
        </p:txBody>
      </p:sp>
    </p:spTree>
    <p:extLst>
      <p:ext uri="{BB962C8B-B14F-4D97-AF65-F5344CB8AC3E}">
        <p14:creationId xmlns:p14="http://schemas.microsoft.com/office/powerpoint/2010/main" val="3813058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06D8F-BE78-4B79-8FDF-02C203A3757B}"/>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55534" y="519480"/>
            <a:ext cx="11872050"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F1A62"/>
                </a:solidFill>
                <a:effectLst/>
                <a:uLnTx/>
                <a:uFillTx/>
                <a:latin typeface="Helvetica"/>
                <a:cs typeface="Helvetica"/>
              </a:rPr>
              <a:t>AVOD services </a:t>
            </a:r>
            <a:r>
              <a:rPr lang="en-US" sz="2600" b="1">
                <a:solidFill>
                  <a:srgbClr val="1F1A62"/>
                </a:solidFill>
                <a:latin typeface="Helvetica"/>
                <a:cs typeface="Helvetica"/>
              </a:rPr>
              <a:t>satisfy </a:t>
            </a:r>
            <a:r>
              <a:rPr kumimoji="0" lang="en-US" sz="2600" b="1" i="0" u="none" strike="noStrike" kern="1200" cap="none" spc="0" normalizeH="0" baseline="0" noProof="0">
                <a:ln>
                  <a:noFill/>
                </a:ln>
                <a:solidFill>
                  <a:srgbClr val="1F1A62"/>
                </a:solidFill>
                <a:effectLst/>
                <a:uLnTx/>
                <a:uFillTx/>
                <a:latin typeface="Helvetica"/>
                <a:cs typeface="Helvetica"/>
              </a:rPr>
              <a:t>viewers</a:t>
            </a:r>
            <a:r>
              <a:rPr lang="en-US" sz="2600" b="1" dirty="0">
                <a:solidFill>
                  <a:srgbClr val="1F1A62"/>
                </a:solidFill>
                <a:latin typeface="Helvetica"/>
                <a:cs typeface="Helvetica"/>
              </a:rPr>
              <a:t>'</a:t>
            </a:r>
            <a:r>
              <a:rPr kumimoji="0" lang="en-US" sz="2600" b="1" i="0" u="none" strike="noStrike" kern="1200" cap="none" spc="0" normalizeH="0" baseline="0" noProof="0">
                <a:ln>
                  <a:noFill/>
                </a:ln>
                <a:solidFill>
                  <a:srgbClr val="1F1A62"/>
                </a:solidFill>
                <a:effectLst/>
                <a:uLnTx/>
                <a:uFillTx/>
                <a:latin typeface="Helvetica"/>
                <a:cs typeface="Helvetica"/>
              </a:rPr>
              <a:t> </a:t>
            </a:r>
            <a:r>
              <a:rPr lang="en-US" sz="2600" b="1">
                <a:solidFill>
                  <a:srgbClr val="1F1A62"/>
                </a:solidFill>
                <a:latin typeface="Helvetica"/>
                <a:cs typeface="Helvetica"/>
              </a:rPr>
              <a:t>desire</a:t>
            </a:r>
            <a:r>
              <a:rPr kumimoji="0" lang="en-US" sz="2600" b="1" i="0" u="none" strike="noStrike" kern="1200" cap="none" spc="0" normalizeH="0" baseline="0" noProof="0">
                <a:ln>
                  <a:noFill/>
                </a:ln>
                <a:solidFill>
                  <a:srgbClr val="1F1A62"/>
                </a:solidFill>
                <a:effectLst/>
                <a:uLnTx/>
                <a:uFillTx/>
                <a:latin typeface="Helvetica"/>
                <a:cs typeface="Helvetica"/>
              </a:rPr>
              <a:t> for </a:t>
            </a:r>
            <a:r>
              <a:rPr kumimoji="0" lang="en-US" sz="2600" b="1" i="0" u="none" strike="noStrike" kern="1200" cap="none" spc="0" normalizeH="0" baseline="0" noProof="0">
                <a:ln>
                  <a:noFill/>
                </a:ln>
                <a:solidFill>
                  <a:srgbClr val="E84A99"/>
                </a:solidFill>
                <a:effectLst/>
                <a:uLnTx/>
                <a:uFillTx/>
                <a:latin typeface="Helvetica"/>
                <a:cs typeface="Helvetica"/>
              </a:rPr>
              <a:t>more</a:t>
            </a:r>
            <a:r>
              <a:rPr kumimoji="0" lang="en-US" sz="2600" b="1" i="0" u="none" strike="noStrike" kern="1200" cap="none" spc="0" normalizeH="0" baseline="0" noProof="0">
                <a:ln>
                  <a:noFill/>
                </a:ln>
                <a:solidFill>
                  <a:srgbClr val="1F1A62"/>
                </a:solidFill>
                <a:effectLst/>
                <a:uLnTx/>
                <a:uFillTx/>
                <a:latin typeface="Helvetica"/>
                <a:cs typeface="Helvetica"/>
              </a:rPr>
              <a:t> premium current and library TV shows</a:t>
            </a:r>
            <a:r>
              <a:rPr lang="en-US" sz="2600" b="1">
                <a:solidFill>
                  <a:srgbClr val="1F1A62"/>
                </a:solidFill>
                <a:latin typeface="Helvetica"/>
                <a:cs typeface="Helvetica"/>
              </a:rPr>
              <a:t> </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216624"/>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Q3. When thinking about streaming video services, how much do you agree with the following statements?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endParaRPr kumimoji="0" lang="en-US" sz="7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endParaRPr>
          </a:p>
        </p:txBody>
      </p:sp>
      <p:sp>
        <p:nvSpPr>
          <p:cNvPr id="10" name="TextBox 9">
            <a:extLst>
              <a:ext uri="{FF2B5EF4-FFF2-40B4-BE49-F238E27FC236}">
                <a16:creationId xmlns:a16="http://schemas.microsoft.com/office/drawing/2014/main" id="{26CD3E7A-C00F-417A-9DDB-DBB2E60DD92D}"/>
              </a:ext>
            </a:extLst>
          </p:cNvPr>
          <p:cNvSpPr txBox="1"/>
          <p:nvPr/>
        </p:nvSpPr>
        <p:spPr>
          <a:xfrm>
            <a:off x="-8880" y="1738464"/>
            <a:ext cx="122008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1F1A62"/>
                </a:solidFill>
                <a:latin typeface="Helvetica" panose="020B0604020202020204" pitchFamily="34" charset="0"/>
                <a:cs typeface="Helvetica" panose="020B0604020202020204" pitchFamily="34" charset="0"/>
              </a:rPr>
              <a:t>AVOD Users</a:t>
            </a:r>
            <a:endParaRPr kumimoji="0" lang="en-US" sz="14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2" name="Picture 21" descr="A picture containing clock&#10;&#10;Description automatically generated">
            <a:extLst>
              <a:ext uri="{FF2B5EF4-FFF2-40B4-BE49-F238E27FC236}">
                <a16:creationId xmlns:a16="http://schemas.microsoft.com/office/drawing/2014/main" id="{CBC6DED5-C482-46E3-8AE7-D24E927EADB1}"/>
              </a:ext>
            </a:extLst>
          </p:cNvPr>
          <p:cNvPicPr>
            <a:picLocks noChangeAspect="1"/>
          </p:cNvPicPr>
          <p:nvPr/>
        </p:nvPicPr>
        <p:blipFill>
          <a:blip r:embed="rId3"/>
          <a:stretch>
            <a:fillRect/>
          </a:stretch>
        </p:blipFill>
        <p:spPr>
          <a:xfrm>
            <a:off x="1315066" y="2739751"/>
            <a:ext cx="1866595" cy="1866595"/>
          </a:xfrm>
          <a:prstGeom prst="rect">
            <a:avLst/>
          </a:prstGeom>
        </p:spPr>
      </p:pic>
      <p:sp>
        <p:nvSpPr>
          <p:cNvPr id="28" name="TextBox 27">
            <a:extLst>
              <a:ext uri="{FF2B5EF4-FFF2-40B4-BE49-F238E27FC236}">
                <a16:creationId xmlns:a16="http://schemas.microsoft.com/office/drawing/2014/main" id="{D079F859-4B53-46DB-BB9A-B5A6B0B4F086}"/>
              </a:ext>
            </a:extLst>
          </p:cNvPr>
          <p:cNvSpPr txBox="1"/>
          <p:nvPr/>
        </p:nvSpPr>
        <p:spPr>
          <a:xfrm>
            <a:off x="456265" y="4953525"/>
            <a:ext cx="3575046" cy="1138773"/>
          </a:xfrm>
          <a:prstGeom prst="rect">
            <a:avLst/>
          </a:prstGeom>
          <a:noFill/>
        </p:spPr>
        <p:txBody>
          <a:bodyPr wrap="square" rtlCol="0">
            <a:spAutoFit/>
          </a:bodyPr>
          <a:lstStyle/>
          <a:p>
            <a:pPr lvl="0" algn="ctr">
              <a:defRPr/>
            </a:pPr>
            <a:r>
              <a:rPr lang="en-US" sz="3200" b="1" dirty="0">
                <a:solidFill>
                  <a:srgbClr val="00C0F3"/>
                </a:solidFill>
                <a:latin typeface="Helvetica" panose="020B0604020202020204" pitchFamily="34" charset="0"/>
                <a:cs typeface="Helvetica" panose="020B0604020202020204" pitchFamily="34" charset="0"/>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 like the large selection of TV shows and movies they offer”</a:t>
            </a:r>
            <a:endParaRPr kumimoji="0" lang="en-US" sz="1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2" name="Group 1">
            <a:extLst>
              <a:ext uri="{FF2B5EF4-FFF2-40B4-BE49-F238E27FC236}">
                <a16:creationId xmlns:a16="http://schemas.microsoft.com/office/drawing/2014/main" id="{6F6117A6-823E-4C5C-B30C-259FE4A679E2}"/>
              </a:ext>
            </a:extLst>
          </p:cNvPr>
          <p:cNvGrpSpPr/>
          <p:nvPr/>
        </p:nvGrpSpPr>
        <p:grpSpPr>
          <a:xfrm>
            <a:off x="8099750" y="2665139"/>
            <a:ext cx="3444240" cy="3377120"/>
            <a:chOff x="4373880" y="2715178"/>
            <a:chExt cx="3444240" cy="3377120"/>
          </a:xfrm>
        </p:grpSpPr>
        <p:pic>
          <p:nvPicPr>
            <p:cNvPr id="24" name="Picture 23" descr="A close up of a sign&#10;&#10;Description automatically generated">
              <a:extLst>
                <a:ext uri="{FF2B5EF4-FFF2-40B4-BE49-F238E27FC236}">
                  <a16:creationId xmlns:a16="http://schemas.microsoft.com/office/drawing/2014/main" id="{DAAA19F2-DE9A-44B1-ADBB-7CA3112D5DB3}"/>
                </a:ext>
              </a:extLst>
            </p:cNvPr>
            <p:cNvPicPr>
              <a:picLocks noChangeAspect="1"/>
            </p:cNvPicPr>
            <p:nvPr/>
          </p:nvPicPr>
          <p:blipFill>
            <a:blip r:embed="rId4"/>
            <a:stretch>
              <a:fillRect/>
            </a:stretch>
          </p:blipFill>
          <p:spPr>
            <a:xfrm>
              <a:off x="5162703" y="2715178"/>
              <a:ext cx="1866595" cy="1866595"/>
            </a:xfrm>
            <a:prstGeom prst="rect">
              <a:avLst/>
            </a:prstGeom>
          </p:spPr>
        </p:pic>
        <p:sp>
          <p:nvSpPr>
            <p:cNvPr id="30" name="TextBox 29">
              <a:extLst>
                <a:ext uri="{FF2B5EF4-FFF2-40B4-BE49-F238E27FC236}">
                  <a16:creationId xmlns:a16="http://schemas.microsoft.com/office/drawing/2014/main" id="{AE6CF740-B367-4F84-B043-D979A7FBF11B}"/>
                </a:ext>
              </a:extLst>
            </p:cNvPr>
            <p:cNvSpPr txBox="1"/>
            <p:nvPr/>
          </p:nvSpPr>
          <p:spPr>
            <a:xfrm>
              <a:off x="4373880" y="4953525"/>
              <a:ext cx="344424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 enjoy the original content the service offers”</a:t>
              </a:r>
            </a:p>
          </p:txBody>
        </p:sp>
      </p:grpSp>
      <p:grpSp>
        <p:nvGrpSpPr>
          <p:cNvPr id="3" name="Group 2">
            <a:extLst>
              <a:ext uri="{FF2B5EF4-FFF2-40B4-BE49-F238E27FC236}">
                <a16:creationId xmlns:a16="http://schemas.microsoft.com/office/drawing/2014/main" id="{B356A0F2-88ED-4BD6-8A59-9192F068BF48}"/>
              </a:ext>
            </a:extLst>
          </p:cNvPr>
          <p:cNvGrpSpPr/>
          <p:nvPr/>
        </p:nvGrpSpPr>
        <p:grpSpPr>
          <a:xfrm>
            <a:off x="4302896" y="2762496"/>
            <a:ext cx="3444240" cy="3304152"/>
            <a:chOff x="8160689" y="2739751"/>
            <a:chExt cx="3444240" cy="3304152"/>
          </a:xfrm>
        </p:grpSpPr>
        <p:sp>
          <p:nvSpPr>
            <p:cNvPr id="32" name="TextBox 31">
              <a:extLst>
                <a:ext uri="{FF2B5EF4-FFF2-40B4-BE49-F238E27FC236}">
                  <a16:creationId xmlns:a16="http://schemas.microsoft.com/office/drawing/2014/main" id="{95CADD57-DE3B-43CA-B379-31CA36AA7FC4}"/>
                </a:ext>
              </a:extLst>
            </p:cNvPr>
            <p:cNvSpPr txBox="1"/>
            <p:nvPr/>
          </p:nvSpPr>
          <p:spPr>
            <a:xfrm>
              <a:off x="8160689" y="4905130"/>
              <a:ext cx="344424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C0F3"/>
                  </a:solidFill>
                  <a:effectLst/>
                  <a:uLnTx/>
                  <a:uFillTx/>
                  <a:latin typeface="Helvetica" panose="020B0604020202020204" pitchFamily="34" charset="0"/>
                  <a:ea typeface="+mn-ea"/>
                  <a:cs typeface="Helvetica" panose="020B0604020202020204" pitchFamily="34" charset="0"/>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 like having access to every show, past or present”</a:t>
              </a:r>
            </a:p>
          </p:txBody>
        </p:sp>
        <p:pic>
          <p:nvPicPr>
            <p:cNvPr id="34" name="Picture 33" descr="A picture containing drawing&#10;&#10;Description automatically generated">
              <a:extLst>
                <a:ext uri="{FF2B5EF4-FFF2-40B4-BE49-F238E27FC236}">
                  <a16:creationId xmlns:a16="http://schemas.microsoft.com/office/drawing/2014/main" id="{63A60DEF-9BAF-4413-A2B6-D1646F1D3B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9511" y="2739751"/>
              <a:ext cx="1866596" cy="1866596"/>
            </a:xfrm>
            <a:prstGeom prst="rect">
              <a:avLst/>
            </a:prstGeom>
          </p:spPr>
        </p:pic>
      </p:grpSp>
    </p:spTree>
    <p:extLst>
      <p:ext uri="{BB962C8B-B14F-4D97-AF65-F5344CB8AC3E}">
        <p14:creationId xmlns:p14="http://schemas.microsoft.com/office/powerpoint/2010/main" val="1892359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7D8D6-4B55-464B-8374-87B9EFA5E7AF}"/>
              </a:ext>
            </a:extLst>
          </p:cNvPr>
          <p:cNvPicPr>
            <a:picLocks noChangeAspect="1"/>
          </p:cNvPicPr>
          <p:nvPr/>
        </p:nvPicPr>
        <p:blipFill>
          <a:blip r:embed="rId2" cstate="screen">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6099428" y="0"/>
            <a:ext cx="6092572" cy="3547158"/>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66C5AD"/>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66C5AD"/>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00BFF2"/>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12072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906D8F-BE78-4B79-8FDF-02C203A3757B}"/>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4" name="Chart 13">
            <a:extLst>
              <a:ext uri="{FF2B5EF4-FFF2-40B4-BE49-F238E27FC236}">
                <a16:creationId xmlns:a16="http://schemas.microsoft.com/office/drawing/2014/main" id="{B803BCCE-0CC5-4678-9142-23B300415C5E}"/>
              </a:ext>
            </a:extLst>
          </p:cNvPr>
          <p:cNvGraphicFramePr/>
          <p:nvPr>
            <p:extLst>
              <p:ext uri="{D42A27DB-BD31-4B8C-83A1-F6EECF244321}">
                <p14:modId xmlns:p14="http://schemas.microsoft.com/office/powerpoint/2010/main" val="1071776027"/>
              </p:ext>
            </p:extLst>
          </p:nvPr>
        </p:nvGraphicFramePr>
        <p:xfrm>
          <a:off x="241604" y="2300287"/>
          <a:ext cx="11708793" cy="353154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DBCBA2D-CC34-43BB-BC50-361B6AB3096C}"/>
              </a:ext>
            </a:extLst>
          </p:cNvPr>
          <p:cNvSpPr txBox="1"/>
          <p:nvPr/>
        </p:nvSpPr>
        <p:spPr>
          <a:xfrm>
            <a:off x="456264" y="6158272"/>
            <a:ext cx="1135949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Q3. When thinking about streaming video services, how much do you agree or disagree with the following statements?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lang="en-US" sz="700" b="1" dirty="0">
                <a:solidFill>
                  <a:srgbClr val="1B1464"/>
                </a:solidFill>
                <a:latin typeface="Helvetica" panose="020B0604020202020204" pitchFamily="34" charset="0"/>
                <a:cs typeface="Helvetica" panose="020B0604020202020204" pitchFamily="34" charset="0"/>
              </a:rPr>
              <a:t>SVOD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p>
        </p:txBody>
      </p:sp>
      <p:sp>
        <p:nvSpPr>
          <p:cNvPr id="18" name="TextBox 17">
            <a:extLst>
              <a:ext uri="{FF2B5EF4-FFF2-40B4-BE49-F238E27FC236}">
                <a16:creationId xmlns:a16="http://schemas.microsoft.com/office/drawing/2014/main" id="{2C3A8C9A-9F64-4A27-A30A-BD359F08FC24}"/>
              </a:ext>
            </a:extLst>
          </p:cNvPr>
          <p:cNvSpPr txBox="1"/>
          <p:nvPr/>
        </p:nvSpPr>
        <p:spPr>
          <a:xfrm>
            <a:off x="-8880" y="1701888"/>
            <a:ext cx="122008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like having access to every show, past or present”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p:txBody>
      </p:sp>
      <p:sp>
        <p:nvSpPr>
          <p:cNvPr id="9" name="Rectangle 8">
            <a:extLst>
              <a:ext uri="{FF2B5EF4-FFF2-40B4-BE49-F238E27FC236}">
                <a16:creationId xmlns:a16="http://schemas.microsoft.com/office/drawing/2014/main" id="{F668B3E3-94BB-41FA-8A2F-C4320E5DC480}"/>
              </a:ext>
            </a:extLst>
          </p:cNvPr>
          <p:cNvSpPr/>
          <p:nvPr/>
        </p:nvSpPr>
        <p:spPr>
          <a:xfrm>
            <a:off x="3051483" y="2796540"/>
            <a:ext cx="1353311" cy="2872740"/>
          </a:xfrm>
          <a:prstGeom prst="rect">
            <a:avLst/>
          </a:prstGeom>
          <a:no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4EF1C91-A4F5-4D78-92B1-2F43B2CEB2A3}"/>
              </a:ext>
            </a:extLst>
          </p:cNvPr>
          <p:cNvSpPr/>
          <p:nvPr/>
        </p:nvSpPr>
        <p:spPr>
          <a:xfrm>
            <a:off x="241604" y="1047039"/>
            <a:ext cx="11836768" cy="584775"/>
          </a:xfrm>
          <a:prstGeom prst="rect">
            <a:avLst/>
          </a:prstGeom>
          <a:noFill/>
        </p:spPr>
        <p:txBody>
          <a:bodyPr wrap="square" lIns="91440" tIns="45720" rIns="91440" bIns="45720" rtlCol="0" anchor="t">
            <a:spAutoFit/>
          </a:bodyPr>
          <a:lstStyle/>
          <a:p>
            <a:pPr marL="285750" indent="-285750">
              <a:buBlip>
                <a:blip r:embed="rId4"/>
              </a:buBlip>
              <a:defRPr/>
            </a:pPr>
            <a:r>
              <a:rPr lang="en-US" sz="1600">
                <a:solidFill>
                  <a:srgbClr val="1F1A62"/>
                </a:solidFill>
                <a:latin typeface="Helvetica" panose="020B0604020202020204" pitchFamily="34" charset="0"/>
                <a:cs typeface="Helvetica" panose="020B0604020202020204" pitchFamily="34" charset="0"/>
              </a:rPr>
              <a:t>A </a:t>
            </a:r>
            <a:r>
              <a:rPr lang="en-US" sz="1600" b="1">
                <a:solidFill>
                  <a:srgbClr val="E84A99"/>
                </a:solidFill>
                <a:latin typeface="Helvetica" panose="020B0604020202020204" pitchFamily="34" charset="0"/>
                <a:cs typeface="Helvetica" panose="020B0604020202020204" pitchFamily="34" charset="0"/>
              </a:rPr>
              <a:t>combination</a:t>
            </a:r>
            <a:r>
              <a:rPr lang="en-US" sz="1600">
                <a:solidFill>
                  <a:srgbClr val="1F1A62"/>
                </a:solidFill>
                <a:latin typeface="Helvetica" panose="020B0604020202020204" pitchFamily="34" charset="0"/>
                <a:cs typeface="Helvetica" panose="020B0604020202020204" pitchFamily="34" charset="0"/>
              </a:rPr>
              <a:t> of both </a:t>
            </a:r>
            <a:r>
              <a:rPr lang="en-US" sz="1600" b="1">
                <a:solidFill>
                  <a:srgbClr val="E84A99"/>
                </a:solidFill>
                <a:latin typeface="Helvetica" panose="020B0604020202020204" pitchFamily="34" charset="0"/>
                <a:cs typeface="Helvetica" panose="020B0604020202020204" pitchFamily="34" charset="0"/>
              </a:rPr>
              <a:t>newer originals </a:t>
            </a:r>
            <a:r>
              <a:rPr lang="en-US" sz="1600">
                <a:solidFill>
                  <a:srgbClr val="1F1A62"/>
                </a:solidFill>
                <a:latin typeface="Helvetica" panose="020B0604020202020204" pitchFamily="34" charset="0"/>
                <a:cs typeface="Helvetica" panose="020B0604020202020204" pitchFamily="34" charset="0"/>
              </a:rPr>
              <a:t>and</a:t>
            </a:r>
            <a:r>
              <a:rPr lang="en-US" sz="1600" b="1">
                <a:solidFill>
                  <a:srgbClr val="E84A99"/>
                </a:solidFill>
                <a:latin typeface="Helvetica" panose="020B0604020202020204" pitchFamily="34" charset="0"/>
                <a:cs typeface="Helvetica" panose="020B0604020202020204" pitchFamily="34" charset="0"/>
              </a:rPr>
              <a:t> older classics </a:t>
            </a:r>
            <a:r>
              <a:rPr lang="en-US" sz="1600">
                <a:solidFill>
                  <a:srgbClr val="1F1A62"/>
                </a:solidFill>
                <a:latin typeface="Helvetica" panose="020B0604020202020204" pitchFamily="34" charset="0"/>
                <a:cs typeface="Helvetica" panose="020B0604020202020204" pitchFamily="34" charset="0"/>
              </a:rPr>
              <a:t>appeal rather equally to both AVOD users </a:t>
            </a:r>
            <a:r>
              <a:rPr lang="en-US" sz="1600" b="1">
                <a:solidFill>
                  <a:srgbClr val="E84A99"/>
                </a:solidFill>
                <a:latin typeface="Helvetica" panose="020B0604020202020204" pitchFamily="34" charset="0"/>
                <a:cs typeface="Helvetica" panose="020B0604020202020204" pitchFamily="34" charset="0"/>
              </a:rPr>
              <a:t>(67%) </a:t>
            </a:r>
            <a:r>
              <a:rPr lang="en-US" sz="1600">
                <a:solidFill>
                  <a:srgbClr val="1F1A62"/>
                </a:solidFill>
                <a:latin typeface="Helvetica" panose="020B0604020202020204" pitchFamily="34" charset="0"/>
                <a:cs typeface="Helvetica" panose="020B0604020202020204" pitchFamily="34" charset="0"/>
              </a:rPr>
              <a:t>and SVOD users </a:t>
            </a:r>
            <a:r>
              <a:rPr lang="en-US" sz="1600">
                <a:solidFill>
                  <a:srgbClr val="E84A99"/>
                </a:solidFill>
                <a:latin typeface="Helvetica" panose="020B0604020202020204" pitchFamily="34" charset="0"/>
                <a:cs typeface="Helvetica" panose="020B0604020202020204" pitchFamily="34" charset="0"/>
              </a:rPr>
              <a:t>(</a:t>
            </a:r>
            <a:r>
              <a:rPr lang="en-US" sz="1600" b="1">
                <a:solidFill>
                  <a:srgbClr val="E84A99"/>
                </a:solidFill>
                <a:latin typeface="Helvetica" panose="020B0604020202020204" pitchFamily="34" charset="0"/>
                <a:cs typeface="Helvetica" panose="020B0604020202020204" pitchFamily="34" charset="0"/>
              </a:rPr>
              <a:t>66%</a:t>
            </a:r>
            <a:r>
              <a:rPr lang="en-US" sz="1600">
                <a:solidFill>
                  <a:srgbClr val="E84A99"/>
                </a:solidFill>
                <a:latin typeface="Helvetica" panose="020B0604020202020204" pitchFamily="34" charset="0"/>
                <a:cs typeface="Helvetica" panose="020B0604020202020204" pitchFamily="34" charset="0"/>
              </a:rPr>
              <a:t>)</a:t>
            </a:r>
            <a:endParaRPr kumimoji="0" lang="en-US" sz="1600" b="0" i="1" u="none" strike="noStrike" kern="1200" cap="none" spc="0" normalizeH="0" baseline="0" noProof="0">
              <a:ln>
                <a:noFill/>
              </a:ln>
              <a:solidFill>
                <a:srgbClr val="E84A99"/>
              </a:solidFill>
              <a:effectLst/>
              <a:uLnTx/>
              <a:uFillTx/>
              <a:latin typeface="Helvetica" panose="020B0604020202020204" pitchFamily="34" charset="0"/>
              <a:cs typeface="Helvetica" panose="020B0604020202020204" pitchFamily="34" charset="0"/>
            </a:endParaRPr>
          </a:p>
        </p:txBody>
      </p:sp>
      <p:sp>
        <p:nvSpPr>
          <p:cNvPr id="2" name="Rectangle 1">
            <a:extLst>
              <a:ext uri="{FF2B5EF4-FFF2-40B4-BE49-F238E27FC236}">
                <a16:creationId xmlns:a16="http://schemas.microsoft.com/office/drawing/2014/main" id="{FEE97283-307A-4393-A602-B40CD1C59CBA}"/>
              </a:ext>
            </a:extLst>
          </p:cNvPr>
          <p:cNvSpPr/>
          <p:nvPr/>
        </p:nvSpPr>
        <p:spPr>
          <a:xfrm>
            <a:off x="198883" y="154982"/>
            <a:ext cx="1187948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Library content, a core attribute for many AVOD services, is an important driver for signups, </a:t>
            </a:r>
            <a:r>
              <a:rPr lang="en-US" sz="2400" b="1" dirty="0">
                <a:solidFill>
                  <a:srgbClr val="1F1A62"/>
                </a:solidFill>
                <a:latin typeface="Helvetica" pitchFamily="2" charset="0"/>
              </a:rPr>
              <a:t>especially for </a:t>
            </a:r>
            <a:r>
              <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rPr>
              <a:t>young adults </a:t>
            </a: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who</a:t>
            </a:r>
            <a:r>
              <a:rPr kumimoji="0" lang="en-US" sz="2400" b="1" i="0" u="none" strike="noStrike" kern="1200" cap="none" spc="0" normalizeH="0" baseline="0" noProof="0" dirty="0">
                <a:ln>
                  <a:noFill/>
                </a:ln>
                <a:solidFill>
                  <a:srgbClr val="E84A99"/>
                </a:solidFill>
                <a:effectLst/>
                <a:uLnTx/>
                <a:uFillTx/>
                <a:latin typeface="Helvetica" pitchFamily="2" charset="0"/>
                <a:ea typeface="+mn-ea"/>
                <a:cs typeface="+mn-cs"/>
              </a:rPr>
              <a:t> </a:t>
            </a: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appreciate ‘retro’ classics</a:t>
            </a:r>
          </a:p>
        </p:txBody>
      </p:sp>
      <p:sp>
        <p:nvSpPr>
          <p:cNvPr id="12" name="Rectangle 11">
            <a:extLst>
              <a:ext uri="{FF2B5EF4-FFF2-40B4-BE49-F238E27FC236}">
                <a16:creationId xmlns:a16="http://schemas.microsoft.com/office/drawing/2014/main" id="{3A55F50E-C5FF-408F-994E-F000223B44B7}"/>
              </a:ext>
            </a:extLst>
          </p:cNvPr>
          <p:cNvSpPr/>
          <p:nvPr/>
        </p:nvSpPr>
        <p:spPr>
          <a:xfrm>
            <a:off x="7665235" y="2848731"/>
            <a:ext cx="1353311" cy="2872740"/>
          </a:xfrm>
          <a:prstGeom prst="rect">
            <a:avLst/>
          </a:prstGeom>
          <a:noFill/>
          <a:ln w="28575">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755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10FDBF-2BFD-466C-9734-85A89C7DF040}"/>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20401" y="360200"/>
            <a:ext cx="1199311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2060"/>
                </a:solidFill>
                <a:latin typeface="Helvetica" pitchFamily="2" charset="0"/>
              </a:rPr>
              <a:t>Early returns </a:t>
            </a:r>
            <a:r>
              <a:rPr lang="en-US" sz="2600" b="1">
                <a:solidFill>
                  <a:srgbClr val="E84A99"/>
                </a:solidFill>
                <a:latin typeface="Helvetica" pitchFamily="2" charset="0"/>
              </a:rPr>
              <a:t>signify satisfaction </a:t>
            </a:r>
            <a:r>
              <a:rPr lang="en-US" sz="2600" b="1">
                <a:solidFill>
                  <a:srgbClr val="1F1A62"/>
                </a:solidFill>
                <a:latin typeface="Helvetica" pitchFamily="2" charset="0"/>
              </a:rPr>
              <a:t>among subscribers as nearly half cite watching more content on AVOD than paid </a:t>
            </a:r>
            <a:endParaRPr kumimoji="0" lang="en-US" sz="2600" b="1" i="0" u="none" strike="noStrike" kern="1200" cap="none" spc="0" normalizeH="0" baseline="0" noProof="0">
              <a:ln>
                <a:noFill/>
              </a:ln>
              <a:solidFill>
                <a:srgbClr val="E84A99"/>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24974CD4-4D32-4D67-A532-68C4700F6A44}"/>
              </a:ext>
            </a:extLst>
          </p:cNvPr>
          <p:cNvSpPr txBox="1"/>
          <p:nvPr/>
        </p:nvSpPr>
        <p:spPr>
          <a:xfrm>
            <a:off x="264320" y="1845618"/>
            <a:ext cx="7665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8DBCBA2D-CC34-43BB-BC50-361B6AB3096C}"/>
              </a:ext>
            </a:extLst>
          </p:cNvPr>
          <p:cNvSpPr txBox="1"/>
          <p:nvPr/>
        </p:nvSpPr>
        <p:spPr>
          <a:xfrm>
            <a:off x="456264" y="6210862"/>
            <a:ext cx="116872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Q9. Thinking of your behavior over the past 30 days, which of the following statements do you feel apply to you?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graphicFrame>
        <p:nvGraphicFramePr>
          <p:cNvPr id="3" name="Chart 2">
            <a:extLst>
              <a:ext uri="{FF2B5EF4-FFF2-40B4-BE49-F238E27FC236}">
                <a16:creationId xmlns:a16="http://schemas.microsoft.com/office/drawing/2014/main" id="{750CC201-F70F-4E40-934D-0A85C063C1BB}"/>
              </a:ext>
            </a:extLst>
          </p:cNvPr>
          <p:cNvGraphicFramePr/>
          <p:nvPr/>
        </p:nvGraphicFramePr>
        <p:xfrm>
          <a:off x="278497" y="2104445"/>
          <a:ext cx="11635006" cy="39934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21EC72DE-084E-41F0-9787-8B922A63C4C1}"/>
              </a:ext>
            </a:extLst>
          </p:cNvPr>
          <p:cNvSpPr txBox="1"/>
          <p:nvPr/>
        </p:nvSpPr>
        <p:spPr>
          <a:xfrm>
            <a:off x="970961" y="1747891"/>
            <a:ext cx="102500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have found myself streaming more free, ad-supported video content than paid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p:txBody>
      </p:sp>
    </p:spTree>
    <p:extLst>
      <p:ext uri="{BB962C8B-B14F-4D97-AF65-F5344CB8AC3E}">
        <p14:creationId xmlns:p14="http://schemas.microsoft.com/office/powerpoint/2010/main" val="1053630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shirt sitting on a couch&#10;&#10;Description automatically generated">
            <a:extLst>
              <a:ext uri="{FF2B5EF4-FFF2-40B4-BE49-F238E27FC236}">
                <a16:creationId xmlns:a16="http://schemas.microsoft.com/office/drawing/2014/main" id="{1CA544A7-E219-4F19-82BD-1A9CB9A85F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7671"/>
            <a:ext cx="12192000" cy="4829898"/>
          </a:xfrm>
          <a:prstGeom prst="rect">
            <a:avLst/>
          </a:prstGeom>
          <a:solidFill>
            <a:srgbClr val="1F1A62"/>
          </a:solidFill>
          <a:ln w="19050">
            <a:noFill/>
          </a:ln>
        </p:spPr>
      </p:pic>
      <p:sp>
        <p:nvSpPr>
          <p:cNvPr id="6" name="Rectangle 5">
            <a:extLst>
              <a:ext uri="{FF2B5EF4-FFF2-40B4-BE49-F238E27FC236}">
                <a16:creationId xmlns:a16="http://schemas.microsoft.com/office/drawing/2014/main" id="{F3EFCA48-5EED-4844-A8F2-BA2B31040510}"/>
              </a:ext>
            </a:extLst>
          </p:cNvPr>
          <p:cNvSpPr/>
          <p:nvPr/>
        </p:nvSpPr>
        <p:spPr>
          <a:xfrm>
            <a:off x="0" y="1290049"/>
            <a:ext cx="12192000" cy="4817520"/>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2800" b="0" i="0" u="none" strike="noStrike" kern="1200" cap="none" spc="0" normalizeH="0" baseline="0" noProof="0">
                <a:ln>
                  <a:noFill/>
                </a:ln>
                <a:effectLst/>
                <a:uLnTx/>
                <a:uFillTx/>
                <a:latin typeface="Helvetica"/>
                <a:cs typeface="Helvetica"/>
              </a:rPr>
              <a:t>Nearly </a:t>
            </a:r>
            <a:r>
              <a:rPr kumimoji="0" lang="en-US" sz="2800" b="1" i="0" u="none" strike="noStrike" kern="1200" cap="none" spc="0" normalizeH="0" baseline="0" noProof="0">
                <a:ln>
                  <a:noFill/>
                </a:ln>
                <a:solidFill>
                  <a:srgbClr val="FFE600"/>
                </a:solidFill>
                <a:effectLst/>
                <a:uLnTx/>
                <a:uFillTx/>
                <a:latin typeface="Helvetica"/>
                <a:cs typeface="Helvetica"/>
              </a:rPr>
              <a:t>4 in 10 </a:t>
            </a:r>
            <a:r>
              <a:rPr kumimoji="0" lang="en-US" sz="2800" b="0" i="0" u="none" strike="noStrike" kern="1200" cap="none" spc="0" normalizeH="0" baseline="0" noProof="0">
                <a:ln>
                  <a:noFill/>
                </a:ln>
                <a:effectLst/>
                <a:uLnTx/>
                <a:uFillTx/>
                <a:latin typeface="Helvetica"/>
                <a:cs typeface="Helvetica"/>
              </a:rPr>
              <a:t>AVOD users </a:t>
            </a:r>
            <a:r>
              <a:rPr kumimoji="0" lang="en-US" sz="2800" b="1" i="0" u="none" strike="noStrike" kern="1200" cap="none" spc="0" normalizeH="0" baseline="0" noProof="0">
                <a:ln>
                  <a:noFill/>
                </a:ln>
                <a:effectLst/>
                <a:uLnTx/>
                <a:uFillTx/>
                <a:latin typeface="Helvetica"/>
                <a:cs typeface="Helvetica"/>
              </a:rPr>
              <a:t>wish</a:t>
            </a:r>
            <a:r>
              <a:rPr lang="en-US" sz="2800">
                <a:latin typeface="Helvetica"/>
                <a:cs typeface="Helvetica"/>
              </a:rPr>
              <a:t> </a:t>
            </a:r>
            <a:endParaRPr lang="en-US">
              <a:latin typeface="Helvetica"/>
              <a:cs typeface="Helvetica"/>
            </a:endParaRPr>
          </a:p>
          <a:p>
            <a:pPr algn="ctr">
              <a:defRPr/>
            </a:pPr>
            <a:r>
              <a:rPr kumimoji="0" lang="en-US" sz="2800" b="0" i="0" u="none" strike="noStrike" kern="1200" cap="none" spc="0" normalizeH="0" baseline="0" noProof="0">
                <a:ln>
                  <a:noFill/>
                </a:ln>
                <a:effectLst/>
                <a:uLnTx/>
                <a:uFillTx/>
                <a:latin typeface="Helvetica"/>
                <a:cs typeface="Helvetica"/>
              </a:rPr>
              <a:t>there were </a:t>
            </a:r>
            <a:r>
              <a:rPr kumimoji="0" lang="en-US" sz="2800" b="1" i="0" u="none" strike="noStrike" kern="1200" cap="none" spc="0" normalizeH="0" baseline="0" noProof="0">
                <a:ln>
                  <a:noFill/>
                </a:ln>
                <a:effectLst/>
                <a:uLnTx/>
                <a:uFillTx/>
                <a:latin typeface="Helvetica"/>
                <a:cs typeface="Helvetica"/>
              </a:rPr>
              <a:t>more</a:t>
            </a:r>
            <a:r>
              <a:rPr kumimoji="0" lang="en-US" sz="2800" b="0" i="0" u="none" strike="noStrike" kern="1200" cap="none" spc="0" normalizeH="0" baseline="0" noProof="0">
                <a:ln>
                  <a:noFill/>
                </a:ln>
                <a:effectLst/>
                <a:uLnTx/>
                <a:uFillTx/>
                <a:latin typeface="Helvetica"/>
                <a:cs typeface="Helvetica"/>
              </a:rPr>
              <a:t> free streaming video services</a:t>
            </a:r>
            <a:r>
              <a:rPr lang="en-US" sz="2800">
                <a:latin typeface="Helvetica"/>
                <a:cs typeface="Helvetica"/>
              </a:rPr>
              <a:t> </a:t>
            </a: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20402" y="390404"/>
            <a:ext cx="12014635" cy="523220"/>
          </a:xfrm>
          <a:prstGeom prst="rect">
            <a:avLst/>
          </a:prstGeom>
        </p:spPr>
        <p:txBody>
          <a:bodyPr wrap="square">
            <a:spAutoFit/>
          </a:bodyPr>
          <a:lstStyle/>
          <a:p>
            <a:r>
              <a:rPr lang="en-US" sz="2800" b="1">
                <a:solidFill>
                  <a:srgbClr val="1F1A62"/>
                </a:solidFill>
                <a:latin typeface="Helvetica" pitchFamily="2" charset="0"/>
              </a:rPr>
              <a:t>…And almost 40% hope </a:t>
            </a:r>
            <a:r>
              <a:rPr lang="en-US" sz="2800" b="1">
                <a:solidFill>
                  <a:srgbClr val="E84A99"/>
                </a:solidFill>
                <a:latin typeface="Helvetica" pitchFamily="2" charset="0"/>
              </a:rPr>
              <a:t>more</a:t>
            </a:r>
            <a:r>
              <a:rPr lang="en-US" sz="2800" b="1">
                <a:solidFill>
                  <a:srgbClr val="1F1A62"/>
                </a:solidFill>
                <a:latin typeface="Helvetica" pitchFamily="2" charset="0"/>
              </a:rPr>
              <a:t> ad-supported services </a:t>
            </a:r>
            <a:r>
              <a:rPr lang="en-US" sz="2800" b="1">
                <a:solidFill>
                  <a:srgbClr val="E84A99"/>
                </a:solidFill>
                <a:latin typeface="Helvetica" pitchFamily="2" charset="0"/>
              </a:rPr>
              <a:t>launch</a:t>
            </a:r>
            <a:r>
              <a:rPr lang="en-US" sz="2800" b="1">
                <a:solidFill>
                  <a:srgbClr val="1F1A62"/>
                </a:solidFill>
                <a:latin typeface="Helvetica" pitchFamily="2" charset="0"/>
              </a:rPr>
              <a:t>  </a:t>
            </a:r>
            <a:endParaRPr lang="en-US" sz="2800" b="1">
              <a:solidFill>
                <a:srgbClr val="E84A99"/>
              </a:solidFill>
              <a:latin typeface="Helvetica"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251247"/>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Q10.Which of the following statements describe your views on free streaming services? (e.g., Tubi, Pluto, Crackle , etc.)</a:t>
            </a:r>
          </a:p>
        </p:txBody>
      </p:sp>
    </p:spTree>
    <p:extLst>
      <p:ext uri="{BB962C8B-B14F-4D97-AF65-F5344CB8AC3E}">
        <p14:creationId xmlns:p14="http://schemas.microsoft.com/office/powerpoint/2010/main" val="268036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1F79FAD-8895-4DAE-AD15-79A460366259}"/>
              </a:ext>
            </a:extLst>
          </p:cNvPr>
          <p:cNvSpPr/>
          <p:nvPr/>
        </p:nvSpPr>
        <p:spPr>
          <a:xfrm>
            <a:off x="-37214" y="1696163"/>
            <a:ext cx="12224354" cy="442353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28695" y="448162"/>
            <a:ext cx="12014635" cy="830997"/>
          </a:xfrm>
          <a:prstGeom prst="rect">
            <a:avLst/>
          </a:prstGeom>
        </p:spPr>
        <p:txBody>
          <a:bodyPr wrap="square" lIns="91440" tIns="45720" rIns="91440" bIns="45720" anchor="t">
            <a:spAutoFit/>
          </a:bodyPr>
          <a:lstStyle/>
          <a:p>
            <a:r>
              <a:rPr lang="en-US" sz="2400" b="1">
                <a:solidFill>
                  <a:srgbClr val="1F1A62"/>
                </a:solidFill>
                <a:latin typeface="Helvetica"/>
                <a:cs typeface="Helvetica"/>
              </a:rPr>
              <a:t>Why? Viewers are </a:t>
            </a:r>
            <a:r>
              <a:rPr lang="en-US" sz="2400" b="1">
                <a:solidFill>
                  <a:srgbClr val="E84A99"/>
                </a:solidFill>
                <a:latin typeface="Helvetica"/>
                <a:cs typeface="Helvetica"/>
              </a:rPr>
              <a:t>not deterred by advertising, </a:t>
            </a:r>
            <a:r>
              <a:rPr lang="en-US" sz="2400" b="1">
                <a:solidFill>
                  <a:srgbClr val="1F1A62"/>
                </a:solidFill>
                <a:latin typeface="Helvetica"/>
                <a:cs typeface="Helvetica"/>
              </a:rPr>
              <a:t>in fact they acknowledge that ads make their viewing experience more affordable</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C8BB3FED-F711-4280-A39F-FDC53A75277C}"/>
              </a:ext>
            </a:extLst>
          </p:cNvPr>
          <p:cNvSpPr txBox="1"/>
          <p:nvPr/>
        </p:nvSpPr>
        <p:spPr>
          <a:xfrm>
            <a:off x="2477281" y="1957113"/>
            <a:ext cx="744518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	</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155664"/>
            <a:ext cx="1135949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Q10. Which of the following statements describe your views on free streaming services? Q12. Which of the following statements about advertisements that appear in streaming services that have ads do you agree with? Does not equal 100% due to the ability to choose multiple responses.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36" name="TextBox 35">
            <a:extLst>
              <a:ext uri="{FF2B5EF4-FFF2-40B4-BE49-F238E27FC236}">
                <a16:creationId xmlns:a16="http://schemas.microsoft.com/office/drawing/2014/main" id="{3734C4B9-BC99-4320-8283-996E6AA5726D}"/>
              </a:ext>
            </a:extLst>
          </p:cNvPr>
          <p:cNvSpPr txBox="1"/>
          <p:nvPr/>
        </p:nvSpPr>
        <p:spPr>
          <a:xfrm>
            <a:off x="1657018" y="2671529"/>
            <a:ext cx="356063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 appreciate the fact that ads are making this service cheaper for me”</a:t>
            </a:r>
          </a:p>
        </p:txBody>
      </p:sp>
      <p:sp>
        <p:nvSpPr>
          <p:cNvPr id="38" name="TextBox 37">
            <a:extLst>
              <a:ext uri="{FF2B5EF4-FFF2-40B4-BE49-F238E27FC236}">
                <a16:creationId xmlns:a16="http://schemas.microsoft.com/office/drawing/2014/main" id="{1CF91C96-8997-491A-B3AF-BC5CF8D070D9}"/>
              </a:ext>
            </a:extLst>
          </p:cNvPr>
          <p:cNvSpPr txBox="1"/>
          <p:nvPr/>
        </p:nvSpPr>
        <p:spPr>
          <a:xfrm>
            <a:off x="7077772" y="2671529"/>
            <a:ext cx="347461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“I don’t mind seeing ads in free streaming programming”</a:t>
            </a:r>
          </a:p>
        </p:txBody>
      </p:sp>
      <p:grpSp>
        <p:nvGrpSpPr>
          <p:cNvPr id="6" name="Group 5">
            <a:extLst>
              <a:ext uri="{FF2B5EF4-FFF2-40B4-BE49-F238E27FC236}">
                <a16:creationId xmlns:a16="http://schemas.microsoft.com/office/drawing/2014/main" id="{088954C0-7774-4AD7-B7DE-1E3904F8849E}"/>
              </a:ext>
            </a:extLst>
          </p:cNvPr>
          <p:cNvGrpSpPr/>
          <p:nvPr/>
        </p:nvGrpSpPr>
        <p:grpSpPr>
          <a:xfrm>
            <a:off x="2648517" y="3378593"/>
            <a:ext cx="1703893" cy="932033"/>
            <a:chOff x="4784559" y="3444125"/>
            <a:chExt cx="1703893" cy="932033"/>
          </a:xfrm>
        </p:grpSpPr>
        <p:sp>
          <p:nvSpPr>
            <p:cNvPr id="20" name="Rectangle: Rounded Corners 19">
              <a:extLst>
                <a:ext uri="{FF2B5EF4-FFF2-40B4-BE49-F238E27FC236}">
                  <a16:creationId xmlns:a16="http://schemas.microsoft.com/office/drawing/2014/main" id="{F07A6253-9A0A-4C8C-BA2C-98A998810462}"/>
                </a:ext>
              </a:extLst>
            </p:cNvPr>
            <p:cNvSpPr/>
            <p:nvPr/>
          </p:nvSpPr>
          <p:spPr>
            <a:xfrm>
              <a:off x="4784559" y="3444125"/>
              <a:ext cx="1703893" cy="932033"/>
            </a:xfrm>
            <a:prstGeom prst="roundRect">
              <a:avLst/>
            </a:prstGeom>
            <a:solidFill>
              <a:srgbClr val="1F1A62"/>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37DBDB27-D47F-46BF-9B5B-1AA5A7BCDAD6}"/>
                </a:ext>
              </a:extLst>
            </p:cNvPr>
            <p:cNvSpPr txBox="1"/>
            <p:nvPr/>
          </p:nvSpPr>
          <p:spPr>
            <a:xfrm>
              <a:off x="4835629" y="3514625"/>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AVOD Users</a:t>
              </a:r>
            </a:p>
          </p:txBody>
        </p:sp>
        <p:sp>
          <p:nvSpPr>
            <p:cNvPr id="60" name="TextBox 59">
              <a:extLst>
                <a:ext uri="{FF2B5EF4-FFF2-40B4-BE49-F238E27FC236}">
                  <a16:creationId xmlns:a16="http://schemas.microsoft.com/office/drawing/2014/main" id="{1B2C30E8-F56A-47E0-A0A5-CE69D159BCEF}"/>
                </a:ext>
              </a:extLst>
            </p:cNvPr>
            <p:cNvSpPr txBox="1"/>
            <p:nvPr/>
          </p:nvSpPr>
          <p:spPr>
            <a:xfrm>
              <a:off x="4835629" y="3823247"/>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53%</a:t>
              </a:r>
            </a:p>
          </p:txBody>
        </p:sp>
      </p:grpSp>
      <p:grpSp>
        <p:nvGrpSpPr>
          <p:cNvPr id="5" name="Group 4">
            <a:extLst>
              <a:ext uri="{FF2B5EF4-FFF2-40B4-BE49-F238E27FC236}">
                <a16:creationId xmlns:a16="http://schemas.microsoft.com/office/drawing/2014/main" id="{41A246BC-0D74-40FA-A0DA-8E1EFF35C54E}"/>
              </a:ext>
            </a:extLst>
          </p:cNvPr>
          <p:cNvGrpSpPr/>
          <p:nvPr/>
        </p:nvGrpSpPr>
        <p:grpSpPr>
          <a:xfrm>
            <a:off x="1501780" y="4530159"/>
            <a:ext cx="1703893" cy="932033"/>
            <a:chOff x="6633652" y="3429000"/>
            <a:chExt cx="1703893" cy="932033"/>
          </a:xfrm>
        </p:grpSpPr>
        <p:sp>
          <p:nvSpPr>
            <p:cNvPr id="22" name="Rectangle: Rounded Corners 21">
              <a:extLst>
                <a:ext uri="{FF2B5EF4-FFF2-40B4-BE49-F238E27FC236}">
                  <a16:creationId xmlns:a16="http://schemas.microsoft.com/office/drawing/2014/main" id="{F753C341-7E7F-44F1-B47F-06C7EBE64A24}"/>
                </a:ext>
              </a:extLst>
            </p:cNvPr>
            <p:cNvSpPr/>
            <p:nvPr/>
          </p:nvSpPr>
          <p:spPr>
            <a:xfrm>
              <a:off x="6633652" y="3429000"/>
              <a:ext cx="1703893" cy="932033"/>
            </a:xfrm>
            <a:prstGeom prst="roundRect">
              <a:avLst/>
            </a:prstGeom>
            <a:solidFill>
              <a:srgbClr val="00C0F3"/>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17C00224-0C9B-421D-887C-5967745F4516}"/>
                </a:ext>
              </a:extLst>
            </p:cNvPr>
            <p:cNvSpPr txBox="1"/>
            <p:nvPr/>
          </p:nvSpPr>
          <p:spPr>
            <a:xfrm>
              <a:off x="6684722" y="3499500"/>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A18-34</a:t>
              </a:r>
            </a:p>
          </p:txBody>
        </p:sp>
        <p:sp>
          <p:nvSpPr>
            <p:cNvPr id="64" name="TextBox 63">
              <a:extLst>
                <a:ext uri="{FF2B5EF4-FFF2-40B4-BE49-F238E27FC236}">
                  <a16:creationId xmlns:a16="http://schemas.microsoft.com/office/drawing/2014/main" id="{A12CDD5D-F3A6-4844-9D39-82A047DCC2A2}"/>
                </a:ext>
              </a:extLst>
            </p:cNvPr>
            <p:cNvSpPr txBox="1"/>
            <p:nvPr/>
          </p:nvSpPr>
          <p:spPr>
            <a:xfrm>
              <a:off x="6684722" y="3808122"/>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41%</a:t>
              </a:r>
            </a:p>
          </p:txBody>
        </p:sp>
      </p:grpSp>
      <p:grpSp>
        <p:nvGrpSpPr>
          <p:cNvPr id="2" name="Group 1">
            <a:extLst>
              <a:ext uri="{FF2B5EF4-FFF2-40B4-BE49-F238E27FC236}">
                <a16:creationId xmlns:a16="http://schemas.microsoft.com/office/drawing/2014/main" id="{DAF017DE-9ADF-41D4-9C7A-5A8F1CBCECBC}"/>
              </a:ext>
            </a:extLst>
          </p:cNvPr>
          <p:cNvGrpSpPr/>
          <p:nvPr/>
        </p:nvGrpSpPr>
        <p:grpSpPr>
          <a:xfrm>
            <a:off x="3719358" y="4530160"/>
            <a:ext cx="1703893" cy="932033"/>
            <a:chOff x="4788464" y="4509618"/>
            <a:chExt cx="1703893" cy="932033"/>
          </a:xfrm>
        </p:grpSpPr>
        <p:sp>
          <p:nvSpPr>
            <p:cNvPr id="24" name="Rectangle: Rounded Corners 23">
              <a:extLst>
                <a:ext uri="{FF2B5EF4-FFF2-40B4-BE49-F238E27FC236}">
                  <a16:creationId xmlns:a16="http://schemas.microsoft.com/office/drawing/2014/main" id="{DCC110EB-2383-4C5C-9E88-E9BACBA74556}"/>
                </a:ext>
              </a:extLst>
            </p:cNvPr>
            <p:cNvSpPr/>
            <p:nvPr/>
          </p:nvSpPr>
          <p:spPr>
            <a:xfrm>
              <a:off x="4788464" y="4509618"/>
              <a:ext cx="1703893" cy="932033"/>
            </a:xfrm>
            <a:prstGeom prst="roundRect">
              <a:avLst/>
            </a:prstGeom>
            <a:solidFill>
              <a:srgbClr val="66C5AD"/>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9825F14C-D280-4AFB-98F3-C6708B8EE266}"/>
                </a:ext>
              </a:extLst>
            </p:cNvPr>
            <p:cNvSpPr txBox="1"/>
            <p:nvPr/>
          </p:nvSpPr>
          <p:spPr>
            <a:xfrm>
              <a:off x="4839534" y="4580118"/>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A35-54</a:t>
              </a:r>
            </a:p>
          </p:txBody>
        </p:sp>
        <p:sp>
          <p:nvSpPr>
            <p:cNvPr id="68" name="TextBox 67">
              <a:extLst>
                <a:ext uri="{FF2B5EF4-FFF2-40B4-BE49-F238E27FC236}">
                  <a16:creationId xmlns:a16="http://schemas.microsoft.com/office/drawing/2014/main" id="{5B900782-96CF-4395-B1A3-FD482EF84707}"/>
                </a:ext>
              </a:extLst>
            </p:cNvPr>
            <p:cNvSpPr txBox="1"/>
            <p:nvPr/>
          </p:nvSpPr>
          <p:spPr>
            <a:xfrm>
              <a:off x="4839534" y="4888740"/>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35%</a:t>
              </a:r>
            </a:p>
          </p:txBody>
        </p:sp>
      </p:grpSp>
      <p:grpSp>
        <p:nvGrpSpPr>
          <p:cNvPr id="9" name="Group 8">
            <a:extLst>
              <a:ext uri="{FF2B5EF4-FFF2-40B4-BE49-F238E27FC236}">
                <a16:creationId xmlns:a16="http://schemas.microsoft.com/office/drawing/2014/main" id="{D0BED61C-5C0C-4FA1-B4FF-CB9D6E8A4F08}"/>
              </a:ext>
            </a:extLst>
          </p:cNvPr>
          <p:cNvGrpSpPr/>
          <p:nvPr/>
        </p:nvGrpSpPr>
        <p:grpSpPr>
          <a:xfrm>
            <a:off x="8007207" y="3378593"/>
            <a:ext cx="1703893" cy="932033"/>
            <a:chOff x="8553454" y="3444169"/>
            <a:chExt cx="1703893" cy="932033"/>
          </a:xfrm>
        </p:grpSpPr>
        <p:sp>
          <p:nvSpPr>
            <p:cNvPr id="30" name="Rectangle: Rounded Corners 29">
              <a:extLst>
                <a:ext uri="{FF2B5EF4-FFF2-40B4-BE49-F238E27FC236}">
                  <a16:creationId xmlns:a16="http://schemas.microsoft.com/office/drawing/2014/main" id="{804A9898-44DF-41BA-BE51-0A10EF91B56A}"/>
                </a:ext>
              </a:extLst>
            </p:cNvPr>
            <p:cNvSpPr/>
            <p:nvPr/>
          </p:nvSpPr>
          <p:spPr>
            <a:xfrm>
              <a:off x="8553454" y="3444169"/>
              <a:ext cx="1703893" cy="932033"/>
            </a:xfrm>
            <a:prstGeom prst="roundRect">
              <a:avLst/>
            </a:prstGeom>
            <a:solidFill>
              <a:srgbClr val="1B1464"/>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74CC5E26-8AD5-402B-90BA-5E945EAACBBE}"/>
                </a:ext>
              </a:extLst>
            </p:cNvPr>
            <p:cNvSpPr txBox="1"/>
            <p:nvPr/>
          </p:nvSpPr>
          <p:spPr>
            <a:xfrm>
              <a:off x="8615065" y="3510441"/>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AVOD Users</a:t>
              </a:r>
            </a:p>
          </p:txBody>
        </p:sp>
        <p:sp>
          <p:nvSpPr>
            <p:cNvPr id="84" name="TextBox 83">
              <a:extLst>
                <a:ext uri="{FF2B5EF4-FFF2-40B4-BE49-F238E27FC236}">
                  <a16:creationId xmlns:a16="http://schemas.microsoft.com/office/drawing/2014/main" id="{A8A48519-5F1E-44AF-A778-DEFCF7868A2A}"/>
                </a:ext>
              </a:extLst>
            </p:cNvPr>
            <p:cNvSpPr txBox="1"/>
            <p:nvPr/>
          </p:nvSpPr>
          <p:spPr>
            <a:xfrm>
              <a:off x="8600358" y="3809971"/>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35%</a:t>
              </a:r>
            </a:p>
          </p:txBody>
        </p:sp>
      </p:grpSp>
      <p:grpSp>
        <p:nvGrpSpPr>
          <p:cNvPr id="10" name="Group 9">
            <a:extLst>
              <a:ext uri="{FF2B5EF4-FFF2-40B4-BE49-F238E27FC236}">
                <a16:creationId xmlns:a16="http://schemas.microsoft.com/office/drawing/2014/main" id="{19ABBEA2-877F-420F-9F9F-CDC20FB9724E}"/>
              </a:ext>
            </a:extLst>
          </p:cNvPr>
          <p:cNvGrpSpPr/>
          <p:nvPr/>
        </p:nvGrpSpPr>
        <p:grpSpPr>
          <a:xfrm>
            <a:off x="7063065" y="4530159"/>
            <a:ext cx="1718600" cy="932033"/>
            <a:chOff x="7728572" y="4614487"/>
            <a:chExt cx="1718600" cy="932033"/>
          </a:xfrm>
        </p:grpSpPr>
        <p:sp>
          <p:nvSpPr>
            <p:cNvPr id="32" name="Rectangle: Rounded Corners 31">
              <a:extLst>
                <a:ext uri="{FF2B5EF4-FFF2-40B4-BE49-F238E27FC236}">
                  <a16:creationId xmlns:a16="http://schemas.microsoft.com/office/drawing/2014/main" id="{9FC50A2E-30BC-4523-856A-20E476C08E3D}"/>
                </a:ext>
              </a:extLst>
            </p:cNvPr>
            <p:cNvSpPr/>
            <p:nvPr/>
          </p:nvSpPr>
          <p:spPr>
            <a:xfrm>
              <a:off x="7743279" y="4614487"/>
              <a:ext cx="1703893" cy="932033"/>
            </a:xfrm>
            <a:prstGeom prst="roundRect">
              <a:avLst/>
            </a:prstGeom>
            <a:solidFill>
              <a:srgbClr val="00C0F3"/>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grpSp>
          <p:nvGrpSpPr>
            <p:cNvPr id="8" name="Group 7">
              <a:extLst>
                <a:ext uri="{FF2B5EF4-FFF2-40B4-BE49-F238E27FC236}">
                  <a16:creationId xmlns:a16="http://schemas.microsoft.com/office/drawing/2014/main" id="{8DE937AA-D496-44B8-8B57-EE21F3DA348C}"/>
                </a:ext>
              </a:extLst>
            </p:cNvPr>
            <p:cNvGrpSpPr/>
            <p:nvPr/>
          </p:nvGrpSpPr>
          <p:grpSpPr>
            <a:xfrm>
              <a:off x="7728572" y="4645992"/>
              <a:ext cx="1606718" cy="761195"/>
              <a:chOff x="10429956" y="3511336"/>
              <a:chExt cx="1606718" cy="761195"/>
            </a:xfrm>
          </p:grpSpPr>
          <p:sp>
            <p:nvSpPr>
              <p:cNvPr id="78" name="TextBox 77">
                <a:extLst>
                  <a:ext uri="{FF2B5EF4-FFF2-40B4-BE49-F238E27FC236}">
                    <a16:creationId xmlns:a16="http://schemas.microsoft.com/office/drawing/2014/main" id="{D14F393A-B6BF-4772-8350-A0A048EF7B0E}"/>
                  </a:ext>
                </a:extLst>
              </p:cNvPr>
              <p:cNvSpPr txBox="1"/>
              <p:nvPr/>
            </p:nvSpPr>
            <p:spPr>
              <a:xfrm>
                <a:off x="10444663" y="3511336"/>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A18-34</a:t>
                </a:r>
              </a:p>
            </p:txBody>
          </p:sp>
          <p:sp>
            <p:nvSpPr>
              <p:cNvPr id="86" name="TextBox 85">
                <a:extLst>
                  <a:ext uri="{FF2B5EF4-FFF2-40B4-BE49-F238E27FC236}">
                    <a16:creationId xmlns:a16="http://schemas.microsoft.com/office/drawing/2014/main" id="{2B1E108F-5425-46C4-A5B7-FA2ED5209766}"/>
                  </a:ext>
                </a:extLst>
              </p:cNvPr>
              <p:cNvSpPr txBox="1"/>
              <p:nvPr/>
            </p:nvSpPr>
            <p:spPr>
              <a:xfrm>
                <a:off x="10429956" y="3810866"/>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25%</a:t>
                </a:r>
              </a:p>
            </p:txBody>
          </p:sp>
        </p:grpSp>
      </p:grpSp>
      <p:grpSp>
        <p:nvGrpSpPr>
          <p:cNvPr id="7" name="Group 6">
            <a:extLst>
              <a:ext uri="{FF2B5EF4-FFF2-40B4-BE49-F238E27FC236}">
                <a16:creationId xmlns:a16="http://schemas.microsoft.com/office/drawing/2014/main" id="{159238AC-B9BD-4064-8C32-1FBEE9C710D7}"/>
              </a:ext>
            </a:extLst>
          </p:cNvPr>
          <p:cNvGrpSpPr/>
          <p:nvPr/>
        </p:nvGrpSpPr>
        <p:grpSpPr>
          <a:xfrm>
            <a:off x="9131522" y="4530158"/>
            <a:ext cx="1703893" cy="932033"/>
            <a:chOff x="8557359" y="4509662"/>
            <a:chExt cx="1703893" cy="932033"/>
          </a:xfrm>
        </p:grpSpPr>
        <p:sp>
          <p:nvSpPr>
            <p:cNvPr id="34" name="Rectangle: Rounded Corners 33">
              <a:extLst>
                <a:ext uri="{FF2B5EF4-FFF2-40B4-BE49-F238E27FC236}">
                  <a16:creationId xmlns:a16="http://schemas.microsoft.com/office/drawing/2014/main" id="{38946345-C9D5-4F5F-9F95-68DDDBB5D416}"/>
                </a:ext>
              </a:extLst>
            </p:cNvPr>
            <p:cNvSpPr/>
            <p:nvPr/>
          </p:nvSpPr>
          <p:spPr>
            <a:xfrm>
              <a:off x="8557359" y="4509662"/>
              <a:ext cx="1703893" cy="932033"/>
            </a:xfrm>
            <a:prstGeom prst="roundRect">
              <a:avLst/>
            </a:prstGeom>
            <a:solidFill>
              <a:srgbClr val="66C5AD"/>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80" name="TextBox 79">
              <a:extLst>
                <a:ext uri="{FF2B5EF4-FFF2-40B4-BE49-F238E27FC236}">
                  <a16:creationId xmlns:a16="http://schemas.microsoft.com/office/drawing/2014/main" id="{DE26602C-C008-4DE8-9B71-030EA95D770B}"/>
                </a:ext>
              </a:extLst>
            </p:cNvPr>
            <p:cNvSpPr txBox="1"/>
            <p:nvPr/>
          </p:nvSpPr>
          <p:spPr>
            <a:xfrm>
              <a:off x="8618970" y="4575934"/>
              <a:ext cx="15920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A35-44</a:t>
              </a:r>
            </a:p>
          </p:txBody>
        </p:sp>
        <p:sp>
          <p:nvSpPr>
            <p:cNvPr id="88" name="TextBox 87">
              <a:extLst>
                <a:ext uri="{FF2B5EF4-FFF2-40B4-BE49-F238E27FC236}">
                  <a16:creationId xmlns:a16="http://schemas.microsoft.com/office/drawing/2014/main" id="{17CBF5DF-7C30-46CB-954B-FA7791128E1A}"/>
                </a:ext>
              </a:extLst>
            </p:cNvPr>
            <p:cNvSpPr txBox="1"/>
            <p:nvPr/>
          </p:nvSpPr>
          <p:spPr>
            <a:xfrm>
              <a:off x="8604263" y="4875464"/>
              <a:ext cx="15920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30%</a:t>
              </a:r>
            </a:p>
          </p:txBody>
        </p:sp>
      </p:grpSp>
    </p:spTree>
    <p:extLst>
      <p:ext uri="{BB962C8B-B14F-4D97-AF65-F5344CB8AC3E}">
        <p14:creationId xmlns:p14="http://schemas.microsoft.com/office/powerpoint/2010/main" val="1857819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sitting on a bed&#10;&#10;Description automatically generated">
            <a:extLst>
              <a:ext uri="{FF2B5EF4-FFF2-40B4-BE49-F238E27FC236}">
                <a16:creationId xmlns:a16="http://schemas.microsoft.com/office/drawing/2014/main" id="{AB280D77-0D07-46DD-90AA-1032E9CEECA8}"/>
              </a:ext>
            </a:extLst>
          </p:cNvPr>
          <p:cNvPicPr>
            <a:picLocks noChangeAspect="1"/>
          </p:cNvPicPr>
          <p:nvPr/>
        </p:nvPicPr>
        <p:blipFill rotWithShape="1">
          <a:blip r:embed="rId2">
            <a:extLst>
              <a:ext uri="{28A0092B-C50C-407E-A947-70E740481C1C}">
                <a14:useLocalDpi xmlns:a14="http://schemas.microsoft.com/office/drawing/2010/main" val="0"/>
              </a:ext>
            </a:extLst>
          </a:blip>
          <a:srcRect l="8827" r="11279"/>
          <a:stretch/>
        </p:blipFill>
        <p:spPr>
          <a:xfrm>
            <a:off x="0" y="1696163"/>
            <a:ext cx="5355771" cy="447383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28695" y="393410"/>
            <a:ext cx="12014635" cy="830997"/>
          </a:xfrm>
          <a:prstGeom prst="rect">
            <a:avLst/>
          </a:prstGeom>
        </p:spPr>
        <p:txBody>
          <a:bodyPr wrap="square" lIns="91440" tIns="45720" rIns="91440" bIns="45720" anchor="t">
            <a:spAutoFit/>
          </a:bodyPr>
          <a:lstStyle/>
          <a:p>
            <a:r>
              <a:rPr lang="en-US" sz="2400" b="1">
                <a:solidFill>
                  <a:srgbClr val="1F1A62"/>
                </a:solidFill>
                <a:latin typeface="Helvetica"/>
                <a:cs typeface="Helvetica"/>
              </a:rPr>
              <a:t>AVOD subscribers appreciate the </a:t>
            </a:r>
            <a:r>
              <a:rPr lang="en-US" sz="2400" b="1">
                <a:solidFill>
                  <a:srgbClr val="E84A99"/>
                </a:solidFill>
                <a:latin typeface="Helvetica"/>
                <a:cs typeface="Helvetica"/>
              </a:rPr>
              <a:t>limited commercial load</a:t>
            </a:r>
            <a:r>
              <a:rPr lang="en-US" sz="2400" b="1">
                <a:solidFill>
                  <a:srgbClr val="1F1A62"/>
                </a:solidFill>
                <a:latin typeface="Helvetica"/>
                <a:cs typeface="Helvetica"/>
              </a:rPr>
              <a:t> and customized creative found in a free subscription streaming environment </a:t>
            </a:r>
            <a:endParaRPr lang="en-US" sz="2400" b="1">
              <a:solidFill>
                <a:srgbClr val="E84A99"/>
              </a:solidFill>
              <a:latin typeface="Helvetica"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7EBE5C24-A2FC-4B1E-B286-2F41E2449D30}"/>
              </a:ext>
            </a:extLst>
          </p:cNvPr>
          <p:cNvSpPr txBox="1"/>
          <p:nvPr/>
        </p:nvSpPr>
        <p:spPr>
          <a:xfrm>
            <a:off x="456264" y="6213539"/>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Q12. Which of the following statements about advertisements that appear in streaming services that have ads do you agree with?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
        <p:nvSpPr>
          <p:cNvPr id="2" name="Rectangle 1">
            <a:extLst>
              <a:ext uri="{FF2B5EF4-FFF2-40B4-BE49-F238E27FC236}">
                <a16:creationId xmlns:a16="http://schemas.microsoft.com/office/drawing/2014/main" id="{1F0F529B-6EAE-4859-B0FD-C934014B5AB9}"/>
              </a:ext>
            </a:extLst>
          </p:cNvPr>
          <p:cNvSpPr/>
          <p:nvPr/>
        </p:nvSpPr>
        <p:spPr>
          <a:xfrm>
            <a:off x="5282619" y="1673863"/>
            <a:ext cx="6908345" cy="450930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i="0" strike="noStrike" kern="1200" cap="none" spc="0" normalizeH="0" baseline="0" noProof="0">
              <a:ln>
                <a:noFill/>
              </a:ln>
              <a:solidFill>
                <a:schemeClr val="bg1"/>
              </a:solidFill>
              <a:effectLst/>
              <a:uLnTx/>
              <a:uFillTx/>
              <a:latin typeface="Helvetica" panose="020B0403020202020204" pitchFamily="34" charset="0"/>
              <a:cs typeface="Helvetica"/>
            </a:endParaRPr>
          </a:p>
        </p:txBody>
      </p:sp>
      <p:sp>
        <p:nvSpPr>
          <p:cNvPr id="8" name="Rectangle 7">
            <a:extLst>
              <a:ext uri="{FF2B5EF4-FFF2-40B4-BE49-F238E27FC236}">
                <a16:creationId xmlns:a16="http://schemas.microsoft.com/office/drawing/2014/main" id="{C45FF7D9-12BE-4BEB-BD2C-27350E70207B}"/>
              </a:ext>
            </a:extLst>
          </p:cNvPr>
          <p:cNvSpPr/>
          <p:nvPr/>
        </p:nvSpPr>
        <p:spPr>
          <a:xfrm>
            <a:off x="5512824" y="2014064"/>
            <a:ext cx="6447934" cy="3323987"/>
          </a:xfrm>
          <a:prstGeom prst="rect">
            <a:avLst/>
          </a:prstGeom>
        </p:spPr>
        <p:txBody>
          <a:bodyPr wrap="square" lIns="91440" tIns="45720" rIns="91440" bIns="45720" anchor="t">
            <a:spAutoFit/>
          </a:bodyPr>
          <a:lstStyle/>
          <a:p>
            <a:r>
              <a:rPr lang="en-US" sz="2400" b="1">
                <a:solidFill>
                  <a:schemeClr val="bg1"/>
                </a:solidFill>
                <a:latin typeface="Helvetica"/>
                <a:cs typeface="Helvetica"/>
              </a:rPr>
              <a:t>Many ad-supported services have </a:t>
            </a:r>
            <a:r>
              <a:rPr lang="en-US" sz="2400" b="1">
                <a:solidFill>
                  <a:srgbClr val="E84A99"/>
                </a:solidFill>
                <a:latin typeface="Helvetica"/>
                <a:cs typeface="Helvetica"/>
              </a:rPr>
              <a:t>improved the ad experience </a:t>
            </a:r>
            <a:r>
              <a:rPr lang="en-US" sz="2400" b="1">
                <a:solidFill>
                  <a:schemeClr val="bg1"/>
                </a:solidFill>
                <a:latin typeface="Helvetica"/>
                <a:cs typeface="Helvetica"/>
              </a:rPr>
              <a:t>by:</a:t>
            </a:r>
          </a:p>
          <a:p>
            <a:pPr lvl="1"/>
            <a:endParaRPr lang="en-US" sz="2400">
              <a:solidFill>
                <a:schemeClr val="bg1"/>
              </a:solidFill>
              <a:latin typeface="Helvetica" panose="020B0403020202020204" pitchFamily="34" charset="0"/>
            </a:endParaRPr>
          </a:p>
          <a:p>
            <a:pPr marL="285750" indent="-285750">
              <a:buBlip>
                <a:blip r:embed="rId4"/>
              </a:buBlip>
            </a:pPr>
            <a:r>
              <a:rPr lang="en-US" sz="2400" b="1">
                <a:solidFill>
                  <a:schemeClr val="bg1"/>
                </a:solidFill>
                <a:latin typeface="Helvetica"/>
                <a:cs typeface="Helvetica"/>
              </a:rPr>
              <a:t>Committing to </a:t>
            </a:r>
            <a:r>
              <a:rPr lang="en-US" sz="2400" b="1">
                <a:solidFill>
                  <a:srgbClr val="E84A99"/>
                </a:solidFill>
                <a:latin typeface="Helvetica"/>
                <a:cs typeface="Helvetica"/>
              </a:rPr>
              <a:t>limited</a:t>
            </a:r>
            <a:r>
              <a:rPr lang="en-US" sz="2400" b="1">
                <a:solidFill>
                  <a:schemeClr val="bg1"/>
                </a:solidFill>
                <a:latin typeface="Helvetica"/>
                <a:cs typeface="Helvetica"/>
              </a:rPr>
              <a:t> commercial time</a:t>
            </a:r>
          </a:p>
          <a:p>
            <a:pPr marL="285750" indent="-285750">
              <a:buBlip>
                <a:blip r:embed="rId4"/>
              </a:buBlip>
            </a:pPr>
            <a:endParaRPr lang="en-US" sz="2400" b="1">
              <a:solidFill>
                <a:schemeClr val="bg1"/>
              </a:solidFill>
              <a:latin typeface="Helvetica" panose="020B0403020202020204" pitchFamily="34" charset="0"/>
            </a:endParaRPr>
          </a:p>
          <a:p>
            <a:pPr marL="285750" indent="-285750">
              <a:buBlip>
                <a:blip r:embed="rId4"/>
              </a:buBlip>
            </a:pPr>
            <a:r>
              <a:rPr lang="en-US" sz="2400" b="1">
                <a:solidFill>
                  <a:schemeClr val="bg1"/>
                </a:solidFill>
                <a:latin typeface="Helvetica"/>
                <a:cs typeface="Helvetica"/>
              </a:rPr>
              <a:t>Using interactive ads to </a:t>
            </a:r>
            <a:r>
              <a:rPr lang="en-US" sz="2400" b="1">
                <a:solidFill>
                  <a:srgbClr val="E84A99"/>
                </a:solidFill>
                <a:latin typeface="Helvetica"/>
                <a:cs typeface="Helvetica"/>
              </a:rPr>
              <a:t>increase engagement</a:t>
            </a:r>
          </a:p>
          <a:p>
            <a:endParaRPr lang="en-US" sz="2400" b="1">
              <a:solidFill>
                <a:srgbClr val="E84A99"/>
              </a:solidFill>
              <a:latin typeface="Helvetica" panose="020B0403020202020204" pitchFamily="34" charset="0"/>
            </a:endParaRPr>
          </a:p>
          <a:p>
            <a:pPr lvl="1"/>
            <a:endParaRPr lang="en-US" b="1">
              <a:solidFill>
                <a:srgbClr val="E84A99"/>
              </a:solidFill>
              <a:latin typeface="Helvetica" panose="020B0403020202020204" pitchFamily="34" charset="0"/>
              <a:cs typeface="Helvetica"/>
            </a:endParaRPr>
          </a:p>
        </p:txBody>
      </p:sp>
    </p:spTree>
    <p:extLst>
      <p:ext uri="{BB962C8B-B14F-4D97-AF65-F5344CB8AC3E}">
        <p14:creationId xmlns:p14="http://schemas.microsoft.com/office/powerpoint/2010/main" val="3074855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Rocking the Boat</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710547" y="1166843"/>
            <a:ext cx="7353670" cy="5016758"/>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a:ea typeface="+mn-ea"/>
                <a:cs typeface="Helvetica"/>
              </a:rPr>
              <a:t>While paid services are the most popular streaming platforms, their </a:t>
            </a:r>
            <a:r>
              <a:rPr kumimoji="0" lang="en-US" sz="2000" b="1" i="0" u="none" strike="noStrike" kern="1200" cap="none" spc="0" normalizeH="0" baseline="0" noProof="0">
                <a:ln>
                  <a:noFill/>
                </a:ln>
                <a:solidFill>
                  <a:srgbClr val="66C5AD"/>
                </a:solidFill>
                <a:effectLst/>
                <a:uLnTx/>
                <a:uFillTx/>
                <a:latin typeface="Helvetica"/>
                <a:ea typeface="+mn-ea"/>
                <a:cs typeface="Helvetica"/>
              </a:rPr>
              <a:t>content libraries are under siege </a:t>
            </a:r>
            <a:r>
              <a:rPr kumimoji="0" lang="en-US" sz="2000" b="1" i="0" u="none" strike="noStrike" kern="1200" cap="none" spc="0" normalizeH="0" baseline="0" noProof="0">
                <a:ln>
                  <a:noFill/>
                </a:ln>
                <a:solidFill>
                  <a:srgbClr val="002060"/>
                </a:solidFill>
                <a:effectLst/>
                <a:uLnTx/>
                <a:uFillTx/>
                <a:latin typeface="Helvetica"/>
                <a:ea typeface="+mn-ea"/>
                <a:cs typeface="Helvetica"/>
              </a:rPr>
              <a:t>as new services are being rolled out by nearly all of the major media players</a:t>
            </a:r>
            <a:endParaRPr kumimoji="0" lang="en-US" sz="2000" b="1" i="0" u="none" strike="noStrike" kern="1200" cap="none" spc="0" normalizeH="0" baseline="0" noProof="0">
              <a:ln>
                <a:noFill/>
              </a:ln>
              <a:solidFill>
                <a:srgbClr val="66C5AD"/>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2000" b="1">
              <a:solidFill>
                <a:srgbClr val="00206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Consumers value content </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and are looking to get it wherever they can, providing more opportunity for free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ad-supported streaming services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lang="en-US" sz="2000" b="1">
              <a:solidFill>
                <a:srgbClr val="002060"/>
              </a:solidFill>
              <a:latin typeface="Helvetica" panose="020B0403020202020204" pitchFamily="34" charset="0"/>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AVOD viewers are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not deterred by ads </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or even cost – their ultimate driver is a passion for content</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endParaRPr>
          </a:p>
          <a:p>
            <a:pPr marL="285750" indent="-285750">
              <a:buBlip>
                <a:blip r:embed="rId4"/>
              </a:buBlip>
              <a:defRPr/>
            </a:pP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Ad-supported services’ </a:t>
            </a:r>
            <a:r>
              <a:rPr lang="en-US" sz="2000" b="1">
                <a:solidFill>
                  <a:srgbClr val="002060"/>
                </a:solidFill>
                <a:latin typeface="Helvetica" panose="020B0403020202020204" pitchFamily="34" charset="0"/>
                <a:cs typeface="Helvetica"/>
              </a:rPr>
              <a:t>growth is a </a:t>
            </a:r>
            <a:r>
              <a:rPr lang="en-US" sz="2000" b="1">
                <a:solidFill>
                  <a:srgbClr val="66C5AD"/>
                </a:solidFill>
                <a:latin typeface="Helvetica" panose="020B0403020202020204" pitchFamily="34" charset="0"/>
                <a:cs typeface="Helvetica"/>
              </a:rPr>
              <a:t>positive sign f</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or marketers </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looking to reach an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engaged</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and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expanding</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audience, particularly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women</a:t>
            </a:r>
            <a:r>
              <a:rPr kumimoji="0" lang="en-US" sz="2000" b="1" i="0" u="none" strike="noStrike" kern="1200" cap="none" spc="0" normalizeH="0" baseline="0" noProof="0">
                <a:ln>
                  <a:noFill/>
                </a:ln>
                <a:solidFill>
                  <a:srgbClr val="002060"/>
                </a:solidFill>
                <a:effectLst/>
                <a:uLnTx/>
                <a:uFillTx/>
                <a:latin typeface="Helvetica" panose="020B0403020202020204" pitchFamily="34" charset="0"/>
                <a:ea typeface="+mn-ea"/>
                <a:cs typeface="Helvetica"/>
              </a:rPr>
              <a:t> and those who are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ea typeface="+mn-ea"/>
                <a:cs typeface="Helvetica"/>
              </a:rPr>
              <a:t>time-pressed</a:t>
            </a:r>
          </a:p>
        </p:txBody>
      </p:sp>
    </p:spTree>
    <p:extLst>
      <p:ext uri="{BB962C8B-B14F-4D97-AF65-F5344CB8AC3E}">
        <p14:creationId xmlns:p14="http://schemas.microsoft.com/office/powerpoint/2010/main" val="224872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34080"/>
            <a:ext cx="7745918" cy="169277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Helvetica"/>
                <a:ea typeface="+mn-ea"/>
                <a:cs typeface="Helvetica"/>
              </a:rPr>
              <a:t>AVOD’s Rising Tide</a:t>
            </a:r>
          </a:p>
          <a:p>
            <a:pPr>
              <a:defRPr/>
            </a:pPr>
            <a:r>
              <a:rPr kumimoji="0" lang="en-US" sz="3200" i="0" u="none" strike="noStrike" kern="1200" cap="none" spc="0" normalizeH="0" baseline="0" noProof="0">
                <a:ln>
                  <a:noFill/>
                </a:ln>
                <a:solidFill>
                  <a:prstClr val="white"/>
                </a:solidFill>
                <a:effectLst/>
                <a:uLnTx/>
                <a:uFillTx/>
                <a:latin typeface="Helvetica"/>
                <a:ea typeface="+mn-ea"/>
                <a:cs typeface="Helvetica"/>
              </a:rPr>
              <a:t>The Path to Ad-Supported Streaming Services’ Surging Potential</a:t>
            </a:r>
          </a:p>
        </p:txBody>
      </p:sp>
    </p:spTree>
    <p:extLst>
      <p:ext uri="{BB962C8B-B14F-4D97-AF65-F5344CB8AC3E}">
        <p14:creationId xmlns:p14="http://schemas.microsoft.com/office/powerpoint/2010/main" val="1195262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057200F-7E84-4C73-B695-348DB4668663}"/>
              </a:ext>
            </a:extLst>
          </p:cNvPr>
          <p:cNvSpPr/>
          <p:nvPr/>
        </p:nvSpPr>
        <p:spPr>
          <a:xfrm>
            <a:off x="4741959"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3704A17-0CF1-4580-B35E-3F33D63930CD}"/>
              </a:ext>
            </a:extLst>
          </p:cNvPr>
          <p:cNvSpPr/>
          <p:nvPr/>
        </p:nvSpPr>
        <p:spPr>
          <a:xfrm>
            <a:off x="166313" y="312743"/>
            <a:ext cx="11888081" cy="830997"/>
          </a:xfrm>
          <a:prstGeom prst="rect">
            <a:avLst/>
          </a:prstGeom>
        </p:spPr>
        <p:txBody>
          <a:bodyPr wrap="square" lIns="91440" tIns="45720" rIns="91440" bIns="45720" anchor="t">
            <a:spAutoFit/>
          </a:bodyPr>
          <a:lstStyle/>
          <a:p>
            <a:pPr>
              <a:defRPr/>
            </a:pPr>
            <a:r>
              <a:rPr lang="en-US" sz="2400" b="1" dirty="0">
                <a:solidFill>
                  <a:srgbClr val="1F1A62"/>
                </a:solidFill>
                <a:latin typeface="Helvetica"/>
              </a:rPr>
              <a:t>To drive subscribers and decrease churn, paid streamers typically spend tens of millions of dollars each quarter </a:t>
            </a:r>
            <a:r>
              <a:rPr lang="en-US" sz="2400" b="1">
                <a:solidFill>
                  <a:srgbClr val="1F1A62"/>
                </a:solidFill>
                <a:latin typeface="Helvetica"/>
              </a:rPr>
              <a:t>to promote their shows or services </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7C1208-9C7F-4AEC-91EE-5137C678B2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 name="Slide Number Placeholder 5">
            <a:extLst>
              <a:ext uri="{FF2B5EF4-FFF2-40B4-BE49-F238E27FC236}">
                <a16:creationId xmlns:a16="http://schemas.microsoft.com/office/drawing/2014/main" id="{648CC82A-9666-4AEA-A212-03C406A995D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34163D2-EBD5-4E2F-939A-FD66EA36939D}"/>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96E662B-2FDA-42E5-A385-51FCE827ABFF}"/>
              </a:ext>
            </a:extLst>
          </p:cNvPr>
          <p:cNvSpPr txBox="1"/>
          <p:nvPr/>
        </p:nvSpPr>
        <p:spPr>
          <a:xfrm>
            <a:off x="462931" y="634767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VIP+: Variety Intelligence Platform, </a:t>
            </a:r>
            <a:r>
              <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 Impact on </a:t>
            </a:r>
            <a:r>
              <a:rPr kumimoji="0" lang="en-US" sz="7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Media, 8/14/20. Hub</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Research. </a:t>
            </a:r>
            <a:r>
              <a:rPr kumimoji="0" lang="en-US" alt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VAB analysis of iSpot.tv data, Q2 ‘20 vs. Q2 ‘19. *The above brands represent a sampling of those included in </a:t>
            </a:r>
            <a:r>
              <a:rPr kumimoji="0" lang="en-US" altLang="en-US" sz="700" b="0" i="0" u="none"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iSpot’s</a:t>
            </a:r>
            <a:r>
              <a:rPr kumimoji="0" lang="en-US" alt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‘Video Streaming Services’ industry.</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sp>
        <p:nvSpPr>
          <p:cNvPr id="24" name="Rectangle 23">
            <a:extLst>
              <a:ext uri="{FF2B5EF4-FFF2-40B4-BE49-F238E27FC236}">
                <a16:creationId xmlns:a16="http://schemas.microsoft.com/office/drawing/2014/main" id="{C1EA013D-0070-4165-AC9B-A201B043830C}"/>
              </a:ext>
            </a:extLst>
          </p:cNvPr>
          <p:cNvSpPr/>
          <p:nvPr/>
        </p:nvSpPr>
        <p:spPr>
          <a:xfrm>
            <a:off x="-21414" y="1696163"/>
            <a:ext cx="4758514"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E02C281-052D-455B-A6F2-B658E37FBFEB}"/>
              </a:ext>
            </a:extLst>
          </p:cNvPr>
          <p:cNvSpPr txBox="1"/>
          <p:nvPr/>
        </p:nvSpPr>
        <p:spPr>
          <a:xfrm>
            <a:off x="2599942" y="3471321"/>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+9%</a:t>
            </a:r>
          </a:p>
        </p:txBody>
      </p:sp>
      <p:sp>
        <p:nvSpPr>
          <p:cNvPr id="32" name="TextBox 31">
            <a:extLst>
              <a:ext uri="{FF2B5EF4-FFF2-40B4-BE49-F238E27FC236}">
                <a16:creationId xmlns:a16="http://schemas.microsoft.com/office/drawing/2014/main" id="{A7D6620B-E7C0-44E4-8CBA-CC47008B3063}"/>
              </a:ext>
            </a:extLst>
          </p:cNvPr>
          <p:cNvSpPr txBox="1"/>
          <p:nvPr/>
        </p:nvSpPr>
        <p:spPr>
          <a:xfrm>
            <a:off x="2599942" y="4206112"/>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+7%</a:t>
            </a:r>
          </a:p>
        </p:txBody>
      </p:sp>
      <p:sp>
        <p:nvSpPr>
          <p:cNvPr id="35" name="TextBox 34">
            <a:extLst>
              <a:ext uri="{FF2B5EF4-FFF2-40B4-BE49-F238E27FC236}">
                <a16:creationId xmlns:a16="http://schemas.microsoft.com/office/drawing/2014/main" id="{DA0B6F90-0810-45A4-8B15-0D162AC31E04}"/>
              </a:ext>
            </a:extLst>
          </p:cNvPr>
          <p:cNvSpPr txBox="1"/>
          <p:nvPr/>
        </p:nvSpPr>
        <p:spPr>
          <a:xfrm>
            <a:off x="2599942" y="4881416"/>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+7%</a:t>
            </a:r>
          </a:p>
        </p:txBody>
      </p:sp>
      <p:sp>
        <p:nvSpPr>
          <p:cNvPr id="41" name="Rectangle 40">
            <a:extLst>
              <a:ext uri="{FF2B5EF4-FFF2-40B4-BE49-F238E27FC236}">
                <a16:creationId xmlns:a16="http://schemas.microsoft.com/office/drawing/2014/main" id="{B8C182E3-8983-46DA-96A9-29089648C695}"/>
              </a:ext>
            </a:extLst>
          </p:cNvPr>
          <p:cNvSpPr/>
          <p:nvPr/>
        </p:nvSpPr>
        <p:spPr>
          <a:xfrm>
            <a:off x="730362" y="3378320"/>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Rectangle 42">
            <a:extLst>
              <a:ext uri="{FF2B5EF4-FFF2-40B4-BE49-F238E27FC236}">
                <a16:creationId xmlns:a16="http://schemas.microsoft.com/office/drawing/2014/main" id="{02141CE8-E461-4682-95D0-FD43051D3C24}"/>
              </a:ext>
            </a:extLst>
          </p:cNvPr>
          <p:cNvSpPr/>
          <p:nvPr/>
        </p:nvSpPr>
        <p:spPr>
          <a:xfrm>
            <a:off x="730362" y="4113111"/>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4" name="Rectangle 43">
            <a:extLst>
              <a:ext uri="{FF2B5EF4-FFF2-40B4-BE49-F238E27FC236}">
                <a16:creationId xmlns:a16="http://schemas.microsoft.com/office/drawing/2014/main" id="{D0A01F7D-33E4-41D6-9D02-D1747D01D6C1}"/>
              </a:ext>
            </a:extLst>
          </p:cNvPr>
          <p:cNvSpPr/>
          <p:nvPr/>
        </p:nvSpPr>
        <p:spPr>
          <a:xfrm>
            <a:off x="730362" y="4788415"/>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5" name="Picture 6" descr="Netflix | Brand Assets">
            <a:extLst>
              <a:ext uri="{FF2B5EF4-FFF2-40B4-BE49-F238E27FC236}">
                <a16:creationId xmlns:a16="http://schemas.microsoft.com/office/drawing/2014/main" id="{5CBDADA9-8F14-45A0-9424-04AAA66B172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12682" y="4907502"/>
            <a:ext cx="1018957" cy="33150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30" descr="Image result for Amazon Video logo">
            <a:extLst>
              <a:ext uri="{FF2B5EF4-FFF2-40B4-BE49-F238E27FC236}">
                <a16:creationId xmlns:a16="http://schemas.microsoft.com/office/drawing/2014/main" id="{94982DF0-FA16-4966-9DD7-E559B5DF9A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099" y="4284792"/>
            <a:ext cx="1051540" cy="32367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pple TV+ - Wikipedia">
            <a:extLst>
              <a:ext uri="{FF2B5EF4-FFF2-40B4-BE49-F238E27FC236}">
                <a16:creationId xmlns:a16="http://schemas.microsoft.com/office/drawing/2014/main" id="{F4C2F310-2BCB-4813-AF30-F5C7D456E44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40056" y="3505687"/>
            <a:ext cx="796292" cy="300600"/>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FDC00D49-1B40-48EF-A41C-35A47DE4D886}"/>
              </a:ext>
            </a:extLst>
          </p:cNvPr>
          <p:cNvCxnSpPr>
            <a:cxnSpLocks/>
          </p:cNvCxnSpPr>
          <p:nvPr/>
        </p:nvCxnSpPr>
        <p:spPr>
          <a:xfrm>
            <a:off x="1988820" y="3651709"/>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6C071DD-E434-4B10-B02D-7ED10640F4D0}"/>
              </a:ext>
            </a:extLst>
          </p:cNvPr>
          <p:cNvCxnSpPr>
            <a:cxnSpLocks/>
          </p:cNvCxnSpPr>
          <p:nvPr/>
        </p:nvCxnSpPr>
        <p:spPr>
          <a:xfrm>
            <a:off x="1988820" y="4388171"/>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EF2DDF4-6087-4634-B1A8-8F2FED453AE3}"/>
              </a:ext>
            </a:extLst>
          </p:cNvPr>
          <p:cNvCxnSpPr>
            <a:cxnSpLocks/>
          </p:cNvCxnSpPr>
          <p:nvPr/>
        </p:nvCxnSpPr>
        <p:spPr>
          <a:xfrm>
            <a:off x="1988820" y="5080386"/>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34E77CC-DC56-4BDF-A5E4-B087CB14463B}"/>
              </a:ext>
            </a:extLst>
          </p:cNvPr>
          <p:cNvSpPr txBox="1"/>
          <p:nvPr/>
        </p:nvSpPr>
        <p:spPr>
          <a:xfrm>
            <a:off x="-89756" y="1738463"/>
            <a:ext cx="4421384"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 Change in Subscriptions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Helvetica" panose="020B0604020202020204" pitchFamily="34" charset="0"/>
                <a:cs typeface="Helvetica" panose="020B0604020202020204" pitchFamily="34" charset="0"/>
              </a:rPr>
              <a:t>Pre-pandemic (2/12 – 2/25) vs. Post (4/22 – 5/5)</a:t>
            </a:r>
            <a:endParaRPr kumimoji="0" lang="en-US" sz="1200" i="0" strike="noStrike" kern="1200" cap="none" spc="0" normalizeH="0" baseline="0" noProof="0">
              <a:ln>
                <a:noFill/>
              </a:ln>
              <a:solidFill>
                <a:schemeClr val="bg1"/>
              </a:solidFill>
              <a:effectLst/>
              <a:uLnTx/>
              <a:uFillTx/>
              <a:latin typeface="Helvetica" panose="020B0604020202020204" pitchFamily="34" charset="0"/>
              <a:cs typeface="Helvetica" panose="020B0604020202020204" pitchFamily="34" charset="0"/>
            </a:endParaRPr>
          </a:p>
        </p:txBody>
      </p:sp>
      <p:grpSp>
        <p:nvGrpSpPr>
          <p:cNvPr id="31" name="Group 30">
            <a:extLst>
              <a:ext uri="{FF2B5EF4-FFF2-40B4-BE49-F238E27FC236}">
                <a16:creationId xmlns:a16="http://schemas.microsoft.com/office/drawing/2014/main" id="{BC035020-0CFF-4B36-8A42-8E450834D6FB}"/>
              </a:ext>
            </a:extLst>
          </p:cNvPr>
          <p:cNvGrpSpPr/>
          <p:nvPr/>
        </p:nvGrpSpPr>
        <p:grpSpPr>
          <a:xfrm>
            <a:off x="730362" y="2649952"/>
            <a:ext cx="2696515" cy="555335"/>
            <a:chOff x="730362" y="2346960"/>
            <a:chExt cx="2696515" cy="555335"/>
          </a:xfrm>
        </p:grpSpPr>
        <p:sp>
          <p:nvSpPr>
            <p:cNvPr id="26" name="TextBox 25">
              <a:extLst>
                <a:ext uri="{FF2B5EF4-FFF2-40B4-BE49-F238E27FC236}">
                  <a16:creationId xmlns:a16="http://schemas.microsoft.com/office/drawing/2014/main" id="{7655DC40-B9E6-40A6-B234-13BECB8F7C57}"/>
                </a:ext>
              </a:extLst>
            </p:cNvPr>
            <p:cNvSpPr txBox="1"/>
            <p:nvPr/>
          </p:nvSpPr>
          <p:spPr>
            <a:xfrm>
              <a:off x="2599942" y="2439961"/>
              <a:ext cx="826935" cy="369332"/>
            </a:xfrm>
            <a:prstGeom prst="rect">
              <a:avLst/>
            </a:prstGeom>
            <a:noFill/>
            <a:ln w="28575">
              <a:solidFill>
                <a:srgbClr val="FFE600"/>
              </a:solidFill>
            </a:ln>
          </p:spPr>
          <p:txBody>
            <a:bodyPr wrap="square" rtlCol="0">
              <a:spAutoFit/>
            </a:bodyPr>
            <a:lstStyle/>
            <a:p>
              <a:pPr algn="r"/>
              <a:r>
                <a:rPr lang="en-US" b="1">
                  <a:solidFill>
                    <a:schemeClr val="bg1"/>
                  </a:solidFill>
                  <a:latin typeface="Helvetica" panose="020B0604020202020204" pitchFamily="34" charset="0"/>
                  <a:cs typeface="Helvetica" panose="020B0604020202020204" pitchFamily="34" charset="0"/>
                </a:rPr>
                <a:t>+23%</a:t>
              </a:r>
            </a:p>
          </p:txBody>
        </p:sp>
        <p:sp>
          <p:nvSpPr>
            <p:cNvPr id="37" name="Rectangle 36">
              <a:extLst>
                <a:ext uri="{FF2B5EF4-FFF2-40B4-BE49-F238E27FC236}">
                  <a16:creationId xmlns:a16="http://schemas.microsoft.com/office/drawing/2014/main" id="{61E6199D-AFBB-4628-AE68-4BB807500304}"/>
                </a:ext>
              </a:extLst>
            </p:cNvPr>
            <p:cNvSpPr/>
            <p:nvPr/>
          </p:nvSpPr>
          <p:spPr>
            <a:xfrm>
              <a:off x="730362" y="2346960"/>
              <a:ext cx="1151014" cy="555335"/>
            </a:xfrm>
            <a:prstGeom prst="rect">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7" name="Picture 4">
              <a:extLst>
                <a:ext uri="{FF2B5EF4-FFF2-40B4-BE49-F238E27FC236}">
                  <a16:creationId xmlns:a16="http://schemas.microsoft.com/office/drawing/2014/main" id="{132F95D9-AAF0-4C35-B5D4-D3C0FDBBB0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0319" y="2402212"/>
              <a:ext cx="895766" cy="485951"/>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a:extLst>
                <a:ext uri="{FF2B5EF4-FFF2-40B4-BE49-F238E27FC236}">
                  <a16:creationId xmlns:a16="http://schemas.microsoft.com/office/drawing/2014/main" id="{EA99BC7F-ACDE-4D80-A68E-F5B38B62036C}"/>
                </a:ext>
              </a:extLst>
            </p:cNvPr>
            <p:cNvCxnSpPr>
              <a:cxnSpLocks/>
            </p:cNvCxnSpPr>
            <p:nvPr/>
          </p:nvCxnSpPr>
          <p:spPr>
            <a:xfrm>
              <a:off x="1988820" y="2624627"/>
              <a:ext cx="480060" cy="0"/>
            </a:xfrm>
            <a:prstGeom prst="straightConnector1">
              <a:avLst/>
            </a:prstGeom>
            <a:ln w="38100">
              <a:solidFill>
                <a:srgbClr val="FFE600"/>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089EB82B-7742-45CF-BAA5-8497D43CC819}"/>
              </a:ext>
            </a:extLst>
          </p:cNvPr>
          <p:cNvSpPr txBox="1"/>
          <p:nvPr/>
        </p:nvSpPr>
        <p:spPr>
          <a:xfrm>
            <a:off x="4737100" y="1935160"/>
            <a:ext cx="74549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a:ln>
                  <a:noFill/>
                </a:ln>
                <a:solidFill>
                  <a:srgbClr val="1F1A62"/>
                </a:solidFill>
                <a:effectLst/>
                <a:uLnTx/>
                <a:uFillTx/>
                <a:latin typeface="Helvetica" panose="020B0403020202020204" pitchFamily="34" charset="0"/>
                <a:ea typeface="+mn-ea"/>
                <a:cs typeface="+mn-cs"/>
              </a:rPr>
              <a:t>Paid</a:t>
            </a: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Streaming Services’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2</a:t>
            </a:r>
            <a:r>
              <a:rPr kumimoji="0" lang="en-US" sz="2000" b="0" i="0" u="none" strike="noStrike" kern="1200" cap="none" spc="0" normalizeH="0" baseline="30000" noProof="0">
                <a:ln>
                  <a:noFill/>
                </a:ln>
                <a:solidFill>
                  <a:srgbClr val="1F1A62"/>
                </a:solidFill>
                <a:effectLst/>
                <a:uLnTx/>
                <a:uFillTx/>
                <a:latin typeface="Helvetica" panose="020B0403020202020204" pitchFamily="34" charset="0"/>
                <a:ea typeface="+mn-ea"/>
                <a:cs typeface="+mn-cs"/>
              </a:rPr>
              <a:t>nd</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Quarter 2020</a:t>
            </a:r>
          </a:p>
        </p:txBody>
      </p:sp>
      <p:pic>
        <p:nvPicPr>
          <p:cNvPr id="65" name="Picture 2" descr="Fox Using iSpot Data to Benchmark Ad Impacts - Broadcasting &amp; Cable">
            <a:extLst>
              <a:ext uri="{FF2B5EF4-FFF2-40B4-BE49-F238E27FC236}">
                <a16:creationId xmlns:a16="http://schemas.microsoft.com/office/drawing/2014/main" id="{52457473-22B1-479F-8DC7-E35423D6DCC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009" b="25669"/>
          <a:stretch/>
        </p:blipFill>
        <p:spPr bwMode="auto">
          <a:xfrm>
            <a:off x="11114232" y="5297379"/>
            <a:ext cx="890831" cy="291381"/>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Rounded Corners 56">
            <a:extLst>
              <a:ext uri="{FF2B5EF4-FFF2-40B4-BE49-F238E27FC236}">
                <a16:creationId xmlns:a16="http://schemas.microsoft.com/office/drawing/2014/main" id="{F7D9C6D2-FC62-4D95-86AC-DD12713D6A12}"/>
              </a:ext>
            </a:extLst>
          </p:cNvPr>
          <p:cNvSpPr/>
          <p:nvPr/>
        </p:nvSpPr>
        <p:spPr>
          <a:xfrm>
            <a:off x="8832792" y="4241748"/>
            <a:ext cx="2117939" cy="12397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68967C14-8BCE-46BE-9DFE-E139309663AC}"/>
              </a:ext>
            </a:extLst>
          </p:cNvPr>
          <p:cNvSpPr txBox="1"/>
          <p:nvPr/>
        </p:nvSpPr>
        <p:spPr>
          <a:xfrm>
            <a:off x="9096142" y="4879146"/>
            <a:ext cx="1591238"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$10.8MM</a:t>
            </a:r>
          </a:p>
          <a:p>
            <a:pPr algn="ctr">
              <a:defRPr/>
            </a:pPr>
            <a:r>
              <a:rPr lang="en-US" sz="1200" b="1" dirty="0">
                <a:solidFill>
                  <a:srgbClr val="1B1464"/>
                </a:solidFill>
                <a:latin typeface="Helvetica" panose="020B0403020202020204" pitchFamily="34" charset="0"/>
              </a:rPr>
              <a:t>Total 2019 $106MM</a:t>
            </a: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13" name="Picture 6" descr="Netflix | Brand Assets">
            <a:extLst>
              <a:ext uri="{FF2B5EF4-FFF2-40B4-BE49-F238E27FC236}">
                <a16:creationId xmlns:a16="http://schemas.microsoft.com/office/drawing/2014/main" id="{B1096E81-33CB-4509-B0B5-5D9C5D1021D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382283" y="4498097"/>
            <a:ext cx="1018957" cy="33150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Rounded Corners 41">
            <a:extLst>
              <a:ext uri="{FF2B5EF4-FFF2-40B4-BE49-F238E27FC236}">
                <a16:creationId xmlns:a16="http://schemas.microsoft.com/office/drawing/2014/main" id="{F967DA44-4569-459C-BB4F-355EDCBA2C7F}"/>
              </a:ext>
            </a:extLst>
          </p:cNvPr>
          <p:cNvSpPr/>
          <p:nvPr/>
        </p:nvSpPr>
        <p:spPr>
          <a:xfrm>
            <a:off x="5981682" y="4228597"/>
            <a:ext cx="2117939" cy="1244404"/>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874FCA5A-BAF1-4741-9AF2-FB6E39DF3FAD}"/>
              </a:ext>
            </a:extLst>
          </p:cNvPr>
          <p:cNvSpPr txBox="1"/>
          <p:nvPr/>
        </p:nvSpPr>
        <p:spPr>
          <a:xfrm>
            <a:off x="6245032" y="4872132"/>
            <a:ext cx="1591238" cy="634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$86.1MM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B1464"/>
                </a:solidFill>
                <a:latin typeface="Helvetica" panose="020B0403020202020204" pitchFamily="34" charset="0"/>
              </a:rPr>
              <a:t>Total 2019 $222MM</a:t>
            </a:r>
            <a:endPar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12" name="Picture 130" descr="Image result for Amazon Video logo">
            <a:extLst>
              <a:ext uri="{FF2B5EF4-FFF2-40B4-BE49-F238E27FC236}">
                <a16:creationId xmlns:a16="http://schemas.microsoft.com/office/drawing/2014/main" id="{E8B71E47-248A-4577-BAF2-36E8B96E4BD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4881" y="4442801"/>
            <a:ext cx="1051540" cy="351076"/>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3A8243BA-3547-4655-A799-1F03DE14FAF7}"/>
              </a:ext>
            </a:extLst>
          </p:cNvPr>
          <p:cNvSpPr/>
          <p:nvPr/>
        </p:nvSpPr>
        <p:spPr>
          <a:xfrm>
            <a:off x="7710024" y="4081517"/>
            <a:ext cx="533865" cy="532546"/>
          </a:xfrm>
          <a:prstGeom prst="ellipse">
            <a:avLst/>
          </a:prstGeom>
          <a:solidFill>
            <a:srgbClr val="00B05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74" name="TextBox 73">
            <a:extLst>
              <a:ext uri="{FF2B5EF4-FFF2-40B4-BE49-F238E27FC236}">
                <a16:creationId xmlns:a16="http://schemas.microsoft.com/office/drawing/2014/main" id="{819FF6BF-4739-4224-85DA-C67621873568}"/>
              </a:ext>
            </a:extLst>
          </p:cNvPr>
          <p:cNvSpPr txBox="1"/>
          <p:nvPr/>
        </p:nvSpPr>
        <p:spPr>
          <a:xfrm>
            <a:off x="7632791" y="4209291"/>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+213%</a:t>
            </a:r>
          </a:p>
        </p:txBody>
      </p:sp>
      <p:sp>
        <p:nvSpPr>
          <p:cNvPr id="79" name="Oval 78">
            <a:extLst>
              <a:ext uri="{FF2B5EF4-FFF2-40B4-BE49-F238E27FC236}">
                <a16:creationId xmlns:a16="http://schemas.microsoft.com/office/drawing/2014/main" id="{70A51E7A-D719-482A-9F6E-921FB27FE399}"/>
              </a:ext>
            </a:extLst>
          </p:cNvPr>
          <p:cNvSpPr/>
          <p:nvPr/>
        </p:nvSpPr>
        <p:spPr>
          <a:xfrm>
            <a:off x="10502601" y="4100765"/>
            <a:ext cx="533865" cy="532546"/>
          </a:xfrm>
          <a:prstGeom prst="ellipse">
            <a:avLst/>
          </a:prstGeom>
          <a:solidFill>
            <a:srgbClr val="00B05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81" name="TextBox 80">
            <a:extLst>
              <a:ext uri="{FF2B5EF4-FFF2-40B4-BE49-F238E27FC236}">
                <a16:creationId xmlns:a16="http://schemas.microsoft.com/office/drawing/2014/main" id="{3C25C617-DEAA-4C38-A167-0C6597D554DA}"/>
              </a:ext>
            </a:extLst>
          </p:cNvPr>
          <p:cNvSpPr txBox="1"/>
          <p:nvPr/>
        </p:nvSpPr>
        <p:spPr>
          <a:xfrm>
            <a:off x="10425368" y="4239633"/>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+102%</a:t>
            </a:r>
          </a:p>
        </p:txBody>
      </p:sp>
      <p:grpSp>
        <p:nvGrpSpPr>
          <p:cNvPr id="20" name="Group 19">
            <a:extLst>
              <a:ext uri="{FF2B5EF4-FFF2-40B4-BE49-F238E27FC236}">
                <a16:creationId xmlns:a16="http://schemas.microsoft.com/office/drawing/2014/main" id="{98E63333-7B85-4F3B-9022-79819768A535}"/>
              </a:ext>
            </a:extLst>
          </p:cNvPr>
          <p:cNvGrpSpPr/>
          <p:nvPr/>
        </p:nvGrpSpPr>
        <p:grpSpPr>
          <a:xfrm>
            <a:off x="8737816" y="2619868"/>
            <a:ext cx="2307891" cy="1294371"/>
            <a:chOff x="7405581" y="2528006"/>
            <a:chExt cx="2307891" cy="1294371"/>
          </a:xfrm>
        </p:grpSpPr>
        <p:grpSp>
          <p:nvGrpSpPr>
            <p:cNvPr id="16" name="Group 15">
              <a:extLst>
                <a:ext uri="{FF2B5EF4-FFF2-40B4-BE49-F238E27FC236}">
                  <a16:creationId xmlns:a16="http://schemas.microsoft.com/office/drawing/2014/main" id="{D34EB4C9-3C48-48AE-9203-93974586D048}"/>
                </a:ext>
              </a:extLst>
            </p:cNvPr>
            <p:cNvGrpSpPr/>
            <p:nvPr/>
          </p:nvGrpSpPr>
          <p:grpSpPr>
            <a:xfrm>
              <a:off x="7405581" y="2675086"/>
              <a:ext cx="2117939" cy="1147291"/>
              <a:chOff x="9882063" y="2627336"/>
              <a:chExt cx="2117939" cy="1147291"/>
            </a:xfrm>
          </p:grpSpPr>
          <p:sp>
            <p:nvSpPr>
              <p:cNvPr id="61" name="Rectangle: Rounded Corners 60">
                <a:extLst>
                  <a:ext uri="{FF2B5EF4-FFF2-40B4-BE49-F238E27FC236}">
                    <a16:creationId xmlns:a16="http://schemas.microsoft.com/office/drawing/2014/main" id="{8560691D-1434-4A14-BED5-8D37E7479A4A}"/>
                  </a:ext>
                </a:extLst>
              </p:cNvPr>
              <p:cNvSpPr/>
              <p:nvPr/>
            </p:nvSpPr>
            <p:spPr>
              <a:xfrm>
                <a:off x="9882063" y="262733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9CCF2F7E-D9FA-4A98-ABFB-EC6439449888}"/>
                  </a:ext>
                </a:extLst>
              </p:cNvPr>
              <p:cNvSpPr txBox="1"/>
              <p:nvPr/>
            </p:nvSpPr>
            <p:spPr>
              <a:xfrm>
                <a:off x="10145413" y="337085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lang="en-US" sz="2000" b="1">
                    <a:solidFill>
                      <a:srgbClr val="1B1464"/>
                    </a:solidFill>
                    <a:latin typeface="Helvetica" panose="020B0403020202020204" pitchFamily="34" charset="0"/>
                  </a:rPr>
                  <a:t>44.3</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MM</a:t>
                </a:r>
              </a:p>
            </p:txBody>
          </p:sp>
          <p:pic>
            <p:nvPicPr>
              <p:cNvPr id="11" name="Picture 2" descr="Apple TV+ - Wikipedia">
                <a:extLst>
                  <a:ext uri="{FF2B5EF4-FFF2-40B4-BE49-F238E27FC236}">
                    <a16:creationId xmlns:a16="http://schemas.microsoft.com/office/drawing/2014/main" id="{9FE8BD9C-FBEF-43EA-B309-1253C9BFFF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42886" y="2859137"/>
                <a:ext cx="796292" cy="300600"/>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Oval 86">
              <a:extLst>
                <a:ext uri="{FF2B5EF4-FFF2-40B4-BE49-F238E27FC236}">
                  <a16:creationId xmlns:a16="http://schemas.microsoft.com/office/drawing/2014/main" id="{B592695C-B928-4981-B578-0EB40110F27A}"/>
                </a:ext>
              </a:extLst>
            </p:cNvPr>
            <p:cNvSpPr/>
            <p:nvPr/>
          </p:nvSpPr>
          <p:spPr>
            <a:xfrm>
              <a:off x="9102375" y="2528006"/>
              <a:ext cx="533865" cy="532546"/>
            </a:xfrm>
            <a:prstGeom prst="ellipse">
              <a:avLst/>
            </a:prstGeom>
            <a:solidFill>
              <a:schemeClr val="bg1">
                <a:lumMod val="75000"/>
              </a:schemeClr>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89" name="TextBox 88">
              <a:extLst>
                <a:ext uri="{FF2B5EF4-FFF2-40B4-BE49-F238E27FC236}">
                  <a16:creationId xmlns:a16="http://schemas.microsoft.com/office/drawing/2014/main" id="{445B340C-8FE0-4F50-A5FE-08F66A56C050}"/>
                </a:ext>
              </a:extLst>
            </p:cNvPr>
            <p:cNvSpPr txBox="1"/>
            <p:nvPr/>
          </p:nvSpPr>
          <p:spPr>
            <a:xfrm>
              <a:off x="9025142" y="2655780"/>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N/A</a:t>
              </a:r>
            </a:p>
          </p:txBody>
        </p:sp>
      </p:grpSp>
      <p:grpSp>
        <p:nvGrpSpPr>
          <p:cNvPr id="6" name="Group 5">
            <a:extLst>
              <a:ext uri="{FF2B5EF4-FFF2-40B4-BE49-F238E27FC236}">
                <a16:creationId xmlns:a16="http://schemas.microsoft.com/office/drawing/2014/main" id="{9FDEF37E-5810-44DB-937E-12A30C10CBE2}"/>
              </a:ext>
            </a:extLst>
          </p:cNvPr>
          <p:cNvGrpSpPr/>
          <p:nvPr/>
        </p:nvGrpSpPr>
        <p:grpSpPr>
          <a:xfrm>
            <a:off x="5981682" y="2619868"/>
            <a:ext cx="2268460" cy="1294371"/>
            <a:chOff x="9903426" y="2528006"/>
            <a:chExt cx="2268460" cy="1294371"/>
          </a:xfrm>
        </p:grpSpPr>
        <p:grpSp>
          <p:nvGrpSpPr>
            <p:cNvPr id="14" name="Group 13">
              <a:extLst>
                <a:ext uri="{FF2B5EF4-FFF2-40B4-BE49-F238E27FC236}">
                  <a16:creationId xmlns:a16="http://schemas.microsoft.com/office/drawing/2014/main" id="{48667BBC-AFA1-4703-B75B-F66434CCE8B9}"/>
                </a:ext>
              </a:extLst>
            </p:cNvPr>
            <p:cNvGrpSpPr/>
            <p:nvPr/>
          </p:nvGrpSpPr>
          <p:grpSpPr>
            <a:xfrm>
              <a:off x="9903426" y="2675086"/>
              <a:ext cx="2117939" cy="1147291"/>
              <a:chOff x="4822227" y="2630999"/>
              <a:chExt cx="2117939" cy="1147291"/>
            </a:xfrm>
          </p:grpSpPr>
          <p:sp>
            <p:nvSpPr>
              <p:cNvPr id="7" name="Rectangle: Rounded Corners 6">
                <a:extLst>
                  <a:ext uri="{FF2B5EF4-FFF2-40B4-BE49-F238E27FC236}">
                    <a16:creationId xmlns:a16="http://schemas.microsoft.com/office/drawing/2014/main" id="{959F4832-BD4A-4C91-BD88-EAD7CC8F3779}"/>
                  </a:ext>
                </a:extLst>
              </p:cNvPr>
              <p:cNvSpPr/>
              <p:nvPr/>
            </p:nvSpPr>
            <p:spPr>
              <a:xfrm>
                <a:off x="4822227" y="2630999"/>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B534789D-007F-4549-AC6D-15F3944463B5}"/>
                  </a:ext>
                </a:extLst>
              </p:cNvPr>
              <p:cNvSpPr txBox="1"/>
              <p:nvPr/>
            </p:nvSpPr>
            <p:spPr>
              <a:xfrm>
                <a:off x="5085577" y="3374517"/>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$32.7MM</a:t>
                </a:r>
              </a:p>
            </p:txBody>
          </p:sp>
          <p:pic>
            <p:nvPicPr>
              <p:cNvPr id="8" name="Picture 4">
                <a:extLst>
                  <a:ext uri="{FF2B5EF4-FFF2-40B4-BE49-F238E27FC236}">
                    <a16:creationId xmlns:a16="http://schemas.microsoft.com/office/drawing/2014/main" id="{A43E648D-9B5E-41F9-92D3-0456BC395BA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33313" y="2786376"/>
                <a:ext cx="895766" cy="485951"/>
              </a:xfrm>
              <a:prstGeom prst="rect">
                <a:avLst/>
              </a:prstGeom>
              <a:noFill/>
              <a:extLst>
                <a:ext uri="{909E8E84-426E-40DD-AFC4-6F175D3DCCD1}">
                  <a14:hiddenFill xmlns:a14="http://schemas.microsoft.com/office/drawing/2010/main">
                    <a:solidFill>
                      <a:srgbClr val="FFFFFF"/>
                    </a:solidFill>
                  </a14:hiddenFill>
                </a:ext>
              </a:extLst>
            </p:spPr>
          </p:pic>
        </p:grpSp>
        <p:sp>
          <p:nvSpPr>
            <p:cNvPr id="91" name="Oval 90">
              <a:extLst>
                <a:ext uri="{FF2B5EF4-FFF2-40B4-BE49-F238E27FC236}">
                  <a16:creationId xmlns:a16="http://schemas.microsoft.com/office/drawing/2014/main" id="{538DBB86-0CC7-441F-9403-6A5070710827}"/>
                </a:ext>
              </a:extLst>
            </p:cNvPr>
            <p:cNvSpPr/>
            <p:nvPr/>
          </p:nvSpPr>
          <p:spPr>
            <a:xfrm>
              <a:off x="11560789" y="2528006"/>
              <a:ext cx="533865" cy="532546"/>
            </a:xfrm>
            <a:prstGeom prst="ellipse">
              <a:avLst/>
            </a:prstGeom>
            <a:solidFill>
              <a:schemeClr val="bg1">
                <a:lumMod val="75000"/>
              </a:schemeClr>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93" name="TextBox 92">
              <a:extLst>
                <a:ext uri="{FF2B5EF4-FFF2-40B4-BE49-F238E27FC236}">
                  <a16:creationId xmlns:a16="http://schemas.microsoft.com/office/drawing/2014/main" id="{E4BE06BD-91D7-4FFA-8390-6EFA7AF8BCAC}"/>
                </a:ext>
              </a:extLst>
            </p:cNvPr>
            <p:cNvSpPr txBox="1"/>
            <p:nvPr/>
          </p:nvSpPr>
          <p:spPr>
            <a:xfrm>
              <a:off x="11483556" y="2655780"/>
              <a:ext cx="688330" cy="276999"/>
            </a:xfrm>
            <a:prstGeom prst="rect">
              <a:avLst/>
            </a:prstGeom>
            <a:noFill/>
          </p:spPr>
          <p:txBody>
            <a:bodyPr wrap="square">
              <a:spAutoFit/>
            </a:bodyPr>
            <a:lstStyle/>
            <a:p>
              <a:pPr algn="ctr"/>
              <a:r>
                <a:rPr lang="en-US" sz="1200" b="1">
                  <a:solidFill>
                    <a:schemeClr val="bg1"/>
                  </a:solidFill>
                  <a:latin typeface="Helvetica" panose="020B0403020202020204" pitchFamily="34" charset="0"/>
                </a:rPr>
                <a:t>N/A</a:t>
              </a:r>
            </a:p>
          </p:txBody>
        </p:sp>
      </p:grpSp>
      <p:grpSp>
        <p:nvGrpSpPr>
          <p:cNvPr id="101" name="Group 100">
            <a:extLst>
              <a:ext uri="{FF2B5EF4-FFF2-40B4-BE49-F238E27FC236}">
                <a16:creationId xmlns:a16="http://schemas.microsoft.com/office/drawing/2014/main" id="{E5B4A2B9-0A39-46D1-A291-46FE3E85DB26}"/>
              </a:ext>
            </a:extLst>
          </p:cNvPr>
          <p:cNvGrpSpPr/>
          <p:nvPr/>
        </p:nvGrpSpPr>
        <p:grpSpPr>
          <a:xfrm>
            <a:off x="7246724" y="5747579"/>
            <a:ext cx="2435653" cy="440121"/>
            <a:chOff x="6824516" y="5751455"/>
            <a:chExt cx="2435653" cy="440121"/>
          </a:xfrm>
        </p:grpSpPr>
        <p:grpSp>
          <p:nvGrpSpPr>
            <p:cNvPr id="98" name="Group 97">
              <a:extLst>
                <a:ext uri="{FF2B5EF4-FFF2-40B4-BE49-F238E27FC236}">
                  <a16:creationId xmlns:a16="http://schemas.microsoft.com/office/drawing/2014/main" id="{DE4523A0-26D5-4C7D-9547-426623E5930F}"/>
                </a:ext>
              </a:extLst>
            </p:cNvPr>
            <p:cNvGrpSpPr/>
            <p:nvPr/>
          </p:nvGrpSpPr>
          <p:grpSpPr>
            <a:xfrm>
              <a:off x="6824516" y="5751455"/>
              <a:ext cx="534765" cy="440121"/>
              <a:chOff x="6824516" y="5751455"/>
              <a:chExt cx="534765" cy="440121"/>
            </a:xfrm>
          </p:grpSpPr>
          <p:sp>
            <p:nvSpPr>
              <p:cNvPr id="95" name="Oval 94">
                <a:extLst>
                  <a:ext uri="{FF2B5EF4-FFF2-40B4-BE49-F238E27FC236}">
                    <a16:creationId xmlns:a16="http://schemas.microsoft.com/office/drawing/2014/main" id="{77C3EE4E-CE8F-4081-BD49-E047FCF8DC9B}"/>
                  </a:ext>
                </a:extLst>
              </p:cNvPr>
              <p:cNvSpPr/>
              <p:nvPr/>
            </p:nvSpPr>
            <p:spPr>
              <a:xfrm>
                <a:off x="6871293" y="5751455"/>
                <a:ext cx="441211" cy="440121"/>
              </a:xfrm>
              <a:prstGeom prst="ellipse">
                <a:avLst/>
              </a:prstGeom>
              <a:solidFill>
                <a:srgbClr val="00B050"/>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97" name="TextBox 96">
                <a:extLst>
                  <a:ext uri="{FF2B5EF4-FFF2-40B4-BE49-F238E27FC236}">
                    <a16:creationId xmlns:a16="http://schemas.microsoft.com/office/drawing/2014/main" id="{6F42BA0F-985C-4332-9537-1A3A411F58CC}"/>
                  </a:ext>
                </a:extLst>
              </p:cNvPr>
              <p:cNvSpPr txBox="1"/>
              <p:nvPr/>
            </p:nvSpPr>
            <p:spPr>
              <a:xfrm>
                <a:off x="6824516" y="5844110"/>
                <a:ext cx="534765" cy="261610"/>
              </a:xfrm>
              <a:prstGeom prst="rect">
                <a:avLst/>
              </a:prstGeom>
              <a:noFill/>
            </p:spPr>
            <p:txBody>
              <a:bodyPr wrap="square">
                <a:spAutoFit/>
              </a:bodyPr>
              <a:lstStyle/>
              <a:p>
                <a:pPr algn="ctr"/>
                <a:r>
                  <a:rPr lang="en-US" sz="1100" b="1">
                    <a:solidFill>
                      <a:schemeClr val="bg1"/>
                    </a:solidFill>
                    <a:latin typeface="Helvetica" panose="020B0403020202020204" pitchFamily="34" charset="0"/>
                  </a:rPr>
                  <a:t>XX%</a:t>
                </a:r>
              </a:p>
            </p:txBody>
          </p:sp>
        </p:grpSp>
        <p:sp>
          <p:nvSpPr>
            <p:cNvPr id="99" name="TextBox 98">
              <a:extLst>
                <a:ext uri="{FF2B5EF4-FFF2-40B4-BE49-F238E27FC236}">
                  <a16:creationId xmlns:a16="http://schemas.microsoft.com/office/drawing/2014/main" id="{B23FB393-4D2A-4C3A-8C53-F2F3D84B29E5}"/>
                </a:ext>
              </a:extLst>
            </p:cNvPr>
            <p:cNvSpPr txBox="1"/>
            <p:nvPr/>
          </p:nvSpPr>
          <p:spPr>
            <a:xfrm>
              <a:off x="7359281" y="5829002"/>
              <a:ext cx="1900888" cy="285027"/>
            </a:xfrm>
            <a:prstGeom prst="rect">
              <a:avLst/>
            </a:prstGeom>
            <a:noFill/>
          </p:spPr>
          <p:txBody>
            <a:bodyPr wrap="square" rtlCol="0">
              <a:spAutoFit/>
            </a:bodyPr>
            <a:lstStyle/>
            <a:p>
              <a:r>
                <a:rPr lang="en-US" sz="1200">
                  <a:solidFill>
                    <a:srgbClr val="1F1A62"/>
                  </a:solidFill>
                  <a:latin typeface="Helvetica" panose="020B0403020202020204" pitchFamily="34" charset="0"/>
                </a:rPr>
                <a:t>= % change vs. Q2 2019</a:t>
              </a:r>
            </a:p>
          </p:txBody>
        </p:sp>
      </p:grpSp>
    </p:spTree>
    <p:extLst>
      <p:ext uri="{BB962C8B-B14F-4D97-AF65-F5344CB8AC3E}">
        <p14:creationId xmlns:p14="http://schemas.microsoft.com/office/powerpoint/2010/main" val="3279079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2BBFAA65-A72C-477C-A57A-E89E2ED94A57}"/>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64" name="Slide Number Placeholder 5">
            <a:extLst>
              <a:ext uri="{FF2B5EF4-FFF2-40B4-BE49-F238E27FC236}">
                <a16:creationId xmlns:a16="http://schemas.microsoft.com/office/drawing/2014/main" id="{2DF152C9-0596-40FF-9921-7A0BEFE82C7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5" name="Rectangle 64">
            <a:extLst>
              <a:ext uri="{FF2B5EF4-FFF2-40B4-BE49-F238E27FC236}">
                <a16:creationId xmlns:a16="http://schemas.microsoft.com/office/drawing/2014/main" id="{7A102D9E-A326-4BC6-AA0E-9583E7CE49D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8C922942-9F37-44DC-B921-E1E0706A0A22}"/>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EAAAB804-4B45-45F3-9167-0738AD398480}"/>
              </a:ext>
            </a:extLst>
          </p:cNvPr>
          <p:cNvSpPr/>
          <p:nvPr/>
        </p:nvSpPr>
        <p:spPr>
          <a:xfrm>
            <a:off x="7311527" y="263547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F3DF1866-3EA9-4F53-AF49-92934D158A6B}"/>
              </a:ext>
            </a:extLst>
          </p:cNvPr>
          <p:cNvSpPr txBox="1"/>
          <p:nvPr/>
        </p:nvSpPr>
        <p:spPr>
          <a:xfrm>
            <a:off x="7497695" y="337899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$6.3MM</a:t>
            </a:r>
          </a:p>
        </p:txBody>
      </p:sp>
      <p:sp>
        <p:nvSpPr>
          <p:cNvPr id="78" name="Rectangle: Rounded Corners 77">
            <a:extLst>
              <a:ext uri="{FF2B5EF4-FFF2-40B4-BE49-F238E27FC236}">
                <a16:creationId xmlns:a16="http://schemas.microsoft.com/office/drawing/2014/main" id="{1461E7B7-A2AF-4CC0-8E86-FF9DECBE3EE9}"/>
              </a:ext>
            </a:extLst>
          </p:cNvPr>
          <p:cNvSpPr/>
          <p:nvPr/>
        </p:nvSpPr>
        <p:spPr>
          <a:xfrm>
            <a:off x="5881196" y="4249074"/>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B127A220-F0DC-44EC-9DA3-B92127397ACC}"/>
              </a:ext>
            </a:extLst>
          </p:cNvPr>
          <p:cNvSpPr txBox="1"/>
          <p:nvPr/>
        </p:nvSpPr>
        <p:spPr>
          <a:xfrm>
            <a:off x="6067364" y="4992592"/>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$89.0K</a:t>
            </a:r>
          </a:p>
        </p:txBody>
      </p:sp>
      <p:grpSp>
        <p:nvGrpSpPr>
          <p:cNvPr id="24" name="Group 23">
            <a:extLst>
              <a:ext uri="{FF2B5EF4-FFF2-40B4-BE49-F238E27FC236}">
                <a16:creationId xmlns:a16="http://schemas.microsoft.com/office/drawing/2014/main" id="{08C7D135-3A6F-4D9C-9D58-DE64EBBC1AF5}"/>
              </a:ext>
            </a:extLst>
          </p:cNvPr>
          <p:cNvGrpSpPr/>
          <p:nvPr/>
        </p:nvGrpSpPr>
        <p:grpSpPr>
          <a:xfrm>
            <a:off x="8655760" y="4249074"/>
            <a:ext cx="2117939" cy="1147291"/>
            <a:chOff x="9799809" y="2635476"/>
            <a:chExt cx="2117939" cy="1147291"/>
          </a:xfrm>
        </p:grpSpPr>
        <p:sp>
          <p:nvSpPr>
            <p:cNvPr id="73" name="Rectangle: Rounded Corners 72">
              <a:extLst>
                <a:ext uri="{FF2B5EF4-FFF2-40B4-BE49-F238E27FC236}">
                  <a16:creationId xmlns:a16="http://schemas.microsoft.com/office/drawing/2014/main" id="{DFFD87DE-281D-4BF4-9ADB-39BE68F9A9E7}"/>
                </a:ext>
              </a:extLst>
            </p:cNvPr>
            <p:cNvSpPr/>
            <p:nvPr/>
          </p:nvSpPr>
          <p:spPr>
            <a:xfrm>
              <a:off x="9799809" y="263547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D7848082-323C-45D7-BB33-81498DD22C87}"/>
                </a:ext>
              </a:extLst>
            </p:cNvPr>
            <p:cNvSpPr txBox="1"/>
            <p:nvPr/>
          </p:nvSpPr>
          <p:spPr>
            <a:xfrm>
              <a:off x="9985977" y="337899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$29.6K</a:t>
              </a:r>
            </a:p>
          </p:txBody>
        </p:sp>
        <p:pic>
          <p:nvPicPr>
            <p:cNvPr id="39" name="Picture 8" descr="Image result for peacock streaming logo">
              <a:extLst>
                <a:ext uri="{FF2B5EF4-FFF2-40B4-BE49-F238E27FC236}">
                  <a16:creationId xmlns:a16="http://schemas.microsoft.com/office/drawing/2014/main" id="{71CDEA5C-F0F8-4020-B785-779CEE64D1A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a:stretch/>
          </p:blipFill>
          <p:spPr bwMode="auto">
            <a:xfrm>
              <a:off x="9950026" y="2756635"/>
              <a:ext cx="1818226" cy="5863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3B7568F5-1FB9-48AD-9521-C3C53DE811B5}"/>
              </a:ext>
            </a:extLst>
          </p:cNvPr>
          <p:cNvGrpSpPr/>
          <p:nvPr/>
        </p:nvGrpSpPr>
        <p:grpSpPr>
          <a:xfrm>
            <a:off x="9882063" y="2627336"/>
            <a:ext cx="2117939" cy="1147291"/>
            <a:chOff x="2937785" y="4893904"/>
            <a:chExt cx="2117939" cy="1147291"/>
          </a:xfrm>
        </p:grpSpPr>
        <p:sp>
          <p:nvSpPr>
            <p:cNvPr id="83" name="Rectangle: Rounded Corners 82">
              <a:extLst>
                <a:ext uri="{FF2B5EF4-FFF2-40B4-BE49-F238E27FC236}">
                  <a16:creationId xmlns:a16="http://schemas.microsoft.com/office/drawing/2014/main" id="{47829C46-443F-4D18-81A8-BBC5CA4BF98C}"/>
                </a:ext>
              </a:extLst>
            </p:cNvPr>
            <p:cNvSpPr/>
            <p:nvPr/>
          </p:nvSpPr>
          <p:spPr>
            <a:xfrm>
              <a:off x="2937785" y="4893904"/>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C179CCCC-DA17-4D1D-97AB-64BE4407BC6F}"/>
                </a:ext>
              </a:extLst>
            </p:cNvPr>
            <p:cNvSpPr txBox="1"/>
            <p:nvPr/>
          </p:nvSpPr>
          <p:spPr>
            <a:xfrm>
              <a:off x="3123953" y="5637422"/>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$3.7MM</a:t>
              </a:r>
            </a:p>
          </p:txBody>
        </p:sp>
        <p:pic>
          <p:nvPicPr>
            <p:cNvPr id="45" name="Picture 44">
              <a:extLst>
                <a:ext uri="{FF2B5EF4-FFF2-40B4-BE49-F238E27FC236}">
                  <a16:creationId xmlns:a16="http://schemas.microsoft.com/office/drawing/2014/main" id="{9B594B82-43C9-4BD4-A2B8-DCE4305E58C6}"/>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92432" y="4943644"/>
              <a:ext cx="1541400" cy="545912"/>
            </a:xfrm>
            <a:prstGeom prst="rect">
              <a:avLst/>
            </a:prstGeom>
          </p:spPr>
        </p:pic>
      </p:grpSp>
      <p:sp>
        <p:nvSpPr>
          <p:cNvPr id="6" name="TextBox 5">
            <a:extLst>
              <a:ext uri="{FF2B5EF4-FFF2-40B4-BE49-F238E27FC236}">
                <a16:creationId xmlns:a16="http://schemas.microsoft.com/office/drawing/2014/main" id="{507019C9-75BC-4E60-856B-B8F0B7359420}"/>
              </a:ext>
            </a:extLst>
          </p:cNvPr>
          <p:cNvSpPr txBox="1"/>
          <p:nvPr/>
        </p:nvSpPr>
        <p:spPr>
          <a:xfrm>
            <a:off x="4737100" y="1935160"/>
            <a:ext cx="74549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AVOD Streaming Services’ National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Q</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2020</a:t>
            </a:r>
          </a:p>
        </p:txBody>
      </p:sp>
      <p:sp>
        <p:nvSpPr>
          <p:cNvPr id="12" name="Text Placeholder 3">
            <a:extLst>
              <a:ext uri="{FF2B5EF4-FFF2-40B4-BE49-F238E27FC236}">
                <a16:creationId xmlns:a16="http://schemas.microsoft.com/office/drawing/2014/main" id="{DC124072-304D-4D37-9F6D-072B1A11C616}"/>
              </a:ext>
            </a:extLst>
          </p:cNvPr>
          <p:cNvSpPr txBox="1">
            <a:spLocks/>
          </p:cNvSpPr>
          <p:nvPr/>
        </p:nvSpPr>
        <p:spPr>
          <a:xfrm>
            <a:off x="470235" y="6366431"/>
            <a:ext cx="11337871" cy="20005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900" b="0" i="0" u="none"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iSpot.tv data, Q2 ’20.. *The above brands represent a sampling of those included in </a:t>
            </a:r>
            <a:r>
              <a:rPr kumimoji="0" lang="en-US" altLang="en-US" sz="7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iSpot’s</a:t>
            </a: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‘Video Streaming Services’ industry. </a:t>
            </a: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hlinkClick r:id="rId6"/>
              </a:rPr>
              <a:t>Broadcasting &amp; Cable</a:t>
            </a:r>
            <a:r>
              <a:rPr lang="en-US" altLang="en-US" sz="700" dirty="0"/>
              <a:t>, 9/15/20.</a:t>
            </a:r>
            <a:r>
              <a:rPr kumimoji="0" lang="en-US" alt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pic>
        <p:nvPicPr>
          <p:cNvPr id="95" name="Picture 2" descr="Fox Using iSpot Data to Benchmark Ad Impacts - Broadcasting &amp; Cable">
            <a:extLst>
              <a:ext uri="{FF2B5EF4-FFF2-40B4-BE49-F238E27FC236}">
                <a16:creationId xmlns:a16="http://schemas.microsoft.com/office/drawing/2014/main" id="{365379B7-B6F0-4855-AD24-80DBD0EB2A2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6009" b="25669"/>
          <a:stretch/>
        </p:blipFill>
        <p:spPr bwMode="auto">
          <a:xfrm>
            <a:off x="11114232" y="5297379"/>
            <a:ext cx="890831" cy="2913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927C578-DB76-4D00-A2A1-559227DF34A8}"/>
              </a:ext>
            </a:extLst>
          </p:cNvPr>
          <p:cNvSpPr/>
          <p:nvPr/>
        </p:nvSpPr>
        <p:spPr>
          <a:xfrm>
            <a:off x="120578" y="350641"/>
            <a:ext cx="12092940" cy="76944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F1A62"/>
                </a:solidFill>
                <a:effectLst/>
                <a:uLnTx/>
                <a:uFillTx/>
                <a:latin typeface="Helvetica"/>
                <a:ea typeface="+mn-ea"/>
                <a:cs typeface="Helvetica"/>
              </a:rPr>
              <a:t>Due to the appeal of their programming and attractive cost, AVOD platforms have been able to </a:t>
            </a:r>
            <a:r>
              <a:rPr kumimoji="0" lang="en-US" sz="2200" b="1" i="0" u="none" strike="noStrike" kern="1200" cap="none" spc="0" normalizeH="0" baseline="0" noProof="0">
                <a:ln>
                  <a:noFill/>
                </a:ln>
                <a:solidFill>
                  <a:srgbClr val="E84A99"/>
                </a:solidFill>
                <a:effectLst/>
                <a:uLnTx/>
                <a:uFillTx/>
                <a:latin typeface="Helvetica"/>
                <a:ea typeface="+mn-ea"/>
                <a:cs typeface="Helvetica"/>
              </a:rPr>
              <a:t>drive subscribers </a:t>
            </a:r>
            <a:r>
              <a:rPr kumimoji="0" lang="en-US" sz="2200" b="1" i="0" u="none" strike="noStrike" kern="1200" cap="none" spc="0" normalizeH="0" baseline="0" noProof="0">
                <a:ln>
                  <a:noFill/>
                </a:ln>
                <a:solidFill>
                  <a:srgbClr val="1F1A62"/>
                </a:solidFill>
                <a:effectLst/>
                <a:uLnTx/>
                <a:uFillTx/>
                <a:latin typeface="Helvetica"/>
                <a:ea typeface="+mn-ea"/>
                <a:cs typeface="Helvetica"/>
              </a:rPr>
              <a:t>despite relatively </a:t>
            </a:r>
            <a:r>
              <a:rPr kumimoji="0" lang="en-US" sz="2200" b="1" i="0" u="none" strike="noStrike" kern="1200" cap="none" spc="0" normalizeH="0" baseline="0" noProof="0">
                <a:ln>
                  <a:noFill/>
                </a:ln>
                <a:solidFill>
                  <a:srgbClr val="E84A99"/>
                </a:solidFill>
                <a:effectLst/>
                <a:uLnTx/>
                <a:uFillTx/>
                <a:latin typeface="Helvetica"/>
                <a:ea typeface="+mn-ea"/>
                <a:cs typeface="Helvetica"/>
              </a:rPr>
              <a:t>low ad spend</a:t>
            </a:r>
            <a:endParaRPr kumimoji="0" lang="en-US" sz="2200" b="0" i="0" u="none" strike="noStrike" kern="1200" cap="none" spc="0" normalizeH="0" baseline="0" noProof="0">
              <a:ln>
                <a:noFill/>
              </a:ln>
              <a:solidFill>
                <a:srgbClr val="E84A99"/>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4FF27C1-45F0-4FD7-BC04-0D7F899E83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1888" y="4286527"/>
            <a:ext cx="682189" cy="758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joy 3 months free of CBS All Access with purchase and activation of a new  Roku streaming device | Roku">
            <a:extLst>
              <a:ext uri="{FF2B5EF4-FFF2-40B4-BE49-F238E27FC236}">
                <a16:creationId xmlns:a16="http://schemas.microsoft.com/office/drawing/2014/main" id="{4F97C08A-654B-457D-AEB9-9EEB25F131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5051" y="2579905"/>
            <a:ext cx="1723523" cy="9991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F48824A-EFC6-4DED-B8A7-2E23EFBD6768}"/>
              </a:ext>
            </a:extLst>
          </p:cNvPr>
          <p:cNvSpPr/>
          <p:nvPr/>
        </p:nvSpPr>
        <p:spPr>
          <a:xfrm>
            <a:off x="0" y="1696163"/>
            <a:ext cx="4758514"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4AEEEA16-6E77-42D2-88BA-8FB3CCC13227}"/>
              </a:ext>
            </a:extLst>
          </p:cNvPr>
          <p:cNvGrpSpPr/>
          <p:nvPr/>
        </p:nvGrpSpPr>
        <p:grpSpPr>
          <a:xfrm>
            <a:off x="298261" y="2021840"/>
            <a:ext cx="4161993" cy="901302"/>
            <a:chOff x="250333" y="2021840"/>
            <a:chExt cx="4161993" cy="901302"/>
          </a:xfrm>
        </p:grpSpPr>
        <p:sp>
          <p:nvSpPr>
            <p:cNvPr id="10" name="Rectangle: Rounded Corners 9">
              <a:extLst>
                <a:ext uri="{FF2B5EF4-FFF2-40B4-BE49-F238E27FC236}">
                  <a16:creationId xmlns:a16="http://schemas.microsoft.com/office/drawing/2014/main" id="{13C8826C-E4B9-41BE-9CE5-3A924E257007}"/>
                </a:ext>
              </a:extLst>
            </p:cNvPr>
            <p:cNvSpPr/>
            <p:nvPr/>
          </p:nvSpPr>
          <p:spPr>
            <a:xfrm>
              <a:off x="250333" y="2021840"/>
              <a:ext cx="4159234" cy="90130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132740E-7597-4C91-82AD-9BD31DD3C3DB}"/>
                </a:ext>
              </a:extLst>
            </p:cNvPr>
            <p:cNvPicPr>
              <a:picLocks noChangeAspect="1"/>
            </p:cNvPicPr>
            <p:nvPr/>
          </p:nvPicPr>
          <p:blipFill>
            <a:blip r:embed="rId10"/>
            <a:stretch>
              <a:fillRect/>
            </a:stretch>
          </p:blipFill>
          <p:spPr>
            <a:xfrm>
              <a:off x="308173" y="2351455"/>
              <a:ext cx="4053968" cy="510778"/>
            </a:xfrm>
            <a:prstGeom prst="rect">
              <a:avLst/>
            </a:prstGeom>
          </p:spPr>
        </p:pic>
        <p:sp>
          <p:nvSpPr>
            <p:cNvPr id="17" name="TextBox 16">
              <a:extLst>
                <a:ext uri="{FF2B5EF4-FFF2-40B4-BE49-F238E27FC236}">
                  <a16:creationId xmlns:a16="http://schemas.microsoft.com/office/drawing/2014/main" id="{FC201853-F6CD-4D1A-95F3-2FD468F56944}"/>
                </a:ext>
              </a:extLst>
            </p:cNvPr>
            <p:cNvSpPr txBox="1"/>
            <p:nvPr/>
          </p:nvSpPr>
          <p:spPr>
            <a:xfrm>
              <a:off x="3197439" y="2646789"/>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18</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19" name="Picture 18">
              <a:extLst>
                <a:ext uri="{FF2B5EF4-FFF2-40B4-BE49-F238E27FC236}">
                  <a16:creationId xmlns:a16="http://schemas.microsoft.com/office/drawing/2014/main" id="{C559703A-7ED4-4A68-BB93-7958C5B77BEA}"/>
                </a:ext>
              </a:extLst>
            </p:cNvPr>
            <p:cNvPicPr>
              <a:picLocks noChangeAspect="1"/>
            </p:cNvPicPr>
            <p:nvPr/>
          </p:nvPicPr>
          <p:blipFill>
            <a:blip r:embed="rId11"/>
            <a:stretch>
              <a:fillRect/>
            </a:stretch>
          </p:blipFill>
          <p:spPr>
            <a:xfrm>
              <a:off x="352447" y="2104468"/>
              <a:ext cx="1112706" cy="249715"/>
            </a:xfrm>
            <a:prstGeom prst="rect">
              <a:avLst/>
            </a:prstGeom>
          </p:spPr>
        </p:pic>
      </p:grpSp>
      <p:grpSp>
        <p:nvGrpSpPr>
          <p:cNvPr id="2" name="Group 1">
            <a:extLst>
              <a:ext uri="{FF2B5EF4-FFF2-40B4-BE49-F238E27FC236}">
                <a16:creationId xmlns:a16="http://schemas.microsoft.com/office/drawing/2014/main" id="{1856C5A9-0321-49AB-91E8-8957BF337770}"/>
              </a:ext>
            </a:extLst>
          </p:cNvPr>
          <p:cNvGrpSpPr/>
          <p:nvPr/>
        </p:nvGrpSpPr>
        <p:grpSpPr>
          <a:xfrm>
            <a:off x="619459" y="4349727"/>
            <a:ext cx="3519596" cy="1090575"/>
            <a:chOff x="653686" y="4349727"/>
            <a:chExt cx="3519596" cy="1090575"/>
          </a:xfrm>
        </p:grpSpPr>
        <p:sp>
          <p:nvSpPr>
            <p:cNvPr id="26" name="Rectangle: Rounded Corners 25">
              <a:extLst>
                <a:ext uri="{FF2B5EF4-FFF2-40B4-BE49-F238E27FC236}">
                  <a16:creationId xmlns:a16="http://schemas.microsoft.com/office/drawing/2014/main" id="{485635FB-ECF3-435C-ABE8-082BE5A0C010}"/>
                </a:ext>
              </a:extLst>
            </p:cNvPr>
            <p:cNvSpPr/>
            <p:nvPr/>
          </p:nvSpPr>
          <p:spPr>
            <a:xfrm>
              <a:off x="653686" y="4349727"/>
              <a:ext cx="3519596" cy="109057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16FA9290-91E2-4D36-9A92-947DE8590490}"/>
                </a:ext>
              </a:extLst>
            </p:cNvPr>
            <p:cNvGrpSpPr/>
            <p:nvPr/>
          </p:nvGrpSpPr>
          <p:grpSpPr>
            <a:xfrm>
              <a:off x="823840" y="4645830"/>
              <a:ext cx="3179289" cy="699835"/>
              <a:chOff x="503436" y="3735924"/>
              <a:chExt cx="3179289" cy="699835"/>
            </a:xfrm>
          </p:grpSpPr>
          <p:pic>
            <p:nvPicPr>
              <p:cNvPr id="22" name="Picture 21">
                <a:extLst>
                  <a:ext uri="{FF2B5EF4-FFF2-40B4-BE49-F238E27FC236}">
                    <a16:creationId xmlns:a16="http://schemas.microsoft.com/office/drawing/2014/main" id="{3281F8DA-2F02-4C97-9A62-9FCBC0CDA26D}"/>
                  </a:ext>
                </a:extLst>
              </p:cNvPr>
              <p:cNvPicPr>
                <a:picLocks noChangeAspect="1"/>
              </p:cNvPicPr>
              <p:nvPr/>
            </p:nvPicPr>
            <p:blipFill rotWithShape="1">
              <a:blip r:embed="rId12"/>
              <a:srcRect l="52292"/>
              <a:stretch/>
            </p:blipFill>
            <p:spPr>
              <a:xfrm>
                <a:off x="527620" y="4057245"/>
                <a:ext cx="2900586" cy="378514"/>
              </a:xfrm>
              <a:prstGeom prst="rect">
                <a:avLst/>
              </a:prstGeom>
            </p:spPr>
          </p:pic>
          <p:pic>
            <p:nvPicPr>
              <p:cNvPr id="21" name="Picture 20">
                <a:extLst>
                  <a:ext uri="{FF2B5EF4-FFF2-40B4-BE49-F238E27FC236}">
                    <a16:creationId xmlns:a16="http://schemas.microsoft.com/office/drawing/2014/main" id="{36B3A2A7-E7C9-4AE3-BB6E-9E15BDABF5ED}"/>
                  </a:ext>
                </a:extLst>
              </p:cNvPr>
              <p:cNvPicPr>
                <a:picLocks noChangeAspect="1"/>
              </p:cNvPicPr>
              <p:nvPr/>
            </p:nvPicPr>
            <p:blipFill rotWithShape="1">
              <a:blip r:embed="rId12"/>
              <a:srcRect r="47708" b="1674"/>
              <a:stretch/>
            </p:blipFill>
            <p:spPr>
              <a:xfrm>
                <a:off x="503436" y="3735924"/>
                <a:ext cx="3179289" cy="372180"/>
              </a:xfrm>
              <a:prstGeom prst="rect">
                <a:avLst/>
              </a:prstGeom>
            </p:spPr>
          </p:pic>
        </p:grpSp>
        <p:sp>
          <p:nvSpPr>
            <p:cNvPr id="27" name="TextBox 26">
              <a:extLst>
                <a:ext uri="{FF2B5EF4-FFF2-40B4-BE49-F238E27FC236}">
                  <a16:creationId xmlns:a16="http://schemas.microsoft.com/office/drawing/2014/main" id="{30ECB005-A5A4-4360-BB0D-8BD378677DB2}"/>
                </a:ext>
              </a:extLst>
            </p:cNvPr>
            <p:cNvSpPr txBox="1"/>
            <p:nvPr/>
          </p:nvSpPr>
          <p:spPr>
            <a:xfrm>
              <a:off x="2857584" y="5224858"/>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September 10</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28" name="Picture 2">
              <a:extLst>
                <a:ext uri="{FF2B5EF4-FFF2-40B4-BE49-F238E27FC236}">
                  <a16:creationId xmlns:a16="http://schemas.microsoft.com/office/drawing/2014/main" id="{EBD476BA-D926-424C-9290-38C046E713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277" y="4488790"/>
              <a:ext cx="1544542" cy="1493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BD8CCC1-A7D7-46CE-B7D8-E40614D9672C}"/>
              </a:ext>
            </a:extLst>
          </p:cNvPr>
          <p:cNvGrpSpPr/>
          <p:nvPr/>
        </p:nvGrpSpPr>
        <p:grpSpPr>
          <a:xfrm>
            <a:off x="418488" y="3140718"/>
            <a:ext cx="3921539" cy="991432"/>
            <a:chOff x="158936" y="4389864"/>
            <a:chExt cx="3921539" cy="991432"/>
          </a:xfrm>
        </p:grpSpPr>
        <p:sp>
          <p:nvSpPr>
            <p:cNvPr id="33" name="Rectangle: Rounded Corners 32">
              <a:extLst>
                <a:ext uri="{FF2B5EF4-FFF2-40B4-BE49-F238E27FC236}">
                  <a16:creationId xmlns:a16="http://schemas.microsoft.com/office/drawing/2014/main" id="{479639F7-1E64-4DD7-9723-EF9B047029E7}"/>
                </a:ext>
              </a:extLst>
            </p:cNvPr>
            <p:cNvSpPr/>
            <p:nvPr/>
          </p:nvSpPr>
          <p:spPr>
            <a:xfrm>
              <a:off x="158936" y="4389864"/>
              <a:ext cx="3921539" cy="99143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E177F87-33C9-46BE-A6D9-A3861900E3A7}"/>
                </a:ext>
              </a:extLst>
            </p:cNvPr>
            <p:cNvPicPr>
              <a:picLocks noChangeAspect="1"/>
            </p:cNvPicPr>
            <p:nvPr/>
          </p:nvPicPr>
          <p:blipFill>
            <a:blip r:embed="rId14"/>
            <a:stretch>
              <a:fillRect/>
            </a:stretch>
          </p:blipFill>
          <p:spPr>
            <a:xfrm>
              <a:off x="290232" y="4643270"/>
              <a:ext cx="3658946" cy="614276"/>
            </a:xfrm>
            <a:prstGeom prst="rect">
              <a:avLst/>
            </a:prstGeom>
          </p:spPr>
        </p:pic>
        <p:pic>
          <p:nvPicPr>
            <p:cNvPr id="37" name="Picture 4">
              <a:extLst>
                <a:ext uri="{FF2B5EF4-FFF2-40B4-BE49-F238E27FC236}">
                  <a16:creationId xmlns:a16="http://schemas.microsoft.com/office/drawing/2014/main" id="{A885C1DA-BB3A-4C82-A230-3206A62E34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47" y="4498158"/>
              <a:ext cx="752468" cy="16052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FFBC362-5E28-4739-8B22-7CF2B4E31AFE}"/>
                </a:ext>
              </a:extLst>
            </p:cNvPr>
            <p:cNvSpPr txBox="1"/>
            <p:nvPr/>
          </p:nvSpPr>
          <p:spPr>
            <a:xfrm>
              <a:off x="2748445" y="5161504"/>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September 2</a:t>
              </a:r>
              <a:r>
                <a:rPr lang="en-US" sz="800" b="1" baseline="30000">
                  <a:solidFill>
                    <a:srgbClr val="E84A99"/>
                  </a:solidFill>
                  <a:latin typeface="Helvetica" panose="020B0403020202020204" pitchFamily="34" charset="0"/>
                </a:rPr>
                <a:t>nd</a:t>
              </a:r>
              <a:r>
                <a:rPr lang="en-US" sz="800" b="1">
                  <a:solidFill>
                    <a:srgbClr val="E84A99"/>
                  </a:solidFill>
                  <a:latin typeface="Helvetica" panose="020B0403020202020204" pitchFamily="34" charset="0"/>
                </a:rPr>
                <a:t>, 2020</a:t>
              </a:r>
            </a:p>
          </p:txBody>
        </p:sp>
      </p:grpSp>
      <p:grpSp>
        <p:nvGrpSpPr>
          <p:cNvPr id="47" name="Group 46">
            <a:extLst>
              <a:ext uri="{FF2B5EF4-FFF2-40B4-BE49-F238E27FC236}">
                <a16:creationId xmlns:a16="http://schemas.microsoft.com/office/drawing/2014/main" id="{1A54A980-84E1-4C9E-9290-4ED266D08B81}"/>
              </a:ext>
            </a:extLst>
          </p:cNvPr>
          <p:cNvGrpSpPr/>
          <p:nvPr/>
        </p:nvGrpSpPr>
        <p:grpSpPr>
          <a:xfrm>
            <a:off x="4888371" y="2635477"/>
            <a:ext cx="2117939" cy="1189696"/>
            <a:chOff x="7311527" y="2635476"/>
            <a:chExt cx="2117939" cy="1147291"/>
          </a:xfrm>
        </p:grpSpPr>
        <p:sp>
          <p:nvSpPr>
            <p:cNvPr id="50" name="Rectangle: Rounded Corners 49">
              <a:extLst>
                <a:ext uri="{FF2B5EF4-FFF2-40B4-BE49-F238E27FC236}">
                  <a16:creationId xmlns:a16="http://schemas.microsoft.com/office/drawing/2014/main" id="{E8C4BC5F-B2D1-4E25-9DD5-C65FE1B41143}"/>
                </a:ext>
              </a:extLst>
            </p:cNvPr>
            <p:cNvSpPr/>
            <p:nvPr/>
          </p:nvSpPr>
          <p:spPr>
            <a:xfrm>
              <a:off x="7311527" y="2635476"/>
              <a:ext cx="2117939" cy="114729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3E0036E1-229E-4826-B185-50E49E48C72A}"/>
                </a:ext>
              </a:extLst>
            </p:cNvPr>
            <p:cNvSpPr txBox="1"/>
            <p:nvPr/>
          </p:nvSpPr>
          <p:spPr>
            <a:xfrm>
              <a:off x="7574877" y="3378994"/>
              <a:ext cx="15912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lang="en-US" sz="2000" b="1">
                  <a:solidFill>
                    <a:srgbClr val="1B1464"/>
                  </a:solidFill>
                  <a:latin typeface="Helvetica" panose="020B0403020202020204" pitchFamily="34" charset="0"/>
                </a:rPr>
                <a:t>26.3</a:t>
              </a: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MM</a:t>
              </a:r>
            </a:p>
          </p:txBody>
        </p:sp>
        <p:pic>
          <p:nvPicPr>
            <p:cNvPr id="52" name="Picture 51">
              <a:extLst>
                <a:ext uri="{FF2B5EF4-FFF2-40B4-BE49-F238E27FC236}">
                  <a16:creationId xmlns:a16="http://schemas.microsoft.com/office/drawing/2014/main" id="{BB0163C2-2B37-4772-9E8C-502C40553D98}"/>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923840" y="2899202"/>
              <a:ext cx="893313" cy="29451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BAB9183D-3CC6-4066-9D1A-635C8AD2CFE8}"/>
              </a:ext>
            </a:extLst>
          </p:cNvPr>
          <p:cNvSpPr/>
          <p:nvPr/>
        </p:nvSpPr>
        <p:spPr>
          <a:xfrm>
            <a:off x="311924" y="1121181"/>
            <a:ext cx="11836768" cy="338554"/>
          </a:xfrm>
          <a:prstGeom prst="rect">
            <a:avLst/>
          </a:prstGeom>
          <a:noFill/>
        </p:spPr>
        <p:txBody>
          <a:bodyPr wrap="square" lIns="91440" tIns="45720" rIns="91440" bIns="45720" rtlCol="0" anchor="t">
            <a:spAutoFit/>
          </a:bodyPr>
          <a:lstStyle/>
          <a:p>
            <a:pPr marL="285750" indent="-285750">
              <a:buBlip>
                <a:blip r:embed="rId17"/>
              </a:buBlip>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NBCU’s Peacock streaming service has reached 15 million signups as of September 15th, a </a:t>
            </a:r>
            <a:r>
              <a:rPr kumimoji="0" lang="en-US" sz="1600" b="1" i="0"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rPr>
              <a:t>50%</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increase since July 15th</a:t>
            </a:r>
            <a:endParaRPr kumimoji="0" lang="en-US" sz="1600" b="1" i="1" u="none" strike="noStrike" kern="1200" cap="none" spc="0" normalizeH="0" baseline="0" noProof="0">
              <a:ln>
                <a:noFill/>
              </a:ln>
              <a:solidFill>
                <a:srgbClr val="E84A99"/>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277608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704A17-0CF1-4580-B35E-3F33D63930CD}"/>
              </a:ext>
            </a:extLst>
          </p:cNvPr>
          <p:cNvSpPr/>
          <p:nvPr/>
        </p:nvSpPr>
        <p:spPr>
          <a:xfrm>
            <a:off x="77389" y="271707"/>
            <a:ext cx="12018817" cy="892552"/>
          </a:xfrm>
          <a:prstGeom prst="rect">
            <a:avLst/>
          </a:prstGeom>
        </p:spPr>
        <p:txBody>
          <a:bodyPr wrap="square" lIns="91440" tIns="45720" rIns="91440" bIns="45720" anchor="t">
            <a:spAutoFit/>
          </a:bodyPr>
          <a:lstStyle/>
          <a:p>
            <a:pPr>
              <a:defRPr/>
            </a:pPr>
            <a:r>
              <a:rPr lang="en-US" sz="2600" b="1">
                <a:solidFill>
                  <a:srgbClr val="1F1A62"/>
                </a:solidFill>
                <a:latin typeface="Helvetica"/>
              </a:rPr>
              <a:t>Since COVID-19, viewers have not only been signing up but watching AVOD services at higher rates </a:t>
            </a:r>
            <a:endParaRPr lang="en-US" sz="2600" b="0" i="0" u="none" strike="noStrike" kern="1200" cap="none" spc="0" normalizeH="0" baseline="0" noProof="0">
              <a:ln>
                <a:noFill/>
              </a:ln>
              <a:effectLst/>
              <a:uLnTx/>
              <a:uFillTx/>
              <a:latin typeface="Calibri" panose="020F0502020204030204"/>
              <a:cs typeface="Calibri"/>
            </a:endParaRPr>
          </a:p>
        </p:txBody>
      </p:sp>
      <p:pic>
        <p:nvPicPr>
          <p:cNvPr id="2" name="Picture 1">
            <a:extLst>
              <a:ext uri="{FF2B5EF4-FFF2-40B4-BE49-F238E27FC236}">
                <a16:creationId xmlns:a16="http://schemas.microsoft.com/office/drawing/2014/main" id="{067C1208-9C7F-4AEC-91EE-5137C678B2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 name="Slide Number Placeholder 5">
            <a:extLst>
              <a:ext uri="{FF2B5EF4-FFF2-40B4-BE49-F238E27FC236}">
                <a16:creationId xmlns:a16="http://schemas.microsoft.com/office/drawing/2014/main" id="{648CC82A-9666-4AEA-A212-03C406A995D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34163D2-EBD5-4E2F-939A-FD66EA36939D}"/>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96E662B-2FDA-42E5-A385-51FCE827ABFF}"/>
              </a:ext>
            </a:extLst>
          </p:cNvPr>
          <p:cNvSpPr txBox="1"/>
          <p:nvPr/>
        </p:nvSpPr>
        <p:spPr>
          <a:xfrm>
            <a:off x="462931" y="634767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VIP+: Variety Intelligence Platform, </a:t>
            </a:r>
            <a:r>
              <a:rPr kumimoji="0" lang="en-US" sz="7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COVID Impact on </a:t>
            </a:r>
            <a:r>
              <a:rPr kumimoji="0" lang="en-US" sz="7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Media, 8/14/20. Hub</a:t>
            </a: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Research. </a:t>
            </a:r>
          </a:p>
        </p:txBody>
      </p:sp>
      <p:sp>
        <p:nvSpPr>
          <p:cNvPr id="21" name="Rectangle 20">
            <a:extLst>
              <a:ext uri="{FF2B5EF4-FFF2-40B4-BE49-F238E27FC236}">
                <a16:creationId xmlns:a16="http://schemas.microsoft.com/office/drawing/2014/main" id="{D057200F-7E84-4C73-B695-348DB4668663}"/>
              </a:ext>
            </a:extLst>
          </p:cNvPr>
          <p:cNvSpPr/>
          <p:nvPr/>
        </p:nvSpPr>
        <p:spPr>
          <a:xfrm>
            <a:off x="0" y="1696163"/>
            <a:ext cx="12182282" cy="4396293"/>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Chart 12">
            <a:extLst>
              <a:ext uri="{FF2B5EF4-FFF2-40B4-BE49-F238E27FC236}">
                <a16:creationId xmlns:a16="http://schemas.microsoft.com/office/drawing/2014/main" id="{FAB8C9AB-638E-49D8-926A-0426B36BCA80}"/>
              </a:ext>
            </a:extLst>
          </p:cNvPr>
          <p:cNvGraphicFramePr/>
          <p:nvPr>
            <p:extLst>
              <p:ext uri="{D42A27DB-BD31-4B8C-83A1-F6EECF244321}">
                <p14:modId xmlns:p14="http://schemas.microsoft.com/office/powerpoint/2010/main" val="1936572757"/>
              </p:ext>
            </p:extLst>
          </p:nvPr>
        </p:nvGraphicFramePr>
        <p:xfrm>
          <a:off x="1" y="1753305"/>
          <a:ext cx="12250624" cy="427295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CB0B4CED-0084-428B-A1B6-586FACFE3118}"/>
              </a:ext>
            </a:extLst>
          </p:cNvPr>
          <p:cNvSpPr txBox="1"/>
          <p:nvPr/>
        </p:nvSpPr>
        <p:spPr>
          <a:xfrm>
            <a:off x="2312876" y="1746830"/>
            <a:ext cx="74548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Use of Major AVOD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U.S. A18+ using service</a:t>
            </a:r>
          </a:p>
        </p:txBody>
      </p:sp>
    </p:spTree>
    <p:extLst>
      <p:ext uri="{BB962C8B-B14F-4D97-AF65-F5344CB8AC3E}">
        <p14:creationId xmlns:p14="http://schemas.microsoft.com/office/powerpoint/2010/main" val="339007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1A62"/>
                </a:solidFill>
                <a:effectLst/>
                <a:uLnTx/>
                <a:uFillTx/>
                <a:latin typeface="Helvetica" pitchFamily="2" charset="0"/>
                <a:ea typeface="+mn-ea"/>
                <a:cs typeface="+mn-cs"/>
              </a:rPr>
              <a:t>Contents</a:t>
            </a:r>
          </a:p>
        </p:txBody>
      </p:sp>
      <p:sp>
        <p:nvSpPr>
          <p:cNvPr id="22" name="Rectangle 21">
            <a:hlinkClick r:id="" action="ppaction://noaction"/>
            <a:extLst>
              <a:ext uri="{FF2B5EF4-FFF2-40B4-BE49-F238E27FC236}">
                <a16:creationId xmlns:a16="http://schemas.microsoft.com/office/drawing/2014/main" id="{5662B8C0-2D15-4CC0-B90F-4D03E5D80DCC}"/>
              </a:ext>
            </a:extLst>
          </p:cNvPr>
          <p:cNvSpPr/>
          <p:nvPr/>
        </p:nvSpPr>
        <p:spPr>
          <a:xfrm>
            <a:off x="687206" y="468918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8E4E64-8304-4F05-BE28-54FBE3786229}"/>
              </a:ext>
            </a:extLst>
          </p:cNvPr>
          <p:cNvSpPr txBox="1"/>
          <p:nvPr/>
        </p:nvSpPr>
        <p:spPr>
          <a:xfrm>
            <a:off x="738997" y="4781756"/>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4</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192409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016666"/>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1</a:t>
            </a:r>
          </a:p>
        </p:txBody>
      </p:sp>
      <p:sp>
        <p:nvSpPr>
          <p:cNvPr id="38" name="Rectangle 37">
            <a:hlinkClick r:id="rId2" action="ppaction://hlinksldjump"/>
            <a:extLst>
              <a:ext uri="{FF2B5EF4-FFF2-40B4-BE49-F238E27FC236}">
                <a16:creationId xmlns:a16="http://schemas.microsoft.com/office/drawing/2014/main" id="{9E0F203F-346B-4008-8A8E-221BACC05B2B}"/>
              </a:ext>
            </a:extLst>
          </p:cNvPr>
          <p:cNvSpPr/>
          <p:nvPr/>
        </p:nvSpPr>
        <p:spPr>
          <a:xfrm>
            <a:off x="1136436" y="2185943"/>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14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096000" y="1924091"/>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08362" y="2016666"/>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5</a:t>
            </a:r>
          </a:p>
        </p:txBody>
      </p:sp>
      <p:sp>
        <p:nvSpPr>
          <p:cNvPr id="33" name="Rectangle 32">
            <a:hlinkClick r:id="" action="ppaction://noaction"/>
            <a:extLst>
              <a:ext uri="{FF2B5EF4-FFF2-40B4-BE49-F238E27FC236}">
                <a16:creationId xmlns:a16="http://schemas.microsoft.com/office/drawing/2014/main" id="{3FBE39E5-C72C-4F3D-B70C-EE1A165D068E}"/>
              </a:ext>
            </a:extLst>
          </p:cNvPr>
          <p:cNvSpPr/>
          <p:nvPr/>
        </p:nvSpPr>
        <p:spPr>
          <a:xfrm>
            <a:off x="689513" y="284578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293836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2</a:t>
            </a:r>
          </a:p>
        </p:txBody>
      </p:sp>
      <p:sp>
        <p:nvSpPr>
          <p:cNvPr id="25" name="Rectangle 24">
            <a:hlinkClick r:id="" action="ppaction://noaction"/>
            <a:extLst>
              <a:ext uri="{FF2B5EF4-FFF2-40B4-BE49-F238E27FC236}">
                <a16:creationId xmlns:a16="http://schemas.microsoft.com/office/drawing/2014/main" id="{00EEB3A9-A93D-4A06-93E0-DD62DC2EB158}"/>
              </a:ext>
            </a:extLst>
          </p:cNvPr>
          <p:cNvSpPr/>
          <p:nvPr/>
        </p:nvSpPr>
        <p:spPr>
          <a:xfrm>
            <a:off x="6105181" y="284578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AC59483-C1C2-4C3B-85BD-32EE53B61E98}"/>
              </a:ext>
            </a:extLst>
          </p:cNvPr>
          <p:cNvSpPr txBox="1"/>
          <p:nvPr/>
        </p:nvSpPr>
        <p:spPr>
          <a:xfrm>
            <a:off x="6156972" y="2938363"/>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6</a:t>
            </a:r>
          </a:p>
        </p:txBody>
      </p:sp>
      <p:sp>
        <p:nvSpPr>
          <p:cNvPr id="34" name="Rectangle 33">
            <a:hlinkClick r:id="" action="ppaction://noaction"/>
            <a:extLst>
              <a:ext uri="{FF2B5EF4-FFF2-40B4-BE49-F238E27FC236}">
                <a16:creationId xmlns:a16="http://schemas.microsoft.com/office/drawing/2014/main" id="{803108AD-CE54-4553-B12B-47A8A3C4E834}"/>
              </a:ext>
            </a:extLst>
          </p:cNvPr>
          <p:cNvSpPr/>
          <p:nvPr/>
        </p:nvSpPr>
        <p:spPr>
          <a:xfrm>
            <a:off x="689513" y="3779510"/>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87208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3</a:t>
            </a:r>
          </a:p>
        </p:txBody>
      </p:sp>
      <p:sp>
        <p:nvSpPr>
          <p:cNvPr id="2" name="Rectangle 1">
            <a:hlinkClick r:id="" action="ppaction://noaction"/>
            <a:extLst>
              <a:ext uri="{FF2B5EF4-FFF2-40B4-BE49-F238E27FC236}">
                <a16:creationId xmlns:a16="http://schemas.microsoft.com/office/drawing/2014/main" id="{38EEFBD0-D7BC-4E31-90DF-260D6EAB1E1A}"/>
              </a:ext>
            </a:extLst>
          </p:cNvPr>
          <p:cNvSpPr/>
          <p:nvPr/>
        </p:nvSpPr>
        <p:spPr>
          <a:xfrm>
            <a:off x="6105181" y="3779510"/>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C89CACD-46DC-41B6-8D77-A444F16C408B}"/>
              </a:ext>
            </a:extLst>
          </p:cNvPr>
          <p:cNvSpPr txBox="1"/>
          <p:nvPr/>
        </p:nvSpPr>
        <p:spPr>
          <a:xfrm>
            <a:off x="6156972" y="3872085"/>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66C5AD"/>
                </a:solidFill>
                <a:effectLst/>
                <a:uLnTx/>
                <a:uFillTx/>
                <a:latin typeface="Helvetica" pitchFamily="2" charset="0"/>
                <a:ea typeface="+mn-ea"/>
                <a:cs typeface="+mn-cs"/>
              </a:rPr>
              <a:t>7</a:t>
            </a:r>
          </a:p>
        </p:txBody>
      </p:sp>
      <p:sp>
        <p:nvSpPr>
          <p:cNvPr id="7" name="Rectangle 6">
            <a:hlinkClick r:id="rId3" action="ppaction://hlinksldjump"/>
            <a:extLst>
              <a:ext uri="{FF2B5EF4-FFF2-40B4-BE49-F238E27FC236}">
                <a16:creationId xmlns:a16="http://schemas.microsoft.com/office/drawing/2014/main" id="{9DBFE51C-4938-4F61-B18A-FF90CC877733}"/>
              </a:ext>
            </a:extLst>
          </p:cNvPr>
          <p:cNvSpPr/>
          <p:nvPr/>
        </p:nvSpPr>
        <p:spPr>
          <a:xfrm>
            <a:off x="1180307" y="3107640"/>
            <a:ext cx="486448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Methodology</a:t>
            </a:r>
          </a:p>
        </p:txBody>
      </p:sp>
      <p:sp>
        <p:nvSpPr>
          <p:cNvPr id="5" name="Rectangle 4">
            <a:hlinkClick r:id="rId4" action="ppaction://hlinksldjump"/>
            <a:extLst>
              <a:ext uri="{FF2B5EF4-FFF2-40B4-BE49-F238E27FC236}">
                <a16:creationId xmlns:a16="http://schemas.microsoft.com/office/drawing/2014/main" id="{1240B111-60C5-4638-822D-5071226F3931}"/>
              </a:ext>
            </a:extLst>
          </p:cNvPr>
          <p:cNvSpPr/>
          <p:nvPr/>
        </p:nvSpPr>
        <p:spPr>
          <a:xfrm>
            <a:off x="6577858" y="3107640"/>
            <a:ext cx="486448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Charting the Course Ahead for Video Streaming</a:t>
            </a:r>
          </a:p>
        </p:txBody>
      </p:sp>
      <p:sp>
        <p:nvSpPr>
          <p:cNvPr id="29" name="Rectangle 28">
            <a:hlinkClick r:id="rId5" action="ppaction://hlinksldjump"/>
            <a:extLst>
              <a:ext uri="{FF2B5EF4-FFF2-40B4-BE49-F238E27FC236}">
                <a16:creationId xmlns:a16="http://schemas.microsoft.com/office/drawing/2014/main" id="{A665DE16-3093-44DB-8080-C530241EF8B4}"/>
              </a:ext>
            </a:extLst>
          </p:cNvPr>
          <p:cNvSpPr/>
          <p:nvPr/>
        </p:nvSpPr>
        <p:spPr>
          <a:xfrm>
            <a:off x="6544780" y="4041362"/>
            <a:ext cx="486448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Key Takeaways For Marketers</a:t>
            </a:r>
          </a:p>
        </p:txBody>
      </p:sp>
      <p:sp>
        <p:nvSpPr>
          <p:cNvPr id="3" name="Rectangle 2">
            <a:hlinkClick r:id="rId6" action="ppaction://hlinksldjump"/>
            <a:extLst>
              <a:ext uri="{FF2B5EF4-FFF2-40B4-BE49-F238E27FC236}">
                <a16:creationId xmlns:a16="http://schemas.microsoft.com/office/drawing/2014/main" id="{E0770FBE-2F7B-4124-AD1B-4C6E820FDFBE}"/>
              </a:ext>
            </a:extLst>
          </p:cNvPr>
          <p:cNvSpPr/>
          <p:nvPr/>
        </p:nvSpPr>
        <p:spPr>
          <a:xfrm>
            <a:off x="6544780" y="1939722"/>
            <a:ext cx="480873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AVOD’s Rising Tide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1F1A62"/>
                </a:solidFill>
                <a:effectLst/>
                <a:uLnTx/>
                <a:uFillTx/>
                <a:latin typeface="Helvetica" pitchFamily="2" charset="0"/>
                <a:ea typeface="+mn-ea"/>
                <a:cs typeface="+mn-cs"/>
              </a:rPr>
              <a:t>The Path to </a:t>
            </a:r>
            <a:r>
              <a:rPr lang="en-US" sz="1600" dirty="0">
                <a:solidFill>
                  <a:srgbClr val="1F1A62"/>
                </a:solidFill>
                <a:latin typeface="Helvetica" pitchFamily="2" charset="0"/>
              </a:rPr>
              <a:t>Ad-Supported Streaming Service</a:t>
            </a:r>
            <a:r>
              <a:rPr kumimoji="0" lang="en-US" sz="1600" i="0" u="none" strike="noStrike" kern="1200" cap="none" spc="0" normalizeH="0" baseline="0" noProof="0" dirty="0">
                <a:ln>
                  <a:noFill/>
                </a:ln>
                <a:solidFill>
                  <a:srgbClr val="1F1A62"/>
                </a:solidFill>
                <a:effectLst/>
                <a:uLnTx/>
                <a:uFillTx/>
                <a:latin typeface="Helvetica" pitchFamily="2" charset="0"/>
                <a:ea typeface="+mn-ea"/>
                <a:cs typeface="+mn-cs"/>
              </a:rPr>
              <a:t>s’ Surging Potential</a:t>
            </a:r>
          </a:p>
        </p:txBody>
      </p:sp>
      <p:sp>
        <p:nvSpPr>
          <p:cNvPr id="27" name="Rectangle 26">
            <a:hlinkClick r:id="rId7" action="ppaction://hlinksldjump"/>
            <a:extLst>
              <a:ext uri="{FF2B5EF4-FFF2-40B4-BE49-F238E27FC236}">
                <a16:creationId xmlns:a16="http://schemas.microsoft.com/office/drawing/2014/main" id="{9E0F203F-346B-4008-8A8E-221BACC05B2B}"/>
              </a:ext>
            </a:extLst>
          </p:cNvPr>
          <p:cNvSpPr/>
          <p:nvPr/>
        </p:nvSpPr>
        <p:spPr>
          <a:xfrm>
            <a:off x="1136436" y="3918252"/>
            <a:ext cx="490231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 Whale of an Appetite for Video Streaming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1F1A62"/>
                </a:solidFill>
                <a:effectLst/>
                <a:uLnTx/>
                <a:uFillTx/>
                <a:latin typeface="Helvetica" pitchFamily="2" charset="0"/>
                <a:ea typeface="+mn-ea"/>
                <a:cs typeface="+mn-cs"/>
              </a:rPr>
              <a:t>Exploring the Shifts in Streaming Behavior</a:t>
            </a:r>
          </a:p>
        </p:txBody>
      </p:sp>
      <p:sp>
        <p:nvSpPr>
          <p:cNvPr id="28" name="Rectangle 27">
            <a:hlinkClick r:id="rId8" action="ppaction://hlinksldjump"/>
            <a:extLst>
              <a:ext uri="{FF2B5EF4-FFF2-40B4-BE49-F238E27FC236}">
                <a16:creationId xmlns:a16="http://schemas.microsoft.com/office/drawing/2014/main" id="{9E0F203F-346B-4008-8A8E-221BACC05B2B}"/>
              </a:ext>
            </a:extLst>
          </p:cNvPr>
          <p:cNvSpPr/>
          <p:nvPr/>
        </p:nvSpPr>
        <p:spPr>
          <a:xfrm>
            <a:off x="1136436" y="4704812"/>
            <a:ext cx="501681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Rocking the Boat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1F1A62"/>
                </a:solidFill>
                <a:effectLst/>
                <a:uLnTx/>
                <a:uFillTx/>
                <a:latin typeface="Helvetica" pitchFamily="2" charset="0"/>
                <a:ea typeface="+mn-ea"/>
                <a:cs typeface="+mn-cs"/>
              </a:rPr>
              <a:t>How Content-Seekers are Driving AVOD’s Rise in Popularity</a:t>
            </a:r>
          </a:p>
        </p:txBody>
      </p:sp>
      <p:sp>
        <p:nvSpPr>
          <p:cNvPr id="8" name="Rectangle 7">
            <a:extLst>
              <a:ext uri="{FF2B5EF4-FFF2-40B4-BE49-F238E27FC236}">
                <a16:creationId xmlns:a16="http://schemas.microsoft.com/office/drawing/2014/main" id="{C6C4C586-0BDC-4F25-959C-64BF48DACDFA}"/>
              </a:ext>
            </a:extLst>
          </p:cNvPr>
          <p:cNvSpPr/>
          <p:nvPr/>
        </p:nvSpPr>
        <p:spPr>
          <a:xfrm>
            <a:off x="6093103" y="4689181"/>
            <a:ext cx="5349240" cy="86225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7A69795-EAE0-4B95-B646-4F15F8F7FE9F}"/>
              </a:ext>
            </a:extLst>
          </p:cNvPr>
          <p:cNvSpPr txBox="1"/>
          <p:nvPr/>
        </p:nvSpPr>
        <p:spPr>
          <a:xfrm>
            <a:off x="6227782" y="4781756"/>
            <a:ext cx="436418" cy="677108"/>
          </a:xfrm>
          <a:prstGeom prst="rect">
            <a:avLst/>
          </a:prstGeom>
          <a:noFill/>
        </p:spPr>
        <p:txBody>
          <a:bodyPr wrap="square" rtlCol="0">
            <a:spAutoFit/>
          </a:bodyPr>
          <a:lstStyle/>
          <a:p>
            <a:r>
              <a:rPr lang="en-US" sz="3800" dirty="0">
                <a:solidFill>
                  <a:srgbClr val="66C5AD"/>
                </a:solidFill>
                <a:latin typeface="Helvetica" pitchFamily="2" charset="0"/>
              </a:rPr>
              <a:t>8</a:t>
            </a:r>
          </a:p>
        </p:txBody>
      </p:sp>
      <p:sp>
        <p:nvSpPr>
          <p:cNvPr id="10" name="Rectangle 9">
            <a:hlinkClick r:id="rId9" action="ppaction://hlinksldjump"/>
            <a:extLst>
              <a:ext uri="{FF2B5EF4-FFF2-40B4-BE49-F238E27FC236}">
                <a16:creationId xmlns:a16="http://schemas.microsoft.com/office/drawing/2014/main" id="{AA5C774C-CFFC-45D5-ADD2-47EBF5410C94}"/>
              </a:ext>
            </a:extLst>
          </p:cNvPr>
          <p:cNvSpPr/>
          <p:nvPr/>
        </p:nvSpPr>
        <p:spPr>
          <a:xfrm>
            <a:off x="6664200" y="4935644"/>
            <a:ext cx="4516584" cy="369332"/>
          </a:xfrm>
          <a:prstGeom prst="rect">
            <a:avLst/>
          </a:prstGeom>
        </p:spPr>
        <p:txBody>
          <a:bodyPr wrap="square">
            <a:spAutoFit/>
          </a:bodyPr>
          <a:lstStyle/>
          <a:p>
            <a:r>
              <a:rPr lang="fr-FR" b="1" dirty="0">
                <a:solidFill>
                  <a:schemeClr val="bg1"/>
                </a:solidFill>
                <a:latin typeface="Helvetica" pitchFamily="2" charset="0"/>
              </a:rPr>
              <a:t>Member Exclusive Section</a:t>
            </a:r>
            <a:endParaRPr lang="en-US" sz="1600" dirty="0">
              <a:solidFill>
                <a:schemeClr val="bg1"/>
              </a:solidFill>
              <a:latin typeface="Helvetica" pitchFamily="2" charset="0"/>
            </a:endParaRPr>
          </a:p>
        </p:txBody>
      </p:sp>
    </p:spTree>
    <p:extLst>
      <p:ext uri="{BB962C8B-B14F-4D97-AF65-F5344CB8AC3E}">
        <p14:creationId xmlns:p14="http://schemas.microsoft.com/office/powerpoint/2010/main" val="146067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79E147-EC93-4201-83E2-CC369BDFF408}"/>
              </a:ext>
            </a:extLst>
          </p:cNvPr>
          <p:cNvSpPr/>
          <p:nvPr/>
        </p:nvSpPr>
        <p:spPr>
          <a:xfrm>
            <a:off x="-21414" y="1696163"/>
            <a:ext cx="4758514" cy="397316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815A95D-3045-4358-B9DE-A4D5EDE050BF}"/>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6" descr="Hulu Logo transparent PNG - StickPNG">
            <a:extLst>
              <a:ext uri="{FF2B5EF4-FFF2-40B4-BE49-F238E27FC236}">
                <a16:creationId xmlns:a16="http://schemas.microsoft.com/office/drawing/2014/main" id="{209906B6-103F-4617-8011-4BA660FACB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5879" y="5160221"/>
            <a:ext cx="940399" cy="310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6398F0D3-2FD9-4CCD-92A4-B1708D23E2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15202" y="5171224"/>
            <a:ext cx="1184130" cy="2914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Tubi - Wikipedia">
            <a:extLst>
              <a:ext uri="{FF2B5EF4-FFF2-40B4-BE49-F238E27FC236}">
                <a16:creationId xmlns:a16="http://schemas.microsoft.com/office/drawing/2014/main" id="{FEA4E97A-DD33-451F-A87C-0EFE9BF6BA1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59964" y="5171224"/>
            <a:ext cx="622767" cy="2914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ku – Streaming players, smart TVs, wireless speakers &amp; audio | Roku">
            <a:extLst>
              <a:ext uri="{FF2B5EF4-FFF2-40B4-BE49-F238E27FC236}">
                <a16:creationId xmlns:a16="http://schemas.microsoft.com/office/drawing/2014/main" id="{B4546A24-EBFC-4C04-9B8D-82DFA3E3A3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00" t="38400" r="13834" b="38267"/>
          <a:stretch/>
        </p:blipFill>
        <p:spPr bwMode="auto">
          <a:xfrm>
            <a:off x="6577559" y="5146459"/>
            <a:ext cx="996301" cy="3341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BC joins the streaming wars with 'Peacock' offering three subscription  tiers - Abundary">
            <a:extLst>
              <a:ext uri="{FF2B5EF4-FFF2-40B4-BE49-F238E27FC236}">
                <a16:creationId xmlns:a16="http://schemas.microsoft.com/office/drawing/2014/main" id="{667C96C9-880C-4FC1-85D1-7807BEC6E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0951" y="5115522"/>
            <a:ext cx="1261924" cy="3875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a:ext uri="{FF2B5EF4-FFF2-40B4-BE49-F238E27FC236}">
                <a16:creationId xmlns:a16="http://schemas.microsoft.com/office/drawing/2014/main" id="{B5648374-9677-4003-8F53-314592D9FC5F}"/>
              </a:ext>
            </a:extLst>
          </p:cNvPr>
          <p:cNvGraphicFramePr/>
          <p:nvPr/>
        </p:nvGraphicFramePr>
        <p:xfrm>
          <a:off x="4807157" y="2079307"/>
          <a:ext cx="7384842" cy="3230603"/>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82B4ACEA-BBE5-4CDA-A95D-D5E919D9D339}"/>
              </a:ext>
            </a:extLst>
          </p:cNvPr>
          <p:cNvSpPr txBox="1"/>
          <p:nvPr/>
        </p:nvSpPr>
        <p:spPr>
          <a:xfrm>
            <a:off x="5313679" y="1799424"/>
            <a:ext cx="6878319"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Ad revenues across 5 AVOD streaming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2Q ’20 ($ in millions)</a:t>
            </a:r>
            <a:endPar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2" name="Rectangle 11">
            <a:extLst>
              <a:ext uri="{FF2B5EF4-FFF2-40B4-BE49-F238E27FC236}">
                <a16:creationId xmlns:a16="http://schemas.microsoft.com/office/drawing/2014/main" id="{937625CD-9DE9-4C17-864D-86F1AE533C7F}"/>
              </a:ext>
            </a:extLst>
          </p:cNvPr>
          <p:cNvSpPr/>
          <p:nvPr/>
        </p:nvSpPr>
        <p:spPr>
          <a:xfrm>
            <a:off x="80420" y="2909778"/>
            <a:ext cx="4545363" cy="156966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In April of 2020, </a:t>
            </a:r>
            <a:r>
              <a:rPr kumimoji="0" lang="en-US" sz="2400" b="1" i="0" u="none" strike="noStrike" kern="1200" cap="none" spc="0" normalizeH="0" baseline="0" noProof="0">
                <a:ln>
                  <a:noFill/>
                </a:ln>
                <a:solidFill>
                  <a:srgbClr val="FFE600"/>
                </a:solidFill>
                <a:effectLst/>
                <a:uLnTx/>
                <a:uFillTx/>
                <a:latin typeface="Helvetica" panose="020B0403020202020204" pitchFamily="34" charset="0"/>
                <a:ea typeface="Open Sans" panose="020B0606030504020204" pitchFamily="34" charset="0"/>
                <a:cs typeface="Open Sans" panose="020B0606030504020204" pitchFamily="34" charset="0"/>
              </a:rPr>
              <a:t>58.5 million households </a:t>
            </a:r>
            <a:r>
              <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were using AVOD, an increase of </a:t>
            </a:r>
            <a:r>
              <a:rPr kumimoji="0" lang="en-US" sz="2400" b="1" i="0" u="none" strike="noStrike" kern="1200" cap="none" spc="0" normalizeH="0" baseline="0" noProof="0">
                <a:ln>
                  <a:noFill/>
                </a:ln>
                <a:solidFill>
                  <a:srgbClr val="FFE600"/>
                </a:solidFill>
                <a:effectLst/>
                <a:uLnTx/>
                <a:uFillTx/>
                <a:latin typeface="Helvetica" panose="020B0403020202020204" pitchFamily="34" charset="0"/>
                <a:ea typeface="Open Sans" panose="020B0606030504020204" pitchFamily="34" charset="0"/>
                <a:cs typeface="Open Sans" panose="020B0606030504020204" pitchFamily="34" charset="0"/>
              </a:rPr>
              <a:t>9%</a:t>
            </a:r>
            <a:r>
              <a:rPr kumimoji="0" lang="en-US" sz="2400" b="0" i="0" u="none" strike="noStrike" kern="1200" cap="none" spc="0" normalizeH="0" baseline="0" noProof="0">
                <a:ln>
                  <a:noFill/>
                </a:ln>
                <a:solidFill>
                  <a:srgbClr val="FFE600"/>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vs. </a:t>
            </a:r>
            <a:r>
              <a:rPr lang="en-US" sz="2400">
                <a:solidFill>
                  <a:prstClr val="white"/>
                </a:solidFill>
                <a:latin typeface="Helvetica" panose="020B0403020202020204" pitchFamily="34" charset="0"/>
                <a:ea typeface="Open Sans" panose="020B0606030504020204" pitchFamily="34" charset="0"/>
                <a:cs typeface="Open Sans" panose="020B0606030504020204" pitchFamily="34" charset="0"/>
              </a:rPr>
              <a:t>January 2020</a:t>
            </a:r>
            <a:endParaRPr kumimoji="0" lang="en-US" sz="24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B03ED13E-A512-40BF-AC35-95320CB3B279}"/>
              </a:ext>
            </a:extLst>
          </p:cNvPr>
          <p:cNvSpPr txBox="1"/>
          <p:nvPr/>
        </p:nvSpPr>
        <p:spPr>
          <a:xfrm>
            <a:off x="462931" y="6357839"/>
            <a:ext cx="1124901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hlinkClick r:id="rId9"/>
              </a:rPr>
              <a:t>MediaPost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8/14/20. </a:t>
            </a:r>
            <a:r>
              <a:rPr kumimoji="0" lang="en-US" sz="7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Comscore</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7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State of OTT,</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2020. </a:t>
            </a:r>
          </a:p>
        </p:txBody>
      </p:sp>
      <p:sp>
        <p:nvSpPr>
          <p:cNvPr id="2" name="Rectangle 1">
            <a:extLst>
              <a:ext uri="{FF2B5EF4-FFF2-40B4-BE49-F238E27FC236}">
                <a16:creationId xmlns:a16="http://schemas.microsoft.com/office/drawing/2014/main" id="{03837CD3-CF90-429F-B48D-C62EE40D53F3}"/>
              </a:ext>
            </a:extLst>
          </p:cNvPr>
          <p:cNvSpPr/>
          <p:nvPr/>
        </p:nvSpPr>
        <p:spPr>
          <a:xfrm>
            <a:off x="149639" y="199686"/>
            <a:ext cx="11892722" cy="892552"/>
          </a:xfrm>
          <a:prstGeom prst="rect">
            <a:avLst/>
          </a:prstGeom>
        </p:spPr>
        <p:txBody>
          <a:bodyPr wrap="square" lIns="91440" tIns="45720" rIns="91440" bIns="45720" anchor="t">
            <a:spAutoFit/>
          </a:bodyPr>
          <a:lstStyle/>
          <a:p>
            <a:pPr>
              <a:defRPr/>
            </a:pPr>
            <a:r>
              <a:rPr lang="en-US" sz="2600" b="1">
                <a:solidFill>
                  <a:srgbClr val="1F1A62"/>
                </a:solidFill>
                <a:latin typeface="Helvetica"/>
                <a:cs typeface="Helvetica"/>
              </a:rPr>
              <a:t>Resulting in an </a:t>
            </a:r>
            <a:r>
              <a:rPr lang="en-US" sz="2600" b="1">
                <a:solidFill>
                  <a:srgbClr val="E84A99"/>
                </a:solidFill>
                <a:latin typeface="Helvetica"/>
                <a:cs typeface="Helvetica"/>
              </a:rPr>
              <a:t>increase</a:t>
            </a:r>
            <a:r>
              <a:rPr lang="en-US" sz="2600" b="1">
                <a:solidFill>
                  <a:srgbClr val="1F1A62"/>
                </a:solidFill>
                <a:latin typeface="Helvetica"/>
                <a:cs typeface="Helvetica"/>
              </a:rPr>
              <a:t> in impressions and </a:t>
            </a:r>
            <a:r>
              <a:rPr lang="en-US" sz="2600" b="1">
                <a:solidFill>
                  <a:srgbClr val="E84A99"/>
                </a:solidFill>
                <a:latin typeface="Helvetica"/>
                <a:cs typeface="Helvetica"/>
              </a:rPr>
              <a:t>revenue</a:t>
            </a:r>
            <a:r>
              <a:rPr lang="en-US" sz="2600" b="1">
                <a:solidFill>
                  <a:srgbClr val="1F1A62"/>
                </a:solidFill>
                <a:latin typeface="Helvetica"/>
                <a:cs typeface="Helvetica"/>
              </a:rPr>
              <a:t> across all major AVOD services</a:t>
            </a:r>
            <a:endParaRPr kumimoji="0" lang="en-US" sz="2600" b="1" i="0" u="none" strike="noStrike" kern="1200" cap="none" spc="0" normalizeH="0" baseline="0" noProof="0">
              <a:ln>
                <a:noFill/>
              </a:ln>
              <a:solidFill>
                <a:srgbClr val="E84A99"/>
              </a:solidFill>
              <a:effectLst/>
              <a:uLnTx/>
              <a:uFillTx/>
              <a:latin typeface="Helvetica"/>
              <a:cs typeface="Helvetica"/>
            </a:endParaRPr>
          </a:p>
        </p:txBody>
      </p:sp>
      <p:sp>
        <p:nvSpPr>
          <p:cNvPr id="9" name="TextBox 8">
            <a:extLst>
              <a:ext uri="{FF2B5EF4-FFF2-40B4-BE49-F238E27FC236}">
                <a16:creationId xmlns:a16="http://schemas.microsoft.com/office/drawing/2014/main" id="{A2E9D96F-50F2-4F8E-B72F-54172422A9E1}"/>
              </a:ext>
            </a:extLst>
          </p:cNvPr>
          <p:cNvSpPr txBox="1"/>
          <p:nvPr/>
        </p:nvSpPr>
        <p:spPr>
          <a:xfrm>
            <a:off x="132512" y="1080138"/>
            <a:ext cx="11939393" cy="33855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endParaRPr lang="en-US" sz="1600" b="0" i="0" u="none" strike="noStrike" kern="1200" cap="none" spc="0" normalizeH="0" baseline="0" noProof="0">
              <a:ln>
                <a:noFill/>
              </a:ln>
              <a:solidFill>
                <a:srgbClr val="1F1A62"/>
              </a:solidFill>
              <a:effectLst/>
              <a:uLnTx/>
              <a:uFillTx/>
              <a:latin typeface="Helvetica"/>
              <a:cs typeface="Helvetica"/>
            </a:endParaRPr>
          </a:p>
        </p:txBody>
      </p:sp>
      <p:sp>
        <p:nvSpPr>
          <p:cNvPr id="20" name="TextBox 19">
            <a:extLst>
              <a:ext uri="{FF2B5EF4-FFF2-40B4-BE49-F238E27FC236}">
                <a16:creationId xmlns:a16="http://schemas.microsoft.com/office/drawing/2014/main" id="{72D0B3CE-F33F-474A-9CE4-E09289ABEC0F}"/>
              </a:ext>
            </a:extLst>
          </p:cNvPr>
          <p:cNvSpPr txBox="1"/>
          <p:nvPr/>
        </p:nvSpPr>
        <p:spPr>
          <a:xfrm>
            <a:off x="272420" y="1138683"/>
            <a:ext cx="10667315" cy="338554"/>
          </a:xfrm>
          <a:prstGeom prst="rect">
            <a:avLst/>
          </a:prstGeom>
          <a:noFill/>
        </p:spPr>
        <p:txBody>
          <a:bodyPr wrap="square" lIns="91440" tIns="45720" rIns="91440" bIns="45720" rtlCol="0" anchor="t">
            <a:spAutoFit/>
          </a:bodyPr>
          <a:lstStyle>
            <a:defPPr>
              <a:defRPr lang="en-US"/>
            </a:defPPr>
            <a:lvl1pPr marL="285750" indent="-285750">
              <a:buBlip>
                <a:blip r:embed="rId10"/>
              </a:buBlip>
              <a:defRPr kumimoji="0" sz="1600" b="0" i="0" u="none"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stStyle>
          <a:p>
            <a:r>
              <a:rPr lang="en-US"/>
              <a:t>Ad revenues across some of the top AVOD services rose </a:t>
            </a:r>
            <a:r>
              <a:rPr lang="en-US" b="1">
                <a:solidFill>
                  <a:srgbClr val="E84A99"/>
                </a:solidFill>
              </a:rPr>
              <a:t>31% </a:t>
            </a:r>
            <a:r>
              <a:rPr lang="en-US"/>
              <a:t>in Q2 2020, for a total of </a:t>
            </a:r>
            <a:r>
              <a:rPr lang="en-US" b="1">
                <a:solidFill>
                  <a:srgbClr val="E84A99"/>
                </a:solidFill>
              </a:rPr>
              <a:t>$849 million</a:t>
            </a:r>
          </a:p>
        </p:txBody>
      </p:sp>
    </p:spTree>
    <p:extLst>
      <p:ext uri="{BB962C8B-B14F-4D97-AF65-F5344CB8AC3E}">
        <p14:creationId xmlns:p14="http://schemas.microsoft.com/office/powerpoint/2010/main" val="821809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D68D8EC5-1463-48EF-A504-0C63523BA269}"/>
              </a:ext>
            </a:extLst>
          </p:cNvPr>
          <p:cNvSpPr/>
          <p:nvPr/>
        </p:nvSpPr>
        <p:spPr>
          <a:xfrm>
            <a:off x="4576328" y="446176"/>
            <a:ext cx="747071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AVOD’s Rising Tide</a:t>
            </a:r>
          </a:p>
        </p:txBody>
      </p:sp>
      <p:sp>
        <p:nvSpPr>
          <p:cNvPr id="5" name="Rectangle 4">
            <a:extLst>
              <a:ext uri="{FF2B5EF4-FFF2-40B4-BE49-F238E27FC236}">
                <a16:creationId xmlns:a16="http://schemas.microsoft.com/office/drawing/2014/main" id="{763701CC-D993-4CC7-94D1-CF55F663EE99}"/>
              </a:ext>
            </a:extLst>
          </p:cNvPr>
          <p:cNvSpPr/>
          <p:nvPr/>
        </p:nvSpPr>
        <p:spPr>
          <a:xfrm>
            <a:off x="4797825" y="1105287"/>
            <a:ext cx="6947332" cy="4339650"/>
          </a:xfrm>
          <a:prstGeom prst="rect">
            <a:avLst/>
          </a:prstGeom>
          <a:noFill/>
        </p:spPr>
        <p:txBody>
          <a:bodyPr wrap="square" rtlCol="0">
            <a:spAutoFit/>
          </a:bodyPr>
          <a:lstStyle/>
          <a:p>
            <a:pPr marL="285750" marR="0" lvl="0" indent="-285750" algn="l" defTabSz="1172398"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Ad-supported streaming services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experienced a </a:t>
            </a:r>
            <a:r>
              <a:rPr lang="en-US" sz="2000" b="1" dirty="0">
                <a:solidFill>
                  <a:srgbClr val="66C5AD"/>
                </a:solidFill>
                <a:latin typeface="Helvetica" panose="020B0403020202020204" pitchFamily="34" charset="0"/>
                <a:ea typeface="Open Sans" panose="020B0606030504020204" pitchFamily="34" charset="0"/>
                <a:cs typeface="Open Sans" panose="020B0606030504020204" pitchFamily="34" charset="0"/>
              </a:rPr>
              <a:t>boost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due to COVID-19 and the </a:t>
            </a:r>
            <a:r>
              <a:rPr lang="en-US" sz="2000" b="1" dirty="0">
                <a:solidFill>
                  <a:srgbClr val="66C5AD"/>
                </a:solidFill>
                <a:latin typeface="Helvetica" panose="020B0403020202020204" pitchFamily="34" charset="0"/>
                <a:ea typeface="Open Sans" panose="020B0606030504020204" pitchFamily="34" charset="0"/>
                <a:cs typeface="Open Sans" panose="020B0606030504020204" pitchFamily="34" charset="0"/>
              </a:rPr>
              <a:t>growth is holding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as consumer awareness continues to grow</a:t>
            </a:r>
          </a:p>
          <a:p>
            <a:pPr marR="0" lvl="0" algn="l" defTabSz="1172398"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While paid services currently have advantages thanks to heavy investments in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advertising, </a:t>
            </a:r>
            <a:r>
              <a:rPr lang="en-US" sz="2000" b="1" dirty="0">
                <a:solidFill>
                  <a:srgbClr val="1F1A62"/>
                </a:solidFill>
                <a:latin typeface="Helvetica" panose="020B0403020202020204" pitchFamily="34" charset="0"/>
                <a:ea typeface="Open Sans" panose="020B0606030504020204" pitchFamily="34" charset="0"/>
                <a:cs typeface="Open Sans" panose="020B0606030504020204" pitchFamily="34" charset="0"/>
              </a:rPr>
              <a:t>nearly universal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built-in functionality </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and</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 availability across devices, </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ad-supported services are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emerging as a serious competitor </a:t>
            </a:r>
          </a:p>
          <a:p>
            <a:pPr marR="0" lvl="0" algn="l" defTabSz="1172398"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a:p>
            <a:pPr marL="285750" indent="-285750" defTabSz="1172398">
              <a:buBlip>
                <a:blip r:embed="rId5"/>
              </a:buBlip>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AVOD services are generating an increase </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in ad-revenue </a:t>
            </a: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and once they tackle awareness, </a:t>
            </a:r>
            <a:r>
              <a:rPr lang="en-US" sz="2000" b="1" dirty="0">
                <a:solidFill>
                  <a:srgbClr val="66C5AD"/>
                </a:solidFill>
                <a:latin typeface="Helvetica" panose="020B0403020202020204" pitchFamily="34" charset="0"/>
                <a:ea typeface="Open Sans" panose="020B0606030504020204" pitchFamily="34" charset="0"/>
                <a:cs typeface="Open Sans" panose="020B0606030504020204" pitchFamily="34" charset="0"/>
              </a:rPr>
              <a:t>ease</a:t>
            </a:r>
            <a:r>
              <a:rPr kumimoji="0" lang="en-US" sz="2000" b="1" i="0" u="none" strike="noStrike" kern="1200" cap="none" spc="0" normalizeH="0" baseline="0" noProof="0" dirty="0">
                <a:ln>
                  <a:noFill/>
                </a:ln>
                <a:solidFill>
                  <a:srgbClr val="66C5AD"/>
                </a:solidFill>
                <a:effectLst/>
                <a:uLnTx/>
                <a:uFillTx/>
                <a:latin typeface="Helvetica" panose="020B0403020202020204" pitchFamily="34" charset="0"/>
                <a:ea typeface="Open Sans" panose="020B0606030504020204" pitchFamily="34" charset="0"/>
                <a:cs typeface="Open Sans" panose="020B0606030504020204" pitchFamily="34" charset="0"/>
              </a:rPr>
              <a:t> of use will come with it</a:t>
            </a:r>
          </a:p>
        </p:txBody>
      </p:sp>
    </p:spTree>
    <p:extLst>
      <p:ext uri="{BB962C8B-B14F-4D97-AF65-F5344CB8AC3E}">
        <p14:creationId xmlns:p14="http://schemas.microsoft.com/office/powerpoint/2010/main" val="821920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29000"/>
            <a:ext cx="7745918" cy="1323439"/>
          </a:xfrm>
          <a:prstGeom prst="rect">
            <a:avLst/>
          </a:prstGeom>
          <a:noFill/>
        </p:spPr>
        <p:txBody>
          <a:bodyPr wrap="square" rtlCol="0" anchor="t">
            <a:spAutoFit/>
          </a:bodyPr>
          <a:lstStyle/>
          <a:p>
            <a:pPr lvl="0">
              <a:defRPr/>
            </a:pPr>
            <a:r>
              <a:rPr lang="en-US" sz="4000" b="1">
                <a:solidFill>
                  <a:prstClr val="white"/>
                </a:solidFill>
                <a:latin typeface="Helvetica"/>
                <a:cs typeface="Helvetica"/>
              </a:rPr>
              <a:t>Charting the Course </a:t>
            </a:r>
          </a:p>
          <a:p>
            <a:pPr lvl="0">
              <a:defRPr/>
            </a:pPr>
            <a:r>
              <a:rPr lang="en-US" sz="4000" b="1">
                <a:solidFill>
                  <a:prstClr val="white"/>
                </a:solidFill>
                <a:latin typeface="Helvetica"/>
                <a:cs typeface="Helvetica"/>
              </a:rPr>
              <a:t>Ahead for Video Streaming</a:t>
            </a:r>
          </a:p>
        </p:txBody>
      </p:sp>
    </p:spTree>
    <p:extLst>
      <p:ext uri="{BB962C8B-B14F-4D97-AF65-F5344CB8AC3E}">
        <p14:creationId xmlns:p14="http://schemas.microsoft.com/office/powerpoint/2010/main" val="1714092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BD1072-BA41-4E3E-8685-693097EDFA93}"/>
              </a:ext>
            </a:extLst>
          </p:cNvPr>
          <p:cNvSpPr/>
          <p:nvPr/>
        </p:nvSpPr>
        <p:spPr>
          <a:xfrm>
            <a:off x="4746818"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0" name="Chart 39">
            <a:extLst>
              <a:ext uri="{FF2B5EF4-FFF2-40B4-BE49-F238E27FC236}">
                <a16:creationId xmlns:a16="http://schemas.microsoft.com/office/drawing/2014/main" id="{65902DE5-3940-4636-81AA-32329233FA8D}"/>
              </a:ext>
            </a:extLst>
          </p:cNvPr>
          <p:cNvGraphicFramePr/>
          <p:nvPr>
            <p:extLst>
              <p:ext uri="{D42A27DB-BD31-4B8C-83A1-F6EECF244321}">
                <p14:modId xmlns:p14="http://schemas.microsoft.com/office/powerpoint/2010/main" val="1729498342"/>
              </p:ext>
            </p:extLst>
          </p:nvPr>
        </p:nvGraphicFramePr>
        <p:xfrm>
          <a:off x="4774150" y="2078314"/>
          <a:ext cx="7176247" cy="302765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B1B99561-4BA3-4BE3-A518-58A82090E608}"/>
              </a:ext>
            </a:extLst>
          </p:cNvPr>
          <p:cNvSpPr/>
          <p:nvPr/>
        </p:nvSpPr>
        <p:spPr>
          <a:xfrm>
            <a:off x="0" y="1696163"/>
            <a:ext cx="12192000" cy="39731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78879" y="374142"/>
            <a:ext cx="120342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itchFamily="2" charset="0"/>
              </a:rPr>
              <a:t>As the demand for content increases and competition abounds, even the largest of the streaming services is </a:t>
            </a:r>
            <a:r>
              <a:rPr lang="en-US" sz="2400" b="1">
                <a:solidFill>
                  <a:srgbClr val="E84A99"/>
                </a:solidFill>
                <a:latin typeface="Helvetica" pitchFamily="2" charset="0"/>
              </a:rPr>
              <a:t>offering incentives </a:t>
            </a:r>
            <a:r>
              <a:rPr lang="en-US" sz="2400" b="1">
                <a:solidFill>
                  <a:srgbClr val="1F1A62"/>
                </a:solidFill>
                <a:latin typeface="Helvetica" pitchFamily="2" charset="0"/>
              </a:rPr>
              <a:t>to increase subscriptions</a:t>
            </a:r>
            <a:endParaRPr kumimoji="0" lang="en-US" sz="24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B226F665-2A68-445E-94DB-DCD0E698D175}"/>
              </a:ext>
            </a:extLst>
          </p:cNvPr>
          <p:cNvSpPr txBox="1"/>
          <p:nvPr/>
        </p:nvSpPr>
        <p:spPr>
          <a:xfrm>
            <a:off x="456264" y="6153567"/>
            <a:ext cx="1177877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Q10. Which of the following statements describe your views on free streaming services? (e.g., Tubi, Pluto, Crackle , etc.)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Paid Subscribers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paid subscription streaming services with no commercials (e.g., Netflix, Disney+) (n= 817).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Needham &amp; Company, </a:t>
            </a:r>
            <a:r>
              <a:rPr kumimoji="0" lang="en-US" sz="7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Streaming</a:t>
            </a:r>
            <a:r>
              <a:rPr lang="en-US" sz="700" i="1" dirty="0">
                <a:solidFill>
                  <a:srgbClr val="1F1A62"/>
                </a:solidFill>
                <a:latin typeface="Helvetica" panose="020B0604020202020204" pitchFamily="34" charset="0"/>
                <a:cs typeface="Helvetica" panose="020B0604020202020204" pitchFamily="34" charset="0"/>
              </a:rPr>
              <a:t>g Wars: Winners &amp; Losers</a:t>
            </a:r>
            <a:r>
              <a:rPr lang="en-US" sz="700" dirty="0">
                <a:solidFill>
                  <a:srgbClr val="1F1A62"/>
                </a:solidFill>
                <a:latin typeface="Helvetica" panose="020B0604020202020204" pitchFamily="34" charset="0"/>
                <a:cs typeface="Helvetica" panose="020B0604020202020204" pitchFamily="34" charset="0"/>
              </a:rPr>
              <a:t>, 8/14/20.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pSp>
        <p:nvGrpSpPr>
          <p:cNvPr id="38" name="Group 37">
            <a:extLst>
              <a:ext uri="{FF2B5EF4-FFF2-40B4-BE49-F238E27FC236}">
                <a16:creationId xmlns:a16="http://schemas.microsoft.com/office/drawing/2014/main" id="{29E9EA9D-6388-496D-BBDC-BAFB03A06DB7}"/>
              </a:ext>
            </a:extLst>
          </p:cNvPr>
          <p:cNvGrpSpPr/>
          <p:nvPr/>
        </p:nvGrpSpPr>
        <p:grpSpPr>
          <a:xfrm>
            <a:off x="438150" y="2366701"/>
            <a:ext cx="5338191" cy="2076911"/>
            <a:chOff x="414479" y="1874516"/>
            <a:chExt cx="3886728" cy="1013511"/>
          </a:xfrm>
        </p:grpSpPr>
        <p:grpSp>
          <p:nvGrpSpPr>
            <p:cNvPr id="37" name="Group 36">
              <a:extLst>
                <a:ext uri="{FF2B5EF4-FFF2-40B4-BE49-F238E27FC236}">
                  <a16:creationId xmlns:a16="http://schemas.microsoft.com/office/drawing/2014/main" id="{D1A60995-9EFA-4840-BF5F-FA9DAEA06522}"/>
                </a:ext>
              </a:extLst>
            </p:cNvPr>
            <p:cNvGrpSpPr/>
            <p:nvPr/>
          </p:nvGrpSpPr>
          <p:grpSpPr>
            <a:xfrm>
              <a:off x="414479" y="1874516"/>
              <a:ext cx="3886728" cy="1013511"/>
              <a:chOff x="77679" y="2066751"/>
              <a:chExt cx="3886728" cy="1013511"/>
            </a:xfrm>
          </p:grpSpPr>
          <p:sp>
            <p:nvSpPr>
              <p:cNvPr id="21" name="Rectangle: Rounded Corners 20">
                <a:extLst>
                  <a:ext uri="{FF2B5EF4-FFF2-40B4-BE49-F238E27FC236}">
                    <a16:creationId xmlns:a16="http://schemas.microsoft.com/office/drawing/2014/main" id="{DE7E8B50-A3B9-4EFC-BFFC-05A521323E63}"/>
                  </a:ext>
                </a:extLst>
              </p:cNvPr>
              <p:cNvSpPr/>
              <p:nvPr/>
            </p:nvSpPr>
            <p:spPr>
              <a:xfrm>
                <a:off x="77679" y="2066751"/>
                <a:ext cx="3886728" cy="1013511"/>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D4BC6AA1-26CA-482C-86D8-498C1507C065}"/>
                  </a:ext>
                </a:extLst>
              </p:cNvPr>
              <p:cNvGrpSpPr/>
              <p:nvPr/>
            </p:nvGrpSpPr>
            <p:grpSpPr>
              <a:xfrm>
                <a:off x="206851" y="2481603"/>
                <a:ext cx="3665434" cy="504910"/>
                <a:chOff x="-565864" y="3008888"/>
                <a:chExt cx="3332213" cy="459009"/>
              </a:xfrm>
            </p:grpSpPr>
            <p:pic>
              <p:nvPicPr>
                <p:cNvPr id="20" name="Picture 19">
                  <a:extLst>
                    <a:ext uri="{FF2B5EF4-FFF2-40B4-BE49-F238E27FC236}">
                      <a16:creationId xmlns:a16="http://schemas.microsoft.com/office/drawing/2014/main" id="{8AB418DD-BE6D-4A3C-BB78-36D9B8AC952B}"/>
                    </a:ext>
                  </a:extLst>
                </p:cNvPr>
                <p:cNvPicPr>
                  <a:picLocks noChangeAspect="1"/>
                </p:cNvPicPr>
                <p:nvPr/>
              </p:nvPicPr>
              <p:blipFill rotWithShape="1">
                <a:blip r:embed="rId5"/>
                <a:srcRect r="29556" b="61282"/>
                <a:stretch/>
              </p:blipFill>
              <p:spPr>
                <a:xfrm>
                  <a:off x="-565864" y="3008888"/>
                  <a:ext cx="3332213" cy="200193"/>
                </a:xfrm>
                <a:prstGeom prst="rect">
                  <a:avLst/>
                </a:prstGeom>
              </p:spPr>
            </p:pic>
            <p:pic>
              <p:nvPicPr>
                <p:cNvPr id="23" name="Picture 22">
                  <a:extLst>
                    <a:ext uri="{FF2B5EF4-FFF2-40B4-BE49-F238E27FC236}">
                      <a16:creationId xmlns:a16="http://schemas.microsoft.com/office/drawing/2014/main" id="{2C50877E-69BB-4F7F-991A-DA68933A0D56}"/>
                    </a:ext>
                  </a:extLst>
                </p:cNvPr>
                <p:cNvPicPr>
                  <a:picLocks noChangeAspect="1"/>
                </p:cNvPicPr>
                <p:nvPr/>
              </p:nvPicPr>
              <p:blipFill rotWithShape="1">
                <a:blip r:embed="rId5"/>
                <a:srcRect l="71061" t="4036" b="50000"/>
                <a:stretch/>
              </p:blipFill>
              <p:spPr>
                <a:xfrm>
                  <a:off x="-565864" y="3230235"/>
                  <a:ext cx="1368900" cy="237662"/>
                </a:xfrm>
                <a:prstGeom prst="rect">
                  <a:avLst/>
                </a:prstGeom>
              </p:spPr>
            </p:pic>
            <p:pic>
              <p:nvPicPr>
                <p:cNvPr id="27" name="Picture 26">
                  <a:extLst>
                    <a:ext uri="{FF2B5EF4-FFF2-40B4-BE49-F238E27FC236}">
                      <a16:creationId xmlns:a16="http://schemas.microsoft.com/office/drawing/2014/main" id="{8FC4B98C-A04E-4A4F-BDF9-C122951C8CDB}"/>
                    </a:ext>
                  </a:extLst>
                </p:cNvPr>
                <p:cNvPicPr>
                  <a:picLocks noChangeAspect="1"/>
                </p:cNvPicPr>
                <p:nvPr/>
              </p:nvPicPr>
              <p:blipFill rotWithShape="1">
                <a:blip r:embed="rId5"/>
                <a:srcRect t="39472" r="61616" b="29112"/>
                <a:stretch/>
              </p:blipFill>
              <p:spPr>
                <a:xfrm>
                  <a:off x="784182" y="3241102"/>
                  <a:ext cx="1815655" cy="162434"/>
                </a:xfrm>
                <a:prstGeom prst="rect">
                  <a:avLst/>
                </a:prstGeom>
              </p:spPr>
            </p:pic>
          </p:grpSp>
          <p:pic>
            <p:nvPicPr>
              <p:cNvPr id="1026" name="Picture 2" descr="Technology News">
                <a:extLst>
                  <a:ext uri="{FF2B5EF4-FFF2-40B4-BE49-F238E27FC236}">
                    <a16:creationId xmlns:a16="http://schemas.microsoft.com/office/drawing/2014/main" id="{27F59FA2-5254-4B45-9C0D-D22A216C2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755" y="2134568"/>
                <a:ext cx="1028244" cy="31949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CDB460E4-05FA-4E63-8EF9-7A5DBA77F577}"/>
                </a:ext>
              </a:extLst>
            </p:cNvPr>
            <p:cNvSpPr txBox="1"/>
            <p:nvPr/>
          </p:nvSpPr>
          <p:spPr>
            <a:xfrm>
              <a:off x="3337527" y="2753323"/>
              <a:ext cx="754349" cy="100506"/>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31</a:t>
              </a:r>
              <a:r>
                <a:rPr lang="en-US" sz="800" b="1" baseline="30000">
                  <a:solidFill>
                    <a:srgbClr val="E84A99"/>
                  </a:solidFill>
                  <a:latin typeface="Helvetica" panose="020B0403020202020204" pitchFamily="34" charset="0"/>
                </a:rPr>
                <a:t>st</a:t>
              </a:r>
              <a:r>
                <a:rPr lang="en-US" sz="800" b="1">
                  <a:solidFill>
                    <a:srgbClr val="E84A99"/>
                  </a:solidFill>
                  <a:latin typeface="Helvetica" panose="020B0403020202020204" pitchFamily="34" charset="0"/>
                </a:rPr>
                <a:t>, 2020</a:t>
              </a:r>
            </a:p>
          </p:txBody>
        </p:sp>
      </p:grpSp>
      <p:sp>
        <p:nvSpPr>
          <p:cNvPr id="39" name="TextBox 38">
            <a:extLst>
              <a:ext uri="{FF2B5EF4-FFF2-40B4-BE49-F238E27FC236}">
                <a16:creationId xmlns:a16="http://schemas.microsoft.com/office/drawing/2014/main" id="{EF20FFCC-9A4E-433D-BA3E-25600C7E5AA1}"/>
              </a:ext>
            </a:extLst>
          </p:cNvPr>
          <p:cNvSpPr txBox="1"/>
          <p:nvPr/>
        </p:nvSpPr>
        <p:spPr>
          <a:xfrm>
            <a:off x="6214491" y="2497215"/>
            <a:ext cx="5657850" cy="1815882"/>
          </a:xfrm>
          <a:prstGeom prst="rect">
            <a:avLst/>
          </a:prstGeom>
          <a:noFill/>
        </p:spPr>
        <p:txBody>
          <a:bodyPr wrap="square">
            <a:spAutoFit/>
          </a:bodyPr>
          <a:lstStyle/>
          <a:p>
            <a:pPr algn="ctr"/>
            <a:r>
              <a:rPr lang="en-US" sz="2000" i="1">
                <a:solidFill>
                  <a:schemeClr val="bg1"/>
                </a:solidFill>
                <a:effectLst/>
                <a:latin typeface="Helvetica" panose="020B0403020202020204" pitchFamily="34" charset="0"/>
              </a:rPr>
              <a:t> </a:t>
            </a:r>
            <a:r>
              <a:rPr lang="en-US" sz="2400" i="1">
                <a:solidFill>
                  <a:schemeClr val="bg1"/>
                </a:solidFill>
                <a:effectLst/>
                <a:latin typeface="Helvetica" panose="020B0403020202020204" pitchFamily="34" charset="0"/>
              </a:rPr>
              <a:t>“We're looking at different marketing promotions to </a:t>
            </a:r>
            <a:r>
              <a:rPr lang="en-US" sz="2400" b="1" i="1">
                <a:solidFill>
                  <a:srgbClr val="FFE600"/>
                </a:solidFill>
                <a:effectLst/>
                <a:latin typeface="Helvetica" panose="020B0403020202020204" pitchFamily="34" charset="0"/>
              </a:rPr>
              <a:t>attract new members</a:t>
            </a:r>
            <a:r>
              <a:rPr lang="en-US" sz="2400" i="1">
                <a:solidFill>
                  <a:schemeClr val="bg1"/>
                </a:solidFill>
                <a:effectLst/>
                <a:latin typeface="Helvetica" panose="020B0403020202020204" pitchFamily="34" charset="0"/>
              </a:rPr>
              <a:t> and give them a great </a:t>
            </a:r>
          </a:p>
          <a:p>
            <a:pPr algn="ctr"/>
            <a:r>
              <a:rPr lang="en-US" sz="2400" i="1">
                <a:solidFill>
                  <a:schemeClr val="bg1"/>
                </a:solidFill>
                <a:effectLst/>
                <a:latin typeface="Helvetica" panose="020B0403020202020204" pitchFamily="34" charset="0"/>
              </a:rPr>
              <a:t>Netflix experience.” </a:t>
            </a:r>
          </a:p>
          <a:p>
            <a:pPr algn="ctr"/>
            <a:endParaRPr lang="en-US" sz="500" i="1">
              <a:solidFill>
                <a:schemeClr val="bg1"/>
              </a:solidFill>
              <a:latin typeface="Helvetica" panose="020B0403020202020204" pitchFamily="34" charset="0"/>
            </a:endParaRPr>
          </a:p>
          <a:p>
            <a:pPr algn="ctr"/>
            <a:r>
              <a:rPr lang="en-US" sz="1100" b="1" i="1">
                <a:solidFill>
                  <a:schemeClr val="bg1"/>
                </a:solidFill>
                <a:latin typeface="Helvetica" panose="020B0403020202020204" pitchFamily="34" charset="0"/>
              </a:rPr>
              <a:t>- Netflix, Gadgets 360, 8/31/20</a:t>
            </a:r>
            <a:endParaRPr lang="en-US" sz="1050" b="1" i="1">
              <a:solidFill>
                <a:schemeClr val="bg1"/>
              </a:solidFill>
              <a:latin typeface="Helvetica" panose="020B0403020202020204" pitchFamily="34" charset="0"/>
            </a:endParaRPr>
          </a:p>
        </p:txBody>
      </p:sp>
    </p:spTree>
    <p:extLst>
      <p:ext uri="{BB962C8B-B14F-4D97-AF65-F5344CB8AC3E}">
        <p14:creationId xmlns:p14="http://schemas.microsoft.com/office/powerpoint/2010/main" val="521626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6F6A-AA72-471C-A437-4CC44D1D30FC}"/>
              </a:ext>
            </a:extLst>
          </p:cNvPr>
          <p:cNvSpPr/>
          <p:nvPr/>
        </p:nvSpPr>
        <p:spPr>
          <a:xfrm>
            <a:off x="0" y="1696163"/>
            <a:ext cx="4758514" cy="39731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D6A3A61-0E94-45BF-BC93-B9E740AD04CA}"/>
              </a:ext>
            </a:extLst>
          </p:cNvPr>
          <p:cNvSpPr/>
          <p:nvPr/>
        </p:nvSpPr>
        <p:spPr>
          <a:xfrm>
            <a:off x="4746818"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62073" y="160444"/>
            <a:ext cx="1212992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1F1A62"/>
                </a:solidFill>
                <a:latin typeface="Helvetica" pitchFamily="2" charset="0"/>
              </a:rPr>
              <a:t>In fact, many of the major media companies are setting up </a:t>
            </a:r>
            <a:r>
              <a:rPr lang="en-US" sz="2400" b="1">
                <a:solidFill>
                  <a:srgbClr val="E84A99"/>
                </a:solidFill>
                <a:latin typeface="Helvetica" pitchFamily="2" charset="0"/>
              </a:rPr>
              <a:t>bundle partnerships </a:t>
            </a:r>
            <a:r>
              <a:rPr lang="en-US" sz="2400" b="1">
                <a:solidFill>
                  <a:srgbClr val="1F1A62"/>
                </a:solidFill>
                <a:latin typeface="Helvetica" pitchFamily="2" charset="0"/>
              </a:rPr>
              <a:t>to entice new subscribers by making their services more </a:t>
            </a:r>
            <a:r>
              <a:rPr lang="en-US" sz="2400" b="1">
                <a:solidFill>
                  <a:srgbClr val="E84A99"/>
                </a:solidFill>
                <a:latin typeface="Helvetica" pitchFamily="2" charset="0"/>
              </a:rPr>
              <a:t>accessible</a:t>
            </a:r>
            <a:r>
              <a:rPr lang="en-US" sz="2400" b="1">
                <a:solidFill>
                  <a:srgbClr val="1F1A62"/>
                </a:solidFill>
                <a:latin typeface="Helvetica" pitchFamily="2" charset="0"/>
              </a:rPr>
              <a:t> to viewers, as well as more </a:t>
            </a:r>
            <a:r>
              <a:rPr lang="en-US" sz="2400" b="1">
                <a:solidFill>
                  <a:srgbClr val="E84A99"/>
                </a:solidFill>
                <a:latin typeface="Helvetica" pitchFamily="2" charset="0"/>
              </a:rPr>
              <a:t>affordable</a:t>
            </a:r>
            <a:endParaRPr kumimoji="0" lang="en-US" sz="2400" b="1" i="0" u="none" strike="noStrike" kern="1200" cap="none" spc="0" normalizeH="0" baseline="0" noProof="0">
              <a:ln>
                <a:noFill/>
              </a:ln>
              <a:solidFill>
                <a:srgbClr val="E84A99"/>
              </a:solidFill>
              <a:effectLst/>
              <a:uLnTx/>
              <a:uFillTx/>
              <a:latin typeface="Helvetica" pitchFamily="2" charset="0"/>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D1336C2E-10F1-4630-8B41-9DEDD81AB259}"/>
              </a:ext>
            </a:extLst>
          </p:cNvPr>
          <p:cNvSpPr txBox="1"/>
          <p:nvPr/>
        </p:nvSpPr>
        <p:spPr>
          <a:xfrm>
            <a:off x="486744" y="6268055"/>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Q3. When thinking about streaming video services, how much do you agree or disagree with the following statements? </a:t>
            </a:r>
          </a:p>
        </p:txBody>
      </p:sp>
      <p:grpSp>
        <p:nvGrpSpPr>
          <p:cNvPr id="26" name="Group 25">
            <a:extLst>
              <a:ext uri="{FF2B5EF4-FFF2-40B4-BE49-F238E27FC236}">
                <a16:creationId xmlns:a16="http://schemas.microsoft.com/office/drawing/2014/main" id="{A9AF9ACC-C4F4-4A09-92C8-8FE0730B0EF4}"/>
              </a:ext>
            </a:extLst>
          </p:cNvPr>
          <p:cNvGrpSpPr/>
          <p:nvPr/>
        </p:nvGrpSpPr>
        <p:grpSpPr>
          <a:xfrm>
            <a:off x="1157776" y="1857057"/>
            <a:ext cx="2442962" cy="1366563"/>
            <a:chOff x="1037236" y="2050114"/>
            <a:chExt cx="2383849" cy="1366563"/>
          </a:xfrm>
        </p:grpSpPr>
        <p:sp>
          <p:nvSpPr>
            <p:cNvPr id="18" name="Rectangle: Rounded Corners 17">
              <a:extLst>
                <a:ext uri="{FF2B5EF4-FFF2-40B4-BE49-F238E27FC236}">
                  <a16:creationId xmlns:a16="http://schemas.microsoft.com/office/drawing/2014/main" id="{FC694069-87AF-4008-931E-13F09EF19BB6}"/>
                </a:ext>
              </a:extLst>
            </p:cNvPr>
            <p:cNvSpPr/>
            <p:nvPr/>
          </p:nvSpPr>
          <p:spPr>
            <a:xfrm>
              <a:off x="1037236" y="2050114"/>
              <a:ext cx="2237895" cy="1339615"/>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5FCC373-FB24-4ABD-8AFD-DACDD3CAD99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40350" y="2449568"/>
              <a:ext cx="2031666" cy="860323"/>
            </a:xfrm>
            <a:prstGeom prst="rect">
              <a:avLst/>
            </a:prstGeom>
          </p:spPr>
        </p:pic>
        <p:sp>
          <p:nvSpPr>
            <p:cNvPr id="20" name="TextBox 19">
              <a:extLst>
                <a:ext uri="{FF2B5EF4-FFF2-40B4-BE49-F238E27FC236}">
                  <a16:creationId xmlns:a16="http://schemas.microsoft.com/office/drawing/2014/main" id="{09895B04-CA58-4185-9D88-2EB4444A0DDB}"/>
                </a:ext>
              </a:extLst>
            </p:cNvPr>
            <p:cNvSpPr txBox="1"/>
            <p:nvPr/>
          </p:nvSpPr>
          <p:spPr>
            <a:xfrm>
              <a:off x="2206198" y="3201233"/>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18</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24" name="Picture 23">
              <a:extLst>
                <a:ext uri="{FF2B5EF4-FFF2-40B4-BE49-F238E27FC236}">
                  <a16:creationId xmlns:a16="http://schemas.microsoft.com/office/drawing/2014/main" id="{FCA5DA6E-7D81-4774-863B-3283F72710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6964" y="2167457"/>
              <a:ext cx="518977" cy="254936"/>
            </a:xfrm>
            <a:prstGeom prst="rect">
              <a:avLst/>
            </a:prstGeom>
          </p:spPr>
        </p:pic>
      </p:grpSp>
      <p:grpSp>
        <p:nvGrpSpPr>
          <p:cNvPr id="35" name="Group 34">
            <a:extLst>
              <a:ext uri="{FF2B5EF4-FFF2-40B4-BE49-F238E27FC236}">
                <a16:creationId xmlns:a16="http://schemas.microsoft.com/office/drawing/2014/main" id="{7612EC80-8E39-48A1-88AC-DCB4A71D04B0}"/>
              </a:ext>
            </a:extLst>
          </p:cNvPr>
          <p:cNvGrpSpPr/>
          <p:nvPr/>
        </p:nvGrpSpPr>
        <p:grpSpPr>
          <a:xfrm>
            <a:off x="898164" y="3435028"/>
            <a:ext cx="2962186" cy="836883"/>
            <a:chOff x="857839" y="3494841"/>
            <a:chExt cx="2962186" cy="836883"/>
          </a:xfrm>
        </p:grpSpPr>
        <p:sp>
          <p:nvSpPr>
            <p:cNvPr id="30" name="Rectangle: Rounded Corners 29">
              <a:extLst>
                <a:ext uri="{FF2B5EF4-FFF2-40B4-BE49-F238E27FC236}">
                  <a16:creationId xmlns:a16="http://schemas.microsoft.com/office/drawing/2014/main" id="{1C4A8DD7-48AB-4BC0-8FDD-E92D2A869964}"/>
                </a:ext>
              </a:extLst>
            </p:cNvPr>
            <p:cNvSpPr/>
            <p:nvPr/>
          </p:nvSpPr>
          <p:spPr>
            <a:xfrm>
              <a:off x="857839" y="3494841"/>
              <a:ext cx="2827687" cy="799630"/>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07367709-1D9C-493E-802F-9349A0A34D61}"/>
                </a:ext>
              </a:extLst>
            </p:cNvPr>
            <p:cNvPicPr>
              <a:picLocks noChangeAspect="1"/>
            </p:cNvPicPr>
            <p:nvPr/>
          </p:nvPicPr>
          <p:blipFill>
            <a:blip r:embed="rId6"/>
            <a:stretch>
              <a:fillRect/>
            </a:stretch>
          </p:blipFill>
          <p:spPr>
            <a:xfrm>
              <a:off x="934921" y="3739931"/>
              <a:ext cx="2673523" cy="441449"/>
            </a:xfrm>
            <a:prstGeom prst="rect">
              <a:avLst/>
            </a:prstGeom>
          </p:spPr>
        </p:pic>
        <p:sp>
          <p:nvSpPr>
            <p:cNvPr id="32" name="TextBox 31">
              <a:extLst>
                <a:ext uri="{FF2B5EF4-FFF2-40B4-BE49-F238E27FC236}">
                  <a16:creationId xmlns:a16="http://schemas.microsoft.com/office/drawing/2014/main" id="{584470F0-BDF2-48F5-A13B-6561D1DA0C67}"/>
                </a:ext>
              </a:extLst>
            </p:cNvPr>
            <p:cNvSpPr txBox="1"/>
            <p:nvPr/>
          </p:nvSpPr>
          <p:spPr>
            <a:xfrm>
              <a:off x="2605138" y="4116280"/>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18</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34" name="Picture 33">
              <a:extLst>
                <a:ext uri="{FF2B5EF4-FFF2-40B4-BE49-F238E27FC236}">
                  <a16:creationId xmlns:a16="http://schemas.microsoft.com/office/drawing/2014/main" id="{4F0A7724-EE97-47F6-B655-ADF2CB67C733}"/>
                </a:ext>
              </a:extLst>
            </p:cNvPr>
            <p:cNvPicPr>
              <a:picLocks noChangeAspect="1"/>
            </p:cNvPicPr>
            <p:nvPr/>
          </p:nvPicPr>
          <p:blipFill>
            <a:blip r:embed="rId7"/>
            <a:stretch>
              <a:fillRect/>
            </a:stretch>
          </p:blipFill>
          <p:spPr>
            <a:xfrm>
              <a:off x="961847" y="3575298"/>
              <a:ext cx="620619" cy="179943"/>
            </a:xfrm>
            <a:prstGeom prst="rect">
              <a:avLst/>
            </a:prstGeom>
          </p:spPr>
        </p:pic>
      </p:grpSp>
      <p:grpSp>
        <p:nvGrpSpPr>
          <p:cNvPr id="42" name="Group 41">
            <a:extLst>
              <a:ext uri="{FF2B5EF4-FFF2-40B4-BE49-F238E27FC236}">
                <a16:creationId xmlns:a16="http://schemas.microsoft.com/office/drawing/2014/main" id="{9D93C18B-722C-4327-9BA1-E41DF2EF94CF}"/>
              </a:ext>
            </a:extLst>
          </p:cNvPr>
          <p:cNvGrpSpPr/>
          <p:nvPr/>
        </p:nvGrpSpPr>
        <p:grpSpPr>
          <a:xfrm>
            <a:off x="586199" y="4483318"/>
            <a:ext cx="3586116" cy="1009182"/>
            <a:chOff x="546751" y="4362386"/>
            <a:chExt cx="3586116" cy="1009182"/>
          </a:xfrm>
        </p:grpSpPr>
        <p:sp>
          <p:nvSpPr>
            <p:cNvPr id="39" name="Rectangle: Rounded Corners 38">
              <a:extLst>
                <a:ext uri="{FF2B5EF4-FFF2-40B4-BE49-F238E27FC236}">
                  <a16:creationId xmlns:a16="http://schemas.microsoft.com/office/drawing/2014/main" id="{49703AE7-2365-4FE5-B57B-04777C01CAA4}"/>
                </a:ext>
              </a:extLst>
            </p:cNvPr>
            <p:cNvSpPr/>
            <p:nvPr/>
          </p:nvSpPr>
          <p:spPr>
            <a:xfrm>
              <a:off x="546751" y="4362386"/>
              <a:ext cx="3516201" cy="9905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A0AE0903-DEE7-4145-ACFC-382C56CC75CB}"/>
                </a:ext>
              </a:extLst>
            </p:cNvPr>
            <p:cNvSpPr txBox="1"/>
            <p:nvPr/>
          </p:nvSpPr>
          <p:spPr>
            <a:xfrm>
              <a:off x="2917980" y="5156124"/>
              <a:ext cx="1214887"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August 13</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pic>
          <p:nvPicPr>
            <p:cNvPr id="37" name="Picture 36">
              <a:extLst>
                <a:ext uri="{FF2B5EF4-FFF2-40B4-BE49-F238E27FC236}">
                  <a16:creationId xmlns:a16="http://schemas.microsoft.com/office/drawing/2014/main" id="{FE9CA8EC-9045-448E-970F-E5259E30500A}"/>
                </a:ext>
              </a:extLst>
            </p:cNvPr>
            <p:cNvPicPr>
              <a:picLocks noChangeAspect="1"/>
            </p:cNvPicPr>
            <p:nvPr/>
          </p:nvPicPr>
          <p:blipFill>
            <a:blip r:embed="rId8"/>
            <a:stretch>
              <a:fillRect/>
            </a:stretch>
          </p:blipFill>
          <p:spPr>
            <a:xfrm>
              <a:off x="609966" y="4684695"/>
              <a:ext cx="3323431" cy="521467"/>
            </a:xfrm>
            <a:prstGeom prst="rect">
              <a:avLst/>
            </a:prstGeom>
          </p:spPr>
        </p:pic>
        <p:pic>
          <p:nvPicPr>
            <p:cNvPr id="2052" name="Picture 4">
              <a:extLst>
                <a:ext uri="{FF2B5EF4-FFF2-40B4-BE49-F238E27FC236}">
                  <a16:creationId xmlns:a16="http://schemas.microsoft.com/office/drawing/2014/main" id="{92CD7D7D-454B-4D62-AAA4-A6C7C207FD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428" y="4473052"/>
              <a:ext cx="624838" cy="19306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92CEC79-D186-4BFA-A7F3-5BADF4531833}"/>
              </a:ext>
            </a:extLst>
          </p:cNvPr>
          <p:cNvSpPr txBox="1"/>
          <p:nvPr/>
        </p:nvSpPr>
        <p:spPr>
          <a:xfrm>
            <a:off x="5085236" y="1951830"/>
            <a:ext cx="67683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Which of the following statements about streaming video content do you agree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1F1A62"/>
                </a:solidFill>
                <a:latin typeface="Helvetica" panose="020B0604020202020204" pitchFamily="34" charset="0"/>
                <a:cs typeface="Helvetica" panose="020B0604020202020204" pitchFamily="34" charset="0"/>
              </a:rPr>
              <a:t>A18+</a:t>
            </a: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grpSp>
        <p:nvGrpSpPr>
          <p:cNvPr id="5" name="Group 4">
            <a:extLst>
              <a:ext uri="{FF2B5EF4-FFF2-40B4-BE49-F238E27FC236}">
                <a16:creationId xmlns:a16="http://schemas.microsoft.com/office/drawing/2014/main" id="{AD1A1CE5-0FBB-4EF5-9C30-C946A507C2E6}"/>
              </a:ext>
            </a:extLst>
          </p:cNvPr>
          <p:cNvGrpSpPr/>
          <p:nvPr/>
        </p:nvGrpSpPr>
        <p:grpSpPr>
          <a:xfrm>
            <a:off x="5354528" y="3997844"/>
            <a:ext cx="6082118" cy="1348955"/>
            <a:chOff x="5175229" y="2679094"/>
            <a:chExt cx="6082118" cy="1348955"/>
          </a:xfrm>
        </p:grpSpPr>
        <p:sp>
          <p:nvSpPr>
            <p:cNvPr id="53" name="TextBox 52">
              <a:extLst>
                <a:ext uri="{FF2B5EF4-FFF2-40B4-BE49-F238E27FC236}">
                  <a16:creationId xmlns:a16="http://schemas.microsoft.com/office/drawing/2014/main" id="{A2C2B219-5FD5-4E14-A3CC-DB9C2F27B29B}"/>
                </a:ext>
              </a:extLst>
            </p:cNvPr>
            <p:cNvSpPr txBox="1"/>
            <p:nvPr/>
          </p:nvSpPr>
          <p:spPr>
            <a:xfrm>
              <a:off x="5175229" y="2679094"/>
              <a:ext cx="60821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wish there was one bundle I could buy that included everything”</a:t>
              </a:r>
            </a:p>
          </p:txBody>
        </p:sp>
        <p:sp>
          <p:nvSpPr>
            <p:cNvPr id="9" name="Rectangle 8">
              <a:extLst>
                <a:ext uri="{FF2B5EF4-FFF2-40B4-BE49-F238E27FC236}">
                  <a16:creationId xmlns:a16="http://schemas.microsoft.com/office/drawing/2014/main" id="{232BED9B-037C-4927-B291-772AB604DD37}"/>
                </a:ext>
              </a:extLst>
            </p:cNvPr>
            <p:cNvSpPr/>
            <p:nvPr/>
          </p:nvSpPr>
          <p:spPr>
            <a:xfrm>
              <a:off x="7353712" y="3012386"/>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53%</a:t>
              </a:r>
              <a:endParaRPr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grpSp>
      <p:grpSp>
        <p:nvGrpSpPr>
          <p:cNvPr id="7" name="Group 6">
            <a:extLst>
              <a:ext uri="{FF2B5EF4-FFF2-40B4-BE49-F238E27FC236}">
                <a16:creationId xmlns:a16="http://schemas.microsoft.com/office/drawing/2014/main" id="{7A659F25-89A8-431D-A19B-227859D916D3}"/>
              </a:ext>
            </a:extLst>
          </p:cNvPr>
          <p:cNvGrpSpPr/>
          <p:nvPr/>
        </p:nvGrpSpPr>
        <p:grpSpPr>
          <a:xfrm>
            <a:off x="5376119" y="2687903"/>
            <a:ext cx="6151880" cy="1323811"/>
            <a:chOff x="5647545" y="5562749"/>
            <a:chExt cx="6151880" cy="1323811"/>
          </a:xfrm>
        </p:grpSpPr>
        <p:sp>
          <p:nvSpPr>
            <p:cNvPr id="55" name="TextBox 54">
              <a:extLst>
                <a:ext uri="{FF2B5EF4-FFF2-40B4-BE49-F238E27FC236}">
                  <a16:creationId xmlns:a16="http://schemas.microsoft.com/office/drawing/2014/main" id="{77F2BAA7-2C58-468C-A56C-94D42F627A92}"/>
                </a:ext>
              </a:extLst>
            </p:cNvPr>
            <p:cNvSpPr txBox="1"/>
            <p:nvPr/>
          </p:nvSpPr>
          <p:spPr>
            <a:xfrm>
              <a:off x="5647545" y="5562749"/>
              <a:ext cx="6151880" cy="30777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1" strike="noStrike" cap="none" spc="0" normalizeH="0" baseline="0">
                  <a:ln>
                    <a:noFill/>
                  </a:ln>
                  <a:solidFill>
                    <a:srgbClr val="1F1A62"/>
                  </a:solidFill>
                  <a:effectLst/>
                  <a:uLnTx/>
                  <a:uFillTx/>
                  <a:latin typeface="Helvetica" panose="020B0604020202020204" pitchFamily="34" charset="0"/>
                  <a:cs typeface="Helvetica" panose="020B0604020202020204" pitchFamily="34" charset="0"/>
                </a:defRPr>
              </a:lvl1pPr>
            </a:lstStyle>
            <a:p>
              <a:r>
                <a:rPr lang="en-US" sz="1400"/>
                <a:t> “I wish there were discounts for bundling certain streaming services”</a:t>
              </a:r>
            </a:p>
          </p:txBody>
        </p:sp>
        <p:sp>
          <p:nvSpPr>
            <p:cNvPr id="13" name="Rectangle 12">
              <a:extLst>
                <a:ext uri="{FF2B5EF4-FFF2-40B4-BE49-F238E27FC236}">
                  <a16:creationId xmlns:a16="http://schemas.microsoft.com/office/drawing/2014/main" id="{4849656B-0F2F-4FD4-8E3F-EE4FC357C77F}"/>
                </a:ext>
              </a:extLst>
            </p:cNvPr>
            <p:cNvSpPr/>
            <p:nvPr/>
          </p:nvSpPr>
          <p:spPr>
            <a:xfrm>
              <a:off x="7756406" y="5870897"/>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57%</a:t>
              </a:r>
              <a:endParaRPr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grpSp>
    </p:spTree>
    <p:extLst>
      <p:ext uri="{BB962C8B-B14F-4D97-AF65-F5344CB8AC3E}">
        <p14:creationId xmlns:p14="http://schemas.microsoft.com/office/powerpoint/2010/main" val="2032436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32512" y="170793"/>
            <a:ext cx="12059487" cy="769441"/>
          </a:xfrm>
          <a:prstGeom prst="rect">
            <a:avLst/>
          </a:prstGeom>
        </p:spPr>
        <p:txBody>
          <a:bodyPr wrap="square" lIns="91440" tIns="45720" rIns="91440" bIns="45720" anchor="t">
            <a:spAutoFit/>
          </a:bodyPr>
          <a:lstStyle/>
          <a:p>
            <a:r>
              <a:rPr lang="en-US" sz="2200" b="1">
                <a:solidFill>
                  <a:srgbClr val="1F1A62"/>
                </a:solidFill>
                <a:latin typeface="Helvetica"/>
                <a:cs typeface="Helvetica"/>
              </a:rPr>
              <a:t>In addition to bundling, consumers are looking for </a:t>
            </a:r>
            <a:r>
              <a:rPr lang="en-US" sz="2200" b="1">
                <a:solidFill>
                  <a:srgbClr val="E84A99"/>
                </a:solidFill>
                <a:latin typeface="Helvetica"/>
                <a:cs typeface="Helvetica"/>
              </a:rPr>
              <a:t>ease of use </a:t>
            </a:r>
            <a:r>
              <a:rPr lang="en-US" sz="2200" b="1">
                <a:solidFill>
                  <a:srgbClr val="1F1A62"/>
                </a:solidFill>
                <a:latin typeface="Helvetica"/>
                <a:cs typeface="Helvetica"/>
              </a:rPr>
              <a:t>in the form of built-in </a:t>
            </a:r>
            <a:r>
              <a:rPr lang="en-US" sz="2200" b="1">
                <a:solidFill>
                  <a:srgbClr val="E84A99"/>
                </a:solidFill>
                <a:latin typeface="Helvetica"/>
                <a:cs typeface="Helvetica"/>
              </a:rPr>
              <a:t>functionality</a:t>
            </a:r>
            <a:r>
              <a:rPr lang="en-US" sz="2200" b="1">
                <a:solidFill>
                  <a:srgbClr val="1F1A62"/>
                </a:solidFill>
                <a:latin typeface="Helvetica"/>
                <a:cs typeface="Helvetica"/>
              </a:rPr>
              <a:t> and </a:t>
            </a:r>
            <a:r>
              <a:rPr lang="en-US" sz="2200" b="1">
                <a:solidFill>
                  <a:srgbClr val="E84A99"/>
                </a:solidFill>
                <a:latin typeface="Helvetica"/>
                <a:cs typeface="Helvetica"/>
              </a:rPr>
              <a:t>availability</a:t>
            </a:r>
            <a:r>
              <a:rPr lang="en-US" sz="2200" b="1">
                <a:solidFill>
                  <a:srgbClr val="1F1A62"/>
                </a:solidFill>
                <a:latin typeface="Helvetica"/>
                <a:cs typeface="Helvetica"/>
              </a:rPr>
              <a:t> across all devices</a:t>
            </a:r>
          </a:p>
        </p:txBody>
      </p:sp>
      <p:sp>
        <p:nvSpPr>
          <p:cNvPr id="9" name="TextBox 8">
            <a:extLst>
              <a:ext uri="{FF2B5EF4-FFF2-40B4-BE49-F238E27FC236}">
                <a16:creationId xmlns:a16="http://schemas.microsoft.com/office/drawing/2014/main" id="{C84AE172-C865-45EE-85A6-F8BEE8FF4A88}"/>
              </a:ext>
            </a:extLst>
          </p:cNvPr>
          <p:cNvSpPr txBox="1"/>
          <p:nvPr/>
        </p:nvSpPr>
        <p:spPr>
          <a:xfrm>
            <a:off x="3652541" y="6334163"/>
            <a:ext cx="831937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Nielsen Total Audience Report, </a:t>
            </a:r>
            <a:r>
              <a:rPr lang="en-US" sz="700">
                <a:solidFill>
                  <a:srgbClr val="1B1464"/>
                </a:solidFill>
                <a:latin typeface="Helvetica" panose="020B0604020202020204" pitchFamily="34" charset="0"/>
                <a:cs typeface="Helvetica" panose="020B0604020202020204" pitchFamily="34" charset="0"/>
              </a:rPr>
              <a:t>February 2020</a:t>
            </a:r>
            <a:r>
              <a:rPr kumimoji="0" lang="en-US" sz="7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p>
        </p:txBody>
      </p:sp>
      <p:sp>
        <p:nvSpPr>
          <p:cNvPr id="27" name="Rectangle 26">
            <a:extLst>
              <a:ext uri="{FF2B5EF4-FFF2-40B4-BE49-F238E27FC236}">
                <a16:creationId xmlns:a16="http://schemas.microsoft.com/office/drawing/2014/main" id="{08E79BC3-7C55-4A99-8A58-B5E14188821E}"/>
              </a:ext>
            </a:extLst>
          </p:cNvPr>
          <p:cNvSpPr/>
          <p:nvPr/>
        </p:nvSpPr>
        <p:spPr>
          <a:xfrm>
            <a:off x="76957" y="988880"/>
            <a:ext cx="12038086" cy="584775"/>
          </a:xfrm>
          <a:prstGeom prst="rect">
            <a:avLst/>
          </a:prstGeom>
          <a:noFill/>
        </p:spPr>
        <p:txBody>
          <a:bodyPr wrap="square" lIns="91440" tIns="45720" rIns="91440" bIns="45720" rtlCol="0" anchor="t">
            <a:spAutoFit/>
          </a:bodyPr>
          <a:lstStyle/>
          <a:p>
            <a:pPr marL="285750" indent="-285750">
              <a:buBlip>
                <a:blip r:embed="rId3"/>
              </a:buBlip>
              <a:defRPr/>
            </a:pPr>
            <a:r>
              <a:rPr lang="en-US" sz="1600">
                <a:solidFill>
                  <a:srgbClr val="1F1A62"/>
                </a:solidFill>
                <a:latin typeface="Helvetica"/>
                <a:cs typeface="Helvetica"/>
              </a:rPr>
              <a:t>The established paid services currently have the advantage, as many smart TVs and devices offer one-click access for viewers, whereas the ad-supported services are still building their relationships with OEM's  </a:t>
            </a:r>
          </a:p>
        </p:txBody>
      </p:sp>
      <p:pic>
        <p:nvPicPr>
          <p:cNvPr id="4" name="Picture 3" descr="A hand holding a video game remote control&#10;&#10;Description automatically generated">
            <a:extLst>
              <a:ext uri="{FF2B5EF4-FFF2-40B4-BE49-F238E27FC236}">
                <a16:creationId xmlns:a16="http://schemas.microsoft.com/office/drawing/2014/main" id="{2491F85C-0404-48CB-B8FF-F07260A25993}"/>
              </a:ext>
            </a:extLst>
          </p:cNvPr>
          <p:cNvPicPr>
            <a:picLocks noChangeAspect="1"/>
          </p:cNvPicPr>
          <p:nvPr/>
        </p:nvPicPr>
        <p:blipFill rotWithShape="1">
          <a:blip r:embed="rId4">
            <a:extLst>
              <a:ext uri="{28A0092B-C50C-407E-A947-70E740481C1C}">
                <a14:useLocalDpi xmlns:a14="http://schemas.microsoft.com/office/drawing/2010/main" val="0"/>
              </a:ext>
            </a:extLst>
          </a:blip>
          <a:srcRect l="6108" r="46593"/>
          <a:stretch/>
        </p:blipFill>
        <p:spPr>
          <a:xfrm>
            <a:off x="-1" y="1690652"/>
            <a:ext cx="3674060" cy="5178498"/>
          </a:xfrm>
          <a:prstGeom prst="rect">
            <a:avLst/>
          </a:prstGeom>
        </p:spPr>
      </p:pic>
      <p:sp>
        <p:nvSpPr>
          <p:cNvPr id="10" name="TextBox 9">
            <a:extLst>
              <a:ext uri="{FF2B5EF4-FFF2-40B4-BE49-F238E27FC236}">
                <a16:creationId xmlns:a16="http://schemas.microsoft.com/office/drawing/2014/main" id="{E2FAC6F3-C914-4DCA-8BC9-0D099FD2224C}"/>
              </a:ext>
            </a:extLst>
          </p:cNvPr>
          <p:cNvSpPr txBox="1"/>
          <p:nvPr/>
        </p:nvSpPr>
        <p:spPr>
          <a:xfrm>
            <a:off x="4676573" y="2179412"/>
            <a:ext cx="6929516" cy="369332"/>
          </a:xfrm>
          <a:prstGeom prst="rect">
            <a:avLst/>
          </a:prstGeom>
          <a:noFill/>
        </p:spPr>
        <p:txBody>
          <a:bodyPr wrap="square" rtlCol="0">
            <a:spAutoFit/>
          </a:bodyPr>
          <a:lstStyle/>
          <a:p>
            <a:pPr algn="ctr"/>
            <a:r>
              <a:rPr lang="en-US" b="1" u="sng">
                <a:solidFill>
                  <a:srgbClr val="1F1A62"/>
                </a:solidFill>
                <a:latin typeface="Helvetica" panose="020B0403020202020204" pitchFamily="34" charset="0"/>
                <a:cs typeface="Helvetica" panose="020B0604020202020204" pitchFamily="34" charset="0"/>
              </a:rPr>
              <a:t>When considering video streaming attributes: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97A5DBA5-ABBE-4BFD-8E5C-2049EF027F61}"/>
              </a:ext>
            </a:extLst>
          </p:cNvPr>
          <p:cNvSpPr txBox="1"/>
          <p:nvPr/>
        </p:nvSpPr>
        <p:spPr>
          <a:xfrm>
            <a:off x="4753619" y="3769091"/>
            <a:ext cx="6775424"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of consumers place a </a:t>
            </a:r>
            <a:r>
              <a:rPr kumimoji="0" lang="en-US" sz="2000" b="0" i="1" u="none" strike="noStrike" kern="1200" cap="none" spc="0" normalizeH="0" baseline="0" noProof="0">
                <a:ln>
                  <a:noFill/>
                </a:ln>
                <a:solidFill>
                  <a:srgbClr val="1F1A62"/>
                </a:solidFill>
                <a:effectLst/>
                <a:uLnTx/>
                <a:uFillTx/>
                <a:latin typeface="Helvetica" panose="020B0403020202020204" pitchFamily="34" charset="0"/>
                <a:cs typeface="Helvetica"/>
              </a:rPr>
              <a:t>high importance </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on </a:t>
            </a:r>
            <a:r>
              <a:rPr kumimoji="0" lang="en-US" sz="2000" b="1" i="0" u="none" strike="noStrike" kern="1200" cap="none" spc="0" normalizeH="0" baseline="0" noProof="0">
                <a:ln>
                  <a:noFill/>
                </a:ln>
                <a:solidFill>
                  <a:srgbClr val="66C5AD"/>
                </a:solidFill>
                <a:effectLst/>
                <a:uLnTx/>
                <a:uFillTx/>
                <a:latin typeface="Helvetica" panose="020B0403020202020204" pitchFamily="34" charset="0"/>
                <a:cs typeface="Helvetica"/>
              </a:rPr>
              <a:t>ease of use </a:t>
            </a:r>
          </a:p>
        </p:txBody>
      </p:sp>
      <p:sp>
        <p:nvSpPr>
          <p:cNvPr id="6" name="Rectangle 5">
            <a:extLst>
              <a:ext uri="{FF2B5EF4-FFF2-40B4-BE49-F238E27FC236}">
                <a16:creationId xmlns:a16="http://schemas.microsoft.com/office/drawing/2014/main" id="{E0B97F75-2F96-474D-B51B-26D66899543D}"/>
              </a:ext>
            </a:extLst>
          </p:cNvPr>
          <p:cNvSpPr/>
          <p:nvPr/>
        </p:nvSpPr>
        <p:spPr>
          <a:xfrm>
            <a:off x="7278755" y="2824708"/>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81%</a:t>
            </a:r>
            <a:endParaRPr lang="en-US" sz="60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id="{DC52811F-ABC4-4932-B3B8-9C47C8304443}"/>
              </a:ext>
            </a:extLst>
          </p:cNvPr>
          <p:cNvSpPr/>
          <p:nvPr/>
        </p:nvSpPr>
        <p:spPr>
          <a:xfrm>
            <a:off x="7278755" y="4722958"/>
            <a:ext cx="1725152" cy="1015663"/>
          </a:xfrm>
          <a:prstGeom prst="rect">
            <a:avLst/>
          </a:prstGeom>
          <a:noFill/>
          <a:effectLst/>
        </p:spPr>
        <p:txBody>
          <a:bodyPr wrap="non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lang="en-US" sz="6000" b="1">
                <a:ln w="13462">
                  <a:solidFill>
                    <a:prstClr val="black"/>
                  </a:solidFill>
                  <a:prstDash val="solid"/>
                </a:ln>
                <a:solidFill>
                  <a:srgbClr val="00C0F3"/>
                </a:solidFill>
                <a:effectLst>
                  <a:outerShdw dist="38100" dir="2700000" algn="bl" rotWithShape="0">
                    <a:prstClr val="black"/>
                  </a:outerShdw>
                </a:effectLst>
                <a:latin typeface="Helvetica" panose="020B0604020202020204" pitchFamily="34" charset="0"/>
                <a:ea typeface="Open Sans" panose="020B0606030504020204" pitchFamily="34" charset="0"/>
                <a:cs typeface="Helvetica" panose="020B0604020202020204" pitchFamily="34" charset="0"/>
              </a:rPr>
              <a:t>58</a:t>
            </a:r>
            <a:r>
              <a:rPr kumimoji="0"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a:t>
            </a:r>
            <a:endParaRPr lang="en-US" sz="6000" b="1" i="0" u="none" strike="noStrike" kern="1200" cap="none" spc="0" normalizeH="0" baseline="0" noProof="0">
              <a:ln w="13462">
                <a:solidFill>
                  <a:prstClr val="black"/>
                </a:solidFill>
                <a:prstDash val="solid"/>
              </a:ln>
              <a:solidFill>
                <a:srgbClr val="00C0F3"/>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C77018C0-65DC-4259-93B5-F296B98D1819}"/>
              </a:ext>
            </a:extLst>
          </p:cNvPr>
          <p:cNvSpPr txBox="1"/>
          <p:nvPr/>
        </p:nvSpPr>
        <p:spPr>
          <a:xfrm>
            <a:off x="4753619" y="5667340"/>
            <a:ext cx="6775425"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cs typeface="Helvetica"/>
              </a:rPr>
              <a:t>value </a:t>
            </a:r>
            <a:r>
              <a:rPr kumimoji="0" lang="en-US" sz="2000" b="1" i="0" u="none" strike="noStrike" kern="1200" cap="none" spc="0" normalizeH="0" baseline="0" noProof="0">
                <a:ln>
                  <a:noFill/>
                </a:ln>
                <a:solidFill>
                  <a:srgbClr val="00C0F3"/>
                </a:solidFill>
                <a:effectLst/>
                <a:uLnTx/>
                <a:uFillTx/>
                <a:latin typeface="Helvetica" panose="020B0403020202020204" pitchFamily="34" charset="0"/>
                <a:cs typeface="Helvetica"/>
              </a:rPr>
              <a:t>availability across devices</a:t>
            </a:r>
          </a:p>
        </p:txBody>
      </p:sp>
    </p:spTree>
    <p:extLst>
      <p:ext uri="{BB962C8B-B14F-4D97-AF65-F5344CB8AC3E}">
        <p14:creationId xmlns:p14="http://schemas.microsoft.com/office/powerpoint/2010/main" val="54615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3FD7A-91F0-4ACA-8E90-5394C90CE4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816" b="3228"/>
          <a:stretch/>
        </p:blipFill>
        <p:spPr>
          <a:xfrm>
            <a:off x="0" y="1"/>
            <a:ext cx="4533532"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772341" y="271362"/>
            <a:ext cx="73536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Summary: </a:t>
            </a:r>
            <a:r>
              <a:rPr kumimoji="0" lang="en-US" sz="2800" b="1" i="0" u="none" strike="noStrike" kern="1200" cap="none" spc="0" normalizeH="0" baseline="0" noProof="0">
                <a:ln>
                  <a:noFill/>
                </a:ln>
                <a:solidFill>
                  <a:srgbClr val="66C5AD"/>
                </a:solidFill>
                <a:effectLst/>
                <a:uLnTx/>
                <a:uFillTx/>
                <a:latin typeface="Helvetica" pitchFamily="2" charset="0"/>
                <a:ea typeface="+mn-ea"/>
                <a:cs typeface="+mn-cs"/>
              </a:rPr>
              <a:t>Charting the Course Ahead for Video Streaming</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5F67BC5F-9D6C-4430-93A4-21657AF7B869}"/>
              </a:ext>
            </a:extLst>
          </p:cNvPr>
          <p:cNvSpPr/>
          <p:nvPr/>
        </p:nvSpPr>
        <p:spPr>
          <a:xfrm>
            <a:off x="4838331" y="1380340"/>
            <a:ext cx="7150469" cy="4524315"/>
          </a:xfrm>
          <a:prstGeom prst="rect">
            <a:avLst/>
          </a:prstGeom>
        </p:spPr>
        <p:txBody>
          <a:bodyPr wrap="square"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b="1" i="0" u="none" strike="noStrike" kern="1200" cap="none" spc="0" normalizeH="0" baseline="0" noProof="0">
                <a:ln>
                  <a:noFill/>
                </a:ln>
                <a:solidFill>
                  <a:srgbClr val="002060"/>
                </a:solidFill>
                <a:effectLst/>
                <a:uLnTx/>
                <a:uFillTx/>
                <a:latin typeface="Helvetica"/>
                <a:ea typeface="+mn-ea"/>
                <a:cs typeface="Helvetica"/>
              </a:rPr>
              <a:t>Although the video streaming ecosystem </a:t>
            </a:r>
            <a:r>
              <a:rPr lang="en-US" b="1">
                <a:solidFill>
                  <a:srgbClr val="002060"/>
                </a:solidFill>
                <a:latin typeface="Helvetica"/>
                <a:cs typeface="Helvetica"/>
              </a:rPr>
              <a:t>has </a:t>
            </a:r>
            <a:r>
              <a:rPr lang="en-US" b="1">
                <a:solidFill>
                  <a:srgbClr val="66C5AD"/>
                </a:solidFill>
                <a:latin typeface="Helvetica"/>
                <a:cs typeface="Helvetica"/>
              </a:rPr>
              <a:t>not yet hit saturation</a:t>
            </a:r>
            <a:r>
              <a:rPr lang="en-US" b="1">
                <a:solidFill>
                  <a:srgbClr val="002060"/>
                </a:solidFill>
                <a:latin typeface="Helvetica"/>
                <a:cs typeface="Helvetica"/>
              </a:rPr>
              <a:t>, the limit of paid services may be peaking, giving rise to the demand for free ad-supported services </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lang="en-US" b="1">
              <a:solidFill>
                <a:srgbClr val="002060"/>
              </a:solidFill>
              <a:latin typeface="Helvetica"/>
              <a:cs typeface="Helvetica"/>
            </a:endParaRPr>
          </a:p>
          <a:p>
            <a:pPr marL="285750" indent="-285750">
              <a:buBlip>
                <a:blip r:embed="rId5"/>
              </a:buBlip>
              <a:defRPr/>
            </a:pPr>
            <a:r>
              <a:rPr lang="en-US" b="1">
                <a:solidFill>
                  <a:srgbClr val="002060"/>
                </a:solidFill>
                <a:latin typeface="Helvetica"/>
                <a:cs typeface="Helvetica"/>
              </a:rPr>
              <a:t>In order to stay competitive, paid services may need to introduce </a:t>
            </a:r>
            <a:r>
              <a:rPr lang="en-US" b="1">
                <a:solidFill>
                  <a:srgbClr val="66C5AD"/>
                </a:solidFill>
                <a:latin typeface="Helvetica"/>
                <a:cs typeface="Helvetica"/>
              </a:rPr>
              <a:t>tiered pricing </a:t>
            </a:r>
            <a:r>
              <a:rPr lang="en-US" b="1">
                <a:solidFill>
                  <a:srgbClr val="002060"/>
                </a:solidFill>
                <a:latin typeface="Helvetica"/>
                <a:cs typeface="Helvetica"/>
              </a:rPr>
              <a:t>options, including </a:t>
            </a:r>
            <a:r>
              <a:rPr lang="en-US" b="1">
                <a:solidFill>
                  <a:srgbClr val="66C5AD"/>
                </a:solidFill>
                <a:latin typeface="Helvetica"/>
                <a:cs typeface="Helvetica"/>
              </a:rPr>
              <a:t>ad-supported</a:t>
            </a:r>
            <a:r>
              <a:rPr lang="en-US" b="1">
                <a:solidFill>
                  <a:srgbClr val="002060"/>
                </a:solidFill>
                <a:latin typeface="Helvetica"/>
                <a:cs typeface="Helvetica"/>
              </a:rPr>
              <a:t> options, or offer some content for free to </a:t>
            </a:r>
            <a:r>
              <a:rPr lang="en-US" b="1">
                <a:solidFill>
                  <a:srgbClr val="66C5AD"/>
                </a:solidFill>
                <a:latin typeface="Helvetica"/>
                <a:cs typeface="Helvetica"/>
              </a:rPr>
              <a:t>attract new subscribers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b="1" i="0" u="none" strike="noStrike" kern="1200" cap="none" spc="0" normalizeH="0" baseline="0" noProof="0">
              <a:ln>
                <a:noFill/>
              </a:ln>
              <a:solidFill>
                <a:srgbClr val="66C5AD"/>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b="1" i="0" u="none" strike="noStrike" kern="1200" cap="none" spc="0" normalizeH="0" baseline="0" noProof="0">
                <a:ln>
                  <a:noFill/>
                </a:ln>
                <a:solidFill>
                  <a:srgbClr val="1F1A62"/>
                </a:solidFill>
                <a:effectLst/>
                <a:uLnTx/>
                <a:uFillTx/>
                <a:latin typeface="Helvetica"/>
                <a:cs typeface="Helvetica"/>
              </a:rPr>
              <a:t>With so much content spread across multiple services, </a:t>
            </a:r>
            <a:r>
              <a:rPr lang="en-US" b="1">
                <a:solidFill>
                  <a:srgbClr val="66C5AD"/>
                </a:solidFill>
                <a:latin typeface="Helvetica"/>
                <a:cs typeface="Helvetica"/>
              </a:rPr>
              <a:t>bundling has become a popular strategy</a:t>
            </a:r>
            <a:r>
              <a:rPr lang="en-US" b="1">
                <a:solidFill>
                  <a:srgbClr val="1F1A62"/>
                </a:solidFill>
                <a:latin typeface="Helvetica"/>
                <a:cs typeface="Helvetica"/>
              </a:rPr>
              <a:t> for attracting new viewers</a:t>
            </a:r>
          </a:p>
          <a:p>
            <a:pPr marR="0" lvl="0" algn="l" defTabSz="914400" rtl="0" eaLnBrk="1" fontAlgn="auto" latinLnBrk="0" hangingPunct="1">
              <a:lnSpc>
                <a:spcPct val="100000"/>
              </a:lnSpc>
              <a:spcBef>
                <a:spcPts val="0"/>
              </a:spcBef>
              <a:spcAft>
                <a:spcPts val="0"/>
              </a:spcAft>
              <a:buClrTx/>
              <a:buSzTx/>
              <a:tabLst/>
              <a:defRPr/>
            </a:pPr>
            <a:endParaRPr lang="en-US" b="1">
              <a:solidFill>
                <a:srgbClr val="1F1A62"/>
              </a:solidFill>
              <a:latin typeface="Helvetica"/>
              <a:cs typeface="Helvetica"/>
            </a:endParaRPr>
          </a:p>
          <a:p>
            <a:pPr marL="285750" indent="-285750">
              <a:buBlip>
                <a:blip r:embed="rId5"/>
              </a:buBlip>
              <a:defRPr/>
            </a:pPr>
            <a:r>
              <a:rPr lang="en-US" b="1">
                <a:solidFill>
                  <a:srgbClr val="1F1A62"/>
                </a:solidFill>
                <a:latin typeface="Helvetica"/>
                <a:cs typeface="Helvetica"/>
              </a:rPr>
              <a:t>Partnerships have already begun as existing services seek to make their own content</a:t>
            </a:r>
            <a:r>
              <a:rPr lang="en-US" b="1">
                <a:solidFill>
                  <a:srgbClr val="66C5AD"/>
                </a:solidFill>
                <a:latin typeface="Helvetica"/>
                <a:cs typeface="Helvetica"/>
              </a:rPr>
              <a:t> more accessible </a:t>
            </a:r>
            <a:r>
              <a:rPr lang="en-US" b="1">
                <a:solidFill>
                  <a:srgbClr val="1F1A62"/>
                </a:solidFill>
                <a:latin typeface="Helvetica"/>
                <a:cs typeface="Helvetica"/>
              </a:rPr>
              <a:t>while also </a:t>
            </a:r>
            <a:r>
              <a:rPr lang="en-US" b="1">
                <a:solidFill>
                  <a:srgbClr val="66C5AD"/>
                </a:solidFill>
                <a:latin typeface="Helvetica"/>
                <a:cs typeface="Helvetica"/>
              </a:rPr>
              <a:t>adding on to their own library content </a:t>
            </a:r>
            <a:endParaRPr kumimoji="0" lang="en-US" sz="2000" b="1" i="0" u="none" strike="noStrike" kern="1200" cap="none" spc="0" normalizeH="0" baseline="0" noProof="0">
              <a:ln>
                <a:noFill/>
              </a:ln>
              <a:solidFill>
                <a:srgbClr val="66C5AD"/>
              </a:solidFill>
              <a:effectLst/>
              <a:uLnTx/>
              <a:uFillTx/>
              <a:latin typeface="Helvetica" panose="020B0403020202020204" pitchFamily="34" charset="0"/>
              <a:cs typeface="Helvetica"/>
            </a:endParaRPr>
          </a:p>
        </p:txBody>
      </p:sp>
    </p:spTree>
    <p:extLst>
      <p:ext uri="{BB962C8B-B14F-4D97-AF65-F5344CB8AC3E}">
        <p14:creationId xmlns:p14="http://schemas.microsoft.com/office/powerpoint/2010/main" val="3183646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5D05FA-2234-437C-AB90-3A2F729D69EF}"/>
              </a:ext>
            </a:extLst>
          </p:cNvPr>
          <p:cNvSpPr/>
          <p:nvPr/>
        </p:nvSpPr>
        <p:spPr>
          <a:xfrm>
            <a:off x="9240280"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F7DD283-F131-468E-BDD7-5CE565B02641}"/>
              </a:ext>
            </a:extLst>
          </p:cNvPr>
          <p:cNvSpPr/>
          <p:nvPr/>
        </p:nvSpPr>
        <p:spPr>
          <a:xfrm>
            <a:off x="6162684"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E05D8E-9D0E-4574-9736-AF148C01D560}"/>
              </a:ext>
            </a:extLst>
          </p:cNvPr>
          <p:cNvSpPr/>
          <p:nvPr/>
        </p:nvSpPr>
        <p:spPr>
          <a:xfrm>
            <a:off x="266803"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72230" y="175512"/>
            <a:ext cx="11655709"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Key Takeaways for Marketers </a:t>
            </a:r>
          </a:p>
        </p:txBody>
      </p:sp>
      <p:pic>
        <p:nvPicPr>
          <p:cNvPr id="15" name="Picture 14">
            <a:extLst>
              <a:ext uri="{FF2B5EF4-FFF2-40B4-BE49-F238E27FC236}">
                <a16:creationId xmlns:a16="http://schemas.microsoft.com/office/drawing/2014/main" id="{9BFCDF52-D14A-4E96-BA44-E745229089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6" name="Slide Number Placeholder 5">
            <a:extLst>
              <a:ext uri="{FF2B5EF4-FFF2-40B4-BE49-F238E27FC236}">
                <a16:creationId xmlns:a16="http://schemas.microsoft.com/office/drawing/2014/main" id="{5D3B3670-8805-4FE4-9F5B-D8B32CB9A75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D9768B62-0054-4F1F-93E0-8A73E64ADCA0}"/>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20F5265B-AE6D-4487-A325-FDA3A89A8D5A}"/>
              </a:ext>
            </a:extLst>
          </p:cNvPr>
          <p:cNvSpPr txBox="1"/>
          <p:nvPr/>
        </p:nvSpPr>
        <p:spPr>
          <a:xfrm>
            <a:off x="483207" y="694098"/>
            <a:ext cx="10925960" cy="584775"/>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3"/>
              </a:buBlip>
              <a:tabLst/>
              <a:defRPr/>
            </a:pPr>
            <a:r>
              <a:rPr lang="en-US" sz="1600" dirty="0">
                <a:solidFill>
                  <a:srgbClr val="1F1A62"/>
                </a:solidFill>
                <a:latin typeface="Helvetica" panose="020B0403020202020204" pitchFamily="34" charset="0"/>
              </a:rPr>
              <a:t>All audiences are </a:t>
            </a:r>
            <a:r>
              <a:rPr lang="en-US" sz="1600" b="1" dirty="0">
                <a:solidFill>
                  <a:srgbClr val="66C5AD"/>
                </a:solidFill>
                <a:latin typeface="Helvetica" panose="020B0403020202020204" pitchFamily="34" charset="0"/>
              </a:rPr>
              <a:t>streaming video more than ever</a:t>
            </a:r>
            <a:r>
              <a:rPr lang="en-US" sz="1600" dirty="0">
                <a:solidFill>
                  <a:srgbClr val="1F1A62"/>
                </a:solidFill>
                <a:latin typeface="Helvetica" panose="020B0403020202020204" pitchFamily="34" charset="0"/>
              </a:rPr>
              <a:t>, and their</a:t>
            </a:r>
            <a:r>
              <a:rPr lang="en-US" sz="1600" b="1" dirty="0">
                <a:solidFill>
                  <a:srgbClr val="66C5AD"/>
                </a:solidFill>
                <a:latin typeface="Helvetica" panose="020B0403020202020204" pitchFamily="34" charset="0"/>
              </a:rPr>
              <a:t> insatiable appetite for</a:t>
            </a:r>
            <a:r>
              <a:rPr lang="en-US" sz="1600" dirty="0">
                <a:solidFill>
                  <a:srgbClr val="1F1A62"/>
                </a:solidFill>
                <a:latin typeface="Helvetica" panose="020B0403020202020204" pitchFamily="34" charset="0"/>
              </a:rPr>
              <a:t> </a:t>
            </a:r>
            <a:r>
              <a:rPr lang="en-US" sz="1600" b="1" dirty="0">
                <a:solidFill>
                  <a:srgbClr val="66C5AD"/>
                </a:solidFill>
                <a:latin typeface="Helvetica" panose="020B0403020202020204" pitchFamily="34" charset="0"/>
              </a:rPr>
              <a:t>content</a:t>
            </a:r>
            <a:r>
              <a:rPr lang="en-US" sz="1600" dirty="0">
                <a:solidFill>
                  <a:srgbClr val="1F1A62"/>
                </a:solidFill>
                <a:latin typeface="Helvetica" panose="020B0403020202020204" pitchFamily="34" charset="0"/>
              </a:rPr>
              <a:t> is </a:t>
            </a:r>
            <a:r>
              <a:rPr lang="en-US" sz="1600" b="1" dirty="0">
                <a:solidFill>
                  <a:srgbClr val="66C5AD"/>
                </a:solidFill>
                <a:latin typeface="Helvetica" panose="020B0403020202020204" pitchFamily="34" charset="0"/>
              </a:rPr>
              <a:t>paving the way for free ad-supported services</a:t>
            </a:r>
            <a:r>
              <a:rPr lang="en-US" sz="1600" b="1" dirty="0">
                <a:solidFill>
                  <a:srgbClr val="1F1A62"/>
                </a:solidFill>
                <a:latin typeface="Helvetica" panose="020B0403020202020204" pitchFamily="34" charset="0"/>
              </a:rPr>
              <a:t> </a:t>
            </a:r>
            <a:r>
              <a:rPr lang="en-US" sz="1600" dirty="0">
                <a:solidFill>
                  <a:srgbClr val="1F1A62"/>
                </a:solidFill>
                <a:latin typeface="Helvetica" panose="020B0403020202020204" pitchFamily="34" charset="0"/>
              </a:rPr>
              <a:t>at a time when </a:t>
            </a:r>
            <a:r>
              <a:rPr lang="en-US" sz="1600" b="1" dirty="0">
                <a:solidFill>
                  <a:srgbClr val="66C5AD"/>
                </a:solidFill>
                <a:latin typeface="Helvetica" panose="020B0403020202020204" pitchFamily="34" charset="0"/>
              </a:rPr>
              <a:t>paid services appear to be reaching saturation</a:t>
            </a:r>
            <a:endParaRPr kumimoji="0" lang="en-US" sz="1800" b="1" i="0" u="none" strike="noStrike" kern="1200" cap="none" spc="0" normalizeH="0" baseline="0" noProof="0" dirty="0">
              <a:ln>
                <a:noFill/>
              </a:ln>
              <a:solidFill>
                <a:srgbClr val="66C5AD"/>
              </a:solidFill>
              <a:effectLst/>
              <a:uLnTx/>
              <a:uFillTx/>
              <a:latin typeface="Helvetica" panose="020B0403020202020204" pitchFamily="34" charset="0"/>
            </a:endParaRPr>
          </a:p>
        </p:txBody>
      </p:sp>
      <p:sp>
        <p:nvSpPr>
          <p:cNvPr id="33" name="TextBox 32">
            <a:extLst>
              <a:ext uri="{FF2B5EF4-FFF2-40B4-BE49-F238E27FC236}">
                <a16:creationId xmlns:a16="http://schemas.microsoft.com/office/drawing/2014/main" id="{5560C96A-2084-0840-B88B-E4DD518EDBA0}"/>
              </a:ext>
            </a:extLst>
          </p:cNvPr>
          <p:cNvSpPr txBox="1"/>
          <p:nvPr/>
        </p:nvSpPr>
        <p:spPr>
          <a:xfrm>
            <a:off x="416053" y="3622100"/>
            <a:ext cx="2533668" cy="224676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Light" panose="020B0403020202020204"/>
                <a:ea typeface="+mn-ea"/>
                <a:cs typeface="Helvetica"/>
              </a:rPr>
              <a:t>Audiences across the board are now streaming every day or even multiple times a day and viewing multiple services. As viewers continue to stack AVOD platforms on top of paid, marketers have an opportunity to expand reach and ‘fuel their funnel’ with more consumers.</a:t>
            </a:r>
            <a:endParaRPr kumimoji="0" lang="en-US" sz="1400" b="0" i="0" u="none" strike="noStrike" kern="1200" cap="none" spc="0" normalizeH="0" baseline="0" noProof="0" dirty="0">
              <a:ln>
                <a:noFill/>
              </a:ln>
              <a:solidFill>
                <a:srgbClr val="FFE600"/>
              </a:solidFill>
              <a:effectLst/>
              <a:uLnTx/>
              <a:uFillTx/>
              <a:latin typeface="Helvetica Light" panose="020B0403020202020204"/>
              <a:cs typeface="Helvetica"/>
            </a:endParaRPr>
          </a:p>
        </p:txBody>
      </p:sp>
      <p:sp>
        <p:nvSpPr>
          <p:cNvPr id="30" name="Rectangle 29">
            <a:extLst>
              <a:ext uri="{FF2B5EF4-FFF2-40B4-BE49-F238E27FC236}">
                <a16:creationId xmlns:a16="http://schemas.microsoft.com/office/drawing/2014/main" id="{C0E1F46B-70E6-5C48-A3D3-CAA938A36A27}"/>
              </a:ext>
            </a:extLst>
          </p:cNvPr>
          <p:cNvSpPr/>
          <p:nvPr/>
        </p:nvSpPr>
        <p:spPr>
          <a:xfrm>
            <a:off x="208638" y="2996631"/>
            <a:ext cx="262099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AVOD is an </a:t>
            </a:r>
            <a:r>
              <a:rPr lang="en-US" sz="1600" b="1" dirty="0">
                <a:solidFill>
                  <a:srgbClr val="FFE900"/>
                </a:solidFill>
                <a:latin typeface="Helvetica" pitchFamily="2" charset="0"/>
              </a:rPr>
              <a:t>Incremental Reach Opportunity</a:t>
            </a:r>
            <a:endPar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3189725" y="2935956"/>
            <a:ext cx="2698491" cy="326824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A946C3F-2658-4712-BB41-7D9F5E03F122}"/>
              </a:ext>
            </a:extLst>
          </p:cNvPr>
          <p:cNvSpPr/>
          <p:nvPr/>
        </p:nvSpPr>
        <p:spPr>
          <a:xfrm>
            <a:off x="3136027" y="3119741"/>
            <a:ext cx="26984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AVOD is in Growth Mode</a:t>
            </a:r>
          </a:p>
        </p:txBody>
      </p:sp>
      <p:sp>
        <p:nvSpPr>
          <p:cNvPr id="37" name="TextBox 36">
            <a:extLst>
              <a:ext uri="{FF2B5EF4-FFF2-40B4-BE49-F238E27FC236}">
                <a16:creationId xmlns:a16="http://schemas.microsoft.com/office/drawing/2014/main" id="{2913AE3B-B02C-4D18-9167-53FA42DE8E8B}"/>
              </a:ext>
            </a:extLst>
          </p:cNvPr>
          <p:cNvSpPr txBox="1"/>
          <p:nvPr/>
        </p:nvSpPr>
        <p:spPr>
          <a:xfrm>
            <a:off x="3293732" y="3622100"/>
            <a:ext cx="2489847" cy="2246769"/>
          </a:xfrm>
          <a:prstGeom prst="rect">
            <a:avLst/>
          </a:prstGeom>
          <a:noFill/>
        </p:spPr>
        <p:txBody>
          <a:bodyPr wrap="square" rtlCol="0" anchor="t">
            <a:spAutoFit/>
          </a:bodyPr>
          <a:lstStyle/>
          <a:p>
            <a:pPr lvl="0">
              <a:defRPr/>
            </a:pPr>
            <a:r>
              <a:rPr lang="en-US" sz="1400" b="1" dirty="0">
                <a:solidFill>
                  <a:prstClr val="white"/>
                </a:solidFill>
                <a:latin typeface="Helvetica Light" panose="020B0403020202020204"/>
                <a:cs typeface="Helvetica"/>
              </a:rPr>
              <a:t>The increased access, comfort-level and time viewers had early-on in the pandemic drove increases in video streaming. These behaviors appear to be holding, signaling AVOD’s viability as an important piece of a holistic video campaign into the future. </a:t>
            </a:r>
            <a:endParaRPr kumimoji="0" lang="en-US" sz="1400" b="1" i="0" u="none" strike="noStrike" kern="1200" cap="none" spc="0" normalizeH="0" baseline="0" noProof="0" dirty="0">
              <a:ln>
                <a:noFill/>
              </a:ln>
              <a:solidFill>
                <a:schemeClr val="bg1"/>
              </a:solidFill>
              <a:effectLst/>
              <a:uLnTx/>
              <a:uFillTx/>
              <a:latin typeface="Helvetica Light" panose="020B0403020202020204"/>
              <a:ea typeface="+mn-ea"/>
              <a:cs typeface="Helvetica"/>
            </a:endParaRPr>
          </a:p>
        </p:txBody>
      </p:sp>
      <p:sp>
        <p:nvSpPr>
          <p:cNvPr id="7" name="Rectangle 6">
            <a:extLst>
              <a:ext uri="{FF2B5EF4-FFF2-40B4-BE49-F238E27FC236}">
                <a16:creationId xmlns:a16="http://schemas.microsoft.com/office/drawing/2014/main" id="{1D1ACB25-F408-41D8-9A86-BF7D537B44E7}"/>
              </a:ext>
            </a:extLst>
          </p:cNvPr>
          <p:cNvSpPr/>
          <p:nvPr/>
        </p:nvSpPr>
        <p:spPr>
          <a:xfrm>
            <a:off x="6254444" y="3119741"/>
            <a:ext cx="253848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Content is King</a:t>
            </a:r>
          </a:p>
        </p:txBody>
      </p:sp>
      <p:sp>
        <p:nvSpPr>
          <p:cNvPr id="8" name="TextBox 7">
            <a:extLst>
              <a:ext uri="{FF2B5EF4-FFF2-40B4-BE49-F238E27FC236}">
                <a16:creationId xmlns:a16="http://schemas.microsoft.com/office/drawing/2014/main" id="{A1D1E76E-2FD4-46B0-9FE5-5AA3D369B1AC}"/>
              </a:ext>
            </a:extLst>
          </p:cNvPr>
          <p:cNvSpPr txBox="1"/>
          <p:nvPr/>
        </p:nvSpPr>
        <p:spPr>
          <a:xfrm>
            <a:off x="6242687" y="3622100"/>
            <a:ext cx="2538484" cy="2462213"/>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Light" panose="020B0403020202020204"/>
                <a:ea typeface="+mn-ea"/>
                <a:cs typeface="Helvetica"/>
              </a:rPr>
              <a:t>Viewers choose which platforms to watch based upon the content, not the price or even the presence of ads. Because of their extensive libraries of quality programming, AVOD platforms attract viewers and deliver marketers an engaged, attentive, and committed audience.</a:t>
            </a:r>
          </a:p>
        </p:txBody>
      </p:sp>
      <p:pic>
        <p:nvPicPr>
          <p:cNvPr id="13" name="Picture 12" descr="A picture containing object, clock&#10;&#10;Description automatically generated">
            <a:extLst>
              <a:ext uri="{FF2B5EF4-FFF2-40B4-BE49-F238E27FC236}">
                <a16:creationId xmlns:a16="http://schemas.microsoft.com/office/drawing/2014/main" id="{629567B3-DC1A-41B6-860E-A0E2D7878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87" y="1600373"/>
            <a:ext cx="1167322" cy="1167322"/>
          </a:xfrm>
          <a:prstGeom prst="rect">
            <a:avLst/>
          </a:prstGeom>
        </p:spPr>
      </p:pic>
      <p:pic>
        <p:nvPicPr>
          <p:cNvPr id="17" name="Picture 16" descr="A close up of a sign&#10;&#10;Description automatically generated">
            <a:extLst>
              <a:ext uri="{FF2B5EF4-FFF2-40B4-BE49-F238E27FC236}">
                <a16:creationId xmlns:a16="http://schemas.microsoft.com/office/drawing/2014/main" id="{4FC29160-E289-4A35-AADA-D291F4CF0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09" y="1600373"/>
            <a:ext cx="1167322" cy="1167322"/>
          </a:xfrm>
          <a:prstGeom prst="rect">
            <a:avLst/>
          </a:prstGeom>
        </p:spPr>
      </p:pic>
      <p:pic>
        <p:nvPicPr>
          <p:cNvPr id="21" name="Picture 20" descr="A picture containing drawing, light&#10;&#10;Description automatically generated">
            <a:extLst>
              <a:ext uri="{FF2B5EF4-FFF2-40B4-BE49-F238E27FC236}">
                <a16:creationId xmlns:a16="http://schemas.microsoft.com/office/drawing/2014/main" id="{5F55304B-D467-47BE-AE94-15480BF7E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5864" y="1600373"/>
            <a:ext cx="1167322" cy="1167322"/>
          </a:xfrm>
          <a:prstGeom prst="rect">
            <a:avLst/>
          </a:prstGeom>
        </p:spPr>
      </p:pic>
      <p:sp>
        <p:nvSpPr>
          <p:cNvPr id="5" name="Rectangle 4">
            <a:extLst>
              <a:ext uri="{FF2B5EF4-FFF2-40B4-BE49-F238E27FC236}">
                <a16:creationId xmlns:a16="http://schemas.microsoft.com/office/drawing/2014/main" id="{BC362427-7C58-45DB-9EF9-91946D66E4AC}"/>
              </a:ext>
            </a:extLst>
          </p:cNvPr>
          <p:cNvSpPr/>
          <p:nvPr/>
        </p:nvSpPr>
        <p:spPr>
          <a:xfrm>
            <a:off x="9349554" y="2996631"/>
            <a:ext cx="248691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Opportunity in the Ad Experience</a:t>
            </a:r>
          </a:p>
        </p:txBody>
      </p:sp>
      <p:sp>
        <p:nvSpPr>
          <p:cNvPr id="9" name="TextBox 8">
            <a:extLst>
              <a:ext uri="{FF2B5EF4-FFF2-40B4-BE49-F238E27FC236}">
                <a16:creationId xmlns:a16="http://schemas.microsoft.com/office/drawing/2014/main" id="{15D33736-D650-4FCB-AFE2-2BD3A79FFC74}"/>
              </a:ext>
            </a:extLst>
          </p:cNvPr>
          <p:cNvSpPr txBox="1"/>
          <p:nvPr/>
        </p:nvSpPr>
        <p:spPr>
          <a:xfrm>
            <a:off x="9349554" y="3622100"/>
            <a:ext cx="2538484" cy="203132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Light" panose="020B0403020202020204"/>
                <a:ea typeface="+mn-ea"/>
                <a:cs typeface="Helvetica"/>
              </a:rPr>
              <a:t>Viewers accept and appreciate that ads are a ‘part of the deal’ in getting free content. With this comes a marketing opportunity to be creative, interactive and targeted with your brand message and build relationships with these engaged viewers.</a:t>
            </a:r>
          </a:p>
        </p:txBody>
      </p:sp>
      <p:grpSp>
        <p:nvGrpSpPr>
          <p:cNvPr id="34" name="Group 33">
            <a:extLst>
              <a:ext uri="{FF2B5EF4-FFF2-40B4-BE49-F238E27FC236}">
                <a16:creationId xmlns:a16="http://schemas.microsoft.com/office/drawing/2014/main" id="{B98E9D11-FC5A-4E12-B2E8-B5F1B115C6A7}"/>
              </a:ext>
            </a:extLst>
          </p:cNvPr>
          <p:cNvGrpSpPr/>
          <p:nvPr/>
        </p:nvGrpSpPr>
        <p:grpSpPr>
          <a:xfrm>
            <a:off x="6819331" y="1457234"/>
            <a:ext cx="1314736" cy="1310461"/>
            <a:chOff x="4876952" y="1114941"/>
            <a:chExt cx="2438095" cy="3533106"/>
          </a:xfrm>
        </p:grpSpPr>
        <p:pic>
          <p:nvPicPr>
            <p:cNvPr id="35" name="Picture 34" descr="A close up of a sign&#10;&#10;Description automatically generated">
              <a:extLst>
                <a:ext uri="{FF2B5EF4-FFF2-40B4-BE49-F238E27FC236}">
                  <a16:creationId xmlns:a16="http://schemas.microsoft.com/office/drawing/2014/main" id="{3A103A27-2315-4169-BAF1-1B7D55C4A6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952" y="2209952"/>
              <a:ext cx="2438095" cy="2438095"/>
            </a:xfrm>
            <a:prstGeom prst="rect">
              <a:avLst/>
            </a:prstGeom>
          </p:spPr>
        </p:pic>
        <p:pic>
          <p:nvPicPr>
            <p:cNvPr id="36" name="Picture 35" descr="A close up of a sign&#10;&#10;Description automatically generated">
              <a:extLst>
                <a:ext uri="{FF2B5EF4-FFF2-40B4-BE49-F238E27FC236}">
                  <a16:creationId xmlns:a16="http://schemas.microsoft.com/office/drawing/2014/main" id="{C143FC4C-4233-450E-BD42-24AD719F3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3314" y="1114941"/>
              <a:ext cx="1645371" cy="1151109"/>
            </a:xfrm>
            <a:prstGeom prst="rect">
              <a:avLst/>
            </a:prstGeom>
          </p:spPr>
        </p:pic>
      </p:grpSp>
    </p:spTree>
    <p:extLst>
      <p:ext uri="{BB962C8B-B14F-4D97-AF65-F5344CB8AC3E}">
        <p14:creationId xmlns:p14="http://schemas.microsoft.com/office/powerpoint/2010/main" val="951449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710905-0D8D-4DBF-B49D-3D03F43AF7BF}"/>
              </a:ext>
            </a:extLst>
          </p:cNvPr>
          <p:cNvSpPr/>
          <p:nvPr/>
        </p:nvSpPr>
        <p:spPr>
          <a:xfrm>
            <a:off x="-21519" y="1696163"/>
            <a:ext cx="12256555"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927C578-DB76-4D00-A2A1-559227DF34A8}"/>
              </a:ext>
            </a:extLst>
          </p:cNvPr>
          <p:cNvSpPr/>
          <p:nvPr/>
        </p:nvSpPr>
        <p:spPr>
          <a:xfrm>
            <a:off x="57178" y="195527"/>
            <a:ext cx="12086418" cy="76944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a:solidFill>
                  <a:srgbClr val="1F1A62"/>
                </a:solidFill>
                <a:latin typeface="Helvetica"/>
                <a:cs typeface="+mn-cs"/>
              </a:rPr>
              <a:t>In addition to a variety of content, the ability to stream their favorite shows anytime and anywhere is key for time-pressed adults and families with a passion for video</a:t>
            </a:r>
            <a:endParaRPr kumimoji="0" lang="en-US" sz="2200" b="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1B1C5A62-3B04-4821-93F2-C6765D5C4264}"/>
              </a:ext>
            </a:extLst>
          </p:cNvPr>
          <p:cNvGraphicFramePr/>
          <p:nvPr/>
        </p:nvGraphicFramePr>
        <p:xfrm>
          <a:off x="4045856" y="2235991"/>
          <a:ext cx="8174395" cy="317825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BA0EEA4-4018-4EB4-A7A4-4D3956AA91DA}"/>
              </a:ext>
            </a:extLst>
          </p:cNvPr>
          <p:cNvSpPr txBox="1"/>
          <p:nvPr/>
        </p:nvSpPr>
        <p:spPr>
          <a:xfrm>
            <a:off x="3990972" y="2040125"/>
            <a:ext cx="82010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 can watch anytime, anywhere, on any device”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 completely</a:t>
            </a:r>
          </a:p>
        </p:txBody>
      </p:sp>
      <p:grpSp>
        <p:nvGrpSpPr>
          <p:cNvPr id="12" name="Group 11">
            <a:extLst>
              <a:ext uri="{FF2B5EF4-FFF2-40B4-BE49-F238E27FC236}">
                <a16:creationId xmlns:a16="http://schemas.microsoft.com/office/drawing/2014/main" id="{501E9CB3-B131-40A5-A7F3-852A1476FD5A}"/>
              </a:ext>
            </a:extLst>
          </p:cNvPr>
          <p:cNvGrpSpPr/>
          <p:nvPr/>
        </p:nvGrpSpPr>
        <p:grpSpPr>
          <a:xfrm>
            <a:off x="8915191" y="5323432"/>
            <a:ext cx="2986717" cy="682974"/>
            <a:chOff x="6356511" y="5395245"/>
            <a:chExt cx="2986717" cy="682974"/>
          </a:xfrm>
        </p:grpSpPr>
        <p:sp>
          <p:nvSpPr>
            <p:cNvPr id="16" name="Isosceles Triangle 15">
              <a:extLst>
                <a:ext uri="{FF2B5EF4-FFF2-40B4-BE49-F238E27FC236}">
                  <a16:creationId xmlns:a16="http://schemas.microsoft.com/office/drawing/2014/main" id="{6D920B77-D1EB-4917-B7B9-9E55C5A81B29}"/>
                </a:ext>
              </a:extLst>
            </p:cNvPr>
            <p:cNvSpPr/>
            <p:nvPr/>
          </p:nvSpPr>
          <p:spPr>
            <a:xfrm>
              <a:off x="7727321" y="5395245"/>
              <a:ext cx="245097" cy="185424"/>
            </a:xfrm>
            <a:prstGeom prst="triangle">
              <a:avLst/>
            </a:prstGeom>
            <a:solidFill>
              <a:srgbClr val="7ED2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5BF626-5AEA-46CA-9419-F0EFA11069D9}"/>
                </a:ext>
              </a:extLst>
            </p:cNvPr>
            <p:cNvSpPr/>
            <p:nvPr/>
          </p:nvSpPr>
          <p:spPr>
            <a:xfrm>
              <a:off x="6356511" y="5573578"/>
              <a:ext cx="2986717" cy="5046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E84A99"/>
                  </a:solidFill>
                  <a:latin typeface="Helvetica" panose="020B0403020202020204" pitchFamily="34" charset="0"/>
                </a:rPr>
                <a:t>32% </a:t>
              </a:r>
              <a:r>
                <a:rPr lang="en-US" sz="1100" b="1">
                  <a:solidFill>
                    <a:srgbClr val="1F1A62"/>
                  </a:solidFill>
                  <a:latin typeface="Helvetica" panose="020B0403020202020204" pitchFamily="34" charset="0"/>
                </a:rPr>
                <a:t>of households with children appreciate that AVOD services have </a:t>
              </a:r>
              <a:r>
                <a:rPr lang="en-US" sz="1100" b="1">
                  <a:solidFill>
                    <a:srgbClr val="E84A99"/>
                  </a:solidFill>
                  <a:latin typeface="Helvetica" panose="020B0403020202020204" pitchFamily="34" charset="0"/>
                </a:rPr>
                <a:t>content</a:t>
              </a:r>
              <a:r>
                <a:rPr lang="en-US" sz="1100" b="1">
                  <a:solidFill>
                    <a:srgbClr val="1F1A62"/>
                  </a:solidFill>
                  <a:latin typeface="Helvetica" panose="020B0403020202020204" pitchFamily="34" charset="0"/>
                </a:rPr>
                <a:t> their </a:t>
              </a:r>
              <a:r>
                <a:rPr lang="en-US" sz="1100" b="1">
                  <a:solidFill>
                    <a:srgbClr val="E84A99"/>
                  </a:solidFill>
                  <a:latin typeface="Helvetica" panose="020B0403020202020204" pitchFamily="34" charset="0"/>
                </a:rPr>
                <a:t>kids can enjoy</a:t>
              </a:r>
            </a:p>
          </p:txBody>
        </p:sp>
      </p:grpSp>
      <p:sp>
        <p:nvSpPr>
          <p:cNvPr id="2" name="Rectangle 1">
            <a:extLst>
              <a:ext uri="{FF2B5EF4-FFF2-40B4-BE49-F238E27FC236}">
                <a16:creationId xmlns:a16="http://schemas.microsoft.com/office/drawing/2014/main" id="{6BB4523B-525E-4911-9896-0D498CE43044}"/>
              </a:ext>
            </a:extLst>
          </p:cNvPr>
          <p:cNvSpPr/>
          <p:nvPr/>
        </p:nvSpPr>
        <p:spPr>
          <a:xfrm>
            <a:off x="241604" y="1023428"/>
            <a:ext cx="11836768" cy="584775"/>
          </a:xfrm>
          <a:prstGeom prst="rect">
            <a:avLst/>
          </a:prstGeom>
          <a:noFill/>
        </p:spPr>
        <p:txBody>
          <a:bodyPr wrap="square" lIns="91440" tIns="45720" rIns="91440" bIns="45720" rtlCol="0" anchor="t">
            <a:spAutoFit/>
          </a:bodyPr>
          <a:lstStyle/>
          <a:p>
            <a:pPr marL="285750" indent="-285750">
              <a:buBlip>
                <a:blip r:embed="rId4"/>
              </a:buBlip>
              <a:defRPr/>
            </a:pPr>
            <a:r>
              <a:rPr lang="en-US" sz="1600">
                <a:solidFill>
                  <a:srgbClr val="1F1A62"/>
                </a:solidFill>
                <a:latin typeface="Helvetica" panose="020B0604020202020204" pitchFamily="34" charset="0"/>
                <a:cs typeface="Helvetica" panose="020B0604020202020204" pitchFamily="34" charset="0"/>
              </a:rPr>
              <a:t>With the sheer volume of content available, </a:t>
            </a:r>
            <a:r>
              <a:rPr lang="en-US" sz="1600" b="1">
                <a:solidFill>
                  <a:srgbClr val="E84A99"/>
                </a:solidFill>
                <a:latin typeface="Helvetica" panose="020B0604020202020204" pitchFamily="34" charset="0"/>
                <a:cs typeface="Helvetica" panose="020B0604020202020204" pitchFamily="34" charset="0"/>
              </a:rPr>
              <a:t>26% </a:t>
            </a:r>
            <a:r>
              <a:rPr lang="en-US" sz="1600">
                <a:solidFill>
                  <a:srgbClr val="1F1A62"/>
                </a:solidFill>
                <a:latin typeface="Helvetica" panose="020B0604020202020204" pitchFamily="34" charset="0"/>
                <a:cs typeface="Helvetica" panose="020B0604020202020204" pitchFamily="34" charset="0"/>
              </a:rPr>
              <a:t>of adults 18+ streamers and </a:t>
            </a:r>
            <a:r>
              <a:rPr lang="en-US" sz="1600" b="1">
                <a:solidFill>
                  <a:srgbClr val="E84A99"/>
                </a:solidFill>
                <a:latin typeface="Helvetica" panose="020B0604020202020204" pitchFamily="34" charset="0"/>
                <a:cs typeface="Helvetica" panose="020B0604020202020204" pitchFamily="34" charset="0"/>
              </a:rPr>
              <a:t>33%</a:t>
            </a:r>
            <a:r>
              <a:rPr lang="en-US" sz="1600" b="1">
                <a:solidFill>
                  <a:srgbClr val="1F1A62"/>
                </a:solidFill>
                <a:latin typeface="Helvetica" panose="020B0604020202020204" pitchFamily="34" charset="0"/>
                <a:cs typeface="Helvetica" panose="020B0604020202020204" pitchFamily="34" charset="0"/>
              </a:rPr>
              <a:t> </a:t>
            </a:r>
            <a:r>
              <a:rPr lang="en-US" sz="1600">
                <a:solidFill>
                  <a:srgbClr val="1F1A62"/>
                </a:solidFill>
                <a:latin typeface="Helvetica" panose="020B0604020202020204" pitchFamily="34" charset="0"/>
                <a:cs typeface="Helvetica" panose="020B0604020202020204" pitchFamily="34" charset="0"/>
              </a:rPr>
              <a:t>of AVOD users feel that they often </a:t>
            </a:r>
            <a:r>
              <a:rPr lang="en-US" sz="1600" b="1">
                <a:solidFill>
                  <a:srgbClr val="E84A99"/>
                </a:solidFill>
                <a:latin typeface="Helvetica" panose="020B0604020202020204" pitchFamily="34" charset="0"/>
                <a:cs typeface="Helvetica" panose="020B0604020202020204" pitchFamily="34" charset="0"/>
              </a:rPr>
              <a:t>don’t have enough time </a:t>
            </a:r>
            <a:r>
              <a:rPr lang="en-US" sz="1600">
                <a:solidFill>
                  <a:srgbClr val="1F1A62"/>
                </a:solidFill>
                <a:latin typeface="Helvetica" panose="020B0604020202020204" pitchFamily="34" charset="0"/>
                <a:cs typeface="Helvetica" panose="020B0604020202020204" pitchFamily="34" charset="0"/>
              </a:rPr>
              <a:t>to watch everything they would like to watch, showcasing the need for ease of use when streaming</a:t>
            </a:r>
            <a:endParaRPr kumimoji="0" lang="en-US" sz="1600" b="0" i="1" u="none" strike="noStrike" kern="1200" cap="none" spc="0" normalizeH="0" baseline="0" noProof="0">
              <a:ln>
                <a:noFill/>
              </a:ln>
              <a:solidFill>
                <a:srgbClr val="E84A99"/>
              </a:solidFill>
              <a:effectLst/>
              <a:uLnTx/>
              <a:uFillTx/>
              <a:latin typeface="Helvetica" panose="020B0604020202020204" pitchFamily="34" charset="0"/>
              <a:cs typeface="Helvetica" panose="020B0604020202020204" pitchFamily="34" charset="0"/>
            </a:endParaRPr>
          </a:p>
        </p:txBody>
      </p:sp>
      <p:pic>
        <p:nvPicPr>
          <p:cNvPr id="10" name="Picture 9" descr="Two people sitting at a table using a computer&#10;&#10;Description automatically generated">
            <a:extLst>
              <a:ext uri="{FF2B5EF4-FFF2-40B4-BE49-F238E27FC236}">
                <a16:creationId xmlns:a16="http://schemas.microsoft.com/office/drawing/2014/main" id="{C25AE108-4AF4-470D-B49C-87EDDD09496F}"/>
              </a:ext>
            </a:extLst>
          </p:cNvPr>
          <p:cNvPicPr>
            <a:picLocks noChangeAspect="1"/>
          </p:cNvPicPr>
          <p:nvPr/>
        </p:nvPicPr>
        <p:blipFill rotWithShape="1">
          <a:blip r:embed="rId5">
            <a:extLst>
              <a:ext uri="{28A0092B-C50C-407E-A947-70E740481C1C}">
                <a14:useLocalDpi xmlns:a14="http://schemas.microsoft.com/office/drawing/2010/main" val="0"/>
              </a:ext>
            </a:extLst>
          </a:blip>
          <a:srcRect l="32368" r="16199"/>
          <a:stretch/>
        </p:blipFill>
        <p:spPr>
          <a:xfrm>
            <a:off x="0" y="1696163"/>
            <a:ext cx="3990975" cy="5172987"/>
          </a:xfrm>
          <a:prstGeom prst="rect">
            <a:avLst/>
          </a:prstGeom>
        </p:spPr>
      </p:pic>
      <p:pic>
        <p:nvPicPr>
          <p:cNvPr id="63" name="Picture 62">
            <a:extLst>
              <a:ext uri="{FF2B5EF4-FFF2-40B4-BE49-F238E27FC236}">
                <a16:creationId xmlns:a16="http://schemas.microsoft.com/office/drawing/2014/main" id="{2BBFAA65-A72C-477C-A57A-E89E2ED94A57}"/>
              </a:ext>
            </a:extLst>
          </p:cNvPr>
          <p:cNvPicPr>
            <a:picLocks noChangeAspect="1"/>
          </p:cNvPicPr>
          <p:nvPr/>
        </p:nvPicPr>
        <p:blipFill rotWithShape="1">
          <a:blip r:embed="rId6"/>
          <a:srcRect l="4181" t="95080" r="-1"/>
          <a:stretch/>
        </p:blipFill>
        <p:spPr>
          <a:xfrm>
            <a:off x="526244" y="6519043"/>
            <a:ext cx="11708793" cy="350107"/>
          </a:xfrm>
          <a:prstGeom prst="rect">
            <a:avLst/>
          </a:prstGeom>
        </p:spPr>
      </p:pic>
      <p:sp>
        <p:nvSpPr>
          <p:cNvPr id="65" name="Rectangle 64">
            <a:extLst>
              <a:ext uri="{FF2B5EF4-FFF2-40B4-BE49-F238E27FC236}">
                <a16:creationId xmlns:a16="http://schemas.microsoft.com/office/drawing/2014/main" id="{7A102D9E-A326-4BC6-AA0E-9583E7CE49D4}"/>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4" name="Slide Number Placeholder 5">
            <a:extLst>
              <a:ext uri="{FF2B5EF4-FFF2-40B4-BE49-F238E27FC236}">
                <a16:creationId xmlns:a16="http://schemas.microsoft.com/office/drawing/2014/main" id="{2DF152C9-0596-40FF-9921-7A0BEFE82C7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9676D035-5DAA-4ACA-B26B-8C841A440B1F}"/>
              </a:ext>
            </a:extLst>
          </p:cNvPr>
          <p:cNvSpPr txBox="1"/>
          <p:nvPr/>
        </p:nvSpPr>
        <p:spPr>
          <a:xfrm>
            <a:off x="3990972" y="6054001"/>
            <a:ext cx="8087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Q3. When thinking about streaming video services, how much do you agree or disagree with the following statements? Q8. How much do you agree or disagree with the following statements? Reflects respondents who answer ‘</a:t>
            </a:r>
            <a:r>
              <a:rPr kumimoji="0" lang="en-US" sz="7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agre</a:t>
            </a:r>
            <a:r>
              <a:rPr lang="en-US" sz="700" dirty="0">
                <a:solidFill>
                  <a:srgbClr val="1B1464"/>
                </a:solidFill>
                <a:latin typeface="Helvetica" panose="020B0604020202020204" pitchFamily="34" charset="0"/>
                <a:cs typeface="Helvetica" panose="020B0604020202020204" pitchFamily="34" charset="0"/>
              </a:rPr>
              <a:t>e completely”.</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Q10. Which of the following statements describe your views on free streaming services? (e.g., Tubi, Pluto, Crackle , etc.)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Tree>
    <p:extLst>
      <p:ext uri="{BB962C8B-B14F-4D97-AF65-F5344CB8AC3E}">
        <p14:creationId xmlns:p14="http://schemas.microsoft.com/office/powerpoint/2010/main" val="1738745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1C670C-B749-4079-B5D4-60C1D0D79D75}"/>
              </a:ext>
            </a:extLst>
          </p:cNvPr>
          <p:cNvSpPr/>
          <p:nvPr/>
        </p:nvSpPr>
        <p:spPr>
          <a:xfrm>
            <a:off x="0" y="1696163"/>
            <a:ext cx="4758514" cy="397316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F7840C-F634-4A1D-B3EA-016B81AF3714}"/>
              </a:ext>
            </a:extLst>
          </p:cNvPr>
          <p:cNvSpPr/>
          <p:nvPr/>
        </p:nvSpPr>
        <p:spPr>
          <a:xfrm>
            <a:off x="4746818"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EB6240A3-9078-4FDB-A200-4942B9165794}"/>
              </a:ext>
            </a:extLst>
          </p:cNvPr>
          <p:cNvSpPr/>
          <p:nvPr/>
        </p:nvSpPr>
        <p:spPr>
          <a:xfrm>
            <a:off x="102013" y="195973"/>
            <a:ext cx="1193512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And while consumers have a seemingly endless appetite for streaming services, most still prefer full-length premium content rather than short-form video</a:t>
            </a:r>
          </a:p>
        </p:txBody>
      </p:sp>
      <p:sp>
        <p:nvSpPr>
          <p:cNvPr id="15" name="TextBox 14">
            <a:extLst>
              <a:ext uri="{FF2B5EF4-FFF2-40B4-BE49-F238E27FC236}">
                <a16:creationId xmlns:a16="http://schemas.microsoft.com/office/drawing/2014/main" id="{8ECCA2D9-9C56-4195-A265-B5C27EE71A03}"/>
              </a:ext>
            </a:extLst>
          </p:cNvPr>
          <p:cNvSpPr txBox="1"/>
          <p:nvPr/>
        </p:nvSpPr>
        <p:spPr>
          <a:xfrm>
            <a:off x="465068" y="6266854"/>
            <a:ext cx="116669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Q13. What type of videos do you typically prefer to stream? Full-length TV episodes - 30 minutes or more.</a:t>
            </a:r>
          </a:p>
        </p:txBody>
      </p:sp>
      <p:sp>
        <p:nvSpPr>
          <p:cNvPr id="2" name="Rectangle 1">
            <a:extLst>
              <a:ext uri="{FF2B5EF4-FFF2-40B4-BE49-F238E27FC236}">
                <a16:creationId xmlns:a16="http://schemas.microsoft.com/office/drawing/2014/main" id="{69D8DCB4-95DE-4E4E-8C1A-0C4FB168889C}"/>
              </a:ext>
            </a:extLst>
          </p:cNvPr>
          <p:cNvSpPr/>
          <p:nvPr/>
        </p:nvSpPr>
        <p:spPr>
          <a:xfrm>
            <a:off x="200367" y="993684"/>
            <a:ext cx="11836768" cy="58477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The recent launch of </a:t>
            </a:r>
            <a:r>
              <a:rPr kumimoji="0" lang="en-US" sz="1600" b="0" i="0" u="none" strike="noStrike" kern="1200" cap="none" spc="0" normalizeH="0" baseline="0" noProof="0" err="1">
                <a:ln>
                  <a:noFill/>
                </a:ln>
                <a:solidFill>
                  <a:srgbClr val="1F1A62"/>
                </a:solidFill>
                <a:effectLst/>
                <a:uLnTx/>
                <a:uFillTx/>
                <a:latin typeface="Helvetica"/>
                <a:ea typeface="+mn-ea"/>
                <a:cs typeface="Helvetica"/>
              </a:rPr>
              <a:t>Quibi</a:t>
            </a:r>
            <a:r>
              <a:rPr kumimoji="0" lang="en-US" sz="1600" b="0" i="0" u="none" strike="noStrike" kern="1200" cap="none" spc="0" normalizeH="0" baseline="0" noProof="0">
                <a:ln>
                  <a:noFill/>
                </a:ln>
                <a:solidFill>
                  <a:srgbClr val="1F1A62"/>
                </a:solidFill>
                <a:effectLst/>
                <a:uLnTx/>
                <a:uFillTx/>
                <a:latin typeface="Helvetica"/>
                <a:ea typeface="+mn-ea"/>
                <a:cs typeface="Helvetica"/>
              </a:rPr>
              <a:t>, the streaming service dedicated to mobile-only short-form video, has brought to light what consumers are really looking for when it comes to paying for </a:t>
            </a:r>
            <a:r>
              <a:rPr kumimoji="0" lang="en-US" sz="1600" b="0" i="0" u="none" strike="noStrike" kern="1200" cap="none" spc="0" normalizeH="0" baseline="0" noProof="0" err="1">
                <a:ln>
                  <a:noFill/>
                </a:ln>
                <a:solidFill>
                  <a:srgbClr val="1F1A62"/>
                </a:solidFill>
                <a:effectLst/>
                <a:uLnTx/>
                <a:uFillTx/>
                <a:latin typeface="Helvetica"/>
                <a:ea typeface="+mn-ea"/>
                <a:cs typeface="Helvetica"/>
              </a:rPr>
              <a:t>premiu</a:t>
            </a:r>
            <a:r>
              <a:rPr lang="en-US" sz="1600">
                <a:solidFill>
                  <a:srgbClr val="1F1A62"/>
                </a:solidFill>
                <a:latin typeface="Helvetica"/>
                <a:cs typeface="Helvetica"/>
              </a:rPr>
              <a:t>m </a:t>
            </a:r>
            <a:r>
              <a:rPr kumimoji="0" lang="en-US" sz="1600" b="0" i="0" u="none" strike="noStrike" kern="1200" cap="none" spc="0" normalizeH="0" baseline="0" noProof="0">
                <a:ln>
                  <a:noFill/>
                </a:ln>
                <a:solidFill>
                  <a:srgbClr val="1F1A62"/>
                </a:solidFill>
                <a:effectLst/>
                <a:uLnTx/>
                <a:uFillTx/>
                <a:latin typeface="Helvetica"/>
                <a:ea typeface="+mn-ea"/>
                <a:cs typeface="Helvetica"/>
              </a:rPr>
              <a:t>video entertainment</a:t>
            </a:r>
          </a:p>
        </p:txBody>
      </p:sp>
      <p:sp>
        <p:nvSpPr>
          <p:cNvPr id="28" name="Rectangle: Rounded Corners 27">
            <a:extLst>
              <a:ext uri="{FF2B5EF4-FFF2-40B4-BE49-F238E27FC236}">
                <a16:creationId xmlns:a16="http://schemas.microsoft.com/office/drawing/2014/main" id="{386AC3ED-1538-4083-AC29-1D53C4BB8F2A}"/>
              </a:ext>
            </a:extLst>
          </p:cNvPr>
          <p:cNvSpPr/>
          <p:nvPr/>
        </p:nvSpPr>
        <p:spPr>
          <a:xfrm>
            <a:off x="378800" y="2286289"/>
            <a:ext cx="4000914" cy="1226348"/>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DF94523B-4467-4B0E-A6C6-C893C7128545}"/>
              </a:ext>
            </a:extLst>
          </p:cNvPr>
          <p:cNvPicPr>
            <a:picLocks noChangeAspect="1"/>
          </p:cNvPicPr>
          <p:nvPr/>
        </p:nvPicPr>
        <p:blipFill>
          <a:blip r:embed="rId5"/>
          <a:stretch>
            <a:fillRect/>
          </a:stretch>
        </p:blipFill>
        <p:spPr>
          <a:xfrm>
            <a:off x="441899" y="2686581"/>
            <a:ext cx="3874716" cy="733175"/>
          </a:xfrm>
          <a:prstGeom prst="rect">
            <a:avLst/>
          </a:prstGeom>
        </p:spPr>
      </p:pic>
      <p:pic>
        <p:nvPicPr>
          <p:cNvPr id="3074" name="Picture 2" descr="Adweek: Twitter Says Users Now Trust Influencers Nearly as Much as Their  Friends - Annalect">
            <a:extLst>
              <a:ext uri="{FF2B5EF4-FFF2-40B4-BE49-F238E27FC236}">
                <a16:creationId xmlns:a16="http://schemas.microsoft.com/office/drawing/2014/main" id="{E96A4CA0-CFDD-4FEC-BC2C-ABEF77EC2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084" y="2415544"/>
            <a:ext cx="676347" cy="2338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6F44157-FDFD-4424-AADA-D5D4634BD109}"/>
              </a:ext>
            </a:extLst>
          </p:cNvPr>
          <p:cNvSpPr txBox="1"/>
          <p:nvPr/>
        </p:nvSpPr>
        <p:spPr>
          <a:xfrm>
            <a:off x="3370272" y="3288850"/>
            <a:ext cx="912763" cy="215444"/>
          </a:xfrm>
          <a:prstGeom prst="rect">
            <a:avLst/>
          </a:prstGeom>
          <a:noFill/>
        </p:spPr>
        <p:txBody>
          <a:bodyPr wrap="square" rtlCol="0">
            <a:spAutoFit/>
          </a:bodyPr>
          <a:lstStyle/>
          <a:p>
            <a:r>
              <a:rPr lang="en-US" sz="800" b="1">
                <a:solidFill>
                  <a:srgbClr val="E84A99"/>
                </a:solidFill>
                <a:latin typeface="Helvetica" panose="020B0403020202020204" pitchFamily="34" charset="0"/>
              </a:rPr>
              <a:t>May 15</a:t>
            </a:r>
            <a:r>
              <a:rPr lang="en-US" sz="800" b="1" baseline="30000">
                <a:solidFill>
                  <a:srgbClr val="E84A99"/>
                </a:solidFill>
                <a:latin typeface="Helvetica" panose="020B0403020202020204" pitchFamily="34" charset="0"/>
              </a:rPr>
              <a:t>th</a:t>
            </a:r>
            <a:r>
              <a:rPr lang="en-US" sz="800" b="1">
                <a:solidFill>
                  <a:srgbClr val="E84A99"/>
                </a:solidFill>
                <a:latin typeface="Helvetica" panose="020B0403020202020204" pitchFamily="34" charset="0"/>
              </a:rPr>
              <a:t>, 2020</a:t>
            </a:r>
          </a:p>
        </p:txBody>
      </p:sp>
      <p:sp>
        <p:nvSpPr>
          <p:cNvPr id="33" name="TextBox 32">
            <a:extLst>
              <a:ext uri="{FF2B5EF4-FFF2-40B4-BE49-F238E27FC236}">
                <a16:creationId xmlns:a16="http://schemas.microsoft.com/office/drawing/2014/main" id="{A071D668-64D0-43D6-B5F4-A14DA5CC06EF}"/>
              </a:ext>
            </a:extLst>
          </p:cNvPr>
          <p:cNvSpPr txBox="1"/>
          <p:nvPr/>
        </p:nvSpPr>
        <p:spPr>
          <a:xfrm>
            <a:off x="81278" y="3778842"/>
            <a:ext cx="4595958" cy="1300356"/>
          </a:xfrm>
          <a:prstGeom prst="rect">
            <a:avLst/>
          </a:prstGeom>
          <a:noFill/>
        </p:spPr>
        <p:txBody>
          <a:bodyPr wrap="square">
            <a:spAutoFit/>
          </a:bodyPr>
          <a:lstStyle>
            <a:defPPr>
              <a:defRPr lang="en-US"/>
            </a:defPPr>
            <a:lvl1pPr algn="ctr">
              <a:defRPr sz="2000" i="1">
                <a:solidFill>
                  <a:schemeClr val="bg1"/>
                </a:solidFill>
                <a:effectLst/>
                <a:latin typeface="Helvetica" panose="020B0403020202020204" pitchFamily="34" charset="0"/>
              </a:defRPr>
            </a:lvl1pPr>
          </a:lstStyle>
          <a:p>
            <a:r>
              <a:rPr lang="en-US" sz="1600"/>
              <a:t>“[The viewer] might only watch 10 minutes of content, but </a:t>
            </a:r>
            <a:r>
              <a:rPr lang="en-US" sz="1600" b="1">
                <a:solidFill>
                  <a:srgbClr val="FFE600"/>
                </a:solidFill>
              </a:rPr>
              <a:t>they’d rather watch part of a high-quality program </a:t>
            </a:r>
            <a:r>
              <a:rPr lang="en-US" sz="1600"/>
              <a:t>than 100% of something they perceive to be a lesser quality product.”</a:t>
            </a:r>
          </a:p>
          <a:p>
            <a:endParaRPr lang="en-US" sz="40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a:ln>
                  <a:noFill/>
                </a:ln>
                <a:solidFill>
                  <a:prstClr val="white"/>
                </a:solidFill>
                <a:effectLst/>
                <a:uLnTx/>
                <a:uFillTx/>
                <a:latin typeface="Helvetica" panose="020B0403020202020204" pitchFamily="34" charset="0"/>
                <a:ea typeface="+mn-ea"/>
                <a:cs typeface="+mn-cs"/>
              </a:rPr>
              <a:t>- Ben Silverstein, Founder, </a:t>
            </a:r>
            <a:r>
              <a:rPr kumimoji="0" lang="en-US" sz="1050" b="1" i="1" u="none" strike="noStrike" kern="1200" cap="none" spc="0" normalizeH="0" baseline="0" noProof="0" err="1">
                <a:ln>
                  <a:noFill/>
                </a:ln>
                <a:solidFill>
                  <a:prstClr val="white"/>
                </a:solidFill>
                <a:effectLst/>
                <a:uLnTx/>
                <a:uFillTx/>
                <a:latin typeface="Helvetica" panose="020B0403020202020204" pitchFamily="34" charset="0"/>
                <a:ea typeface="+mn-ea"/>
                <a:cs typeface="+mn-cs"/>
              </a:rPr>
              <a:t>AdCoach</a:t>
            </a:r>
            <a:endParaRPr kumimoji="0" lang="en-US" sz="105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graphicFrame>
        <p:nvGraphicFramePr>
          <p:cNvPr id="34" name="Chart 33">
            <a:extLst>
              <a:ext uri="{FF2B5EF4-FFF2-40B4-BE49-F238E27FC236}">
                <a16:creationId xmlns:a16="http://schemas.microsoft.com/office/drawing/2014/main" id="{95869A27-A2F0-47D3-B069-AE5565F7CD22}"/>
              </a:ext>
            </a:extLst>
          </p:cNvPr>
          <p:cNvGraphicFramePr/>
          <p:nvPr/>
        </p:nvGraphicFramePr>
        <p:xfrm>
          <a:off x="4881286" y="2311994"/>
          <a:ext cx="7176247" cy="3027651"/>
        </p:xfrm>
        <a:graphic>
          <a:graphicData uri="http://schemas.openxmlformats.org/drawingml/2006/chart">
            <c:chart xmlns:c="http://schemas.openxmlformats.org/drawingml/2006/chart" xmlns:r="http://schemas.openxmlformats.org/officeDocument/2006/relationships" r:id="rId7"/>
          </a:graphicData>
        </a:graphic>
      </p:graphicFrame>
      <p:sp>
        <p:nvSpPr>
          <p:cNvPr id="40" name="TextBox 39">
            <a:extLst>
              <a:ext uri="{FF2B5EF4-FFF2-40B4-BE49-F238E27FC236}">
                <a16:creationId xmlns:a16="http://schemas.microsoft.com/office/drawing/2014/main" id="{596E965C-DC7A-4C27-8425-EBD28822CA21}"/>
              </a:ext>
            </a:extLst>
          </p:cNvPr>
          <p:cNvSpPr txBox="1"/>
          <p:nvPr/>
        </p:nvSpPr>
        <p:spPr>
          <a:xfrm>
            <a:off x="5338919" y="1816704"/>
            <a:ext cx="62609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What type of videos do you typically prefer to stream?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of respondents </a:t>
            </a:r>
          </a:p>
        </p:txBody>
      </p:sp>
    </p:spTree>
    <p:extLst>
      <p:ext uri="{BB962C8B-B14F-4D97-AF65-F5344CB8AC3E}">
        <p14:creationId xmlns:p14="http://schemas.microsoft.com/office/powerpoint/2010/main" val="3616353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690238"/>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B03E04A7-B551-462A-BC4E-3156488723A9}"/>
              </a:ext>
            </a:extLst>
          </p:cNvPr>
          <p:cNvSpPr/>
          <p:nvPr/>
        </p:nvSpPr>
        <p:spPr>
          <a:xfrm>
            <a:off x="458630" y="1931226"/>
            <a:ext cx="11274739" cy="3170099"/>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srgbClr val="1F1A62"/>
                </a:solidFill>
                <a:effectLst/>
                <a:uLnTx/>
                <a:uFillTx/>
                <a:latin typeface="Helvetica"/>
                <a:ea typeface="+mn-ea"/>
                <a:cs typeface="Helvetica"/>
              </a:rPr>
              <a:t>How video streaming is experiencing a sea of change, with audiences of all ages and backgrounds increasingly streaming every day, if not multiple times a day.</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000" dirty="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2000" dirty="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srgbClr val="1F1A62"/>
                </a:solidFill>
                <a:effectLst/>
                <a:uLnTx/>
                <a:uFillTx/>
                <a:latin typeface="Helvetica"/>
                <a:ea typeface="+mn-ea"/>
                <a:cs typeface="Helvetica"/>
              </a:rPr>
              <a:t>Why ad-supported streaming services are attracting content-hungry audiences with their vast supply of library content.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0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0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000" b="0" i="0" u="none" strike="noStrike" kern="1200" cap="none" spc="0" normalizeH="0" baseline="0" noProof="0" dirty="0">
                <a:ln>
                  <a:noFill/>
                </a:ln>
                <a:solidFill>
                  <a:srgbClr val="1F1A62"/>
                </a:solidFill>
                <a:effectLst/>
                <a:uLnTx/>
                <a:uFillTx/>
                <a:latin typeface="Helvetica"/>
                <a:ea typeface="+mn-ea"/>
                <a:cs typeface="Helvetica"/>
              </a:rPr>
              <a:t>What the future of video streaming may hold as consumers begin to reach their limit on paid streaming services</a:t>
            </a:r>
            <a:r>
              <a:rPr lang="en-US" sz="2000" dirty="0">
                <a:solidFill>
                  <a:srgbClr val="1F1A62"/>
                </a:solidFill>
                <a:latin typeface="Helvetica"/>
                <a:cs typeface="Helvetica"/>
              </a:rPr>
              <a:t>. </a:t>
            </a:r>
            <a:endParaRPr kumimoji="0" lang="en-US" sz="2000" b="0" i="0" u="none" strike="noStrike" kern="1200" cap="none" spc="0" normalizeH="0" baseline="0" noProof="0" dirty="0">
              <a:ln>
                <a:noFill/>
              </a:ln>
              <a:solidFill>
                <a:srgbClr val="1F1A62"/>
              </a:solidFill>
              <a:effectLst/>
              <a:uLnTx/>
              <a:uFillTx/>
              <a:latin typeface="Helvetica"/>
              <a:ea typeface="+mn-ea"/>
              <a:cs typeface="Helvetica"/>
            </a:endParaRPr>
          </a:p>
        </p:txBody>
      </p:sp>
    </p:spTree>
    <p:extLst>
      <p:ext uri="{BB962C8B-B14F-4D97-AF65-F5344CB8AC3E}">
        <p14:creationId xmlns:p14="http://schemas.microsoft.com/office/powerpoint/2010/main" val="2713857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Thank You</a:t>
            </a:r>
          </a:p>
        </p:txBody>
      </p:sp>
      <p:pic>
        <p:nvPicPr>
          <p:cNvPr id="6" name="Picture 5">
            <a:hlinkClick r:id="rId2"/>
            <a:extLst>
              <a:ext uri="{FF2B5EF4-FFF2-40B4-BE49-F238E27FC236}">
                <a16:creationId xmlns:a16="http://schemas.microsoft.com/office/drawing/2014/main" id="{6A35C40F-687E-B34B-B975-ED0CDEFEC8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4"/>
            <a:extLst>
              <a:ext uri="{FF2B5EF4-FFF2-40B4-BE49-F238E27FC236}">
                <a16:creationId xmlns:a16="http://schemas.microsoft.com/office/drawing/2014/main" id="{EEC9436E-41D9-FA4F-B24F-9D11D47EFC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684271" y="5784399"/>
            <a:ext cx="403491" cy="668224"/>
          </a:xfrm>
          <a:prstGeom prst="rect">
            <a:avLst/>
          </a:prstGeom>
        </p:spPr>
      </p:pic>
      <p:sp>
        <p:nvSpPr>
          <p:cNvPr id="4" name="TextBox 3">
            <a:extLst>
              <a:ext uri="{FF2B5EF4-FFF2-40B4-BE49-F238E27FC236}">
                <a16:creationId xmlns:a16="http://schemas.microsoft.com/office/drawing/2014/main" id="{C4F6F6B0-5D89-4B93-9148-A79F72983537}"/>
              </a:ext>
            </a:extLst>
          </p:cNvPr>
          <p:cNvSpPr txBox="1"/>
          <p:nvPr/>
        </p:nvSpPr>
        <p:spPr>
          <a:xfrm>
            <a:off x="346507" y="3584533"/>
            <a:ext cx="6898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Interested in learning more? Check out this related content: </a:t>
            </a: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115091"/>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Creators</a:t>
            </a:r>
          </a:p>
        </p:txBody>
      </p:sp>
      <p:grpSp>
        <p:nvGrpSpPr>
          <p:cNvPr id="17" name="Group 16">
            <a:extLst>
              <a:ext uri="{FF2B5EF4-FFF2-40B4-BE49-F238E27FC236}">
                <a16:creationId xmlns:a16="http://schemas.microsoft.com/office/drawing/2014/main" id="{8EA62C46-F42C-41A7-944C-128652FA577F}"/>
              </a:ext>
            </a:extLst>
          </p:cNvPr>
          <p:cNvGrpSpPr/>
          <p:nvPr/>
        </p:nvGrpSpPr>
        <p:grpSpPr>
          <a:xfrm>
            <a:off x="3097820" y="1631746"/>
            <a:ext cx="2058508" cy="844588"/>
            <a:chOff x="3097820" y="1631746"/>
            <a:chExt cx="2058508" cy="844588"/>
          </a:xfrm>
        </p:grpSpPr>
        <p:sp>
          <p:nvSpPr>
            <p:cNvPr id="27" name="TextBox 26">
              <a:hlinkClick r:id="rId9"/>
              <a:extLst>
                <a:ext uri="{FF2B5EF4-FFF2-40B4-BE49-F238E27FC236}">
                  <a16:creationId xmlns:a16="http://schemas.microsoft.com/office/drawing/2014/main" id="{3C30D75C-BED3-4137-9F8A-59CDF8222FDF}"/>
                </a:ext>
              </a:extLst>
            </p:cNvPr>
            <p:cNvSpPr txBox="1"/>
            <p:nvPr/>
          </p:nvSpPr>
          <p:spPr>
            <a:xfrm>
              <a:off x="3097820" y="1631746"/>
              <a:ext cx="2058508" cy="307777"/>
            </a:xfrm>
            <a:prstGeom prst="rect">
              <a:avLst/>
            </a:prstGeom>
            <a:noFill/>
          </p:spPr>
          <p:txBody>
            <a:bodyPr wrap="square" rtlCol="0">
              <a:spAutoFit/>
            </a:bodyPr>
            <a:lstStyle>
              <a:defPPr>
                <a:defRPr lang="en-US"/>
              </a:defPPr>
              <a:lvl1pPr>
                <a:defRPr sz="1400" b="1">
                  <a:solidFill>
                    <a:srgbClr val="1F1A6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0F3"/>
                  </a:solidFill>
                  <a:effectLst/>
                  <a:uLnTx/>
                  <a:uFillTx/>
                  <a:latin typeface="Helvetica" pitchFamily="2" charset="0"/>
                  <a:ea typeface="+mn-ea"/>
                  <a:cs typeface="+mn-cs"/>
                </a:rPr>
                <a:t>Leah Montner-Dixon</a:t>
              </a:r>
            </a:p>
          </p:txBody>
        </p:sp>
        <p:sp>
          <p:nvSpPr>
            <p:cNvPr id="29" name="TextBox 28">
              <a:extLst>
                <a:ext uri="{FF2B5EF4-FFF2-40B4-BE49-F238E27FC236}">
                  <a16:creationId xmlns:a16="http://schemas.microsoft.com/office/drawing/2014/main" id="{284F31F4-4D86-4B99-B746-6850D63BF5DE}"/>
                </a:ext>
              </a:extLst>
            </p:cNvPr>
            <p:cNvSpPr txBox="1"/>
            <p:nvPr/>
          </p:nvSpPr>
          <p:spPr>
            <a:xfrm>
              <a:off x="3097820" y="1953114"/>
              <a:ext cx="20585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leahm@thevab.com</a:t>
              </a:r>
            </a:p>
          </p:txBody>
        </p:sp>
      </p:grpSp>
      <p:sp>
        <p:nvSpPr>
          <p:cNvPr id="34" name="TextBox 33">
            <a:hlinkClick r:id="rId10"/>
            <a:extLst>
              <a:ext uri="{FF2B5EF4-FFF2-40B4-BE49-F238E27FC236}">
                <a16:creationId xmlns:a16="http://schemas.microsoft.com/office/drawing/2014/main" id="{E910DA79-DAED-4EA8-B578-4EF6D11E66F9}"/>
              </a:ext>
            </a:extLst>
          </p:cNvPr>
          <p:cNvSpPr txBox="1"/>
          <p:nvPr/>
        </p:nvSpPr>
        <p:spPr>
          <a:xfrm>
            <a:off x="351023" y="1631746"/>
            <a:ext cx="22800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0F3"/>
                </a:solidFill>
                <a:effectLst/>
                <a:uLnTx/>
                <a:uFillTx/>
                <a:latin typeface="Helvetica" pitchFamily="2" charset="0"/>
                <a:ea typeface="+mn-ea"/>
                <a:cs typeface="+mn-cs"/>
              </a:rPr>
              <a:t>Kathy Grey</a:t>
            </a:r>
          </a:p>
        </p:txBody>
      </p:sp>
      <p:sp>
        <p:nvSpPr>
          <p:cNvPr id="37" name="TextBox 36">
            <a:hlinkClick r:id="rId10"/>
            <a:extLst>
              <a:ext uri="{FF2B5EF4-FFF2-40B4-BE49-F238E27FC236}">
                <a16:creationId xmlns:a16="http://schemas.microsoft.com/office/drawing/2014/main" id="{C66AC0E9-5ACB-40D2-9169-9223506F82FE}"/>
              </a:ext>
            </a:extLst>
          </p:cNvPr>
          <p:cNvSpPr txBox="1"/>
          <p:nvPr/>
        </p:nvSpPr>
        <p:spPr>
          <a:xfrm>
            <a:off x="351023" y="1953114"/>
            <a:ext cx="2280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Research Innovation kathyg@thevab.com</a:t>
            </a:r>
          </a:p>
        </p:txBody>
      </p:sp>
      <p:sp>
        <p:nvSpPr>
          <p:cNvPr id="35" name="TextBox 34">
            <a:hlinkClick r:id="rId11"/>
            <a:extLst>
              <a:ext uri="{FF2B5EF4-FFF2-40B4-BE49-F238E27FC236}">
                <a16:creationId xmlns:a16="http://schemas.microsoft.com/office/drawing/2014/main" id="{BE360BC5-5351-43F9-B29C-DC90C365D712}"/>
              </a:ext>
            </a:extLst>
          </p:cNvPr>
          <p:cNvSpPr txBox="1"/>
          <p:nvPr/>
        </p:nvSpPr>
        <p:spPr>
          <a:xfrm>
            <a:off x="493938" y="5662943"/>
            <a:ext cx="21271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Navigating the Flood: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Charting Your Way Through Today’s Streaming Ecosystem</a:t>
            </a:r>
          </a:p>
        </p:txBody>
      </p:sp>
      <p:pic>
        <p:nvPicPr>
          <p:cNvPr id="7" name="Picture 6">
            <a:hlinkClick r:id="rId11"/>
            <a:extLst>
              <a:ext uri="{FF2B5EF4-FFF2-40B4-BE49-F238E27FC236}">
                <a16:creationId xmlns:a16="http://schemas.microsoft.com/office/drawing/2014/main" id="{790D8B83-C89B-448A-8B02-7D1E16292B3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6995" y="4424873"/>
            <a:ext cx="2121018" cy="1193073"/>
          </a:xfrm>
          <a:prstGeom prst="rect">
            <a:avLst/>
          </a:prstGeom>
          <a:ln>
            <a:solidFill>
              <a:schemeClr val="tx1"/>
            </a:solidFill>
          </a:ln>
        </p:spPr>
      </p:pic>
      <p:pic>
        <p:nvPicPr>
          <p:cNvPr id="12" name="Picture 11">
            <a:extLst>
              <a:ext uri="{FF2B5EF4-FFF2-40B4-BE49-F238E27FC236}">
                <a16:creationId xmlns:a16="http://schemas.microsoft.com/office/drawing/2014/main" id="{AC9E51C2-54E3-441B-B4E6-A432B2A93904}"/>
              </a:ext>
            </a:extLst>
          </p:cNvPr>
          <p:cNvPicPr>
            <a:picLocks noChangeAspect="1"/>
          </p:cNvPicPr>
          <p:nvPr/>
        </p:nvPicPr>
        <p:blipFill>
          <a:blip r:embed="rId13" cstate="screen">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6099428" y="0"/>
            <a:ext cx="6092572" cy="3547158"/>
          </a:xfrm>
          <a:prstGeom prst="rect">
            <a:avLst/>
          </a:prstGeom>
        </p:spPr>
      </p:pic>
      <p:sp>
        <p:nvSpPr>
          <p:cNvPr id="21" name="TextBox 20">
            <a:hlinkClick r:id="rId14"/>
            <a:extLst>
              <a:ext uri="{FF2B5EF4-FFF2-40B4-BE49-F238E27FC236}">
                <a16:creationId xmlns:a16="http://schemas.microsoft.com/office/drawing/2014/main" id="{608E0D02-56A3-4181-A542-60FDF37073FF}"/>
              </a:ext>
            </a:extLst>
          </p:cNvPr>
          <p:cNvSpPr txBox="1"/>
          <p:nvPr/>
        </p:nvSpPr>
        <p:spPr>
          <a:xfrm>
            <a:off x="5969307" y="1635060"/>
            <a:ext cx="2058508" cy="307777"/>
          </a:xfrm>
          <a:prstGeom prst="rect">
            <a:avLst/>
          </a:prstGeom>
          <a:noFill/>
        </p:spPr>
        <p:txBody>
          <a:bodyPr wrap="square" rtlCol="0">
            <a:spAutoFit/>
          </a:bodyPr>
          <a:lstStyle>
            <a:defPPr>
              <a:defRPr lang="en-US"/>
            </a:defPPr>
            <a:lvl1pPr>
              <a:defRPr sz="1400" b="1">
                <a:solidFill>
                  <a:srgbClr val="1F1A62"/>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C0F3"/>
                </a:solidFill>
                <a:effectLst/>
                <a:uLnTx/>
                <a:uFillTx/>
                <a:latin typeface="Helvetica" pitchFamily="2" charset="0"/>
                <a:ea typeface="+mn-ea"/>
                <a:cs typeface="+mn-cs"/>
              </a:rPr>
              <a:t>Karolina Guillen</a:t>
            </a:r>
          </a:p>
        </p:txBody>
      </p:sp>
      <p:sp>
        <p:nvSpPr>
          <p:cNvPr id="22" name="TextBox 21">
            <a:extLst>
              <a:ext uri="{FF2B5EF4-FFF2-40B4-BE49-F238E27FC236}">
                <a16:creationId xmlns:a16="http://schemas.microsoft.com/office/drawing/2014/main" id="{57144ECB-C809-4703-8AD2-88D2AF52D7D6}"/>
              </a:ext>
            </a:extLst>
          </p:cNvPr>
          <p:cNvSpPr txBox="1"/>
          <p:nvPr/>
        </p:nvSpPr>
        <p:spPr>
          <a:xfrm>
            <a:off x="5969307" y="1956428"/>
            <a:ext cx="21754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pic>
        <p:nvPicPr>
          <p:cNvPr id="19" name="Picture 18">
            <a:hlinkClick r:id="rId11"/>
            <a:extLst>
              <a:ext uri="{FF2B5EF4-FFF2-40B4-BE49-F238E27FC236}">
                <a16:creationId xmlns:a16="http://schemas.microsoft.com/office/drawing/2014/main" id="{06F6D2D7-9090-4ED3-B83C-1864EA52A58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27743" y="4424873"/>
            <a:ext cx="2121017" cy="1193073"/>
          </a:xfrm>
          <a:prstGeom prst="rect">
            <a:avLst/>
          </a:prstGeom>
          <a:ln>
            <a:solidFill>
              <a:schemeClr val="tx1"/>
            </a:solidFill>
          </a:ln>
        </p:spPr>
      </p:pic>
      <p:sp>
        <p:nvSpPr>
          <p:cNvPr id="32" name="TextBox 31">
            <a:hlinkClick r:id="rId11"/>
            <a:extLst>
              <a:ext uri="{FF2B5EF4-FFF2-40B4-BE49-F238E27FC236}">
                <a16:creationId xmlns:a16="http://schemas.microsoft.com/office/drawing/2014/main" id="{2A82D199-C0D2-4EDB-9A0F-E67157B64FE2}"/>
              </a:ext>
            </a:extLst>
          </p:cNvPr>
          <p:cNvSpPr txBox="1"/>
          <p:nvPr/>
        </p:nvSpPr>
        <p:spPr>
          <a:xfrm>
            <a:off x="5731842" y="5662943"/>
            <a:ext cx="2312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We’re Going Live: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Consumers Are Living Vicariously Through Live-streamed Events in the Time of COVID-19</a:t>
            </a:r>
          </a:p>
        </p:txBody>
      </p:sp>
      <p:pic>
        <p:nvPicPr>
          <p:cNvPr id="2" name="Picture 1">
            <a:hlinkClick r:id="rId16"/>
            <a:extLst>
              <a:ext uri="{FF2B5EF4-FFF2-40B4-BE49-F238E27FC236}">
                <a16:creationId xmlns:a16="http://schemas.microsoft.com/office/drawing/2014/main" id="{E8D2BF2C-460E-4037-853E-E9FD8D6FEBFF}"/>
              </a:ext>
            </a:extLst>
          </p:cNvPr>
          <p:cNvPicPr>
            <a:picLocks noChangeAspect="1"/>
          </p:cNvPicPr>
          <p:nvPr/>
        </p:nvPicPr>
        <p:blipFill>
          <a:blip r:embed="rId17"/>
          <a:stretch>
            <a:fillRect/>
          </a:stretch>
        </p:blipFill>
        <p:spPr>
          <a:xfrm>
            <a:off x="3111860" y="4424873"/>
            <a:ext cx="2135024" cy="1200951"/>
          </a:xfrm>
          <a:prstGeom prst="rect">
            <a:avLst/>
          </a:prstGeom>
          <a:ln>
            <a:solidFill>
              <a:schemeClr val="tx1"/>
            </a:solidFill>
          </a:ln>
        </p:spPr>
      </p:pic>
      <p:sp>
        <p:nvSpPr>
          <p:cNvPr id="5" name="TextBox 4">
            <a:hlinkClick r:id="rId16"/>
            <a:extLst>
              <a:ext uri="{FF2B5EF4-FFF2-40B4-BE49-F238E27FC236}">
                <a16:creationId xmlns:a16="http://schemas.microsoft.com/office/drawing/2014/main" id="{48CD12D2-BC61-45FB-8159-B10C138957E5}"/>
              </a:ext>
            </a:extLst>
          </p:cNvPr>
          <p:cNvSpPr txBox="1"/>
          <p:nvPr/>
        </p:nvSpPr>
        <p:spPr>
          <a:xfrm>
            <a:off x="2920808" y="5687753"/>
            <a:ext cx="25171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VAB Inspire Virtual Learning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Streaming Trends &amp; Insights</a:t>
            </a:r>
          </a:p>
        </p:txBody>
      </p:sp>
    </p:spTree>
    <p:extLst>
      <p:ext uri="{BB962C8B-B14F-4D97-AF65-F5344CB8AC3E}">
        <p14:creationId xmlns:p14="http://schemas.microsoft.com/office/powerpoint/2010/main" val="2498199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a:extLst>
              <a:ext uri="{FF2B5EF4-FFF2-40B4-BE49-F238E27FC236}">
                <a16:creationId xmlns:a16="http://schemas.microsoft.com/office/drawing/2014/main" id="{FB4EC9DD-8FD6-4259-82B9-B6AAC5585E3E}"/>
              </a:ext>
            </a:extLst>
          </p:cNvPr>
          <p:cNvPicPr>
            <a:picLocks noChangeAspect="1"/>
          </p:cNvPicPr>
          <p:nvPr/>
        </p:nvPicPr>
        <p:blipFill>
          <a:blip r:embed="rId4" cstate="screen">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6099428" y="0"/>
            <a:ext cx="6092572" cy="3547158"/>
          </a:xfrm>
          <a:prstGeom prst="rect">
            <a:avLst/>
          </a:prstGeom>
        </p:spPr>
      </p:pic>
    </p:spTree>
    <p:extLst>
      <p:ext uri="{BB962C8B-B14F-4D97-AF65-F5344CB8AC3E}">
        <p14:creationId xmlns:p14="http://schemas.microsoft.com/office/powerpoint/2010/main" val="3760461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9" name="Picture 8" descr="A person sitting in front of a television&#10;&#10;Description automatically generated">
            <a:extLst>
              <a:ext uri="{FF2B5EF4-FFF2-40B4-BE49-F238E27FC236}">
                <a16:creationId xmlns:a16="http://schemas.microsoft.com/office/drawing/2014/main" id="{6BD16A05-3AFC-4D69-8DB9-E4D482F66FE2}"/>
              </a:ext>
            </a:extLst>
          </p:cNvPr>
          <p:cNvPicPr>
            <a:picLocks noChangeAspect="1"/>
          </p:cNvPicPr>
          <p:nvPr/>
        </p:nvPicPr>
        <p:blipFill rotWithShape="1">
          <a:blip r:embed="rId2">
            <a:extLst>
              <a:ext uri="{28A0092B-C50C-407E-A947-70E740481C1C}">
                <a14:useLocalDpi xmlns:a14="http://schemas.microsoft.com/office/drawing/2010/main" val="0"/>
              </a:ext>
            </a:extLst>
          </a:blip>
          <a:srcRect l="25040" r="25725"/>
          <a:stretch/>
        </p:blipFill>
        <p:spPr>
          <a:xfrm>
            <a:off x="-1" y="0"/>
            <a:ext cx="5081285" cy="6880300"/>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5291494" y="563831"/>
            <a:ext cx="6134582" cy="5539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Intention &amp; Methodology</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26926955-E076-456A-B756-31BCB511CA21}"/>
              </a:ext>
            </a:extLst>
          </p:cNvPr>
          <p:cNvSpPr txBox="1"/>
          <p:nvPr/>
        </p:nvSpPr>
        <p:spPr>
          <a:xfrm>
            <a:off x="5291494" y="1953418"/>
            <a:ext cx="6692619" cy="3693319"/>
          </a:xfrm>
          <a:prstGeom prst="rect">
            <a:avLst/>
          </a:prstGeom>
          <a:noFill/>
        </p:spPr>
        <p:txBody>
          <a:bodyPr wrap="square" lIns="91440" tIns="45720" rIns="91440" bIns="45720" rtlCol="0" anchor="t">
            <a:spAutoFit/>
          </a:bodyPr>
          <a:lstStyle/>
          <a:p>
            <a:pPr defTabSz="1828800">
              <a:defRPr/>
            </a:pPr>
            <a:r>
              <a:rPr lang="en-US" dirty="0">
                <a:solidFill>
                  <a:srgbClr val="1F1A62"/>
                </a:solidFill>
                <a:latin typeface="Helvetica Light"/>
              </a:rPr>
              <a:t>We</a:t>
            </a:r>
            <a:r>
              <a:rPr kumimoji="0" lang="en-US" sz="1800" b="0" i="0" u="none" strike="noStrike" kern="1200" cap="none" spc="0" normalizeH="0" baseline="0" noProof="0" dirty="0">
                <a:ln>
                  <a:noFill/>
                </a:ln>
                <a:solidFill>
                  <a:srgbClr val="1F1A62"/>
                </a:solidFill>
                <a:effectLst/>
                <a:uLnTx/>
                <a:uFillTx/>
                <a:latin typeface="Helvetica Light"/>
              </a:rPr>
              <a:t> conducted a custom study to</a:t>
            </a:r>
            <a:r>
              <a:rPr lang="en-US" dirty="0">
                <a:solidFill>
                  <a:srgbClr val="1F1A62"/>
                </a:solidFill>
                <a:latin typeface="Helvetica Light"/>
              </a:rPr>
              <a:t> capture and understand</a:t>
            </a:r>
            <a:r>
              <a:rPr kumimoji="0" lang="en-US" sz="1800" b="0" i="0" u="none" strike="noStrike" kern="1200" cap="none" spc="0" normalizeH="0" baseline="0" noProof="0" dirty="0">
                <a:ln>
                  <a:noFill/>
                </a:ln>
                <a:solidFill>
                  <a:srgbClr val="1F1A62"/>
                </a:solidFill>
                <a:effectLst/>
                <a:uLnTx/>
                <a:uFillTx/>
                <a:latin typeface="Helvetica Light"/>
              </a:rPr>
              <a:t> the evolving </a:t>
            </a:r>
            <a:r>
              <a:rPr kumimoji="0" lang="en-US" sz="1800" b="0" i="0" u="none" strike="noStrike" kern="1200" cap="none" spc="0" normalizeH="0" baseline="0" noProof="0" dirty="0" err="1">
                <a:ln>
                  <a:noFill/>
                </a:ln>
                <a:solidFill>
                  <a:srgbClr val="1F1A62"/>
                </a:solidFill>
                <a:effectLst/>
                <a:uLnTx/>
                <a:uFillTx/>
                <a:latin typeface="Helvetica Light"/>
              </a:rPr>
              <a:t>medi</a:t>
            </a:r>
            <a:r>
              <a:rPr lang="en-US" dirty="0">
                <a:solidFill>
                  <a:srgbClr val="1F1A62"/>
                </a:solidFill>
                <a:latin typeface="Helvetica Light"/>
              </a:rPr>
              <a:t>a consumption habits and behaviors of adults following the first few months of the COVID-19 pandemic. </a:t>
            </a:r>
            <a:endParaRPr kumimoji="0" lang="en-US" sz="1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endParaRPr>
          </a:p>
          <a:p>
            <a:pPr marL="0" marR="0" lvl="0" indent="0" defTabSz="1828800">
              <a:lnSpc>
                <a:spcPct val="100000"/>
              </a:lnSpc>
              <a:spcBef>
                <a:spcPts val="0"/>
              </a:spcBef>
              <a:spcAft>
                <a:spcPts val="0"/>
              </a:spcAft>
              <a:buClrTx/>
              <a:buSzTx/>
              <a:buFontTx/>
              <a:buNone/>
              <a:tabLst/>
              <a:defRPr/>
            </a:pPr>
            <a:endParaRPr lang="en-US" dirty="0">
              <a:solidFill>
                <a:srgbClr val="1F1A62"/>
              </a:solidFill>
              <a:latin typeface="Helvetica Light" panose="020B0403020202020204" pitchFamily="34" charset="0"/>
            </a:endParaRPr>
          </a:p>
          <a:p>
            <a:pPr defTabSz="1828800">
              <a:defRPr/>
            </a:pPr>
            <a:r>
              <a:rPr lang="en-US" dirty="0">
                <a:solidFill>
                  <a:srgbClr val="1F1A62"/>
                </a:solidFill>
                <a:latin typeface="Helvetica Light"/>
              </a:rPr>
              <a:t>We</a:t>
            </a:r>
            <a:r>
              <a:rPr kumimoji="0" lang="en-US" sz="1800" b="0" i="0" u="none" strike="noStrike" kern="1200" cap="none" spc="0" normalizeH="0" baseline="0" noProof="0" dirty="0">
                <a:ln>
                  <a:noFill/>
                </a:ln>
                <a:solidFill>
                  <a:srgbClr val="1F1A62"/>
                </a:solidFill>
                <a:effectLst/>
                <a:uLnTx/>
                <a:uFillTx/>
                <a:latin typeface="Helvetica Light"/>
              </a:rPr>
              <a:t> commissioned </a:t>
            </a:r>
            <a:r>
              <a:rPr kumimoji="0" lang="en-US" sz="1800" b="1" i="1" u="none" strike="noStrike" kern="1200" cap="none" spc="0" normalizeH="0" baseline="0" noProof="0" dirty="0">
                <a:ln>
                  <a:noFill/>
                </a:ln>
                <a:solidFill>
                  <a:srgbClr val="1F1A62"/>
                </a:solidFill>
                <a:effectLst/>
                <a:uLnTx/>
                <a:uFillTx/>
                <a:latin typeface="Helvetica Light"/>
              </a:rPr>
              <a:t>Lucid</a:t>
            </a:r>
            <a:r>
              <a:rPr lang="en-US" dirty="0">
                <a:solidFill>
                  <a:srgbClr val="1F1A62"/>
                </a:solidFill>
                <a:latin typeface="Helvetica Light"/>
              </a:rPr>
              <a:t> </a:t>
            </a:r>
            <a:r>
              <a:rPr kumimoji="0" lang="en-US" sz="1800" b="0" i="0" u="none" strike="noStrike" kern="1200" cap="none" spc="0" normalizeH="0" baseline="0" noProof="0" dirty="0">
                <a:ln>
                  <a:noFill/>
                </a:ln>
                <a:solidFill>
                  <a:srgbClr val="1F1A62"/>
                </a:solidFill>
                <a:effectLst/>
                <a:uLnTx/>
                <a:uFillTx/>
                <a:latin typeface="Helvetica Light"/>
              </a:rPr>
              <a:t> to conduct an </a:t>
            </a:r>
            <a:r>
              <a:rPr kumimoji="0" lang="en-US" sz="1800" b="0" i="0" u="none" strike="noStrike" kern="1200" cap="none" spc="0" normalizeH="0" baseline="0" noProof="0" dirty="0">
                <a:ln>
                  <a:noFill/>
                </a:ln>
                <a:solidFill>
                  <a:srgbClr val="E84A99"/>
                </a:solidFill>
                <a:effectLst/>
                <a:uLnTx/>
                <a:uFillTx/>
                <a:latin typeface="Helvetica Light"/>
              </a:rPr>
              <a:t>online survey </a:t>
            </a:r>
            <a:r>
              <a:rPr kumimoji="0" lang="en-US" sz="1800" b="0" i="0" u="none" strike="noStrike" kern="1200" cap="none" spc="0" normalizeH="0" baseline="0" noProof="0" dirty="0">
                <a:ln>
                  <a:noFill/>
                </a:ln>
                <a:solidFill>
                  <a:srgbClr val="1F1A62"/>
                </a:solidFill>
                <a:effectLst/>
                <a:uLnTx/>
                <a:uFillTx/>
                <a:latin typeface="Helvetica Light"/>
              </a:rPr>
              <a:t>June</a:t>
            </a:r>
            <a:r>
              <a:rPr lang="en-US" dirty="0">
                <a:solidFill>
                  <a:srgbClr val="1F1A62"/>
                </a:solidFill>
                <a:latin typeface="Helvetica Light"/>
              </a:rPr>
              <a:t> 24 –29, </a:t>
            </a:r>
            <a:r>
              <a:rPr kumimoji="0" lang="en-US" sz="1800" b="0" i="0" u="none" strike="noStrike" kern="1200" cap="none" spc="0" normalizeH="0" baseline="0" noProof="0" dirty="0">
                <a:ln>
                  <a:noFill/>
                </a:ln>
                <a:solidFill>
                  <a:srgbClr val="1F1A62"/>
                </a:solidFill>
                <a:effectLst/>
                <a:uLnTx/>
                <a:uFillTx/>
                <a:latin typeface="Helvetica Light"/>
              </a:rPr>
              <a:t>2020. The results are based on </a:t>
            </a:r>
            <a:r>
              <a:rPr kumimoji="0" lang="en-US" sz="1800" b="0" i="0" u="none" strike="noStrike" kern="1200" cap="none" spc="0" normalizeH="0" baseline="0" noProof="0" dirty="0">
                <a:ln>
                  <a:noFill/>
                </a:ln>
                <a:solidFill>
                  <a:srgbClr val="E84A99"/>
                </a:solidFill>
                <a:effectLst/>
                <a:uLnTx/>
                <a:uFillTx/>
                <a:latin typeface="Helvetica Light"/>
              </a:rPr>
              <a:t>1,000</a:t>
            </a:r>
            <a:r>
              <a:rPr kumimoji="0" lang="en-US" sz="1800" b="0" i="0" u="none" strike="noStrike" kern="1200" cap="none" spc="0" normalizeH="0" baseline="0" noProof="0" dirty="0">
                <a:ln>
                  <a:noFill/>
                </a:ln>
                <a:solidFill>
                  <a:srgbClr val="1F1A62"/>
                </a:solidFill>
                <a:effectLst/>
                <a:uLnTx/>
                <a:uFillTx/>
                <a:latin typeface="Helvetica Light"/>
              </a:rPr>
              <a:t> U.S. adults 18+ in households with access to streaming services and have viewed content on streaming services. The respondents cover all age groups, races and ethnic backgrounds.</a:t>
            </a:r>
            <a:endParaRPr lang="en-US" sz="1800" b="0" i="0" u="none" strike="noStrike" kern="1200" cap="none" spc="0" normalizeH="0" baseline="0" noProof="0" dirty="0">
              <a:ln>
                <a:noFill/>
              </a:ln>
              <a:solidFill>
                <a:srgbClr val="1F1A62"/>
              </a:solidFill>
              <a:effectLst/>
              <a:uLnTx/>
              <a:uFillTx/>
              <a:latin typeface="Helvetica Light"/>
            </a:endParaRPr>
          </a:p>
          <a:p>
            <a:pPr marL="0" marR="0" lvl="0" indent="0" defTabSz="914400">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1F1A62"/>
              </a:solidFill>
              <a:effectLst/>
              <a:uLnTx/>
              <a:uFillTx/>
              <a:latin typeface="Helvetica Light" panose="020B0403020202020204" pitchFamily="34" charset="0"/>
            </a:endParaRPr>
          </a:p>
          <a:p>
            <a:pPr>
              <a:defRPr/>
            </a:pPr>
            <a:r>
              <a:rPr lang="en-US" dirty="0">
                <a:solidFill>
                  <a:srgbClr val="1F1A62"/>
                </a:solidFill>
                <a:latin typeface="Helvetica Light"/>
              </a:rPr>
              <a:t>The purpose of this report is to provide the latest streaming usage data and insights into how viewing has evolved since the pandemic.  </a:t>
            </a:r>
            <a:endParaRPr lang="en-US" dirty="0">
              <a:solidFill>
                <a:srgbClr val="1F1A62"/>
              </a:solidFill>
              <a:latin typeface="Helvetica Light" panose="020B0403020202020204" pitchFamily="34" charset="0"/>
            </a:endParaRPr>
          </a:p>
        </p:txBody>
      </p:sp>
    </p:spTree>
    <p:extLst>
      <p:ext uri="{BB962C8B-B14F-4D97-AF65-F5344CB8AC3E}">
        <p14:creationId xmlns:p14="http://schemas.microsoft.com/office/powerpoint/2010/main" val="156271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E36B7-3031-7F4B-AAE5-77DACD8C4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79"/>
            <a:ext cx="12192000" cy="7098307"/>
          </a:xfrm>
          <a:prstGeom prst="rect">
            <a:avLst/>
          </a:prstGeom>
        </p:spPr>
      </p:pic>
      <p:cxnSp>
        <p:nvCxnSpPr>
          <p:cNvPr id="9" name="Straight Connector 8">
            <a:extLst>
              <a:ext uri="{FF2B5EF4-FFF2-40B4-BE49-F238E27FC236}">
                <a16:creationId xmlns:a16="http://schemas.microsoft.com/office/drawing/2014/main" id="{F07FF107-BF92-4B70-B5B0-6CC80B46FDAF}"/>
              </a:ext>
            </a:extLst>
          </p:cNvPr>
          <p:cNvCxnSpPr/>
          <p:nvPr/>
        </p:nvCxnSpPr>
        <p:spPr>
          <a:xfrm>
            <a:off x="493843" y="2940040"/>
            <a:ext cx="521208" cy="0"/>
          </a:xfrm>
          <a:prstGeom prst="line">
            <a:avLst/>
          </a:prstGeom>
          <a:ln>
            <a:solidFill>
              <a:srgbClr val="66C5AD"/>
            </a:solidFill>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656207F7-72AF-4E98-AFE2-456C188C3336}"/>
              </a:ext>
            </a:extLst>
          </p:cNvPr>
          <p:cNvSpPr txBox="1"/>
          <p:nvPr/>
        </p:nvSpPr>
        <p:spPr>
          <a:xfrm>
            <a:off x="382082" y="3434080"/>
            <a:ext cx="7745918" cy="280076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Helvetica"/>
                <a:ea typeface="+mn-ea"/>
                <a:cs typeface="Helvetica"/>
              </a:rPr>
              <a:t>A Whale of an </a:t>
            </a:r>
            <a:r>
              <a:rPr lang="en-US" sz="4000" b="1">
                <a:solidFill>
                  <a:prstClr val="white"/>
                </a:solidFill>
                <a:latin typeface="Helvetica"/>
                <a:cs typeface="Helvetica"/>
              </a:rPr>
              <a:t>Appetite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prstClr val="white"/>
                </a:solidFill>
                <a:latin typeface="Helvetica"/>
                <a:cs typeface="Helvetica"/>
              </a:rPr>
              <a:t>for Video Streaming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Helvetica"/>
                <a:cs typeface="Helvetica"/>
              </a:rPr>
              <a:t>Exploring the Shifts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Helvetica"/>
                <a:cs typeface="Helvetica"/>
              </a:rPr>
              <a:t>in Streaming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a:solidFill>
                <a:prstClr val="white"/>
              </a:solidFill>
              <a:latin typeface="Helvetica"/>
              <a:cs typeface="Helvetica"/>
            </a:endParaRPr>
          </a:p>
        </p:txBody>
      </p:sp>
    </p:spTree>
    <p:extLst>
      <p:ext uri="{BB962C8B-B14F-4D97-AF65-F5344CB8AC3E}">
        <p14:creationId xmlns:p14="http://schemas.microsoft.com/office/powerpoint/2010/main" val="2664376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living, television, room&#10;&#10;Description automatically generated">
            <a:extLst>
              <a:ext uri="{FF2B5EF4-FFF2-40B4-BE49-F238E27FC236}">
                <a16:creationId xmlns:a16="http://schemas.microsoft.com/office/drawing/2014/main" id="{0DB48A6A-688C-4F62-B60F-E5BC9354EC0F}"/>
              </a:ext>
            </a:extLst>
          </p:cNvPr>
          <p:cNvPicPr>
            <a:picLocks noChangeAspect="1"/>
          </p:cNvPicPr>
          <p:nvPr/>
        </p:nvPicPr>
        <p:blipFill rotWithShape="1">
          <a:blip r:embed="rId3">
            <a:extLst>
              <a:ext uri="{28A0092B-C50C-407E-A947-70E740481C1C}">
                <a14:useLocalDpi xmlns:a14="http://schemas.microsoft.com/office/drawing/2010/main" val="0"/>
              </a:ext>
            </a:extLst>
          </a:blip>
          <a:srcRect l="999" t="34947" r="999" b="7710"/>
          <a:stretch/>
        </p:blipFill>
        <p:spPr>
          <a:xfrm>
            <a:off x="0" y="1459725"/>
            <a:ext cx="12192000" cy="4758524"/>
          </a:xfrm>
          <a:prstGeom prst="rect">
            <a:avLst/>
          </a:prstGeom>
        </p:spPr>
      </p:pic>
      <p:sp>
        <p:nvSpPr>
          <p:cNvPr id="2" name="Rectangle 1">
            <a:extLst>
              <a:ext uri="{FF2B5EF4-FFF2-40B4-BE49-F238E27FC236}">
                <a16:creationId xmlns:a16="http://schemas.microsoft.com/office/drawing/2014/main" id="{8B1471EB-FCBE-4FDE-9BBE-E7F9379594E6}"/>
              </a:ext>
            </a:extLst>
          </p:cNvPr>
          <p:cNvSpPr/>
          <p:nvPr/>
        </p:nvSpPr>
        <p:spPr>
          <a:xfrm>
            <a:off x="1" y="1459725"/>
            <a:ext cx="12192000" cy="4758524"/>
          </a:xfrm>
          <a:prstGeom prst="rect">
            <a:avLst/>
          </a:prstGeom>
          <a:solidFill>
            <a:srgbClr val="1B146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43037" y="251402"/>
            <a:ext cx="121920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1F1A62"/>
                </a:solidFill>
                <a:latin typeface="Helvetica" pitchFamily="2" charset="0"/>
              </a:rPr>
              <a:t>Searching for additional TV content while sheltered in place,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viewers have become </a:t>
            </a:r>
            <a:r>
              <a:rPr kumimoji="0" lang="en-US" sz="2800" b="1" i="0" u="none" strike="noStrike" kern="1200" cap="none" spc="0" normalizeH="0" baseline="0" noProof="0">
                <a:ln>
                  <a:noFill/>
                </a:ln>
                <a:solidFill>
                  <a:srgbClr val="E84A99"/>
                </a:solidFill>
                <a:effectLst/>
                <a:uLnTx/>
                <a:uFillTx/>
                <a:latin typeface="Helvetica" pitchFamily="2" charset="0"/>
                <a:ea typeface="+mn-ea"/>
                <a:cs typeface="+mn-cs"/>
              </a:rPr>
              <a:t>more comfortable </a:t>
            </a:r>
            <a:r>
              <a:rPr kumimoji="0" lang="en-US" sz="2800" b="1" i="0" u="none" strike="noStrike" kern="1200" cap="none" spc="0" normalizeH="0" baseline="0" noProof="0">
                <a:ln>
                  <a:noFill/>
                </a:ln>
                <a:solidFill>
                  <a:srgbClr val="1F1A62"/>
                </a:solidFill>
                <a:effectLst/>
                <a:uLnTx/>
                <a:uFillTx/>
                <a:latin typeface="Helvetica" pitchFamily="2" charset="0"/>
                <a:ea typeface="+mn-ea"/>
                <a:cs typeface="+mn-cs"/>
              </a:rPr>
              <a:t>streaming video</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5" name="TextBox 34">
            <a:extLst>
              <a:ext uri="{FF2B5EF4-FFF2-40B4-BE49-F238E27FC236}">
                <a16:creationId xmlns:a16="http://schemas.microsoft.com/office/drawing/2014/main" id="{032DEE32-9D31-4CDB-8870-1A881EBCC792}"/>
              </a:ext>
            </a:extLst>
          </p:cNvPr>
          <p:cNvSpPr txBox="1"/>
          <p:nvPr/>
        </p:nvSpPr>
        <p:spPr>
          <a:xfrm>
            <a:off x="961051" y="1536861"/>
            <a:ext cx="107331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schemeClr val="bg1"/>
                </a:solidFill>
                <a:effectLst/>
                <a:uLnTx/>
                <a:uFillTx/>
                <a:latin typeface="Helvetica" panose="020B0403020202020204" pitchFamily="34" charset="0"/>
                <a:ea typeface="+mn-ea"/>
                <a:cs typeface="+mn-cs"/>
              </a:rPr>
              <a:t>“I have become more comfortable streaming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 of respondents who </a:t>
            </a:r>
            <a:r>
              <a:rPr kumimoji="0" lang="en-US" sz="1200" b="0" i="0" u="none" strike="noStrike" kern="1200" cap="none" spc="0" normalizeH="0" baseline="0" noProof="0">
                <a:ln>
                  <a:noFill/>
                </a:ln>
                <a:solidFill>
                  <a:schemeClr val="bg1"/>
                </a:solidFill>
                <a:effectLst/>
                <a:uLnTx/>
                <a:uFillTx/>
                <a:latin typeface="Helvetica" panose="020B0604020202020204" pitchFamily="34" charset="0"/>
                <a:ea typeface="+mn-ea"/>
                <a:cs typeface="Helvetica" panose="020B0604020202020204" pitchFamily="34" charset="0"/>
              </a:rPr>
              <a:t>agree completely</a:t>
            </a:r>
            <a:endPar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endParaRPr>
          </a:p>
        </p:txBody>
      </p:sp>
      <p:sp>
        <p:nvSpPr>
          <p:cNvPr id="19" name="Rectangle: Rounded Corners 18">
            <a:extLst>
              <a:ext uri="{FF2B5EF4-FFF2-40B4-BE49-F238E27FC236}">
                <a16:creationId xmlns:a16="http://schemas.microsoft.com/office/drawing/2014/main" id="{DC805D08-D8A1-4762-BA99-91C28C2015D6}"/>
              </a:ext>
            </a:extLst>
          </p:cNvPr>
          <p:cNvSpPr/>
          <p:nvPr/>
        </p:nvSpPr>
        <p:spPr>
          <a:xfrm>
            <a:off x="774776"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9565B01A-A962-4EBA-B2FB-C12FD4A73526}"/>
              </a:ext>
            </a:extLst>
          </p:cNvPr>
          <p:cNvSpPr/>
          <p:nvPr/>
        </p:nvSpPr>
        <p:spPr>
          <a:xfrm>
            <a:off x="774776"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0D80252E-4530-4FCB-9C7F-9C02419ECBF3}"/>
              </a:ext>
            </a:extLst>
          </p:cNvPr>
          <p:cNvSpPr/>
          <p:nvPr/>
        </p:nvSpPr>
        <p:spPr>
          <a:xfrm>
            <a:off x="4545562"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ED6BBD2-E51D-4CA1-827E-20FD6DE1CD56}"/>
              </a:ext>
            </a:extLst>
          </p:cNvPr>
          <p:cNvSpPr/>
          <p:nvPr/>
        </p:nvSpPr>
        <p:spPr>
          <a:xfrm>
            <a:off x="4545562"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7D615B9-E0E5-4D50-A24D-3DB3CBFB1AC1}"/>
              </a:ext>
            </a:extLst>
          </p:cNvPr>
          <p:cNvSpPr/>
          <p:nvPr/>
        </p:nvSpPr>
        <p:spPr>
          <a:xfrm>
            <a:off x="8298856" y="2285685"/>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362ADF21-838E-4CF6-A086-59A79098D48A}"/>
              </a:ext>
            </a:extLst>
          </p:cNvPr>
          <p:cNvSpPr/>
          <p:nvPr/>
        </p:nvSpPr>
        <p:spPr>
          <a:xfrm>
            <a:off x="8298856" y="4261374"/>
            <a:ext cx="3100875" cy="1042992"/>
          </a:xfrm>
          <a:prstGeom prst="roundRect">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CF6D491-A297-49A6-99BD-F1A560D378FB}"/>
              </a:ext>
            </a:extLst>
          </p:cNvPr>
          <p:cNvSpPr txBox="1"/>
          <p:nvPr/>
        </p:nvSpPr>
        <p:spPr>
          <a:xfrm>
            <a:off x="1031877" y="4367372"/>
            <a:ext cx="2586672" cy="830997"/>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2000" b="0" dirty="0">
                <a:solidFill>
                  <a:srgbClr val="1F1A62"/>
                </a:solidFill>
              </a:rPr>
              <a:t>Employed Full-time</a:t>
            </a:r>
            <a:br>
              <a:rPr kumimoji="0" lang="en-US" sz="20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b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76% </a:t>
            </a:r>
            <a:endParaRPr kumimoji="0" lang="en-US" sz="32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3BA754C1-D61D-4B1A-B536-56473B88C550}"/>
              </a:ext>
            </a:extLst>
          </p:cNvPr>
          <p:cNvSpPr txBox="1"/>
          <p:nvPr/>
        </p:nvSpPr>
        <p:spPr>
          <a:xfrm>
            <a:off x="8623932" y="2391683"/>
            <a:ext cx="2450723" cy="830997"/>
          </a:xfrm>
          <a:prstGeom prst="rect">
            <a:avLst/>
          </a:prstGeom>
          <a:noFill/>
        </p:spPr>
        <p:txBody>
          <a:bodyPr wrap="square" rtlCol="0">
            <a:spAutoFit/>
          </a:bodyPr>
          <a:lstStyle>
            <a:defPPr>
              <a:defRPr lang="en-US"/>
            </a:defPPr>
            <a:lvl1pPr algn="ctr" defTabSz="586199">
              <a:defRPr sz="2400" b="1">
                <a:solidFill>
                  <a:srgbClr val="E84A99"/>
                </a:solidFill>
                <a:latin typeface="Helvetica" panose="020B0604020202020204" pitchFamily="34" charset="0"/>
                <a:ea typeface="Open Sans" panose="020B0606030504020204" pitchFamily="34" charset="0"/>
                <a:cs typeface="Helvetica" panose="020B0604020202020204" pitchFamily="34" charset="0"/>
              </a:defRPr>
            </a:lvl1p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HHI$100K+</a:t>
            </a:r>
            <a:endParaRPr lang="en-US" sz="2000" dirty="0">
              <a:solidFill>
                <a:srgbClr val="1F1A62"/>
              </a:solidFill>
              <a:ea typeface="+mn-ea"/>
            </a:endParaRP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cs typeface="Helvetica" panose="020B0604020202020204" pitchFamily="34" charset="0"/>
              </a:rPr>
              <a:t>80% </a:t>
            </a:r>
          </a:p>
        </p:txBody>
      </p:sp>
      <p:sp>
        <p:nvSpPr>
          <p:cNvPr id="6" name="TextBox 5">
            <a:extLst>
              <a:ext uri="{FF2B5EF4-FFF2-40B4-BE49-F238E27FC236}">
                <a16:creationId xmlns:a16="http://schemas.microsoft.com/office/drawing/2014/main" id="{F33FD167-59F5-40C0-B0BB-8CA413ED1D22}"/>
              </a:ext>
            </a:extLst>
          </p:cNvPr>
          <p:cNvSpPr txBox="1"/>
          <p:nvPr/>
        </p:nvSpPr>
        <p:spPr>
          <a:xfrm>
            <a:off x="8250927" y="4367372"/>
            <a:ext cx="319673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Households w/ Children</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78%</a:t>
            </a:r>
          </a:p>
        </p:txBody>
      </p:sp>
      <p:sp>
        <p:nvSpPr>
          <p:cNvPr id="7" name="TextBox 6">
            <a:extLst>
              <a:ext uri="{FF2B5EF4-FFF2-40B4-BE49-F238E27FC236}">
                <a16:creationId xmlns:a16="http://schemas.microsoft.com/office/drawing/2014/main" id="{76F94957-B72B-426A-9CF5-7427EA9151ED}"/>
              </a:ext>
            </a:extLst>
          </p:cNvPr>
          <p:cNvSpPr txBox="1"/>
          <p:nvPr/>
        </p:nvSpPr>
        <p:spPr>
          <a:xfrm>
            <a:off x="4534706" y="4367372"/>
            <a:ext cx="3122587"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Hispanic A18+</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72%</a:t>
            </a:r>
          </a:p>
        </p:txBody>
      </p:sp>
      <p:sp>
        <p:nvSpPr>
          <p:cNvPr id="8" name="TextBox 7">
            <a:extLst>
              <a:ext uri="{FF2B5EF4-FFF2-40B4-BE49-F238E27FC236}">
                <a16:creationId xmlns:a16="http://schemas.microsoft.com/office/drawing/2014/main" id="{2699B8D3-21AC-4624-8B4D-F67AC29B2916}"/>
              </a:ext>
            </a:extLst>
          </p:cNvPr>
          <p:cNvSpPr txBox="1"/>
          <p:nvPr/>
        </p:nvSpPr>
        <p:spPr>
          <a:xfrm>
            <a:off x="4817323" y="2391683"/>
            <a:ext cx="255735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lang="en-US" sz="2000" dirty="0">
                <a:solidFill>
                  <a:srgbClr val="1F1A62"/>
                </a:solidFill>
                <a:latin typeface="Helvetica" panose="020B0604020202020204" pitchFamily="34" charset="0"/>
                <a:cs typeface="Helvetica" panose="020B0604020202020204" pitchFamily="34" charset="0"/>
              </a:rPr>
              <a:t>A35-54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77%</a:t>
            </a:r>
          </a:p>
        </p:txBody>
      </p:sp>
      <p:sp>
        <p:nvSpPr>
          <p:cNvPr id="3" name="TextBox 2">
            <a:extLst>
              <a:ext uri="{FF2B5EF4-FFF2-40B4-BE49-F238E27FC236}">
                <a16:creationId xmlns:a16="http://schemas.microsoft.com/office/drawing/2014/main" id="{55E31F2F-5C0A-455B-9955-B86A7FEC9887}"/>
              </a:ext>
            </a:extLst>
          </p:cNvPr>
          <p:cNvSpPr txBox="1"/>
          <p:nvPr/>
        </p:nvSpPr>
        <p:spPr>
          <a:xfrm>
            <a:off x="1475292" y="2391683"/>
            <a:ext cx="1699842" cy="830997"/>
          </a:xfrm>
          <a:prstGeom prst="rect">
            <a:avLst/>
          </a:prstGeom>
          <a:noFill/>
        </p:spPr>
        <p:txBody>
          <a:bodyPr wrap="square" rtlCol="0">
            <a:spAutoFit/>
          </a:bodyPr>
          <a:lstStyle/>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A18-34</a:t>
            </a:r>
          </a:p>
          <a:p>
            <a:pPr marL="0" marR="0" lvl="0" indent="0" algn="ctr" defTabSz="58619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71%</a:t>
            </a:r>
          </a:p>
        </p:txBody>
      </p:sp>
      <p:sp>
        <p:nvSpPr>
          <p:cNvPr id="10" name="TextBox 9">
            <a:extLst>
              <a:ext uri="{FF2B5EF4-FFF2-40B4-BE49-F238E27FC236}">
                <a16:creationId xmlns:a16="http://schemas.microsoft.com/office/drawing/2014/main" id="{DD527442-77DA-4A9B-879D-4EA4E4567F00}"/>
              </a:ext>
            </a:extLst>
          </p:cNvPr>
          <p:cNvSpPr txBox="1"/>
          <p:nvPr/>
        </p:nvSpPr>
        <p:spPr>
          <a:xfrm>
            <a:off x="481665" y="6238568"/>
            <a:ext cx="114309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 Q9.Thinking of your behavior over the past 30 days, which of the following statements do you feel apply to you?</a:t>
            </a:r>
          </a:p>
        </p:txBody>
      </p:sp>
    </p:spTree>
    <p:extLst>
      <p:ext uri="{BB962C8B-B14F-4D97-AF65-F5344CB8AC3E}">
        <p14:creationId xmlns:p14="http://schemas.microsoft.com/office/powerpoint/2010/main" val="4263312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07B4AB15-BA94-44BC-A8C2-17BB8E6191EA}"/>
              </a:ext>
            </a:extLst>
          </p:cNvPr>
          <p:cNvSpPr/>
          <p:nvPr/>
        </p:nvSpPr>
        <p:spPr>
          <a:xfrm>
            <a:off x="225620" y="388515"/>
            <a:ext cx="118179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02060"/>
                </a:solidFill>
                <a:latin typeface="Helvetica" panose="020B0604020202020204" pitchFamily="2" charset="0"/>
                <a:ea typeface="Open Sans" panose="020B0606030504020204" pitchFamily="34" charset="0"/>
                <a:cs typeface="Open Sans" panose="020B0606030504020204" pitchFamily="34" charset="0"/>
              </a:rPr>
              <a:t>And as comfort levels rise, </a:t>
            </a:r>
            <a:r>
              <a:rPr lang="en-US" sz="2800" b="1">
                <a:solidFill>
                  <a:srgbClr val="E84A99"/>
                </a:solidFill>
                <a:latin typeface="Helvetica" panose="020B0604020202020204" pitchFamily="2" charset="0"/>
                <a:ea typeface="Open Sans" panose="020B0606030504020204" pitchFamily="34" charset="0"/>
                <a:cs typeface="Open Sans" panose="020B0606030504020204" pitchFamily="34" charset="0"/>
              </a:rPr>
              <a:t>time spent </a:t>
            </a:r>
            <a:r>
              <a:rPr lang="en-US" sz="2800" b="1">
                <a:solidFill>
                  <a:srgbClr val="002060"/>
                </a:solidFill>
                <a:latin typeface="Helvetica" panose="020B0604020202020204" pitchFamily="2" charset="0"/>
                <a:ea typeface="Open Sans" panose="020B0606030504020204" pitchFamily="34" charset="0"/>
                <a:cs typeface="Open Sans" panose="020B0606030504020204" pitchFamily="34" charset="0"/>
              </a:rPr>
              <a:t>streaming </a:t>
            </a:r>
            <a:r>
              <a:rPr lang="en-US" sz="2800" b="1">
                <a:solidFill>
                  <a:srgbClr val="E84A99"/>
                </a:solidFill>
                <a:latin typeface="Helvetica" panose="020B0604020202020204" pitchFamily="2" charset="0"/>
                <a:ea typeface="Open Sans" panose="020B0606030504020204" pitchFamily="34" charset="0"/>
                <a:cs typeface="Open Sans" panose="020B0606030504020204" pitchFamily="34" charset="0"/>
              </a:rPr>
              <a:t>increases</a:t>
            </a:r>
            <a:endParaRPr kumimoji="0" lang="en-US" sz="2800" b="1" i="0" u="none" strike="noStrike" kern="1200" cap="none" spc="0" normalizeH="0" baseline="0" noProof="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grpSp>
        <p:nvGrpSpPr>
          <p:cNvPr id="18" name="Group 17">
            <a:extLst>
              <a:ext uri="{FF2B5EF4-FFF2-40B4-BE49-F238E27FC236}">
                <a16:creationId xmlns:a16="http://schemas.microsoft.com/office/drawing/2014/main" id="{D6F866D4-032B-47F2-A7DF-53F55B260529}"/>
              </a:ext>
            </a:extLst>
          </p:cNvPr>
          <p:cNvGrpSpPr/>
          <p:nvPr/>
        </p:nvGrpSpPr>
        <p:grpSpPr>
          <a:xfrm>
            <a:off x="7247110" y="4128443"/>
            <a:ext cx="1917857" cy="1000900"/>
            <a:chOff x="436103" y="3490734"/>
            <a:chExt cx="1703893" cy="932033"/>
          </a:xfrm>
        </p:grpSpPr>
        <p:sp>
          <p:nvSpPr>
            <p:cNvPr id="3" name="Rectangle: Rounded Corners 2">
              <a:extLst>
                <a:ext uri="{FF2B5EF4-FFF2-40B4-BE49-F238E27FC236}">
                  <a16:creationId xmlns:a16="http://schemas.microsoft.com/office/drawing/2014/main" id="{A0FF53CE-F295-4BBB-93FE-D60A662E6D70}"/>
                </a:ext>
              </a:extLst>
            </p:cNvPr>
            <p:cNvSpPr/>
            <p:nvPr/>
          </p:nvSpPr>
          <p:spPr>
            <a:xfrm>
              <a:off x="436103" y="3490734"/>
              <a:ext cx="1703893" cy="932033"/>
            </a:xfrm>
            <a:prstGeom prst="roundRect">
              <a:avLst/>
            </a:prstGeom>
            <a:solidFill>
              <a:srgbClr val="1B146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 name="TextBox 3">
              <a:extLst>
                <a:ext uri="{FF2B5EF4-FFF2-40B4-BE49-F238E27FC236}">
                  <a16:creationId xmlns:a16="http://schemas.microsoft.com/office/drawing/2014/main" id="{04AB3758-3B94-4A59-A4B6-EB8DA4C32F23}"/>
                </a:ext>
              </a:extLst>
            </p:cNvPr>
            <p:cNvSpPr txBox="1"/>
            <p:nvPr/>
          </p:nvSpPr>
          <p:spPr>
            <a:xfrm>
              <a:off x="497151" y="3545107"/>
              <a:ext cx="15920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A18+</a:t>
              </a:r>
            </a:p>
          </p:txBody>
        </p:sp>
        <p:sp>
          <p:nvSpPr>
            <p:cNvPr id="5" name="TextBox 4">
              <a:extLst>
                <a:ext uri="{FF2B5EF4-FFF2-40B4-BE49-F238E27FC236}">
                  <a16:creationId xmlns:a16="http://schemas.microsoft.com/office/drawing/2014/main" id="{A9BDA4AC-193D-432B-A2D5-268B3049B6B8}"/>
                </a:ext>
              </a:extLst>
            </p:cNvPr>
            <p:cNvSpPr txBox="1"/>
            <p:nvPr/>
          </p:nvSpPr>
          <p:spPr>
            <a:xfrm>
              <a:off x="497151" y="3853729"/>
              <a:ext cx="1592011"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Helvetica" panose="020B0403020202020204" pitchFamily="34" charset="0"/>
                </a:rPr>
                <a:t>59</a:t>
              </a: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p>
          </p:txBody>
        </p:sp>
      </p:grpSp>
      <p:grpSp>
        <p:nvGrpSpPr>
          <p:cNvPr id="43" name="Group 42">
            <a:extLst>
              <a:ext uri="{FF2B5EF4-FFF2-40B4-BE49-F238E27FC236}">
                <a16:creationId xmlns:a16="http://schemas.microsoft.com/office/drawing/2014/main" id="{A0C36136-9A06-4505-AD51-F16A6989DDF7}"/>
              </a:ext>
            </a:extLst>
          </p:cNvPr>
          <p:cNvGrpSpPr/>
          <p:nvPr/>
        </p:nvGrpSpPr>
        <p:grpSpPr>
          <a:xfrm>
            <a:off x="9969409" y="4128443"/>
            <a:ext cx="1917857" cy="1000900"/>
            <a:chOff x="7805080" y="4861709"/>
            <a:chExt cx="1917857" cy="1000900"/>
          </a:xfrm>
        </p:grpSpPr>
        <p:sp>
          <p:nvSpPr>
            <p:cNvPr id="32" name="Rectangle: Rounded Corners 31">
              <a:extLst>
                <a:ext uri="{FF2B5EF4-FFF2-40B4-BE49-F238E27FC236}">
                  <a16:creationId xmlns:a16="http://schemas.microsoft.com/office/drawing/2014/main" id="{05768DB1-C9E4-4830-967C-0BF8146A46F4}"/>
                </a:ext>
              </a:extLst>
            </p:cNvPr>
            <p:cNvSpPr/>
            <p:nvPr/>
          </p:nvSpPr>
          <p:spPr>
            <a:xfrm>
              <a:off x="7805080" y="4861709"/>
              <a:ext cx="1917857" cy="1000900"/>
            </a:xfrm>
            <a:prstGeom prst="roundRect">
              <a:avLst/>
            </a:prstGeom>
            <a:solidFill>
              <a:srgbClr val="E84A9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1E6AA5E4-ED5B-407C-B9DB-FFBCA7BACB74}"/>
                </a:ext>
              </a:extLst>
            </p:cNvPr>
            <p:cNvSpPr txBox="1"/>
            <p:nvPr/>
          </p:nvSpPr>
          <p:spPr>
            <a:xfrm>
              <a:off x="7995205" y="4920100"/>
              <a:ext cx="1514555" cy="307777"/>
            </a:xfrm>
            <a:prstGeom prst="rect">
              <a:avLst/>
            </a:prstGeom>
            <a:solidFill>
              <a:srgbClr val="E84A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A55+</a:t>
              </a:r>
            </a:p>
          </p:txBody>
        </p:sp>
        <p:sp>
          <p:nvSpPr>
            <p:cNvPr id="36" name="TextBox 35">
              <a:extLst>
                <a:ext uri="{FF2B5EF4-FFF2-40B4-BE49-F238E27FC236}">
                  <a16:creationId xmlns:a16="http://schemas.microsoft.com/office/drawing/2014/main" id="{6961E9AF-F266-40EC-A706-F099CAA82737}"/>
                </a:ext>
              </a:extLst>
            </p:cNvPr>
            <p:cNvSpPr txBox="1"/>
            <p:nvPr/>
          </p:nvSpPr>
          <p:spPr>
            <a:xfrm>
              <a:off x="7873794" y="5251525"/>
              <a:ext cx="1791925" cy="461665"/>
            </a:xfrm>
            <a:prstGeom prst="rect">
              <a:avLst/>
            </a:prstGeom>
            <a:solidFill>
              <a:srgbClr val="E84A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42%</a:t>
              </a:r>
            </a:p>
          </p:txBody>
        </p:sp>
      </p:grpSp>
      <p:pic>
        <p:nvPicPr>
          <p:cNvPr id="13" name="Picture 12" descr="A picture containing drawing&#10;&#10;Description automatically generated">
            <a:extLst>
              <a:ext uri="{FF2B5EF4-FFF2-40B4-BE49-F238E27FC236}">
                <a16:creationId xmlns:a16="http://schemas.microsoft.com/office/drawing/2014/main" id="{0521AB07-1D93-4014-AAE1-3853C157EF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26672" y="1802918"/>
            <a:ext cx="1979120" cy="2018084"/>
          </a:xfrm>
          <a:prstGeom prst="rect">
            <a:avLst/>
          </a:prstGeom>
        </p:spPr>
      </p:pic>
      <p:sp>
        <p:nvSpPr>
          <p:cNvPr id="14" name="Rectangle 13">
            <a:extLst>
              <a:ext uri="{FF2B5EF4-FFF2-40B4-BE49-F238E27FC236}">
                <a16:creationId xmlns:a16="http://schemas.microsoft.com/office/drawing/2014/main" id="{B326FA40-1AEC-41E2-A0A7-C63C06BAB5B8}"/>
              </a:ext>
            </a:extLst>
          </p:cNvPr>
          <p:cNvSpPr/>
          <p:nvPr/>
        </p:nvSpPr>
        <p:spPr>
          <a:xfrm>
            <a:off x="175264" y="947622"/>
            <a:ext cx="11322071" cy="584775"/>
          </a:xfrm>
          <a:prstGeom prst="rect">
            <a:avLst/>
          </a:prstGeom>
          <a:noFill/>
        </p:spPr>
        <p:txBody>
          <a:bodyPr wrap="square" rtlCol="0" anchor="t">
            <a:spAutoFit/>
          </a:bodyPr>
          <a:lstStyle/>
          <a:p>
            <a:pPr marL="285750" indent="-285750">
              <a:buBlip>
                <a:blip r:embed="rId4"/>
              </a:buBlip>
              <a:defRPr/>
            </a:pPr>
            <a:r>
              <a:rPr kumimoji="0" lang="en-US" sz="1600" b="0" i="0" u="none" strike="noStrike" kern="1200" cap="none" spc="0" normalizeH="0" baseline="0" noProof="0">
                <a:ln>
                  <a:noFill/>
                </a:ln>
                <a:solidFill>
                  <a:srgbClr val="1F1A62"/>
                </a:solidFill>
                <a:effectLst/>
                <a:uLnTx/>
                <a:uFillTx/>
                <a:latin typeface="Helvetica"/>
                <a:cs typeface="Helvetica"/>
              </a:rPr>
              <a:t>With many individuals and households experiencing significant lifestyle changes such as more time at home or adult children moving back in with parents, older audiences have started streaming more</a:t>
            </a:r>
          </a:p>
        </p:txBody>
      </p:sp>
      <p:sp>
        <p:nvSpPr>
          <p:cNvPr id="39" name="Rectangle 38">
            <a:extLst>
              <a:ext uri="{FF2B5EF4-FFF2-40B4-BE49-F238E27FC236}">
                <a16:creationId xmlns:a16="http://schemas.microsoft.com/office/drawing/2014/main" id="{C1954BEA-897B-4BCE-91A2-5A0FC8AB94A6}"/>
              </a:ext>
            </a:extLst>
          </p:cNvPr>
          <p:cNvSpPr/>
          <p:nvPr/>
        </p:nvSpPr>
        <p:spPr>
          <a:xfrm>
            <a:off x="63732" y="1673864"/>
            <a:ext cx="6629676" cy="4509302"/>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a:solidFill>
                  <a:prstClr val="white"/>
                </a:solidFill>
                <a:latin typeface="Helvetica" panose="020B0403020202020204" pitchFamily="34" charset="0"/>
              </a:rPr>
              <a:t>“I am spending more time streaming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Helvetica" panose="020B0403020202020204" pitchFamily="34" charset="0"/>
              </a:rPr>
              <a:t>% of respondents who agree</a:t>
            </a:r>
          </a:p>
        </p:txBody>
      </p:sp>
      <p:sp>
        <p:nvSpPr>
          <p:cNvPr id="6" name="TextBox 5">
            <a:extLst>
              <a:ext uri="{FF2B5EF4-FFF2-40B4-BE49-F238E27FC236}">
                <a16:creationId xmlns:a16="http://schemas.microsoft.com/office/drawing/2014/main" id="{71CE1C75-74B6-4B3A-B9DB-8D85A063A095}"/>
              </a:ext>
            </a:extLst>
          </p:cNvPr>
          <p:cNvSpPr txBox="1"/>
          <p:nvPr/>
        </p:nvSpPr>
        <p:spPr>
          <a:xfrm>
            <a:off x="456264" y="6238016"/>
            <a:ext cx="113594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Q4. Overall, please choose the statement below that best describes your video streaming viewing (e.g., Netflix, Disney+, Pluto TV, TV network or cable provider app, etc.) during the past 30 days. </a:t>
            </a:r>
          </a:p>
        </p:txBody>
      </p:sp>
    </p:spTree>
    <p:extLst>
      <p:ext uri="{BB962C8B-B14F-4D97-AF65-F5344CB8AC3E}">
        <p14:creationId xmlns:p14="http://schemas.microsoft.com/office/powerpoint/2010/main" val="339300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D2EF2D-8227-46FD-B6B1-126371DF82B6}"/>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person, indoor, person, living&#10;&#10;Description automatically generated">
            <a:extLst>
              <a:ext uri="{FF2B5EF4-FFF2-40B4-BE49-F238E27FC236}">
                <a16:creationId xmlns:a16="http://schemas.microsoft.com/office/drawing/2014/main" id="{B6A0A7DD-7C03-4B21-8DBA-20A916B80D55}"/>
              </a:ext>
            </a:extLst>
          </p:cNvPr>
          <p:cNvPicPr>
            <a:picLocks noChangeAspect="1"/>
          </p:cNvPicPr>
          <p:nvPr/>
        </p:nvPicPr>
        <p:blipFill rotWithShape="1">
          <a:blip r:embed="rId3">
            <a:extLst>
              <a:ext uri="{28A0092B-C50C-407E-A947-70E740481C1C}">
                <a14:useLocalDpi xmlns:a14="http://schemas.microsoft.com/office/drawing/2010/main" val="0"/>
              </a:ext>
            </a:extLst>
          </a:blip>
          <a:srcRect l="27546" r="25546"/>
          <a:stretch/>
        </p:blipFill>
        <p:spPr>
          <a:xfrm>
            <a:off x="0" y="1685013"/>
            <a:ext cx="3639900" cy="5172987"/>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EB6240A3-9078-4FDB-A200-4942B9165794}"/>
              </a:ext>
            </a:extLst>
          </p:cNvPr>
          <p:cNvSpPr/>
          <p:nvPr/>
        </p:nvSpPr>
        <p:spPr>
          <a:xfrm>
            <a:off x="283692" y="135724"/>
            <a:ext cx="11817954"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With more time, viewers tend to access more services  – more than         </a:t>
            </a:r>
            <a:r>
              <a:rPr kumimoji="0" lang="en-US" sz="2600"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one-third</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 have access to </a:t>
            </a:r>
            <a:r>
              <a:rPr kumimoji="0" lang="en-US" sz="2600" b="1" i="0" u="none" strike="noStrike" kern="1200" cap="none" spc="0" normalizeH="0" baseline="0" noProof="0" dirty="0">
                <a:ln>
                  <a:noFill/>
                </a:ln>
                <a:solidFill>
                  <a:srgbClr val="E84A99"/>
                </a:solidFill>
                <a:effectLst/>
                <a:uLnTx/>
                <a:uFillTx/>
                <a:latin typeface="Helvetica"/>
                <a:ea typeface="Open Sans" panose="020B0606030504020204" pitchFamily="34" charset="0"/>
                <a:cs typeface="Open Sans" panose="020B0606030504020204" pitchFamily="34" charset="0"/>
              </a:rPr>
              <a:t>4 or more </a:t>
            </a:r>
            <a:r>
              <a:rPr kumimoji="0" lang="en-US" sz="2600" b="1" i="0" u="none" strike="noStrike" kern="1200" cap="none" spc="0" normalizeH="0" baseline="0" noProof="0" dirty="0">
                <a:ln>
                  <a:noFill/>
                </a:ln>
                <a:solidFill>
                  <a:srgbClr val="1F1A62"/>
                </a:solidFill>
                <a:effectLst/>
                <a:uLnTx/>
                <a:uFillTx/>
                <a:latin typeface="Helvetica"/>
                <a:ea typeface="Open Sans" panose="020B0606030504020204" pitchFamily="34" charset="0"/>
                <a:cs typeface="Open Sans" panose="020B0606030504020204" pitchFamily="34" charset="0"/>
              </a:rPr>
              <a:t>services</a:t>
            </a:r>
            <a:endPar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14" name="Rectangle 113">
            <a:extLst>
              <a:ext uri="{FF2B5EF4-FFF2-40B4-BE49-F238E27FC236}">
                <a16:creationId xmlns:a16="http://schemas.microsoft.com/office/drawing/2014/main" id="{D6FF384B-4379-4305-B1AA-F986F9F9D475}"/>
              </a:ext>
            </a:extLst>
          </p:cNvPr>
          <p:cNvSpPr/>
          <p:nvPr/>
        </p:nvSpPr>
        <p:spPr>
          <a:xfrm>
            <a:off x="140140" y="1048868"/>
            <a:ext cx="12044097" cy="553998"/>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500" b="1">
                <a:solidFill>
                  <a:srgbClr val="E84A99"/>
                </a:solidFill>
                <a:latin typeface="Helvetica"/>
                <a:cs typeface="Helvetica"/>
              </a:rPr>
              <a:t>Young adults</a:t>
            </a:r>
            <a:r>
              <a:rPr lang="en-US" sz="1500">
                <a:solidFill>
                  <a:srgbClr val="1F1A62"/>
                </a:solidFill>
                <a:latin typeface="Helvetica"/>
                <a:cs typeface="Helvetica"/>
              </a:rPr>
              <a:t>, </a:t>
            </a:r>
            <a:r>
              <a:rPr lang="en-US" sz="1500" b="1">
                <a:solidFill>
                  <a:srgbClr val="E84A99"/>
                </a:solidFill>
                <a:latin typeface="Helvetica"/>
                <a:cs typeface="Helvetica"/>
              </a:rPr>
              <a:t>affluent households</a:t>
            </a:r>
            <a:r>
              <a:rPr lang="en-US" sz="1500">
                <a:solidFill>
                  <a:srgbClr val="1F1A62"/>
                </a:solidFill>
                <a:latin typeface="Helvetica"/>
                <a:cs typeface="Helvetica"/>
              </a:rPr>
              <a:t>, and </a:t>
            </a:r>
            <a:r>
              <a:rPr lang="en-US" sz="1500" b="1">
                <a:solidFill>
                  <a:srgbClr val="E84A99"/>
                </a:solidFill>
                <a:latin typeface="Helvetica"/>
                <a:cs typeface="Helvetica"/>
              </a:rPr>
              <a:t>families</a:t>
            </a:r>
            <a:r>
              <a:rPr lang="en-US" sz="1500">
                <a:solidFill>
                  <a:srgbClr val="1F1A62"/>
                </a:solidFill>
                <a:latin typeface="Helvetica"/>
                <a:cs typeface="Helvetica"/>
              </a:rPr>
              <a:t>, along with </a:t>
            </a:r>
            <a:r>
              <a:rPr lang="en-US" sz="1500" b="1">
                <a:solidFill>
                  <a:srgbClr val="E84A99"/>
                </a:solidFill>
                <a:latin typeface="Helvetica"/>
                <a:cs typeface="Helvetica"/>
              </a:rPr>
              <a:t>regular users of ad-supported streaming services</a:t>
            </a:r>
            <a:r>
              <a:rPr lang="en-US" sz="1500">
                <a:solidFill>
                  <a:srgbClr val="1F1A62"/>
                </a:solidFill>
                <a:latin typeface="Helvetica"/>
                <a:cs typeface="Helvetica"/>
              </a:rPr>
              <a:t>, are most likely to subscribe to more services</a:t>
            </a:r>
            <a:endParaRPr kumimoji="0" lang="en-US" sz="1500" b="1" i="0" u="none" strike="noStrike" kern="1200" cap="none" spc="0" normalizeH="0" baseline="0" noProof="0">
              <a:ln>
                <a:noFill/>
              </a:ln>
              <a:solidFill>
                <a:srgbClr val="E84A99"/>
              </a:solidFill>
              <a:effectLst/>
              <a:uLnTx/>
              <a:uFillTx/>
              <a:latin typeface="Helvetica"/>
              <a:cs typeface="Helvetica"/>
            </a:endParaRPr>
          </a:p>
        </p:txBody>
      </p:sp>
      <p:graphicFrame>
        <p:nvGraphicFramePr>
          <p:cNvPr id="60" name="Chart 59">
            <a:extLst>
              <a:ext uri="{FF2B5EF4-FFF2-40B4-BE49-F238E27FC236}">
                <a16:creationId xmlns:a16="http://schemas.microsoft.com/office/drawing/2014/main" id="{7FD498BB-1C92-4967-B1C8-5F3C66FF5C10}"/>
              </a:ext>
            </a:extLst>
          </p:cNvPr>
          <p:cNvGraphicFramePr/>
          <p:nvPr>
            <p:extLst>
              <p:ext uri="{D42A27DB-BD31-4B8C-83A1-F6EECF244321}">
                <p14:modId xmlns:p14="http://schemas.microsoft.com/office/powerpoint/2010/main" val="2688986132"/>
              </p:ext>
            </p:extLst>
          </p:nvPr>
        </p:nvGraphicFramePr>
        <p:xfrm>
          <a:off x="3734016" y="2567499"/>
          <a:ext cx="8367630" cy="3458841"/>
        </p:xfrm>
        <a:graphic>
          <a:graphicData uri="http://schemas.openxmlformats.org/drawingml/2006/chart">
            <c:chart xmlns:c="http://schemas.openxmlformats.org/drawingml/2006/chart" xmlns:r="http://schemas.openxmlformats.org/officeDocument/2006/relationships" r:id="rId6"/>
          </a:graphicData>
        </a:graphic>
      </p:graphicFrame>
      <p:sp>
        <p:nvSpPr>
          <p:cNvPr id="62" name="TextBox 61">
            <a:extLst>
              <a:ext uri="{FF2B5EF4-FFF2-40B4-BE49-F238E27FC236}">
                <a16:creationId xmlns:a16="http://schemas.microsoft.com/office/drawing/2014/main" id="{7D3BF7E7-0597-4931-B510-6FD0FCEBEEED}"/>
              </a:ext>
            </a:extLst>
          </p:cNvPr>
          <p:cNvSpPr txBox="1"/>
          <p:nvPr/>
        </p:nvSpPr>
        <p:spPr>
          <a:xfrm>
            <a:off x="3837032" y="2194114"/>
            <a:ext cx="811529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a:solidFill>
                  <a:srgbClr val="1F1A62"/>
                </a:solidFill>
                <a:latin typeface="Helvetica" panose="020B0604020202020204" pitchFamily="34" charset="0"/>
                <a:cs typeface="Helvetica" panose="020B0604020202020204" pitchFamily="34" charset="0"/>
              </a:rPr>
              <a:t>How many streaming services does your household currently have access to?</a:t>
            </a:r>
          </a:p>
        </p:txBody>
      </p:sp>
      <p:sp>
        <p:nvSpPr>
          <p:cNvPr id="2" name="Rectangle 1">
            <a:extLst>
              <a:ext uri="{FF2B5EF4-FFF2-40B4-BE49-F238E27FC236}">
                <a16:creationId xmlns:a16="http://schemas.microsoft.com/office/drawing/2014/main" id="{7543711F-FE15-4D64-B313-29A5D8C0BF7F}"/>
              </a:ext>
            </a:extLst>
          </p:cNvPr>
          <p:cNvSpPr/>
          <p:nvPr/>
        </p:nvSpPr>
        <p:spPr>
          <a:xfrm>
            <a:off x="10523437" y="3150761"/>
            <a:ext cx="1034579" cy="2758876"/>
          </a:xfrm>
          <a:prstGeom prst="rect">
            <a:avLst/>
          </a:prstGeom>
          <a:noFill/>
          <a:ln w="57150">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4682B88-5A1F-4D12-A759-86DE4F8BCE73}"/>
              </a:ext>
            </a:extLst>
          </p:cNvPr>
          <p:cNvSpPr txBox="1"/>
          <p:nvPr/>
        </p:nvSpPr>
        <p:spPr>
          <a:xfrm>
            <a:off x="3639900" y="6158840"/>
            <a:ext cx="817586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VAB / Lucid ‘COVID-19 Streaming Behavior Survey,’ June 2020. Survey base: A18+ in households with access to streaming services and have viewed content on streaming services  (n=1,000)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Q2. How many streaming services does your household currently have access to? </a:t>
            </a:r>
            <a:r>
              <a:rPr kumimoji="0" lang="en-US" sz="7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AVOD Users</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respondents who regularly watch free subscription streaming services with commercials (e.g., Crackle, Pluto TV, Tubi TV) (n= 298).</a:t>
            </a:r>
          </a:p>
        </p:txBody>
      </p:sp>
    </p:spTree>
    <p:extLst>
      <p:ext uri="{BB962C8B-B14F-4D97-AF65-F5344CB8AC3E}">
        <p14:creationId xmlns:p14="http://schemas.microsoft.com/office/powerpoint/2010/main" val="263733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0" ma:contentTypeDescription="Create a new document." ma:contentTypeScope="" ma:versionID="7c23aeb9280377b64b09627b5f091db5">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ca2521f28244bf23104ce691218bfa0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A73D66-6DB5-48CA-BAC3-58413DFE66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b28e8-29a6-4ab8-af18-2a7f61acfad2"/>
    <ds:schemaRef ds:uri="9f6166fe-9f5b-43aa-b8a9-b4d7ad530b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541747-AB07-4F61-8DC5-3F9B7111FDDB}">
  <ds:schemaRefs>
    <ds:schemaRef ds:uri="http://schemas.microsoft.com/office/infopath/2007/PartnerControls"/>
    <ds:schemaRef ds:uri="578b25d2-4ce3-48f9-bbcf-9417e460be7c"/>
    <ds:schemaRef ds:uri="http://purl.org/dc/elements/1.1/"/>
    <ds:schemaRef ds:uri="http://www.w3.org/XML/1998/namespace"/>
    <ds:schemaRef ds:uri="http://schemas.microsoft.com/office/2006/metadata/properties"/>
    <ds:schemaRef ds:uri="http://purl.org/dc/terms/"/>
    <ds:schemaRef ds:uri="8d26fe36-1c2f-44bd-9be9-b26bb59973be"/>
    <ds:schemaRef ds:uri="http://schemas.microsoft.com/office/2006/documentManagement/typ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A68AE2DA-30D8-4137-80A1-2FF66A7CDE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5676</Words>
  <Application>Microsoft Office PowerPoint</Application>
  <PresentationFormat>Widescreen</PresentationFormat>
  <Paragraphs>453</Paragraphs>
  <Slides>41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Helvetica</vt:lpstr>
      <vt:lpstr>Helvetica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Leah Montner Dixon</cp:lastModifiedBy>
  <cp:revision>8</cp:revision>
  <dcterms:created xsi:type="dcterms:W3CDTF">2020-08-27T18:25:21Z</dcterms:created>
  <dcterms:modified xsi:type="dcterms:W3CDTF">2021-01-07T15:43:15Z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871000</vt:r8>
  </property>
</Properties>
</file>